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6" r:id="rId4"/>
    <p:sldMasterId id="2147483705" r:id="rId5"/>
  </p:sldMasterIdLst>
  <p:notesMasterIdLst>
    <p:notesMasterId r:id="rId28"/>
  </p:notesMasterIdLst>
  <p:handoutMasterIdLst>
    <p:handoutMasterId r:id="rId29"/>
  </p:handoutMasterIdLst>
  <p:sldIdLst>
    <p:sldId id="573" r:id="rId6"/>
    <p:sldId id="556" r:id="rId7"/>
    <p:sldId id="437" r:id="rId8"/>
    <p:sldId id="558" r:id="rId9"/>
    <p:sldId id="475" r:id="rId10"/>
    <p:sldId id="557" r:id="rId11"/>
    <p:sldId id="559" r:id="rId12"/>
    <p:sldId id="479" r:id="rId13"/>
    <p:sldId id="462" r:id="rId14"/>
    <p:sldId id="480" r:id="rId15"/>
    <p:sldId id="481" r:id="rId16"/>
    <p:sldId id="582" r:id="rId17"/>
    <p:sldId id="482" r:id="rId18"/>
    <p:sldId id="483" r:id="rId19"/>
    <p:sldId id="561" r:id="rId20"/>
    <p:sldId id="484" r:id="rId21"/>
    <p:sldId id="447" r:id="rId22"/>
    <p:sldId id="610" r:id="rId23"/>
    <p:sldId id="611" r:id="rId24"/>
    <p:sldId id="612" r:id="rId25"/>
    <p:sldId id="615" r:id="rId26"/>
    <p:sldId id="581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9BC"/>
    <a:srgbClr val="404040"/>
    <a:srgbClr val="D37303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853" autoAdjust="0"/>
    <p:restoredTop sz="96429" autoAdjust="0"/>
  </p:normalViewPr>
  <p:slideViewPr>
    <p:cSldViewPr snapToGrid="0" showGuides="1">
      <p:cViewPr varScale="1">
        <p:scale>
          <a:sx n="110" d="100"/>
          <a:sy n="110" d="100"/>
        </p:scale>
        <p:origin x="-1644" y="-90"/>
      </p:cViewPr>
      <p:guideLst>
        <p:guide orient="horz" pos="4034"/>
        <p:guide orient="horz" pos="1473"/>
        <p:guide orient="horz" pos="844"/>
        <p:guide pos="1813"/>
        <p:guide pos="265"/>
        <p:guide pos="5524"/>
        <p:guide pos="1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92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DAF64-DBDD-412E-ABD6-57E41A0F8EA4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ED1940E-2FEB-4473-8BB5-D61B1FD126F6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1D744DBE-CDF9-4E63-9E59-C09AF713BC73}" cxnId="{B5824859-5C7E-4160-8BD2-3B5FDE7E4F3A}" type="parTrans">
      <dgm:prSet/>
      <dgm:spPr/>
      <dgm:t>
        <a:bodyPr/>
        <a:lstStyle/>
        <a:p>
          <a:endParaRPr lang="zh-CN" altLang="en-US"/>
        </a:p>
      </dgm:t>
    </dgm:pt>
    <dgm:pt modelId="{3BC78B84-6E1B-4403-97D6-5CB0CFC47D69}" cxnId="{B5824859-5C7E-4160-8BD2-3B5FDE7E4F3A}" type="sibTrans">
      <dgm:prSet/>
      <dgm:spPr/>
      <dgm:t>
        <a:bodyPr/>
        <a:lstStyle/>
        <a:p>
          <a:endParaRPr lang="zh-CN" altLang="en-US"/>
        </a:p>
      </dgm:t>
    </dgm:pt>
    <dgm:pt modelId="{2D142E21-979E-4DBA-8823-84E61605BD91}">
      <dgm:prSet phldrT="[文本]"/>
      <dgm:spPr/>
      <dgm:t>
        <a:bodyPr/>
        <a:lstStyle/>
        <a:p>
          <a:r>
            <a:rPr lang="zh-CN" altLang="en-US" dirty="0" smtClean="0"/>
            <a:t>数据统计图表化阶段</a:t>
          </a:r>
          <a:endParaRPr lang="zh-CN" altLang="en-US" dirty="0"/>
        </a:p>
      </dgm:t>
    </dgm:pt>
    <dgm:pt modelId="{A552AC47-7AFC-4567-873B-FAE04448B498}" cxnId="{08D8F37B-A039-47C0-8679-5F5233AF5DC1}" type="parTrans">
      <dgm:prSet/>
      <dgm:spPr/>
      <dgm:t>
        <a:bodyPr/>
        <a:lstStyle/>
        <a:p>
          <a:endParaRPr lang="zh-CN" altLang="en-US"/>
        </a:p>
      </dgm:t>
    </dgm:pt>
    <dgm:pt modelId="{0A8FECB7-EF8D-4AB2-BBC9-FBF412F45AB2}" cxnId="{08D8F37B-A039-47C0-8679-5F5233AF5DC1}" type="sibTrans">
      <dgm:prSet/>
      <dgm:spPr/>
      <dgm:t>
        <a:bodyPr/>
        <a:lstStyle/>
        <a:p>
          <a:endParaRPr lang="zh-CN" altLang="en-US"/>
        </a:p>
      </dgm:t>
    </dgm:pt>
    <dgm:pt modelId="{28AC41ED-BAC6-4E0D-8E34-682EECA4B3AE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A85377B1-F464-455B-BB68-83A4414CB7FE}" cxnId="{5FFD84EE-D2A6-4FC3-B1F7-8CB033F05D9E}" type="parTrans">
      <dgm:prSet/>
      <dgm:spPr/>
      <dgm:t>
        <a:bodyPr/>
        <a:lstStyle/>
        <a:p>
          <a:endParaRPr lang="zh-CN" altLang="en-US"/>
        </a:p>
      </dgm:t>
    </dgm:pt>
    <dgm:pt modelId="{1EEBD43B-40BC-49E0-9499-392B42FBA963}" cxnId="{5FFD84EE-D2A6-4FC3-B1F7-8CB033F05D9E}" type="sibTrans">
      <dgm:prSet/>
      <dgm:spPr/>
      <dgm:t>
        <a:bodyPr/>
        <a:lstStyle/>
        <a:p>
          <a:endParaRPr lang="zh-CN" altLang="en-US"/>
        </a:p>
      </dgm:t>
    </dgm:pt>
    <dgm:pt modelId="{911A4DD8-858A-4561-A2FF-BAEAABFE60AF}">
      <dgm:prSet phldrT="[文本]"/>
      <dgm:spPr/>
      <dgm:t>
        <a:bodyPr/>
        <a:lstStyle/>
        <a:p>
          <a:r>
            <a:rPr lang="zh-CN" altLang="en-US" dirty="0" smtClean="0"/>
            <a:t>数据结果展示化</a:t>
          </a:r>
          <a:endParaRPr lang="zh-CN" altLang="en-US" dirty="0"/>
        </a:p>
      </dgm:t>
    </dgm:pt>
    <dgm:pt modelId="{801CBBE3-E651-4A5B-B99E-82C55872BC64}" cxnId="{A2BAD9A0-BAD7-4581-884A-CAE83BD373B1}" type="parTrans">
      <dgm:prSet/>
      <dgm:spPr/>
      <dgm:t>
        <a:bodyPr/>
        <a:lstStyle/>
        <a:p>
          <a:endParaRPr lang="zh-CN" altLang="en-US"/>
        </a:p>
      </dgm:t>
    </dgm:pt>
    <dgm:pt modelId="{B13DBC05-A6E8-4D7F-962B-3894BCBC6498}" cxnId="{A2BAD9A0-BAD7-4581-884A-CAE83BD373B1}" type="sibTrans">
      <dgm:prSet/>
      <dgm:spPr/>
      <dgm:t>
        <a:bodyPr/>
        <a:lstStyle/>
        <a:p>
          <a:endParaRPr lang="zh-CN" altLang="en-US"/>
        </a:p>
      </dgm:t>
    </dgm:pt>
    <dgm:pt modelId="{A1A6DD89-7EAD-4DD8-8BF4-71A02813B414}">
      <dgm:prSet phldrT="[文本]"/>
      <dgm:spPr/>
      <dgm:t>
        <a:bodyPr/>
        <a:lstStyle/>
        <a:p>
          <a:r>
            <a:rPr lang="zh-CN" altLang="en-US" dirty="0" smtClean="0"/>
            <a:t>功能强大、交互性强、适用范围广；集成了大量的图形算法、可视化算法，降低复杂的图表的成本。</a:t>
          </a:r>
          <a:endParaRPr lang="zh-CN" altLang="en-US" dirty="0"/>
        </a:p>
      </dgm:t>
    </dgm:pt>
    <dgm:pt modelId="{8A48F0FB-97FF-4E74-9111-8DC32771F6EB}" cxnId="{70636D2A-A249-4B67-A110-21205D00722F}" type="parTrans">
      <dgm:prSet/>
      <dgm:spPr/>
      <dgm:t>
        <a:bodyPr/>
        <a:lstStyle/>
        <a:p>
          <a:endParaRPr lang="zh-CN" altLang="en-US"/>
        </a:p>
      </dgm:t>
    </dgm:pt>
    <dgm:pt modelId="{D503157A-4E5A-4E87-A29F-F9F381B4D867}" cxnId="{70636D2A-A249-4B67-A110-21205D00722F}" type="sibTrans">
      <dgm:prSet/>
      <dgm:spPr/>
      <dgm:t>
        <a:bodyPr/>
        <a:lstStyle/>
        <a:p>
          <a:endParaRPr lang="zh-CN" altLang="en-US"/>
        </a:p>
      </dgm:t>
    </dgm:pt>
    <dgm:pt modelId="{E8308626-4EF9-41EB-8AAA-DA15D5B6C15D}">
      <dgm:prSet phldrT="[文本]"/>
      <dgm:spPr/>
      <dgm:t>
        <a:bodyPr/>
        <a:lstStyle/>
        <a:p>
          <a:r>
            <a:rPr lang="en-US" altLang="zh-CN" dirty="0" smtClean="0"/>
            <a:t>-----------</a:t>
          </a:r>
          <a:r>
            <a:rPr lang="zh-CN" altLang="en-US" dirty="0" smtClean="0"/>
            <a:t>表达历史数据，省略过程数据</a:t>
          </a:r>
          <a:endParaRPr lang="zh-CN" altLang="en-US" dirty="0"/>
        </a:p>
      </dgm:t>
    </dgm:pt>
    <dgm:pt modelId="{EA3ABBC3-9A2C-4A51-A1C6-AF5DECCB09E6}" cxnId="{BAD53054-DDF2-47E2-BADA-477B6B410E82}" type="sibTrans">
      <dgm:prSet/>
      <dgm:spPr/>
      <dgm:t>
        <a:bodyPr/>
        <a:lstStyle/>
        <a:p>
          <a:endParaRPr lang="zh-CN" altLang="en-US"/>
        </a:p>
      </dgm:t>
    </dgm:pt>
    <dgm:pt modelId="{5E4E758E-CAF9-4AC8-9A8D-2B1828167579}" cxnId="{BAD53054-DDF2-47E2-BADA-477B6B410E82}" type="parTrans">
      <dgm:prSet/>
      <dgm:spPr/>
      <dgm:t>
        <a:bodyPr/>
        <a:lstStyle/>
        <a:p>
          <a:endParaRPr lang="zh-CN" altLang="en-US"/>
        </a:p>
      </dgm:t>
    </dgm:pt>
    <dgm:pt modelId="{D078E58C-FF5C-453E-9944-96084B8D8FB3}" type="pres">
      <dgm:prSet presAssocID="{7D6DAF64-DBDD-412E-ABD6-57E41A0F8E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73BEE42-5C2B-4D7E-8C73-878D48D1C299}" type="pres">
      <dgm:prSet presAssocID="{7ED1940E-2FEB-4473-8BB5-D61B1FD126F6}" presName="composite" presStyleCnt="0"/>
      <dgm:spPr/>
    </dgm:pt>
    <dgm:pt modelId="{75E8D25E-FFBB-4C64-B406-81E6F8B5FB20}" type="pres">
      <dgm:prSet presAssocID="{7ED1940E-2FEB-4473-8BB5-D61B1FD126F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A15407-880C-4980-8EEB-FCE0D504A461}" type="pres">
      <dgm:prSet presAssocID="{7ED1940E-2FEB-4473-8BB5-D61B1FD126F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B3ADC5-126F-4768-B3D7-BE80F971D7A6}" type="pres">
      <dgm:prSet presAssocID="{3BC78B84-6E1B-4403-97D6-5CB0CFC47D69}" presName="sp" presStyleCnt="0"/>
      <dgm:spPr/>
    </dgm:pt>
    <dgm:pt modelId="{5BADFAC4-455D-41F4-95EC-E2A37FAA7102}" type="pres">
      <dgm:prSet presAssocID="{28AC41ED-BAC6-4E0D-8E34-682EECA4B3AE}" presName="composite" presStyleCnt="0"/>
      <dgm:spPr/>
    </dgm:pt>
    <dgm:pt modelId="{E8F77D4D-13B0-4822-A7C6-60174A6F3025}" type="pres">
      <dgm:prSet presAssocID="{28AC41ED-BAC6-4E0D-8E34-682EECA4B3A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81B50A-E53B-4C4C-9C4A-ADFCB692B468}" type="pres">
      <dgm:prSet presAssocID="{28AC41ED-BAC6-4E0D-8E34-682EECA4B3A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5824859-5C7E-4160-8BD2-3B5FDE7E4F3A}" srcId="{7D6DAF64-DBDD-412E-ABD6-57E41A0F8EA4}" destId="{7ED1940E-2FEB-4473-8BB5-D61B1FD126F6}" srcOrd="0" destOrd="0" parTransId="{1D744DBE-CDF9-4E63-9E59-C09AF713BC73}" sibTransId="{3BC78B84-6E1B-4403-97D6-5CB0CFC47D69}"/>
    <dgm:cxn modelId="{08D8F37B-A039-47C0-8679-5F5233AF5DC1}" srcId="{7ED1940E-2FEB-4473-8BB5-D61B1FD126F6}" destId="{2D142E21-979E-4DBA-8823-84E61605BD91}" srcOrd="0" destOrd="0" parTransId="{A552AC47-7AFC-4567-873B-FAE04448B498}" sibTransId="{0A8FECB7-EF8D-4AB2-BBC9-FBF412F45AB2}"/>
    <dgm:cxn modelId="{67557C36-9F0A-462D-964C-51ABAD337496}" type="presOf" srcId="{E8308626-4EF9-41EB-8AAA-DA15D5B6C15D}" destId="{CFA15407-880C-4980-8EEB-FCE0D504A461}" srcOrd="0" destOrd="1" presId="urn:microsoft.com/office/officeart/2005/8/layout/chevron2"/>
    <dgm:cxn modelId="{5FFD84EE-D2A6-4FC3-B1F7-8CB033F05D9E}" srcId="{7D6DAF64-DBDD-412E-ABD6-57E41A0F8EA4}" destId="{28AC41ED-BAC6-4E0D-8E34-682EECA4B3AE}" srcOrd="1" destOrd="0" parTransId="{A85377B1-F464-455B-BB68-83A4414CB7FE}" sibTransId="{1EEBD43B-40BC-49E0-9499-392B42FBA963}"/>
    <dgm:cxn modelId="{70636D2A-A249-4B67-A110-21205D00722F}" srcId="{28AC41ED-BAC6-4E0D-8E34-682EECA4B3AE}" destId="{A1A6DD89-7EAD-4DD8-8BF4-71A02813B414}" srcOrd="1" destOrd="0" parTransId="{8A48F0FB-97FF-4E74-9111-8DC32771F6EB}" sibTransId="{D503157A-4E5A-4E87-A29F-F9F381B4D867}"/>
    <dgm:cxn modelId="{FCE95BA3-7B3E-4810-B76D-BD37EF03DFE0}" type="presOf" srcId="{28AC41ED-BAC6-4E0D-8E34-682EECA4B3AE}" destId="{E8F77D4D-13B0-4822-A7C6-60174A6F3025}" srcOrd="0" destOrd="0" presId="urn:microsoft.com/office/officeart/2005/8/layout/chevron2"/>
    <dgm:cxn modelId="{FBDA452C-ED57-4E9F-8295-772263D500BA}" type="presOf" srcId="{911A4DD8-858A-4561-A2FF-BAEAABFE60AF}" destId="{F081B50A-E53B-4C4C-9C4A-ADFCB692B468}" srcOrd="0" destOrd="0" presId="urn:microsoft.com/office/officeart/2005/8/layout/chevron2"/>
    <dgm:cxn modelId="{EDDD6472-862F-4B70-B584-18FA6B539CF3}" type="presOf" srcId="{7ED1940E-2FEB-4473-8BB5-D61B1FD126F6}" destId="{75E8D25E-FFBB-4C64-B406-81E6F8B5FB20}" srcOrd="0" destOrd="0" presId="urn:microsoft.com/office/officeart/2005/8/layout/chevron2"/>
    <dgm:cxn modelId="{01353B40-2C0E-43D0-850D-8D8057E7D0D8}" type="presOf" srcId="{A1A6DD89-7EAD-4DD8-8BF4-71A02813B414}" destId="{F081B50A-E53B-4C4C-9C4A-ADFCB692B468}" srcOrd="0" destOrd="1" presId="urn:microsoft.com/office/officeart/2005/8/layout/chevron2"/>
    <dgm:cxn modelId="{6E6C0912-E8DF-48AF-8C9E-CF1D9FC36C80}" type="presOf" srcId="{7D6DAF64-DBDD-412E-ABD6-57E41A0F8EA4}" destId="{D078E58C-FF5C-453E-9944-96084B8D8FB3}" srcOrd="0" destOrd="0" presId="urn:microsoft.com/office/officeart/2005/8/layout/chevron2"/>
    <dgm:cxn modelId="{A2BAD9A0-BAD7-4581-884A-CAE83BD373B1}" srcId="{28AC41ED-BAC6-4E0D-8E34-682EECA4B3AE}" destId="{911A4DD8-858A-4561-A2FF-BAEAABFE60AF}" srcOrd="0" destOrd="0" parTransId="{801CBBE3-E651-4A5B-B99E-82C55872BC64}" sibTransId="{B13DBC05-A6E8-4D7F-962B-3894BCBC6498}"/>
    <dgm:cxn modelId="{127D9395-7CE0-4BC1-9926-1EF7956D7341}" type="presOf" srcId="{2D142E21-979E-4DBA-8823-84E61605BD91}" destId="{CFA15407-880C-4980-8EEB-FCE0D504A461}" srcOrd="0" destOrd="0" presId="urn:microsoft.com/office/officeart/2005/8/layout/chevron2"/>
    <dgm:cxn modelId="{BAD53054-DDF2-47E2-BADA-477B6B410E82}" srcId="{7ED1940E-2FEB-4473-8BB5-D61B1FD126F6}" destId="{E8308626-4EF9-41EB-8AAA-DA15D5B6C15D}" srcOrd="1" destOrd="0" parTransId="{5E4E758E-CAF9-4AC8-9A8D-2B1828167579}" sibTransId="{EA3ABBC3-9A2C-4A51-A1C6-AF5DECCB09E6}"/>
    <dgm:cxn modelId="{FDD651D4-0207-4838-8DF4-7889D997A3AB}" type="presParOf" srcId="{D078E58C-FF5C-453E-9944-96084B8D8FB3}" destId="{573BEE42-5C2B-4D7E-8C73-878D48D1C299}" srcOrd="0" destOrd="0" presId="urn:microsoft.com/office/officeart/2005/8/layout/chevron2"/>
    <dgm:cxn modelId="{80E2EC8F-5376-4320-90C2-7F5FEC63E26C}" type="presParOf" srcId="{573BEE42-5C2B-4D7E-8C73-878D48D1C299}" destId="{75E8D25E-FFBB-4C64-B406-81E6F8B5FB20}" srcOrd="0" destOrd="0" presId="urn:microsoft.com/office/officeart/2005/8/layout/chevron2"/>
    <dgm:cxn modelId="{E0FF57FF-B7B4-4B06-8E5A-05B6A3803670}" type="presParOf" srcId="{573BEE42-5C2B-4D7E-8C73-878D48D1C299}" destId="{CFA15407-880C-4980-8EEB-FCE0D504A461}" srcOrd="1" destOrd="0" presId="urn:microsoft.com/office/officeart/2005/8/layout/chevron2"/>
    <dgm:cxn modelId="{FAF73485-98E2-405F-AD10-9555B697ACB6}" type="presParOf" srcId="{D078E58C-FF5C-453E-9944-96084B8D8FB3}" destId="{65B3ADC5-126F-4768-B3D7-BE80F971D7A6}" srcOrd="1" destOrd="0" presId="urn:microsoft.com/office/officeart/2005/8/layout/chevron2"/>
    <dgm:cxn modelId="{33A2ED36-1282-419E-AE65-C1DE5277FEC7}" type="presParOf" srcId="{D078E58C-FF5C-453E-9944-96084B8D8FB3}" destId="{5BADFAC4-455D-41F4-95EC-E2A37FAA7102}" srcOrd="2" destOrd="0" presId="urn:microsoft.com/office/officeart/2005/8/layout/chevron2"/>
    <dgm:cxn modelId="{AFD32B02-9D2A-4056-8894-898516976AEB}" type="presParOf" srcId="{5BADFAC4-455D-41F4-95EC-E2A37FAA7102}" destId="{E8F77D4D-13B0-4822-A7C6-60174A6F3025}" srcOrd="0" destOrd="0" presId="urn:microsoft.com/office/officeart/2005/8/layout/chevron2"/>
    <dgm:cxn modelId="{BF00D4ED-2EA0-4627-A8FA-406AFED9AF97}" type="presParOf" srcId="{5BADFAC4-455D-41F4-95EC-E2A37FAA7102}" destId="{F081B50A-E53B-4C4C-9C4A-ADFCB692B4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DAF64-DBDD-412E-ABD6-57E41A0F8EA4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BF18394-E799-425A-B6E4-6C45B8F3DAAA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C812A6B1-B1A0-4AEE-871C-722625F6C2D5}" cxnId="{C352C126-3E96-4B54-80E2-B5D43DAF7758}" type="parTrans">
      <dgm:prSet/>
      <dgm:spPr/>
      <dgm:t>
        <a:bodyPr/>
        <a:lstStyle/>
        <a:p>
          <a:endParaRPr lang="zh-CN" altLang="en-US"/>
        </a:p>
      </dgm:t>
    </dgm:pt>
    <dgm:pt modelId="{8725EF13-416D-43C6-BEC0-12E1C00C01E6}" cxnId="{C352C126-3E96-4B54-80E2-B5D43DAF7758}" type="sibTrans">
      <dgm:prSet/>
      <dgm:spPr/>
      <dgm:t>
        <a:bodyPr/>
        <a:lstStyle/>
        <a:p>
          <a:endParaRPr lang="zh-CN" altLang="en-US"/>
        </a:p>
      </dgm:t>
    </dgm:pt>
    <dgm:pt modelId="{BA027364-E796-46C0-A37C-C2E8F62F3900}">
      <dgm:prSet phldrT="[文本]"/>
      <dgm:spPr/>
      <dgm:t>
        <a:bodyPr/>
        <a:lstStyle/>
        <a:p>
          <a:r>
            <a:rPr lang="zh-CN" altLang="en-US" dirty="0" smtClean="0"/>
            <a:t>数据分析过程可视化</a:t>
          </a:r>
          <a:endParaRPr lang="zh-CN" altLang="en-US" dirty="0"/>
        </a:p>
      </dgm:t>
    </dgm:pt>
    <dgm:pt modelId="{8C0EA0D5-1D12-460A-9E24-712BE9409957}" cxnId="{05C34FDE-AECD-4755-BE4D-64913D2F54DA}" type="parTrans">
      <dgm:prSet/>
      <dgm:spPr/>
      <dgm:t>
        <a:bodyPr/>
        <a:lstStyle/>
        <a:p>
          <a:endParaRPr lang="zh-CN" altLang="en-US"/>
        </a:p>
      </dgm:t>
    </dgm:pt>
    <dgm:pt modelId="{1C129B01-2CCE-4069-8F76-A9CBD0CAC892}" cxnId="{05C34FDE-AECD-4755-BE4D-64913D2F54DA}" type="sibTrans">
      <dgm:prSet/>
      <dgm:spPr/>
      <dgm:t>
        <a:bodyPr/>
        <a:lstStyle/>
        <a:p>
          <a:endParaRPr lang="zh-CN" altLang="en-US"/>
        </a:p>
      </dgm:t>
    </dgm:pt>
    <dgm:pt modelId="{E5EF15DC-77AC-478A-93CE-ED47752741E0}">
      <dgm:prSet phldrT="[文本]"/>
      <dgm:spPr/>
      <dgm:t>
        <a:bodyPr/>
        <a:lstStyle/>
        <a:p>
          <a:r>
            <a:rPr lang="zh-CN" altLang="en-US" dirty="0" smtClean="0"/>
            <a:t>需要对数据的分析过程进行可视化，更好的探索规律、查找问题</a:t>
          </a:r>
          <a:endParaRPr lang="zh-CN" altLang="en-US" dirty="0"/>
        </a:p>
      </dgm:t>
    </dgm:pt>
    <dgm:pt modelId="{2C61B056-6FCE-4DA9-B799-422E5BC10916}" cxnId="{E4D15398-80AC-4E57-8A00-67B927DCC330}" type="parTrans">
      <dgm:prSet/>
      <dgm:spPr/>
      <dgm:t>
        <a:bodyPr/>
        <a:lstStyle/>
        <a:p>
          <a:endParaRPr lang="zh-CN" altLang="en-US"/>
        </a:p>
      </dgm:t>
    </dgm:pt>
    <dgm:pt modelId="{F09BF098-6E21-4F38-BEAA-DC3DE2A438D8}" cxnId="{E4D15398-80AC-4E57-8A00-67B927DCC330}" type="sibTrans">
      <dgm:prSet/>
      <dgm:spPr/>
      <dgm:t>
        <a:bodyPr/>
        <a:lstStyle/>
        <a:p>
          <a:endParaRPr lang="zh-CN" altLang="en-US"/>
        </a:p>
      </dgm:t>
    </dgm:pt>
    <dgm:pt modelId="{7ED1940E-2FEB-4473-8BB5-D61B1FD126F6}">
      <dgm:prSet phldrT="[文本]"/>
      <dgm:spPr/>
      <dgm:t>
        <a:bodyPr/>
        <a:lstStyle/>
        <a:p>
          <a:r>
            <a:rPr lang="en-US" altLang="zh-CN" dirty="0" smtClean="0"/>
            <a:t>4</a:t>
          </a:r>
          <a:endParaRPr lang="zh-CN" altLang="en-US" dirty="0"/>
        </a:p>
      </dgm:t>
    </dgm:pt>
    <dgm:pt modelId="{1D744DBE-CDF9-4E63-9E59-C09AF713BC73}" cxnId="{B5824859-5C7E-4160-8BD2-3B5FDE7E4F3A}" type="parTrans">
      <dgm:prSet/>
      <dgm:spPr/>
      <dgm:t>
        <a:bodyPr/>
        <a:lstStyle/>
        <a:p>
          <a:endParaRPr lang="zh-CN" altLang="en-US"/>
        </a:p>
      </dgm:t>
    </dgm:pt>
    <dgm:pt modelId="{3BC78B84-6E1B-4403-97D6-5CB0CFC47D69}" cxnId="{B5824859-5C7E-4160-8BD2-3B5FDE7E4F3A}" type="sibTrans">
      <dgm:prSet/>
      <dgm:spPr/>
      <dgm:t>
        <a:bodyPr/>
        <a:lstStyle/>
        <a:p>
          <a:endParaRPr lang="zh-CN" altLang="en-US"/>
        </a:p>
      </dgm:t>
    </dgm:pt>
    <dgm:pt modelId="{2D142E21-979E-4DBA-8823-84E61605BD91}">
      <dgm:prSet phldrT="[文本]"/>
      <dgm:spPr/>
      <dgm:t>
        <a:bodyPr/>
        <a:lstStyle/>
        <a:p>
          <a:r>
            <a:rPr lang="en-US" altLang="en-US" dirty="0" smtClean="0"/>
            <a:t>VR/AR </a:t>
          </a:r>
          <a:r>
            <a:rPr lang="zh-CN" altLang="en-US" dirty="0" smtClean="0"/>
            <a:t>阶段的虚拟现实的可视化</a:t>
          </a:r>
          <a:endParaRPr lang="zh-CN" altLang="en-US" dirty="0"/>
        </a:p>
      </dgm:t>
    </dgm:pt>
    <dgm:pt modelId="{A552AC47-7AFC-4567-873B-FAE04448B498}" cxnId="{08D8F37B-A039-47C0-8679-5F5233AF5DC1}" type="parTrans">
      <dgm:prSet/>
      <dgm:spPr/>
      <dgm:t>
        <a:bodyPr/>
        <a:lstStyle/>
        <a:p>
          <a:endParaRPr lang="zh-CN" altLang="en-US"/>
        </a:p>
      </dgm:t>
    </dgm:pt>
    <dgm:pt modelId="{0A8FECB7-EF8D-4AB2-BBC9-FBF412F45AB2}" cxnId="{08D8F37B-A039-47C0-8679-5F5233AF5DC1}" type="sibTrans">
      <dgm:prSet/>
      <dgm:spPr/>
      <dgm:t>
        <a:bodyPr/>
        <a:lstStyle/>
        <a:p>
          <a:endParaRPr lang="zh-CN" altLang="en-US"/>
        </a:p>
      </dgm:t>
    </dgm:pt>
    <dgm:pt modelId="{E8308626-4EF9-41EB-8AAA-DA15D5B6C15D}">
      <dgm:prSet phldrT="[文本]"/>
      <dgm:spPr/>
      <dgm:t>
        <a:bodyPr/>
        <a:lstStyle/>
        <a:p>
          <a:r>
            <a:rPr lang="zh-CN" altLang="en-US" dirty="0" smtClean="0"/>
            <a:t>虚拟现实提升概率思维、多维数据的可视化、高密度信息的展示、以及提供情境使人们更全面地理解问题。</a:t>
          </a:r>
          <a:endParaRPr lang="zh-CN" altLang="en-US" dirty="0"/>
        </a:p>
      </dgm:t>
    </dgm:pt>
    <dgm:pt modelId="{5E4E758E-CAF9-4AC8-9A8D-2B1828167579}" cxnId="{BAD53054-DDF2-47E2-BADA-477B6B410E82}" type="parTrans">
      <dgm:prSet/>
      <dgm:spPr/>
      <dgm:t>
        <a:bodyPr/>
        <a:lstStyle/>
        <a:p>
          <a:endParaRPr lang="zh-CN" altLang="en-US"/>
        </a:p>
      </dgm:t>
    </dgm:pt>
    <dgm:pt modelId="{EA3ABBC3-9A2C-4A51-A1C6-AF5DECCB09E6}" cxnId="{BAD53054-DDF2-47E2-BADA-477B6B410E82}" type="sibTrans">
      <dgm:prSet/>
      <dgm:spPr/>
      <dgm:t>
        <a:bodyPr/>
        <a:lstStyle/>
        <a:p>
          <a:endParaRPr lang="zh-CN" altLang="en-US"/>
        </a:p>
      </dgm:t>
    </dgm:pt>
    <dgm:pt modelId="{28AC41ED-BAC6-4E0D-8E34-682EECA4B3AE}">
      <dgm:prSet phldrT="[文本]"/>
      <dgm:spPr/>
      <dgm:t>
        <a:bodyPr/>
        <a:lstStyle/>
        <a:p>
          <a:r>
            <a:rPr lang="en-US" altLang="zh-CN" dirty="0" smtClean="0"/>
            <a:t>5</a:t>
          </a:r>
          <a:endParaRPr lang="zh-CN" altLang="en-US" dirty="0"/>
        </a:p>
      </dgm:t>
    </dgm:pt>
    <dgm:pt modelId="{A85377B1-F464-455B-BB68-83A4414CB7FE}" cxnId="{5FFD84EE-D2A6-4FC3-B1F7-8CB033F05D9E}" type="parTrans">
      <dgm:prSet/>
      <dgm:spPr/>
      <dgm:t>
        <a:bodyPr/>
        <a:lstStyle/>
        <a:p>
          <a:endParaRPr lang="zh-CN" altLang="en-US"/>
        </a:p>
      </dgm:t>
    </dgm:pt>
    <dgm:pt modelId="{1EEBD43B-40BC-49E0-9499-392B42FBA963}" cxnId="{5FFD84EE-D2A6-4FC3-B1F7-8CB033F05D9E}" type="sibTrans">
      <dgm:prSet/>
      <dgm:spPr/>
      <dgm:t>
        <a:bodyPr/>
        <a:lstStyle/>
        <a:p>
          <a:endParaRPr lang="zh-CN" altLang="en-US"/>
        </a:p>
      </dgm:t>
    </dgm:pt>
    <dgm:pt modelId="{911A4DD8-858A-4561-A2FF-BAEAABFE60AF}">
      <dgm:prSet phldrT="[文本]"/>
      <dgm:spPr/>
      <dgm:t>
        <a:bodyPr/>
        <a:lstStyle/>
        <a:p>
          <a:r>
            <a:rPr lang="zh-CN" altLang="en-US" dirty="0" smtClean="0"/>
            <a:t>人工智能</a:t>
          </a:r>
          <a:endParaRPr lang="zh-CN" altLang="en-US" dirty="0"/>
        </a:p>
      </dgm:t>
    </dgm:pt>
    <dgm:pt modelId="{801CBBE3-E651-4A5B-B99E-82C55872BC64}" cxnId="{A2BAD9A0-BAD7-4581-884A-CAE83BD373B1}" type="parTrans">
      <dgm:prSet/>
      <dgm:spPr/>
      <dgm:t>
        <a:bodyPr/>
        <a:lstStyle/>
        <a:p>
          <a:endParaRPr lang="zh-CN" altLang="en-US"/>
        </a:p>
      </dgm:t>
    </dgm:pt>
    <dgm:pt modelId="{B13DBC05-A6E8-4D7F-962B-3894BCBC6498}" cxnId="{A2BAD9A0-BAD7-4581-884A-CAE83BD373B1}" type="sibTrans">
      <dgm:prSet/>
      <dgm:spPr/>
      <dgm:t>
        <a:bodyPr/>
        <a:lstStyle/>
        <a:p>
          <a:endParaRPr lang="zh-CN" altLang="en-US"/>
        </a:p>
      </dgm:t>
    </dgm:pt>
    <dgm:pt modelId="{B73FCD59-FDF8-4CDC-B559-AB575E76434C}">
      <dgm:prSet/>
      <dgm:spPr/>
      <dgm:t>
        <a:bodyPr/>
        <a:lstStyle/>
        <a:p>
          <a:r>
            <a:rPr lang="zh-CN" altLang="en-US" dirty="0" smtClean="0"/>
            <a:t>串联决策层（人）和数据层的最佳桥梁。发现大数据背后隐含的规律，产生洞见。</a:t>
          </a:r>
        </a:p>
      </dgm:t>
    </dgm:pt>
    <dgm:pt modelId="{81FD41EA-7199-4615-A421-0B657C26E584}" cxnId="{D22F7230-1BF9-4961-B158-F765B398D1A5}" type="parTrans">
      <dgm:prSet/>
      <dgm:spPr/>
      <dgm:t>
        <a:bodyPr/>
        <a:lstStyle/>
        <a:p>
          <a:endParaRPr lang="zh-CN" altLang="en-US"/>
        </a:p>
      </dgm:t>
    </dgm:pt>
    <dgm:pt modelId="{8D2B0882-C048-48FB-8C6C-562EFCA79658}" cxnId="{D22F7230-1BF9-4961-B158-F765B398D1A5}" type="sibTrans">
      <dgm:prSet/>
      <dgm:spPr/>
      <dgm:t>
        <a:bodyPr/>
        <a:lstStyle/>
        <a:p>
          <a:endParaRPr lang="zh-CN" altLang="en-US"/>
        </a:p>
      </dgm:t>
    </dgm:pt>
    <dgm:pt modelId="{D078E58C-FF5C-453E-9944-96084B8D8FB3}" type="pres">
      <dgm:prSet presAssocID="{7D6DAF64-DBDD-412E-ABD6-57E41A0F8E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94698A1-7947-4D77-8BB2-834CA8D83B52}" type="pres">
      <dgm:prSet presAssocID="{7BF18394-E799-425A-B6E4-6C45B8F3DAAA}" presName="composite" presStyleCnt="0"/>
      <dgm:spPr/>
    </dgm:pt>
    <dgm:pt modelId="{40F5C6E0-9D45-4365-8E5B-852B3B67CD02}" type="pres">
      <dgm:prSet presAssocID="{7BF18394-E799-425A-B6E4-6C45B8F3DAA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F27DF9-FD3F-4C8C-A7EF-46571AAB18E0}" type="pres">
      <dgm:prSet presAssocID="{7BF18394-E799-425A-B6E4-6C45B8F3DAAA}" presName="descendantText" presStyleLbl="alignAcc1" presStyleIdx="0" presStyleCnt="3" custLinFactNeighborX="327" custLinFactNeighborY="79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7B3CC0-16DD-4DC2-B633-6CAFC7FB8178}" type="pres">
      <dgm:prSet presAssocID="{8725EF13-416D-43C6-BEC0-12E1C00C01E6}" presName="sp" presStyleCnt="0"/>
      <dgm:spPr/>
    </dgm:pt>
    <dgm:pt modelId="{573BEE42-5C2B-4D7E-8C73-878D48D1C299}" type="pres">
      <dgm:prSet presAssocID="{7ED1940E-2FEB-4473-8BB5-D61B1FD126F6}" presName="composite" presStyleCnt="0"/>
      <dgm:spPr/>
    </dgm:pt>
    <dgm:pt modelId="{75E8D25E-FFBB-4C64-B406-81E6F8B5FB20}" type="pres">
      <dgm:prSet presAssocID="{7ED1940E-2FEB-4473-8BB5-D61B1FD126F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A15407-880C-4980-8EEB-FCE0D504A461}" type="pres">
      <dgm:prSet presAssocID="{7ED1940E-2FEB-4473-8BB5-D61B1FD126F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B3ADC5-126F-4768-B3D7-BE80F971D7A6}" type="pres">
      <dgm:prSet presAssocID="{3BC78B84-6E1B-4403-97D6-5CB0CFC47D69}" presName="sp" presStyleCnt="0"/>
      <dgm:spPr/>
    </dgm:pt>
    <dgm:pt modelId="{5BADFAC4-455D-41F4-95EC-E2A37FAA7102}" type="pres">
      <dgm:prSet presAssocID="{28AC41ED-BAC6-4E0D-8E34-682EECA4B3AE}" presName="composite" presStyleCnt="0"/>
      <dgm:spPr/>
    </dgm:pt>
    <dgm:pt modelId="{E8F77D4D-13B0-4822-A7C6-60174A6F3025}" type="pres">
      <dgm:prSet presAssocID="{28AC41ED-BAC6-4E0D-8E34-682EECA4B3A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81B50A-E53B-4C4C-9C4A-ADFCB692B468}" type="pres">
      <dgm:prSet presAssocID="{28AC41ED-BAC6-4E0D-8E34-682EECA4B3A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7DF1AE6-F83B-4CA1-B273-080BC193CAB3}" type="presOf" srcId="{7ED1940E-2FEB-4473-8BB5-D61B1FD126F6}" destId="{75E8D25E-FFBB-4C64-B406-81E6F8B5FB20}" srcOrd="0" destOrd="0" presId="urn:microsoft.com/office/officeart/2005/8/layout/chevron2"/>
    <dgm:cxn modelId="{05C34FDE-AECD-4755-BE4D-64913D2F54DA}" srcId="{7BF18394-E799-425A-B6E4-6C45B8F3DAAA}" destId="{BA027364-E796-46C0-A37C-C2E8F62F3900}" srcOrd="0" destOrd="0" parTransId="{8C0EA0D5-1D12-460A-9E24-712BE9409957}" sibTransId="{1C129B01-2CCE-4069-8F76-A9CBD0CAC892}"/>
    <dgm:cxn modelId="{5FFD84EE-D2A6-4FC3-B1F7-8CB033F05D9E}" srcId="{7D6DAF64-DBDD-412E-ABD6-57E41A0F8EA4}" destId="{28AC41ED-BAC6-4E0D-8E34-682EECA4B3AE}" srcOrd="2" destOrd="0" parTransId="{A85377B1-F464-455B-BB68-83A4414CB7FE}" sibTransId="{1EEBD43B-40BC-49E0-9499-392B42FBA963}"/>
    <dgm:cxn modelId="{C352C126-3E96-4B54-80E2-B5D43DAF7758}" srcId="{7D6DAF64-DBDD-412E-ABD6-57E41A0F8EA4}" destId="{7BF18394-E799-425A-B6E4-6C45B8F3DAAA}" srcOrd="0" destOrd="0" parTransId="{C812A6B1-B1A0-4AEE-871C-722625F6C2D5}" sibTransId="{8725EF13-416D-43C6-BEC0-12E1C00C01E6}"/>
    <dgm:cxn modelId="{E4D15398-80AC-4E57-8A00-67B927DCC330}" srcId="{7BF18394-E799-425A-B6E4-6C45B8F3DAAA}" destId="{E5EF15DC-77AC-478A-93CE-ED47752741E0}" srcOrd="1" destOrd="0" parTransId="{2C61B056-6FCE-4DA9-B799-422E5BC10916}" sibTransId="{F09BF098-6E21-4F38-BEAA-DC3DE2A438D8}"/>
    <dgm:cxn modelId="{08D8F37B-A039-47C0-8679-5F5233AF5DC1}" srcId="{7ED1940E-2FEB-4473-8BB5-D61B1FD126F6}" destId="{2D142E21-979E-4DBA-8823-84E61605BD91}" srcOrd="0" destOrd="0" parTransId="{A552AC47-7AFC-4567-873B-FAE04448B498}" sibTransId="{0A8FECB7-EF8D-4AB2-BBC9-FBF412F45AB2}"/>
    <dgm:cxn modelId="{9D75A0D5-6D2C-4B1E-A841-17BDE876BB18}" type="presOf" srcId="{28AC41ED-BAC6-4E0D-8E34-682EECA4B3AE}" destId="{E8F77D4D-13B0-4822-A7C6-60174A6F3025}" srcOrd="0" destOrd="0" presId="urn:microsoft.com/office/officeart/2005/8/layout/chevron2"/>
    <dgm:cxn modelId="{E54D4675-3AF4-43B5-B369-0241659A6818}" type="presOf" srcId="{B73FCD59-FDF8-4CDC-B559-AB575E76434C}" destId="{F081B50A-E53B-4C4C-9C4A-ADFCB692B468}" srcOrd="0" destOrd="1" presId="urn:microsoft.com/office/officeart/2005/8/layout/chevron2"/>
    <dgm:cxn modelId="{A2BAD9A0-BAD7-4581-884A-CAE83BD373B1}" srcId="{28AC41ED-BAC6-4E0D-8E34-682EECA4B3AE}" destId="{911A4DD8-858A-4561-A2FF-BAEAABFE60AF}" srcOrd="0" destOrd="0" parTransId="{801CBBE3-E651-4A5B-B99E-82C55872BC64}" sibTransId="{B13DBC05-A6E8-4D7F-962B-3894BCBC6498}"/>
    <dgm:cxn modelId="{5E0FB779-F3B6-4556-9CCB-65D276460D1A}" type="presOf" srcId="{E5EF15DC-77AC-478A-93CE-ED47752741E0}" destId="{1EF27DF9-FD3F-4C8C-A7EF-46571AAB18E0}" srcOrd="0" destOrd="1" presId="urn:microsoft.com/office/officeart/2005/8/layout/chevron2"/>
    <dgm:cxn modelId="{2471356A-5CE2-4805-BE5C-BCDA28C37089}" type="presOf" srcId="{2D142E21-979E-4DBA-8823-84E61605BD91}" destId="{CFA15407-880C-4980-8EEB-FCE0D504A461}" srcOrd="0" destOrd="0" presId="urn:microsoft.com/office/officeart/2005/8/layout/chevron2"/>
    <dgm:cxn modelId="{B5824859-5C7E-4160-8BD2-3B5FDE7E4F3A}" srcId="{7D6DAF64-DBDD-412E-ABD6-57E41A0F8EA4}" destId="{7ED1940E-2FEB-4473-8BB5-D61B1FD126F6}" srcOrd="1" destOrd="0" parTransId="{1D744DBE-CDF9-4E63-9E59-C09AF713BC73}" sibTransId="{3BC78B84-6E1B-4403-97D6-5CB0CFC47D69}"/>
    <dgm:cxn modelId="{A1CDFE99-69EA-4257-B6CD-752978901143}" type="presOf" srcId="{7D6DAF64-DBDD-412E-ABD6-57E41A0F8EA4}" destId="{D078E58C-FF5C-453E-9944-96084B8D8FB3}" srcOrd="0" destOrd="0" presId="urn:microsoft.com/office/officeart/2005/8/layout/chevron2"/>
    <dgm:cxn modelId="{BAD53054-DDF2-47E2-BADA-477B6B410E82}" srcId="{7ED1940E-2FEB-4473-8BB5-D61B1FD126F6}" destId="{E8308626-4EF9-41EB-8AAA-DA15D5B6C15D}" srcOrd="1" destOrd="0" parTransId="{5E4E758E-CAF9-4AC8-9A8D-2B1828167579}" sibTransId="{EA3ABBC3-9A2C-4A51-A1C6-AF5DECCB09E6}"/>
    <dgm:cxn modelId="{376203CC-2FD6-40C0-BE73-09400D618684}" type="presOf" srcId="{BA027364-E796-46C0-A37C-C2E8F62F3900}" destId="{1EF27DF9-FD3F-4C8C-A7EF-46571AAB18E0}" srcOrd="0" destOrd="0" presId="urn:microsoft.com/office/officeart/2005/8/layout/chevron2"/>
    <dgm:cxn modelId="{55618227-08E7-46EE-8801-20E1E9599CEA}" type="presOf" srcId="{E8308626-4EF9-41EB-8AAA-DA15D5B6C15D}" destId="{CFA15407-880C-4980-8EEB-FCE0D504A461}" srcOrd="0" destOrd="1" presId="urn:microsoft.com/office/officeart/2005/8/layout/chevron2"/>
    <dgm:cxn modelId="{A6970E58-C90B-4358-A464-B90FC29210BC}" type="presOf" srcId="{911A4DD8-858A-4561-A2FF-BAEAABFE60AF}" destId="{F081B50A-E53B-4C4C-9C4A-ADFCB692B468}" srcOrd="0" destOrd="0" presId="urn:microsoft.com/office/officeart/2005/8/layout/chevron2"/>
    <dgm:cxn modelId="{04A8C944-517D-40F3-97CE-AEC238F37DBA}" type="presOf" srcId="{7BF18394-E799-425A-B6E4-6C45B8F3DAAA}" destId="{40F5C6E0-9D45-4365-8E5B-852B3B67CD02}" srcOrd="0" destOrd="0" presId="urn:microsoft.com/office/officeart/2005/8/layout/chevron2"/>
    <dgm:cxn modelId="{D22F7230-1BF9-4961-B158-F765B398D1A5}" srcId="{28AC41ED-BAC6-4E0D-8E34-682EECA4B3AE}" destId="{B73FCD59-FDF8-4CDC-B559-AB575E76434C}" srcOrd="1" destOrd="0" parTransId="{81FD41EA-7199-4615-A421-0B657C26E584}" sibTransId="{8D2B0882-C048-48FB-8C6C-562EFCA79658}"/>
    <dgm:cxn modelId="{37BAFC40-6DEA-4809-9C79-A5FC20E513EB}" type="presParOf" srcId="{D078E58C-FF5C-453E-9944-96084B8D8FB3}" destId="{E94698A1-7947-4D77-8BB2-834CA8D83B52}" srcOrd="0" destOrd="0" presId="urn:microsoft.com/office/officeart/2005/8/layout/chevron2"/>
    <dgm:cxn modelId="{128BE605-E892-46CE-B219-97ADBC716C7A}" type="presParOf" srcId="{E94698A1-7947-4D77-8BB2-834CA8D83B52}" destId="{40F5C6E0-9D45-4365-8E5B-852B3B67CD02}" srcOrd="0" destOrd="0" presId="urn:microsoft.com/office/officeart/2005/8/layout/chevron2"/>
    <dgm:cxn modelId="{5F28BA59-4FB5-412A-96E6-20A61D210A03}" type="presParOf" srcId="{E94698A1-7947-4D77-8BB2-834CA8D83B52}" destId="{1EF27DF9-FD3F-4C8C-A7EF-46571AAB18E0}" srcOrd="1" destOrd="0" presId="urn:microsoft.com/office/officeart/2005/8/layout/chevron2"/>
    <dgm:cxn modelId="{ADEC2488-89EE-4899-A123-26175F54AEEB}" type="presParOf" srcId="{D078E58C-FF5C-453E-9944-96084B8D8FB3}" destId="{D07B3CC0-16DD-4DC2-B633-6CAFC7FB8178}" srcOrd="1" destOrd="0" presId="urn:microsoft.com/office/officeart/2005/8/layout/chevron2"/>
    <dgm:cxn modelId="{9DF883C6-E429-4ED9-BAEF-05B3955E6940}" type="presParOf" srcId="{D078E58C-FF5C-453E-9944-96084B8D8FB3}" destId="{573BEE42-5C2B-4D7E-8C73-878D48D1C299}" srcOrd="2" destOrd="0" presId="urn:microsoft.com/office/officeart/2005/8/layout/chevron2"/>
    <dgm:cxn modelId="{F72D2179-B339-422B-AA4E-1168B90DA21E}" type="presParOf" srcId="{573BEE42-5C2B-4D7E-8C73-878D48D1C299}" destId="{75E8D25E-FFBB-4C64-B406-81E6F8B5FB20}" srcOrd="0" destOrd="0" presId="urn:microsoft.com/office/officeart/2005/8/layout/chevron2"/>
    <dgm:cxn modelId="{C8E1B2F7-7119-479C-962D-B3780DE8414A}" type="presParOf" srcId="{573BEE42-5C2B-4D7E-8C73-878D48D1C299}" destId="{CFA15407-880C-4980-8EEB-FCE0D504A461}" srcOrd="1" destOrd="0" presId="urn:microsoft.com/office/officeart/2005/8/layout/chevron2"/>
    <dgm:cxn modelId="{FD561E2A-62EE-4970-A3D2-EFDB5B0CA23C}" type="presParOf" srcId="{D078E58C-FF5C-453E-9944-96084B8D8FB3}" destId="{65B3ADC5-126F-4768-B3D7-BE80F971D7A6}" srcOrd="3" destOrd="0" presId="urn:microsoft.com/office/officeart/2005/8/layout/chevron2"/>
    <dgm:cxn modelId="{63052453-198D-4F0E-ABE0-4E1D4375B167}" type="presParOf" srcId="{D078E58C-FF5C-453E-9944-96084B8D8FB3}" destId="{5BADFAC4-455D-41F4-95EC-E2A37FAA7102}" srcOrd="4" destOrd="0" presId="urn:microsoft.com/office/officeart/2005/8/layout/chevron2"/>
    <dgm:cxn modelId="{1FB21CB3-8DFE-4F81-B768-3F331655CF5D}" type="presParOf" srcId="{5BADFAC4-455D-41F4-95EC-E2A37FAA7102}" destId="{E8F77D4D-13B0-4822-A7C6-60174A6F3025}" srcOrd="0" destOrd="0" presId="urn:microsoft.com/office/officeart/2005/8/layout/chevron2"/>
    <dgm:cxn modelId="{3B1FEB9C-A149-4540-9E03-2ECBB4C7BAEA}" type="presParOf" srcId="{5BADFAC4-455D-41F4-95EC-E2A37FAA7102}" destId="{F081B50A-E53B-4C4C-9C4A-ADFCB692B4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8D25E-FFBB-4C64-B406-81E6F8B5FB20}">
      <dsp:nvSpPr>
        <dsp:cNvPr id="0" name=""/>
        <dsp:cNvSpPr/>
      </dsp:nvSpPr>
      <dsp:spPr>
        <a:xfrm rot="5400000">
          <a:off x="-159919" y="160031"/>
          <a:ext cx="1066129" cy="74629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1</a:t>
          </a:r>
          <a:endParaRPr lang="zh-CN" altLang="en-US" sz="1400" kern="1200" dirty="0"/>
        </a:p>
      </dsp:txBody>
      <dsp:txXfrm rot="-5400000">
        <a:off x="1" y="373256"/>
        <a:ext cx="746290" cy="319839"/>
      </dsp:txXfrm>
    </dsp:sp>
    <dsp:sp modelId="{CFA15407-880C-4980-8EEB-FCE0D504A461}">
      <dsp:nvSpPr>
        <dsp:cNvPr id="0" name=""/>
        <dsp:cNvSpPr/>
      </dsp:nvSpPr>
      <dsp:spPr>
        <a:xfrm rot="5400000">
          <a:off x="3617720" y="-2871317"/>
          <a:ext cx="692984" cy="6435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100" kern="1200" dirty="0" smtClean="0"/>
            <a:t>数据统计图表化阶段</a:t>
          </a:r>
          <a:endParaRPr lang="zh-CN" alt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100" kern="1200" dirty="0" smtClean="0"/>
            <a:t>-----------</a:t>
          </a:r>
          <a:r>
            <a:rPr lang="zh-CN" altLang="en-US" sz="1100" kern="1200" dirty="0" smtClean="0"/>
            <a:t>表达历史数据，省略过程数据</a:t>
          </a:r>
          <a:endParaRPr lang="zh-CN" altLang="en-US" sz="1100" kern="1200" dirty="0"/>
        </a:p>
      </dsp:txBody>
      <dsp:txXfrm rot="-5400000">
        <a:off x="746291" y="33941"/>
        <a:ext cx="6402014" cy="625326"/>
      </dsp:txXfrm>
    </dsp:sp>
    <dsp:sp modelId="{E8F77D4D-13B0-4822-A7C6-60174A6F3025}">
      <dsp:nvSpPr>
        <dsp:cNvPr id="0" name=""/>
        <dsp:cNvSpPr/>
      </dsp:nvSpPr>
      <dsp:spPr>
        <a:xfrm rot="5400000">
          <a:off x="-159919" y="1002273"/>
          <a:ext cx="1066129" cy="746290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2</a:t>
          </a:r>
          <a:endParaRPr lang="zh-CN" altLang="en-US" sz="1400" kern="1200" dirty="0"/>
        </a:p>
      </dsp:txBody>
      <dsp:txXfrm rot="-5400000">
        <a:off x="1" y="1215498"/>
        <a:ext cx="746290" cy="319839"/>
      </dsp:txXfrm>
    </dsp:sp>
    <dsp:sp modelId="{F081B50A-E53B-4C4C-9C4A-ADFCB692B468}">
      <dsp:nvSpPr>
        <dsp:cNvPr id="0" name=""/>
        <dsp:cNvSpPr/>
      </dsp:nvSpPr>
      <dsp:spPr>
        <a:xfrm rot="5400000">
          <a:off x="3617720" y="-2029075"/>
          <a:ext cx="692984" cy="6435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100" kern="1200" dirty="0" smtClean="0"/>
            <a:t>数据结果展示化</a:t>
          </a:r>
          <a:endParaRPr lang="zh-CN" alt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100" kern="1200" dirty="0" smtClean="0"/>
            <a:t>功能强大、交互性强、适用范围广；集成了大量的图形算法、可视化算法，降低复杂的图表的成本。</a:t>
          </a:r>
          <a:endParaRPr lang="zh-CN" altLang="en-US" sz="1100" kern="1200" dirty="0"/>
        </a:p>
      </dsp:txBody>
      <dsp:txXfrm rot="-5400000">
        <a:off x="746291" y="876183"/>
        <a:ext cx="6402014" cy="625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5C6E0-9D45-4365-8E5B-852B3B67CD02}">
      <dsp:nvSpPr>
        <dsp:cNvPr id="0" name=""/>
        <dsp:cNvSpPr/>
      </dsp:nvSpPr>
      <dsp:spPr>
        <a:xfrm rot="5400000">
          <a:off x="-176234" y="177752"/>
          <a:ext cx="1174897" cy="82242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3</a:t>
          </a:r>
          <a:endParaRPr lang="zh-CN" altLang="en-US" sz="1600" kern="1200" dirty="0"/>
        </a:p>
      </dsp:txBody>
      <dsp:txXfrm rot="-5400000">
        <a:off x="2" y="412731"/>
        <a:ext cx="822427" cy="352470"/>
      </dsp:txXfrm>
    </dsp:sp>
    <dsp:sp modelId="{1EF27DF9-FD3F-4C8C-A7EF-46571AAB18E0}">
      <dsp:nvSpPr>
        <dsp:cNvPr id="0" name=""/>
        <dsp:cNvSpPr/>
      </dsp:nvSpPr>
      <dsp:spPr>
        <a:xfrm rot="5400000">
          <a:off x="3601524" y="-2717194"/>
          <a:ext cx="763683" cy="63218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数据分析过程可视化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需要对数据的分析过程进行可视化，更好的探索规律、查找问题</a:t>
          </a:r>
          <a:endParaRPr lang="zh-CN" altLang="en-US" sz="1000" kern="1200" dirty="0"/>
        </a:p>
      </dsp:txBody>
      <dsp:txXfrm rot="-5400000">
        <a:off x="822428" y="99182"/>
        <a:ext cx="6284596" cy="689123"/>
      </dsp:txXfrm>
    </dsp:sp>
    <dsp:sp modelId="{75E8D25E-FFBB-4C64-B406-81E6F8B5FB20}">
      <dsp:nvSpPr>
        <dsp:cNvPr id="0" name=""/>
        <dsp:cNvSpPr/>
      </dsp:nvSpPr>
      <dsp:spPr>
        <a:xfrm rot="5400000">
          <a:off x="-176234" y="1151246"/>
          <a:ext cx="1174897" cy="822427"/>
        </a:xfrm>
        <a:prstGeom prst="chevr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4</a:t>
          </a:r>
          <a:endParaRPr lang="zh-CN" altLang="en-US" sz="1600" kern="1200" dirty="0"/>
        </a:p>
      </dsp:txBody>
      <dsp:txXfrm rot="-5400000">
        <a:off x="2" y="1386225"/>
        <a:ext cx="822427" cy="352470"/>
      </dsp:txXfrm>
    </dsp:sp>
    <dsp:sp modelId="{CFA15407-880C-4980-8EEB-FCE0D504A461}">
      <dsp:nvSpPr>
        <dsp:cNvPr id="0" name=""/>
        <dsp:cNvSpPr/>
      </dsp:nvSpPr>
      <dsp:spPr>
        <a:xfrm rot="5400000">
          <a:off x="3601524" y="-1804084"/>
          <a:ext cx="763683" cy="63218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000" kern="1200" dirty="0" smtClean="0"/>
            <a:t>VR/AR </a:t>
          </a:r>
          <a:r>
            <a:rPr lang="zh-CN" altLang="en-US" sz="1000" kern="1200" dirty="0" smtClean="0"/>
            <a:t>阶段的虚拟现实的可视化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虚拟现实提升概率思维、多维数据的可视化、高密度信息的展示、以及提供情境使人们更全面地理解问题。</a:t>
          </a:r>
          <a:endParaRPr lang="zh-CN" altLang="en-US" sz="1000" kern="1200" dirty="0"/>
        </a:p>
      </dsp:txBody>
      <dsp:txXfrm rot="-5400000">
        <a:off x="822428" y="1012292"/>
        <a:ext cx="6284596" cy="689123"/>
      </dsp:txXfrm>
    </dsp:sp>
    <dsp:sp modelId="{E8F77D4D-13B0-4822-A7C6-60174A6F3025}">
      <dsp:nvSpPr>
        <dsp:cNvPr id="0" name=""/>
        <dsp:cNvSpPr/>
      </dsp:nvSpPr>
      <dsp:spPr>
        <a:xfrm rot="5400000">
          <a:off x="-176234" y="2124740"/>
          <a:ext cx="1174897" cy="822427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5</a:t>
          </a:r>
          <a:endParaRPr lang="zh-CN" altLang="en-US" sz="1600" kern="1200" dirty="0"/>
        </a:p>
      </dsp:txBody>
      <dsp:txXfrm rot="-5400000">
        <a:off x="2" y="2359719"/>
        <a:ext cx="822427" cy="352470"/>
      </dsp:txXfrm>
    </dsp:sp>
    <dsp:sp modelId="{F081B50A-E53B-4C4C-9C4A-ADFCB692B468}">
      <dsp:nvSpPr>
        <dsp:cNvPr id="0" name=""/>
        <dsp:cNvSpPr/>
      </dsp:nvSpPr>
      <dsp:spPr>
        <a:xfrm rot="5400000">
          <a:off x="3601524" y="-830590"/>
          <a:ext cx="763683" cy="63218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人工智能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串联决策层（人）和数据层的最佳桥梁。发现大数据背后隐含的规律，产生洞见。</a:t>
          </a:r>
        </a:p>
      </dsp:txBody>
      <dsp:txXfrm rot="-5400000">
        <a:off x="822428" y="1985786"/>
        <a:ext cx="6284596" cy="689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1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9" Type="http://schemas.openxmlformats.org/officeDocument/2006/relationships/theme" Target="../theme/theme4.xml"/><Relationship Id="rId18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21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20.jpeg"/><Relationship Id="rId1" Type="http://schemas.openxmlformats.org/officeDocument/2006/relationships/hyperlink" Target="http://www.cstor.cn/proTextdetail_10766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38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37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36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48.png"/><Relationship Id="rId25" Type="http://schemas.openxmlformats.org/officeDocument/2006/relationships/image" Target="../media/image47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46.png"/><Relationship Id="rId22" Type="http://schemas.openxmlformats.org/officeDocument/2006/relationships/image" Target="../media/image45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44.png"/><Relationship Id="rId2" Type="http://schemas.openxmlformats.org/officeDocument/2006/relationships/image" Target="../media/image35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43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42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41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40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39.png"/><Relationship Id="rId1" Type="http://schemas.openxmlformats.org/officeDocument/2006/relationships/hyperlink" Target="http://www.chinaznyj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2.xml"/><Relationship Id="rId8" Type="http://schemas.openxmlformats.org/officeDocument/2006/relationships/diagramData" Target="../diagrams/data2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7.png"/><Relationship Id="rId13" Type="http://schemas.openxmlformats.org/officeDocument/2006/relationships/slideLayout" Target="../slideLayouts/slideLayout2.xml"/><Relationship Id="rId12" Type="http://schemas.microsoft.com/office/2007/relationships/diagramDrawing" Target="../diagrams/drawing2.xml"/><Relationship Id="rId11" Type="http://schemas.openxmlformats.org/officeDocument/2006/relationships/diagramColors" Target="../diagrams/colors2.xml"/><Relationship Id="rId10" Type="http://schemas.openxmlformats.org/officeDocument/2006/relationships/diagramQuickStyle" Target="../diagrams/quickStyle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43396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chemeClr val="bg1"/>
                </a:solidFill>
              </a:rPr>
              <a:t>高级大数据人才培养丛书之一，大数据挖掘技术与应用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90305" y="3072130"/>
            <a:ext cx="368300" cy="32397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 descr="timgE8ADISUU.jp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5350" y="6337300"/>
            <a:ext cx="2400300" cy="5207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718945" y="202882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59230" y="202882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1719235" y="2476495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何光威    主编                    郑志蕴    梁英杰    朱琼琼   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25"/>
          <p:cNvSpPr>
            <a:spLocks noEditPoints="1"/>
          </p:cNvSpPr>
          <p:nvPr/>
        </p:nvSpPr>
        <p:spPr bwMode="auto">
          <a:xfrm>
            <a:off x="2331815" y="258477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TextBox 2"/>
          <p:cNvSpPr txBox="1"/>
          <p:nvPr/>
        </p:nvSpPr>
        <p:spPr>
          <a:xfrm rot="16200000">
            <a:off x="6802908" y="475572"/>
            <a:ext cx="921385" cy="14508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>
                <a:solidFill>
                  <a:srgbClr val="000066"/>
                </a:solidFill>
              </a:rPr>
              <a:t>BIG </a:t>
            </a:r>
            <a:endParaRPr lang="en-US" altLang="zh-CN" sz="2400" b="1" dirty="0">
              <a:solidFill>
                <a:srgbClr val="000066"/>
              </a:solidFill>
            </a:endParaRPr>
          </a:p>
          <a:p>
            <a:r>
              <a:rPr lang="en-US" altLang="zh-CN" sz="2400" b="1" dirty="0">
                <a:solidFill>
                  <a:srgbClr val="000066"/>
                </a:solidFill>
              </a:rPr>
              <a:t>DATA</a:t>
            </a:r>
            <a:endParaRPr lang="en-US" altLang="zh-CN" sz="2400" b="1" dirty="0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719235" y="2110231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196118" y="221863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458932" y="693652"/>
            <a:ext cx="5028201" cy="10147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6000" b="1" spc="300" dirty="0">
                <a:ln w="11430"/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大数据可视化</a:t>
            </a:r>
            <a:endParaRPr lang="zh-CN" altLang="en-US" sz="6000" b="1" spc="300" dirty="0">
              <a:ln w="11430"/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25"/>
          <p:cNvSpPr>
            <a:spLocks noEditPoints="1"/>
          </p:cNvSpPr>
          <p:nvPr/>
        </p:nvSpPr>
        <p:spPr bwMode="auto">
          <a:xfrm>
            <a:off x="6659340" y="258477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 descr="大数据可视化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230" y="3072130"/>
            <a:ext cx="6530340" cy="32397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3682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1.2.2</a:t>
            </a:r>
            <a:r>
              <a:rPr lang="zh-CN" altLang="en-US" sz="2100" b="1" spc="225" dirty="0">
                <a:solidFill>
                  <a:prstClr val="white"/>
                </a:solidFill>
              </a:rPr>
              <a:t>数据可视化的意义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40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</a:t>
            </a:r>
            <a:r>
              <a:rPr lang="en-US" altLang="zh-CN" sz="1350" dirty="0">
                <a:solidFill>
                  <a:prstClr val="white"/>
                </a:solidFill>
              </a:rPr>
              <a:t>1</a:t>
            </a:r>
            <a:r>
              <a:rPr lang="zh-CN" altLang="en-US" sz="1350" dirty="0">
                <a:solidFill>
                  <a:prstClr val="white"/>
                </a:solidFill>
              </a:rPr>
              <a:t>章  大数据可视化概述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25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07996" y="4723737"/>
            <a:ext cx="824240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	平均值 </a:t>
            </a:r>
            <a:r>
              <a:rPr lang="en-US" altLang="zh-CN" dirty="0"/>
              <a:t>(Means): X =9 Y = 7.5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方差（</a:t>
            </a:r>
            <a:r>
              <a:rPr lang="en-US" altLang="zh-CN" dirty="0"/>
              <a:t>Variance</a:t>
            </a:r>
            <a:r>
              <a:rPr lang="zh-CN" altLang="en-US" dirty="0"/>
              <a:t>）</a:t>
            </a:r>
            <a:r>
              <a:rPr lang="en-US" altLang="zh-CN" dirty="0"/>
              <a:t>: X =11 Y =4.112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相关度 </a:t>
            </a:r>
            <a:r>
              <a:rPr lang="en-US" altLang="zh-CN" dirty="0"/>
              <a:t>(Correlation):X-Y:0.816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线性回归（</a:t>
            </a:r>
            <a:r>
              <a:rPr lang="en-US" altLang="zh-CN" dirty="0"/>
              <a:t>Linear regression</a:t>
            </a:r>
            <a:r>
              <a:rPr lang="zh-CN" altLang="en-US" dirty="0"/>
              <a:t>）</a:t>
            </a:r>
            <a:r>
              <a:rPr lang="en-US" altLang="zh-CN" dirty="0"/>
              <a:t>:Y=3.0+0.5X</a:t>
            </a:r>
            <a:endParaRPr lang="en-US" altLang="zh-CN" dirty="0"/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2577464" y="789258"/>
            <a:ext cx="5262245" cy="4007485"/>
            <a:chOff x="1793" y="6990"/>
            <a:chExt cx="8287" cy="6311"/>
          </a:xfrm>
        </p:grpSpPr>
        <p:grpSp>
          <p:nvGrpSpPr>
            <p:cNvPr id="26" name="组合 25"/>
            <p:cNvGrpSpPr/>
            <p:nvPr/>
          </p:nvGrpSpPr>
          <p:grpSpPr bwMode="auto">
            <a:xfrm>
              <a:off x="1958" y="6990"/>
              <a:ext cx="8122" cy="5793"/>
              <a:chOff x="-11336" y="-7432"/>
              <a:chExt cx="9590306" cy="5759925"/>
            </a:xfrm>
          </p:grpSpPr>
          <p:pic>
            <p:nvPicPr>
              <p:cNvPr id="29" name="图表 11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336" y="-7432"/>
                <a:ext cx="4591104" cy="27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图表 1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6530" y="-7432"/>
                <a:ext cx="4602440" cy="27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图表 13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336" y="2995161"/>
                <a:ext cx="4591104" cy="27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图表 14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6530" y="2980297"/>
                <a:ext cx="4602440" cy="27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文本框 15"/>
            <p:cNvSpPr txBox="1">
              <a:spLocks noChangeArrowheads="1"/>
            </p:cNvSpPr>
            <p:nvPr/>
          </p:nvSpPr>
          <p:spPr bwMode="auto">
            <a:xfrm>
              <a:off x="1793" y="12990"/>
              <a:ext cx="8098" cy="3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ctr">
                <a:spcAft>
                  <a:spcPts val="0"/>
                </a:spcAft>
                <a:tabLst>
                  <a:tab pos="2628265" algn="ctr"/>
                  <a:tab pos="5292725" algn="r"/>
                </a:tabLst>
              </a:pPr>
              <a:r>
                <a:rPr lang="zh-CN" sz="900" kern="100">
                  <a:effectLst/>
                  <a:latin typeface="Cambria" panose="02040503050406030204"/>
                  <a:ea typeface="宋体" panose="02010600030101010101" pitchFamily="2" charset="-122"/>
                  <a:cs typeface="Times New Roman" panose="02020603050405020304"/>
                </a:rPr>
                <a:t>图</a:t>
              </a:r>
              <a:r>
                <a:rPr lang="en-US" sz="900" kern="100">
                  <a:effectLst/>
                  <a:latin typeface="Cambria" panose="02040503050406030204"/>
                  <a:ea typeface="宋体" panose="02010600030101010101" pitchFamily="2" charset="-122"/>
                  <a:cs typeface="Times New Roman" panose="02020603050405020304"/>
                </a:rPr>
                <a:t> 1-3  Anscombe's quartet</a:t>
              </a:r>
              <a:r>
                <a:rPr lang="zh-CN" sz="900" kern="100">
                  <a:effectLst/>
                  <a:latin typeface="Cambria" panose="02040503050406030204"/>
                  <a:ea typeface="宋体" panose="02010600030101010101" pitchFamily="2" charset="-122"/>
                  <a:cs typeface="Times New Roman" panose="02020603050405020304"/>
                </a:rPr>
                <a:t>的可视化显示</a:t>
              </a:r>
              <a:endParaRPr lang="zh-CN" sz="1000" kern="100">
                <a:effectLst/>
                <a:latin typeface="Cambria" panose="02040503050406030204"/>
                <a:ea typeface="黑体" panose="02010609060101010101" charset="-122"/>
                <a:cs typeface="Times New Roman" panose="02020603050405020304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3682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1.2.2</a:t>
            </a:r>
            <a:r>
              <a:rPr lang="zh-CN" altLang="en-US" sz="2100" b="1" spc="225" dirty="0">
                <a:solidFill>
                  <a:prstClr val="white"/>
                </a:solidFill>
              </a:rPr>
              <a:t>数据可视化的意义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40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</a:t>
            </a:r>
            <a:r>
              <a:rPr lang="en-US" altLang="zh-CN" sz="1350" dirty="0">
                <a:solidFill>
                  <a:prstClr val="white"/>
                </a:solidFill>
              </a:rPr>
              <a:t>1</a:t>
            </a:r>
            <a:r>
              <a:rPr lang="zh-CN" altLang="en-US" sz="1350" dirty="0">
                <a:solidFill>
                  <a:prstClr val="white"/>
                </a:solidFill>
              </a:rPr>
              <a:t>章  大数据可视化概述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25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244000" y="4450592"/>
            <a:ext cx="1787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斯诺的霍乱地图</a:t>
            </a:r>
            <a:endParaRPr lang="zh-CN" altLang="zh-CN" sz="1600" dirty="0"/>
          </a:p>
        </p:txBody>
      </p:sp>
      <p:pic>
        <p:nvPicPr>
          <p:cNvPr id="26" name="图片 25" descr="说明: F:\2016-2017-2试卷\杂项\大数据可视化编写\615\斯诺的霍乱地图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45" y="969429"/>
            <a:ext cx="4461705" cy="32833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1754534" y="3469343"/>
            <a:ext cx="5693399" cy="394200"/>
          </a:xfrm>
          <a:prstGeom prst="roundRect">
            <a:avLst>
              <a:gd name="adj" fmla="val 2065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90257" y="854039"/>
            <a:ext cx="7832784" cy="971419"/>
            <a:chOff x="2788580" y="1152524"/>
            <a:chExt cx="3730770" cy="971419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72476" y="1169836"/>
              <a:ext cx="19990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C000"/>
                  </a:solidFill>
                </a:rPr>
                <a:t>第</a:t>
              </a:r>
              <a:r>
                <a:rPr lang="en-US" altLang="zh-CN" sz="2800" dirty="0">
                  <a:solidFill>
                    <a:srgbClr val="FFC000"/>
                  </a:solidFill>
                </a:rPr>
                <a:t>1</a:t>
              </a:r>
              <a:r>
                <a:rPr lang="zh-CN" altLang="en-US" sz="2800" dirty="0">
                  <a:solidFill>
                    <a:srgbClr val="FFC000"/>
                  </a:solidFill>
                </a:rPr>
                <a:t>章  大数据可视化概述</a:t>
              </a:r>
              <a:endParaRPr lang="zh-CN" altLang="en-US" sz="2800" dirty="0">
                <a:solidFill>
                  <a:srgbClr val="FFC000"/>
                </a:solidFill>
              </a:endParaRPr>
            </a:p>
            <a:p>
              <a:pPr algn="ctr"/>
              <a:endParaRPr lang="zh-CN" altLang="en-US" sz="28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4534" y="2048547"/>
            <a:ext cx="5693399" cy="738664"/>
            <a:chOff x="1807265" y="2462595"/>
            <a:chExt cx="5693399" cy="738664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63432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rgbClr val="404040"/>
                  </a:solidFill>
                </a:rPr>
                <a:t>1.1</a:t>
              </a:r>
              <a:r>
                <a:rPr lang="zh-CN" altLang="en-US" sz="2100" spc="225" dirty="0">
                  <a:solidFill>
                    <a:srgbClr val="404040"/>
                  </a:solidFill>
                </a:rPr>
                <a:t>　大数据可视化的概念</a:t>
              </a:r>
              <a:endParaRPr lang="zh-CN" altLang="en-US" sz="2100" spc="225" dirty="0">
                <a:solidFill>
                  <a:srgbClr val="404040"/>
                </a:solidFill>
              </a:endParaRPr>
            </a:p>
            <a:p>
              <a:endParaRPr lang="zh-CN" altLang="en-US" sz="2100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2753555"/>
            <a:ext cx="5693399" cy="749444"/>
            <a:chOff x="1807265" y="2935089"/>
            <a:chExt cx="5693399" cy="749444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423064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1.2</a:t>
              </a:r>
              <a:r>
                <a:rPr lang="zh-CN" altLang="en-US" sz="2100" spc="225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　</a:t>
              </a:r>
              <a:r>
                <a:rPr lang="zh-CN" altLang="en-US" sz="2100" spc="22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数据可视化的作用与意义</a:t>
              </a:r>
              <a:endParaRPr lang="zh-CN" altLang="en-US" sz="2100" spc="22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endParaRPr lang="zh-CN" altLang="en-US" sz="2100" spc="22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4185131"/>
            <a:ext cx="5693399" cy="426279"/>
            <a:chOff x="1807265" y="3866296"/>
            <a:chExt cx="5693399" cy="426279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/>
                  </a:solidFill>
                </a:rPr>
                <a:t>1.4</a:t>
              </a:r>
              <a:r>
                <a:rPr lang="zh-CN" altLang="en-US" sz="2100" spc="225" dirty="0" smtClean="0">
                  <a:solidFill>
                    <a:schemeClr val="tx1"/>
                  </a:solidFill>
                </a:rPr>
                <a:t>　</a:t>
              </a:r>
              <a:r>
                <a:rPr lang="zh-CN" altLang="en-US" sz="2100" spc="225" dirty="0">
                  <a:solidFill>
                    <a:schemeClr val="tx1"/>
                  </a:solidFill>
                </a:rPr>
                <a:t>与相关学科关系</a:t>
              </a:r>
              <a:endParaRPr lang="zh-CN" altLang="en-US" sz="2100" spc="225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17427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高级大数据技术系列</a:t>
            </a:r>
            <a:endParaRPr lang="zh-CN" altLang="en-US" sz="1350" dirty="0" smtClean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7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HN" sz="1200" b="1" i="1" dirty="0">
                <a:solidFill>
                  <a:prstClr val="white">
                    <a:lumMod val="65000"/>
                  </a:prstClr>
                </a:solidFill>
              </a:rPr>
              <a:t>of</a:t>
            </a:r>
            <a:endParaRPr lang="es-ES" sz="12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9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prstClr val="white">
                    <a:lumMod val="50000"/>
                  </a:prstClr>
                </a:solidFill>
              </a:rPr>
              <a:t>25</a:t>
            </a:r>
            <a:endParaRPr lang="en-U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0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65366" y="490091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习题</a:t>
            </a:r>
            <a:endParaRPr lang="zh-CN" altLang="en-US" sz="2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29083" y="3480123"/>
            <a:ext cx="3932487" cy="415498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100" spc="225" dirty="0" smtClean="0">
                <a:solidFill>
                  <a:schemeClr val="bg1"/>
                </a:solidFill>
              </a:rPr>
              <a:t>1.3</a:t>
            </a:r>
            <a:r>
              <a:rPr lang="zh-CN" altLang="en-US" sz="2100" spc="225" dirty="0" smtClean="0">
                <a:solidFill>
                  <a:schemeClr val="bg1"/>
                </a:solidFill>
              </a:rPr>
              <a:t>　</a:t>
            </a:r>
            <a:r>
              <a:rPr lang="zh-CN" altLang="en-US" sz="2100" spc="225" dirty="0">
                <a:solidFill>
                  <a:schemeClr val="bg1"/>
                </a:solidFill>
              </a:rPr>
              <a:t>数据可视化的应用领域</a:t>
            </a:r>
            <a:endParaRPr lang="zh-CN" altLang="en-US" sz="2100" spc="225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7721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1.3 </a:t>
            </a:r>
            <a:r>
              <a:rPr lang="zh-CN" altLang="en-US" sz="2100" b="1" spc="225" dirty="0">
                <a:solidFill>
                  <a:prstClr val="white"/>
                </a:solidFill>
              </a:rPr>
              <a:t>数据可视化的应用领域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04555" y="234392"/>
            <a:ext cx="2191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FFC000"/>
                </a:solidFill>
              </a:rPr>
              <a:t>第</a:t>
            </a:r>
            <a:r>
              <a:rPr lang="en-US" altLang="zh-CN" sz="1400" dirty="0">
                <a:solidFill>
                  <a:srgbClr val="FFC000"/>
                </a:solidFill>
              </a:rPr>
              <a:t>1</a:t>
            </a:r>
            <a:r>
              <a:rPr lang="zh-CN" altLang="en-US" sz="1400" dirty="0">
                <a:solidFill>
                  <a:srgbClr val="FFC000"/>
                </a:solidFill>
              </a:rPr>
              <a:t>章  大数据可视化概述</a:t>
            </a:r>
            <a:endParaRPr lang="zh-CN" altLang="en-US" sz="1400" dirty="0">
              <a:solidFill>
                <a:srgbClr val="FFC000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25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13248" y="1260259"/>
            <a:ext cx="21062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在工业</a:t>
            </a:r>
            <a:r>
              <a:rPr lang="en-US" altLang="zh-CN" dirty="0"/>
              <a:t>4.0</a:t>
            </a:r>
            <a:r>
              <a:rPr lang="zh-CN" altLang="en-US" dirty="0"/>
              <a:t>中的应用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13248" y="2286802"/>
            <a:ext cx="2240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在</a:t>
            </a:r>
            <a:r>
              <a:rPr lang="zh-CN" altLang="en-US" dirty="0"/>
              <a:t>智能交通中的应用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923527" y="3245136"/>
            <a:ext cx="3154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在</a:t>
            </a:r>
            <a:r>
              <a:rPr lang="zh-CN" altLang="en-US" dirty="0"/>
              <a:t>新一代人工智能领域的应用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995001" y="4426153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在</a:t>
            </a:r>
            <a:r>
              <a:rPr lang="zh-CN" altLang="en-US" dirty="0"/>
              <a:t>其它领域的应用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7809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spc="225" dirty="0" smtClean="0">
                <a:solidFill>
                  <a:prstClr val="white"/>
                </a:solidFill>
              </a:rPr>
              <a:t>应用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40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</a:t>
            </a:r>
            <a:r>
              <a:rPr lang="en-US" altLang="zh-CN" sz="1350" dirty="0">
                <a:solidFill>
                  <a:prstClr val="white"/>
                </a:solidFill>
              </a:rPr>
              <a:t>1</a:t>
            </a:r>
            <a:r>
              <a:rPr lang="zh-CN" altLang="en-US" sz="1350" dirty="0">
                <a:solidFill>
                  <a:prstClr val="white"/>
                </a:solidFill>
              </a:rPr>
              <a:t>章  大数据可视化概述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25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0" name="图片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6" y="982027"/>
            <a:ext cx="3494161" cy="439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18" y="982027"/>
            <a:ext cx="4608830" cy="129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图片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475" y="2536909"/>
            <a:ext cx="5274310" cy="140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41" y="4125655"/>
            <a:ext cx="5274310" cy="1470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1754534" y="3469343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90257" y="854039"/>
            <a:ext cx="7832784" cy="971419"/>
            <a:chOff x="2788580" y="1152524"/>
            <a:chExt cx="3730770" cy="971419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72476" y="1169836"/>
              <a:ext cx="19990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C000"/>
                  </a:solidFill>
                </a:rPr>
                <a:t>第</a:t>
              </a:r>
              <a:r>
                <a:rPr lang="en-US" altLang="zh-CN" sz="2800" dirty="0">
                  <a:solidFill>
                    <a:srgbClr val="FFC000"/>
                  </a:solidFill>
                </a:rPr>
                <a:t>1</a:t>
              </a:r>
              <a:r>
                <a:rPr lang="zh-CN" altLang="en-US" sz="2800" dirty="0">
                  <a:solidFill>
                    <a:srgbClr val="FFC000"/>
                  </a:solidFill>
                </a:rPr>
                <a:t>章  大数据可视化概述</a:t>
              </a:r>
              <a:endParaRPr lang="zh-CN" altLang="en-US" sz="2800" dirty="0">
                <a:solidFill>
                  <a:srgbClr val="FFC000"/>
                </a:solidFill>
              </a:endParaRPr>
            </a:p>
            <a:p>
              <a:pPr algn="ctr"/>
              <a:endParaRPr lang="zh-CN" altLang="en-US" sz="28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4534" y="2048547"/>
            <a:ext cx="5693399" cy="738664"/>
            <a:chOff x="1807265" y="2462595"/>
            <a:chExt cx="5693399" cy="738664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63432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rgbClr val="404040"/>
                  </a:solidFill>
                </a:rPr>
                <a:t>1.1</a:t>
              </a:r>
              <a:r>
                <a:rPr lang="zh-CN" altLang="en-US" sz="2100" spc="225" dirty="0">
                  <a:solidFill>
                    <a:srgbClr val="404040"/>
                  </a:solidFill>
                </a:rPr>
                <a:t>　大数据可视化的概念</a:t>
              </a:r>
              <a:endParaRPr lang="zh-CN" altLang="en-US" sz="2100" spc="225" dirty="0">
                <a:solidFill>
                  <a:srgbClr val="404040"/>
                </a:solidFill>
              </a:endParaRPr>
            </a:p>
            <a:p>
              <a:endParaRPr lang="zh-CN" altLang="en-US" sz="2100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2753555"/>
            <a:ext cx="5693399" cy="749444"/>
            <a:chOff x="1807265" y="2935089"/>
            <a:chExt cx="5693399" cy="749444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423064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1.2</a:t>
              </a:r>
              <a:r>
                <a:rPr lang="zh-CN" altLang="en-US" sz="2100" spc="225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　</a:t>
              </a:r>
              <a:r>
                <a:rPr lang="zh-CN" altLang="en-US" sz="2100" spc="22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数据可视化的作用与意义</a:t>
              </a:r>
              <a:endParaRPr lang="zh-CN" altLang="en-US" sz="2100" spc="22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endParaRPr lang="zh-CN" altLang="en-US" sz="2100" spc="22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4185131"/>
            <a:ext cx="5693399" cy="426279"/>
            <a:chOff x="1807265" y="3866296"/>
            <a:chExt cx="5693399" cy="426279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</a:rPr>
                <a:t>1.4</a:t>
              </a:r>
              <a:r>
                <a:rPr lang="zh-CN" altLang="en-US" sz="2100" spc="225" dirty="0" smtClean="0">
                  <a:solidFill>
                    <a:schemeClr val="bg1"/>
                  </a:solidFill>
                </a:rPr>
                <a:t>　</a:t>
              </a:r>
              <a:r>
                <a:rPr lang="zh-CN" altLang="en-US" sz="2100" spc="225" dirty="0">
                  <a:solidFill>
                    <a:schemeClr val="bg1"/>
                  </a:solidFill>
                </a:rPr>
                <a:t>与相关学科关系</a:t>
              </a:r>
              <a:endParaRPr lang="zh-CN" altLang="en-US" sz="2100" spc="225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17427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高级大数据技术系列</a:t>
            </a:r>
            <a:endParaRPr lang="zh-CN" altLang="en-US" sz="1350" dirty="0" smtClean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7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HN" sz="1200" b="1" i="1" dirty="0">
                <a:solidFill>
                  <a:prstClr val="white">
                    <a:lumMod val="65000"/>
                  </a:prstClr>
                </a:solidFill>
              </a:rPr>
              <a:t>of</a:t>
            </a:r>
            <a:endParaRPr lang="es-ES" sz="12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9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prstClr val="white">
                    <a:lumMod val="50000"/>
                  </a:prstClr>
                </a:solidFill>
              </a:rPr>
              <a:t>25</a:t>
            </a:r>
            <a:endParaRPr lang="en-U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0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65366" y="490091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习题</a:t>
            </a:r>
            <a:endParaRPr lang="zh-CN" altLang="en-US" sz="2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29083" y="3480123"/>
            <a:ext cx="3932487" cy="415498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100" spc="225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1.3</a:t>
            </a:r>
            <a:r>
              <a:rPr lang="zh-CN" altLang="en-US" sz="2100" spc="225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zh-CN" altLang="en-US" sz="2100" spc="225" dirty="0">
                <a:solidFill>
                  <a:prstClr val="black">
                    <a:lumMod val="75000"/>
                    <a:lumOff val="25000"/>
                  </a:prstClr>
                </a:solidFill>
              </a:rPr>
              <a:t>数据可视化的应用领域</a:t>
            </a:r>
            <a:endParaRPr lang="zh-CN" altLang="en-US" sz="2100" spc="22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68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1.4</a:t>
            </a:r>
            <a:r>
              <a:rPr lang="zh-CN" altLang="en-US" sz="2100" b="1" spc="225" dirty="0">
                <a:solidFill>
                  <a:prstClr val="white"/>
                </a:solidFill>
              </a:rPr>
              <a:t>　与相关学科关系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40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</a:t>
            </a:r>
            <a:r>
              <a:rPr lang="en-US" altLang="zh-CN" sz="1350" dirty="0">
                <a:solidFill>
                  <a:prstClr val="white"/>
                </a:solidFill>
              </a:rPr>
              <a:t>1</a:t>
            </a:r>
            <a:r>
              <a:rPr lang="zh-CN" altLang="en-US" sz="1350" dirty="0">
                <a:solidFill>
                  <a:prstClr val="white"/>
                </a:solidFill>
              </a:rPr>
              <a:t>章  大数据可视化概述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25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062947" y="1553200"/>
            <a:ext cx="4572000" cy="23069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628265" algn="ctr"/>
                <a:tab pos="5292725" algn="r"/>
              </a:tabLst>
            </a:pPr>
            <a:r>
              <a:rPr lang="zh-CN" altLang="zh-CN" sz="2000" kern="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与计算机图形学的关系</a:t>
            </a:r>
            <a:endParaRPr lang="zh-CN" altLang="zh-CN" sz="2000" kern="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628265" algn="ctr"/>
                <a:tab pos="5292725" algn="r"/>
              </a:tabLst>
            </a:pPr>
            <a:r>
              <a:rPr lang="zh-CN" altLang="zh-CN" sz="2000" kern="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与计算机视觉的关系</a:t>
            </a:r>
            <a:endParaRPr lang="zh-CN" altLang="zh-CN" sz="2000" kern="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628265" algn="ctr"/>
                <a:tab pos="5292725" algn="r"/>
              </a:tabLst>
            </a:pPr>
            <a:r>
              <a:rPr lang="zh-CN" altLang="zh-CN" sz="2000" kern="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与计算仿真的关系</a:t>
            </a:r>
            <a:endParaRPr lang="zh-CN" altLang="zh-CN" sz="2000" kern="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628265" algn="ctr"/>
                <a:tab pos="5292725" algn="r"/>
              </a:tabLst>
            </a:pPr>
            <a:r>
              <a:rPr lang="zh-CN" altLang="zh-CN" sz="2000" kern="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与人机交互的关系</a:t>
            </a:r>
            <a:endParaRPr lang="zh-CN" altLang="zh-CN" sz="2000" kern="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628265" algn="ctr"/>
                <a:tab pos="5292725" algn="r"/>
              </a:tabLst>
            </a:pPr>
            <a:r>
              <a:rPr lang="zh-CN" altLang="zh-CN" sz="2000" kern="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与数据库的关系</a:t>
            </a:r>
            <a:endParaRPr lang="zh-CN" altLang="zh-CN" sz="2000" kern="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628265" algn="ctr"/>
                <a:tab pos="5292725" algn="r"/>
              </a:tabLst>
            </a:pPr>
            <a:r>
              <a:rPr lang="zh-CN" altLang="zh-CN" sz="2000" kern="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与数据分析和数据挖掘的关系</a:t>
            </a:r>
            <a:endParaRPr lang="zh-CN" altLang="zh-CN" sz="2000" kern="5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38100" y="-22225"/>
            <a:ext cx="9201150" cy="68294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7892" y="1458882"/>
            <a:ext cx="7961879" cy="3080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．大数据可视化内涵是什么？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2．简述数据可视化的起源。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3．总结数据可视化的意义。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4．简述大数据可视化在工业4.0 中的应用。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5．简述城市计算的概念，如何理解城市计算的框架？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6．城市计算可解决大城市哪些典型问题？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7．如何理解可视化在大数据技术中的地位？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8．简述大数据可视化与其他学科的关系。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9．解决高维数据可视化的思路是什么？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7892" y="54596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6473" y="1195912"/>
            <a:ext cx="1523494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971419"/>
            <a:chOff x="2788580" y="1152524"/>
            <a:chExt cx="3730770" cy="971419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72476" y="1169836"/>
              <a:ext cx="19990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C000"/>
                  </a:solidFill>
                </a:rPr>
                <a:t>第</a:t>
              </a:r>
              <a:r>
                <a:rPr lang="en-US" altLang="zh-CN" sz="2800" dirty="0">
                  <a:solidFill>
                    <a:srgbClr val="FFC000"/>
                  </a:solidFill>
                </a:rPr>
                <a:t>1</a:t>
              </a:r>
              <a:r>
                <a:rPr lang="zh-CN" altLang="en-US" sz="2800" dirty="0">
                  <a:solidFill>
                    <a:srgbClr val="FFC000"/>
                  </a:solidFill>
                </a:rPr>
                <a:t>章  大数据可视化概述</a:t>
              </a:r>
              <a:endParaRPr lang="zh-CN" altLang="en-US" sz="2800" dirty="0">
                <a:solidFill>
                  <a:srgbClr val="FFC000"/>
                </a:solidFill>
              </a:endParaRPr>
            </a:p>
            <a:p>
              <a:pPr algn="ctr"/>
              <a:endParaRPr lang="zh-CN" altLang="en-US" sz="28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4534" y="2048547"/>
            <a:ext cx="5693399" cy="738664"/>
            <a:chOff x="1807265" y="2462595"/>
            <a:chExt cx="5693399" cy="738664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63432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prstClr val="white"/>
                  </a:solidFill>
                </a:rPr>
                <a:t>1.1</a:t>
              </a:r>
              <a:r>
                <a:rPr lang="zh-CN" altLang="en-US" sz="2100" spc="225" dirty="0">
                  <a:solidFill>
                    <a:prstClr val="white"/>
                  </a:solidFill>
                </a:rPr>
                <a:t>　大数据可视化的概念</a:t>
              </a:r>
              <a:endParaRPr lang="zh-CN" altLang="en-US" sz="2100" spc="225" dirty="0">
                <a:solidFill>
                  <a:prstClr val="white"/>
                </a:solidFill>
              </a:endParaRPr>
            </a:p>
            <a:p>
              <a:endParaRPr lang="zh-CN" altLang="en-US" sz="2100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2753555"/>
            <a:ext cx="5693399" cy="749444"/>
            <a:chOff x="1807265" y="2935089"/>
            <a:chExt cx="5693399" cy="749444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423064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1.2</a:t>
              </a:r>
              <a:r>
                <a:rPr lang="zh-CN" altLang="en-US" sz="2100" spc="225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　</a:t>
              </a:r>
              <a:r>
                <a:rPr lang="zh-CN" altLang="en-US" sz="2100" spc="22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数据可视化的作用与意义</a:t>
              </a:r>
              <a:endParaRPr lang="zh-CN" altLang="en-US" sz="2100" spc="22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endParaRPr lang="zh-CN" altLang="en-US" sz="2100" spc="22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3469343"/>
            <a:ext cx="5693399" cy="426278"/>
            <a:chOff x="1807265" y="3400693"/>
            <a:chExt cx="5693399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93248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1.3</a:t>
              </a:r>
              <a:r>
                <a:rPr lang="zh-CN" altLang="en-US" sz="2100" spc="225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　</a:t>
              </a:r>
              <a:r>
                <a:rPr lang="zh-CN" altLang="en-US" sz="2100" spc="22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数据可视化的应用领域</a:t>
              </a:r>
              <a:endParaRPr lang="zh-CN" altLang="en-US" sz="2100" spc="22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4185131"/>
            <a:ext cx="5693399" cy="426279"/>
            <a:chOff x="1807265" y="3866296"/>
            <a:chExt cx="5693399" cy="426279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1.4</a:t>
              </a:r>
              <a:r>
                <a:rPr lang="zh-CN" altLang="en-US" sz="2100" spc="225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　</a:t>
              </a:r>
              <a:r>
                <a:rPr lang="zh-CN" altLang="en-US" sz="2100" spc="22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与相关学科关系</a:t>
              </a:r>
              <a:endParaRPr lang="zh-CN" altLang="en-US" sz="2100" spc="22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17427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高级大数据技术系列</a:t>
            </a:r>
            <a:endParaRPr lang="zh-CN" altLang="en-US" sz="1350" dirty="0" smtClean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7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HN" sz="1200" b="1" i="1" dirty="0">
                <a:solidFill>
                  <a:prstClr val="white">
                    <a:lumMod val="65000"/>
                  </a:prstClr>
                </a:solidFill>
              </a:rPr>
              <a:t>of</a:t>
            </a:r>
            <a:endParaRPr lang="es-ES" sz="12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9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s-HN" sz="1200" b="1" dirty="0" smtClean="0">
                <a:solidFill>
                  <a:prstClr val="white">
                    <a:lumMod val="50000"/>
                  </a:prstClr>
                </a:solidFill>
              </a:rPr>
              <a:t>25</a:t>
            </a:r>
            <a:endParaRPr lang="en-US" altLang="es-HN" sz="1200" b="1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0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65366" y="490091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习题</a:t>
            </a:r>
            <a:endParaRPr lang="zh-CN" altLang="en-US" sz="2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3650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1.1</a:t>
            </a:r>
            <a:r>
              <a:rPr lang="zh-CN" altLang="en-US" sz="2100" b="1" spc="225" dirty="0">
                <a:solidFill>
                  <a:prstClr val="white"/>
                </a:solidFill>
              </a:rPr>
              <a:t>大数据可视化的概念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40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</a:t>
            </a:r>
            <a:r>
              <a:rPr lang="en-US" altLang="zh-CN" sz="1350" dirty="0">
                <a:solidFill>
                  <a:prstClr val="white"/>
                </a:solidFill>
              </a:rPr>
              <a:t>1</a:t>
            </a:r>
            <a:r>
              <a:rPr lang="zh-CN" altLang="en-US" sz="1350" dirty="0">
                <a:solidFill>
                  <a:prstClr val="white"/>
                </a:solidFill>
              </a:rPr>
              <a:t>章  大数据可视化概述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2232" y="1272944"/>
            <a:ext cx="6476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数据可视化主要旨在借助于图形化手段，清晰有效地传达与沟通</a:t>
            </a:r>
            <a:r>
              <a:rPr lang="zh-CN" altLang="en-US" sz="1600" dirty="0" smtClean="0"/>
              <a:t>信息。</a:t>
            </a:r>
            <a:endParaRPr lang="zh-CN" altLang="zh-CN" sz="1600" dirty="0"/>
          </a:p>
        </p:txBody>
      </p:sp>
      <p:pic>
        <p:nvPicPr>
          <p:cNvPr id="1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2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25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40"/>
          <p:cNvSpPr txBox="1"/>
          <p:nvPr/>
        </p:nvSpPr>
        <p:spPr>
          <a:xfrm>
            <a:off x="399253" y="8432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3D89BC"/>
                </a:solidFill>
              </a:rPr>
              <a:t>定义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2" name="组合 11"/>
          <p:cNvGrpSpPr/>
          <p:nvPr/>
        </p:nvGrpSpPr>
        <p:grpSpPr>
          <a:xfrm>
            <a:off x="577971" y="2395986"/>
            <a:ext cx="7546853" cy="1511779"/>
            <a:chOff x="3793574" y="4683245"/>
            <a:chExt cx="5101919" cy="514350"/>
          </a:xfrm>
        </p:grpSpPr>
        <p:grpSp>
          <p:nvGrpSpPr>
            <p:cNvPr id="27" name="组合 26"/>
            <p:cNvGrpSpPr/>
            <p:nvPr/>
          </p:nvGrpSpPr>
          <p:grpSpPr bwMode="auto">
            <a:xfrm>
              <a:off x="3793574" y="4683245"/>
              <a:ext cx="5101919" cy="514350"/>
              <a:chOff x="-260133" y="0"/>
              <a:chExt cx="4349533" cy="514350"/>
            </a:xfrm>
          </p:grpSpPr>
          <p:grpSp>
            <p:nvGrpSpPr>
              <p:cNvPr id="28" name="组合 27"/>
              <p:cNvGrpSpPr/>
              <p:nvPr/>
            </p:nvGrpSpPr>
            <p:grpSpPr bwMode="auto">
              <a:xfrm>
                <a:off x="1060450" y="0"/>
                <a:ext cx="1860550" cy="514350"/>
                <a:chOff x="0" y="0"/>
                <a:chExt cx="1860550" cy="514350"/>
              </a:xfrm>
            </p:grpSpPr>
            <p:sp>
              <p:nvSpPr>
                <p:cNvPr id="34" name="椭圆 3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25550" cy="514350"/>
                </a:xfrm>
                <a:prstGeom prst="ellipse">
                  <a:avLst/>
                </a:prstGeom>
                <a:solidFill>
                  <a:schemeClr val="accent2"/>
                </a:solidFill>
                <a:ln w="25400" cmpd="sng" algn="ctr">
                  <a:solidFill>
                    <a:srgbClr val="000000"/>
                  </a:solidFill>
                  <a:rou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indent="127000" algn="just">
                    <a:lnSpc>
                      <a:spcPts val="1555"/>
                    </a:lnSpc>
                    <a:spcAft>
                      <a:spcPts val="0"/>
                    </a:spcAft>
                    <a:tabLst>
                      <a:tab pos="2628265" algn="ctr"/>
                      <a:tab pos="5292725" algn="r"/>
                    </a:tabLst>
                  </a:pPr>
                  <a:r>
                    <a:rPr lang="zh-CN" sz="2000" kern="500" dirty="0">
                      <a:effectLst/>
                      <a:latin typeface="Times New Roman" panose="02020603050405020304"/>
                      <a:ea typeface="宋体" panose="02010600030101010101" pitchFamily="2" charset="-122"/>
                      <a:cs typeface="Times New Roman" panose="02020603050405020304"/>
                    </a:rPr>
                    <a:t>数据</a:t>
                  </a:r>
                  <a:endParaRPr lang="zh-CN" sz="2000" kern="500" dirty="0">
                    <a:effectLst/>
                    <a:latin typeface="Times New Roman" panose="02020603050405020304"/>
                    <a:ea typeface="宋体" panose="02010600030101010101" pitchFamily="2" charset="-122"/>
                    <a:cs typeface="Times New Roman" panose="02020603050405020304"/>
                  </a:endParaRPr>
                </a:p>
              </p:txBody>
            </p:sp>
            <p:sp>
              <p:nvSpPr>
                <p:cNvPr id="35" name="椭圆 34"/>
                <p:cNvSpPr>
                  <a:spLocks noChangeArrowheads="1"/>
                </p:cNvSpPr>
                <p:nvPr/>
              </p:nvSpPr>
              <p:spPr bwMode="auto">
                <a:xfrm>
                  <a:off x="635000" y="0"/>
                  <a:ext cx="1225550" cy="514350"/>
                </a:xfrm>
                <a:prstGeom prst="ellipse">
                  <a:avLst/>
                </a:prstGeom>
                <a:solidFill>
                  <a:srgbClr val="00B0F0"/>
                </a:solidFill>
                <a:ln w="25400" cmpd="sng" algn="ctr">
                  <a:solidFill>
                    <a:srgbClr val="000000"/>
                  </a:solidFill>
                  <a:rou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indent="228600" algn="just">
                    <a:lnSpc>
                      <a:spcPts val="1555"/>
                    </a:lnSpc>
                    <a:spcAft>
                      <a:spcPts val="0"/>
                    </a:spcAft>
                    <a:tabLst>
                      <a:tab pos="2628265" algn="ctr"/>
                      <a:tab pos="5292725" algn="r"/>
                    </a:tabLst>
                  </a:pPr>
                  <a:r>
                    <a:rPr lang="en-US" sz="900" kern="500" dirty="0">
                      <a:effectLst/>
                      <a:latin typeface="Times New Roman" panose="02020603050405020304"/>
                      <a:ea typeface="宋体" panose="02010600030101010101" pitchFamily="2" charset="-122"/>
                      <a:cs typeface="Times New Roman" panose="02020603050405020304"/>
                    </a:rPr>
                    <a:t>    </a:t>
                  </a:r>
                  <a:r>
                    <a:rPr lang="en-US" sz="900" kern="500" dirty="0" smtClean="0">
                      <a:effectLst/>
                      <a:latin typeface="Times New Roman" panose="02020603050405020304"/>
                      <a:ea typeface="宋体" panose="02010600030101010101" pitchFamily="2" charset="-122"/>
                      <a:cs typeface="Times New Roman" panose="02020603050405020304"/>
                    </a:rPr>
                    <a:t>               </a:t>
                  </a:r>
                  <a:r>
                    <a:rPr lang="zh-CN" sz="2000" kern="500" dirty="0" smtClean="0">
                      <a:effectLst/>
                      <a:latin typeface="Times New Roman" panose="02020603050405020304"/>
                      <a:ea typeface="宋体" panose="02010600030101010101" pitchFamily="2" charset="-122"/>
                      <a:cs typeface="Times New Roman" panose="02020603050405020304"/>
                    </a:rPr>
                    <a:t>图形</a:t>
                  </a:r>
                  <a:endParaRPr lang="zh-CN" sz="2000" kern="500" dirty="0">
                    <a:effectLst/>
                    <a:latin typeface="Times New Roman" panose="02020603050405020304"/>
                    <a:ea typeface="宋体" panose="02010600030101010101" pitchFamily="2" charset="-122"/>
                    <a:cs typeface="Times New Roman" panose="02020603050405020304"/>
                  </a:endParaRPr>
                </a:p>
              </p:txBody>
            </p:sp>
            <p:sp>
              <p:nvSpPr>
                <p:cNvPr id="36" name="椭圆 35"/>
                <p:cNvSpPr>
                  <a:spLocks noChangeArrowheads="1"/>
                </p:cNvSpPr>
                <p:nvPr/>
              </p:nvSpPr>
              <p:spPr bwMode="auto">
                <a:xfrm>
                  <a:off x="349250" y="0"/>
                  <a:ext cx="1225550" cy="51435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indent="228600" algn="just">
                    <a:lnSpc>
                      <a:spcPts val="1555"/>
                    </a:lnSpc>
                    <a:spcAft>
                      <a:spcPts val="0"/>
                    </a:spcAft>
                    <a:tabLst>
                      <a:tab pos="2628265" algn="ctr"/>
                      <a:tab pos="5292725" algn="r"/>
                    </a:tabLst>
                  </a:pPr>
                  <a:r>
                    <a:rPr lang="zh-CN" sz="2000" kern="500" dirty="0">
                      <a:solidFill>
                        <a:srgbClr val="FFFF00"/>
                      </a:solidFill>
                      <a:effectLst/>
                      <a:latin typeface="Times New Roman" panose="02020603050405020304"/>
                      <a:ea typeface="宋体" panose="02010600030101010101" pitchFamily="2" charset="-122"/>
                      <a:cs typeface="Times New Roman" panose="02020603050405020304"/>
                    </a:rPr>
                    <a:t>可视化</a:t>
                  </a:r>
                  <a:endParaRPr lang="zh-CN" sz="2000" kern="500" dirty="0">
                    <a:solidFill>
                      <a:srgbClr val="FFFF00"/>
                    </a:solidFill>
                    <a:effectLst/>
                    <a:latin typeface="Times New Roman" panose="02020603050405020304"/>
                    <a:ea typeface="宋体" panose="02010600030101010101" pitchFamily="2" charset="-122"/>
                    <a:cs typeface="Times New Roman" panose="02020603050405020304"/>
                  </a:endParaRPr>
                </a:p>
              </p:txBody>
            </p:sp>
          </p:grpSp>
          <p:cxnSp>
            <p:nvCxnSpPr>
              <p:cNvPr id="30" name="直接箭头连接符 29"/>
              <p:cNvCxnSpPr>
                <a:cxnSpLocks noChangeShapeType="1"/>
              </p:cNvCxnSpPr>
              <p:nvPr/>
            </p:nvCxnSpPr>
            <p:spPr bwMode="auto">
              <a:xfrm>
                <a:off x="774700" y="260350"/>
                <a:ext cx="285750" cy="0"/>
              </a:xfrm>
              <a:prstGeom prst="straightConnector1">
                <a:avLst/>
              </a:prstGeom>
              <a:noFill/>
              <a:ln w="9525" cmpd="sng" algn="ctr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直接箭头连接符 30"/>
              <p:cNvCxnSpPr>
                <a:cxnSpLocks noChangeShapeType="1"/>
              </p:cNvCxnSpPr>
              <p:nvPr/>
            </p:nvCxnSpPr>
            <p:spPr bwMode="auto">
              <a:xfrm flipH="1">
                <a:off x="2921000" y="228600"/>
                <a:ext cx="393700" cy="0"/>
              </a:xfrm>
              <a:prstGeom prst="straightConnector1">
                <a:avLst/>
              </a:prstGeom>
              <a:noFill/>
              <a:ln w="9525" cmpd="sng" algn="ctr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" name="文本框 275"/>
              <p:cNvSpPr txBox="1">
                <a:spLocks noChangeArrowheads="1"/>
              </p:cNvSpPr>
              <p:nvPr/>
            </p:nvSpPr>
            <p:spPr bwMode="auto">
              <a:xfrm>
                <a:off x="-260133" y="219433"/>
                <a:ext cx="1034832" cy="11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R="228600" indent="127000" algn="r">
                  <a:lnSpc>
                    <a:spcPts val="1555"/>
                  </a:lnSpc>
                  <a:spcAft>
                    <a:spcPts val="0"/>
                  </a:spcAft>
                  <a:tabLst>
                    <a:tab pos="2628265" algn="ctr"/>
                    <a:tab pos="5292725" algn="r"/>
                  </a:tabLst>
                </a:pPr>
                <a:r>
                  <a:rPr lang="zh-CN" sz="2000" kern="500" dirty="0" smtClean="0">
                    <a:effectLst/>
                    <a:latin typeface="Times New Roman" panose="02020603050405020304"/>
                    <a:ea typeface="宋体" panose="02010600030101010101" pitchFamily="2" charset="-122"/>
                    <a:cs typeface="Times New Roman" panose="02020603050405020304"/>
                  </a:rPr>
                  <a:t>数据空间</a:t>
                </a:r>
                <a:endParaRPr lang="zh-CN" sz="2000" kern="500" dirty="0">
                  <a:effectLst/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</a:endParaRPr>
              </a:p>
            </p:txBody>
          </p:sp>
          <p:sp>
            <p:nvSpPr>
              <p:cNvPr id="33" name="文本框 276"/>
              <p:cNvSpPr txBox="1">
                <a:spLocks noChangeArrowheads="1"/>
              </p:cNvSpPr>
              <p:nvPr/>
            </p:nvSpPr>
            <p:spPr bwMode="auto">
              <a:xfrm>
                <a:off x="3314700" y="166599"/>
                <a:ext cx="774700" cy="124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27000" algn="l">
                  <a:lnSpc>
                    <a:spcPts val="1555"/>
                  </a:lnSpc>
                  <a:spcAft>
                    <a:spcPts val="0"/>
                  </a:spcAft>
                  <a:tabLst>
                    <a:tab pos="2628265" algn="ctr"/>
                    <a:tab pos="5292725" algn="r"/>
                  </a:tabLst>
                </a:pPr>
                <a:r>
                  <a:rPr lang="zh-CN" sz="2000" kern="500" dirty="0">
                    <a:effectLst/>
                    <a:latin typeface="Times New Roman" panose="02020603050405020304"/>
                    <a:ea typeface="宋体" panose="02010600030101010101" pitchFamily="2" charset="-122"/>
                    <a:cs typeface="Times New Roman" panose="02020603050405020304"/>
                  </a:rPr>
                  <a:t>视觉空间</a:t>
                </a:r>
                <a:endParaRPr lang="zh-CN" sz="2000" kern="500" dirty="0">
                  <a:effectLst/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634" y="4940420"/>
              <a:ext cx="536575" cy="188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170050" y="4313207"/>
            <a:ext cx="6803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数据：聚焦于解决数据的采集，清理，预处理，分析，挖掘。</a:t>
            </a:r>
            <a:endParaRPr lang="zh-CN" altLang="en-US" dirty="0"/>
          </a:p>
          <a:p>
            <a:r>
              <a:rPr lang="zh-CN" altLang="en-US" dirty="0"/>
              <a:t>图形：聚焦于解决对光学图像进行接收、提取信息、加工变换、模式识别及存储显示。</a:t>
            </a:r>
            <a:endParaRPr lang="zh-CN" altLang="en-US" dirty="0"/>
          </a:p>
          <a:p>
            <a:r>
              <a:rPr lang="zh-CN" altLang="en-US" dirty="0"/>
              <a:t>可视化：聚焦于解决将数据转换成图形，并进行交互处理。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3650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1.1</a:t>
            </a:r>
            <a:r>
              <a:rPr lang="zh-CN" altLang="en-US" sz="2100" b="1" spc="225" dirty="0">
                <a:solidFill>
                  <a:prstClr val="white"/>
                </a:solidFill>
              </a:rPr>
              <a:t>大数据可视化的概念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40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</a:t>
            </a:r>
            <a:r>
              <a:rPr lang="en-US" altLang="zh-CN" sz="1350" dirty="0">
                <a:solidFill>
                  <a:prstClr val="white"/>
                </a:solidFill>
              </a:rPr>
              <a:t>1</a:t>
            </a:r>
            <a:r>
              <a:rPr lang="zh-CN" altLang="en-US" sz="1350" dirty="0">
                <a:solidFill>
                  <a:prstClr val="white"/>
                </a:solidFill>
              </a:rPr>
              <a:t>章  大数据可视化概述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56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HN" sz="1200" b="1" i="1" dirty="0">
                <a:solidFill>
                  <a:prstClr val="white">
                    <a:lumMod val="65000"/>
                  </a:prstClr>
                </a:solidFill>
              </a:rPr>
              <a:t>of</a:t>
            </a:r>
            <a:endParaRPr lang="es-ES" sz="12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8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s-HN" sz="1200" b="1" dirty="0">
                <a:solidFill>
                  <a:prstClr val="white">
                    <a:lumMod val="50000"/>
                  </a:prstClr>
                </a:solidFill>
              </a:rPr>
              <a:t>25</a:t>
            </a:r>
            <a:endParaRPr lang="en-US" altLang="es-HN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9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2" name="文本框 40"/>
          <p:cNvSpPr txBox="1"/>
          <p:nvPr/>
        </p:nvSpPr>
        <p:spPr>
          <a:xfrm>
            <a:off x="399254" y="843230"/>
            <a:ext cx="3050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3D89BC"/>
                </a:solidFill>
              </a:rPr>
              <a:t>数据</a:t>
            </a:r>
            <a:r>
              <a:rPr lang="zh-CN" altLang="en-US" b="1" dirty="0" smtClean="0">
                <a:solidFill>
                  <a:srgbClr val="3D89BC"/>
                </a:solidFill>
              </a:rPr>
              <a:t>可视化分层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aphicFrame>
        <p:nvGraphicFramePr>
          <p:cNvPr id="11" name="图示 10"/>
          <p:cNvGraphicFramePr/>
          <p:nvPr/>
        </p:nvGraphicFramePr>
        <p:xfrm>
          <a:off x="1263126" y="904594"/>
          <a:ext cx="7182134" cy="1908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图示 20"/>
          <p:cNvGraphicFramePr/>
          <p:nvPr/>
        </p:nvGraphicFramePr>
        <p:xfrm>
          <a:off x="1300956" y="2609167"/>
          <a:ext cx="7144304" cy="312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3650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1.1</a:t>
            </a:r>
            <a:r>
              <a:rPr lang="zh-CN" altLang="en-US" sz="2100" b="1" spc="225" dirty="0">
                <a:solidFill>
                  <a:prstClr val="white"/>
                </a:solidFill>
              </a:rPr>
              <a:t>大数据可视化的概念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40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</a:t>
            </a:r>
            <a:r>
              <a:rPr lang="en-US" altLang="zh-CN" sz="1350" dirty="0">
                <a:solidFill>
                  <a:prstClr val="white"/>
                </a:solidFill>
              </a:rPr>
              <a:t>1</a:t>
            </a:r>
            <a:r>
              <a:rPr lang="zh-CN" altLang="en-US" sz="1350" dirty="0">
                <a:solidFill>
                  <a:prstClr val="white"/>
                </a:solidFill>
              </a:rPr>
              <a:t>章  大数据可视化概述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56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8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25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9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2" name="文本框 40"/>
          <p:cNvSpPr txBox="1"/>
          <p:nvPr/>
        </p:nvSpPr>
        <p:spPr>
          <a:xfrm>
            <a:off x="399253" y="843230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3D89BC"/>
                </a:solidFill>
              </a:rPr>
              <a:t>数据可视化技术包含以下几个基本概念：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471968" y="1748388"/>
            <a:ext cx="820006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①数据空间：是由</a:t>
            </a:r>
            <a:r>
              <a:rPr lang="en-US" altLang="zh-CN" sz="1600" dirty="0"/>
              <a:t>n</a:t>
            </a:r>
            <a:r>
              <a:rPr lang="zh-CN" altLang="en-US" sz="1600" dirty="0"/>
              <a:t>维属性和</a:t>
            </a:r>
            <a:r>
              <a:rPr lang="en-US" altLang="zh-CN" sz="1600" dirty="0"/>
              <a:t>m</a:t>
            </a:r>
            <a:r>
              <a:rPr lang="zh-CN" altLang="en-US" sz="1600" dirty="0"/>
              <a:t>个元素组成的数据集所构成的多维信息空间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endParaRPr lang="zh-CN" altLang="en-US" sz="1600" dirty="0"/>
          </a:p>
          <a:p>
            <a:r>
              <a:rPr lang="zh-CN" altLang="en-US" sz="1600" dirty="0"/>
              <a:t>②数据开发：是指利用一定的算法和工具对数据进行定量的推演和计算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endParaRPr lang="zh-CN" altLang="en-US" sz="1600" dirty="0"/>
          </a:p>
          <a:p>
            <a:r>
              <a:rPr lang="zh-CN" altLang="en-US" sz="1600" dirty="0"/>
              <a:t>③数据分析：指对多维数据进行切片、块、旋转等动作剖析数据，从而能多角度多侧面观察数据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endParaRPr lang="zh-CN" altLang="en-US" sz="1600" dirty="0"/>
          </a:p>
          <a:p>
            <a:r>
              <a:rPr lang="zh-CN" altLang="en-US" sz="1600" dirty="0"/>
              <a:t>④数据可视化：是指将大型数据集中的数据以图形图像形式表示，并利用数据分析和开发工具发现其中未知信息的处理过程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endParaRPr lang="zh-CN" altLang="en-US" sz="1600" dirty="0"/>
          </a:p>
          <a:p>
            <a:r>
              <a:rPr lang="zh-CN" altLang="en-US" sz="1600" dirty="0"/>
              <a:t>数据可视化已经提出了许多方法，这些方法根据其可视化的原理不同可以划分为基于几何的技术、面向像素技术、基于图标的技术、基于层次的技术、基于图像的技术和分布式技术等等。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140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</a:t>
            </a:r>
            <a:r>
              <a:rPr lang="en-US" altLang="zh-CN" sz="1350" dirty="0">
                <a:solidFill>
                  <a:prstClr val="white"/>
                </a:solidFill>
              </a:rPr>
              <a:t>1</a:t>
            </a:r>
            <a:r>
              <a:rPr lang="zh-CN" altLang="en-US" sz="1350" dirty="0">
                <a:solidFill>
                  <a:prstClr val="white"/>
                </a:solidFill>
              </a:rPr>
              <a:t>章  大数据可视化概述</a:t>
            </a:r>
            <a:endParaRPr lang="zh-CN" altLang="en-US" sz="1350" dirty="0" smtClean="0">
              <a:solidFill>
                <a:prstClr val="white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3464169" y="1248508"/>
            <a:ext cx="1565031" cy="1573823"/>
          </a:xfrm>
          <a:prstGeom prst="ellipse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739054" y="3104743"/>
            <a:ext cx="1565031" cy="1573823"/>
          </a:xfrm>
          <a:prstGeom prst="ellipse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216434" y="3102015"/>
            <a:ext cx="1565031" cy="1573823"/>
          </a:xfrm>
          <a:prstGeom prst="ellipse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4" name="直接箭头连接符 3"/>
          <p:cNvCxnSpPr>
            <a:stCxn id="2" idx="5"/>
            <a:endCxn id="34" idx="0"/>
          </p:cNvCxnSpPr>
          <p:nvPr/>
        </p:nvCxnSpPr>
        <p:spPr>
          <a:xfrm>
            <a:off x="4800007" y="2591850"/>
            <a:ext cx="721563" cy="512893"/>
          </a:xfrm>
          <a:prstGeom prst="straightConnector1">
            <a:avLst/>
          </a:prstGeom>
          <a:ln w="38100">
            <a:solidFill>
              <a:srgbClr val="40404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2" idx="3"/>
            <a:endCxn id="35" idx="0"/>
          </p:cNvCxnSpPr>
          <p:nvPr/>
        </p:nvCxnSpPr>
        <p:spPr>
          <a:xfrm flipH="1">
            <a:off x="2998950" y="2591850"/>
            <a:ext cx="694412" cy="510165"/>
          </a:xfrm>
          <a:prstGeom prst="straightConnector1">
            <a:avLst/>
          </a:prstGeom>
          <a:ln w="38100">
            <a:solidFill>
              <a:srgbClr val="40404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35" idx="6"/>
            <a:endCxn id="34" idx="2"/>
          </p:cNvCxnSpPr>
          <p:nvPr/>
        </p:nvCxnSpPr>
        <p:spPr>
          <a:xfrm>
            <a:off x="3781465" y="3888927"/>
            <a:ext cx="957589" cy="2728"/>
          </a:xfrm>
          <a:prstGeom prst="straightConnector1">
            <a:avLst/>
          </a:prstGeom>
          <a:ln w="38100">
            <a:solidFill>
              <a:srgbClr val="40404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右箭头 11"/>
          <p:cNvSpPr/>
          <p:nvPr/>
        </p:nvSpPr>
        <p:spPr>
          <a:xfrm>
            <a:off x="2518359" y="1651022"/>
            <a:ext cx="802246" cy="343186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右箭头 52"/>
          <p:cNvSpPr/>
          <p:nvPr/>
        </p:nvSpPr>
        <p:spPr>
          <a:xfrm rot="8667223">
            <a:off x="6109660" y="3096840"/>
            <a:ext cx="756372" cy="342900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右箭头 54"/>
          <p:cNvSpPr/>
          <p:nvPr/>
        </p:nvSpPr>
        <p:spPr>
          <a:xfrm rot="20225373">
            <a:off x="1087351" y="4142951"/>
            <a:ext cx="1105961" cy="342900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0594" y="3200402"/>
            <a:ext cx="7905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大数据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9372" y="1177001"/>
            <a:ext cx="1947061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数据可视化指的是技术上较为高级的技术方法，而这些技术方法允许利用图形、图像处理、计算机视觉以及用户界面，通过表达、建模以及对立体、表面、属性以及动画的显示，对数据加以可视化解释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80" y="1492045"/>
            <a:ext cx="225160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科学与工程实践当中对于计算机建模和模拟的运用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7722" y="4731621"/>
            <a:ext cx="18008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异质性数据集的分析工作提供支持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4425" y="1819975"/>
            <a:ext cx="11066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科学可视化。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13042" y="3552020"/>
            <a:ext cx="13458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altLang="zh-CN" sz="1400" dirty="0" smtClean="0">
              <a:solidFill>
                <a:prstClr val="white"/>
              </a:solidFill>
            </a:endParaRPr>
          </a:p>
          <a:p>
            <a:pPr algn="ctr"/>
            <a:r>
              <a:rPr lang="zh-CN" altLang="en-US" sz="1400" dirty="0">
                <a:solidFill>
                  <a:prstClr val="white"/>
                </a:solidFill>
              </a:rPr>
              <a:t>信息可视化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93059" y="3518714"/>
            <a:ext cx="13458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altLang="zh-CN" sz="1400" dirty="0" smtClean="0">
              <a:solidFill>
                <a:prstClr val="white"/>
              </a:solidFill>
            </a:endParaRPr>
          </a:p>
          <a:p>
            <a:r>
              <a:rPr lang="zh-CN" altLang="en-US" sz="1400" dirty="0">
                <a:solidFill>
                  <a:prstClr val="white"/>
                </a:solidFill>
              </a:rPr>
              <a:t>数据可视化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27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HN" sz="1200" b="1" i="1" dirty="0">
                <a:solidFill>
                  <a:prstClr val="white">
                    <a:lumMod val="65000"/>
                  </a:prstClr>
                </a:solidFill>
              </a:rPr>
              <a:t>of</a:t>
            </a:r>
            <a:endParaRPr lang="es-ES" sz="12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0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25</a:t>
            </a:r>
            <a:endParaRPr lang="en-U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1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34740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1.1</a:t>
            </a:r>
            <a:r>
              <a:rPr lang="zh-CN" altLang="en-US" sz="2100" b="1" spc="225" dirty="0">
                <a:solidFill>
                  <a:prstClr val="white"/>
                </a:solidFill>
              </a:rPr>
              <a:t>大数据可视化的概念</a:t>
            </a:r>
            <a:endParaRPr lang="zh-CN" altLang="en-US" sz="2100" b="1" spc="225" dirty="0" smtClean="0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52232" y="889323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3D89BC"/>
                </a:solidFill>
              </a:rPr>
              <a:t>数据可视化领域的起源</a:t>
            </a:r>
            <a:endParaRPr lang="zh-CN" altLang="zh-CN" sz="1600" b="1" dirty="0" smtClean="0">
              <a:solidFill>
                <a:srgbClr val="3D89BC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1754534" y="2064479"/>
            <a:ext cx="5693399" cy="426279"/>
            <a:chOff x="1807265" y="3866296"/>
            <a:chExt cx="5693399" cy="426279"/>
          </a:xfrm>
        </p:grpSpPr>
        <p:sp>
          <p:nvSpPr>
            <p:cNvPr id="56" name="圆角矩形 55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881814" y="3877077"/>
              <a:ext cx="363432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1.1</a:t>
              </a:r>
              <a:r>
                <a:rPr lang="zh-CN" altLang="en-US" sz="2100" spc="22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　大数据可视化的概念</a:t>
              </a:r>
              <a:endParaRPr lang="zh-CN" altLang="en-US" sz="2100" spc="225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754534" y="2764335"/>
            <a:ext cx="5693399" cy="415498"/>
            <a:chOff x="1807265" y="2462595"/>
            <a:chExt cx="5693399" cy="415498"/>
          </a:xfrm>
        </p:grpSpPr>
        <p:sp>
          <p:nvSpPr>
            <p:cNvPr id="45" name="圆角矩形 44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883286" y="2462595"/>
              <a:ext cx="423064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prstClr val="white"/>
                  </a:solidFill>
                </a:rPr>
                <a:t>1.2</a:t>
              </a:r>
              <a:r>
                <a:rPr lang="zh-CN" altLang="en-US" sz="2100" spc="225" dirty="0">
                  <a:solidFill>
                    <a:prstClr val="white"/>
                  </a:solidFill>
                </a:rPr>
                <a:t>　数据可视化的作用与意义</a:t>
              </a:r>
              <a:endParaRPr lang="zh-CN" altLang="en-US" sz="2100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72476" y="1169836"/>
              <a:ext cx="1999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C000"/>
                  </a:solidFill>
                </a:rPr>
                <a:t>第</a:t>
              </a:r>
              <a:r>
                <a:rPr lang="en-US" altLang="zh-CN" sz="2800" dirty="0">
                  <a:solidFill>
                    <a:srgbClr val="FFC000"/>
                  </a:solidFill>
                </a:rPr>
                <a:t>1</a:t>
              </a:r>
              <a:r>
                <a:rPr lang="zh-CN" altLang="en-US" sz="2800" dirty="0">
                  <a:solidFill>
                    <a:srgbClr val="FFC000"/>
                  </a:solidFill>
                </a:rPr>
                <a:t>章  大数据可视化概述</a:t>
              </a:r>
              <a:endParaRPr lang="zh-CN" altLang="en-US" sz="28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3469343"/>
            <a:ext cx="5693399" cy="426278"/>
            <a:chOff x="1807265" y="3400693"/>
            <a:chExt cx="5693399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93248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1.3</a:t>
              </a:r>
              <a:r>
                <a:rPr lang="zh-CN" altLang="en-US" sz="2100" spc="225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　</a:t>
              </a:r>
              <a:r>
                <a:rPr lang="zh-CN" altLang="en-US" sz="2100" spc="22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数据可视化的应用领域</a:t>
              </a:r>
              <a:endParaRPr lang="zh-CN" altLang="en-US" sz="2100" spc="22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4185131"/>
            <a:ext cx="5693399" cy="426279"/>
            <a:chOff x="1807265" y="3866296"/>
            <a:chExt cx="5693399" cy="426279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1.4</a:t>
              </a:r>
              <a:r>
                <a:rPr lang="zh-CN" altLang="en-US" sz="2100" spc="225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　</a:t>
              </a:r>
              <a:r>
                <a:rPr lang="zh-CN" altLang="en-US" sz="2100" spc="22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与相关学科关系</a:t>
              </a:r>
              <a:endParaRPr lang="zh-CN" altLang="en-US" sz="2100" spc="22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17427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高级大数据技术系列</a:t>
            </a:r>
            <a:endParaRPr lang="zh-CN" altLang="en-US" sz="1350" dirty="0" smtClean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7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HN" sz="1200" b="1" i="1" dirty="0">
                <a:solidFill>
                  <a:prstClr val="white">
                    <a:lumMod val="65000"/>
                  </a:prstClr>
                </a:solidFill>
              </a:rPr>
              <a:t>of</a:t>
            </a:r>
            <a:endParaRPr lang="es-ES" sz="12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9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s-HN" sz="1200" b="1" dirty="0">
                <a:solidFill>
                  <a:prstClr val="white">
                    <a:lumMod val="50000"/>
                  </a:prstClr>
                </a:solidFill>
              </a:rPr>
              <a:t>25</a:t>
            </a:r>
            <a:endParaRPr lang="en-US" altLang="es-HN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0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65366" y="490091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习题</a:t>
            </a:r>
            <a:endParaRPr lang="zh-CN" altLang="en-US" sz="2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3682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1.2.1</a:t>
            </a:r>
            <a:r>
              <a:rPr lang="zh-CN" altLang="en-US" sz="2100" b="1" spc="225" dirty="0">
                <a:solidFill>
                  <a:prstClr val="white"/>
                </a:solidFill>
              </a:rPr>
              <a:t>数据可视化的作用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40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</a:t>
            </a:r>
            <a:r>
              <a:rPr lang="en-US" altLang="zh-CN" sz="1350" dirty="0">
                <a:solidFill>
                  <a:prstClr val="white"/>
                </a:solidFill>
              </a:rPr>
              <a:t>1</a:t>
            </a:r>
            <a:r>
              <a:rPr lang="zh-CN" altLang="en-US" sz="1350" dirty="0">
                <a:solidFill>
                  <a:prstClr val="white"/>
                </a:solidFill>
              </a:rPr>
              <a:t>章  大数据可视化概述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56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8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25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9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09497" y="1249972"/>
            <a:ext cx="3657691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．数据记录和表达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．数据操作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．数据分析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3682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1.2.2</a:t>
            </a:r>
            <a:r>
              <a:rPr lang="zh-CN" altLang="en-US" sz="2100" b="1" spc="225" dirty="0">
                <a:solidFill>
                  <a:prstClr val="white"/>
                </a:solidFill>
              </a:rPr>
              <a:t>数据可视化的意义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40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</a:t>
            </a:r>
            <a:r>
              <a:rPr lang="en-US" altLang="zh-CN" sz="1350" dirty="0">
                <a:solidFill>
                  <a:prstClr val="white"/>
                </a:solidFill>
              </a:rPr>
              <a:t>1</a:t>
            </a:r>
            <a:r>
              <a:rPr lang="zh-CN" altLang="en-US" sz="1350" dirty="0">
                <a:solidFill>
                  <a:prstClr val="white"/>
                </a:solidFill>
              </a:rPr>
              <a:t>章  大数据可视化概述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25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58567" y="1050842"/>
            <a:ext cx="8217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1</a:t>
            </a:r>
            <a:r>
              <a:rPr lang="zh-CN" altLang="en-US" sz="1600" dirty="0"/>
              <a:t>．视觉是人类获得信息的最主要途径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en-US" altLang="zh-CN" sz="1600" dirty="0"/>
              <a:t>2</a:t>
            </a:r>
            <a:r>
              <a:rPr lang="zh-CN" altLang="en-US" sz="1600" dirty="0"/>
              <a:t>．数据可视化的主要优势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en-US" altLang="zh-CN" sz="1600" dirty="0"/>
              <a:t>3</a:t>
            </a:r>
            <a:r>
              <a:rPr lang="zh-CN" altLang="en-US" sz="1600" dirty="0"/>
              <a:t>．可视化能够帮助人们提高理解与处理数据的效率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en-US" altLang="zh-CN" sz="1600" dirty="0"/>
              <a:t>4</a:t>
            </a:r>
            <a:r>
              <a:rPr lang="en-US" altLang="zh-CN" sz="1600" dirty="0" smtClean="0"/>
              <a:t>.  </a:t>
            </a:r>
            <a:r>
              <a:rPr lang="zh-CN" altLang="en-US" sz="1600" dirty="0" smtClean="0"/>
              <a:t>数据</a:t>
            </a:r>
            <a:r>
              <a:rPr lang="zh-CN" altLang="en-US" sz="1600" dirty="0"/>
              <a:t>可视化能够在小空间中展示大规模数据</a:t>
            </a:r>
            <a:endParaRPr lang="zh-CN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40" y="783423"/>
            <a:ext cx="2796889" cy="19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724025" y="2787006"/>
          <a:ext cx="5486400" cy="3187700"/>
        </p:xfrm>
        <a:graphic>
          <a:graphicData uri="http://schemas.openxmlformats.org/drawingml/2006/table">
            <a:tbl>
              <a:tblPr/>
              <a:tblGrid>
                <a:gridCol w="630555"/>
                <a:gridCol w="777875"/>
                <a:gridCol w="630555"/>
                <a:gridCol w="630555"/>
                <a:gridCol w="630555"/>
                <a:gridCol w="777875"/>
                <a:gridCol w="630555"/>
                <a:gridCol w="777875"/>
              </a:tblGrid>
              <a:tr h="266700">
                <a:tc gridSpan="8"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zh-CN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</a:t>
                      </a: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1-1 Anscombe</a:t>
                      </a:r>
                      <a:r>
                        <a:rPr lang="zh-CN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组数据（</a:t>
                      </a: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Anscombe's quartet)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3990">
                <a:tc gridSpan="2"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zh-CN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Ⅰ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zh-CN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Ⅱ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zh-CN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Ⅲ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zh-CN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Ⅳ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14795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x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y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x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y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x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y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x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y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8.04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9.14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7.46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6.58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6.95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8.14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6.77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5.76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7.58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8.74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12.74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7.71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8.81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8.77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7.11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8.84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8.33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9.26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7.81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8.47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9.96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8.10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8.84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7.04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7.24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6.13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6.08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5.25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4.26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3.10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5.39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12.50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10.84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9.13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8.15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5.56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4.82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7.26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6.42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7.91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5.68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4.74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5.73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8.0</a:t>
                      </a:r>
                      <a:endParaRPr lang="zh-CN" sz="1050" kern="5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5"/>
                        </a:lnSpc>
                        <a:spcAft>
                          <a:spcPts val="0"/>
                        </a:spcAft>
                        <a:tabLst>
                          <a:tab pos="2628265" algn="ctr"/>
                          <a:tab pos="5292725" algn="r"/>
                          <a:tab pos="266700" algn="l"/>
                        </a:tabLs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6.89</a:t>
                      </a:r>
                      <a:endParaRPr lang="zh-CN" sz="1050" kern="5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2861</Words>
  <Application>WPS 演示</Application>
  <PresentationFormat>全屏显示(4:3)</PresentationFormat>
  <Paragraphs>604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Times New Roman</vt:lpstr>
      <vt:lpstr>Cambria</vt:lpstr>
      <vt:lpstr>黑体</vt:lpstr>
      <vt:lpstr>Arial Unicode MS</vt:lpstr>
      <vt:lpstr>Calibri</vt:lpstr>
      <vt:lpstr>Office 主题</vt:lpstr>
      <vt:lpstr>1_Office 主题</vt:lpstr>
      <vt:lpstr>2_Office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繁华忧伤</cp:lastModifiedBy>
  <cp:revision>422</cp:revision>
  <dcterms:created xsi:type="dcterms:W3CDTF">2015-11-23T03:31:00Z</dcterms:created>
  <dcterms:modified xsi:type="dcterms:W3CDTF">2018-12-25T07:58:05Z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