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42"/>
  </p:handoutMasterIdLst>
  <p:sldIdLst>
    <p:sldId id="1016" r:id="rId3"/>
    <p:sldId id="509" r:id="rId4"/>
    <p:sldId id="516" r:id="rId5"/>
    <p:sldId id="978" r:id="rId7"/>
    <p:sldId id="589" r:id="rId8"/>
    <p:sldId id="590" r:id="rId9"/>
    <p:sldId id="670" r:id="rId10"/>
    <p:sldId id="956" r:id="rId11"/>
    <p:sldId id="957" r:id="rId12"/>
    <p:sldId id="977" r:id="rId13"/>
    <p:sldId id="671" r:id="rId14"/>
    <p:sldId id="959" r:id="rId15"/>
    <p:sldId id="962" r:id="rId16"/>
    <p:sldId id="963" r:id="rId17"/>
    <p:sldId id="961" r:id="rId18"/>
    <p:sldId id="964" r:id="rId19"/>
    <p:sldId id="965" r:id="rId20"/>
    <p:sldId id="966" r:id="rId21"/>
    <p:sldId id="979" r:id="rId22"/>
    <p:sldId id="967" r:id="rId23"/>
    <p:sldId id="968" r:id="rId24"/>
    <p:sldId id="969" r:id="rId25"/>
    <p:sldId id="970" r:id="rId26"/>
    <p:sldId id="971" r:id="rId27"/>
    <p:sldId id="972" r:id="rId28"/>
    <p:sldId id="973" r:id="rId29"/>
    <p:sldId id="974" r:id="rId30"/>
    <p:sldId id="975" r:id="rId31"/>
    <p:sldId id="976" r:id="rId32"/>
    <p:sldId id="980" r:id="rId33"/>
    <p:sldId id="981" r:id="rId34"/>
    <p:sldId id="982" r:id="rId35"/>
    <p:sldId id="543" r:id="rId36"/>
    <p:sldId id="1069" r:id="rId37"/>
    <p:sldId id="1070" r:id="rId38"/>
    <p:sldId id="1071" r:id="rId39"/>
    <p:sldId id="1074" r:id="rId40"/>
    <p:sldId id="831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2F9"/>
    <a:srgbClr val="ED7D31"/>
    <a:srgbClr val="404040"/>
    <a:srgbClr val="E6E6E6"/>
    <a:srgbClr val="3D89BC"/>
    <a:srgbClr val="5B9BD5"/>
    <a:srgbClr val="F2F2F2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53" autoAdjust="0"/>
    <p:restoredTop sz="96023" autoAdjust="0"/>
  </p:normalViewPr>
  <p:slideViewPr>
    <p:cSldViewPr snapToGrid="0" showGuides="1">
      <p:cViewPr>
        <p:scale>
          <a:sx n="75" d="100"/>
          <a:sy n="75" d="100"/>
        </p:scale>
        <p:origin x="-858" y="72"/>
      </p:cViewPr>
      <p:guideLst>
        <p:guide orient="horz" pos="4034"/>
        <p:guide orient="horz" pos="1424"/>
        <p:guide orient="horz" pos="737"/>
        <p:guide pos="1882"/>
        <p:guide pos="252"/>
        <p:guide pos="5416"/>
        <p:guide pos="1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308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9" Type="http://schemas.openxmlformats.org/officeDocument/2006/relationships/notesSlide" Target="../notesSlides/notesSlide8.xml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24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em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44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43.jpeg"/><Relationship Id="rId1" Type="http://schemas.openxmlformats.org/officeDocument/2006/relationships/hyperlink" Target="http://www.cstor.cn/proTextdetail_10766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61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60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59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71.png"/><Relationship Id="rId25" Type="http://schemas.openxmlformats.org/officeDocument/2006/relationships/image" Target="../media/image70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69.png"/><Relationship Id="rId22" Type="http://schemas.openxmlformats.org/officeDocument/2006/relationships/image" Target="../media/image68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67.png"/><Relationship Id="rId2" Type="http://schemas.openxmlformats.org/officeDocument/2006/relationships/image" Target="../media/image58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66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65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64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63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62.png"/><Relationship Id="rId1" Type="http://schemas.openxmlformats.org/officeDocument/2006/relationships/hyperlink" Target="http://www.chinaznyj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05" y="3072130"/>
            <a:ext cx="368300" cy="32397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18945" y="202882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9230" y="202882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719235" y="2476495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刘鹏    主编                                赵海峰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2331815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 rot="16200000">
            <a:off x="6595898" y="475572"/>
            <a:ext cx="921385" cy="1450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</a:rPr>
              <a:t>BIG </a:t>
            </a:r>
            <a:endParaRPr lang="en-US" altLang="zh-CN" sz="2400" b="1" dirty="0">
              <a:solidFill>
                <a:srgbClr val="000066"/>
              </a:solidFill>
            </a:endParaRPr>
          </a:p>
          <a:p>
            <a:r>
              <a:rPr lang="en-US" altLang="zh-CN" sz="2400" b="1" dirty="0">
                <a:solidFill>
                  <a:srgbClr val="000066"/>
                </a:solidFill>
              </a:rPr>
              <a:t>DATA</a:t>
            </a:r>
            <a:endParaRPr lang="en-US" altLang="zh-CN" sz="2400" b="1" dirty="0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719235" y="2110231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96118" y="221863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67492" y="500612"/>
            <a:ext cx="5028201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>
                <a:ln w="11430"/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深度学习</a:t>
            </a:r>
            <a:endParaRPr lang="zh-CN" altLang="en-US" sz="8000" b="1" spc="300" dirty="0">
              <a:ln w="11430"/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深度学习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3072130"/>
            <a:ext cx="6529705" cy="3239770"/>
          </a:xfrm>
          <a:prstGeom prst="rect">
            <a:avLst/>
          </a:prstGeom>
        </p:spPr>
      </p:pic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5513800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>
            <a:off x="1613634" y="1551523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48982" y="693762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01859" y="1169836"/>
              <a:ext cx="214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四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深度学习基本过程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05915" y="1593850"/>
            <a:ext cx="5717540" cy="2383155"/>
            <a:chOff x="2717" y="4034"/>
            <a:chExt cx="9004" cy="3753"/>
          </a:xfrm>
        </p:grpSpPr>
        <p:grpSp>
          <p:nvGrpSpPr>
            <p:cNvPr id="67" name="组合 66"/>
            <p:cNvGrpSpPr/>
            <p:nvPr/>
          </p:nvGrpSpPr>
          <p:grpSpPr>
            <a:xfrm>
              <a:off x="2755" y="4034"/>
              <a:ext cx="8966" cy="2774"/>
              <a:chOff x="1831116" y="2462595"/>
              <a:chExt cx="5693399" cy="1514485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31116" y="3582926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35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概述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4739631" cy="3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正向学习过程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2833" y="6092"/>
              <a:ext cx="4822" cy="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反向调整过程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29"/>
              <a:chOff x="1821063" y="3615174"/>
              <a:chExt cx="5693399" cy="39851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4013501" cy="357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 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手写体数字识别实例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648182" y="4157704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629766" y="4169057"/>
            <a:ext cx="22059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4.2.1</a:t>
            </a:r>
            <a:r>
              <a:rPr lang="zh-CN" altLang="en-US" b="1" dirty="0" smtClean="0">
                <a:solidFill>
                  <a:srgbClr val="3D89BC"/>
                </a:solidFill>
              </a:rPr>
              <a:t>反向调整概述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02" y="2757717"/>
            <a:ext cx="5521132" cy="305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矩形 28"/>
          <p:cNvSpPr/>
          <p:nvPr/>
        </p:nvSpPr>
        <p:spPr>
          <a:xfrm>
            <a:off x="452232" y="1348925"/>
            <a:ext cx="8390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正向传播后，输入获得了一个对应的输出，将输出与输入的</a:t>
            </a:r>
            <a:r>
              <a:rPr lang="en-US" altLang="zh-CN" sz="1400" dirty="0" smtClean="0">
                <a:solidFill>
                  <a:prstClr val="black"/>
                </a:solidFill>
              </a:rPr>
              <a:t>label</a:t>
            </a:r>
            <a:r>
              <a:rPr lang="zh-CN" altLang="en-US" sz="1400" dirty="0" smtClean="0">
                <a:solidFill>
                  <a:prstClr val="black"/>
                </a:solidFill>
              </a:rPr>
              <a:t>相对比，计算误差值。误差值与各层参数相关，反向传播，将误差分摊到各层，修正各层参数，从而最小化误差值，优化模型参数。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4.2.2</a:t>
            </a:r>
            <a:r>
              <a:rPr lang="zh-CN" altLang="en-US" b="1" dirty="0" smtClean="0">
                <a:solidFill>
                  <a:srgbClr val="3D89BC"/>
                </a:solidFill>
              </a:rPr>
              <a:t>反向传播过程详解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2232" y="1348925"/>
            <a:ext cx="8390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</a:rPr>
              <a:t>反向传播原理</a:t>
            </a: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：对比期望输出和实际输出，得到代价（误差）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函数。为了最小化代价函数，利用</a:t>
            </a: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链式求导，将误差向前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传，修正各层参数。</a:t>
            </a:r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链式求导：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多元函数链式法则：若                                       在                                处可为微，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dirty="0" smtClean="0">
                <a:solidFill>
                  <a:prstClr val="black"/>
                </a:solidFill>
              </a:rPr>
              <a:t>                                                            </a:t>
            </a:r>
            <a:r>
              <a:rPr lang="zh-CN" altLang="en-US" sz="1400" dirty="0" smtClean="0">
                <a:solidFill>
                  <a:prstClr val="black"/>
                </a:solidFill>
              </a:rPr>
              <a:t>每个函数                                      在点                          处可微分，则：</a:t>
            </a:r>
            <a:endParaRPr lang="en-US" altLang="zh-CN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975248" y="2431487"/>
          <a:ext cx="15954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1" name="" r:id="rId3" imgW="19507200" imgH="10058400" progId="">
                  <p:embed/>
                </p:oleObj>
              </mc:Choice>
              <mc:Fallback>
                <p:oleObj name="" r:id="rId3" imgW="19507200" imgH="10058400" progId="">
                  <p:embed/>
                  <p:pic>
                    <p:nvPicPr>
                      <p:cNvPr id="0" name="图片 167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5248" y="2431487"/>
                        <a:ext cx="159543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487341" y="4555179"/>
          <a:ext cx="6086768" cy="100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2" name="" r:id="rId5" imgW="66446400" imgH="10972800" progId="">
                  <p:embed/>
                </p:oleObj>
              </mc:Choice>
              <mc:Fallback>
                <p:oleObj name="" r:id="rId5" imgW="66446400" imgH="10972800" progId="">
                  <p:embed/>
                  <p:pic>
                    <p:nvPicPr>
                      <p:cNvPr id="0" name="图片 167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7341" y="4555179"/>
                        <a:ext cx="6086768" cy="100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682232" y="3289300"/>
          <a:ext cx="19896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3" name="" r:id="rId7" imgW="28651200" imgH="5486400" progId="">
                  <p:embed/>
                </p:oleObj>
              </mc:Choice>
              <mc:Fallback>
                <p:oleObj name="" r:id="rId7" imgW="28651200" imgH="5486400" progId="">
                  <p:embed/>
                  <p:pic>
                    <p:nvPicPr>
                      <p:cNvPr id="0" name="图片 167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2232" y="3289300"/>
                        <a:ext cx="1989666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21519" y="3699636"/>
          <a:ext cx="29606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4" name="" r:id="rId9" imgW="47548800" imgH="5486400" progId="">
                  <p:embed/>
                </p:oleObj>
              </mc:Choice>
              <mc:Fallback>
                <p:oleObj name="" r:id="rId9" imgW="47548800" imgH="5486400" progId="">
                  <p:embed/>
                  <p:pic>
                    <p:nvPicPr>
                      <p:cNvPr id="0" name="图片 167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1519" y="3699636"/>
                        <a:ext cx="2960687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911778" y="3312146"/>
          <a:ext cx="1611691" cy="35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5" name="" r:id="rId11" imgW="24688800" imgH="5486400" progId="">
                  <p:embed/>
                </p:oleObj>
              </mc:Choice>
              <mc:Fallback>
                <p:oleObj name="" r:id="rId11" imgW="24688800" imgH="5486400" progId="">
                  <p:embed/>
                  <p:pic>
                    <p:nvPicPr>
                      <p:cNvPr id="0" name="图片 167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1778" y="3312146"/>
                        <a:ext cx="1611691" cy="35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416425" y="3670300"/>
          <a:ext cx="1963934" cy="415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" name="" r:id="rId13" imgW="25908000" imgH="5486400" progId="">
                  <p:embed/>
                </p:oleObj>
              </mc:Choice>
              <mc:Fallback>
                <p:oleObj name="" r:id="rId13" imgW="25908000" imgH="5486400" progId="">
                  <p:embed/>
                  <p:pic>
                    <p:nvPicPr>
                      <p:cNvPr id="0" name="图片 1674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16425" y="3670300"/>
                        <a:ext cx="1963934" cy="415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759360" y="3695700"/>
          <a:ext cx="13758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" name="" r:id="rId15" imgW="19812000" imgH="5486400" progId="">
                  <p:embed/>
                </p:oleObj>
              </mc:Choice>
              <mc:Fallback>
                <p:oleObj name="" r:id="rId15" imgW="19812000" imgH="5486400" progId="">
                  <p:embed/>
                  <p:pic>
                    <p:nvPicPr>
                      <p:cNvPr id="0" name="图片 1674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59360" y="3695700"/>
                        <a:ext cx="137583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05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25" y="2573363"/>
            <a:ext cx="6446837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4.2.2</a:t>
            </a:r>
            <a:r>
              <a:rPr lang="zh-CN" altLang="en-US" b="1" dirty="0" smtClean="0">
                <a:solidFill>
                  <a:srgbClr val="3D89BC"/>
                </a:solidFill>
              </a:rPr>
              <a:t>反向传播过程详解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2232" y="1203785"/>
            <a:ext cx="8390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 smtClean="0">
                <a:solidFill>
                  <a:prstClr val="black"/>
                </a:solidFill>
                <a:latin typeface="+mn-ea"/>
              </a:rPr>
              <a:t>梯度下降法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：梯度下降法是最常用的神经网络优化算法。</a:t>
            </a:r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若将代价函数简单可视化，代价函数相当于一个崎岖不平的盆地，有高峰也有低谷（最小值）。梯度下降的目标是取得最小值，每次沿着最陡峭的方向（梯度方向），下降一定的距离（步长）。</a:t>
            </a:r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382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65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4.2.2</a:t>
            </a:r>
            <a:r>
              <a:rPr lang="zh-CN" altLang="en-US" b="1" dirty="0" smtClean="0">
                <a:solidFill>
                  <a:srgbClr val="3D89BC"/>
                </a:solidFill>
              </a:rPr>
              <a:t>反向传播过程详解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2232" y="1203785"/>
            <a:ext cx="8390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 smtClean="0">
                <a:solidFill>
                  <a:prstClr val="black"/>
                </a:solidFill>
                <a:latin typeface="+mn-ea"/>
              </a:rPr>
              <a:t>梯度下降法：</a:t>
            </a:r>
            <a:endParaRPr lang="zh-CN" altLang="en-US" sz="1600" b="1" dirty="0" smtClean="0">
              <a:solidFill>
                <a:prstClr val="black"/>
              </a:solidFill>
              <a:latin typeface="+mn-ea"/>
            </a:endParaRPr>
          </a:p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梯度下降的步长不是一直不变的，当下降接近底部的时候，需要调整步子的大小，小心试探。当步子太大时，容易跨过最低点，在底部来回震荡。步子过小，下降速度会较慢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在梯度下降过程中，节点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i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和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j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之间连接的权重        的更新如下：其中</a:t>
            </a:r>
            <a:r>
              <a:rPr lang="el-GR" altLang="zh-CN" sz="1600" dirty="0" smtClean="0">
                <a:solidFill>
                  <a:prstClr val="black"/>
                </a:solidFill>
                <a:latin typeface="+mn-ea"/>
              </a:rPr>
              <a:t>η</a:t>
            </a:r>
            <a:r>
              <a:rPr lang="zh-CN" altLang="en-US" sz="1600" dirty="0">
                <a:solidFill>
                  <a:prstClr val="black"/>
                </a:solidFill>
                <a:latin typeface="+mn-ea"/>
              </a:rPr>
              <a:t>为学习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速率，用于控制步长的变化。</a:t>
            </a:r>
            <a:endParaRPr lang="en-US" altLang="zh-CN" sz="1600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20482" name="Picture 2" descr="https://timgsa.baidu.com/timg?image&amp;quality=80&amp;size=b9999_10000&amp;sec=1522054748073&amp;di=1d51912e443a5f0fc5970050457ac242&amp;imgtype=0&amp;src=http%3A%2F%2Fs3.51cto.com%2Fwyfs02%2FM01%2F4E%2F91%2FwKioL1RgvmnTsw05AADqfaynL2I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60" y="3594024"/>
            <a:ext cx="65817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92309" y="2429414"/>
          <a:ext cx="452059" cy="50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" r:id="rId4" imgW="5181600" imgH="5791200" progId="">
                  <p:embed/>
                </p:oleObj>
              </mc:Choice>
              <mc:Fallback>
                <p:oleObj name="" r:id="rId4" imgW="5181600" imgH="5791200" progId="">
                  <p:embed/>
                  <p:pic>
                    <p:nvPicPr>
                      <p:cNvPr id="0" name="图片 2056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2309" y="2429414"/>
                        <a:ext cx="452059" cy="505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209718" y="2998266"/>
          <a:ext cx="2543102" cy="51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" r:id="rId6" imgW="28346400" imgH="5791200" progId="">
                  <p:embed/>
                </p:oleObj>
              </mc:Choice>
              <mc:Fallback>
                <p:oleObj name="" r:id="rId6" imgW="28346400" imgH="5791200" progId="">
                  <p:embed/>
                  <p:pic>
                    <p:nvPicPr>
                      <p:cNvPr id="0" name="图片 2056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9718" y="2998266"/>
                        <a:ext cx="2543102" cy="51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4.2.2</a:t>
            </a:r>
            <a:r>
              <a:rPr lang="zh-CN" altLang="en-US" b="1" dirty="0" smtClean="0">
                <a:solidFill>
                  <a:srgbClr val="3D89BC"/>
                </a:solidFill>
              </a:rPr>
              <a:t>反向传播过程详解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83139" y="1348925"/>
            <a:ext cx="4215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</a:rPr>
              <a:t>由于初始化函数不同，初始下降点也会不同，下降路线也会不同。所以梯度下降有可能会得到局部最小值，而不是全局最小值。</a:t>
            </a:r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7" y="1236782"/>
            <a:ext cx="4505155" cy="237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16" y="3615504"/>
            <a:ext cx="4818353" cy="24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4.2.3</a:t>
            </a:r>
            <a:r>
              <a:rPr lang="zh-CN" altLang="en-US" b="1" dirty="0">
                <a:solidFill>
                  <a:srgbClr val="3D89BC"/>
                </a:solidFill>
              </a:rPr>
              <a:t>深层模型反向调整的问题与</a:t>
            </a:r>
            <a:r>
              <a:rPr lang="zh-CN" altLang="en-US" b="1" dirty="0" smtClean="0">
                <a:solidFill>
                  <a:srgbClr val="3D89BC"/>
                </a:solidFill>
              </a:rPr>
              <a:t>对策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348925"/>
            <a:ext cx="83904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</a:rPr>
              <a:t>反向传播的问题</a:t>
            </a:r>
            <a:endParaRPr lang="en-US" altLang="zh-CN" sz="1600" b="1" dirty="0">
              <a:solidFill>
                <a:prstClr val="black"/>
              </a:solidFill>
              <a:latin typeface="+mn-ea"/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 smtClean="0">
                <a:solidFill>
                  <a:prstClr val="black"/>
                </a:solidFill>
              </a:rPr>
              <a:t>梯度弥散</a:t>
            </a:r>
            <a:r>
              <a:rPr lang="zh-CN" altLang="en-US" sz="1400" dirty="0" smtClean="0">
                <a:solidFill>
                  <a:prstClr val="black"/>
                </a:solidFill>
              </a:rPr>
              <a:t>：由于</a:t>
            </a:r>
            <a:r>
              <a:rPr lang="en-US" altLang="zh-CN" sz="1400" dirty="0" err="1">
                <a:solidFill>
                  <a:prstClr val="black"/>
                </a:solidFill>
              </a:rPr>
              <a:t>sigmod</a:t>
            </a:r>
            <a:r>
              <a:rPr lang="zh-CN" altLang="en-US" sz="1400" dirty="0">
                <a:solidFill>
                  <a:prstClr val="black"/>
                </a:solidFill>
              </a:rPr>
              <a:t>函数在趋于无限大时，梯度会逐渐消失</a:t>
            </a:r>
            <a:r>
              <a:rPr lang="zh-CN" altLang="en-US" sz="1400" dirty="0" smtClean="0">
                <a:solidFill>
                  <a:prstClr val="black"/>
                </a:solidFill>
              </a:rPr>
              <a:t>，随着</a:t>
            </a:r>
            <a:r>
              <a:rPr lang="zh-CN" altLang="en-US" sz="1400" dirty="0">
                <a:solidFill>
                  <a:prstClr val="black"/>
                </a:solidFill>
              </a:rPr>
              <a:t>传播深度的增加（如</a:t>
            </a:r>
            <a:r>
              <a:rPr lang="en-US" altLang="zh-CN" sz="1400" dirty="0">
                <a:solidFill>
                  <a:prstClr val="black"/>
                </a:solidFill>
              </a:rPr>
              <a:t>7</a:t>
            </a:r>
            <a:r>
              <a:rPr lang="zh-CN" altLang="en-US" sz="1400" dirty="0">
                <a:solidFill>
                  <a:prstClr val="black"/>
                </a:solidFill>
              </a:rPr>
              <a:t>层以上），残差传播到底层时已经变得太小，梯度的幅度也会急剧减小，导致浅层神经元的权重更新非常缓慢，无法有效进行学习。深层模型也就变成了前几层几乎固定，只能调节后几层的浅层模型，形成梯度弥散（</a:t>
            </a:r>
            <a:r>
              <a:rPr lang="en-US" altLang="zh-CN" sz="1400" dirty="0">
                <a:solidFill>
                  <a:prstClr val="black"/>
                </a:solidFill>
              </a:rPr>
              <a:t>vanishing gradient</a:t>
            </a:r>
            <a:r>
              <a:rPr lang="zh-CN" altLang="en-US" sz="1400" dirty="0">
                <a:solidFill>
                  <a:prstClr val="black"/>
                </a:solidFill>
              </a:rPr>
              <a:t>）</a:t>
            </a:r>
            <a:r>
              <a:rPr lang="zh-CN" altLang="en-US" sz="1400" dirty="0" smtClean="0">
                <a:solidFill>
                  <a:prstClr val="black"/>
                </a:solidFill>
              </a:rPr>
              <a:t>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prstClr val="black"/>
                </a:solidFill>
              </a:rPr>
              <a:t>局部最优</a:t>
            </a:r>
            <a:r>
              <a:rPr lang="zh-CN" altLang="en-US" sz="1400" dirty="0">
                <a:solidFill>
                  <a:prstClr val="black"/>
                </a:solidFill>
              </a:rPr>
              <a:t>：深层模型的每个神经元都是非线性变换，代价函数是高度非凸函数，与浅层模型的目标函数不同。所以采用梯度下降的方法容易陷入</a:t>
            </a:r>
            <a:r>
              <a:rPr lang="zh-CN" altLang="en-US" sz="1400" dirty="0" smtClean="0">
                <a:solidFill>
                  <a:prstClr val="black"/>
                </a:solidFill>
              </a:rPr>
              <a:t>局部最优。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4.2.3</a:t>
            </a:r>
            <a:r>
              <a:rPr lang="zh-CN" altLang="en-US" b="1" dirty="0">
                <a:solidFill>
                  <a:srgbClr val="3D89BC"/>
                </a:solidFill>
              </a:rPr>
              <a:t>深层模型反向调整的问题与</a:t>
            </a:r>
            <a:r>
              <a:rPr lang="zh-CN" altLang="en-US" b="1" dirty="0" smtClean="0">
                <a:solidFill>
                  <a:srgbClr val="3D89BC"/>
                </a:solidFill>
              </a:rPr>
              <a:t>对策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348925"/>
            <a:ext cx="8390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</a:rPr>
              <a:t>解决</a:t>
            </a:r>
            <a:r>
              <a:rPr lang="zh-CN" altLang="en-US" sz="1600" b="1" dirty="0" smtClean="0">
                <a:solidFill>
                  <a:prstClr val="black"/>
                </a:solidFill>
                <a:latin typeface="+mn-ea"/>
              </a:rPr>
              <a:t>方案</a:t>
            </a:r>
            <a:endParaRPr lang="en-US" altLang="zh-CN" sz="1600" b="1" dirty="0">
              <a:solidFill>
                <a:prstClr val="black"/>
              </a:solidFill>
              <a:latin typeface="+mn-ea"/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prstClr val="black"/>
                </a:solidFill>
              </a:rPr>
              <a:t>逐层初始化</a:t>
            </a:r>
            <a:r>
              <a:rPr lang="zh-CN" altLang="en-US" sz="1400" dirty="0" smtClean="0">
                <a:solidFill>
                  <a:prstClr val="black"/>
                </a:solidFill>
              </a:rPr>
              <a:t>：</a:t>
            </a:r>
            <a:r>
              <a:rPr lang="en-US" altLang="zh-CN" sz="1400" dirty="0" smtClean="0">
                <a:solidFill>
                  <a:prstClr val="black"/>
                </a:solidFill>
              </a:rPr>
              <a:t>2006</a:t>
            </a:r>
            <a:r>
              <a:rPr lang="zh-CN" altLang="en-US" sz="1400" dirty="0" smtClean="0">
                <a:solidFill>
                  <a:prstClr val="black"/>
                </a:solidFill>
              </a:rPr>
              <a:t>年，机器学习的大牛</a:t>
            </a:r>
            <a:r>
              <a:rPr lang="en-US" altLang="zh-CN" sz="1400" dirty="0" smtClean="0">
                <a:solidFill>
                  <a:prstClr val="black"/>
                </a:solidFill>
              </a:rPr>
              <a:t>——Geoffrey Hinton</a:t>
            </a:r>
            <a:r>
              <a:rPr lang="zh-CN" altLang="en-US" sz="1400" dirty="0" smtClean="0">
                <a:solidFill>
                  <a:prstClr val="black"/>
                </a:solidFill>
              </a:rPr>
              <a:t>提出了逐层初始化的解决方案。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" y="2635376"/>
            <a:ext cx="6710433" cy="27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4.2</a:t>
            </a:r>
            <a:r>
              <a:rPr lang="zh-CN" altLang="en-US" sz="2400" b="1" spc="225" dirty="0" smtClean="0">
                <a:solidFill>
                  <a:prstClr val="white"/>
                </a:solidFill>
              </a:rPr>
              <a:t>反向调整过程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4.2.3</a:t>
            </a:r>
            <a:r>
              <a:rPr lang="zh-CN" altLang="en-US" b="1" dirty="0">
                <a:solidFill>
                  <a:srgbClr val="3D89BC"/>
                </a:solidFill>
              </a:rPr>
              <a:t>深层模型反向调整的问题与</a:t>
            </a:r>
            <a:r>
              <a:rPr lang="zh-CN" altLang="en-US" b="1" dirty="0" smtClean="0">
                <a:solidFill>
                  <a:srgbClr val="3D89BC"/>
                </a:solidFill>
              </a:rPr>
              <a:t>对策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348925"/>
            <a:ext cx="83904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</a:rPr>
              <a:t>梯度下降的</a:t>
            </a:r>
            <a:r>
              <a:rPr lang="zh-CN" altLang="en-US" sz="1600" b="1" dirty="0" smtClean="0">
                <a:solidFill>
                  <a:prstClr val="black"/>
                </a:solidFill>
                <a:latin typeface="+mn-ea"/>
              </a:rPr>
              <a:t>效率</a:t>
            </a:r>
            <a:endParaRPr lang="en-US" altLang="zh-CN" sz="1600" b="1" dirty="0" smtClean="0">
              <a:solidFill>
                <a:prstClr val="black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prstClr val="black"/>
                </a:solidFill>
              </a:rPr>
              <a:t>批量梯度下降（</a:t>
            </a:r>
            <a:r>
              <a:rPr lang="en-US" altLang="zh-CN" sz="1400" b="1" dirty="0">
                <a:solidFill>
                  <a:prstClr val="black"/>
                </a:solidFill>
              </a:rPr>
              <a:t>Batch Gradient Descent</a:t>
            </a:r>
            <a:r>
              <a:rPr lang="zh-CN" altLang="en-US" sz="1400" b="1" dirty="0">
                <a:solidFill>
                  <a:prstClr val="black"/>
                </a:solidFill>
              </a:rPr>
              <a:t>）：</a:t>
            </a:r>
            <a:r>
              <a:rPr lang="zh-CN" altLang="en-US" sz="1400" dirty="0">
                <a:solidFill>
                  <a:prstClr val="black"/>
                </a:solidFill>
              </a:rPr>
              <a:t>批量梯度下降中，每计算一次梯度，需要计算所有数据。优点是可以更准确的从正确的方向下降，缺点是训练缓慢，时间开销大。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prstClr val="black"/>
                </a:solidFill>
              </a:rPr>
              <a:t>随机梯度下降（</a:t>
            </a:r>
            <a:r>
              <a:rPr lang="en-US" altLang="zh-CN" sz="1400" b="1" dirty="0">
                <a:solidFill>
                  <a:prstClr val="black"/>
                </a:solidFill>
              </a:rPr>
              <a:t>Stochastic Gradient Descent</a:t>
            </a:r>
            <a:r>
              <a:rPr lang="zh-CN" altLang="en-US" sz="1400" b="1" dirty="0">
                <a:solidFill>
                  <a:prstClr val="black"/>
                </a:solidFill>
              </a:rPr>
              <a:t>）：</a:t>
            </a:r>
            <a:r>
              <a:rPr lang="zh-CN" altLang="en-US" sz="1400" dirty="0">
                <a:solidFill>
                  <a:prstClr val="black"/>
                </a:solidFill>
              </a:rPr>
              <a:t>随机梯度下降，在每一轮迭代中，随机优化某一条训练数据的。其缺点是，数据的减少使其较难达到最优解，优点是速度有很大提升，且少量数据训练的模型效果的泛化能力更强，在新的数据上，效果不错。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prstClr val="black"/>
                </a:solidFill>
              </a:rPr>
              <a:t>最小批量梯度下降（</a:t>
            </a:r>
            <a:r>
              <a:rPr lang="en-US" altLang="zh-CN" sz="1400" b="1" dirty="0">
                <a:solidFill>
                  <a:prstClr val="black"/>
                </a:solidFill>
              </a:rPr>
              <a:t>Mini-Batch Gradient Descent</a:t>
            </a:r>
            <a:r>
              <a:rPr lang="zh-CN" altLang="en-US" sz="1400" b="1" dirty="0">
                <a:solidFill>
                  <a:prstClr val="black"/>
                </a:solidFill>
              </a:rPr>
              <a:t>）：</a:t>
            </a:r>
            <a:r>
              <a:rPr lang="zh-CN" altLang="en-US" sz="1400" dirty="0">
                <a:solidFill>
                  <a:prstClr val="black"/>
                </a:solidFill>
              </a:rPr>
              <a:t>实际使用中，现在更多的应用的是最小批量梯度下降，保证速度的同时，其结果也更接近最优解。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>
            <a:off x="1613634" y="1551523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48982" y="693762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01859" y="1169836"/>
              <a:ext cx="214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四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深度学习基本过程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05915" y="1593215"/>
            <a:ext cx="5717540" cy="2383790"/>
            <a:chOff x="2717" y="4033"/>
            <a:chExt cx="9004" cy="3754"/>
          </a:xfrm>
        </p:grpSpPr>
        <p:grpSp>
          <p:nvGrpSpPr>
            <p:cNvPr id="67" name="组合 66"/>
            <p:cNvGrpSpPr/>
            <p:nvPr/>
          </p:nvGrpSpPr>
          <p:grpSpPr>
            <a:xfrm>
              <a:off x="2755" y="4033"/>
              <a:ext cx="8966" cy="2775"/>
              <a:chOff x="1831395" y="2462595"/>
              <a:chExt cx="5693399" cy="1515271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31395" y="3583649"/>
                <a:ext cx="5693399" cy="394217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35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概述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4739631" cy="3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正向学习过程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2833" y="6092"/>
              <a:ext cx="4822" cy="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反向调整过程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29"/>
              <a:chOff x="1821063" y="3615174"/>
              <a:chExt cx="5693399" cy="39851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4013501" cy="357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 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手写体数字识别实例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648182" y="4157704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629766" y="4169057"/>
            <a:ext cx="22059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48982" y="693762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01859" y="1169836"/>
              <a:ext cx="214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四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深度学习基本过程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05915" y="1593215"/>
            <a:ext cx="5707380" cy="2383790"/>
            <a:chOff x="2717" y="4033"/>
            <a:chExt cx="8988" cy="3754"/>
          </a:xfrm>
        </p:grpSpPr>
        <p:grpSp>
          <p:nvGrpSpPr>
            <p:cNvPr id="67" name="组合 66"/>
            <p:cNvGrpSpPr/>
            <p:nvPr/>
          </p:nvGrpSpPr>
          <p:grpSpPr>
            <a:xfrm>
              <a:off x="2717" y="4033"/>
              <a:ext cx="8966" cy="751"/>
              <a:chOff x="1807265" y="2462595"/>
              <a:chExt cx="5693399" cy="410086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35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概述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717" y="5039"/>
              <a:ext cx="8966" cy="722"/>
              <a:chOff x="1807265" y="2935089"/>
              <a:chExt cx="5693399" cy="39420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560" y="2946009"/>
                <a:ext cx="4739631" cy="3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正向学习过程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22"/>
              <a:chOff x="1821235" y="3400693"/>
              <a:chExt cx="5693399" cy="394200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3061964" cy="3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反向调整过程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29"/>
              <a:chOff x="1821063" y="3615174"/>
              <a:chExt cx="5693399" cy="39851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4013501" cy="357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 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手写体数字识别实例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648182" y="4157704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629766" y="4169057"/>
            <a:ext cx="22059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数据准备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348925"/>
            <a:ext cx="8390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400" b="1" dirty="0">
                <a:solidFill>
                  <a:prstClr val="black"/>
                </a:solidFill>
              </a:rPr>
              <a:t>本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节主要实现基于</a:t>
            </a:r>
            <a:r>
              <a:rPr lang="en-US" altLang="zh-CN" sz="1400" b="1" dirty="0" err="1" smtClean="0">
                <a:solidFill>
                  <a:prstClr val="black"/>
                </a:solidFill>
              </a:rPr>
              <a:t>Caffe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的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MNIST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手写体识别：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400" dirty="0">
                <a:solidFill>
                  <a:prstClr val="black"/>
                </a:solidFill>
              </a:rPr>
              <a:t>数据</a:t>
            </a:r>
            <a:r>
              <a:rPr lang="zh-CN" altLang="en-US" sz="1400" dirty="0" smtClean="0">
                <a:solidFill>
                  <a:prstClr val="black"/>
                </a:solidFill>
              </a:rPr>
              <a:t>集</a:t>
            </a:r>
            <a:r>
              <a:rPr lang="zh-CN" altLang="zh-CN" sz="1400" dirty="0"/>
              <a:t>包含了</a:t>
            </a:r>
            <a:r>
              <a:rPr lang="en-US" altLang="zh-CN" sz="1400" dirty="0"/>
              <a:t>0</a:t>
            </a:r>
            <a:r>
              <a:rPr lang="zh-CN" altLang="zh-CN" sz="1400" dirty="0"/>
              <a:t>到</a:t>
            </a:r>
            <a:r>
              <a:rPr lang="en-US" altLang="zh-CN" sz="1400" dirty="0"/>
              <a:t>9,</a:t>
            </a:r>
            <a:r>
              <a:rPr lang="zh-CN" altLang="zh-CN" sz="1400" dirty="0"/>
              <a:t>十个</a:t>
            </a:r>
            <a:r>
              <a:rPr lang="zh-CN" altLang="zh-CN" sz="1400" dirty="0" smtClean="0"/>
              <a:t>数字</a:t>
            </a:r>
            <a:r>
              <a:rPr lang="zh-CN" altLang="en-US" sz="1400" dirty="0" smtClean="0"/>
              <a:t>。其中包括</a:t>
            </a:r>
            <a:r>
              <a:rPr lang="en-US" altLang="zh-CN" sz="1400" dirty="0" smtClean="0"/>
              <a:t>60000</a:t>
            </a:r>
            <a:r>
              <a:rPr lang="zh-CN" altLang="en-US" sz="1400" dirty="0"/>
              <a:t>多个训练样本和</a:t>
            </a:r>
            <a:r>
              <a:rPr lang="en-US" altLang="zh-CN" sz="1400" dirty="0"/>
              <a:t>10000</a:t>
            </a:r>
            <a:r>
              <a:rPr lang="zh-CN" altLang="en-US" sz="1400" dirty="0"/>
              <a:t>个测试</a:t>
            </a:r>
            <a:r>
              <a:rPr lang="zh-CN" altLang="en-US" sz="1400" dirty="0" smtClean="0"/>
              <a:t>样本。其中每张图片的大小为</a:t>
            </a:r>
            <a:r>
              <a:rPr lang="en-US" altLang="zh-CN" sz="1400" dirty="0"/>
              <a:t>2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*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400" dirty="0">
                <a:solidFill>
                  <a:prstClr val="black"/>
                </a:solidFill>
              </a:rPr>
              <a:t>数据</a:t>
            </a:r>
            <a:r>
              <a:rPr lang="zh-CN" altLang="en-US" sz="1400" dirty="0" smtClean="0">
                <a:solidFill>
                  <a:prstClr val="black"/>
                </a:solidFill>
              </a:rPr>
              <a:t>集下载：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 smtClean="0">
                <a:solidFill>
                  <a:prstClr val="black"/>
                </a:solidFill>
              </a:rPr>
              <a:t># ./</a:t>
            </a:r>
            <a:r>
              <a:rPr lang="en-US" altLang="zh-CN" sz="1400" b="1" dirty="0">
                <a:solidFill>
                  <a:prstClr val="black"/>
                </a:solidFill>
              </a:rPr>
              <a:t>data/mnist/get_mnist.sh</a:t>
            </a:r>
            <a:endParaRPr lang="en-US" altLang="zh-CN" sz="1400" b="1" dirty="0" smtClean="0">
              <a:solidFill>
                <a:prstClr val="black"/>
              </a:solidFill>
            </a:endParaRPr>
          </a:p>
        </p:txBody>
      </p:sp>
      <p:pic>
        <p:nvPicPr>
          <p:cNvPr id="19" name="图片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9" y="3164807"/>
            <a:ext cx="5840454" cy="22875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数据准备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184857"/>
            <a:ext cx="81456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400" dirty="0" smtClean="0"/>
              <a:t>转化为</a:t>
            </a:r>
            <a:r>
              <a:rPr lang="en-US" altLang="zh-CN" sz="1400" dirty="0" smtClean="0"/>
              <a:t>LMDB</a:t>
            </a:r>
            <a:r>
              <a:rPr lang="zh-CN" altLang="en-US" sz="1400" dirty="0" smtClean="0"/>
              <a:t>格式，命令如下，转换完成后，在</a:t>
            </a:r>
            <a:r>
              <a:rPr lang="en-US" altLang="zh-CN" sz="1400" dirty="0" err="1" smtClean="0"/>
              <a:t>caffe</a:t>
            </a:r>
            <a:r>
              <a:rPr lang="en-US" altLang="zh-CN" sz="1400" dirty="0" smtClean="0"/>
              <a:t>/examples/</a:t>
            </a:r>
            <a:r>
              <a:rPr lang="en-US" altLang="zh-CN" sz="1400" dirty="0" err="1" smtClean="0"/>
              <a:t>mnist</a:t>
            </a:r>
            <a:r>
              <a:rPr lang="zh-CN" altLang="en-US" sz="1400" dirty="0" smtClean="0"/>
              <a:t>下生成两个文件夹：</a:t>
            </a:r>
            <a:r>
              <a:rPr lang="en-US" altLang="zh-CN" sz="1400" dirty="0" err="1"/>
              <a:t>mnist_train_lmdb</a:t>
            </a:r>
            <a:r>
              <a:rPr lang="zh-CN" altLang="en-US" sz="1400" dirty="0"/>
              <a:t>，</a:t>
            </a:r>
            <a:r>
              <a:rPr lang="en-US" altLang="zh-CN" sz="1400" dirty="0" err="1"/>
              <a:t>mnist_test_lmdb</a:t>
            </a:r>
            <a:r>
              <a:rPr lang="en-US" altLang="zh-CN" sz="1400" dirty="0"/>
              <a:t> </a:t>
            </a:r>
            <a:r>
              <a:rPr lang="zh-CN" altLang="en-US" sz="1400" dirty="0" smtClean="0"/>
              <a:t>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 smtClean="0">
                <a:solidFill>
                  <a:prstClr val="black"/>
                </a:solidFill>
              </a:rPr>
              <a:t># </a:t>
            </a:r>
            <a:r>
              <a:rPr lang="en-US" altLang="zh-CN" sz="1400" b="1" dirty="0" smtClean="0"/>
              <a:t>./examples/mnist/create_mnist.sh</a:t>
            </a:r>
            <a:endParaRPr lang="en-US" altLang="zh-CN" sz="14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2" y="2165465"/>
            <a:ext cx="7309357" cy="39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2232" y="1184857"/>
            <a:ext cx="8145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400" dirty="0" smtClean="0">
                <a:solidFill>
                  <a:prstClr val="black"/>
                </a:solidFill>
              </a:rPr>
              <a:t>本节实例使用的网络为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LeNet</a:t>
            </a:r>
            <a:r>
              <a:rPr lang="zh-CN" altLang="en-US" sz="1400" dirty="0" smtClean="0">
                <a:solidFill>
                  <a:prstClr val="black"/>
                </a:solidFill>
              </a:rPr>
              <a:t>，网络结构定义在</a:t>
            </a:r>
            <a:r>
              <a:rPr lang="en-US" altLang="zh-CN" sz="1400" dirty="0" smtClean="0">
                <a:solidFill>
                  <a:prstClr val="black"/>
                </a:solidFill>
              </a:rPr>
              <a:t>examples/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mnist</a:t>
            </a:r>
            <a:r>
              <a:rPr lang="en-US" altLang="zh-CN" sz="1400" dirty="0" smtClean="0">
                <a:solidFill>
                  <a:prstClr val="black"/>
                </a:solidFill>
              </a:rPr>
              <a:t>/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lenet_train_test.prototxt</a:t>
            </a:r>
            <a:r>
              <a:rPr lang="zh-CN" altLang="en-US" sz="1400" dirty="0" smtClean="0">
                <a:solidFill>
                  <a:prstClr val="black"/>
                </a:solidFill>
              </a:rPr>
              <a:t>中。网络包含两个卷积层，两个池化层，和两个全连接层</a:t>
            </a:r>
            <a:r>
              <a:rPr lang="zh-CN" altLang="en-US" sz="1400" dirty="0">
                <a:solidFill>
                  <a:prstClr val="black"/>
                </a:solidFill>
              </a:rPr>
              <a:t>。</a:t>
            </a:r>
            <a:endParaRPr lang="zh-CN" altLang="en-US" sz="1400" dirty="0" smtClean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3" y="2374900"/>
            <a:ext cx="86953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32" y="1183825"/>
            <a:ext cx="188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prstClr val="black"/>
                </a:solidFill>
              </a:rPr>
              <a:t>输入层：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0277" y="1032457"/>
            <a:ext cx="3113405" cy="4937998"/>
          </a:xfrm>
          <a:prstGeom prst="rect">
            <a:avLst/>
          </a:prstGeom>
          <a:solidFill>
            <a:srgbClr val="21A3D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610277" y="1032457"/>
            <a:ext cx="2945765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name: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LeNet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name: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mnist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type: "Data"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"data"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"label"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include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phase: TRAIN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transform_param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scale: 0.00390625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data_param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source: "examples/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mnist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/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mnist_train_lmdb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batch_size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: 64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backend: LMDB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6100" y="1745925"/>
            <a:ext cx="46624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name : </a:t>
            </a:r>
            <a:r>
              <a:rPr lang="zh-CN" altLang="en-US" sz="1400" dirty="0" smtClean="0">
                <a:solidFill>
                  <a:prstClr val="black"/>
                </a:solidFill>
              </a:rPr>
              <a:t>定义了一个层，层的名字为“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mnist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type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层的类型是“</a:t>
            </a:r>
            <a:r>
              <a:rPr lang="en-US" altLang="zh-CN" sz="1400" dirty="0" smtClean="0">
                <a:solidFill>
                  <a:prstClr val="black"/>
                </a:solidFill>
              </a:rPr>
              <a:t>Data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top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层的输出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data</a:t>
            </a:r>
            <a:r>
              <a:rPr lang="zh-CN" altLang="en-US" sz="1400" dirty="0" smtClean="0">
                <a:solidFill>
                  <a:prstClr val="black"/>
                </a:solidFill>
              </a:rPr>
              <a:t>”和“</a:t>
            </a:r>
            <a:r>
              <a:rPr lang="en-US" altLang="zh-CN" sz="1400" dirty="0" smtClean="0">
                <a:solidFill>
                  <a:prstClr val="black"/>
                </a:solidFill>
              </a:rPr>
              <a:t>label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include : </a:t>
            </a:r>
            <a:r>
              <a:rPr lang="zh-CN" altLang="en-US" sz="1400" dirty="0" smtClean="0">
                <a:solidFill>
                  <a:prstClr val="black"/>
                </a:solidFill>
              </a:rPr>
              <a:t>这个</a:t>
            </a:r>
            <a:r>
              <a:rPr lang="zh-CN" altLang="en-US" sz="1400" dirty="0">
                <a:solidFill>
                  <a:prstClr val="black"/>
                </a:solidFill>
              </a:rPr>
              <a:t>层</a:t>
            </a:r>
            <a:r>
              <a:rPr lang="zh-CN" altLang="en-US" sz="1400" dirty="0" smtClean="0">
                <a:solidFill>
                  <a:prstClr val="black"/>
                </a:solidFill>
              </a:rPr>
              <a:t>仅</a:t>
            </a:r>
            <a:r>
              <a:rPr lang="zh-CN" altLang="en-US" sz="1400" dirty="0">
                <a:solidFill>
                  <a:prstClr val="black"/>
                </a:solidFill>
              </a:rPr>
              <a:t>作用</a:t>
            </a:r>
            <a:r>
              <a:rPr lang="zh-CN" altLang="en-US" sz="1400" dirty="0" smtClean="0">
                <a:solidFill>
                  <a:prstClr val="black"/>
                </a:solidFill>
              </a:rPr>
              <a:t>在</a:t>
            </a:r>
            <a:r>
              <a:rPr lang="en-US" altLang="zh-CN" sz="1400" dirty="0">
                <a:solidFill>
                  <a:prstClr val="black"/>
                </a:solidFill>
              </a:rPr>
              <a:t>train</a:t>
            </a:r>
            <a:r>
              <a:rPr lang="zh-CN" altLang="en-US" sz="1400" dirty="0" smtClean="0">
                <a:solidFill>
                  <a:prstClr val="black"/>
                </a:solidFill>
              </a:rPr>
              <a:t>阶段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transform_param</a:t>
            </a:r>
            <a:r>
              <a:rPr lang="zh-CN" altLang="en-US" sz="1400" dirty="0" smtClean="0">
                <a:solidFill>
                  <a:prstClr val="black"/>
                </a:solidFill>
              </a:rPr>
              <a:t>：变换的参数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scale : </a:t>
            </a:r>
            <a:r>
              <a:rPr lang="zh-CN" altLang="en-US" sz="1400" dirty="0" smtClean="0">
                <a:solidFill>
                  <a:prstClr val="black"/>
                </a:solidFill>
              </a:rPr>
              <a:t>缩放因子为</a:t>
            </a:r>
            <a:r>
              <a:rPr lang="en-US" altLang="zh-CN" sz="1400" dirty="0" smtClean="0">
                <a:solidFill>
                  <a:prstClr val="black"/>
                </a:solidFill>
              </a:rPr>
              <a:t>0.00390625</a:t>
            </a:r>
            <a:r>
              <a:rPr lang="zh-CN" altLang="en-US" sz="1400" dirty="0" smtClean="0">
                <a:solidFill>
                  <a:prstClr val="black"/>
                </a:solidFill>
              </a:rPr>
              <a:t>即</a:t>
            </a:r>
            <a:r>
              <a:rPr lang="en-US" altLang="zh-CN" sz="1400" dirty="0" smtClean="0">
                <a:solidFill>
                  <a:prstClr val="black"/>
                </a:solidFill>
              </a:rPr>
              <a:t>1/256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data_param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</a:rPr>
              <a:t>： 数据参数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source</a:t>
            </a:r>
            <a:r>
              <a:rPr lang="zh-CN" altLang="en-US" sz="1400" dirty="0" smtClean="0">
                <a:solidFill>
                  <a:prstClr val="black"/>
                </a:solidFill>
              </a:rPr>
              <a:t>：训练数据集的路径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batch_size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:</a:t>
            </a:r>
            <a:r>
              <a:rPr lang="zh-CN" altLang="en-US" sz="1400" dirty="0" smtClean="0">
                <a:solidFill>
                  <a:prstClr val="black"/>
                </a:solidFill>
              </a:rPr>
              <a:t> 输入每次输入网络的图片数量为</a:t>
            </a:r>
            <a:r>
              <a:rPr lang="en-US" altLang="zh-CN" sz="1400" dirty="0" smtClean="0">
                <a:solidFill>
                  <a:prstClr val="black"/>
                </a:solidFill>
              </a:rPr>
              <a:t>64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backend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: </a:t>
            </a:r>
            <a:r>
              <a:rPr lang="zh-CN" altLang="en-US" sz="1400" dirty="0" smtClean="0">
                <a:solidFill>
                  <a:prstClr val="black"/>
                </a:solidFill>
              </a:rPr>
              <a:t>训练数据的格式为</a:t>
            </a:r>
            <a:r>
              <a:rPr lang="en-US" altLang="zh-CN" sz="1400" dirty="0" smtClean="0">
                <a:solidFill>
                  <a:prstClr val="black"/>
                </a:solidFill>
              </a:rPr>
              <a:t>LMDB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5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32" y="1183825"/>
            <a:ext cx="188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prstClr val="black"/>
                </a:solidFill>
              </a:rPr>
              <a:t>卷积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层：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0277" y="715970"/>
            <a:ext cx="3113405" cy="5407243"/>
          </a:xfrm>
          <a:prstGeom prst="rect">
            <a:avLst/>
          </a:prstGeom>
          <a:solidFill>
            <a:srgbClr val="ED7D3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610277" y="727657"/>
            <a:ext cx="2945765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name: "conv1"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type: "Convolution"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bottom: "data"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top: "conv1"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param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lr_mult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: 1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param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lr_mult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: 2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convolution_param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num_output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: 20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kernel_size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: 5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stride: 1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weight_filler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  type: "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xavier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500" kern="0" dirty="0" err="1">
                <a:solidFill>
                  <a:sysClr val="window" lastClr="FFFFFF"/>
                </a:solidFill>
                <a:sym typeface="+mn-ea"/>
              </a:rPr>
              <a:t>bias_filler</a:t>
            </a:r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  type: "constant"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  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5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5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999" y="1818825"/>
            <a:ext cx="4662487" cy="393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name : </a:t>
            </a:r>
            <a:r>
              <a:rPr lang="zh-CN" altLang="en-US" sz="1400" dirty="0" smtClean="0">
                <a:solidFill>
                  <a:prstClr val="black"/>
                </a:solidFill>
              </a:rPr>
              <a:t>定义了一个层，层的名字为“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conv1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type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 类型是“</a:t>
            </a:r>
            <a:r>
              <a:rPr lang="en-US" altLang="zh-CN" sz="1400" dirty="0">
                <a:solidFill>
                  <a:prstClr val="black"/>
                </a:solidFill>
              </a:rPr>
              <a:t>Convolution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bottom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层的输入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>
                <a:solidFill>
                  <a:prstClr val="black"/>
                </a:solidFill>
              </a:rPr>
              <a:t>data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top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层的输出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conv1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lr_mult</a:t>
            </a:r>
            <a:r>
              <a:rPr lang="zh-CN" altLang="en-US" sz="1400" dirty="0" smtClean="0">
                <a:solidFill>
                  <a:prstClr val="black"/>
                </a:solidFill>
              </a:rPr>
              <a:t>（第一个）</a:t>
            </a:r>
            <a:r>
              <a:rPr lang="en-US" altLang="zh-CN" sz="1400" dirty="0" smtClean="0">
                <a:solidFill>
                  <a:prstClr val="black"/>
                </a:solidFill>
              </a:rPr>
              <a:t> : </a:t>
            </a:r>
            <a:r>
              <a:rPr lang="zh-CN" altLang="en-US" sz="1400" dirty="0" smtClean="0">
                <a:solidFill>
                  <a:prstClr val="black"/>
                </a:solidFill>
              </a:rPr>
              <a:t>权值的学习率为</a:t>
            </a:r>
            <a:r>
              <a:rPr lang="en-US" altLang="zh-CN" sz="1400" dirty="0" smtClean="0">
                <a:solidFill>
                  <a:prstClr val="black"/>
                </a:solidFill>
              </a:rPr>
              <a:t>1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lr_mult</a:t>
            </a:r>
            <a:r>
              <a:rPr lang="zh-CN" altLang="en-US" sz="1400" dirty="0">
                <a:solidFill>
                  <a:prstClr val="black"/>
                </a:solidFill>
              </a:rPr>
              <a:t>（</a:t>
            </a:r>
            <a:r>
              <a:rPr lang="zh-CN" altLang="en-US" sz="1400" dirty="0" smtClean="0">
                <a:solidFill>
                  <a:prstClr val="black"/>
                </a:solidFill>
              </a:rPr>
              <a:t>第二个</a:t>
            </a:r>
            <a:r>
              <a:rPr lang="zh-CN" altLang="en-US" sz="1400" dirty="0">
                <a:solidFill>
                  <a:prstClr val="black"/>
                </a:solidFill>
              </a:rPr>
              <a:t>） </a:t>
            </a:r>
            <a:r>
              <a:rPr lang="en-US" altLang="zh-CN" sz="1400" dirty="0">
                <a:solidFill>
                  <a:prstClr val="black"/>
                </a:solidFill>
              </a:rPr>
              <a:t>: </a:t>
            </a:r>
            <a:r>
              <a:rPr lang="zh-CN" altLang="en-US" sz="1400" dirty="0" smtClean="0">
                <a:solidFill>
                  <a:prstClr val="black"/>
                </a:solidFill>
              </a:rPr>
              <a:t>偏置的</a:t>
            </a:r>
            <a:r>
              <a:rPr lang="zh-CN" altLang="en-US" sz="1400" dirty="0">
                <a:solidFill>
                  <a:prstClr val="black"/>
                </a:solidFill>
              </a:rPr>
              <a:t>学习率</a:t>
            </a:r>
            <a:r>
              <a:rPr lang="zh-CN" altLang="en-US" sz="1400" dirty="0" smtClean="0">
                <a:solidFill>
                  <a:prstClr val="black"/>
                </a:solidFill>
              </a:rPr>
              <a:t>为</a:t>
            </a:r>
            <a:r>
              <a:rPr lang="en-US" altLang="zh-CN" sz="1400" dirty="0" smtClean="0">
                <a:solidFill>
                  <a:prstClr val="black"/>
                </a:solidFill>
              </a:rPr>
              <a:t>2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>
                <a:solidFill>
                  <a:prstClr val="black"/>
                </a:solidFill>
              </a:rPr>
              <a:t>convolution_param</a:t>
            </a:r>
            <a:r>
              <a:rPr lang="zh-CN" altLang="en-US" sz="1400" dirty="0" smtClean="0">
                <a:solidFill>
                  <a:prstClr val="black"/>
                </a:solidFill>
              </a:rPr>
              <a:t>：卷积的参数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num_output</a:t>
            </a:r>
            <a:r>
              <a:rPr lang="en-US" altLang="zh-CN" sz="1400" dirty="0" smtClean="0">
                <a:solidFill>
                  <a:prstClr val="black"/>
                </a:solidFill>
              </a:rPr>
              <a:t> : </a:t>
            </a:r>
            <a:r>
              <a:rPr lang="zh-CN" altLang="en-US" sz="1400" dirty="0" smtClean="0">
                <a:solidFill>
                  <a:prstClr val="black"/>
                </a:solidFill>
              </a:rPr>
              <a:t>输出的</a:t>
            </a:r>
            <a:r>
              <a:rPr lang="en-US" altLang="zh-CN" sz="1400" dirty="0" smtClean="0">
                <a:solidFill>
                  <a:prstClr val="black"/>
                </a:solidFill>
              </a:rPr>
              <a:t>feature map</a:t>
            </a:r>
            <a:r>
              <a:rPr lang="zh-CN" altLang="en-US" sz="1400" dirty="0" smtClean="0">
                <a:solidFill>
                  <a:prstClr val="black"/>
                </a:solidFill>
              </a:rPr>
              <a:t>的个数为</a:t>
            </a:r>
            <a:r>
              <a:rPr lang="en-US" altLang="zh-CN" sz="1400" dirty="0" smtClean="0">
                <a:solidFill>
                  <a:prstClr val="black"/>
                </a:solidFill>
              </a:rPr>
              <a:t>20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>
                <a:solidFill>
                  <a:prstClr val="black"/>
                </a:solidFill>
              </a:rPr>
              <a:t>kernel_size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</a:rPr>
              <a:t>： </a:t>
            </a:r>
            <a:r>
              <a:rPr lang="zh-CN" altLang="en-US" sz="1400" dirty="0">
                <a:solidFill>
                  <a:prstClr val="black"/>
                </a:solidFill>
              </a:rPr>
              <a:t>卷积</a:t>
            </a:r>
            <a:r>
              <a:rPr lang="zh-CN" altLang="en-US" sz="1400" dirty="0" smtClean="0">
                <a:solidFill>
                  <a:prstClr val="black"/>
                </a:solidFill>
              </a:rPr>
              <a:t>核的大小为</a:t>
            </a:r>
            <a:r>
              <a:rPr lang="en-US" altLang="zh-CN" sz="1400" dirty="0" smtClean="0">
                <a:solidFill>
                  <a:prstClr val="black"/>
                </a:solidFill>
              </a:rPr>
              <a:t>5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prstClr val="black"/>
                </a:solidFill>
              </a:rPr>
              <a:t>stride</a:t>
            </a:r>
            <a:r>
              <a:rPr lang="zh-CN" altLang="en-US" sz="1400" dirty="0" smtClean="0">
                <a:solidFill>
                  <a:prstClr val="black"/>
                </a:solidFill>
              </a:rPr>
              <a:t>：步长为</a:t>
            </a:r>
            <a:r>
              <a:rPr lang="en-US" altLang="zh-CN" sz="1400" dirty="0" smtClean="0">
                <a:solidFill>
                  <a:prstClr val="black"/>
                </a:solidFill>
              </a:rPr>
              <a:t>1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>
                <a:solidFill>
                  <a:prstClr val="black"/>
                </a:solidFill>
              </a:rPr>
              <a:t>weight_filler</a:t>
            </a:r>
            <a:r>
              <a:rPr lang="en-US" altLang="zh-CN" sz="1400" dirty="0">
                <a:solidFill>
                  <a:prstClr val="black"/>
                </a:solidFill>
              </a:rPr>
              <a:t> :</a:t>
            </a:r>
            <a:r>
              <a:rPr lang="zh-CN" altLang="en-US" sz="1400" dirty="0" smtClean="0">
                <a:solidFill>
                  <a:prstClr val="black"/>
                </a:solidFill>
              </a:rPr>
              <a:t> 权重初始化采用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xavier</a:t>
            </a:r>
            <a:r>
              <a:rPr lang="zh-CN" altLang="en-US" sz="1400" dirty="0" smtClean="0">
                <a:solidFill>
                  <a:prstClr val="black"/>
                </a:solidFill>
              </a:rPr>
              <a:t>填充器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>
                <a:solidFill>
                  <a:prstClr val="black"/>
                </a:solidFill>
              </a:rPr>
              <a:t>bias_filler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: </a:t>
            </a:r>
            <a:r>
              <a:rPr lang="zh-CN" altLang="en-US" sz="1400" dirty="0" smtClean="0">
                <a:solidFill>
                  <a:prstClr val="black"/>
                </a:solidFill>
              </a:rPr>
              <a:t>偏置初始化采用</a:t>
            </a:r>
            <a:r>
              <a:rPr lang="en-US" altLang="zh-CN" sz="1400" dirty="0" smtClean="0">
                <a:solidFill>
                  <a:prstClr val="black"/>
                </a:solidFill>
              </a:rPr>
              <a:t>constant</a:t>
            </a:r>
            <a:r>
              <a:rPr lang="zh-CN" altLang="en-US" sz="1400" dirty="0" smtClean="0">
                <a:solidFill>
                  <a:prstClr val="black"/>
                </a:solidFill>
              </a:rPr>
              <a:t>，常数填充器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32" y="1183825"/>
            <a:ext cx="188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prstClr val="black"/>
                </a:solidFill>
              </a:rPr>
              <a:t>池化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层：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0277" y="2024349"/>
            <a:ext cx="3113405" cy="3106451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614456" y="2176749"/>
            <a:ext cx="2945765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name: "pool1"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type: "Pooling"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bottom: "conv1"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"pool1"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pooling_param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pool: MAX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kernel_size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: 2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stride: 2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999" y="1818825"/>
            <a:ext cx="46624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name : </a:t>
            </a:r>
            <a:r>
              <a:rPr lang="zh-CN" altLang="en-US" sz="1400" dirty="0" smtClean="0">
                <a:solidFill>
                  <a:prstClr val="black"/>
                </a:solidFill>
              </a:rPr>
              <a:t>定义了一个层，层的名字为“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pool1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type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 类型是“</a:t>
            </a:r>
            <a:r>
              <a:rPr lang="en-US" altLang="zh-CN" sz="1400" dirty="0">
                <a:solidFill>
                  <a:prstClr val="black"/>
                </a:solidFill>
              </a:rPr>
              <a:t>Pooling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bottom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层的输入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conv1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top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层的输出为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“</a:t>
            </a:r>
            <a:r>
              <a:rPr lang="en-US" altLang="zh-CN" sz="1400" dirty="0" smtClean="0">
                <a:solidFill>
                  <a:prstClr val="black"/>
                </a:solidFill>
              </a:rPr>
              <a:t>pool1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pooling_param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: </a:t>
            </a:r>
            <a:r>
              <a:rPr lang="zh-CN" altLang="en-US" sz="1400" dirty="0" smtClean="0">
                <a:solidFill>
                  <a:prstClr val="black"/>
                </a:solidFill>
              </a:rPr>
              <a:t>池化参数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pool : </a:t>
            </a:r>
            <a:r>
              <a:rPr lang="zh-CN" altLang="en-US" sz="1400" dirty="0" smtClean="0">
                <a:solidFill>
                  <a:prstClr val="black"/>
                </a:solidFill>
              </a:rPr>
              <a:t>池化的类型采用最大池化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kernel_size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: </a:t>
            </a:r>
            <a:r>
              <a:rPr lang="zh-CN" altLang="en-US" sz="1400" dirty="0" smtClean="0">
                <a:solidFill>
                  <a:prstClr val="black"/>
                </a:solidFill>
              </a:rPr>
              <a:t>池化的大小为</a:t>
            </a:r>
            <a:r>
              <a:rPr lang="en-US" altLang="zh-CN" sz="1400" dirty="0" smtClean="0">
                <a:solidFill>
                  <a:prstClr val="black"/>
                </a:solidFill>
              </a:rPr>
              <a:t>2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stride : </a:t>
            </a:r>
            <a:r>
              <a:rPr lang="zh-CN" altLang="en-US" sz="1400" dirty="0" smtClean="0">
                <a:solidFill>
                  <a:prstClr val="black"/>
                </a:solidFill>
              </a:rPr>
              <a:t>步长为</a:t>
            </a:r>
            <a:r>
              <a:rPr lang="en-US" altLang="zh-CN" sz="1400" dirty="0" smtClean="0">
                <a:solidFill>
                  <a:prstClr val="black"/>
                </a:solidFill>
              </a:rPr>
              <a:t>2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32" y="1183825"/>
            <a:ext cx="188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prstClr val="black"/>
                </a:solidFill>
              </a:rPr>
              <a:t>全连接</a:t>
            </a:r>
            <a:r>
              <a:rPr lang="zh-CN" altLang="en-US" sz="1600" b="1" dirty="0" smtClean="0">
                <a:solidFill>
                  <a:prstClr val="black"/>
                </a:solidFill>
              </a:rPr>
              <a:t>层：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10278" y="715972"/>
            <a:ext cx="3029583" cy="54376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694096" y="868150"/>
            <a:ext cx="2945765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name: "ip1"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type: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InnerProduct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bottom: "pool2"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"ip1"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lr_mult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: 1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lr_mult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: 2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inner_product_param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num_output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: 500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weight_filler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  type: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xavier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bias_filler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  type: "constant"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999" y="2161725"/>
            <a:ext cx="46624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name : </a:t>
            </a:r>
            <a:r>
              <a:rPr lang="zh-CN" altLang="en-US" sz="1400" dirty="0" smtClean="0">
                <a:solidFill>
                  <a:prstClr val="black"/>
                </a:solidFill>
              </a:rPr>
              <a:t>定义了一个层，层的名字为“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ip1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type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 类型是“</a:t>
            </a:r>
            <a:r>
              <a:rPr lang="en-US" altLang="zh-CN" sz="1400" dirty="0" err="1">
                <a:solidFill>
                  <a:prstClr val="black"/>
                </a:solidFill>
              </a:rPr>
              <a:t>InnerProduct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bottom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层的输入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pool2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top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层的输出为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“</a:t>
            </a:r>
            <a:r>
              <a:rPr lang="en-US" altLang="zh-CN" sz="1400" dirty="0" smtClean="0">
                <a:solidFill>
                  <a:prstClr val="black"/>
                </a:solidFill>
              </a:rPr>
              <a:t>ip1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num_output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</a:rPr>
              <a:t>：输出个数为</a:t>
            </a:r>
            <a:r>
              <a:rPr lang="en-US" altLang="zh-CN" sz="1400" dirty="0" smtClean="0">
                <a:solidFill>
                  <a:prstClr val="black"/>
                </a:solidFill>
              </a:rPr>
              <a:t>500</a:t>
            </a:r>
            <a:endParaRPr lang="en-US" altLang="zh-CN" sz="1400" dirty="0" smtClean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37" y="3276600"/>
            <a:ext cx="3887658" cy="282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网络结构设计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2232" y="1183825"/>
            <a:ext cx="1883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prstClr val="black"/>
                </a:solidFill>
              </a:rPr>
              <a:t>非线性层：</a:t>
            </a:r>
            <a:endParaRPr lang="en-US" altLang="zh-CN" sz="1600" b="1" dirty="0" smtClean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67222" y="728787"/>
            <a:ext cx="3029583" cy="2326080"/>
          </a:xfrm>
          <a:prstGeom prst="rect">
            <a:avLst/>
          </a:prstGeom>
          <a:solidFill>
            <a:srgbClr val="00B0F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5608271" y="1036679"/>
            <a:ext cx="262479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name: "relu1"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type: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ReLU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bottom: "ip1"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"ip1"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999" y="2161725"/>
            <a:ext cx="4662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400" dirty="0">
                <a:solidFill>
                  <a:prstClr val="black"/>
                </a:solidFill>
              </a:rPr>
              <a:t>定义</a:t>
            </a:r>
            <a:r>
              <a:rPr lang="zh-CN" altLang="en-US" sz="1400" dirty="0" smtClean="0">
                <a:solidFill>
                  <a:prstClr val="black"/>
                </a:solidFill>
              </a:rPr>
              <a:t>了一个非线性层，使用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ReLU</a:t>
            </a:r>
            <a:r>
              <a:rPr lang="zh-CN" altLang="en-US" sz="1400" dirty="0" smtClean="0">
                <a:solidFill>
                  <a:prstClr val="black"/>
                </a:solidFill>
              </a:rPr>
              <a:t>方法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name : </a:t>
            </a:r>
            <a:r>
              <a:rPr lang="zh-CN" altLang="en-US" sz="1400" dirty="0" smtClean="0">
                <a:solidFill>
                  <a:prstClr val="black"/>
                </a:solidFill>
              </a:rPr>
              <a:t>定义了一个层，层的名字为“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relu1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type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 类型是“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ReLU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bottom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层的输入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为“</a:t>
            </a:r>
            <a:r>
              <a:rPr lang="en-US" altLang="zh-CN" sz="1400" dirty="0" smtClean="0">
                <a:solidFill>
                  <a:prstClr val="black"/>
                </a:solidFill>
              </a:rPr>
              <a:t>pool2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top : </a:t>
            </a:r>
            <a:r>
              <a:rPr lang="zh-CN" altLang="en-US" sz="1400" dirty="0" smtClean="0">
                <a:solidFill>
                  <a:prstClr val="black"/>
                </a:solidFill>
              </a:rPr>
              <a:t>层的输出为</a:t>
            </a:r>
            <a:r>
              <a:rPr lang="en-US" altLang="zh-CN" sz="1400" dirty="0" smtClean="0">
                <a:solidFill>
                  <a:prstClr val="black"/>
                </a:solidFill>
              </a:rPr>
              <a:t>blob</a:t>
            </a:r>
            <a:r>
              <a:rPr lang="zh-CN" altLang="en-US" sz="1400" dirty="0" smtClean="0">
                <a:solidFill>
                  <a:prstClr val="black"/>
                </a:solidFill>
              </a:rPr>
              <a:t>“</a:t>
            </a:r>
            <a:r>
              <a:rPr lang="en-US" altLang="zh-CN" sz="1400" dirty="0" smtClean="0">
                <a:solidFill>
                  <a:prstClr val="black"/>
                </a:solidFill>
              </a:rPr>
              <a:t>ip1</a:t>
            </a:r>
            <a:r>
              <a:rPr lang="zh-CN" altLang="en-US" sz="1400" dirty="0" smtClean="0">
                <a:solidFill>
                  <a:prstClr val="black"/>
                </a:solidFill>
              </a:rPr>
              <a:t>”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err="1" smtClean="0">
                <a:solidFill>
                  <a:prstClr val="black"/>
                </a:solidFill>
              </a:rPr>
              <a:t>num_output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zh-CN" altLang="en-US" sz="1400" dirty="0" smtClean="0">
                <a:solidFill>
                  <a:prstClr val="black"/>
                </a:solidFill>
              </a:rPr>
              <a:t>：输出个数为</a:t>
            </a:r>
            <a:r>
              <a:rPr lang="en-US" altLang="zh-CN" sz="1400" dirty="0" smtClean="0">
                <a:solidFill>
                  <a:prstClr val="black"/>
                </a:solidFill>
              </a:rPr>
              <a:t>500</a:t>
            </a:r>
            <a:endParaRPr lang="en-US" altLang="zh-CN" sz="1400" dirty="0" smtClean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4.3.2 </a:t>
            </a:r>
            <a:r>
              <a:rPr lang="zh-CN" altLang="en-US" b="1" dirty="0" smtClean="0">
                <a:solidFill>
                  <a:srgbClr val="3D89BC"/>
                </a:solidFill>
              </a:rPr>
              <a:t>模型训练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6506" y="1250842"/>
            <a:ext cx="8256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zh-CN" altLang="en-US" sz="1400" dirty="0" smtClean="0"/>
              <a:t>模型训练方法如下，其中主要调用了训练超参文件</a:t>
            </a:r>
            <a:r>
              <a:rPr lang="en-US" altLang="zh-CN" sz="1400" dirty="0" err="1" smtClean="0"/>
              <a:t>caffe</a:t>
            </a:r>
            <a:r>
              <a:rPr lang="en-US" altLang="zh-CN" sz="1400" dirty="0" smtClean="0"/>
              <a:t>/examples/</a:t>
            </a:r>
            <a:r>
              <a:rPr lang="en-US" altLang="zh-CN" sz="1400" dirty="0" err="1" smtClean="0"/>
              <a:t>mnist</a:t>
            </a:r>
            <a:r>
              <a:rPr lang="en-US" altLang="zh-CN" sz="1400" dirty="0" smtClean="0"/>
              <a:t>/</a:t>
            </a:r>
            <a:r>
              <a:rPr lang="en-US" altLang="zh-CN" sz="1400" dirty="0" err="1" smtClean="0"/>
              <a:t>lenet_solver.prototxt</a:t>
            </a:r>
            <a:endParaRPr lang="en-US" altLang="zh-CN" sz="1400" dirty="0" smtClean="0"/>
          </a:p>
          <a:p>
            <a:pPr indent="457200"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 smtClean="0"/>
              <a:t># </a:t>
            </a:r>
            <a:r>
              <a:rPr lang="en-US" altLang="zh-CN" sz="1400" b="1" dirty="0"/>
              <a:t>./examples/mnist/train_lenet.sh</a:t>
            </a:r>
            <a:endParaRPr lang="en-US" altLang="zh-CN" sz="1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2" y="1989506"/>
            <a:ext cx="6896768" cy="413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4.3.3 </a:t>
            </a:r>
            <a:r>
              <a:rPr lang="zh-CN" altLang="en-US" b="1" dirty="0" smtClean="0">
                <a:solidFill>
                  <a:srgbClr val="3D89BC"/>
                </a:solidFill>
              </a:rPr>
              <a:t>模型测试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1795" y="1678931"/>
            <a:ext cx="7977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 smtClean="0"/>
              <a:t># ./build/tools/</a:t>
            </a:r>
            <a:r>
              <a:rPr lang="en-US" altLang="zh-CN" sz="1400" b="1" dirty="0" err="1" smtClean="0"/>
              <a:t>caffe</a:t>
            </a:r>
            <a:r>
              <a:rPr lang="en-US" altLang="zh-CN" sz="1400" b="1" dirty="0" smtClean="0"/>
              <a:t> </a:t>
            </a:r>
            <a:r>
              <a:rPr lang="en-US" altLang="zh-CN" sz="1400" b="1" dirty="0"/>
              <a:t>test \</a:t>
            </a:r>
            <a:endParaRPr lang="en-US" altLang="zh-CN" sz="1400" b="1" dirty="0"/>
          </a:p>
          <a:p>
            <a:pPr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/>
              <a:t>-model examples/</a:t>
            </a:r>
            <a:r>
              <a:rPr lang="en-US" altLang="zh-CN" sz="1400" b="1" dirty="0" err="1"/>
              <a:t>mnist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lenet_train_test.prototxt</a:t>
            </a:r>
            <a:r>
              <a:rPr lang="en-US" altLang="zh-CN" sz="1400" b="1" dirty="0"/>
              <a:t> \</a:t>
            </a:r>
            <a:endParaRPr lang="en-US" altLang="zh-CN" sz="1400" b="1" dirty="0"/>
          </a:p>
          <a:p>
            <a:pPr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/>
              <a:t>-weights examples/</a:t>
            </a:r>
            <a:r>
              <a:rPr lang="en-US" altLang="zh-CN" sz="1400" b="1" dirty="0" err="1"/>
              <a:t>mnist</a:t>
            </a:r>
            <a:r>
              <a:rPr lang="en-US" altLang="zh-CN" sz="1400" b="1" dirty="0"/>
              <a:t>/lenet_iter_10000.caffemodel \</a:t>
            </a:r>
            <a:endParaRPr lang="en-US" altLang="zh-CN" sz="1400" b="1" dirty="0"/>
          </a:p>
          <a:p>
            <a:pPr>
              <a:lnSpc>
                <a:spcPct val="150000"/>
              </a:lnSpc>
              <a:buClr>
                <a:srgbClr val="3D89BC"/>
              </a:buClr>
            </a:pPr>
            <a:r>
              <a:rPr lang="en-US" altLang="zh-CN" sz="1400" b="1" dirty="0"/>
              <a:t>-iterations </a:t>
            </a:r>
            <a:r>
              <a:rPr lang="en-US" altLang="zh-CN" sz="1400" b="1" dirty="0" smtClean="0"/>
              <a:t>100</a:t>
            </a:r>
            <a:endParaRPr lang="en-US" altLang="zh-CN" sz="1400" b="1" dirty="0" smtClean="0"/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prstClr val="black"/>
                </a:solidFill>
              </a:rPr>
              <a:t>命令的“</a:t>
            </a:r>
            <a:r>
              <a:rPr lang="en-US" altLang="zh-CN" sz="1400" dirty="0">
                <a:solidFill>
                  <a:prstClr val="black"/>
                </a:solidFill>
              </a:rPr>
              <a:t>test</a:t>
            </a:r>
            <a:r>
              <a:rPr lang="zh-CN" altLang="en-US" sz="1400" dirty="0">
                <a:solidFill>
                  <a:prstClr val="black"/>
                </a:solidFill>
              </a:rPr>
              <a:t>”参数表示，只进行预测，不尽兴参数更新，迭代的次数为</a:t>
            </a:r>
            <a:r>
              <a:rPr lang="en-US" altLang="zh-CN" sz="1400" dirty="0">
                <a:solidFill>
                  <a:prstClr val="black"/>
                </a:solidFill>
              </a:rPr>
              <a:t>100</a:t>
            </a:r>
            <a:r>
              <a:rPr lang="zh-CN" altLang="en-US" sz="1400" dirty="0">
                <a:solidFill>
                  <a:prstClr val="black"/>
                </a:solidFill>
              </a:rPr>
              <a:t>次</a:t>
            </a:r>
            <a:r>
              <a:rPr lang="zh-CN" altLang="en-US" sz="1400" dirty="0" smtClean="0">
                <a:solidFill>
                  <a:prstClr val="black"/>
                </a:solidFill>
              </a:rPr>
              <a:t>。模型测试最终准确率达到</a:t>
            </a:r>
            <a:r>
              <a:rPr lang="en-US" altLang="zh-CN" sz="1400" dirty="0" smtClean="0">
                <a:solidFill>
                  <a:prstClr val="black"/>
                </a:solidFill>
              </a:rPr>
              <a:t>99.02%</a:t>
            </a:r>
            <a:r>
              <a:rPr lang="zh-CN" altLang="en-US" sz="1400" dirty="0" smtClean="0">
                <a:solidFill>
                  <a:prstClr val="black"/>
                </a:solidFill>
              </a:rPr>
              <a:t>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prstClr val="black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3" y="4346859"/>
            <a:ext cx="7614643" cy="4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38712" y="1170111"/>
            <a:ext cx="8452508" cy="193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rgbClr val="3D89BC"/>
                </a:solidFill>
              </a:rPr>
              <a:t>深度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学习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的基本过程</a:t>
            </a:r>
            <a:r>
              <a:rPr lang="zh-CN" altLang="zh-CN" sz="1600" dirty="0" smtClean="0"/>
              <a:t>是</a:t>
            </a:r>
            <a:r>
              <a:rPr lang="zh-CN" altLang="en-US" sz="1600" dirty="0" smtClean="0"/>
              <a:t>用</a:t>
            </a:r>
            <a:r>
              <a:rPr lang="zh-CN" altLang="en-US" sz="1600" dirty="0"/>
              <a:t>训练</a:t>
            </a:r>
            <a:r>
              <a:rPr lang="zh-CN" altLang="en-US" sz="1600" dirty="0" smtClean="0"/>
              <a:t>数据去训练神经网络的模型去并</a:t>
            </a:r>
            <a:r>
              <a:rPr lang="zh-CN" altLang="en-US" sz="1600" dirty="0"/>
              <a:t>得到所需模型的</a:t>
            </a:r>
            <a:r>
              <a:rPr lang="zh-CN" altLang="en-US" sz="1600" dirty="0" smtClean="0"/>
              <a:t>过程，主要包括正向学习和反向调整两个过程。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050" dirty="0" smtClean="0"/>
          </a:p>
          <a:p>
            <a:pPr marL="285750" indent="-285750" fontAlgn="auto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反向</a:t>
            </a:r>
            <a:r>
              <a:rPr lang="zh-CN" altLang="en-US" sz="1400" dirty="0"/>
              <a:t>调整就是将预测结果和标签进行对比，反向调整模型参数的过程</a:t>
            </a:r>
            <a:r>
              <a:rPr lang="zh-CN" altLang="en-US" sz="1400" dirty="0" smtClean="0"/>
              <a:t>。</a:t>
            </a:r>
            <a:endParaRPr lang="zh-CN" altLang="en-US" sz="1400" dirty="0" smtClean="0"/>
          </a:p>
          <a:p>
            <a:pPr marL="285750" indent="-285750" fontAlgn="auto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/>
              <a:t>正向学习就是从输入层开始，自底向上进行特征学习，最后在输出层输出预测结果。</a:t>
            </a:r>
            <a:endParaRPr lang="zh-CN" altLang="en-US" sz="1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51" y="3105256"/>
            <a:ext cx="5933859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4.3.3 </a:t>
            </a:r>
            <a:r>
              <a:rPr lang="zh-CN" altLang="en-US" b="1" dirty="0" smtClean="0">
                <a:solidFill>
                  <a:srgbClr val="3D89BC"/>
                </a:solidFill>
              </a:rPr>
              <a:t>模型测试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8528" y="1235960"/>
            <a:ext cx="79773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200000"/>
              </a:lnSpc>
              <a:buClr>
                <a:srgbClr val="3D89BC"/>
              </a:buClr>
            </a:pPr>
            <a:r>
              <a:rPr lang="zh-CN" altLang="en-US" sz="1400" b="1" dirty="0" smtClean="0">
                <a:solidFill>
                  <a:prstClr val="black"/>
                </a:solidFill>
              </a:rPr>
              <a:t>模型生成后，可以利用</a:t>
            </a:r>
            <a:r>
              <a:rPr lang="en-US" altLang="zh-CN" sz="1400" b="1" dirty="0">
                <a:solidFill>
                  <a:prstClr val="black"/>
                </a:solidFill>
              </a:rPr>
              <a:t>./build/examples/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cpp_classification</a:t>
            </a:r>
            <a:r>
              <a:rPr lang="en-US" altLang="zh-CN" sz="1400" b="1" dirty="0">
                <a:solidFill>
                  <a:prstClr val="black"/>
                </a:solidFill>
              </a:rPr>
              <a:t>/</a:t>
            </a:r>
            <a:r>
              <a:rPr lang="en-US" altLang="zh-CN" sz="1400" b="1" dirty="0" err="1">
                <a:solidFill>
                  <a:prstClr val="black"/>
                </a:solidFill>
              </a:rPr>
              <a:t>classification.bin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对单张图片进行简单分类测试。需要准备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5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个文件。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</a:rPr>
              <a:t>1</a:t>
            </a:r>
            <a:r>
              <a:rPr lang="zh-CN" altLang="en-US" sz="1400" dirty="0" smtClean="0">
                <a:solidFill>
                  <a:prstClr val="black"/>
                </a:solidFill>
              </a:rPr>
              <a:t>）测试网络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 indent="457200">
              <a:lnSpc>
                <a:spcPct val="200000"/>
              </a:lnSpc>
              <a:buClr>
                <a:srgbClr val="3D89BC"/>
              </a:buClr>
            </a:pPr>
            <a:r>
              <a:rPr lang="zh-CN" altLang="en-US" sz="1400" dirty="0" smtClean="0">
                <a:solidFill>
                  <a:prstClr val="black"/>
                </a:solidFill>
              </a:rPr>
              <a:t>测试网络</a:t>
            </a:r>
            <a:r>
              <a:rPr lang="zh-CN" altLang="en-US" sz="1400" dirty="0">
                <a:solidFill>
                  <a:prstClr val="black"/>
                </a:solidFill>
              </a:rPr>
              <a:t>位于</a:t>
            </a:r>
            <a:r>
              <a:rPr lang="en-US" altLang="zh-CN" sz="1400" dirty="0" smtClean="0">
                <a:solidFill>
                  <a:prstClr val="black"/>
                </a:solidFill>
              </a:rPr>
              <a:t>examples/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mnist</a:t>
            </a:r>
            <a:r>
              <a:rPr lang="en-US" altLang="zh-CN" sz="1400" dirty="0" smtClean="0">
                <a:solidFill>
                  <a:prstClr val="black"/>
                </a:solidFill>
              </a:rPr>
              <a:t>/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lenet.prototxt</a:t>
            </a:r>
            <a:r>
              <a:rPr lang="zh-CN" altLang="en-US" sz="1400" dirty="0" smtClean="0">
                <a:solidFill>
                  <a:prstClr val="black"/>
                </a:solidFill>
              </a:rPr>
              <a:t>，和训练网络有些许不同，首先测试网络去掉了结尾的</a:t>
            </a:r>
            <a:r>
              <a:rPr lang="en-US" altLang="zh-CN" sz="1400" dirty="0" smtClean="0">
                <a:solidFill>
                  <a:prstClr val="black"/>
                </a:solidFill>
              </a:rPr>
              <a:t>loss</a:t>
            </a:r>
            <a:r>
              <a:rPr lang="zh-CN" altLang="en-US" sz="1400" dirty="0" smtClean="0">
                <a:solidFill>
                  <a:prstClr val="black"/>
                </a:solidFill>
              </a:rPr>
              <a:t>层和</a:t>
            </a:r>
            <a:r>
              <a:rPr lang="en-US" altLang="zh-CN" sz="1400" dirty="0" smtClean="0">
                <a:solidFill>
                  <a:prstClr val="black"/>
                </a:solidFill>
              </a:rPr>
              <a:t>accuracy</a:t>
            </a:r>
            <a:r>
              <a:rPr lang="zh-CN" altLang="en-US" sz="1400" dirty="0" smtClean="0">
                <a:solidFill>
                  <a:prstClr val="black"/>
                </a:solidFill>
              </a:rPr>
              <a:t>层，并将输入部分修改如下。</a:t>
            </a:r>
            <a:endParaRPr lang="zh-CN" alt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600" y="3497387"/>
            <a:ext cx="7795521" cy="2326080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1015392" y="3716379"/>
            <a:ext cx="690366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name: "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LeNet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layer {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name: "data"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type: "Input"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top: "data"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 </a:t>
            </a:r>
            <a:r>
              <a:rPr lang="en-US" altLang="zh-CN" sz="1600" kern="0" dirty="0" err="1">
                <a:solidFill>
                  <a:sysClr val="window" lastClr="FFFFFF"/>
                </a:solidFill>
                <a:sym typeface="+mn-ea"/>
              </a:rPr>
              <a:t>input_param</a:t>
            </a:r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 { shape: { dim: 64 dim: 1 dim: 28 dim: 28 } 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  <a:p>
            <a:pPr lvl="0"/>
            <a:r>
              <a:rPr lang="en-US" altLang="zh-CN" sz="1600" kern="0" dirty="0">
                <a:solidFill>
                  <a:sysClr val="window" lastClr="FFFFFF"/>
                </a:solidFill>
                <a:sym typeface="+mn-ea"/>
              </a:rPr>
              <a:t>}</a:t>
            </a:r>
            <a:endParaRPr lang="en-US" altLang="zh-CN" sz="1600" kern="0" dirty="0">
              <a:solidFill>
                <a:sysClr val="window" lastClr="FFFFFF"/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4.3.3 </a:t>
            </a:r>
            <a:r>
              <a:rPr lang="zh-CN" altLang="en-US" b="1" dirty="0" smtClean="0">
                <a:solidFill>
                  <a:srgbClr val="3D89BC"/>
                </a:solidFill>
              </a:rPr>
              <a:t>模型测试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253" y="1235960"/>
            <a:ext cx="81605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</a:rPr>
              <a:t>2</a:t>
            </a:r>
            <a:r>
              <a:rPr lang="zh-CN" altLang="en-US" sz="1400" dirty="0" smtClean="0">
                <a:solidFill>
                  <a:prstClr val="black"/>
                </a:solidFill>
              </a:rPr>
              <a:t>）模型文件：训练后，模型文件已生成，位于</a:t>
            </a:r>
            <a:r>
              <a:rPr lang="en-US" altLang="zh-CN" sz="1400" dirty="0">
                <a:solidFill>
                  <a:prstClr val="black"/>
                </a:solidFill>
              </a:rPr>
              <a:t>example/</a:t>
            </a:r>
            <a:r>
              <a:rPr lang="en-US" altLang="zh-CN" sz="1400" dirty="0" err="1">
                <a:solidFill>
                  <a:prstClr val="black"/>
                </a:solidFill>
              </a:rPr>
              <a:t>mnist</a:t>
            </a:r>
            <a:r>
              <a:rPr lang="en-US" altLang="zh-CN" sz="1400" dirty="0">
                <a:solidFill>
                  <a:prstClr val="black"/>
                </a:solidFill>
              </a:rPr>
              <a:t>/ </a:t>
            </a:r>
            <a:r>
              <a:rPr lang="en-US" altLang="zh-CN" sz="1400" dirty="0" smtClean="0">
                <a:solidFill>
                  <a:prstClr val="black"/>
                </a:solidFill>
              </a:rPr>
              <a:t>lenet_iter_10000.caffemodel</a:t>
            </a:r>
            <a:r>
              <a:rPr lang="zh-CN" altLang="en-US" sz="1400" dirty="0" smtClean="0">
                <a:solidFill>
                  <a:prstClr val="black"/>
                </a:solidFill>
              </a:rPr>
              <a:t>。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</a:rPr>
              <a:t>3</a:t>
            </a:r>
            <a:r>
              <a:rPr lang="zh-CN" altLang="en-US" sz="1400" dirty="0" smtClean="0">
                <a:solidFill>
                  <a:prstClr val="black"/>
                </a:solidFill>
              </a:rPr>
              <a:t>）均值文件：均值文件生成方法如下，生成后保存在</a:t>
            </a:r>
            <a:r>
              <a:rPr lang="en-US" altLang="zh-CN" sz="1400" dirty="0">
                <a:solidFill>
                  <a:prstClr val="black"/>
                </a:solidFill>
              </a:rPr>
              <a:t>examples/</a:t>
            </a:r>
            <a:r>
              <a:rPr lang="en-US" altLang="zh-CN" sz="1400" dirty="0" err="1">
                <a:solidFill>
                  <a:prstClr val="black"/>
                </a:solidFill>
              </a:rPr>
              <a:t>mnist</a:t>
            </a:r>
            <a:r>
              <a:rPr lang="en-US" altLang="zh-CN" sz="1400" dirty="0">
                <a:solidFill>
                  <a:prstClr val="black"/>
                </a:solidFill>
              </a:rPr>
              <a:t>/</a:t>
            </a:r>
            <a:r>
              <a:rPr lang="en-US" altLang="zh-CN" sz="1400" dirty="0" err="1">
                <a:solidFill>
                  <a:prstClr val="black"/>
                </a:solidFill>
              </a:rPr>
              <a:t>mean.binaryproto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 indent="45720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/>
              <a:t># build/tools/</a:t>
            </a:r>
            <a:r>
              <a:rPr lang="en-US" altLang="zh-CN" sz="1400" b="1" dirty="0" err="1"/>
              <a:t>compute_image_mean</a:t>
            </a:r>
            <a:r>
              <a:rPr lang="en-US" altLang="zh-CN" sz="1400" b="1" dirty="0"/>
              <a:t> \</a:t>
            </a:r>
            <a:endParaRPr lang="en-US" altLang="zh-CN" sz="1400" b="1" dirty="0"/>
          </a:p>
          <a:p>
            <a:pPr lvl="0" indent="45720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/>
              <a:t>examples/</a:t>
            </a:r>
            <a:r>
              <a:rPr lang="en-US" altLang="zh-CN" sz="1400" b="1" dirty="0" err="1"/>
              <a:t>mnist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mnist_train_lmdb</a:t>
            </a:r>
            <a:r>
              <a:rPr lang="en-US" altLang="zh-CN" sz="1400" b="1" dirty="0"/>
              <a:t> \</a:t>
            </a:r>
            <a:endParaRPr lang="en-US" altLang="zh-CN" sz="1400" b="1" dirty="0"/>
          </a:p>
          <a:p>
            <a:pPr lvl="0" indent="45720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/>
              <a:t>examples/</a:t>
            </a:r>
            <a:r>
              <a:rPr lang="en-US" altLang="zh-CN" sz="1400" b="1" dirty="0" err="1"/>
              <a:t>mnist</a:t>
            </a:r>
            <a:r>
              <a:rPr lang="en-US" altLang="zh-CN" sz="1400" b="1" dirty="0"/>
              <a:t>/</a:t>
            </a:r>
            <a:r>
              <a:rPr lang="en-US" altLang="zh-CN" sz="1400" b="1" dirty="0" err="1"/>
              <a:t>mean.binaryproto</a:t>
            </a:r>
            <a:endParaRPr lang="en-US" altLang="zh-CN" sz="1400" b="1" dirty="0"/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</a:rPr>
              <a:t>4</a:t>
            </a:r>
            <a:r>
              <a:rPr lang="zh-CN" altLang="en-US" sz="1400" dirty="0" smtClean="0">
                <a:solidFill>
                  <a:prstClr val="black"/>
                </a:solidFill>
              </a:rPr>
              <a:t>）标签文件：创建标签文件</a:t>
            </a:r>
            <a:r>
              <a:rPr lang="en-US" altLang="zh-CN" sz="1400" dirty="0" smtClean="0">
                <a:solidFill>
                  <a:prstClr val="black"/>
                </a:solidFill>
              </a:rPr>
              <a:t>label.txt</a:t>
            </a:r>
            <a:r>
              <a:rPr lang="zh-CN" altLang="en-US" sz="1400" dirty="0" smtClean="0">
                <a:solidFill>
                  <a:prstClr val="black"/>
                </a:solidFill>
              </a:rPr>
              <a:t>，其中每行对应了分类数据的类别。</a:t>
            </a:r>
            <a:endParaRPr lang="en-US" altLang="zh-CN" sz="1400" dirty="0" smtClean="0">
              <a:solidFill>
                <a:prstClr val="black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9" y="4004304"/>
            <a:ext cx="5258610" cy="19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225" dirty="0" smtClean="0">
                <a:solidFill>
                  <a:prstClr val="white"/>
                </a:solidFill>
              </a:rPr>
              <a:t>4.3</a:t>
            </a:r>
            <a:r>
              <a:rPr lang="zh-CN" altLang="en-US" sz="2400" b="1" spc="225" dirty="0">
                <a:solidFill>
                  <a:prstClr val="white"/>
                </a:solidFill>
              </a:rPr>
              <a:t>手写体数字识别实例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399253" y="800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4.3.3 </a:t>
            </a:r>
            <a:r>
              <a:rPr lang="zh-CN" altLang="en-US" b="1" dirty="0" smtClean="0">
                <a:solidFill>
                  <a:srgbClr val="3D89BC"/>
                </a:solidFill>
              </a:rPr>
              <a:t>模型测试</a:t>
            </a:r>
            <a:endParaRPr lang="en-US" altLang="zh-CN" b="1" dirty="0" smtClean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253" y="1235960"/>
            <a:ext cx="81605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</a:rPr>
              <a:t>5</a:t>
            </a:r>
            <a:r>
              <a:rPr lang="zh-CN" altLang="en-US" sz="1400" dirty="0" smtClean="0">
                <a:solidFill>
                  <a:prstClr val="black"/>
                </a:solidFill>
              </a:rPr>
              <a:t>）测试图片：准备一张数字灰度图片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          </a:t>
            </a:r>
            <a:r>
              <a:rPr lang="zh-CN" altLang="en-US" sz="1400" dirty="0" smtClean="0">
                <a:solidFill>
                  <a:prstClr val="black"/>
                </a:solidFill>
              </a:rPr>
              <a:t>，命名为</a:t>
            </a:r>
            <a:r>
              <a:rPr lang="en-US" altLang="zh-CN" sz="1400" dirty="0" smtClean="0"/>
              <a:t>mytest.bmp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zh-CN" altLang="en-US" sz="1400" b="1" dirty="0">
                <a:solidFill>
                  <a:prstClr val="black"/>
                </a:solidFill>
              </a:rPr>
              <a:t>开始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测试，输出图片分类的相似度</a:t>
            </a:r>
            <a:r>
              <a:rPr lang="en-US" altLang="zh-CN" sz="1400" b="1" dirty="0">
                <a:solidFill>
                  <a:prstClr val="black"/>
                </a:solidFill>
              </a:rPr>
              <a:t>: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 smtClean="0">
                <a:solidFill>
                  <a:prstClr val="black"/>
                </a:solidFill>
              </a:rPr>
              <a:t># ./</a:t>
            </a:r>
            <a:r>
              <a:rPr lang="en-US" altLang="zh-CN" sz="1400" b="1" dirty="0">
                <a:solidFill>
                  <a:prstClr val="black"/>
                </a:solidFill>
              </a:rPr>
              <a:t>build/examples/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cpp_classification</a:t>
            </a:r>
            <a:r>
              <a:rPr lang="en-US" altLang="zh-CN" sz="1400" b="1" dirty="0">
                <a:solidFill>
                  <a:prstClr val="black"/>
                </a:solidFill>
              </a:rPr>
              <a:t>/</a:t>
            </a:r>
            <a:r>
              <a:rPr lang="en-US" altLang="zh-CN" sz="1400" b="1" dirty="0" err="1">
                <a:solidFill>
                  <a:prstClr val="black"/>
                </a:solidFill>
              </a:rPr>
              <a:t>classification.bin</a:t>
            </a:r>
            <a:r>
              <a:rPr lang="en-US" altLang="zh-CN" sz="1400" b="1" dirty="0">
                <a:solidFill>
                  <a:prstClr val="black"/>
                </a:solidFill>
              </a:rPr>
              <a:t> \</a:t>
            </a:r>
            <a:endParaRPr lang="en-US" altLang="zh-CN" sz="1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>
                <a:solidFill>
                  <a:prstClr val="black"/>
                </a:solidFill>
              </a:rPr>
              <a:t>  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mnist</a:t>
            </a:r>
            <a:r>
              <a:rPr lang="en-US" altLang="zh-CN" sz="1400" b="1" dirty="0">
                <a:solidFill>
                  <a:prstClr val="black"/>
                </a:solidFill>
              </a:rPr>
              <a:t>/</a:t>
            </a:r>
            <a:r>
              <a:rPr lang="en-US" altLang="zh-CN" sz="1400" b="1" dirty="0" err="1">
                <a:solidFill>
                  <a:prstClr val="black"/>
                </a:solidFill>
              </a:rPr>
              <a:t>lenet.prototxt</a:t>
            </a:r>
            <a:r>
              <a:rPr lang="en-US" altLang="zh-CN" sz="1400" b="1" dirty="0">
                <a:solidFill>
                  <a:prstClr val="black"/>
                </a:solidFill>
              </a:rPr>
              <a:t> \</a:t>
            </a:r>
            <a:endParaRPr lang="en-US" altLang="zh-CN" sz="1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>
                <a:solidFill>
                  <a:prstClr val="black"/>
                </a:solidFill>
              </a:rPr>
              <a:t>  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mnist</a:t>
            </a:r>
            <a:r>
              <a:rPr lang="en-US" altLang="zh-CN" sz="1400" b="1" dirty="0">
                <a:solidFill>
                  <a:prstClr val="black"/>
                </a:solidFill>
              </a:rPr>
              <a:t>/model/lenet_iter_10000.caffemodel \</a:t>
            </a:r>
            <a:endParaRPr lang="en-US" altLang="zh-CN" sz="1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>
                <a:solidFill>
                  <a:prstClr val="black"/>
                </a:solidFill>
              </a:rPr>
              <a:t>  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mnist</a:t>
            </a:r>
            <a:r>
              <a:rPr lang="en-US" altLang="zh-CN" sz="1400" b="1" dirty="0">
                <a:solidFill>
                  <a:prstClr val="black"/>
                </a:solidFill>
              </a:rPr>
              <a:t>/</a:t>
            </a:r>
            <a:r>
              <a:rPr lang="en-US" altLang="zh-CN" sz="1400" b="1" dirty="0" err="1">
                <a:solidFill>
                  <a:prstClr val="black"/>
                </a:solidFill>
              </a:rPr>
              <a:t>mean.binaryproto</a:t>
            </a:r>
            <a:r>
              <a:rPr lang="en-US" altLang="zh-CN" sz="1400" b="1" dirty="0">
                <a:solidFill>
                  <a:prstClr val="black"/>
                </a:solidFill>
              </a:rPr>
              <a:t> \</a:t>
            </a:r>
            <a:endParaRPr lang="en-US" altLang="zh-CN" sz="1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>
                <a:solidFill>
                  <a:prstClr val="black"/>
                </a:solidFill>
              </a:rPr>
              <a:t>  examples/</a:t>
            </a:r>
            <a:r>
              <a:rPr lang="en-US" altLang="zh-CN" sz="1400" b="1" dirty="0" err="1">
                <a:solidFill>
                  <a:prstClr val="black"/>
                </a:solidFill>
              </a:rPr>
              <a:t>mnist</a:t>
            </a:r>
            <a:r>
              <a:rPr lang="en-US" altLang="zh-CN" sz="1400" b="1" dirty="0">
                <a:solidFill>
                  <a:prstClr val="black"/>
                </a:solidFill>
              </a:rPr>
              <a:t>/label.txt \</a:t>
            </a:r>
            <a:endParaRPr lang="en-US" altLang="zh-CN" sz="1400" b="1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Clr>
                <a:srgbClr val="3D89BC"/>
              </a:buClr>
            </a:pPr>
            <a:r>
              <a:rPr lang="en-US" altLang="zh-CN" sz="1400" b="1" dirty="0">
                <a:solidFill>
                  <a:prstClr val="black"/>
                </a:solidFill>
              </a:rPr>
              <a:t>  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examples/</a:t>
            </a:r>
            <a:r>
              <a:rPr lang="en-US" altLang="zh-CN" sz="1400" b="1" dirty="0" err="1" smtClean="0">
                <a:solidFill>
                  <a:prstClr val="black"/>
                </a:solidFill>
              </a:rPr>
              <a:t>mnist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/mytest.bmp</a:t>
            </a:r>
            <a:endParaRPr lang="en-US" altLang="zh-CN" sz="1400" b="1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20" y="1235960"/>
            <a:ext cx="469936" cy="46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" y="4837089"/>
            <a:ext cx="7866856" cy="105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1825466"/>
            <a:ext cx="7961879" cy="241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正向传播过程中为什么不能调整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altLang="zh-CN" spc="22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梯度下降算法在反向调整过程中起什么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altLang="zh-CN" spc="22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试试使用不同的网络训练手写体识别模型，比较不同网络训练出来的模型的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r>
              <a:rPr lang="zh-CN" altLang="en-US" spc="22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altLang="zh-CN" spc="22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4．</a:t>
            </a:r>
            <a:r>
              <a:rPr lang="en-US"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Caffe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数据为什么要转换成</a:t>
            </a:r>
            <a:r>
              <a:rPr lang="en-US"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LMDB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LEVELDB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格式，而不能直接使用原始数据</a:t>
            </a:r>
            <a:r>
              <a:rPr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 </a:t>
            </a:r>
            <a:endParaRPr lang="en-US" altLang="zh-CN" spc="225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pc="225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．深度学习对人类现实社会的影响有哪些？</a:t>
            </a:r>
            <a:endParaRPr lang="zh-CN" altLang="en-US" spc="22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>
            <a:off x="1636395" y="1571753"/>
            <a:ext cx="5693410" cy="45847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48982" y="693762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01859" y="1169836"/>
              <a:ext cx="214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</a:t>
              </a:r>
              <a:r>
                <a:rPr lang="zh-CN" altLang="en-US" sz="2800" dirty="0">
                  <a:solidFill>
                    <a:schemeClr val="accent4"/>
                  </a:solidFill>
                </a:rPr>
                <a:t>四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深度学习基本过程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19885" y="1593215"/>
            <a:ext cx="5729605" cy="2383790"/>
            <a:chOff x="2739" y="4033"/>
            <a:chExt cx="9023" cy="3754"/>
          </a:xfrm>
        </p:grpSpPr>
        <p:grpSp>
          <p:nvGrpSpPr>
            <p:cNvPr id="67" name="组合 66"/>
            <p:cNvGrpSpPr/>
            <p:nvPr/>
          </p:nvGrpSpPr>
          <p:grpSpPr>
            <a:xfrm>
              <a:off x="2796" y="4033"/>
              <a:ext cx="8966" cy="1664"/>
              <a:chOff x="1857203" y="2462595"/>
              <a:chExt cx="5693399" cy="908527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57203" y="2976993"/>
                <a:ext cx="5693399" cy="394129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465" y="2462595"/>
                <a:ext cx="3730618" cy="357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概述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2834" y="5056"/>
              <a:ext cx="7464" cy="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正向学习过程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2739" y="6065"/>
              <a:ext cx="8966" cy="722"/>
              <a:chOff x="1821235" y="3400693"/>
              <a:chExt cx="5693399" cy="394200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2123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560" y="3411613"/>
                <a:ext cx="3061964" cy="3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反向调整过程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739" y="7058"/>
              <a:ext cx="8966" cy="729"/>
              <a:chOff x="1821063" y="3615174"/>
              <a:chExt cx="5693399" cy="39851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821063" y="3619492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90278" y="3615174"/>
                <a:ext cx="4013501" cy="357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 </a:t>
                </a:r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手写体数字识别实例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569468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全国高校标准教材</a:t>
            </a:r>
            <a:r>
              <a:rPr lang="en-US" altLang="zh-CN" sz="14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dirty="0" smtClean="0">
                <a:solidFill>
                  <a:schemeClr val="bg1"/>
                </a:solidFill>
              </a:rPr>
              <a:t>云计算</a:t>
            </a:r>
            <a:r>
              <a:rPr lang="en-US" altLang="zh-CN" sz="14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dirty="0" smtClean="0">
                <a:solidFill>
                  <a:schemeClr val="bg1"/>
                </a:solidFill>
              </a:rPr>
              <a:t>姊妹篇，剖析大数据核心技术和实战应用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45791"/>
            <a:ext cx="76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5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648182" y="4157704"/>
            <a:ext cx="5693410" cy="457899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629766" y="4169057"/>
            <a:ext cx="22059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习题</a:t>
            </a:r>
            <a:endParaRPr lang="zh-CN" altLang="en-US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4.1</a:t>
            </a:r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正向学习过程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399253" y="8001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4.1.1</a:t>
            </a:r>
            <a:r>
              <a:rPr lang="zh-CN" altLang="en-US" b="1" dirty="0" smtClean="0">
                <a:solidFill>
                  <a:srgbClr val="3D89BC"/>
                </a:solidFill>
              </a:rPr>
              <a:t>正向学习过程概述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232" y="1348925"/>
            <a:ext cx="8390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样本由输入层传入第一层</a:t>
            </a:r>
            <a:r>
              <a:rPr lang="en-US" altLang="zh-CN" sz="1400" dirty="0" smtClean="0">
                <a:solidFill>
                  <a:prstClr val="black"/>
                </a:solidFill>
              </a:rPr>
              <a:t>layer</a:t>
            </a:r>
            <a:r>
              <a:rPr lang="zh-CN" altLang="en-US" sz="1400" dirty="0" smtClean="0">
                <a:solidFill>
                  <a:prstClr val="black"/>
                </a:solidFill>
              </a:rPr>
              <a:t>，经第一层每个节点计算，每个节点得到一个输出，其输出继续作为下一层的输入，向前传播，直到输出层输出预测的结果。</a:t>
            </a:r>
            <a:endParaRPr lang="zh-CN" altLang="en-US" sz="1400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初次正向传播会先初始化网络的权值，得到的输出值并不一定正确值。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2" y="2850032"/>
            <a:ext cx="5208226" cy="292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 smtClean="0">
                <a:solidFill>
                  <a:prstClr val="white"/>
                </a:solidFill>
              </a:rPr>
              <a:t>4.1</a:t>
            </a:r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正向学习过程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9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30" name="文本框 40"/>
          <p:cNvSpPr txBox="1"/>
          <p:nvPr/>
        </p:nvSpPr>
        <p:spPr>
          <a:xfrm>
            <a:off x="399253" y="80010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4.1.2</a:t>
            </a:r>
            <a:r>
              <a:rPr lang="zh-CN" altLang="en-US" b="1" dirty="0" smtClean="0">
                <a:solidFill>
                  <a:srgbClr val="3D89BC"/>
                </a:solidFill>
              </a:rPr>
              <a:t>正向传播的流程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52232" y="1348925"/>
            <a:ext cx="8390436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</a:rPr>
              <a:t>若把深度学习的网络看做一个若干层的系统，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200000"/>
              </a:lnSpc>
              <a:buClr>
                <a:srgbClr val="3D89BC"/>
              </a:buClr>
              <a:buFont typeface="Wingdings" panose="05000000000000000000" pitchFamily="2" charset="2"/>
              <a:buChar char="u"/>
            </a:pPr>
            <a:r>
              <a:rPr lang="en-US" altLang="zh-CN" sz="1400" dirty="0" smtClean="0">
                <a:solidFill>
                  <a:prstClr val="black"/>
                </a:solidFill>
              </a:rPr>
              <a:t>I</a:t>
            </a:r>
            <a:r>
              <a:rPr lang="zh-CN" altLang="en-US" sz="1400" dirty="0" smtClean="0">
                <a:solidFill>
                  <a:prstClr val="black"/>
                </a:solidFill>
              </a:rPr>
              <a:t>为输入，</a:t>
            </a:r>
            <a:r>
              <a:rPr lang="en-US" altLang="zh-CN" sz="1400" dirty="0" smtClean="0">
                <a:solidFill>
                  <a:prstClr val="black"/>
                </a:solidFill>
              </a:rPr>
              <a:t>O</a:t>
            </a:r>
            <a:r>
              <a:rPr lang="zh-CN" altLang="en-US" sz="1400" dirty="0" smtClean="0">
                <a:solidFill>
                  <a:prstClr val="black"/>
                </a:solidFill>
              </a:rPr>
              <a:t>为输出，若经过若干变换，输出仍能正确表达输入，就认为模型学到了一条正确表达输入的规律。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1" y="3896351"/>
            <a:ext cx="5534519" cy="15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348956" y="1390254"/>
          <a:ext cx="3339621" cy="38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" r:id="rId4" imgW="42367200" imgH="4876800" progId="">
                  <p:embed/>
                </p:oleObj>
              </mc:Choice>
              <mc:Fallback>
                <p:oleObj name="" r:id="rId4" imgW="42367200" imgH="4876800" progId="">
                  <p:embed/>
                  <p:pic>
                    <p:nvPicPr>
                      <p:cNvPr id="0" name="图片 113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956" y="1390254"/>
                        <a:ext cx="3339621" cy="38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>
                <a:solidFill>
                  <a:prstClr val="white"/>
                </a:solidFill>
              </a:rPr>
              <a:t>4</a:t>
            </a:r>
            <a:r>
              <a:rPr lang="en-US" altLang="zh-CN" sz="2400" b="1" spc="225" dirty="0" smtClean="0">
                <a:solidFill>
                  <a:prstClr val="white"/>
                </a:solidFill>
              </a:rPr>
              <a:t>.1</a:t>
            </a:r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正向学习过程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0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31" name="文本框 40"/>
          <p:cNvSpPr txBox="1"/>
          <p:nvPr/>
        </p:nvSpPr>
        <p:spPr>
          <a:xfrm>
            <a:off x="399253" y="8001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4.1.3 </a:t>
            </a:r>
            <a:r>
              <a:rPr lang="zh-CN" altLang="en-US" b="1" dirty="0" smtClean="0">
                <a:solidFill>
                  <a:srgbClr val="3D89BC"/>
                </a:solidFill>
              </a:rPr>
              <a:t>正向传播的详细原理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5400000">
            <a:off x="3571332" y="-813318"/>
            <a:ext cx="2001334" cy="914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99736" y="2981759"/>
            <a:ext cx="4136815" cy="36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基本</a:t>
            </a:r>
            <a:r>
              <a:rPr lang="zh-CN" altLang="en-US" dirty="0" smtClean="0">
                <a:solidFill>
                  <a:schemeClr val="bg1"/>
                </a:solidFill>
              </a:rPr>
              <a:t>单元：神经元</a:t>
            </a:r>
            <a:endParaRPr lang="zh-CN" dirty="0" smtClean="0">
              <a:solidFill>
                <a:schemeClr val="bg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32" y="2998893"/>
            <a:ext cx="3422086" cy="151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6" y="3596749"/>
            <a:ext cx="3753843" cy="92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546100" y="1678970"/>
            <a:ext cx="8073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prstClr val="black"/>
                </a:solidFill>
              </a:rPr>
              <a:t>深度</a:t>
            </a:r>
            <a:r>
              <a:rPr lang="zh-CN" altLang="en-US" sz="1600" dirty="0" smtClean="0">
                <a:solidFill>
                  <a:prstClr val="black"/>
                </a:solidFill>
              </a:rPr>
              <a:t>学习网络的实质是人工神经网络发展到多隐层的状态，其基本单元仍是神经元。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 rot="5400000">
            <a:off x="3478813" y="-2101521"/>
            <a:ext cx="2189945" cy="9143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>
                <a:solidFill>
                  <a:prstClr val="white"/>
                </a:solidFill>
              </a:rPr>
              <a:t>4</a:t>
            </a:r>
            <a:r>
              <a:rPr lang="en-US" altLang="zh-CN" sz="2400" b="1" spc="225" dirty="0" smtClean="0">
                <a:solidFill>
                  <a:prstClr val="white"/>
                </a:solidFill>
              </a:rPr>
              <a:t>.1</a:t>
            </a:r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正向学习过程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0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31" name="文本框 40"/>
          <p:cNvSpPr txBox="1"/>
          <p:nvPr/>
        </p:nvSpPr>
        <p:spPr>
          <a:xfrm>
            <a:off x="399253" y="8001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4.1.3 </a:t>
            </a:r>
            <a:r>
              <a:rPr lang="zh-CN" altLang="en-US" b="1" dirty="0" smtClean="0">
                <a:solidFill>
                  <a:srgbClr val="3D89BC"/>
                </a:solidFill>
              </a:rPr>
              <a:t>正向传播的详细原理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36002" y="4494665"/>
          <a:ext cx="3190679" cy="7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" r:id="rId3" imgW="45720000" imgH="10363200" progId="">
                  <p:embed/>
                </p:oleObj>
              </mc:Choice>
              <mc:Fallback>
                <p:oleObj name="" r:id="rId3" imgW="45720000" imgH="10363200" progId="">
                  <p:embed/>
                  <p:pic>
                    <p:nvPicPr>
                      <p:cNvPr id="0" name="图片 133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002" y="4494665"/>
                        <a:ext cx="3190679" cy="72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7" y="1462590"/>
            <a:ext cx="3412633" cy="19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6" y="1480456"/>
            <a:ext cx="4195689" cy="1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矩形 32"/>
          <p:cNvSpPr/>
          <p:nvPr/>
        </p:nvSpPr>
        <p:spPr>
          <a:xfrm>
            <a:off x="527046" y="4092813"/>
            <a:ext cx="807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solidFill>
                  <a:prstClr val="black"/>
                </a:solidFill>
              </a:rPr>
              <a:t>以此类推，假设</a:t>
            </a:r>
            <a:r>
              <a:rPr lang="en-US" altLang="zh-CN" dirty="0" smtClean="0">
                <a:solidFill>
                  <a:prstClr val="black"/>
                </a:solidFill>
                <a:latin typeface="Brush Script MT" panose="03060802040406070304" pitchFamily="66" charset="0"/>
              </a:rPr>
              <a:t>l-1</a:t>
            </a:r>
            <a:r>
              <a:rPr lang="zh-CN" altLang="en-US" sz="1600" dirty="0" smtClean="0">
                <a:solidFill>
                  <a:prstClr val="black"/>
                </a:solidFill>
              </a:rPr>
              <a:t>层，共有</a:t>
            </a:r>
            <a:r>
              <a:rPr lang="en-US" altLang="zh-CN" sz="1600" dirty="0" smtClean="0">
                <a:solidFill>
                  <a:prstClr val="black"/>
                </a:solidFill>
              </a:rPr>
              <a:t>m</a:t>
            </a:r>
            <a:r>
              <a:rPr lang="zh-CN" altLang="en-US" sz="1600" dirty="0" smtClean="0">
                <a:solidFill>
                  <a:prstClr val="black"/>
                </a:solidFill>
              </a:rPr>
              <a:t>个神经元，则对于</a:t>
            </a:r>
            <a:r>
              <a:rPr lang="en-US" altLang="zh-CN" sz="1600" dirty="0" smtClean="0">
                <a:solidFill>
                  <a:prstClr val="black"/>
                </a:solidFill>
                <a:latin typeface="Brush Script MT" panose="03060802040406070304" pitchFamily="66" charset="0"/>
              </a:rPr>
              <a:t>l-1</a:t>
            </a:r>
            <a:r>
              <a:rPr lang="zh-CN" altLang="en-US" sz="1600" dirty="0" smtClean="0">
                <a:solidFill>
                  <a:prstClr val="black"/>
                </a:solidFill>
                <a:latin typeface="Brush Script MT" panose="03060802040406070304" pitchFamily="66" charset="0"/>
              </a:rPr>
              <a:t>层的第</a:t>
            </a:r>
            <a:r>
              <a:rPr lang="en-US" altLang="zh-CN" sz="1600" dirty="0" smtClean="0">
                <a:solidFill>
                  <a:prstClr val="black"/>
                </a:solidFill>
              </a:rPr>
              <a:t>j</a:t>
            </a:r>
            <a:r>
              <a:rPr lang="zh-CN" altLang="en-US" sz="1600" dirty="0" smtClean="0">
                <a:solidFill>
                  <a:prstClr val="black"/>
                </a:solidFill>
              </a:rPr>
              <a:t>个神经元有：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spc="225" dirty="0">
                <a:solidFill>
                  <a:prstClr val="white"/>
                </a:solidFill>
              </a:rPr>
              <a:t>4</a:t>
            </a:r>
            <a:r>
              <a:rPr lang="en-US" altLang="zh-CN" sz="2400" b="1" spc="225" dirty="0" smtClean="0">
                <a:solidFill>
                  <a:prstClr val="white"/>
                </a:solidFill>
              </a:rPr>
              <a:t>.1</a:t>
            </a:r>
            <a:r>
              <a:rPr lang="zh-CN" altLang="en-US" sz="24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正向学习过程</a:t>
            </a:r>
            <a:endParaRPr lang="zh-CN" altLang="en-US" sz="24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39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E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41</a:t>
            </a:r>
            <a:endParaRPr lang="en-US" alt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0" name="文本框 27"/>
          <p:cNvSpPr txBox="1"/>
          <p:nvPr/>
        </p:nvSpPr>
        <p:spPr>
          <a:xfrm>
            <a:off x="6630203" y="234392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prstClr val="white"/>
                </a:solidFill>
              </a:rPr>
              <a:t>第四章 深度学习基本过程</a:t>
            </a:r>
            <a:endParaRPr lang="zh-CN" altLang="en-US" sz="1400" dirty="0">
              <a:solidFill>
                <a:prstClr val="white"/>
              </a:solidFill>
            </a:endParaRPr>
          </a:p>
        </p:txBody>
      </p:sp>
      <p:sp>
        <p:nvSpPr>
          <p:cNvPr id="31" name="文本框 40"/>
          <p:cNvSpPr txBox="1"/>
          <p:nvPr/>
        </p:nvSpPr>
        <p:spPr>
          <a:xfrm>
            <a:off x="399253" y="8001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4.1.3 </a:t>
            </a:r>
            <a:r>
              <a:rPr lang="zh-CN" altLang="en-US" b="1" dirty="0" smtClean="0">
                <a:solidFill>
                  <a:srgbClr val="3D89BC"/>
                </a:solidFill>
              </a:rPr>
              <a:t>正向传播的详细原理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7116" y="1169432"/>
            <a:ext cx="8235552" cy="41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/>
                </a:solidFill>
              </a:rPr>
              <a:t>数据输入网络 </a:t>
            </a:r>
            <a:r>
              <a:rPr lang="en-US" altLang="zh-C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zh-CN" alt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向前传播 </a:t>
            </a:r>
            <a:r>
              <a:rPr lang="en-US" altLang="zh-C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1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softmax</a:t>
            </a:r>
            <a:r>
              <a:rPr lang="zh-CN" alt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分类器 </a:t>
            </a:r>
            <a:r>
              <a:rPr lang="en-US" altLang="zh-C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zh-CN" altLang="en-US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输出每类的预测结果</a:t>
            </a:r>
            <a:endParaRPr lang="zh-CN" alt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69" y="1576225"/>
            <a:ext cx="3515888" cy="454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7139</Words>
  <Application>WPS 演示</Application>
  <PresentationFormat>全屏显示(4:3)</PresentationFormat>
  <Paragraphs>736</Paragraphs>
  <Slides>38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Brush Script MT</vt:lpstr>
      <vt:lpstr>Arial Unicode MS</vt:lpstr>
      <vt:lpstr>Calibri</vt:lpstr>
      <vt:lpstr>Arial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625</cp:revision>
  <dcterms:created xsi:type="dcterms:W3CDTF">2015-11-23T03:31:00Z</dcterms:created>
  <dcterms:modified xsi:type="dcterms:W3CDTF">2018-12-25T08:14:40Z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