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png" ContentType="image/png"/>
  <Default Extension="wmf" ContentType="image/x-wmf"/>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handoutMasterIdLst>
    <p:handoutMasterId r:id="rId29"/>
  </p:handoutMasterIdLst>
  <p:sldIdLst>
    <p:sldId id="569" r:id="rId3"/>
    <p:sldId id="446" r:id="rId4"/>
    <p:sldId id="463" r:id="rId5"/>
    <p:sldId id="464" r:id="rId6"/>
    <p:sldId id="483" r:id="rId7"/>
    <p:sldId id="494" r:id="rId8"/>
    <p:sldId id="495" r:id="rId9"/>
    <p:sldId id="496" r:id="rId10"/>
    <p:sldId id="465" r:id="rId12"/>
    <p:sldId id="466" r:id="rId13"/>
    <p:sldId id="546" r:id="rId14"/>
    <p:sldId id="547" r:id="rId15"/>
    <p:sldId id="548" r:id="rId16"/>
    <p:sldId id="474" r:id="rId17"/>
    <p:sldId id="458" r:id="rId18"/>
    <p:sldId id="549" r:id="rId19"/>
    <p:sldId id="478" r:id="rId20"/>
    <p:sldId id="530" r:id="rId21"/>
    <p:sldId id="550" r:id="rId22"/>
    <p:sldId id="447" r:id="rId23"/>
    <p:sldId id="610" r:id="rId24"/>
    <p:sldId id="611" r:id="rId25"/>
    <p:sldId id="612" r:id="rId26"/>
    <p:sldId id="615" r:id="rId27"/>
    <p:sldId id="568" r:id="rId28"/>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n how" initials="ch"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89BC"/>
    <a:srgbClr val="404040"/>
    <a:srgbClr val="ED7D31"/>
    <a:srgbClr val="F0C3B5"/>
    <a:srgbClr val="E6E6E6"/>
    <a:srgbClr val="EEEEEE"/>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2853" autoAdjust="0"/>
    <p:restoredTop sz="96429" autoAdjust="0"/>
  </p:normalViewPr>
  <p:slideViewPr>
    <p:cSldViewPr snapToGrid="0" showGuides="1">
      <p:cViewPr varScale="1">
        <p:scale>
          <a:sx n="80" d="100"/>
          <a:sy n="80" d="100"/>
        </p:scale>
        <p:origin x="915" y="63"/>
      </p:cViewPr>
      <p:guideLst>
        <p:guide orient="horz" pos="4034"/>
        <p:guide orient="horz" pos="1429"/>
        <p:guide orient="horz" pos="666"/>
        <p:guide pos="1880"/>
        <p:guide pos="200"/>
        <p:guide pos="5524"/>
        <p:guide pos="1194"/>
      </p:guideLst>
    </p:cSldViewPr>
  </p:slideViewPr>
  <p:notesTextViewPr>
    <p:cViewPr>
      <p:scale>
        <a:sx n="1" d="1"/>
        <a:sy n="1" d="1"/>
      </p:scale>
      <p:origin x="0" y="0"/>
    </p:cViewPr>
  </p:notesTextViewPr>
  <p:sorterViewPr>
    <p:cViewPr varScale="1">
      <p:scale>
        <a:sx n="1" d="1"/>
        <a:sy n="1" d="1"/>
      </p:scale>
      <p:origin x="0" y="-27870"/>
    </p:cViewPr>
  </p:sorterViewPr>
  <p:notesViewPr>
    <p:cSldViewPr snapToGrid="0" showGuides="1">
      <p:cViewPr varScale="1">
        <p:scale>
          <a:sx n="86" d="100"/>
          <a:sy n="86" d="100"/>
        </p:scale>
        <p:origin x="-3846" y="-90"/>
      </p:cViewPr>
      <p:guideLst>
        <p:guide orient="horz" pos="2771"/>
        <p:guide pos="2142"/>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3" Type="http://schemas.openxmlformats.org/officeDocument/2006/relationships/commentAuthors" Target="commentAuthors.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handoutMaster" Target="handoutMasters/handoutMaster1.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notesMaster" Target="notesMasters/notesMaster1.xml"/><Relationship Id="rId10" Type="http://schemas.openxmlformats.org/officeDocument/2006/relationships/slide" Target="slides/slide8.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44CCE252-96DC-4364-B6D8-D604A68ECA2D}" type="doc">
      <dgm:prSet loTypeId="urn:microsoft.com/office/officeart/2005/8/layout/chevron2" loCatId="list" qsTypeId="urn:microsoft.com/office/officeart/2005/8/quickstyle/simple1#1" qsCatId="simple" csTypeId="urn:microsoft.com/office/officeart/2005/8/colors/accent1_2#1" csCatId="accent1" phldr="1"/>
      <dgm:spPr/>
      <dgm:t>
        <a:bodyPr/>
        <a:lstStyle/>
        <a:p>
          <a:endParaRPr lang="zh-CN" altLang="en-US"/>
        </a:p>
      </dgm:t>
    </dgm:pt>
    <dgm:pt modelId="{E282234F-EE42-470C-8C43-8A78EA6E63BD}">
      <dgm:prSet phldrT="[文本]" custT="1"/>
      <dgm:spPr>
        <a:solidFill>
          <a:srgbClr val="3D89BC"/>
        </a:solidFill>
      </dgm:spPr>
      <dgm:t>
        <a:bodyPr/>
        <a:lstStyle/>
        <a:p>
          <a:r>
            <a:rPr lang="en-US" altLang="zh-CN" sz="2800" dirty="0"/>
            <a:t>1</a:t>
          </a:r>
          <a:endParaRPr lang="zh-CN" altLang="en-US" sz="2800" dirty="0"/>
        </a:p>
      </dgm:t>
    </dgm:pt>
    <dgm:pt modelId="{0F0101BD-80A9-4497-9FEA-7F8C4F1F44F5}" cxnId="{E93BE210-42C2-4E0C-B34F-2D726884D47A}" type="parTrans">
      <dgm:prSet/>
      <dgm:spPr/>
      <dgm:t>
        <a:bodyPr/>
        <a:lstStyle/>
        <a:p>
          <a:endParaRPr lang="zh-CN" altLang="en-US"/>
        </a:p>
      </dgm:t>
    </dgm:pt>
    <dgm:pt modelId="{03390D32-013B-471D-B22A-F6682B7463DF}" cxnId="{E93BE210-42C2-4E0C-B34F-2D726884D47A}" type="sibTrans">
      <dgm:prSet/>
      <dgm:spPr/>
      <dgm:t>
        <a:bodyPr/>
        <a:lstStyle/>
        <a:p>
          <a:endParaRPr lang="zh-CN" altLang="en-US"/>
        </a:p>
      </dgm:t>
    </dgm:pt>
    <dgm:pt modelId="{9E4DC953-3A44-4552-B8C7-F5CD3C31F9E0}">
      <dgm:prSet phldrT="[文本]" custT="1"/>
      <dgm:spPr/>
      <dgm:t>
        <a:bodyPr/>
        <a:lstStyle/>
        <a:p>
          <a:pPr algn="just"/>
          <a:r>
            <a:rPr lang="zh-CN" altLang="en-US" sz="1400" dirty="0"/>
            <a:t>摩尔定律持续有效</a:t>
          </a:r>
          <a:r>
            <a:rPr lang="zh-CN" sz="1400" dirty="0"/>
            <a:t>。</a:t>
          </a:r>
          <a:r>
            <a:rPr lang="zh-CN" altLang="en-US" sz="1400" dirty="0"/>
            <a:t>有了多核处理器、通用计算图形处理器</a:t>
          </a:r>
          <a:r>
            <a:rPr lang="en-US" altLang="zh-CN" sz="1400" dirty="0"/>
            <a:t>(General Purpose Graphical Processing Unit,</a:t>
          </a:r>
          <a:r>
            <a:rPr lang="zh-CN" altLang="en-US" sz="1400" baseline="0" dirty="0"/>
            <a:t> </a:t>
          </a:r>
          <a:r>
            <a:rPr lang="en-US" altLang="zh-CN" sz="1400" dirty="0"/>
            <a:t>GPGPU)</a:t>
          </a:r>
          <a:r>
            <a:rPr lang="zh-CN" altLang="en-US" sz="1400" dirty="0"/>
            <a:t>、</a:t>
          </a:r>
          <a:r>
            <a:rPr lang="en-US" altLang="zh-CN" sz="1400" dirty="0"/>
            <a:t>CPU/GPU</a:t>
          </a:r>
          <a:r>
            <a:rPr lang="zh-CN" altLang="en-US" sz="1400" dirty="0"/>
            <a:t>集群等技术，这使得训练更加强大而复杂的模型变得可能。</a:t>
          </a:r>
        </a:p>
      </dgm:t>
    </dgm:pt>
    <dgm:pt modelId="{4E7F57CA-C3C3-4E05-93CD-2C653C444F98}" cxnId="{2910EFEF-1AE5-48DC-87D9-9E48D95053DB}" type="parTrans">
      <dgm:prSet/>
      <dgm:spPr/>
      <dgm:t>
        <a:bodyPr/>
        <a:lstStyle/>
        <a:p>
          <a:endParaRPr lang="zh-CN" altLang="en-US"/>
        </a:p>
      </dgm:t>
    </dgm:pt>
    <dgm:pt modelId="{1D61F924-9806-40B4-B45A-EF04D7A30D17}" cxnId="{2910EFEF-1AE5-48DC-87D9-9E48D95053DB}" type="sibTrans">
      <dgm:prSet/>
      <dgm:spPr/>
      <dgm:t>
        <a:bodyPr/>
        <a:lstStyle/>
        <a:p>
          <a:endParaRPr lang="zh-CN" altLang="en-US"/>
        </a:p>
      </dgm:t>
    </dgm:pt>
    <dgm:pt modelId="{7151C9E7-DA04-4C8C-9636-B0BD18DF90EF}">
      <dgm:prSet phldrT="[文本]" custT="1"/>
      <dgm:spPr>
        <a:solidFill>
          <a:srgbClr val="3D89BC"/>
        </a:solidFill>
      </dgm:spPr>
      <dgm:t>
        <a:bodyPr/>
        <a:lstStyle/>
        <a:p>
          <a:r>
            <a:rPr lang="en-US" altLang="zh-CN" sz="2800" dirty="0"/>
            <a:t>2</a:t>
          </a:r>
          <a:endParaRPr lang="zh-CN" altLang="en-US" sz="2800" dirty="0"/>
        </a:p>
      </dgm:t>
    </dgm:pt>
    <dgm:pt modelId="{09F12B68-5361-4AFA-B891-0382200FE95A}" cxnId="{A4CFC5BB-812D-4AD2-A37B-2136CD3DBC96}" type="parTrans">
      <dgm:prSet/>
      <dgm:spPr/>
      <dgm:t>
        <a:bodyPr/>
        <a:lstStyle/>
        <a:p>
          <a:endParaRPr lang="zh-CN" altLang="en-US"/>
        </a:p>
      </dgm:t>
    </dgm:pt>
    <dgm:pt modelId="{62F53C71-1305-4794-9A2A-476F49D45127}" cxnId="{A4CFC5BB-812D-4AD2-A37B-2136CD3DBC96}" type="sibTrans">
      <dgm:prSet/>
      <dgm:spPr/>
      <dgm:t>
        <a:bodyPr/>
        <a:lstStyle/>
        <a:p>
          <a:endParaRPr lang="zh-CN" altLang="en-US"/>
        </a:p>
      </dgm:t>
    </dgm:pt>
    <dgm:pt modelId="{15DF4843-0728-4925-B82A-B9B58423BF78}">
      <dgm:prSet phldrT="[文本]" custT="1"/>
      <dgm:spPr/>
      <dgm:t>
        <a:bodyPr/>
        <a:lstStyle/>
        <a:p>
          <a:r>
            <a:rPr lang="zh-CN" altLang="en-US" sz="1400" dirty="0"/>
            <a:t>借助越来越先进的互联网和云计算，我们得到了比先前多得多的数据资源。使用从真实场景收集的大数据进行模型训练，提高了系统的可应用性</a:t>
          </a:r>
          <a:r>
            <a:rPr lang="zh-CN" sz="1400" dirty="0"/>
            <a:t>。</a:t>
          </a:r>
          <a:endParaRPr lang="zh-CN" altLang="en-US" sz="1400" dirty="0"/>
        </a:p>
      </dgm:t>
    </dgm:pt>
    <dgm:pt modelId="{9A2632F6-CF60-48D6-95DA-D2D3CFFCE684}" cxnId="{4E291151-0E86-486D-BCA1-BA1C8B0D5675}" type="parTrans">
      <dgm:prSet/>
      <dgm:spPr/>
      <dgm:t>
        <a:bodyPr/>
        <a:lstStyle/>
        <a:p>
          <a:endParaRPr lang="zh-CN" altLang="en-US"/>
        </a:p>
      </dgm:t>
    </dgm:pt>
    <dgm:pt modelId="{74AE5974-EE46-4FC1-A862-92530231AFF0}" cxnId="{4E291151-0E86-486D-BCA1-BA1C8B0D5675}" type="sibTrans">
      <dgm:prSet/>
      <dgm:spPr/>
      <dgm:t>
        <a:bodyPr/>
        <a:lstStyle/>
        <a:p>
          <a:endParaRPr lang="zh-CN" altLang="en-US"/>
        </a:p>
      </dgm:t>
    </dgm:pt>
    <dgm:pt modelId="{8BC944EC-EDD2-4CD8-9003-4B53A31EE3CB}">
      <dgm:prSet phldrT="[文本]" custT="1"/>
      <dgm:spPr>
        <a:solidFill>
          <a:srgbClr val="3D89BC"/>
        </a:solidFill>
      </dgm:spPr>
      <dgm:t>
        <a:bodyPr/>
        <a:lstStyle/>
        <a:p>
          <a:r>
            <a:rPr lang="en-US" altLang="zh-CN" sz="2800" dirty="0"/>
            <a:t>3</a:t>
          </a:r>
          <a:endParaRPr lang="zh-CN" altLang="en-US" sz="2800" dirty="0"/>
        </a:p>
      </dgm:t>
    </dgm:pt>
    <dgm:pt modelId="{D836D31E-E363-4B02-9BE7-0568DAE86231}" cxnId="{1CB0A032-AEFA-402B-AB42-57DFB6DF3303}" type="parTrans">
      <dgm:prSet/>
      <dgm:spPr/>
      <dgm:t>
        <a:bodyPr/>
        <a:lstStyle/>
        <a:p>
          <a:endParaRPr lang="zh-CN" altLang="en-US"/>
        </a:p>
      </dgm:t>
    </dgm:pt>
    <dgm:pt modelId="{A86A5730-D298-4A3E-A2E3-7B8869E76B3E}" cxnId="{1CB0A032-AEFA-402B-AB42-57DFB6DF3303}" type="sibTrans">
      <dgm:prSet/>
      <dgm:spPr/>
      <dgm:t>
        <a:bodyPr/>
        <a:lstStyle/>
        <a:p>
          <a:endParaRPr lang="zh-CN" altLang="en-US"/>
        </a:p>
      </dgm:t>
    </dgm:pt>
    <dgm:pt modelId="{EDE2119E-7725-4E73-B0DB-5E9CD5644412}">
      <dgm:prSet phldrT="[文本]" custT="1"/>
      <dgm:spPr/>
      <dgm:t>
        <a:bodyPr/>
        <a:lstStyle/>
        <a:p>
          <a:r>
            <a:rPr lang="zh-CN" altLang="en-US" sz="1400" dirty="0"/>
            <a:t>移动设备、可穿戴设备、智能家居设备、车载信息娱乐系统正变得越来越游行。在这些设备</a:t>
          </a:r>
          <a:r>
            <a:rPr lang="zh-CN" altLang="en-US" sz="1400" baseline="0" dirty="0"/>
            <a:t>和系统上，语音作为人类之间最自然交流方式，在这些设备和系统上成为更受欢迎的交互方式。</a:t>
          </a:r>
          <a:endParaRPr lang="zh-CN" altLang="en-US" sz="1400" dirty="0"/>
        </a:p>
      </dgm:t>
    </dgm:pt>
    <dgm:pt modelId="{F6E2E949-37C3-4DED-886C-4E9E8712B314}" cxnId="{BAE15588-ED7B-4E82-A7BD-D0A5BB187842}" type="parTrans">
      <dgm:prSet/>
      <dgm:spPr/>
      <dgm:t>
        <a:bodyPr/>
        <a:lstStyle/>
        <a:p>
          <a:endParaRPr lang="zh-CN" altLang="en-US"/>
        </a:p>
      </dgm:t>
    </dgm:pt>
    <dgm:pt modelId="{0D1D188C-B9EA-4513-947F-52E2CD62AA15}" cxnId="{BAE15588-ED7B-4E82-A7BD-D0A5BB187842}" type="sibTrans">
      <dgm:prSet/>
      <dgm:spPr/>
      <dgm:t>
        <a:bodyPr/>
        <a:lstStyle/>
        <a:p>
          <a:endParaRPr lang="zh-CN" altLang="en-US"/>
        </a:p>
      </dgm:t>
    </dgm:pt>
    <dgm:pt modelId="{21108766-401C-48A1-AFBA-32140676E058}" type="pres">
      <dgm:prSet presAssocID="{44CCE252-96DC-4364-B6D8-D604A68ECA2D}" presName="linearFlow" presStyleCnt="0">
        <dgm:presLayoutVars>
          <dgm:dir/>
          <dgm:animLvl val="lvl"/>
          <dgm:resizeHandles val="exact"/>
        </dgm:presLayoutVars>
      </dgm:prSet>
      <dgm:spPr/>
    </dgm:pt>
    <dgm:pt modelId="{08324E8C-E7E4-48DC-943A-D5DFAD6A33C2}" type="pres">
      <dgm:prSet presAssocID="{E282234F-EE42-470C-8C43-8A78EA6E63BD}" presName="composite" presStyleCnt="0"/>
      <dgm:spPr/>
    </dgm:pt>
    <dgm:pt modelId="{8D40D3E1-C55B-4451-BD13-6C4BBCFB59C4}" type="pres">
      <dgm:prSet presAssocID="{E282234F-EE42-470C-8C43-8A78EA6E63BD}" presName="parentText" presStyleLbl="alignNode1" presStyleIdx="0" presStyleCnt="3">
        <dgm:presLayoutVars>
          <dgm:chMax val="1"/>
          <dgm:bulletEnabled val="1"/>
        </dgm:presLayoutVars>
      </dgm:prSet>
      <dgm:spPr/>
    </dgm:pt>
    <dgm:pt modelId="{565D165C-FB6D-4F91-B721-4130AF3F3A99}" type="pres">
      <dgm:prSet presAssocID="{E282234F-EE42-470C-8C43-8A78EA6E63BD}" presName="descendantText" presStyleLbl="alignAcc1" presStyleIdx="0" presStyleCnt="3">
        <dgm:presLayoutVars>
          <dgm:bulletEnabled val="1"/>
        </dgm:presLayoutVars>
      </dgm:prSet>
      <dgm:spPr/>
    </dgm:pt>
    <dgm:pt modelId="{00FCDB02-AA92-4961-89F7-300473F61CD5}" type="pres">
      <dgm:prSet presAssocID="{03390D32-013B-471D-B22A-F6682B7463DF}" presName="sp" presStyleCnt="0"/>
      <dgm:spPr/>
    </dgm:pt>
    <dgm:pt modelId="{B1EA2659-1B43-4B23-A825-5B082B4578AC}" type="pres">
      <dgm:prSet presAssocID="{7151C9E7-DA04-4C8C-9636-B0BD18DF90EF}" presName="composite" presStyleCnt="0"/>
      <dgm:spPr/>
    </dgm:pt>
    <dgm:pt modelId="{2B022DE4-2826-4456-A48A-9C64F75641DF}" type="pres">
      <dgm:prSet presAssocID="{7151C9E7-DA04-4C8C-9636-B0BD18DF90EF}" presName="parentText" presStyleLbl="alignNode1" presStyleIdx="1" presStyleCnt="3">
        <dgm:presLayoutVars>
          <dgm:chMax val="1"/>
          <dgm:bulletEnabled val="1"/>
        </dgm:presLayoutVars>
      </dgm:prSet>
      <dgm:spPr/>
    </dgm:pt>
    <dgm:pt modelId="{A962E1B6-CC9D-4F15-B0B8-9350163A20CC}" type="pres">
      <dgm:prSet presAssocID="{7151C9E7-DA04-4C8C-9636-B0BD18DF90EF}" presName="descendantText" presStyleLbl="alignAcc1" presStyleIdx="1" presStyleCnt="3">
        <dgm:presLayoutVars>
          <dgm:bulletEnabled val="1"/>
        </dgm:presLayoutVars>
      </dgm:prSet>
      <dgm:spPr/>
    </dgm:pt>
    <dgm:pt modelId="{BDA0193A-A764-4826-9DB4-EC8AB02A4980}" type="pres">
      <dgm:prSet presAssocID="{62F53C71-1305-4794-9A2A-476F49D45127}" presName="sp" presStyleCnt="0"/>
      <dgm:spPr/>
    </dgm:pt>
    <dgm:pt modelId="{9F360C30-B333-4B83-81A8-92D0DCCB742F}" type="pres">
      <dgm:prSet presAssocID="{8BC944EC-EDD2-4CD8-9003-4B53A31EE3CB}" presName="composite" presStyleCnt="0"/>
      <dgm:spPr/>
    </dgm:pt>
    <dgm:pt modelId="{08B9CE72-FD6B-4FC5-9809-34B2EC5598DE}" type="pres">
      <dgm:prSet presAssocID="{8BC944EC-EDD2-4CD8-9003-4B53A31EE3CB}" presName="parentText" presStyleLbl="alignNode1" presStyleIdx="2" presStyleCnt="3">
        <dgm:presLayoutVars>
          <dgm:chMax val="1"/>
          <dgm:bulletEnabled val="1"/>
        </dgm:presLayoutVars>
      </dgm:prSet>
      <dgm:spPr/>
    </dgm:pt>
    <dgm:pt modelId="{48819065-0B0E-41E9-AA52-2A4EBB79C908}" type="pres">
      <dgm:prSet presAssocID="{8BC944EC-EDD2-4CD8-9003-4B53A31EE3CB}" presName="descendantText" presStyleLbl="alignAcc1" presStyleIdx="2" presStyleCnt="3">
        <dgm:presLayoutVars>
          <dgm:bulletEnabled val="1"/>
        </dgm:presLayoutVars>
      </dgm:prSet>
      <dgm:spPr/>
    </dgm:pt>
  </dgm:ptLst>
  <dgm:cxnLst>
    <dgm:cxn modelId="{A5FDC110-76C9-48D4-8031-E8C680A5D79B}" type="presOf" srcId="{9E4DC953-3A44-4552-B8C7-F5CD3C31F9E0}" destId="{565D165C-FB6D-4F91-B721-4130AF3F3A99}" srcOrd="0" destOrd="0" presId="urn:microsoft.com/office/officeart/2005/8/layout/chevron2"/>
    <dgm:cxn modelId="{E93BE210-42C2-4E0C-B34F-2D726884D47A}" srcId="{44CCE252-96DC-4364-B6D8-D604A68ECA2D}" destId="{E282234F-EE42-470C-8C43-8A78EA6E63BD}" srcOrd="0" destOrd="0" parTransId="{0F0101BD-80A9-4497-9FEA-7F8C4F1F44F5}" sibTransId="{03390D32-013B-471D-B22A-F6682B7463DF}"/>
    <dgm:cxn modelId="{A9794225-D4BC-489F-B1AD-1E35FA7DC515}" type="presOf" srcId="{44CCE252-96DC-4364-B6D8-D604A68ECA2D}" destId="{21108766-401C-48A1-AFBA-32140676E058}" srcOrd="0" destOrd="0" presId="urn:microsoft.com/office/officeart/2005/8/layout/chevron2"/>
    <dgm:cxn modelId="{16A55026-5EB2-414E-B026-D45CFD290D61}" type="presOf" srcId="{15DF4843-0728-4925-B82A-B9B58423BF78}" destId="{A962E1B6-CC9D-4F15-B0B8-9350163A20CC}" srcOrd="0" destOrd="0" presId="urn:microsoft.com/office/officeart/2005/8/layout/chevron2"/>
    <dgm:cxn modelId="{1CB0A032-AEFA-402B-AB42-57DFB6DF3303}" srcId="{44CCE252-96DC-4364-B6D8-D604A68ECA2D}" destId="{8BC944EC-EDD2-4CD8-9003-4B53A31EE3CB}" srcOrd="2" destOrd="0" parTransId="{D836D31E-E363-4B02-9BE7-0568DAE86231}" sibTransId="{A86A5730-D298-4A3E-A2E3-7B8869E76B3E}"/>
    <dgm:cxn modelId="{977BD740-31E1-4C2F-8DB3-DF4FBBB1AB7D}" type="presOf" srcId="{E282234F-EE42-470C-8C43-8A78EA6E63BD}" destId="{8D40D3E1-C55B-4451-BD13-6C4BBCFB59C4}" srcOrd="0" destOrd="0" presId="urn:microsoft.com/office/officeart/2005/8/layout/chevron2"/>
    <dgm:cxn modelId="{4E291151-0E86-486D-BCA1-BA1C8B0D5675}" srcId="{7151C9E7-DA04-4C8C-9636-B0BD18DF90EF}" destId="{15DF4843-0728-4925-B82A-B9B58423BF78}" srcOrd="0" destOrd="0" parTransId="{9A2632F6-CF60-48D6-95DA-D2D3CFFCE684}" sibTransId="{74AE5974-EE46-4FC1-A862-92530231AFF0}"/>
    <dgm:cxn modelId="{FEA97A73-8E8E-4B67-A678-79A97B28B114}" type="presOf" srcId="{7151C9E7-DA04-4C8C-9636-B0BD18DF90EF}" destId="{2B022DE4-2826-4456-A48A-9C64F75641DF}" srcOrd="0" destOrd="0" presId="urn:microsoft.com/office/officeart/2005/8/layout/chevron2"/>
    <dgm:cxn modelId="{BAE15588-ED7B-4E82-A7BD-D0A5BB187842}" srcId="{8BC944EC-EDD2-4CD8-9003-4B53A31EE3CB}" destId="{EDE2119E-7725-4E73-B0DB-5E9CD5644412}" srcOrd="0" destOrd="0" parTransId="{F6E2E949-37C3-4DED-886C-4E9E8712B314}" sibTransId="{0D1D188C-B9EA-4513-947F-52E2CD62AA15}"/>
    <dgm:cxn modelId="{8A50D0A1-337F-41E4-A5FD-732514EF79B7}" type="presOf" srcId="{8BC944EC-EDD2-4CD8-9003-4B53A31EE3CB}" destId="{08B9CE72-FD6B-4FC5-9809-34B2EC5598DE}" srcOrd="0" destOrd="0" presId="urn:microsoft.com/office/officeart/2005/8/layout/chevron2"/>
    <dgm:cxn modelId="{A4CFC5BB-812D-4AD2-A37B-2136CD3DBC96}" srcId="{44CCE252-96DC-4364-B6D8-D604A68ECA2D}" destId="{7151C9E7-DA04-4C8C-9636-B0BD18DF90EF}" srcOrd="1" destOrd="0" parTransId="{09F12B68-5361-4AFA-B891-0382200FE95A}" sibTransId="{62F53C71-1305-4794-9A2A-476F49D45127}"/>
    <dgm:cxn modelId="{2AE951CD-1B81-4EEA-8AA4-8B5CEC766DD8}" type="presOf" srcId="{EDE2119E-7725-4E73-B0DB-5E9CD5644412}" destId="{48819065-0B0E-41E9-AA52-2A4EBB79C908}" srcOrd="0" destOrd="0" presId="urn:microsoft.com/office/officeart/2005/8/layout/chevron2"/>
    <dgm:cxn modelId="{2910EFEF-1AE5-48DC-87D9-9E48D95053DB}" srcId="{E282234F-EE42-470C-8C43-8A78EA6E63BD}" destId="{9E4DC953-3A44-4552-B8C7-F5CD3C31F9E0}" srcOrd="0" destOrd="0" parTransId="{4E7F57CA-C3C3-4E05-93CD-2C653C444F98}" sibTransId="{1D61F924-9806-40B4-B45A-EF04D7A30D17}"/>
    <dgm:cxn modelId="{A3EB3872-D426-4B7C-9033-B0837EC135A1}" type="presParOf" srcId="{21108766-401C-48A1-AFBA-32140676E058}" destId="{08324E8C-E7E4-48DC-943A-D5DFAD6A33C2}" srcOrd="0" destOrd="0" presId="urn:microsoft.com/office/officeart/2005/8/layout/chevron2"/>
    <dgm:cxn modelId="{E15E8651-6D94-41B7-8434-2BE4D326ECC6}" type="presParOf" srcId="{08324E8C-E7E4-48DC-943A-D5DFAD6A33C2}" destId="{8D40D3E1-C55B-4451-BD13-6C4BBCFB59C4}" srcOrd="0" destOrd="0" presId="urn:microsoft.com/office/officeart/2005/8/layout/chevron2"/>
    <dgm:cxn modelId="{27BADC40-0178-45C9-B0FB-7BE14DD09152}" type="presParOf" srcId="{08324E8C-E7E4-48DC-943A-D5DFAD6A33C2}" destId="{565D165C-FB6D-4F91-B721-4130AF3F3A99}" srcOrd="1" destOrd="0" presId="urn:microsoft.com/office/officeart/2005/8/layout/chevron2"/>
    <dgm:cxn modelId="{97D38399-AA8C-42FA-B983-C1AA54F00BF6}" type="presParOf" srcId="{21108766-401C-48A1-AFBA-32140676E058}" destId="{00FCDB02-AA92-4961-89F7-300473F61CD5}" srcOrd="1" destOrd="0" presId="urn:microsoft.com/office/officeart/2005/8/layout/chevron2"/>
    <dgm:cxn modelId="{8AFA86DE-BBCA-48CA-9DDD-0FC75593CD54}" type="presParOf" srcId="{21108766-401C-48A1-AFBA-32140676E058}" destId="{B1EA2659-1B43-4B23-A825-5B082B4578AC}" srcOrd="2" destOrd="0" presId="urn:microsoft.com/office/officeart/2005/8/layout/chevron2"/>
    <dgm:cxn modelId="{EDEA3992-6041-404A-81D7-A0C00946CDD7}" type="presParOf" srcId="{B1EA2659-1B43-4B23-A825-5B082B4578AC}" destId="{2B022DE4-2826-4456-A48A-9C64F75641DF}" srcOrd="0" destOrd="0" presId="urn:microsoft.com/office/officeart/2005/8/layout/chevron2"/>
    <dgm:cxn modelId="{8362DFCD-F150-4DC4-8B2D-BA797D134ABA}" type="presParOf" srcId="{B1EA2659-1B43-4B23-A825-5B082B4578AC}" destId="{A962E1B6-CC9D-4F15-B0B8-9350163A20CC}" srcOrd="1" destOrd="0" presId="urn:microsoft.com/office/officeart/2005/8/layout/chevron2"/>
    <dgm:cxn modelId="{98B661CD-6FBA-4BC9-9A0A-B5D06800B03D}" type="presParOf" srcId="{21108766-401C-48A1-AFBA-32140676E058}" destId="{BDA0193A-A764-4826-9DB4-EC8AB02A4980}" srcOrd="3" destOrd="0" presId="urn:microsoft.com/office/officeart/2005/8/layout/chevron2"/>
    <dgm:cxn modelId="{A5F382CC-EAA2-4CFF-B767-2E1713548061}" type="presParOf" srcId="{21108766-401C-48A1-AFBA-32140676E058}" destId="{9F360C30-B333-4B83-81A8-92D0DCCB742F}" srcOrd="4" destOrd="0" presId="urn:microsoft.com/office/officeart/2005/8/layout/chevron2"/>
    <dgm:cxn modelId="{501943AC-142A-480E-B7F1-16C4E64C926D}" type="presParOf" srcId="{9F360C30-B333-4B83-81A8-92D0DCCB742F}" destId="{08B9CE72-FD6B-4FC5-9809-34B2EC5598DE}" srcOrd="0" destOrd="0" presId="urn:microsoft.com/office/officeart/2005/8/layout/chevron2"/>
    <dgm:cxn modelId="{509ADEEF-24E7-4A0D-94A7-006AF55A2BAC}" type="presParOf" srcId="{9F360C30-B333-4B83-81A8-92D0DCCB742F}" destId="{48819065-0B0E-41E9-AA52-2A4EBB79C908}"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40D3E1-C55B-4451-BD13-6C4BBCFB59C4}">
      <dsp:nvSpPr>
        <dsp:cNvPr id="0" name=""/>
        <dsp:cNvSpPr/>
      </dsp:nvSpPr>
      <dsp:spPr>
        <a:xfrm rot="5400000">
          <a:off x="-210750" y="214814"/>
          <a:ext cx="1405002" cy="983501"/>
        </a:xfrm>
        <a:prstGeom prst="chevron">
          <a:avLst/>
        </a:prstGeom>
        <a:solidFill>
          <a:srgbClr val="3D89BC"/>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altLang="zh-CN" sz="2800" kern="1200" dirty="0"/>
            <a:t>1</a:t>
          </a:r>
          <a:endParaRPr lang="zh-CN" altLang="en-US" sz="2800" kern="1200" dirty="0"/>
        </a:p>
      </dsp:txBody>
      <dsp:txXfrm rot="-5400000">
        <a:off x="1" y="495815"/>
        <a:ext cx="983501" cy="421501"/>
      </dsp:txXfrm>
    </dsp:sp>
    <dsp:sp modelId="{565D165C-FB6D-4F91-B721-4130AF3F3A99}">
      <dsp:nvSpPr>
        <dsp:cNvPr id="0" name=""/>
        <dsp:cNvSpPr/>
      </dsp:nvSpPr>
      <dsp:spPr>
        <a:xfrm rot="5400000">
          <a:off x="3438005" y="-2450440"/>
          <a:ext cx="913731" cy="582274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just" defTabSz="622300">
            <a:lnSpc>
              <a:spcPct val="90000"/>
            </a:lnSpc>
            <a:spcBef>
              <a:spcPct val="0"/>
            </a:spcBef>
            <a:spcAft>
              <a:spcPct val="15000"/>
            </a:spcAft>
            <a:buChar char="•"/>
          </a:pPr>
          <a:r>
            <a:rPr lang="zh-CN" altLang="en-US" sz="1400" kern="1200" dirty="0"/>
            <a:t>摩尔定律持续有效</a:t>
          </a:r>
          <a:r>
            <a:rPr lang="zh-CN" sz="1400" kern="1200" dirty="0"/>
            <a:t>。</a:t>
          </a:r>
          <a:r>
            <a:rPr lang="zh-CN" altLang="en-US" sz="1400" kern="1200" dirty="0"/>
            <a:t>有了多核处理器、通用计算图形处理器</a:t>
          </a:r>
          <a:r>
            <a:rPr lang="en-US" altLang="zh-CN" sz="1400" kern="1200" dirty="0"/>
            <a:t>(General Purpose Graphical Processing Unit,</a:t>
          </a:r>
          <a:r>
            <a:rPr lang="zh-CN" altLang="en-US" sz="1400" kern="1200" baseline="0" dirty="0"/>
            <a:t> </a:t>
          </a:r>
          <a:r>
            <a:rPr lang="en-US" altLang="zh-CN" sz="1400" kern="1200" dirty="0"/>
            <a:t>GPGPU)</a:t>
          </a:r>
          <a:r>
            <a:rPr lang="zh-CN" altLang="en-US" sz="1400" kern="1200" dirty="0"/>
            <a:t>、</a:t>
          </a:r>
          <a:r>
            <a:rPr lang="en-US" altLang="zh-CN" sz="1400" kern="1200" dirty="0"/>
            <a:t>CPU/GPU</a:t>
          </a:r>
          <a:r>
            <a:rPr lang="zh-CN" altLang="en-US" sz="1400" kern="1200" dirty="0"/>
            <a:t>集群等技术，这使得训练更加强大而复杂的模型变得可能。</a:t>
          </a:r>
        </a:p>
      </dsp:txBody>
      <dsp:txXfrm rot="-5400000">
        <a:off x="983501" y="48669"/>
        <a:ext cx="5778135" cy="824521"/>
      </dsp:txXfrm>
    </dsp:sp>
    <dsp:sp modelId="{2B022DE4-2826-4456-A48A-9C64F75641DF}">
      <dsp:nvSpPr>
        <dsp:cNvPr id="0" name=""/>
        <dsp:cNvSpPr/>
      </dsp:nvSpPr>
      <dsp:spPr>
        <a:xfrm rot="5400000">
          <a:off x="-210750" y="1423313"/>
          <a:ext cx="1405002" cy="983501"/>
        </a:xfrm>
        <a:prstGeom prst="chevron">
          <a:avLst/>
        </a:prstGeom>
        <a:solidFill>
          <a:srgbClr val="3D89BC"/>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altLang="zh-CN" sz="2800" kern="1200" dirty="0"/>
            <a:t>2</a:t>
          </a:r>
          <a:endParaRPr lang="zh-CN" altLang="en-US" sz="2800" kern="1200" dirty="0"/>
        </a:p>
      </dsp:txBody>
      <dsp:txXfrm rot="-5400000">
        <a:off x="1" y="1704314"/>
        <a:ext cx="983501" cy="421501"/>
      </dsp:txXfrm>
    </dsp:sp>
    <dsp:sp modelId="{A962E1B6-CC9D-4F15-B0B8-9350163A20CC}">
      <dsp:nvSpPr>
        <dsp:cNvPr id="0" name=""/>
        <dsp:cNvSpPr/>
      </dsp:nvSpPr>
      <dsp:spPr>
        <a:xfrm rot="5400000">
          <a:off x="3438246" y="-1242181"/>
          <a:ext cx="913251" cy="582274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zh-CN" altLang="en-US" sz="1400" kern="1200" dirty="0"/>
            <a:t>借助越来越先进的互联网和云计算，我们得到了比先前多得多的数据资源。使用从真实场景收集的大数据进行模型训练，提高了系统的可应用性</a:t>
          </a:r>
          <a:r>
            <a:rPr lang="zh-CN" sz="1400" kern="1200" dirty="0"/>
            <a:t>。</a:t>
          </a:r>
          <a:endParaRPr lang="zh-CN" altLang="en-US" sz="1400" kern="1200" dirty="0"/>
        </a:p>
      </dsp:txBody>
      <dsp:txXfrm rot="-5400000">
        <a:off x="983502" y="1257144"/>
        <a:ext cx="5778159" cy="824089"/>
      </dsp:txXfrm>
    </dsp:sp>
    <dsp:sp modelId="{08B9CE72-FD6B-4FC5-9809-34B2EC5598DE}">
      <dsp:nvSpPr>
        <dsp:cNvPr id="0" name=""/>
        <dsp:cNvSpPr/>
      </dsp:nvSpPr>
      <dsp:spPr>
        <a:xfrm rot="5400000">
          <a:off x="-210750" y="2631812"/>
          <a:ext cx="1405002" cy="983501"/>
        </a:xfrm>
        <a:prstGeom prst="chevron">
          <a:avLst/>
        </a:prstGeom>
        <a:solidFill>
          <a:srgbClr val="3D89BC"/>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altLang="zh-CN" sz="2800" kern="1200" dirty="0"/>
            <a:t>3</a:t>
          </a:r>
          <a:endParaRPr lang="zh-CN" altLang="en-US" sz="2800" kern="1200" dirty="0"/>
        </a:p>
      </dsp:txBody>
      <dsp:txXfrm rot="-5400000">
        <a:off x="1" y="2912813"/>
        <a:ext cx="983501" cy="421501"/>
      </dsp:txXfrm>
    </dsp:sp>
    <dsp:sp modelId="{48819065-0B0E-41E9-AA52-2A4EBB79C908}">
      <dsp:nvSpPr>
        <dsp:cNvPr id="0" name=""/>
        <dsp:cNvSpPr/>
      </dsp:nvSpPr>
      <dsp:spPr>
        <a:xfrm rot="5400000">
          <a:off x="3438246" y="-33681"/>
          <a:ext cx="913251" cy="582274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zh-CN" altLang="en-US" sz="1400" kern="1200" dirty="0"/>
            <a:t>移动设备、可穿戴设备、智能家居设备、车载信息娱乐系统正变得越来越游行。在这些设备</a:t>
          </a:r>
          <a:r>
            <a:rPr lang="zh-CN" altLang="en-US" sz="1400" kern="1200" baseline="0" dirty="0"/>
            <a:t>和系统上，语音作为人类之间最自然交流方式，在这些设备和系统上成为更受欢迎的交互方式。</a:t>
          </a:r>
          <a:endParaRPr lang="zh-CN" altLang="en-US" sz="1400" kern="1200" dirty="0"/>
        </a:p>
      </dsp:txBody>
      <dsp:txXfrm rot="-5400000">
        <a:off x="983502" y="2465644"/>
        <a:ext cx="5778159" cy="824089"/>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type="chevron" r:blip="" rot="90">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type="round2SameRect" r:blip="" rot="90">
                <dgm:adjLst/>
              </dgm:shape>
            </dgm:if>
            <dgm:else name="Name6">
              <dgm:alg type="tx">
                <dgm:param type="stBulletLvl" val="1"/>
                <dgm:param type="txAnchorVertCh" val="mid"/>
              </dgm:alg>
              <dgm:shape xmlns:r="http://schemas.openxmlformats.org/officeDocument/2006/relationships" type="round2SameRect" r:blip="" rot="-90">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rawings/_rels/vmlDrawing1.vml.rels><?xml version="1.0" encoding="UTF-8" standalone="yes"?>
<Relationships xmlns="http://schemas.openxmlformats.org/package/2006/relationships"><Relationship Id="rId4" Type="http://schemas.openxmlformats.org/officeDocument/2006/relationships/image" Target="../media/image12.wmf"/><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ea typeface="微软雅黑" panose="020B0503020204020204" pitchFamily="3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9DE7DF6-C895-4E53-B71A-F20B4CC8237B}" type="datetimeFigureOut">
              <a:rPr lang="zh-CN" altLang="en-US" smtClean="0">
                <a:ea typeface="微软雅黑" panose="020B0503020204020204" pitchFamily="34" charset="-122"/>
              </a:rPr>
            </a:fld>
            <a:endParaRPr lang="zh-CN" altLang="en-US">
              <a:ea typeface="微软雅黑" panose="020B0503020204020204" pitchFamily="3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ea typeface="微软雅黑" panose="020B0503020204020204" pitchFamily="3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0D44FD6-F94A-461E-99AC-D29D4ACC8083}" type="slidenum">
              <a:rPr lang="zh-CN" altLang="en-US" smtClean="0">
                <a:ea typeface="微软雅黑" panose="020B0503020204020204" pitchFamily="34" charset="-122"/>
              </a:rPr>
            </a:fld>
            <a:endParaRPr lang="zh-CN" altLang="en-US">
              <a:ea typeface="微软雅黑" panose="020B0503020204020204" pitchFamily="3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ea typeface="微软雅黑" panose="020B0503020204020204" pitchFamily="3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ea typeface="微软雅黑" panose="020B0503020204020204" pitchFamily="34" charset="-122"/>
              </a:defRPr>
            </a:lvl1pPr>
          </a:lstStyle>
          <a:p>
            <a:fld id="{422EFC78-32FE-4758-B504-92B4D0B9F0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ea typeface="微软雅黑" panose="020B0503020204020204" pitchFamily="3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ea typeface="微软雅黑" panose="020B0503020204020204" pitchFamily="34" charset="-122"/>
              </a:defRPr>
            </a:lvl1pPr>
          </a:lstStyle>
          <a:p>
            <a:fld id="{84C1B800-BCBD-4262-B579-5F77D9EE255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微软雅黑" panose="020B0503020204020204" pitchFamily="34" charset="-122"/>
        <a:cs typeface="+mn-cs"/>
      </a:defRPr>
    </a:lvl1pPr>
    <a:lvl2pPr marL="457200" algn="l" defTabSz="914400" rtl="0" eaLnBrk="1" latinLnBrk="0" hangingPunct="1">
      <a:defRPr sz="1200" kern="1200">
        <a:solidFill>
          <a:schemeClr val="tx1"/>
        </a:solidFill>
        <a:latin typeface="+mn-lt"/>
        <a:ea typeface="微软雅黑" panose="020B0503020204020204" pitchFamily="34" charset="-122"/>
        <a:cs typeface="+mn-cs"/>
      </a:defRPr>
    </a:lvl2pPr>
    <a:lvl3pPr marL="914400" algn="l" defTabSz="914400" rtl="0" eaLnBrk="1" latinLnBrk="0" hangingPunct="1">
      <a:defRPr sz="1200" kern="1200">
        <a:solidFill>
          <a:schemeClr val="tx1"/>
        </a:solidFill>
        <a:latin typeface="+mn-lt"/>
        <a:ea typeface="微软雅黑" panose="020B0503020204020204" pitchFamily="34" charset="-122"/>
        <a:cs typeface="+mn-cs"/>
      </a:defRPr>
    </a:lvl3pPr>
    <a:lvl4pPr marL="1371600" algn="l" defTabSz="914400" rtl="0" eaLnBrk="1" latinLnBrk="0" hangingPunct="1">
      <a:defRPr sz="1200" kern="1200">
        <a:solidFill>
          <a:schemeClr val="tx1"/>
        </a:solidFill>
        <a:latin typeface="+mn-lt"/>
        <a:ea typeface="微软雅黑" panose="020B0503020204020204" pitchFamily="34" charset="-122"/>
        <a:cs typeface="+mn-cs"/>
      </a:defRPr>
    </a:lvl4pPr>
    <a:lvl5pPr marL="1828800" algn="l" defTabSz="914400" rtl="0" eaLnBrk="1" latinLnBrk="0" hangingPunct="1">
      <a:defRPr sz="1200" kern="1200">
        <a:solidFill>
          <a:schemeClr val="tx1"/>
        </a:solidFill>
        <a:latin typeface="+mn-lt"/>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345E1B-70AA-4D6D-A851-01FA6AD8BF9A}" type="datetime1">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E695A926-9446-4F62-9ECE-08A9B18F975E}" type="datetime1">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ACDE336F-82DC-4654-9554-07866832948F}" type="datetime1">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FDD3B142-B2B8-4750-964D-A3BDE93F3EF2}" type="datetime1">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B1FC838B-5E56-4490-B16F-070FD98B5E3F}" type="datetime1">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lvl1pPr>
              <a:defRPr kumimoji="1" b="1"/>
            </a:lvl1pPr>
          </a:lstStyle>
          <a:p>
            <a:pPr>
              <a:defRPr/>
            </a:pPr>
            <a:fld id="{4C82377E-F97D-47AE-AC5E-84E924FDA804}" type="datetimeFigureOut">
              <a:rPr lang="zh-CN" altLang="en-US"/>
            </a:fld>
            <a:endParaRPr lang="zh-CN" altLang="en-US"/>
          </a:p>
        </p:txBody>
      </p:sp>
      <p:sp>
        <p:nvSpPr>
          <p:cNvPr id="5" name="页脚占位符 4"/>
          <p:cNvSpPr>
            <a:spLocks noGrp="1"/>
          </p:cNvSpPr>
          <p:nvPr>
            <p:ph type="ftr" sz="quarter" idx="11"/>
          </p:nvPr>
        </p:nvSpPr>
        <p:spPr/>
        <p:txBody>
          <a:bodyPr/>
          <a:lstStyle>
            <a:lvl1pPr>
              <a:defRPr kumimoji="1" b="1"/>
            </a:lvl1pPr>
          </a:lstStyle>
          <a:p>
            <a:pPr>
              <a:defRPr/>
            </a:pPr>
            <a:endParaRPr lang="zh-CN" altLang="en-US"/>
          </a:p>
        </p:txBody>
      </p:sp>
      <p:sp>
        <p:nvSpPr>
          <p:cNvPr id="6" name="灯片编号占位符 5"/>
          <p:cNvSpPr>
            <a:spLocks noGrp="1"/>
          </p:cNvSpPr>
          <p:nvPr>
            <p:ph type="sldNum" sz="quarter" idx="12"/>
          </p:nvPr>
        </p:nvSpPr>
        <p:spPr/>
        <p:txBody>
          <a:bodyPr/>
          <a:lstStyle>
            <a:lvl1pPr>
              <a:defRPr kumimoji="1" b="1"/>
            </a:lvl1pPr>
          </a:lstStyle>
          <a:p>
            <a:pPr>
              <a:defRPr/>
            </a:pPr>
            <a:fld id="{67C3AAF4-1844-4EEA-8132-22A06EE6489A}" type="slidenum">
              <a:rPr lang="zh-CN" altLang="en-US"/>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kumimoji="1" b="1"/>
            </a:lvl1pPr>
          </a:lstStyle>
          <a:p>
            <a:pPr>
              <a:defRPr/>
            </a:pPr>
            <a:fld id="{8509C01B-2147-4857-BC9C-29BBF313931D}" type="datetimeFigureOut">
              <a:rPr lang="zh-CN" altLang="en-US"/>
            </a:fld>
            <a:endParaRPr lang="zh-CN" altLang="en-US"/>
          </a:p>
        </p:txBody>
      </p:sp>
      <p:sp>
        <p:nvSpPr>
          <p:cNvPr id="5" name="页脚占位符 4"/>
          <p:cNvSpPr>
            <a:spLocks noGrp="1"/>
          </p:cNvSpPr>
          <p:nvPr>
            <p:ph type="ftr" sz="quarter" idx="11"/>
          </p:nvPr>
        </p:nvSpPr>
        <p:spPr/>
        <p:txBody>
          <a:bodyPr/>
          <a:lstStyle>
            <a:lvl1pPr>
              <a:defRPr kumimoji="1" b="1"/>
            </a:lvl1pPr>
          </a:lstStyle>
          <a:p>
            <a:pPr>
              <a:defRPr/>
            </a:pPr>
            <a:endParaRPr lang="zh-CN" altLang="en-US"/>
          </a:p>
        </p:txBody>
      </p:sp>
      <p:sp>
        <p:nvSpPr>
          <p:cNvPr id="6" name="灯片编号占位符 5"/>
          <p:cNvSpPr>
            <a:spLocks noGrp="1"/>
          </p:cNvSpPr>
          <p:nvPr>
            <p:ph type="sldNum" sz="quarter" idx="12"/>
          </p:nvPr>
        </p:nvSpPr>
        <p:spPr/>
        <p:txBody>
          <a:bodyPr/>
          <a:lstStyle>
            <a:lvl1pPr>
              <a:defRPr kumimoji="1" b="1"/>
            </a:lvl1pPr>
          </a:lstStyle>
          <a:p>
            <a:pPr>
              <a:defRPr/>
            </a:pPr>
            <a:fld id="{F9AD98D2-E8AF-49B1-9C8C-175DE0A5BE71}" type="slidenum">
              <a:rPr lang="zh-CN" altLang="en-US"/>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701675" y="233363"/>
            <a:ext cx="7829550" cy="575945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701675" y="233363"/>
            <a:ext cx="7829550" cy="595312"/>
          </a:xfrm>
        </p:spPr>
        <p:txBody>
          <a:bodyPr/>
          <a:lstStyle/>
          <a:p>
            <a:r>
              <a:rPr lang="zh-CN" altLang="en-US"/>
              <a:t>单击此处编辑母版标题样式</a:t>
            </a:r>
            <a:endParaRPr lang="zh-CN" altLang="en-US"/>
          </a:p>
        </p:txBody>
      </p:sp>
      <p:sp>
        <p:nvSpPr>
          <p:cNvPr id="3" name="表格占位符 2"/>
          <p:cNvSpPr>
            <a:spLocks noGrp="1"/>
          </p:cNvSpPr>
          <p:nvPr>
            <p:ph type="tbl" idx="1"/>
          </p:nvPr>
        </p:nvSpPr>
        <p:spPr>
          <a:xfrm>
            <a:off x="701675" y="1628775"/>
            <a:ext cx="7829550" cy="4364038"/>
          </a:xfrm>
        </p:spPr>
        <p:txBody>
          <a:bodyPr/>
          <a:lstStyle/>
          <a:p>
            <a:pPr lvl="0"/>
            <a:endParaRPr lang="zh-CN" altLang="en-US"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10285" r="15524" b="21730"/>
          <a:stretch>
            <a:fillRect/>
          </a:stretch>
        </p:blipFill>
        <p:spPr>
          <a:xfrm>
            <a:off x="396" y="3389050"/>
            <a:ext cx="9143604" cy="3468950"/>
          </a:xfrm>
          <a:prstGeom prst="rect">
            <a:avLst/>
          </a:prstGeom>
        </p:spPr>
      </p:pic>
      <p:sp>
        <p:nvSpPr>
          <p:cNvPr id="8" name="矩形 7"/>
          <p:cNvSpPr/>
          <p:nvPr userDrawn="1"/>
        </p:nvSpPr>
        <p:spPr>
          <a:xfrm>
            <a:off x="0" y="0"/>
            <a:ext cx="9144000" cy="6858000"/>
          </a:xfrm>
          <a:prstGeom prst="rect">
            <a:avLst/>
          </a:prstGeom>
          <a:solidFill>
            <a:schemeClr val="bg1">
              <a:lumMod val="95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userDrawn="1"/>
        </p:nvSpPr>
        <p:spPr>
          <a:xfrm>
            <a:off x="0" y="0"/>
            <a:ext cx="9144000" cy="101600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fld id="{9DEBA8EB-3E98-45DF-95F9-20499AB89BB5}" type="datetime1">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4"/>
          <p:cNvSpPr>
            <a:spLocks noGrp="1"/>
          </p:cNvSpPr>
          <p:nvPr>
            <p:ph type="dt" sz="half" idx="10"/>
          </p:nvPr>
        </p:nvSpPr>
        <p:spPr/>
        <p:txBody>
          <a:bodyPr/>
          <a:lstStyle/>
          <a:p>
            <a:fld id="{E974B168-BF23-49EB-A4EA-A33054B30FF3}" type="datetime1">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629842" y="2505075"/>
            <a:ext cx="3868340"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4629150" y="2505075"/>
            <a:ext cx="3887391"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6"/>
          <p:cNvSpPr>
            <a:spLocks noGrp="1"/>
          </p:cNvSpPr>
          <p:nvPr>
            <p:ph type="dt" sz="half" idx="10"/>
          </p:nvPr>
        </p:nvSpPr>
        <p:spPr/>
        <p:txBody>
          <a:bodyPr/>
          <a:lstStyle/>
          <a:p>
            <a:fld id="{AF4B3E32-CF70-4BAE-9C47-A15603A9F1F6}" type="datetime1">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EB995835-E83C-4B3D-BEF0-E2AC128A0F5B}" type="datetime1">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A33AF3-DAC5-4E98-94B6-B2F606A2A076}" type="datetime1">
              <a:rPr lang="zh-CN" altLang="en-US" smtClean="0"/>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308F32-F09A-4344-B65D-3757FEAF56BD}"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jpeg"/><Relationship Id="rId2" Type="http://schemas.microsoft.com/office/2007/relationships/hdphoto" Target="../media/image3.wdp"/><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6" Type="http://schemas.openxmlformats.org/officeDocument/2006/relationships/vmlDrawing" Target="../drawings/vmlDrawing2.vml"/><Relationship Id="rId5" Type="http://schemas.openxmlformats.org/officeDocument/2006/relationships/slideLayout" Target="../slideLayouts/slideLayout2.xml"/><Relationship Id="rId4" Type="http://schemas.openxmlformats.org/officeDocument/2006/relationships/image" Target="../media/image13.wmf"/><Relationship Id="rId3" Type="http://schemas.openxmlformats.org/officeDocument/2006/relationships/oleObject" Target="../embeddings/oleObject5.bin"/><Relationship Id="rId2" Type="http://schemas.openxmlformats.org/officeDocument/2006/relationships/image" Target="../media/image6.png"/><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7" Type="http://schemas.openxmlformats.org/officeDocument/2006/relationships/vmlDrawing" Target="../drawings/vmlDrawing3.vml"/><Relationship Id="rId6"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wmf"/><Relationship Id="rId3" Type="http://schemas.openxmlformats.org/officeDocument/2006/relationships/oleObject" Target="../embeddings/oleObject6.bin"/><Relationship Id="rId2" Type="http://schemas.openxmlformats.org/officeDocument/2006/relationships/image" Target="../media/image6.png"/><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5.jpeg"/><Relationship Id="rId2" Type="http://schemas.openxmlformats.org/officeDocument/2006/relationships/image" Target="../media/image6.png"/><Relationship Id="rId1" Type="http://schemas.openxmlformats.org/officeDocument/2006/relationships/image" Target="../media/image5.pn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6.jpeg"/><Relationship Id="rId2" Type="http://schemas.openxmlformats.org/officeDocument/2006/relationships/image" Target="../media/image6.png"/><Relationship Id="rId1"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7.jpeg"/><Relationship Id="rId2" Type="http://schemas.openxmlformats.org/officeDocument/2006/relationships/image" Target="../media/image6.png"/><Relationship Id="rId1" Type="http://schemas.openxmlformats.org/officeDocument/2006/relationships/image" Target="../media/image5.pn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8.png"/><Relationship Id="rId2" Type="http://schemas.openxmlformats.org/officeDocument/2006/relationships/image" Target="../media/image6.png"/><Relationship Id="rId1"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9.jpeg"/><Relationship Id="rId2" Type="http://schemas.openxmlformats.org/officeDocument/2006/relationships/image" Target="../media/image6.png"/><Relationship Id="rId1"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0.png"/></Relationships>
</file>

<file path=ppt/slides/_rels/slide21.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hyperlink" Target="http://www.cstor.cn/proTextdetail_11007.html" TargetMode="External"/><Relationship Id="rId4" Type="http://schemas.openxmlformats.org/officeDocument/2006/relationships/image" Target="../media/image22.jpeg"/><Relationship Id="rId3" Type="http://schemas.openxmlformats.org/officeDocument/2006/relationships/hyperlink" Target="http://www.cstor.cn/proTextdetail_12031.html" TargetMode="External"/><Relationship Id="rId2" Type="http://schemas.openxmlformats.org/officeDocument/2006/relationships/image" Target="../media/image21.jpeg"/><Relationship Id="rId1" Type="http://schemas.openxmlformats.org/officeDocument/2006/relationships/hyperlink" Target="http://www.cstor.cn/proTextdetail_10766.html" TargetMode="External"/></Relationships>
</file>

<file path=ppt/slides/_rels/slide22.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30.jpeg"/><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24.jpeg"/></Relationships>
</file>

<file path=ppt/slides/_rels/slide2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image" Target="../media/image31.png"/></Relationships>
</file>

<file path=ppt/slides/_rels/slide24.xml.rels><?xml version="1.0" encoding="UTF-8" standalone="yes"?>
<Relationships xmlns="http://schemas.openxmlformats.org/package/2006/relationships"><Relationship Id="rId9" Type="http://schemas.openxmlformats.org/officeDocument/2006/relationships/hyperlink" Target="http://www.dlworld.cn/" TargetMode="External"/><Relationship Id="rId8" Type="http://schemas.openxmlformats.org/officeDocument/2006/relationships/image" Target="../media/image39.png"/><Relationship Id="rId7" Type="http://schemas.openxmlformats.org/officeDocument/2006/relationships/hyperlink" Target="http://www.chinarobots.cn/" TargetMode="External"/><Relationship Id="rId6" Type="http://schemas.openxmlformats.org/officeDocument/2006/relationships/image" Target="../media/image38.png"/><Relationship Id="rId5" Type="http://schemas.openxmlformats.org/officeDocument/2006/relationships/hyperlink" Target="http://www.chinaaiworld.cn/" TargetMode="External"/><Relationship Id="rId4" Type="http://schemas.openxmlformats.org/officeDocument/2006/relationships/image" Target="../media/image37.png"/><Relationship Id="rId3" Type="http://schemas.openxmlformats.org/officeDocument/2006/relationships/hyperlink" Target="http://www.chinacloud.cn/" TargetMode="External"/><Relationship Id="rId27" Type="http://schemas.openxmlformats.org/officeDocument/2006/relationships/slideLayout" Target="../slideLayouts/slideLayout2.xml"/><Relationship Id="rId26" Type="http://schemas.openxmlformats.org/officeDocument/2006/relationships/image" Target="../media/image49.png"/><Relationship Id="rId25" Type="http://schemas.openxmlformats.org/officeDocument/2006/relationships/image" Target="../media/image48.png"/><Relationship Id="rId24" Type="http://schemas.openxmlformats.org/officeDocument/2006/relationships/hyperlink" Target="http://www.envicloud.cn/" TargetMode="External"/><Relationship Id="rId23" Type="http://schemas.openxmlformats.org/officeDocument/2006/relationships/image" Target="../media/image47.png"/><Relationship Id="rId22" Type="http://schemas.openxmlformats.org/officeDocument/2006/relationships/image" Target="../media/image46.png"/><Relationship Id="rId21" Type="http://schemas.openxmlformats.org/officeDocument/2006/relationships/hyperlink" Target="http://www.wanwuyun.com/" TargetMode="External"/><Relationship Id="rId20" Type="http://schemas.openxmlformats.org/officeDocument/2006/relationships/image" Target="../media/image45.png"/><Relationship Id="rId2" Type="http://schemas.openxmlformats.org/officeDocument/2006/relationships/image" Target="../media/image36.png"/><Relationship Id="rId19" Type="http://schemas.openxmlformats.org/officeDocument/2006/relationships/hyperlink" Target="http://www.smartcitychina.cn/" TargetMode="External"/><Relationship Id="rId18" Type="http://schemas.openxmlformats.org/officeDocument/2006/relationships/image" Target="../media/image44.png"/><Relationship Id="rId17" Type="http://schemas.openxmlformats.org/officeDocument/2006/relationships/hyperlink" Target="http://www.netofthings.cn/" TargetMode="External"/><Relationship Id="rId16" Type="http://schemas.openxmlformats.org/officeDocument/2006/relationships/image" Target="../media/image43.png"/><Relationship Id="rId15" Type="http://schemas.openxmlformats.org/officeDocument/2006/relationships/hyperlink" Target="http://www.thebigdata.cn/" TargetMode="External"/><Relationship Id="rId14" Type="http://schemas.openxmlformats.org/officeDocument/2006/relationships/image" Target="../media/image42.png"/><Relationship Id="rId13" Type="http://schemas.openxmlformats.org/officeDocument/2006/relationships/hyperlink" Target="http://www.worldstor.cn/" TargetMode="External"/><Relationship Id="rId12" Type="http://schemas.openxmlformats.org/officeDocument/2006/relationships/image" Target="../media/image41.png"/><Relationship Id="rId11" Type="http://schemas.openxmlformats.org/officeDocument/2006/relationships/hyperlink" Target="http://www.pm25.org.cn/" TargetMode="External"/><Relationship Id="rId10" Type="http://schemas.openxmlformats.org/officeDocument/2006/relationships/image" Target="../media/image40.png"/><Relationship Id="rId1" Type="http://schemas.openxmlformats.org/officeDocument/2006/relationships/hyperlink" Target="http://www.chinaznyj.com/" TargetMode="Externa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0.png"/></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microsoft.com/office/2007/relationships/diagramDrawing" Target="../diagrams/drawing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3" Type="http://schemas.openxmlformats.org/officeDocument/2006/relationships/diagramData" Target="../diagrams/data1.xml"/><Relationship Id="rId2" Type="http://schemas.openxmlformats.org/officeDocument/2006/relationships/image" Target="../media/image6.png"/><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7.png"/><Relationship Id="rId3" Type="http://schemas.openxmlformats.org/officeDocument/2006/relationships/hyperlink" Target="http://www.thebigdata.cn/" TargetMode="External"/><Relationship Id="rId2" Type="http://schemas.openxmlformats.org/officeDocument/2006/relationships/image" Target="../media/image6.png"/><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9" Type="http://schemas.openxmlformats.org/officeDocument/2006/relationships/oleObject" Target="../embeddings/oleObject4.bin"/><Relationship Id="rId8" Type="http://schemas.openxmlformats.org/officeDocument/2006/relationships/image" Target="../media/image11.wmf"/><Relationship Id="rId7" Type="http://schemas.openxmlformats.org/officeDocument/2006/relationships/oleObject" Target="../embeddings/oleObject3.bin"/><Relationship Id="rId6" Type="http://schemas.openxmlformats.org/officeDocument/2006/relationships/image" Target="../media/image10.wmf"/><Relationship Id="rId5" Type="http://schemas.openxmlformats.org/officeDocument/2006/relationships/oleObject" Target="../embeddings/oleObject2.bin"/><Relationship Id="rId4" Type="http://schemas.openxmlformats.org/officeDocument/2006/relationships/image" Target="../media/image9.wmf"/><Relationship Id="rId3" Type="http://schemas.openxmlformats.org/officeDocument/2006/relationships/oleObject" Target="../embeddings/oleObject1.bin"/><Relationship Id="rId2" Type="http://schemas.openxmlformats.org/officeDocument/2006/relationships/image" Target="../media/image6.png"/><Relationship Id="rId12" Type="http://schemas.openxmlformats.org/officeDocument/2006/relationships/vmlDrawing" Target="../drawings/vmlDrawing1.vml"/><Relationship Id="rId11" Type="http://schemas.openxmlformats.org/officeDocument/2006/relationships/slideLayout" Target="../slideLayouts/slideLayout2.xml"/><Relationship Id="rId10" Type="http://schemas.openxmlformats.org/officeDocument/2006/relationships/image" Target="../media/image12.wmf"/><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 name="矩形 1"/>
          <p:cNvSpPr/>
          <p:nvPr/>
        </p:nvSpPr>
        <p:spPr>
          <a:xfrm>
            <a:off x="7929" y="38314"/>
            <a:ext cx="4339650" cy="300082"/>
          </a:xfrm>
          <a:prstGeom prst="rect">
            <a:avLst/>
          </a:prstGeom>
        </p:spPr>
        <p:txBody>
          <a:bodyPr wrap="none">
            <a:spAutoFit/>
          </a:bodyPr>
          <a:lstStyle/>
          <a:p>
            <a:r>
              <a:rPr lang="zh-CN" altLang="en-US" sz="1350" dirty="0">
                <a:solidFill>
                  <a:schemeClr val="bg1"/>
                </a:solidFill>
              </a:rPr>
              <a:t>高级大数据人才培养丛书之一，大数据挖掘技术与应用</a:t>
            </a:r>
            <a:endParaRPr lang="zh-CN" altLang="en-US" sz="1350" dirty="0">
              <a:solidFill>
                <a:schemeClr val="bg1"/>
              </a:solidFill>
            </a:endParaRPr>
          </a:p>
        </p:txBody>
      </p:sp>
      <p:sp>
        <p:nvSpPr>
          <p:cNvPr id="8" name="矩形 7"/>
          <p:cNvSpPr/>
          <p:nvPr/>
        </p:nvSpPr>
        <p:spPr>
          <a:xfrm>
            <a:off x="8790305" y="3072130"/>
            <a:ext cx="368300" cy="323977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pic>
        <p:nvPicPr>
          <p:cNvPr id="14" name="图片 13" descr="timgE8ADISUU.jpg"/>
          <p:cNvPicPr>
            <a:picLocks noChangeAspect="1"/>
          </p:cNvPicPr>
          <p:nvPr/>
        </p:nvPicPr>
        <p:blipFill>
          <a:blip r:embed="rId1">
            <a:extLst>
              <a:ext uri="{BEBA8EAE-BF5A-486C-A8C5-ECC9F3942E4B}">
                <a14:imgProps xmlns:a14="http://schemas.microsoft.com/office/drawing/2010/main">
                  <a14:imgLayer r:embed="rId2">
                    <a14:imgEffect>
                      <a14:brightnessContrast bright="-5000"/>
                    </a14:imgEffect>
                  </a14:imgLayer>
                </a14:imgProps>
              </a:ext>
            </a:extLst>
          </a:blip>
          <a:stretch>
            <a:fillRect/>
          </a:stretch>
        </p:blipFill>
        <p:spPr>
          <a:xfrm>
            <a:off x="3435350" y="6337300"/>
            <a:ext cx="2400300" cy="520700"/>
          </a:xfrm>
          <a:prstGeom prst="rect">
            <a:avLst/>
          </a:prstGeom>
        </p:spPr>
      </p:pic>
      <p:sp>
        <p:nvSpPr>
          <p:cNvPr id="20" name="矩形 19"/>
          <p:cNvSpPr/>
          <p:nvPr/>
        </p:nvSpPr>
        <p:spPr>
          <a:xfrm>
            <a:off x="1718945" y="2028825"/>
            <a:ext cx="6269990" cy="8640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 name="矩形 20"/>
          <p:cNvSpPr/>
          <p:nvPr/>
        </p:nvSpPr>
        <p:spPr>
          <a:xfrm>
            <a:off x="1459230" y="2028825"/>
            <a:ext cx="259715" cy="86487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66"/>
              </a:solidFill>
            </a:endParaRPr>
          </a:p>
        </p:txBody>
      </p:sp>
      <p:sp>
        <p:nvSpPr>
          <p:cNvPr id="22" name="TextBox 6"/>
          <p:cNvSpPr txBox="1"/>
          <p:nvPr/>
        </p:nvSpPr>
        <p:spPr>
          <a:xfrm>
            <a:off x="1719235" y="2476495"/>
            <a:ext cx="6270084" cy="337185"/>
          </a:xfrm>
          <a:prstGeom prst="rect">
            <a:avLst/>
          </a:prstGeom>
          <a:noFill/>
        </p:spPr>
        <p:txBody>
          <a:bodyPr wrap="square" rtlCol="0">
            <a:spAutoFit/>
          </a:bodyPr>
          <a:lstStyle/>
          <a:p>
            <a:r>
              <a:rPr lang="zh-CN" altLang="en-US" sz="1600" dirty="0">
                <a:solidFill>
                  <a:schemeClr val="tx1">
                    <a:lumMod val="75000"/>
                    <a:lumOff val="25000"/>
                  </a:schemeClr>
                </a:solidFill>
              </a:rPr>
              <a:t>刘鹏    主编                                赵海峰    副主编</a:t>
            </a:r>
            <a:endParaRPr lang="zh-CN" altLang="en-US" sz="1600" dirty="0">
              <a:solidFill>
                <a:schemeClr val="tx1">
                  <a:lumMod val="75000"/>
                  <a:lumOff val="25000"/>
                </a:schemeClr>
              </a:solidFill>
            </a:endParaRPr>
          </a:p>
        </p:txBody>
      </p:sp>
      <p:sp>
        <p:nvSpPr>
          <p:cNvPr id="23" name="Freeform 25"/>
          <p:cNvSpPr>
            <a:spLocks noEditPoints="1"/>
          </p:cNvSpPr>
          <p:nvPr/>
        </p:nvSpPr>
        <p:spPr bwMode="auto">
          <a:xfrm>
            <a:off x="2331815" y="2584778"/>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TextBox 2"/>
          <p:cNvSpPr txBox="1"/>
          <p:nvPr/>
        </p:nvSpPr>
        <p:spPr>
          <a:xfrm rot="16200000">
            <a:off x="6595898" y="475572"/>
            <a:ext cx="921385" cy="1450817"/>
          </a:xfrm>
          <a:prstGeom prst="rect">
            <a:avLst/>
          </a:prstGeom>
          <a:noFill/>
        </p:spPr>
        <p:txBody>
          <a:bodyPr vert="eaVert" wrap="square" rtlCol="0">
            <a:spAutoFit/>
          </a:bodyPr>
          <a:lstStyle/>
          <a:p>
            <a:r>
              <a:rPr lang="en-US" altLang="zh-CN" sz="2400" b="1" dirty="0">
                <a:solidFill>
                  <a:srgbClr val="000066"/>
                </a:solidFill>
              </a:rPr>
              <a:t>BIG </a:t>
            </a:r>
            <a:endParaRPr lang="en-US" altLang="zh-CN" sz="2400" b="1" dirty="0">
              <a:solidFill>
                <a:srgbClr val="000066"/>
              </a:solidFill>
            </a:endParaRPr>
          </a:p>
          <a:p>
            <a:r>
              <a:rPr lang="en-US" altLang="zh-CN" sz="2400" b="1" dirty="0">
                <a:solidFill>
                  <a:srgbClr val="000066"/>
                </a:solidFill>
              </a:rPr>
              <a:t>DATA</a:t>
            </a:r>
            <a:endParaRPr lang="en-US" altLang="zh-CN" sz="2400" b="1" dirty="0">
              <a:solidFill>
                <a:srgbClr val="000066"/>
              </a:solidFill>
            </a:endParaRPr>
          </a:p>
        </p:txBody>
      </p:sp>
      <p:sp>
        <p:nvSpPr>
          <p:cNvPr id="28" name="TextBox 6"/>
          <p:cNvSpPr txBox="1"/>
          <p:nvPr/>
        </p:nvSpPr>
        <p:spPr>
          <a:xfrm>
            <a:off x="1719235" y="2110231"/>
            <a:ext cx="6270084" cy="337185"/>
          </a:xfrm>
          <a:prstGeom prst="rect">
            <a:avLst/>
          </a:prstGeom>
          <a:noFill/>
        </p:spPr>
        <p:txBody>
          <a:bodyPr wrap="square" rtlCol="0">
            <a:spAutoFit/>
          </a:bodyPr>
          <a:lstStyle/>
          <a:p>
            <a:r>
              <a:rPr lang="zh-CN" altLang="en-US" sz="1600" dirty="0">
                <a:solidFill>
                  <a:schemeClr val="tx1">
                    <a:lumMod val="75000"/>
                    <a:lumOff val="25000"/>
                  </a:schemeClr>
                </a:solidFill>
              </a:rPr>
              <a:t>刘  鹏    张  燕    总主编</a:t>
            </a:r>
            <a:endParaRPr lang="zh-CN" altLang="en-US" sz="1600" dirty="0">
              <a:solidFill>
                <a:schemeClr val="tx1">
                  <a:lumMod val="75000"/>
                  <a:lumOff val="25000"/>
                </a:schemeClr>
              </a:solidFill>
            </a:endParaRPr>
          </a:p>
        </p:txBody>
      </p:sp>
      <p:sp>
        <p:nvSpPr>
          <p:cNvPr id="29" name="Freeform 25"/>
          <p:cNvSpPr>
            <a:spLocks noEditPoints="1"/>
          </p:cNvSpPr>
          <p:nvPr/>
        </p:nvSpPr>
        <p:spPr bwMode="auto">
          <a:xfrm>
            <a:off x="3196118" y="2218638"/>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矩形 29"/>
          <p:cNvSpPr/>
          <p:nvPr/>
        </p:nvSpPr>
        <p:spPr>
          <a:xfrm>
            <a:off x="1367492" y="500612"/>
            <a:ext cx="5028201" cy="1322070"/>
          </a:xfrm>
          <a:prstGeom prst="rect">
            <a:avLst/>
          </a:prstGeom>
          <a:effectLst/>
        </p:spPr>
        <p:txBody>
          <a:bodyPr wrap="square">
            <a:spAutoFit/>
          </a:bodyPr>
          <a:lstStyle/>
          <a:p>
            <a:pPr algn="ctr">
              <a:defRPr/>
            </a:pPr>
            <a:r>
              <a:rPr lang="zh-CN" altLang="en-US" sz="8000" b="1" spc="300" dirty="0">
                <a:ln w="11430"/>
                <a:solidFill>
                  <a:srgbClr val="000066"/>
                </a:solidFill>
                <a:latin typeface="微软雅黑" panose="020B0503020204020204" pitchFamily="34" charset="-122"/>
                <a:ea typeface="微软雅黑" panose="020B0503020204020204" pitchFamily="34" charset="-122"/>
              </a:rPr>
              <a:t>深度学习</a:t>
            </a:r>
            <a:endParaRPr lang="zh-CN" altLang="en-US" sz="8000" b="1" spc="300" dirty="0">
              <a:ln w="11430"/>
              <a:solidFill>
                <a:srgbClr val="000066"/>
              </a:solidFill>
              <a:latin typeface="微软雅黑" panose="020B0503020204020204" pitchFamily="34" charset="-122"/>
              <a:ea typeface="微软雅黑" panose="020B0503020204020204" pitchFamily="34" charset="-122"/>
            </a:endParaRPr>
          </a:p>
        </p:txBody>
      </p:sp>
      <p:pic>
        <p:nvPicPr>
          <p:cNvPr id="3" name="图片 2" descr="深度学习封面"/>
          <p:cNvPicPr>
            <a:picLocks noChangeAspect="1"/>
          </p:cNvPicPr>
          <p:nvPr/>
        </p:nvPicPr>
        <p:blipFill>
          <a:blip r:embed="rId3"/>
          <a:stretch>
            <a:fillRect/>
          </a:stretch>
        </p:blipFill>
        <p:spPr>
          <a:xfrm>
            <a:off x="1459230" y="3072130"/>
            <a:ext cx="6529705" cy="3239770"/>
          </a:xfrm>
          <a:prstGeom prst="rect">
            <a:avLst/>
          </a:prstGeom>
        </p:spPr>
      </p:pic>
      <p:sp>
        <p:nvSpPr>
          <p:cNvPr id="6" name="Freeform 25"/>
          <p:cNvSpPr>
            <a:spLocks noEditPoints="1"/>
          </p:cNvSpPr>
          <p:nvPr/>
        </p:nvSpPr>
        <p:spPr bwMode="auto">
          <a:xfrm>
            <a:off x="5513800" y="2584778"/>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3684022" cy="415498"/>
          </a:xfrm>
          <a:prstGeom prst="rect">
            <a:avLst/>
          </a:prstGeom>
          <a:noFill/>
        </p:spPr>
        <p:txBody>
          <a:bodyPr wrap="none" rtlCol="0">
            <a:spAutoFit/>
          </a:bodyPr>
          <a:lstStyle/>
          <a:p>
            <a:r>
              <a:rPr lang="en-US" altLang="zh-CN" sz="2100" b="1" spc="225" dirty="0">
                <a:solidFill>
                  <a:prstClr val="white"/>
                </a:solidFill>
              </a:rPr>
              <a:t>8.1</a:t>
            </a:r>
            <a:r>
              <a:rPr lang="zh-CN" altLang="en-US" sz="2100" b="1" spc="225" dirty="0">
                <a:solidFill>
                  <a:prstClr val="white"/>
                </a:solidFill>
              </a:rPr>
              <a:t>语音识别基础</a:t>
            </a:r>
            <a:r>
              <a:rPr lang="en-US" altLang="zh-CN" sz="2100" b="1" spc="225" dirty="0">
                <a:solidFill>
                  <a:prstClr val="white"/>
                </a:solidFill>
              </a:rPr>
              <a:t>—</a:t>
            </a:r>
            <a:r>
              <a:rPr lang="zh-CN" altLang="en-US" sz="2100" b="1" spc="225" dirty="0">
                <a:solidFill>
                  <a:prstClr val="white"/>
                </a:solidFill>
              </a:rPr>
              <a:t>解码器</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63" name="文本框 27"/>
          <p:cNvSpPr txBox="1"/>
          <p:nvPr/>
        </p:nvSpPr>
        <p:spPr>
          <a:xfrm>
            <a:off x="6543704" y="234392"/>
            <a:ext cx="2659702" cy="300082"/>
          </a:xfrm>
          <a:prstGeom prst="rect">
            <a:avLst/>
          </a:prstGeom>
          <a:noFill/>
        </p:spPr>
        <p:txBody>
          <a:bodyPr wrap="none" rtlCol="0">
            <a:spAutoFit/>
          </a:bodyPr>
          <a:lstStyle/>
          <a:p>
            <a:r>
              <a:rPr lang="zh-CN" altLang="en-US" sz="1350">
                <a:solidFill>
                  <a:prstClr val="white"/>
                </a:solidFill>
              </a:rPr>
              <a:t>第八章 深度学习在语音中的应用</a:t>
            </a:r>
            <a:endParaRPr lang="zh-CN" altLang="en-US" sz="1350" dirty="0">
              <a:solidFill>
                <a:prstClr val="white"/>
              </a:solidFill>
            </a:endParaRPr>
          </a:p>
        </p:txBody>
      </p:sp>
      <p:pic>
        <p:nvPicPr>
          <p:cNvPr id="64"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0" name="31 CuadroTexto"/>
          <p:cNvSpPr txBox="1"/>
          <p:nvPr/>
        </p:nvSpPr>
        <p:spPr>
          <a:xfrm>
            <a:off x="4729199" y="6267161"/>
            <a:ext cx="370840" cy="275590"/>
          </a:xfrm>
          <a:prstGeom prst="rect">
            <a:avLst/>
          </a:prstGeom>
          <a:noFill/>
        </p:spPr>
        <p:txBody>
          <a:bodyPr wrap="none">
            <a:spAutoFit/>
          </a:bodyPr>
          <a:lstStyle/>
          <a:p>
            <a:pPr algn="l" fontAlgn="auto">
              <a:spcBef>
                <a:spcPts val="0"/>
              </a:spcBef>
              <a:spcAft>
                <a:spcPts val="0"/>
              </a:spcAft>
              <a:defRPr/>
            </a:pPr>
            <a:r>
              <a:rPr lang="en-US" altLang="es-HN" sz="1200" b="1" dirty="0">
                <a:solidFill>
                  <a:schemeClr val="bg1">
                    <a:lumMod val="50000"/>
                  </a:schemeClr>
                </a:solidFill>
                <a:sym typeface="+mn-ea"/>
              </a:rPr>
              <a:t>28</a:t>
            </a:r>
            <a:endParaRPr lang="es-ES" altLang="zh-CN" sz="1200" b="1" dirty="0">
              <a:solidFill>
                <a:schemeClr val="bg1">
                  <a:lumMod val="50000"/>
                </a:schemeClr>
              </a:solidFill>
            </a:endParaRPr>
          </a:p>
        </p:txBody>
      </p:sp>
      <p:pic>
        <p:nvPicPr>
          <p:cNvPr id="71"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23" name="矩形 22"/>
          <p:cNvSpPr/>
          <p:nvPr/>
        </p:nvSpPr>
        <p:spPr>
          <a:xfrm>
            <a:off x="268457" y="992840"/>
            <a:ext cx="982961" cy="338554"/>
          </a:xfrm>
          <a:prstGeom prst="rect">
            <a:avLst/>
          </a:prstGeom>
        </p:spPr>
        <p:txBody>
          <a:bodyPr wrap="none">
            <a:spAutoFit/>
          </a:bodyPr>
          <a:lstStyle/>
          <a:p>
            <a:r>
              <a:rPr lang="zh-CN" altLang="en-US" sz="1600" dirty="0"/>
              <a:t>   </a:t>
            </a:r>
            <a:r>
              <a:rPr lang="zh-CN" altLang="en-US" sz="1600" b="1" dirty="0"/>
              <a:t>解码器</a:t>
            </a:r>
            <a:endParaRPr lang="zh-CN" altLang="en-US" sz="1600" b="1" dirty="0"/>
          </a:p>
        </p:txBody>
      </p:sp>
      <p:sp>
        <p:nvSpPr>
          <p:cNvPr id="24" name="文本框 5"/>
          <p:cNvSpPr txBox="1"/>
          <p:nvPr/>
        </p:nvSpPr>
        <p:spPr>
          <a:xfrm>
            <a:off x="434340" y="1386562"/>
            <a:ext cx="8193405" cy="1200329"/>
          </a:xfrm>
          <a:prstGeom prst="rect">
            <a:avLst/>
          </a:prstGeom>
          <a:noFill/>
        </p:spPr>
        <p:txBody>
          <a:bodyPr wrap="square" rtlCol="0" anchor="t">
            <a:spAutoFit/>
          </a:bodyPr>
          <a:lstStyle/>
          <a:p>
            <a:pPr algn="just" fontAlgn="auto">
              <a:lnSpc>
                <a:spcPct val="150000"/>
              </a:lnSpc>
            </a:pPr>
            <a:r>
              <a:rPr lang="zh-CN" altLang="zh-CN" sz="1600" dirty="0"/>
              <a:t>解码器</a:t>
            </a:r>
            <a:r>
              <a:rPr lang="en-US" altLang="zh-CN" sz="1600" dirty="0"/>
              <a:t>(Decoder)</a:t>
            </a:r>
            <a:r>
              <a:rPr lang="zh-CN" altLang="zh-CN" sz="1600" dirty="0"/>
              <a:t>是语音识别中的又一重要环节，为了能够识别出语音信息中所包含的文本信息，我们需要结合通过声学模型计算得到的语音特征声学概率和由语言模型计算出的语言模型概率，利用解码器通过相关搜索算法分析出最有可能性的词序列</a:t>
            </a:r>
            <a:r>
              <a:rPr lang="en-US" altLang="zh-CN" sz="1600" dirty="0"/>
              <a:t> </a:t>
            </a:r>
            <a:r>
              <a:rPr lang="zh-CN" altLang="en-US" sz="1600" dirty="0"/>
              <a:t>   </a:t>
            </a:r>
            <a:r>
              <a:rPr lang="zh-CN" altLang="zh-CN" sz="1600" dirty="0"/>
              <a:t>。</a:t>
            </a:r>
            <a:endParaRPr lang="zh-CN" altLang="en-US" sz="1600" dirty="0"/>
          </a:p>
        </p:txBody>
      </p:sp>
      <p:graphicFrame>
        <p:nvGraphicFramePr>
          <p:cNvPr id="25" name="对象 24"/>
          <p:cNvGraphicFramePr>
            <a:graphicFrameLocks noChangeAspect="1"/>
          </p:cNvGraphicFramePr>
          <p:nvPr/>
        </p:nvGraphicFramePr>
        <p:xfrm>
          <a:off x="6931801" y="2186098"/>
          <a:ext cx="384175" cy="315912"/>
        </p:xfrm>
        <a:graphic>
          <a:graphicData uri="http://schemas.openxmlformats.org/presentationml/2006/ole">
            <mc:AlternateContent xmlns:mc="http://schemas.openxmlformats.org/markup-compatibility/2006">
              <mc:Choice xmlns:v="urn:schemas-microsoft-com:vml" Requires="v">
                <p:oleObj spid="_x0000_s4101" name="Equation" r:id="rId3" imgW="5181600" imgH="4267200" progId="Equation.DSMT4">
                  <p:embed/>
                </p:oleObj>
              </mc:Choice>
              <mc:Fallback>
                <p:oleObj name="Equation" r:id="rId3" imgW="5181600" imgH="4267200" progId="Equation.DSMT4">
                  <p:embed/>
                  <p:pic>
                    <p:nvPicPr>
                      <p:cNvPr id="0" name="图片 4100"/>
                      <p:cNvPicPr/>
                      <p:nvPr/>
                    </p:nvPicPr>
                    <p:blipFill>
                      <a:blip r:embed="rId4"/>
                      <a:stretch>
                        <a:fillRect/>
                      </a:stretch>
                    </p:blipFill>
                    <p:spPr>
                      <a:xfrm>
                        <a:off x="6931801" y="2186098"/>
                        <a:ext cx="384175" cy="315912"/>
                      </a:xfrm>
                      <a:prstGeom prst="rect">
                        <a:avLst/>
                      </a:prstGeom>
                    </p:spPr>
                  </p:pic>
                </p:oleObj>
              </mc:Fallback>
            </mc:AlternateContent>
          </a:graphicData>
        </a:graphic>
      </p:graphicFrame>
      <p:sp>
        <p:nvSpPr>
          <p:cNvPr id="28" name="文本框 4"/>
          <p:cNvSpPr txBox="1"/>
          <p:nvPr/>
        </p:nvSpPr>
        <p:spPr>
          <a:xfrm>
            <a:off x="508635" y="3731992"/>
            <a:ext cx="7971790" cy="1569660"/>
          </a:xfrm>
          <a:prstGeom prst="rect">
            <a:avLst/>
          </a:prstGeom>
          <a:noFill/>
        </p:spPr>
        <p:txBody>
          <a:bodyPr wrap="square" rtlCol="0" anchor="t">
            <a:spAutoFit/>
          </a:bodyPr>
          <a:lstStyle/>
          <a:p>
            <a:pPr marL="285750" indent="-285750" fontAlgn="auto">
              <a:lnSpc>
                <a:spcPct val="150000"/>
              </a:lnSpc>
              <a:buClr>
                <a:srgbClr val="3D89BC"/>
              </a:buClr>
              <a:buFont typeface="Wingdings" panose="05000000000000000000" charset="0"/>
              <a:buChar char="l"/>
            </a:pPr>
            <a:r>
              <a:rPr lang="zh-CN" altLang="en-US" sz="1600" dirty="0"/>
              <a:t>基于动态规划思想的维特比算法</a:t>
            </a:r>
            <a:r>
              <a:rPr lang="en-US" altLang="zh-CN" sz="1600" dirty="0"/>
              <a:t>(Viterbi Algorithm)</a:t>
            </a:r>
            <a:r>
              <a:rPr lang="zh-CN" altLang="en-US" sz="1600" dirty="0"/>
              <a:t> </a:t>
            </a:r>
            <a:endParaRPr lang="zh-CN" altLang="en-US" sz="1600" dirty="0"/>
          </a:p>
          <a:p>
            <a:pPr marL="285750" indent="-285750" fontAlgn="auto">
              <a:lnSpc>
                <a:spcPct val="150000"/>
              </a:lnSpc>
              <a:buClr>
                <a:srgbClr val="3D89BC"/>
              </a:buClr>
              <a:buFont typeface="Wingdings" panose="05000000000000000000" charset="0"/>
              <a:buChar char="l"/>
            </a:pPr>
            <a:r>
              <a:rPr lang="en-US" altLang="zh-CN" sz="1600" dirty="0"/>
              <a:t>Beam</a:t>
            </a:r>
            <a:r>
              <a:rPr lang="zh-CN" altLang="en-US" sz="1600" dirty="0"/>
              <a:t>裁剪算法</a:t>
            </a:r>
            <a:endParaRPr lang="zh-CN" altLang="en-US" sz="1600" dirty="0"/>
          </a:p>
          <a:p>
            <a:pPr marL="285750" indent="-285750" fontAlgn="auto">
              <a:lnSpc>
                <a:spcPct val="150000"/>
              </a:lnSpc>
              <a:buClr>
                <a:srgbClr val="3D89BC"/>
              </a:buClr>
              <a:buFont typeface="Wingdings" panose="05000000000000000000" charset="0"/>
              <a:buChar char="l"/>
            </a:pPr>
            <a:r>
              <a:rPr lang="zh-CN" altLang="en-US" sz="1600" dirty="0"/>
              <a:t>高斯选择算法 </a:t>
            </a:r>
            <a:endParaRPr lang="en-US" altLang="zh-CN" sz="1600" dirty="0"/>
          </a:p>
          <a:p>
            <a:pPr marL="285750" indent="-285750" fontAlgn="auto">
              <a:lnSpc>
                <a:spcPct val="150000"/>
              </a:lnSpc>
              <a:buClr>
                <a:srgbClr val="3D89BC"/>
              </a:buClr>
              <a:buFont typeface="Wingdings" panose="05000000000000000000" charset="0"/>
              <a:buChar char="l"/>
            </a:pPr>
            <a:r>
              <a:rPr lang="zh-CN" altLang="en-US" sz="1600" dirty="0"/>
              <a:t>语言模型前看算法</a:t>
            </a:r>
            <a:endParaRPr lang="zh-CN" altLang="en-US" sz="1600" dirty="0"/>
          </a:p>
        </p:txBody>
      </p:sp>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5242141" cy="415498"/>
          </a:xfrm>
          <a:prstGeom prst="rect">
            <a:avLst/>
          </a:prstGeom>
          <a:noFill/>
        </p:spPr>
        <p:txBody>
          <a:bodyPr wrap="none" rtlCol="0">
            <a:spAutoFit/>
          </a:bodyPr>
          <a:lstStyle/>
          <a:p>
            <a:r>
              <a:rPr lang="en-US" altLang="zh-CN" sz="2100" b="1" spc="225" dirty="0">
                <a:solidFill>
                  <a:prstClr val="white"/>
                </a:solidFill>
              </a:rPr>
              <a:t>8.1</a:t>
            </a:r>
            <a:r>
              <a:rPr lang="zh-CN" altLang="en-US" sz="2100" b="1" spc="225" dirty="0">
                <a:solidFill>
                  <a:prstClr val="white"/>
                </a:solidFill>
              </a:rPr>
              <a:t>语音识别基础</a:t>
            </a:r>
            <a:r>
              <a:rPr lang="en-US" altLang="zh-CN" sz="2100" b="1" spc="225" dirty="0">
                <a:solidFill>
                  <a:prstClr val="white"/>
                </a:solidFill>
              </a:rPr>
              <a:t>—GMM-HMM</a:t>
            </a:r>
            <a:r>
              <a:rPr lang="zh-CN" altLang="en-US" sz="2100" b="1" spc="225" dirty="0">
                <a:solidFill>
                  <a:prstClr val="white"/>
                </a:solidFill>
              </a:rPr>
              <a:t>模型</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63" name="文本框 27"/>
          <p:cNvSpPr txBox="1"/>
          <p:nvPr/>
        </p:nvSpPr>
        <p:spPr>
          <a:xfrm>
            <a:off x="6543704" y="234392"/>
            <a:ext cx="2659702" cy="300082"/>
          </a:xfrm>
          <a:prstGeom prst="rect">
            <a:avLst/>
          </a:prstGeom>
          <a:noFill/>
        </p:spPr>
        <p:txBody>
          <a:bodyPr wrap="none" rtlCol="0">
            <a:spAutoFit/>
          </a:bodyPr>
          <a:lstStyle/>
          <a:p>
            <a:r>
              <a:rPr lang="zh-CN" altLang="en-US" sz="1350">
                <a:solidFill>
                  <a:prstClr val="white"/>
                </a:solidFill>
              </a:rPr>
              <a:t>第八章 深度学习在语音中的应用</a:t>
            </a:r>
            <a:endParaRPr lang="zh-CN" altLang="en-US" sz="1350" dirty="0">
              <a:solidFill>
                <a:prstClr val="white"/>
              </a:solidFill>
            </a:endParaRPr>
          </a:p>
        </p:txBody>
      </p:sp>
      <p:pic>
        <p:nvPicPr>
          <p:cNvPr id="64"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0" name="31 CuadroTexto"/>
          <p:cNvSpPr txBox="1"/>
          <p:nvPr/>
        </p:nvSpPr>
        <p:spPr>
          <a:xfrm>
            <a:off x="4729199" y="6267161"/>
            <a:ext cx="370840" cy="275590"/>
          </a:xfrm>
          <a:prstGeom prst="rect">
            <a:avLst/>
          </a:prstGeom>
          <a:noFill/>
        </p:spPr>
        <p:txBody>
          <a:bodyPr wrap="none">
            <a:spAutoFit/>
          </a:bodyPr>
          <a:lstStyle/>
          <a:p>
            <a:pPr algn="l" fontAlgn="auto">
              <a:spcBef>
                <a:spcPts val="0"/>
              </a:spcBef>
              <a:spcAft>
                <a:spcPts val="0"/>
              </a:spcAft>
              <a:defRPr/>
            </a:pPr>
            <a:r>
              <a:rPr lang="en-US" altLang="es-HN" sz="1200" b="1" dirty="0">
                <a:solidFill>
                  <a:schemeClr val="bg1">
                    <a:lumMod val="50000"/>
                  </a:schemeClr>
                </a:solidFill>
                <a:sym typeface="+mn-ea"/>
              </a:rPr>
              <a:t>28</a:t>
            </a:r>
            <a:endParaRPr lang="es-ES" altLang="zh-CN" sz="1200" b="1" dirty="0">
              <a:solidFill>
                <a:schemeClr val="bg1">
                  <a:lumMod val="50000"/>
                </a:schemeClr>
              </a:solidFill>
            </a:endParaRPr>
          </a:p>
        </p:txBody>
      </p:sp>
      <p:pic>
        <p:nvPicPr>
          <p:cNvPr id="71"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aphicFrame>
        <p:nvGraphicFramePr>
          <p:cNvPr id="25" name="对象 24"/>
          <p:cNvGraphicFramePr>
            <a:graphicFrameLocks noChangeAspect="1"/>
          </p:cNvGraphicFramePr>
          <p:nvPr/>
        </p:nvGraphicFramePr>
        <p:xfrm>
          <a:off x="6931801" y="2186098"/>
          <a:ext cx="384175" cy="315912"/>
        </p:xfrm>
        <a:graphic>
          <a:graphicData uri="http://schemas.openxmlformats.org/presentationml/2006/ole">
            <mc:AlternateContent xmlns:mc="http://schemas.openxmlformats.org/markup-compatibility/2006">
              <mc:Choice xmlns:v="urn:schemas-microsoft-com:vml" Requires="v">
                <p:oleObj spid="_x0000_s5125" name="Equation" r:id="rId3" imgW="5181600" imgH="4267200" progId="Equation.DSMT4">
                  <p:embed/>
                </p:oleObj>
              </mc:Choice>
              <mc:Fallback>
                <p:oleObj name="Equation" r:id="rId3" imgW="5181600" imgH="4267200" progId="Equation.DSMT4">
                  <p:embed/>
                  <p:pic>
                    <p:nvPicPr>
                      <p:cNvPr id="0" name="图片 5124"/>
                      <p:cNvPicPr/>
                      <p:nvPr/>
                    </p:nvPicPr>
                    <p:blipFill>
                      <a:blip r:embed="rId4"/>
                      <a:stretch>
                        <a:fillRect/>
                      </a:stretch>
                    </p:blipFill>
                    <p:spPr>
                      <a:xfrm>
                        <a:off x="6931801" y="2186098"/>
                        <a:ext cx="384175" cy="315912"/>
                      </a:xfrm>
                      <a:prstGeom prst="rect">
                        <a:avLst/>
                      </a:prstGeom>
                    </p:spPr>
                  </p:pic>
                </p:oleObj>
              </mc:Fallback>
            </mc:AlternateContent>
          </a:graphicData>
        </a:graphic>
      </p:graphicFrame>
      <p:sp>
        <p:nvSpPr>
          <p:cNvPr id="28" name="文本框 4"/>
          <p:cNvSpPr txBox="1"/>
          <p:nvPr/>
        </p:nvSpPr>
        <p:spPr>
          <a:xfrm>
            <a:off x="508635" y="3731992"/>
            <a:ext cx="7971790" cy="2634183"/>
          </a:xfrm>
          <a:prstGeom prst="rect">
            <a:avLst/>
          </a:prstGeom>
          <a:noFill/>
        </p:spPr>
        <p:txBody>
          <a:bodyPr wrap="square" rtlCol="0" anchor="t">
            <a:spAutoFit/>
          </a:bodyPr>
          <a:lstStyle/>
          <a:p>
            <a:pPr algn="just">
              <a:lnSpc>
                <a:spcPct val="150000"/>
              </a:lnSpc>
              <a:buClr>
                <a:srgbClr val="3D89BC"/>
              </a:buClr>
            </a:pPr>
            <a:r>
              <a:rPr lang="en-US" altLang="zh-CN" sz="1600" dirty="0"/>
              <a:t>        </a:t>
            </a:r>
            <a:r>
              <a:rPr lang="zh-CN" altLang="zh-CN" sz="1600" dirty="0"/>
              <a:t>传统的</a:t>
            </a:r>
            <a:r>
              <a:rPr lang="en-US" altLang="zh-CN" sz="1600" dirty="0"/>
              <a:t>GMM-HMM</a:t>
            </a:r>
            <a:r>
              <a:rPr lang="zh-CN" altLang="zh-CN" sz="1600" dirty="0"/>
              <a:t>中，一般使用连续高斯混合模型刻画产生观察状态的概率密度函数。</a:t>
            </a:r>
            <a:r>
              <a:rPr lang="en-US" altLang="zh-CN" sz="1600" dirty="0"/>
              <a:t>GMM</a:t>
            </a:r>
            <a:r>
              <a:rPr lang="zh-CN" altLang="zh-CN" sz="1600" dirty="0"/>
              <a:t>的许多优点使它很适合于在</a:t>
            </a:r>
            <a:r>
              <a:rPr lang="en-US" altLang="zh-CN" sz="1600" dirty="0"/>
              <a:t>HMM</a:t>
            </a:r>
            <a:r>
              <a:rPr lang="zh-CN" altLang="zh-CN" sz="1600" dirty="0"/>
              <a:t>的状态层面对输入数据建模。例如，在有足够多的混合成分时，</a:t>
            </a:r>
            <a:r>
              <a:rPr lang="en-US" altLang="zh-CN" sz="1600" dirty="0"/>
              <a:t>GMM</a:t>
            </a:r>
            <a:r>
              <a:rPr lang="zh-CN" altLang="zh-CN" sz="1600" dirty="0"/>
              <a:t>能够拟合任何一种概率分布：</a:t>
            </a:r>
            <a:r>
              <a:rPr lang="en-US" altLang="zh-CN" sz="1600" dirty="0"/>
              <a:t>GMM</a:t>
            </a:r>
            <a:r>
              <a:rPr lang="zh-CN" altLang="zh-CN" sz="1600" dirty="0"/>
              <a:t>模型参数的计算可以被并行化，从而高效实现训练。</a:t>
            </a:r>
            <a:r>
              <a:rPr lang="zh-CN" altLang="en-US" sz="1600" dirty="0"/>
              <a:t>上图</a:t>
            </a:r>
            <a:r>
              <a:rPr lang="zh-CN" altLang="zh-CN" sz="1600" dirty="0"/>
              <a:t>给出了利用</a:t>
            </a:r>
            <a:r>
              <a:rPr lang="en-US" altLang="zh-CN" sz="1600" dirty="0"/>
              <a:t>GMM-HMM</a:t>
            </a:r>
            <a:r>
              <a:rPr lang="zh-CN" altLang="zh-CN" sz="1600" dirty="0"/>
              <a:t>建模语音信号的示例，我们可以观测到语音信号中的特征矢量，具体该某一观测特征矢量是由哪一个</a:t>
            </a:r>
            <a:r>
              <a:rPr lang="en-US" altLang="zh-CN" sz="1600" dirty="0"/>
              <a:t>HMM</a:t>
            </a:r>
            <a:r>
              <a:rPr lang="zh-CN" altLang="zh-CN" sz="1600" dirty="0"/>
              <a:t>状态产生的我们就无从知道，需要通过训练数据建模从而估计出观测值生成概率。</a:t>
            </a:r>
            <a:endParaRPr lang="zh-CN" altLang="zh-CN" sz="1600" dirty="0"/>
          </a:p>
          <a:p>
            <a:pPr fontAlgn="auto">
              <a:lnSpc>
                <a:spcPct val="150000"/>
              </a:lnSpc>
              <a:buClr>
                <a:srgbClr val="3D89BC"/>
              </a:buClr>
            </a:pPr>
            <a:endParaRPr lang="zh-CN" altLang="en-US" sz="1600" dirty="0"/>
          </a:p>
        </p:txBody>
      </p: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369" y="816936"/>
            <a:ext cx="7039134" cy="2891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5242141" cy="415498"/>
          </a:xfrm>
          <a:prstGeom prst="rect">
            <a:avLst/>
          </a:prstGeom>
          <a:noFill/>
        </p:spPr>
        <p:txBody>
          <a:bodyPr wrap="none" rtlCol="0">
            <a:spAutoFit/>
          </a:bodyPr>
          <a:lstStyle/>
          <a:p>
            <a:r>
              <a:rPr lang="en-US" altLang="zh-CN" sz="2100" b="1" spc="225" dirty="0">
                <a:solidFill>
                  <a:prstClr val="white"/>
                </a:solidFill>
              </a:rPr>
              <a:t>8.1</a:t>
            </a:r>
            <a:r>
              <a:rPr lang="zh-CN" altLang="en-US" sz="2100" b="1" spc="225" dirty="0">
                <a:solidFill>
                  <a:prstClr val="white"/>
                </a:solidFill>
              </a:rPr>
              <a:t>语音识别基础</a:t>
            </a:r>
            <a:r>
              <a:rPr lang="en-US" altLang="zh-CN" sz="2100" b="1" spc="225" dirty="0">
                <a:solidFill>
                  <a:prstClr val="white"/>
                </a:solidFill>
              </a:rPr>
              <a:t>—GMM-HMM</a:t>
            </a:r>
            <a:r>
              <a:rPr lang="zh-CN" altLang="en-US" sz="2100" b="1" spc="225" dirty="0">
                <a:solidFill>
                  <a:prstClr val="white"/>
                </a:solidFill>
              </a:rPr>
              <a:t>模型</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63" name="文本框 27"/>
          <p:cNvSpPr txBox="1"/>
          <p:nvPr/>
        </p:nvSpPr>
        <p:spPr>
          <a:xfrm>
            <a:off x="6543704" y="234392"/>
            <a:ext cx="2659702" cy="300082"/>
          </a:xfrm>
          <a:prstGeom prst="rect">
            <a:avLst/>
          </a:prstGeom>
          <a:noFill/>
        </p:spPr>
        <p:txBody>
          <a:bodyPr wrap="none" rtlCol="0">
            <a:spAutoFit/>
          </a:bodyPr>
          <a:lstStyle/>
          <a:p>
            <a:r>
              <a:rPr lang="zh-CN" altLang="en-US" sz="1350">
                <a:solidFill>
                  <a:prstClr val="white"/>
                </a:solidFill>
              </a:rPr>
              <a:t>第八章 深度学习在语音中的应用</a:t>
            </a:r>
            <a:endParaRPr lang="zh-CN" altLang="en-US" sz="1350" dirty="0">
              <a:solidFill>
                <a:prstClr val="white"/>
              </a:solidFill>
            </a:endParaRPr>
          </a:p>
        </p:txBody>
      </p:sp>
      <p:pic>
        <p:nvPicPr>
          <p:cNvPr id="64"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0" name="31 CuadroTexto"/>
          <p:cNvSpPr txBox="1"/>
          <p:nvPr/>
        </p:nvSpPr>
        <p:spPr>
          <a:xfrm>
            <a:off x="4729199" y="6267161"/>
            <a:ext cx="370840" cy="275590"/>
          </a:xfrm>
          <a:prstGeom prst="rect">
            <a:avLst/>
          </a:prstGeom>
          <a:noFill/>
        </p:spPr>
        <p:txBody>
          <a:bodyPr wrap="none">
            <a:spAutoFit/>
          </a:bodyPr>
          <a:lstStyle/>
          <a:p>
            <a:pPr algn="l" fontAlgn="auto">
              <a:spcBef>
                <a:spcPts val="0"/>
              </a:spcBef>
              <a:spcAft>
                <a:spcPts val="0"/>
              </a:spcAft>
              <a:defRPr/>
            </a:pPr>
            <a:r>
              <a:rPr lang="en-US" altLang="es-HN" sz="1200" b="1" dirty="0">
                <a:solidFill>
                  <a:schemeClr val="bg1">
                    <a:lumMod val="50000"/>
                  </a:schemeClr>
                </a:solidFill>
                <a:sym typeface="+mn-ea"/>
              </a:rPr>
              <a:t>28</a:t>
            </a:r>
            <a:endParaRPr lang="es-ES" altLang="zh-CN" sz="1200" b="1" dirty="0">
              <a:solidFill>
                <a:schemeClr val="bg1">
                  <a:lumMod val="50000"/>
                </a:schemeClr>
              </a:solidFill>
            </a:endParaRPr>
          </a:p>
        </p:txBody>
      </p:sp>
      <p:pic>
        <p:nvPicPr>
          <p:cNvPr id="71"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28" name="文本框 4"/>
          <p:cNvSpPr txBox="1"/>
          <p:nvPr/>
        </p:nvSpPr>
        <p:spPr>
          <a:xfrm>
            <a:off x="481330" y="889934"/>
            <a:ext cx="7971790" cy="1200329"/>
          </a:xfrm>
          <a:prstGeom prst="rect">
            <a:avLst/>
          </a:prstGeom>
          <a:noFill/>
        </p:spPr>
        <p:txBody>
          <a:bodyPr wrap="square" rtlCol="0" anchor="t">
            <a:spAutoFit/>
          </a:bodyPr>
          <a:lstStyle/>
          <a:p>
            <a:pPr algn="just">
              <a:lnSpc>
                <a:spcPct val="150000"/>
              </a:lnSpc>
              <a:buClr>
                <a:srgbClr val="3D89BC"/>
              </a:buClr>
            </a:pPr>
            <a:r>
              <a:rPr lang="zh-CN" altLang="zh-CN" sz="1600" dirty="0"/>
              <a:t>下面简明讲述</a:t>
            </a:r>
            <a:r>
              <a:rPr lang="en-US" altLang="zh-CN" sz="1600" dirty="0"/>
              <a:t>GMM-HMM</a:t>
            </a:r>
            <a:r>
              <a:rPr lang="zh-CN" altLang="zh-CN" sz="1600" dirty="0"/>
              <a:t>在语音识别上的原理，建模和测试过程。为了便于读者理解，以一个词的识别全过程作为例子。</a:t>
            </a:r>
            <a:endParaRPr lang="zh-CN" altLang="zh-CN" sz="1600" dirty="0"/>
          </a:p>
          <a:p>
            <a:pPr fontAlgn="auto">
              <a:lnSpc>
                <a:spcPct val="150000"/>
              </a:lnSpc>
              <a:buClr>
                <a:srgbClr val="3D89BC"/>
              </a:buClr>
            </a:pPr>
            <a:endParaRPr lang="zh-CN" altLang="en-US" sz="1600" dirty="0"/>
          </a:p>
        </p:txBody>
      </p:sp>
      <p:sp>
        <p:nvSpPr>
          <p:cNvPr id="10" name="TextBox 9"/>
          <p:cNvSpPr txBox="1"/>
          <p:nvPr/>
        </p:nvSpPr>
        <p:spPr>
          <a:xfrm>
            <a:off x="790832" y="1754640"/>
            <a:ext cx="7624203" cy="338554"/>
          </a:xfrm>
          <a:prstGeom prst="rect">
            <a:avLst/>
          </a:prstGeom>
          <a:noFill/>
        </p:spPr>
        <p:txBody>
          <a:bodyPr wrap="none" rtlCol="0">
            <a:spAutoFit/>
          </a:bodyPr>
          <a:lstStyle/>
          <a:p>
            <a:r>
              <a:rPr lang="en-US" altLang="zh-CN" sz="1600" dirty="0"/>
              <a:t>1</a:t>
            </a:r>
            <a:r>
              <a:rPr lang="zh-CN" altLang="en-US" sz="1600" dirty="0"/>
              <a:t>、</a:t>
            </a:r>
            <a:r>
              <a:rPr lang="zh-CN" altLang="zh-CN" sz="1600" dirty="0"/>
              <a:t>将声波分割成等长的语音帧，对每个语音帧提取特征</a:t>
            </a:r>
            <a:r>
              <a:rPr lang="en-US" altLang="zh-CN" sz="1600" dirty="0"/>
              <a:t>(</a:t>
            </a:r>
            <a:r>
              <a:rPr lang="zh-CN" altLang="zh-CN" sz="1600" dirty="0"/>
              <a:t>例如，梅尔频率倒谱系数</a:t>
            </a:r>
            <a:r>
              <a:rPr lang="en-US" altLang="zh-CN" sz="1600" dirty="0"/>
              <a:t>)</a:t>
            </a:r>
            <a:endParaRPr lang="zh-CN" altLang="en-US" sz="1600" dirty="0"/>
          </a:p>
        </p:txBody>
      </p:sp>
      <p:sp>
        <p:nvSpPr>
          <p:cNvPr id="21" name="TextBox 20"/>
          <p:cNvSpPr txBox="1"/>
          <p:nvPr/>
        </p:nvSpPr>
        <p:spPr>
          <a:xfrm>
            <a:off x="794948" y="2166537"/>
            <a:ext cx="8204490" cy="338554"/>
          </a:xfrm>
          <a:prstGeom prst="rect">
            <a:avLst/>
          </a:prstGeom>
          <a:noFill/>
        </p:spPr>
        <p:txBody>
          <a:bodyPr wrap="none" rtlCol="0">
            <a:spAutoFit/>
          </a:bodyPr>
          <a:lstStyle/>
          <a:p>
            <a:r>
              <a:rPr lang="en-US" altLang="zh-CN" sz="1600" dirty="0"/>
              <a:t>2</a:t>
            </a:r>
            <a:r>
              <a:rPr lang="zh-CN" altLang="en-US" sz="1600" dirty="0"/>
              <a:t>、</a:t>
            </a:r>
            <a:r>
              <a:rPr lang="zh-CN" altLang="zh-CN" sz="1600" dirty="0"/>
              <a:t>对每个语音帧的特征进行</a:t>
            </a:r>
            <a:r>
              <a:rPr lang="en-US" altLang="zh-CN" sz="1600" dirty="0"/>
              <a:t>GMM</a:t>
            </a:r>
            <a:r>
              <a:rPr lang="zh-CN" altLang="zh-CN" sz="1600" dirty="0"/>
              <a:t>训练，得到每个语音帧</a:t>
            </a:r>
            <a:r>
              <a:rPr lang="en-US" altLang="zh-CN" sz="1600" dirty="0"/>
              <a:t>frame(</a:t>
            </a:r>
            <a:r>
              <a:rPr lang="en-US" altLang="zh-CN" sz="1600" dirty="0" err="1"/>
              <a:t>o_i</a:t>
            </a:r>
            <a:r>
              <a:rPr lang="en-US" altLang="zh-CN" sz="1600" dirty="0"/>
              <a:t>)</a:t>
            </a:r>
            <a:r>
              <a:rPr lang="zh-CN" altLang="zh-CN" sz="1600" dirty="0"/>
              <a:t>属于每个状态的概率</a:t>
            </a:r>
            <a:endParaRPr lang="zh-CN" altLang="en-US" sz="1600" dirty="0"/>
          </a:p>
        </p:txBody>
      </p:sp>
      <p:pic>
        <p:nvPicPr>
          <p:cNvPr id="22" name="图片 21" descr="例8-4补充"/>
          <p:cNvPicPr/>
          <p:nvPr/>
        </p:nvPicPr>
        <p:blipFill>
          <a:blip r:embed="rId3">
            <a:extLst>
              <a:ext uri="{28A0092B-C50C-407E-A947-70E740481C1C}">
                <a14:useLocalDpi xmlns:a14="http://schemas.microsoft.com/office/drawing/2010/main" val="0"/>
              </a:ext>
            </a:extLst>
          </a:blip>
          <a:srcRect/>
          <a:stretch>
            <a:fillRect/>
          </a:stretch>
        </p:blipFill>
        <p:spPr>
          <a:xfrm>
            <a:off x="1252958" y="2590758"/>
            <a:ext cx="6638084" cy="2640330"/>
          </a:xfrm>
          <a:prstGeom prst="rect">
            <a:avLst/>
          </a:prstGeom>
          <a:noFill/>
          <a:ln>
            <a:noFill/>
          </a:ln>
        </p:spPr>
      </p:pic>
      <p:sp>
        <p:nvSpPr>
          <p:cNvPr id="24" name="TextBox 23"/>
          <p:cNvSpPr txBox="1"/>
          <p:nvPr/>
        </p:nvSpPr>
        <p:spPr>
          <a:xfrm>
            <a:off x="802568" y="5305227"/>
            <a:ext cx="7290487" cy="584775"/>
          </a:xfrm>
          <a:prstGeom prst="rect">
            <a:avLst/>
          </a:prstGeom>
          <a:noFill/>
        </p:spPr>
        <p:txBody>
          <a:bodyPr wrap="square" rtlCol="0">
            <a:spAutoFit/>
          </a:bodyPr>
          <a:lstStyle/>
          <a:p>
            <a:pPr algn="just"/>
            <a:r>
              <a:rPr lang="en-US" altLang="zh-CN" sz="1600" dirty="0"/>
              <a:t>3</a:t>
            </a:r>
            <a:r>
              <a:rPr lang="zh-CN" altLang="en-US" sz="1600" dirty="0"/>
              <a:t>、</a:t>
            </a:r>
            <a:r>
              <a:rPr lang="zh-CN" altLang="zh-CN" sz="1600" dirty="0"/>
              <a:t>根据每个单词的</a:t>
            </a:r>
            <a:r>
              <a:rPr lang="en-US" altLang="zh-CN" sz="1600" dirty="0"/>
              <a:t>HMM</a:t>
            </a:r>
            <a:r>
              <a:rPr lang="zh-CN" altLang="zh-CN" sz="1600" dirty="0"/>
              <a:t>状态转移概率计算每个状态序列生成该语音帧的概率。</a:t>
            </a:r>
            <a:r>
              <a:rPr lang="en-US" altLang="zh-CN" sz="1600" dirty="0"/>
              <a:t>   </a:t>
            </a:r>
            <a:r>
              <a:rPr lang="zh-CN" altLang="zh-CN" sz="1600" dirty="0"/>
              <a:t>哪个词的</a:t>
            </a:r>
            <a:r>
              <a:rPr lang="en-US" altLang="zh-CN" sz="1600" dirty="0"/>
              <a:t>HMM</a:t>
            </a:r>
            <a:r>
              <a:rPr lang="zh-CN" altLang="zh-CN" sz="1600" dirty="0"/>
              <a:t>序列计算出来的概率最大，就判断这段语音属于该词</a:t>
            </a:r>
            <a:r>
              <a:rPr lang="en-US" altLang="zh-CN" sz="1600" dirty="0"/>
              <a:t>)</a:t>
            </a:r>
            <a:endParaRPr lang="zh-CN" altLang="en-US" sz="1600" dirty="0"/>
          </a:p>
        </p:txBody>
      </p:sp>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5242141" cy="415498"/>
          </a:xfrm>
          <a:prstGeom prst="rect">
            <a:avLst/>
          </a:prstGeom>
          <a:noFill/>
        </p:spPr>
        <p:txBody>
          <a:bodyPr wrap="none" rtlCol="0">
            <a:spAutoFit/>
          </a:bodyPr>
          <a:lstStyle/>
          <a:p>
            <a:r>
              <a:rPr lang="en-US" altLang="zh-CN" sz="2100" b="1" spc="225" dirty="0">
                <a:solidFill>
                  <a:prstClr val="white"/>
                </a:solidFill>
              </a:rPr>
              <a:t>8.1</a:t>
            </a:r>
            <a:r>
              <a:rPr lang="zh-CN" altLang="en-US" sz="2100" b="1" spc="225" dirty="0">
                <a:solidFill>
                  <a:prstClr val="white"/>
                </a:solidFill>
              </a:rPr>
              <a:t>语音识别基础</a:t>
            </a:r>
            <a:r>
              <a:rPr lang="en-US" altLang="zh-CN" sz="2100" b="1" spc="225" dirty="0">
                <a:solidFill>
                  <a:prstClr val="white"/>
                </a:solidFill>
              </a:rPr>
              <a:t>—GMM-HMM</a:t>
            </a:r>
            <a:r>
              <a:rPr lang="zh-CN" altLang="en-US" sz="2100" b="1" spc="225" dirty="0">
                <a:solidFill>
                  <a:prstClr val="white"/>
                </a:solidFill>
              </a:rPr>
              <a:t>模型</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63" name="文本框 27"/>
          <p:cNvSpPr txBox="1"/>
          <p:nvPr/>
        </p:nvSpPr>
        <p:spPr>
          <a:xfrm>
            <a:off x="6543704" y="234392"/>
            <a:ext cx="2659702" cy="300082"/>
          </a:xfrm>
          <a:prstGeom prst="rect">
            <a:avLst/>
          </a:prstGeom>
          <a:noFill/>
        </p:spPr>
        <p:txBody>
          <a:bodyPr wrap="none" rtlCol="0">
            <a:spAutoFit/>
          </a:bodyPr>
          <a:lstStyle/>
          <a:p>
            <a:r>
              <a:rPr lang="zh-CN" altLang="en-US" sz="1350">
                <a:solidFill>
                  <a:prstClr val="white"/>
                </a:solidFill>
              </a:rPr>
              <a:t>第八章 深度学习在语音中的应用</a:t>
            </a:r>
            <a:endParaRPr lang="zh-CN" altLang="en-US" sz="1350" dirty="0">
              <a:solidFill>
                <a:prstClr val="white"/>
              </a:solidFill>
            </a:endParaRPr>
          </a:p>
        </p:txBody>
      </p:sp>
      <p:pic>
        <p:nvPicPr>
          <p:cNvPr id="64"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0" name="31 CuadroTexto"/>
          <p:cNvSpPr txBox="1"/>
          <p:nvPr/>
        </p:nvSpPr>
        <p:spPr>
          <a:xfrm>
            <a:off x="4729199" y="6267161"/>
            <a:ext cx="370840" cy="275590"/>
          </a:xfrm>
          <a:prstGeom prst="rect">
            <a:avLst/>
          </a:prstGeom>
          <a:noFill/>
        </p:spPr>
        <p:txBody>
          <a:bodyPr wrap="none">
            <a:spAutoFit/>
          </a:bodyPr>
          <a:lstStyle/>
          <a:p>
            <a:pPr algn="l" fontAlgn="auto">
              <a:spcBef>
                <a:spcPts val="0"/>
              </a:spcBef>
              <a:spcAft>
                <a:spcPts val="0"/>
              </a:spcAft>
              <a:defRPr/>
            </a:pPr>
            <a:r>
              <a:rPr lang="en-US" altLang="es-HN" sz="1200" b="1" dirty="0">
                <a:solidFill>
                  <a:schemeClr val="bg1">
                    <a:lumMod val="50000"/>
                  </a:schemeClr>
                </a:solidFill>
                <a:sym typeface="+mn-ea"/>
              </a:rPr>
              <a:t>28</a:t>
            </a:r>
            <a:endParaRPr lang="es-ES" altLang="zh-CN" sz="1200" b="1" dirty="0">
              <a:solidFill>
                <a:schemeClr val="bg1">
                  <a:lumMod val="50000"/>
                </a:schemeClr>
              </a:solidFill>
            </a:endParaRPr>
          </a:p>
        </p:txBody>
      </p:sp>
      <p:pic>
        <p:nvPicPr>
          <p:cNvPr id="71"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10" name="TextBox 9"/>
          <p:cNvSpPr txBox="1"/>
          <p:nvPr/>
        </p:nvSpPr>
        <p:spPr>
          <a:xfrm>
            <a:off x="2030084" y="1115813"/>
            <a:ext cx="4312187" cy="338554"/>
          </a:xfrm>
          <a:prstGeom prst="rect">
            <a:avLst/>
          </a:prstGeom>
          <a:noFill/>
        </p:spPr>
        <p:txBody>
          <a:bodyPr wrap="square" rtlCol="0">
            <a:spAutoFit/>
          </a:bodyPr>
          <a:lstStyle/>
          <a:p>
            <a:pPr algn="just"/>
            <a:r>
              <a:rPr lang="en-US" altLang="zh-CN" sz="1600" dirty="0"/>
              <a:t>GMM-HMM</a:t>
            </a:r>
            <a:r>
              <a:rPr lang="zh-CN" altLang="zh-CN" sz="1600" dirty="0"/>
              <a:t>在语音识别中应用的系统框图</a:t>
            </a:r>
            <a:endParaRPr lang="zh-CN" altLang="en-US" sz="1600" dirty="0"/>
          </a:p>
        </p:txBody>
      </p:sp>
      <p:pic>
        <p:nvPicPr>
          <p:cNvPr id="23" name="图片 22" descr="8-5"/>
          <p:cNvPicPr/>
          <p:nvPr/>
        </p:nvPicPr>
        <p:blipFill>
          <a:blip r:embed="rId3">
            <a:extLst>
              <a:ext uri="{28A0092B-C50C-407E-A947-70E740481C1C}">
                <a14:useLocalDpi xmlns:a14="http://schemas.microsoft.com/office/drawing/2010/main" val="0"/>
              </a:ext>
            </a:extLst>
          </a:blip>
          <a:srcRect/>
          <a:stretch>
            <a:fillRect/>
          </a:stretch>
        </p:blipFill>
        <p:spPr>
          <a:xfrm>
            <a:off x="609112" y="1556222"/>
            <a:ext cx="7925774" cy="4264550"/>
          </a:xfrm>
          <a:prstGeom prst="rect">
            <a:avLst/>
          </a:prstGeom>
          <a:noFill/>
          <a:ln>
            <a:noFill/>
          </a:ln>
        </p:spPr>
      </p:pic>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组合 54"/>
          <p:cNvGrpSpPr/>
          <p:nvPr/>
        </p:nvGrpSpPr>
        <p:grpSpPr>
          <a:xfrm>
            <a:off x="1754534" y="2064479"/>
            <a:ext cx="5693399" cy="426279"/>
            <a:chOff x="1807265" y="3866296"/>
            <a:chExt cx="5693399" cy="426279"/>
          </a:xfrm>
        </p:grpSpPr>
        <p:sp>
          <p:nvSpPr>
            <p:cNvPr id="56" name="圆角矩形 55"/>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7" name="矩形 56"/>
            <p:cNvSpPr/>
            <p:nvPr/>
          </p:nvSpPr>
          <p:spPr>
            <a:xfrm>
              <a:off x="1881814" y="3877077"/>
              <a:ext cx="2739853"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8.1</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语音识别基础</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44" name="组合 43"/>
          <p:cNvGrpSpPr/>
          <p:nvPr/>
        </p:nvGrpSpPr>
        <p:grpSpPr>
          <a:xfrm>
            <a:off x="1754534" y="3011475"/>
            <a:ext cx="5693399" cy="415498"/>
            <a:chOff x="1807265" y="2462595"/>
            <a:chExt cx="5693399" cy="415498"/>
          </a:xfrm>
        </p:grpSpPr>
        <p:sp>
          <p:nvSpPr>
            <p:cNvPr id="45" name="圆角矩形 44"/>
            <p:cNvSpPr/>
            <p:nvPr/>
          </p:nvSpPr>
          <p:spPr>
            <a:xfrm>
              <a:off x="1807265" y="2478527"/>
              <a:ext cx="5693399" cy="394154"/>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6" name="矩形 45"/>
            <p:cNvSpPr/>
            <p:nvPr/>
          </p:nvSpPr>
          <p:spPr>
            <a:xfrm>
              <a:off x="1883286" y="2462595"/>
              <a:ext cx="4826962" cy="415498"/>
            </a:xfrm>
            <a:prstGeom prst="rect">
              <a:avLst/>
            </a:prstGeom>
          </p:spPr>
          <p:txBody>
            <a:bodyPr wrap="none">
              <a:spAutoFit/>
            </a:bodyPr>
            <a:lstStyle/>
            <a:p>
              <a:r>
                <a:rPr lang="en-US" altLang="zh-CN" sz="2100" spc="225" dirty="0">
                  <a:solidFill>
                    <a:schemeClr val="bg1"/>
                  </a:solidFill>
                  <a:latin typeface="微软雅黑" panose="020B0503020204020204" pitchFamily="34" charset="-122"/>
                  <a:ea typeface="微软雅黑" panose="020B0503020204020204" pitchFamily="34" charset="-122"/>
                </a:rPr>
                <a:t>8.2</a:t>
              </a:r>
              <a:r>
                <a:rPr lang="zh-CN" altLang="en-US" sz="2100" spc="225" dirty="0">
                  <a:solidFill>
                    <a:schemeClr val="bg1"/>
                  </a:solidFill>
                  <a:latin typeface="微软雅黑" panose="020B0503020204020204" pitchFamily="34" charset="-122"/>
                  <a:ea typeface="微软雅黑" panose="020B0503020204020204" pitchFamily="34" charset="-122"/>
                </a:rPr>
                <a:t>　基于深度学习的连续语音识别</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grpSp>
      <p:grpSp>
        <p:nvGrpSpPr>
          <p:cNvPr id="73" name="组合 72"/>
          <p:cNvGrpSpPr/>
          <p:nvPr/>
        </p:nvGrpSpPr>
        <p:grpSpPr>
          <a:xfrm>
            <a:off x="690257" y="854039"/>
            <a:ext cx="7832784" cy="781050"/>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245314" y="1169836"/>
              <a:ext cx="2653362" cy="523220"/>
            </a:xfrm>
            <a:prstGeom prst="rect">
              <a:avLst/>
            </a:prstGeom>
            <a:noFill/>
          </p:spPr>
          <p:txBody>
            <a:bodyPr wrap="none" rtlCol="0">
              <a:spAutoFit/>
            </a:bodyPr>
            <a:lstStyle/>
            <a:p>
              <a:pPr algn="ctr"/>
              <a:r>
                <a:rPr lang="zh-CN" altLang="en-US" sz="2800" dirty="0">
                  <a:solidFill>
                    <a:schemeClr val="accent4"/>
                  </a:solidFill>
                </a:rPr>
                <a:t>第八章　深度学习在语音中的应用</a:t>
              </a:r>
              <a:endParaRPr lang="zh-CN" altLang="en-US" sz="2800" dirty="0">
                <a:solidFill>
                  <a:schemeClr val="accent4"/>
                </a:solidFill>
              </a:endParaRPr>
            </a:p>
          </p:txBody>
        </p:sp>
      </p:grpSp>
      <p:grpSp>
        <p:nvGrpSpPr>
          <p:cNvPr id="69" name="组合 68"/>
          <p:cNvGrpSpPr/>
          <p:nvPr/>
        </p:nvGrpSpPr>
        <p:grpSpPr>
          <a:xfrm>
            <a:off x="1754534" y="3938909"/>
            <a:ext cx="5693399" cy="426278"/>
            <a:chOff x="1807265" y="3400693"/>
            <a:chExt cx="5693399" cy="426278"/>
          </a:xfrm>
        </p:grpSpPr>
        <p:sp>
          <p:nvSpPr>
            <p:cNvPr id="51" name="圆角矩形 5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2" name="矩形 51"/>
            <p:cNvSpPr/>
            <p:nvPr/>
          </p:nvSpPr>
          <p:spPr>
            <a:xfrm>
              <a:off x="1881814" y="3411473"/>
              <a:ext cx="3727302"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8.3</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应用举例</a:t>
              </a:r>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语音输入法</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3" name="矩形 32"/>
          <p:cNvSpPr/>
          <p:nvPr/>
        </p:nvSpPr>
        <p:spPr>
          <a:xfrm>
            <a:off x="7929" y="38314"/>
            <a:ext cx="5551520" cy="300082"/>
          </a:xfrm>
          <a:prstGeom prst="rect">
            <a:avLst/>
          </a:prstGeom>
        </p:spPr>
        <p:txBody>
          <a:bodyPr wrap="none">
            <a:spAutoFit/>
          </a:bodyPr>
          <a:lstStyle/>
          <a:p>
            <a:r>
              <a:rPr lang="zh-CN" altLang="en-US" sz="1350" dirty="0">
                <a:solidFill>
                  <a:schemeClr val="bg1"/>
                </a:solidFill>
              </a:rPr>
              <a:t>全国高校标准教材</a:t>
            </a:r>
            <a:r>
              <a:rPr lang="en-US" altLang="zh-CN" sz="1350" dirty="0">
                <a:solidFill>
                  <a:schemeClr val="bg1"/>
                </a:solidFill>
              </a:rPr>
              <a:t>《</a:t>
            </a:r>
            <a:r>
              <a:rPr lang="zh-CN" altLang="en-US" sz="1350" dirty="0">
                <a:solidFill>
                  <a:schemeClr val="bg1"/>
                </a:solidFill>
              </a:rPr>
              <a:t>云计算</a:t>
            </a:r>
            <a:r>
              <a:rPr lang="en-US" altLang="zh-CN" sz="1350" dirty="0">
                <a:solidFill>
                  <a:schemeClr val="bg1"/>
                </a:solidFill>
              </a:rPr>
              <a:t>》</a:t>
            </a:r>
            <a:r>
              <a:rPr lang="zh-CN" altLang="en-US" sz="1350" dirty="0">
                <a:solidFill>
                  <a:schemeClr val="bg1"/>
                </a:solidFill>
              </a:rPr>
              <a:t>姊妹篇，剖析大数据核心技术和实战应用</a:t>
            </a:r>
            <a:endParaRPr lang="zh-CN" altLang="en-US" sz="1350" dirty="0">
              <a:solidFill>
                <a:schemeClr val="bg1"/>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7"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39" name="31 CuadroTexto"/>
          <p:cNvSpPr txBox="1"/>
          <p:nvPr/>
        </p:nvSpPr>
        <p:spPr>
          <a:xfrm>
            <a:off x="4729199" y="6267161"/>
            <a:ext cx="370840" cy="460375"/>
          </a:xfrm>
          <a:prstGeom prst="rect">
            <a:avLst/>
          </a:prstGeom>
          <a:noFill/>
        </p:spPr>
        <p:txBody>
          <a:bodyPr wrap="none">
            <a:spAutoFit/>
          </a:bodyPr>
          <a:lstStyle/>
          <a:p>
            <a:pPr algn="l" fontAlgn="auto">
              <a:spcBef>
                <a:spcPts val="0"/>
              </a:spcBef>
              <a:spcAft>
                <a:spcPts val="0"/>
              </a:spcAft>
              <a:defRPr/>
            </a:pPr>
            <a:r>
              <a:rPr lang="en-US" altLang="es-HN" sz="1200" b="1" dirty="0">
                <a:solidFill>
                  <a:schemeClr val="bg1">
                    <a:lumMod val="50000"/>
                  </a:schemeClr>
                </a:solidFill>
                <a:sym typeface="+mn-ea"/>
              </a:rPr>
              <a:t>28</a:t>
            </a:r>
            <a:endParaRPr lang="en-US" altLang="es-HN" sz="1200" b="1" dirty="0">
              <a:solidFill>
                <a:schemeClr val="bg1">
                  <a:lumMod val="50000"/>
                </a:schemeClr>
              </a:solidFill>
              <a:latin typeface="+mn-lt"/>
            </a:endParaRPr>
          </a:p>
          <a:p>
            <a:pPr fontAlgn="auto">
              <a:spcBef>
                <a:spcPts val="0"/>
              </a:spcBef>
              <a:spcAft>
                <a:spcPts val="0"/>
              </a:spcAft>
              <a:defRPr/>
            </a:pPr>
            <a:endParaRPr lang="es-ES" altLang="zh-CN" sz="1200" b="1" dirty="0">
              <a:solidFill>
                <a:schemeClr val="bg1">
                  <a:lumMod val="50000"/>
                </a:schemeClr>
              </a:solidFill>
            </a:endParaRPr>
          </a:p>
        </p:txBody>
      </p:sp>
      <p:pic>
        <p:nvPicPr>
          <p:cNvPr id="40"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43" name="圆角矩形 42"/>
          <p:cNvSpPr/>
          <p:nvPr/>
        </p:nvSpPr>
        <p:spPr>
          <a:xfrm>
            <a:off x="1765366" y="4900918"/>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dirty="0">
                <a:solidFill>
                  <a:schemeClr val="tx1">
                    <a:lumMod val="75000"/>
                    <a:lumOff val="25000"/>
                  </a:schemeClr>
                </a:solidFill>
              </a:rPr>
              <a:t>习题</a:t>
            </a:r>
            <a:endParaRPr lang="zh-CN" altLang="en-US" sz="2100" dirty="0">
              <a:solidFill>
                <a:schemeClr val="tx1">
                  <a:lumMod val="75000"/>
                  <a:lumOff val="25000"/>
                </a:schemeClr>
              </a:solidFill>
            </a:endParaRPr>
          </a:p>
        </p:txBody>
      </p:sp>
      <p:sp>
        <p:nvSpPr>
          <p:cNvPr id="35" name="矩形 34"/>
          <p:cNvSpPr/>
          <p:nvPr/>
        </p:nvSpPr>
        <p:spPr>
          <a:xfrm>
            <a:off x="7620" y="618163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文本框 6"/>
          <p:cNvSpPr txBox="1"/>
          <p:nvPr/>
        </p:nvSpPr>
        <p:spPr>
          <a:xfrm>
            <a:off x="607500" y="177284"/>
            <a:ext cx="3561873" cy="323165"/>
          </a:xfrm>
          <a:prstGeom prst="rect">
            <a:avLst/>
          </a:prstGeom>
          <a:noFill/>
        </p:spPr>
        <p:txBody>
          <a:bodyPr wrap="none" lIns="0" tIns="0" rIns="0" bIns="0" rtlCol="0">
            <a:spAutoFit/>
          </a:bodyPr>
          <a:lstStyle/>
          <a:p>
            <a:r>
              <a:rPr lang="en-US" altLang="zh-CN" sz="2100" b="1" spc="225" dirty="0">
                <a:solidFill>
                  <a:prstClr val="white"/>
                </a:solidFill>
              </a:rPr>
              <a:t>8.2 DNN-HMM</a:t>
            </a:r>
            <a:r>
              <a:rPr lang="zh-CN" altLang="en-US" sz="2100" b="1" spc="225" dirty="0">
                <a:solidFill>
                  <a:prstClr val="white"/>
                </a:solidFill>
              </a:rPr>
              <a:t>混合系统</a:t>
            </a:r>
            <a:endParaRPr lang="zh-CN" altLang="en-US" sz="2100" b="1" spc="225" dirty="0">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3" name="文本框 27"/>
          <p:cNvSpPr txBox="1"/>
          <p:nvPr/>
        </p:nvSpPr>
        <p:spPr>
          <a:xfrm>
            <a:off x="6518990" y="234392"/>
            <a:ext cx="2659702" cy="300082"/>
          </a:xfrm>
          <a:prstGeom prst="rect">
            <a:avLst/>
          </a:prstGeom>
          <a:noFill/>
        </p:spPr>
        <p:txBody>
          <a:bodyPr wrap="none" rtlCol="0">
            <a:spAutoFit/>
          </a:bodyPr>
          <a:lstStyle/>
          <a:p>
            <a:r>
              <a:rPr lang="zh-CN" altLang="en-US" sz="1350">
                <a:solidFill>
                  <a:prstClr val="white"/>
                </a:solidFill>
              </a:rPr>
              <a:t>第八章 深度学习在语音中的应用</a:t>
            </a:r>
            <a:endParaRPr lang="zh-CN" altLang="en-US" sz="1350" dirty="0">
              <a:solidFill>
                <a:prstClr val="white"/>
              </a:solidFill>
            </a:endParaRPr>
          </a:p>
        </p:txBody>
      </p:sp>
      <p:pic>
        <p:nvPicPr>
          <p:cNvPr id="34"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38" name="31 CuadroTexto"/>
          <p:cNvSpPr txBox="1"/>
          <p:nvPr/>
        </p:nvSpPr>
        <p:spPr>
          <a:xfrm>
            <a:off x="4729199" y="6267161"/>
            <a:ext cx="370840" cy="460375"/>
          </a:xfrm>
          <a:prstGeom prst="rect">
            <a:avLst/>
          </a:prstGeom>
          <a:noFill/>
        </p:spPr>
        <p:txBody>
          <a:bodyPr wrap="none">
            <a:spAutoFit/>
          </a:bodyPr>
          <a:lstStyle/>
          <a:p>
            <a:pPr algn="l" fontAlgn="auto">
              <a:spcBef>
                <a:spcPts val="0"/>
              </a:spcBef>
              <a:spcAft>
                <a:spcPts val="0"/>
              </a:spcAft>
              <a:defRPr/>
            </a:pPr>
            <a:r>
              <a:rPr lang="en-US" altLang="es-HN" sz="1200" b="1" dirty="0">
                <a:solidFill>
                  <a:schemeClr val="bg1">
                    <a:lumMod val="50000"/>
                  </a:schemeClr>
                </a:solidFill>
                <a:sym typeface="+mn-ea"/>
              </a:rPr>
              <a:t>28</a:t>
            </a:r>
            <a:endParaRPr lang="en-US" altLang="es-HN" sz="1200" b="1" dirty="0">
              <a:solidFill>
                <a:schemeClr val="bg1">
                  <a:lumMod val="50000"/>
                </a:schemeClr>
              </a:solidFill>
              <a:latin typeface="+mn-lt"/>
            </a:endParaRPr>
          </a:p>
          <a:p>
            <a:pPr fontAlgn="auto">
              <a:spcBef>
                <a:spcPts val="0"/>
              </a:spcBef>
              <a:spcAft>
                <a:spcPts val="0"/>
              </a:spcAft>
              <a:defRPr/>
            </a:pPr>
            <a:endParaRPr lang="es-ES" altLang="zh-CN" sz="1200" b="1" dirty="0">
              <a:solidFill>
                <a:schemeClr val="bg1">
                  <a:lumMod val="50000"/>
                </a:schemeClr>
              </a:solidFill>
            </a:endParaRPr>
          </a:p>
        </p:txBody>
      </p:sp>
      <p:pic>
        <p:nvPicPr>
          <p:cNvPr id="39"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3" name="矩形 2"/>
          <p:cNvSpPr/>
          <p:nvPr/>
        </p:nvSpPr>
        <p:spPr>
          <a:xfrm>
            <a:off x="481469" y="4906174"/>
            <a:ext cx="8108832" cy="1077218"/>
          </a:xfrm>
          <a:prstGeom prst="rect">
            <a:avLst/>
          </a:prstGeom>
        </p:spPr>
        <p:txBody>
          <a:bodyPr wrap="square">
            <a:spAutoFit/>
          </a:bodyPr>
          <a:lstStyle/>
          <a:p>
            <a:pPr algn="just"/>
            <a:r>
              <a:rPr lang="zh-CN" altLang="en-US" sz="1600" dirty="0"/>
              <a:t>       </a:t>
            </a:r>
            <a:r>
              <a:rPr lang="zh-CN" altLang="zh-CN" sz="1600" dirty="0"/>
              <a:t>在这个框架中，</a:t>
            </a:r>
            <a:r>
              <a:rPr lang="en-US" altLang="zh-CN" sz="1600" dirty="0"/>
              <a:t>HMM</a:t>
            </a:r>
            <a:r>
              <a:rPr lang="zh-CN" altLang="zh-CN" sz="1600" dirty="0"/>
              <a:t>用来描述语音信号的动态变化，而观察特征的概率则通过</a:t>
            </a:r>
            <a:r>
              <a:rPr lang="en-US" altLang="zh-CN" sz="1600" dirty="0"/>
              <a:t>DNN</a:t>
            </a:r>
            <a:r>
              <a:rPr lang="zh-CN" altLang="zh-CN" sz="1600" dirty="0"/>
              <a:t>来估计。在给定声学观察特征的条件下，我们用</a:t>
            </a:r>
            <a:r>
              <a:rPr lang="en-US" altLang="zh-CN" sz="1600" dirty="0"/>
              <a:t>DNN</a:t>
            </a:r>
            <a:r>
              <a:rPr lang="zh-CN" altLang="zh-CN" sz="1600" dirty="0"/>
              <a:t>的每个输出节点来估计连续密度</a:t>
            </a:r>
            <a:r>
              <a:rPr lang="en-US" altLang="zh-CN" sz="1600" dirty="0"/>
              <a:t>HMM</a:t>
            </a:r>
            <a:r>
              <a:rPr lang="zh-CN" altLang="zh-CN" sz="1600" dirty="0"/>
              <a:t>的某个状态的后验概率。除了</a:t>
            </a:r>
            <a:r>
              <a:rPr lang="en-US" altLang="zh-CN" sz="1600" dirty="0"/>
              <a:t>DNN</a:t>
            </a:r>
            <a:r>
              <a:rPr lang="zh-CN" altLang="zh-CN" sz="1600" dirty="0"/>
              <a:t>内在的鉴别性属性，</a:t>
            </a:r>
            <a:r>
              <a:rPr lang="en-US" altLang="zh-CN" sz="1600" dirty="0"/>
              <a:t>DNN-HMM</a:t>
            </a:r>
            <a:r>
              <a:rPr lang="zh-CN" altLang="zh-CN" sz="1600" dirty="0"/>
              <a:t>还有两个额外的好处：训练过程可以使用维特比算法，解码通常也非常高效</a:t>
            </a:r>
            <a:r>
              <a:rPr lang="zh-CN" altLang="en-US" sz="1600" dirty="0"/>
              <a:t>。</a:t>
            </a:r>
            <a:endParaRPr lang="zh-CN" altLang="en-US" sz="1600" dirty="0"/>
          </a:p>
        </p:txBody>
      </p:sp>
      <p:pic>
        <p:nvPicPr>
          <p:cNvPr id="27" name="图片 26" descr="例8-4"/>
          <p:cNvPicPr/>
          <p:nvPr/>
        </p:nvPicPr>
        <p:blipFill>
          <a:blip r:embed="rId3">
            <a:extLst>
              <a:ext uri="{28A0092B-C50C-407E-A947-70E740481C1C}">
                <a14:useLocalDpi xmlns:a14="http://schemas.microsoft.com/office/drawing/2010/main" val="0"/>
              </a:ext>
            </a:extLst>
          </a:blip>
          <a:srcRect/>
          <a:stretch>
            <a:fillRect/>
          </a:stretch>
        </p:blipFill>
        <p:spPr>
          <a:xfrm>
            <a:off x="1077061" y="806533"/>
            <a:ext cx="6780329" cy="3988428"/>
          </a:xfrm>
          <a:prstGeom prst="rect">
            <a:avLst/>
          </a:prstGeom>
          <a:noFill/>
          <a:ln>
            <a:noFill/>
          </a:ln>
        </p:spPr>
      </p:pic>
      <p:sp>
        <p:nvSpPr>
          <p:cNvPr id="24" name="矩形 23"/>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文本框 6"/>
          <p:cNvSpPr txBox="1"/>
          <p:nvPr/>
        </p:nvSpPr>
        <p:spPr>
          <a:xfrm>
            <a:off x="607500" y="177284"/>
            <a:ext cx="3563476" cy="323165"/>
          </a:xfrm>
          <a:prstGeom prst="rect">
            <a:avLst/>
          </a:prstGeom>
          <a:noFill/>
        </p:spPr>
        <p:txBody>
          <a:bodyPr wrap="none" lIns="0" tIns="0" rIns="0" bIns="0" rtlCol="0">
            <a:spAutoFit/>
          </a:bodyPr>
          <a:lstStyle/>
          <a:p>
            <a:r>
              <a:rPr lang="en-US" altLang="zh-CN" sz="2100" b="1" spc="225" dirty="0">
                <a:solidFill>
                  <a:prstClr val="white"/>
                </a:solidFill>
              </a:rPr>
              <a:t>8.2 CD-DNN-HMM</a:t>
            </a:r>
            <a:r>
              <a:rPr lang="zh-CN" altLang="en-US" sz="2100" b="1" spc="225" dirty="0">
                <a:solidFill>
                  <a:prstClr val="white"/>
                </a:solidFill>
              </a:rPr>
              <a:t>系统</a:t>
            </a:r>
            <a:endParaRPr lang="zh-CN" altLang="en-US" sz="2100" b="1" spc="225" dirty="0">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3" name="文本框 27"/>
          <p:cNvSpPr txBox="1"/>
          <p:nvPr/>
        </p:nvSpPr>
        <p:spPr>
          <a:xfrm>
            <a:off x="6518990" y="234392"/>
            <a:ext cx="2659702" cy="300082"/>
          </a:xfrm>
          <a:prstGeom prst="rect">
            <a:avLst/>
          </a:prstGeom>
          <a:noFill/>
        </p:spPr>
        <p:txBody>
          <a:bodyPr wrap="none" rtlCol="0">
            <a:spAutoFit/>
          </a:bodyPr>
          <a:lstStyle/>
          <a:p>
            <a:r>
              <a:rPr lang="zh-CN" altLang="en-US" sz="1350" dirty="0">
                <a:solidFill>
                  <a:prstClr val="white"/>
                </a:solidFill>
              </a:rPr>
              <a:t>第八章 深度学习在语音中的应用</a:t>
            </a:r>
            <a:endParaRPr lang="zh-CN" altLang="en-US" sz="1350" dirty="0">
              <a:solidFill>
                <a:prstClr val="white"/>
              </a:solidFill>
            </a:endParaRPr>
          </a:p>
        </p:txBody>
      </p:sp>
      <p:pic>
        <p:nvPicPr>
          <p:cNvPr id="34"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38" name="31 CuadroTexto"/>
          <p:cNvSpPr txBox="1"/>
          <p:nvPr/>
        </p:nvSpPr>
        <p:spPr>
          <a:xfrm>
            <a:off x="4729199" y="6267161"/>
            <a:ext cx="370840" cy="460375"/>
          </a:xfrm>
          <a:prstGeom prst="rect">
            <a:avLst/>
          </a:prstGeom>
          <a:noFill/>
        </p:spPr>
        <p:txBody>
          <a:bodyPr wrap="none">
            <a:spAutoFit/>
          </a:bodyPr>
          <a:lstStyle/>
          <a:p>
            <a:pPr algn="l" fontAlgn="auto">
              <a:spcBef>
                <a:spcPts val="0"/>
              </a:spcBef>
              <a:spcAft>
                <a:spcPts val="0"/>
              </a:spcAft>
              <a:defRPr/>
            </a:pPr>
            <a:r>
              <a:rPr lang="en-US" altLang="es-HN" sz="1200" b="1" dirty="0">
                <a:solidFill>
                  <a:schemeClr val="bg1">
                    <a:lumMod val="50000"/>
                  </a:schemeClr>
                </a:solidFill>
                <a:sym typeface="+mn-ea"/>
              </a:rPr>
              <a:t>28</a:t>
            </a:r>
            <a:endParaRPr lang="en-US" altLang="es-HN" sz="1200" b="1" dirty="0">
              <a:solidFill>
                <a:schemeClr val="bg1">
                  <a:lumMod val="50000"/>
                </a:schemeClr>
              </a:solidFill>
              <a:latin typeface="+mn-lt"/>
            </a:endParaRPr>
          </a:p>
          <a:p>
            <a:pPr fontAlgn="auto">
              <a:spcBef>
                <a:spcPts val="0"/>
              </a:spcBef>
              <a:spcAft>
                <a:spcPts val="0"/>
              </a:spcAft>
              <a:defRPr/>
            </a:pPr>
            <a:endParaRPr lang="es-ES" altLang="zh-CN" sz="1200" b="1" dirty="0">
              <a:solidFill>
                <a:schemeClr val="bg1">
                  <a:lumMod val="50000"/>
                </a:schemeClr>
              </a:solidFill>
            </a:endParaRPr>
          </a:p>
        </p:txBody>
      </p:sp>
      <p:pic>
        <p:nvPicPr>
          <p:cNvPr id="39"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3" name="矩形 2"/>
          <p:cNvSpPr/>
          <p:nvPr/>
        </p:nvSpPr>
        <p:spPr>
          <a:xfrm>
            <a:off x="481469" y="4770247"/>
            <a:ext cx="8217688" cy="1323439"/>
          </a:xfrm>
          <a:prstGeom prst="rect">
            <a:avLst/>
          </a:prstGeom>
        </p:spPr>
        <p:txBody>
          <a:bodyPr wrap="square">
            <a:spAutoFit/>
          </a:bodyPr>
          <a:lstStyle/>
          <a:p>
            <a:pPr algn="just"/>
            <a:r>
              <a:rPr lang="zh-CN" altLang="en-US" sz="1600" dirty="0"/>
              <a:t>       </a:t>
            </a:r>
            <a:r>
              <a:rPr lang="en-US" altLang="zh-CN" sz="1600" dirty="0"/>
              <a:t>CD-DNN-HMM</a:t>
            </a:r>
            <a:r>
              <a:rPr lang="zh-CN" altLang="zh-CN" sz="1600" dirty="0"/>
              <a:t>包含三个组成部分，一个深度神经网络</a:t>
            </a:r>
            <a:r>
              <a:rPr lang="en-US" altLang="zh-CN" sz="1600" dirty="0"/>
              <a:t> </a:t>
            </a:r>
            <a:r>
              <a:rPr lang="zh-CN" altLang="zh-CN" sz="1600" dirty="0"/>
              <a:t>，一个隐马尔可夫模型</a:t>
            </a:r>
            <a:r>
              <a:rPr lang="en-US" altLang="zh-CN" sz="1600" dirty="0"/>
              <a:t> </a:t>
            </a:r>
            <a:r>
              <a:rPr lang="zh-CN" altLang="zh-CN" sz="1600" dirty="0"/>
              <a:t>，以及一个状态先验概率分布</a:t>
            </a:r>
            <a:r>
              <a:rPr lang="en-US" altLang="zh-CN" sz="1600" dirty="0"/>
              <a:t> </a:t>
            </a:r>
            <a:r>
              <a:rPr lang="zh-CN" altLang="zh-CN" sz="1600" dirty="0"/>
              <a:t>。由于</a:t>
            </a:r>
            <a:r>
              <a:rPr lang="en-US" altLang="zh-CN" sz="1600" dirty="0"/>
              <a:t>CD-DNN-HMM</a:t>
            </a:r>
            <a:r>
              <a:rPr lang="zh-CN" altLang="zh-CN" sz="1600" dirty="0"/>
              <a:t>系统和</a:t>
            </a:r>
            <a:r>
              <a:rPr lang="en-US" altLang="zh-CN" sz="1600" dirty="0"/>
              <a:t>GMM-HMM</a:t>
            </a:r>
            <a:r>
              <a:rPr lang="zh-CN" altLang="zh-CN" sz="1600" dirty="0"/>
              <a:t>系统共享音素绑定结构，训练</a:t>
            </a:r>
            <a:r>
              <a:rPr lang="en-US" altLang="zh-CN" sz="1600" dirty="0"/>
              <a:t>CD-DNN-HMM</a:t>
            </a:r>
            <a:r>
              <a:rPr lang="zh-CN" altLang="zh-CN" sz="1600" dirty="0"/>
              <a:t>的第一步就是使用训练数据训练一个</a:t>
            </a:r>
            <a:r>
              <a:rPr lang="en-US" altLang="zh-CN" sz="1600" dirty="0"/>
              <a:t>GMM-HMM</a:t>
            </a:r>
            <a:r>
              <a:rPr lang="zh-CN" altLang="zh-CN" sz="1600" dirty="0"/>
              <a:t>系统。因为</a:t>
            </a:r>
            <a:r>
              <a:rPr lang="en-US" altLang="zh-CN" sz="1600" dirty="0"/>
              <a:t>DNN</a:t>
            </a:r>
            <a:r>
              <a:rPr lang="zh-CN" altLang="zh-CN" sz="1600" dirty="0"/>
              <a:t>训练标注是由</a:t>
            </a:r>
            <a:r>
              <a:rPr lang="en-US" altLang="zh-CN" sz="1600" dirty="0"/>
              <a:t>GMM-HMM</a:t>
            </a:r>
            <a:r>
              <a:rPr lang="zh-CN" altLang="zh-CN" sz="1600" dirty="0"/>
              <a:t>系统采用维特比算法产生得到的，而且标注的质量会影响</a:t>
            </a:r>
            <a:r>
              <a:rPr lang="en-US" altLang="zh-CN" sz="1600" dirty="0"/>
              <a:t>DNN</a:t>
            </a:r>
            <a:r>
              <a:rPr lang="zh-CN" altLang="zh-CN" sz="1600" dirty="0"/>
              <a:t>系统的性能。因此，训练一个好的</a:t>
            </a:r>
            <a:r>
              <a:rPr lang="en-US" altLang="zh-CN" sz="1600" dirty="0"/>
              <a:t>GMM-HMM</a:t>
            </a:r>
            <a:r>
              <a:rPr lang="zh-CN" altLang="zh-CN" sz="1600" dirty="0"/>
              <a:t>系统作为初始模型就非常重要</a:t>
            </a:r>
            <a:r>
              <a:rPr lang="zh-CN" altLang="en-US" sz="1600" dirty="0"/>
              <a:t>。</a:t>
            </a:r>
            <a:endParaRPr lang="zh-CN" altLang="en-US" sz="1600" dirty="0"/>
          </a:p>
        </p:txBody>
      </p:sp>
      <p:pic>
        <p:nvPicPr>
          <p:cNvPr id="6165" name="Pictur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8985" y="1241868"/>
            <a:ext cx="6224443" cy="3385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TextBox 31"/>
          <p:cNvSpPr txBox="1"/>
          <p:nvPr/>
        </p:nvSpPr>
        <p:spPr>
          <a:xfrm>
            <a:off x="716691" y="790829"/>
            <a:ext cx="3510898" cy="369332"/>
          </a:xfrm>
          <a:prstGeom prst="rect">
            <a:avLst/>
          </a:prstGeom>
          <a:noFill/>
        </p:spPr>
        <p:txBody>
          <a:bodyPr wrap="none" rtlCol="0">
            <a:spAutoFit/>
          </a:bodyPr>
          <a:lstStyle/>
          <a:p>
            <a:r>
              <a:rPr lang="zh-CN" altLang="en-US"/>
              <a:t>训练</a:t>
            </a:r>
            <a:r>
              <a:rPr lang="en-US" altLang="zh-CN" dirty="0"/>
              <a:t>CD-DNN-HMM</a:t>
            </a:r>
            <a:r>
              <a:rPr lang="zh-CN" altLang="en-US" dirty="0"/>
              <a:t>的主要步骤</a:t>
            </a:r>
            <a:endParaRPr lang="zh-CN" altLang="en-US" dirty="0"/>
          </a:p>
        </p:txBody>
      </p:sp>
      <p:sp>
        <p:nvSpPr>
          <p:cNvPr id="24" name="矩形 23"/>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组合 49"/>
          <p:cNvGrpSpPr/>
          <p:nvPr/>
        </p:nvGrpSpPr>
        <p:grpSpPr>
          <a:xfrm>
            <a:off x="1754534" y="4022212"/>
            <a:ext cx="5693399" cy="415498"/>
            <a:chOff x="1807265" y="2462595"/>
            <a:chExt cx="5693399" cy="415498"/>
          </a:xfrm>
        </p:grpSpPr>
        <p:sp>
          <p:nvSpPr>
            <p:cNvPr id="58" name="圆角矩形 57"/>
            <p:cNvSpPr/>
            <p:nvPr/>
          </p:nvSpPr>
          <p:spPr>
            <a:xfrm>
              <a:off x="1807265" y="2478527"/>
              <a:ext cx="5693399" cy="394154"/>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9" name="矩形 58"/>
            <p:cNvSpPr/>
            <p:nvPr/>
          </p:nvSpPr>
          <p:spPr>
            <a:xfrm>
              <a:off x="1883286" y="2462595"/>
              <a:ext cx="3932487" cy="415498"/>
            </a:xfrm>
            <a:prstGeom prst="rect">
              <a:avLst/>
            </a:prstGeom>
          </p:spPr>
          <p:txBody>
            <a:bodyPr wrap="none">
              <a:spAutoFit/>
            </a:bodyPr>
            <a:lstStyle/>
            <a:p>
              <a:r>
                <a:rPr lang="en-US" altLang="zh-CN" sz="2100" spc="225" dirty="0">
                  <a:solidFill>
                    <a:schemeClr val="bg1"/>
                  </a:solidFill>
                  <a:latin typeface="微软雅黑" panose="020B0503020204020204" pitchFamily="34" charset="-122"/>
                  <a:ea typeface="微软雅黑" panose="020B0503020204020204" pitchFamily="34" charset="-122"/>
                </a:rPr>
                <a:t>8.3</a:t>
              </a:r>
              <a:r>
                <a:rPr lang="zh-CN" altLang="en-US" sz="2100" spc="225" dirty="0">
                  <a:solidFill>
                    <a:schemeClr val="bg1"/>
                  </a:solidFill>
                  <a:latin typeface="微软雅黑" panose="020B0503020204020204" pitchFamily="34" charset="-122"/>
                  <a:ea typeface="微软雅黑" panose="020B0503020204020204" pitchFamily="34" charset="-122"/>
                </a:rPr>
                <a:t>　应用举例：语音输入法</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grpSp>
      <p:grpSp>
        <p:nvGrpSpPr>
          <p:cNvPr id="47" name="组合 46"/>
          <p:cNvGrpSpPr/>
          <p:nvPr/>
        </p:nvGrpSpPr>
        <p:grpSpPr>
          <a:xfrm>
            <a:off x="1754534" y="3076835"/>
            <a:ext cx="5693399" cy="426278"/>
            <a:chOff x="1807265" y="3400693"/>
            <a:chExt cx="5693399" cy="426278"/>
          </a:xfrm>
        </p:grpSpPr>
        <p:sp>
          <p:nvSpPr>
            <p:cNvPr id="48" name="圆角矩形 47"/>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9" name="矩形 48"/>
            <p:cNvSpPr/>
            <p:nvPr/>
          </p:nvSpPr>
          <p:spPr>
            <a:xfrm>
              <a:off x="1881814" y="3411473"/>
              <a:ext cx="4826962"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8.2</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基于深度学习的连续语音识别</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55" name="组合 54"/>
          <p:cNvGrpSpPr/>
          <p:nvPr/>
        </p:nvGrpSpPr>
        <p:grpSpPr>
          <a:xfrm>
            <a:off x="1754534" y="2064479"/>
            <a:ext cx="5693399" cy="426279"/>
            <a:chOff x="1807265" y="3866296"/>
            <a:chExt cx="5693399" cy="426279"/>
          </a:xfrm>
        </p:grpSpPr>
        <p:sp>
          <p:nvSpPr>
            <p:cNvPr id="56" name="圆角矩形 55"/>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7" name="矩形 56"/>
            <p:cNvSpPr/>
            <p:nvPr/>
          </p:nvSpPr>
          <p:spPr>
            <a:xfrm>
              <a:off x="1881814" y="3877077"/>
              <a:ext cx="2739853"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8.1</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语音识别基础</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73" name="组合 72"/>
          <p:cNvGrpSpPr/>
          <p:nvPr/>
        </p:nvGrpSpPr>
        <p:grpSpPr>
          <a:xfrm>
            <a:off x="690257" y="854039"/>
            <a:ext cx="7832784" cy="781050"/>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245314" y="1169836"/>
              <a:ext cx="2653362" cy="523220"/>
            </a:xfrm>
            <a:prstGeom prst="rect">
              <a:avLst/>
            </a:prstGeom>
            <a:noFill/>
          </p:spPr>
          <p:txBody>
            <a:bodyPr wrap="none" rtlCol="0">
              <a:spAutoFit/>
            </a:bodyPr>
            <a:lstStyle/>
            <a:p>
              <a:pPr algn="ctr"/>
              <a:r>
                <a:rPr lang="zh-CN" altLang="en-US" sz="2800" dirty="0">
                  <a:solidFill>
                    <a:schemeClr val="accent4"/>
                  </a:solidFill>
                </a:rPr>
                <a:t>第八章　深度学习在语音中的应用</a:t>
              </a:r>
              <a:endParaRPr lang="zh-CN" altLang="en-US" sz="2800" dirty="0">
                <a:solidFill>
                  <a:schemeClr val="accent4"/>
                </a:solidFill>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3" name="矩形 32"/>
          <p:cNvSpPr/>
          <p:nvPr/>
        </p:nvSpPr>
        <p:spPr>
          <a:xfrm>
            <a:off x="7929" y="38314"/>
            <a:ext cx="5551520" cy="300082"/>
          </a:xfrm>
          <a:prstGeom prst="rect">
            <a:avLst/>
          </a:prstGeom>
        </p:spPr>
        <p:txBody>
          <a:bodyPr wrap="none">
            <a:spAutoFit/>
          </a:bodyPr>
          <a:lstStyle/>
          <a:p>
            <a:r>
              <a:rPr lang="zh-CN" altLang="en-US" sz="1350" dirty="0">
                <a:solidFill>
                  <a:schemeClr val="bg1"/>
                </a:solidFill>
              </a:rPr>
              <a:t>全国高校标准教材</a:t>
            </a:r>
            <a:r>
              <a:rPr lang="en-US" altLang="zh-CN" sz="1350" dirty="0">
                <a:solidFill>
                  <a:schemeClr val="bg1"/>
                </a:solidFill>
              </a:rPr>
              <a:t>《</a:t>
            </a:r>
            <a:r>
              <a:rPr lang="zh-CN" altLang="en-US" sz="1350" dirty="0">
                <a:solidFill>
                  <a:schemeClr val="bg1"/>
                </a:solidFill>
              </a:rPr>
              <a:t>云计算</a:t>
            </a:r>
            <a:r>
              <a:rPr lang="en-US" altLang="zh-CN" sz="1350" dirty="0">
                <a:solidFill>
                  <a:schemeClr val="bg1"/>
                </a:solidFill>
              </a:rPr>
              <a:t>》</a:t>
            </a:r>
            <a:r>
              <a:rPr lang="zh-CN" altLang="en-US" sz="1350" dirty="0">
                <a:solidFill>
                  <a:schemeClr val="bg1"/>
                </a:solidFill>
              </a:rPr>
              <a:t>姊妹篇，剖析大数据核心技术和实战应用</a:t>
            </a:r>
            <a:endParaRPr lang="zh-CN" altLang="en-US" sz="1350" dirty="0">
              <a:solidFill>
                <a:schemeClr val="bg1"/>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7"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39" name="31 CuadroTexto"/>
          <p:cNvSpPr txBox="1"/>
          <p:nvPr/>
        </p:nvSpPr>
        <p:spPr>
          <a:xfrm>
            <a:off x="4729199" y="6267161"/>
            <a:ext cx="370840" cy="275590"/>
          </a:xfrm>
          <a:prstGeom prst="rect">
            <a:avLst/>
          </a:prstGeom>
          <a:noFill/>
        </p:spPr>
        <p:txBody>
          <a:bodyPr wrap="none">
            <a:spAutoFit/>
          </a:bodyPr>
          <a:lstStyle/>
          <a:p>
            <a:pPr algn="l" fontAlgn="auto">
              <a:spcBef>
                <a:spcPts val="0"/>
              </a:spcBef>
              <a:spcAft>
                <a:spcPts val="0"/>
              </a:spcAft>
              <a:defRPr/>
            </a:pPr>
            <a:r>
              <a:rPr lang="en-US" altLang="es-HN" sz="1200" b="1" dirty="0">
                <a:solidFill>
                  <a:schemeClr val="bg1">
                    <a:lumMod val="50000"/>
                  </a:schemeClr>
                </a:solidFill>
                <a:sym typeface="+mn-ea"/>
              </a:rPr>
              <a:t>28</a:t>
            </a:r>
            <a:endParaRPr lang="es-ES" altLang="zh-CN" sz="1200" b="1" dirty="0">
              <a:solidFill>
                <a:schemeClr val="bg1">
                  <a:lumMod val="50000"/>
                </a:schemeClr>
              </a:solidFill>
            </a:endParaRPr>
          </a:p>
        </p:txBody>
      </p:sp>
      <p:pic>
        <p:nvPicPr>
          <p:cNvPr id="40"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43" name="圆角矩形 42"/>
          <p:cNvSpPr/>
          <p:nvPr/>
        </p:nvSpPr>
        <p:spPr>
          <a:xfrm>
            <a:off x="1765366" y="4900918"/>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dirty="0">
                <a:solidFill>
                  <a:schemeClr val="tx1">
                    <a:lumMod val="75000"/>
                    <a:lumOff val="25000"/>
                  </a:schemeClr>
                </a:solidFill>
              </a:rPr>
              <a:t>习题</a:t>
            </a:r>
            <a:endParaRPr lang="zh-CN" altLang="en-US" sz="2100" dirty="0">
              <a:solidFill>
                <a:schemeClr val="tx1">
                  <a:lumMod val="75000"/>
                  <a:lumOff val="25000"/>
                </a:schemeClr>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文本框 6"/>
          <p:cNvSpPr txBox="1"/>
          <p:nvPr/>
        </p:nvSpPr>
        <p:spPr>
          <a:xfrm>
            <a:off x="607500" y="177284"/>
            <a:ext cx="3608360" cy="323165"/>
          </a:xfrm>
          <a:prstGeom prst="rect">
            <a:avLst/>
          </a:prstGeom>
          <a:noFill/>
        </p:spPr>
        <p:txBody>
          <a:bodyPr wrap="none" lIns="0" tIns="0" rIns="0" bIns="0" rtlCol="0">
            <a:spAutoFit/>
          </a:bodyPr>
          <a:lstStyle/>
          <a:p>
            <a:r>
              <a:rPr lang="en-US" altLang="zh-CN" sz="2100" b="1" spc="225" dirty="0">
                <a:solidFill>
                  <a:prstClr val="white"/>
                </a:solidFill>
              </a:rPr>
              <a:t>8.3 </a:t>
            </a:r>
            <a:r>
              <a:rPr lang="zh-CN" altLang="en-US" sz="2100" b="1" spc="225" dirty="0">
                <a:solidFill>
                  <a:prstClr val="white"/>
                </a:solidFill>
              </a:rPr>
              <a:t>语音输入法</a:t>
            </a:r>
            <a:r>
              <a:rPr lang="en-US" altLang="zh-CN" sz="2100" b="1" spc="225" dirty="0">
                <a:solidFill>
                  <a:prstClr val="white"/>
                </a:solidFill>
              </a:rPr>
              <a:t>—</a:t>
            </a:r>
            <a:r>
              <a:rPr lang="zh-CN" altLang="en-US" sz="2100" b="1" spc="225" dirty="0">
                <a:solidFill>
                  <a:prstClr val="white"/>
                </a:solidFill>
              </a:rPr>
              <a:t>案例背景</a:t>
            </a:r>
            <a:endParaRPr lang="zh-CN" altLang="en-US" sz="2100" b="1" spc="225" dirty="0">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3" name="文本框 27"/>
          <p:cNvSpPr txBox="1"/>
          <p:nvPr/>
        </p:nvSpPr>
        <p:spPr>
          <a:xfrm>
            <a:off x="749706" y="1210573"/>
            <a:ext cx="7429153" cy="1077218"/>
          </a:xfrm>
          <a:prstGeom prst="rect">
            <a:avLst/>
          </a:prstGeom>
          <a:noFill/>
        </p:spPr>
        <p:txBody>
          <a:bodyPr wrap="square" rtlCol="0">
            <a:spAutoFit/>
          </a:bodyPr>
          <a:lstStyle/>
          <a:p>
            <a:pPr algn="just"/>
            <a:r>
              <a:rPr lang="zh-CN" altLang="en-US" sz="1600" dirty="0"/>
              <a:t>       </a:t>
            </a:r>
            <a:r>
              <a:rPr lang="zh-CN" altLang="zh-CN" sz="1600" dirty="0"/>
              <a:t>语音识别是指机器通过学习实现从语音信号到文字符号的理解过程，近几十年取得了很大的进展，并产生了一些实用的语音输入系统，如</a:t>
            </a:r>
            <a:r>
              <a:rPr lang="en-US" altLang="zh-CN" sz="1600" dirty="0"/>
              <a:t>IBM</a:t>
            </a:r>
            <a:r>
              <a:rPr lang="zh-CN" altLang="zh-CN" sz="1600" dirty="0"/>
              <a:t>的</a:t>
            </a:r>
            <a:r>
              <a:rPr lang="en-US" altLang="zh-CN" sz="1600" dirty="0" err="1"/>
              <a:t>ViaVoice</a:t>
            </a:r>
            <a:r>
              <a:rPr lang="zh-CN" altLang="zh-CN" sz="1600" dirty="0"/>
              <a:t>和微软的语音输入法。在国内科大讯飞、搜狗知音、百度语音识别是中国三大语音技术的佼佼者</a:t>
            </a:r>
            <a:r>
              <a:rPr lang="zh-CN" altLang="en-US" sz="1600" dirty="0"/>
              <a:t>。</a:t>
            </a:r>
            <a:endParaRPr lang="zh-CN" altLang="en-US" sz="1600" dirty="0">
              <a:solidFill>
                <a:prstClr val="white"/>
              </a:solidFill>
            </a:endParaRPr>
          </a:p>
        </p:txBody>
      </p:sp>
      <p:pic>
        <p:nvPicPr>
          <p:cNvPr id="53"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60" name="31 CuadroTexto"/>
          <p:cNvSpPr txBox="1"/>
          <p:nvPr/>
        </p:nvSpPr>
        <p:spPr>
          <a:xfrm>
            <a:off x="4729199" y="6267161"/>
            <a:ext cx="370840" cy="275590"/>
          </a:xfrm>
          <a:prstGeom prst="rect">
            <a:avLst/>
          </a:prstGeom>
          <a:noFill/>
        </p:spPr>
        <p:txBody>
          <a:bodyPr wrap="none">
            <a:spAutoFit/>
          </a:bodyPr>
          <a:lstStyle/>
          <a:p>
            <a:pPr algn="l" fontAlgn="auto">
              <a:spcBef>
                <a:spcPts val="0"/>
              </a:spcBef>
              <a:spcAft>
                <a:spcPts val="0"/>
              </a:spcAft>
              <a:defRPr/>
            </a:pPr>
            <a:r>
              <a:rPr lang="en-US" altLang="es-HN" sz="1200" b="1" dirty="0">
                <a:solidFill>
                  <a:schemeClr val="bg1">
                    <a:lumMod val="50000"/>
                  </a:schemeClr>
                </a:solidFill>
                <a:sym typeface="+mn-ea"/>
              </a:rPr>
              <a:t>28</a:t>
            </a:r>
            <a:endParaRPr lang="es-ES" altLang="zh-CN" sz="1200" b="1" dirty="0">
              <a:solidFill>
                <a:schemeClr val="bg1">
                  <a:lumMod val="50000"/>
                </a:schemeClr>
              </a:solidFill>
            </a:endParaRPr>
          </a:p>
        </p:txBody>
      </p:sp>
      <p:pic>
        <p:nvPicPr>
          <p:cNvPr id="61"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76" name="文本框 27"/>
          <p:cNvSpPr txBox="1"/>
          <p:nvPr/>
        </p:nvSpPr>
        <p:spPr>
          <a:xfrm>
            <a:off x="6518990" y="234392"/>
            <a:ext cx="2659702" cy="300082"/>
          </a:xfrm>
          <a:prstGeom prst="rect">
            <a:avLst/>
          </a:prstGeom>
          <a:noFill/>
        </p:spPr>
        <p:txBody>
          <a:bodyPr wrap="none" rtlCol="0">
            <a:spAutoFit/>
          </a:bodyPr>
          <a:lstStyle/>
          <a:p>
            <a:r>
              <a:rPr lang="zh-CN" altLang="en-US" sz="1350" dirty="0">
                <a:solidFill>
                  <a:prstClr val="white"/>
                </a:solidFill>
              </a:rPr>
              <a:t>第八章 深度学习在语音中的应用</a:t>
            </a:r>
            <a:endParaRPr lang="zh-CN" altLang="en-US" sz="1350" dirty="0">
              <a:solidFill>
                <a:prstClr val="white"/>
              </a:solidFill>
            </a:endParaRPr>
          </a:p>
        </p:txBody>
      </p:sp>
      <p:sp>
        <p:nvSpPr>
          <p:cNvPr id="2" name="矩形 1"/>
          <p:cNvSpPr/>
          <p:nvPr/>
        </p:nvSpPr>
        <p:spPr>
          <a:xfrm>
            <a:off x="743223" y="2955985"/>
            <a:ext cx="7558077" cy="1323439"/>
          </a:xfrm>
          <a:prstGeom prst="rect">
            <a:avLst/>
          </a:prstGeom>
        </p:spPr>
        <p:txBody>
          <a:bodyPr wrap="square">
            <a:spAutoFit/>
          </a:bodyPr>
          <a:lstStyle/>
          <a:p>
            <a:r>
              <a:rPr lang="zh-CN" altLang="zh-CN" sz="1600" dirty="0"/>
              <a:t>如果将现有的语音识别技术和已经发展的十分成熟的拼音输入法相结合起来，使用语音识别技术代替手工敲击键盘，使用成熟的拼音输入法进行组词和选词，将会很大地提高输入效率。如果语音识别出现错误，还可以使用键盘进行修改，同时针对性地对识别错误的词语进行再训练，提高识别率</a:t>
            </a:r>
            <a:r>
              <a:rPr lang="zh-CN" altLang="en-US" sz="1600" dirty="0"/>
              <a:t>。</a:t>
            </a:r>
            <a:endParaRPr lang="zh-CN" altLang="en-US" sz="1600" dirty="0"/>
          </a:p>
        </p:txBody>
      </p:sp>
      <p:sp>
        <p:nvSpPr>
          <p:cNvPr id="24" name="矩形 23"/>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文本框 6"/>
          <p:cNvSpPr txBox="1"/>
          <p:nvPr/>
        </p:nvSpPr>
        <p:spPr>
          <a:xfrm>
            <a:off x="607500" y="177284"/>
            <a:ext cx="4502836" cy="323165"/>
          </a:xfrm>
          <a:prstGeom prst="rect">
            <a:avLst/>
          </a:prstGeom>
          <a:noFill/>
        </p:spPr>
        <p:txBody>
          <a:bodyPr wrap="none" lIns="0" tIns="0" rIns="0" bIns="0" rtlCol="0">
            <a:spAutoFit/>
          </a:bodyPr>
          <a:lstStyle/>
          <a:p>
            <a:r>
              <a:rPr lang="en-US" altLang="zh-CN" sz="2100" b="1" spc="225" dirty="0">
                <a:solidFill>
                  <a:prstClr val="white"/>
                </a:solidFill>
              </a:rPr>
              <a:t>8.3 </a:t>
            </a:r>
            <a:r>
              <a:rPr lang="zh-CN" altLang="en-US" sz="2100" b="1" spc="225" dirty="0">
                <a:solidFill>
                  <a:prstClr val="white"/>
                </a:solidFill>
              </a:rPr>
              <a:t>语音输入法</a:t>
            </a:r>
            <a:r>
              <a:rPr lang="en-US" altLang="zh-CN" sz="2100" b="1" spc="225" dirty="0">
                <a:solidFill>
                  <a:prstClr val="white"/>
                </a:solidFill>
              </a:rPr>
              <a:t>—</a:t>
            </a:r>
            <a:r>
              <a:rPr lang="zh-CN" altLang="en-US" sz="2100" b="1" spc="225" dirty="0">
                <a:solidFill>
                  <a:prstClr val="white"/>
                </a:solidFill>
              </a:rPr>
              <a:t>语音输入法设计</a:t>
            </a:r>
            <a:endParaRPr lang="zh-CN" altLang="en-US" sz="2100" b="1" spc="225" dirty="0">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pic>
        <p:nvPicPr>
          <p:cNvPr id="53"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60" name="31 CuadroTexto"/>
          <p:cNvSpPr txBox="1"/>
          <p:nvPr/>
        </p:nvSpPr>
        <p:spPr>
          <a:xfrm>
            <a:off x="4729199" y="6267161"/>
            <a:ext cx="370840" cy="275590"/>
          </a:xfrm>
          <a:prstGeom prst="rect">
            <a:avLst/>
          </a:prstGeom>
          <a:noFill/>
        </p:spPr>
        <p:txBody>
          <a:bodyPr wrap="none">
            <a:spAutoFit/>
          </a:bodyPr>
          <a:lstStyle/>
          <a:p>
            <a:pPr algn="l" fontAlgn="auto">
              <a:spcBef>
                <a:spcPts val="0"/>
              </a:spcBef>
              <a:spcAft>
                <a:spcPts val="0"/>
              </a:spcAft>
              <a:defRPr/>
            </a:pPr>
            <a:r>
              <a:rPr lang="en-US" altLang="es-HN" sz="1200" b="1" dirty="0">
                <a:solidFill>
                  <a:schemeClr val="bg1">
                    <a:lumMod val="50000"/>
                  </a:schemeClr>
                </a:solidFill>
                <a:sym typeface="+mn-ea"/>
              </a:rPr>
              <a:t>28</a:t>
            </a:r>
            <a:endParaRPr lang="es-ES" altLang="zh-CN" sz="1200" b="1" dirty="0">
              <a:solidFill>
                <a:schemeClr val="bg1">
                  <a:lumMod val="50000"/>
                </a:schemeClr>
              </a:solidFill>
            </a:endParaRPr>
          </a:p>
        </p:txBody>
      </p:sp>
      <p:pic>
        <p:nvPicPr>
          <p:cNvPr id="61"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76" name="文本框 27"/>
          <p:cNvSpPr txBox="1"/>
          <p:nvPr/>
        </p:nvSpPr>
        <p:spPr>
          <a:xfrm>
            <a:off x="6518990" y="234392"/>
            <a:ext cx="2659702" cy="300082"/>
          </a:xfrm>
          <a:prstGeom prst="rect">
            <a:avLst/>
          </a:prstGeom>
          <a:noFill/>
        </p:spPr>
        <p:txBody>
          <a:bodyPr wrap="none" rtlCol="0">
            <a:spAutoFit/>
          </a:bodyPr>
          <a:lstStyle/>
          <a:p>
            <a:r>
              <a:rPr lang="zh-CN" altLang="en-US" sz="1350" dirty="0">
                <a:solidFill>
                  <a:prstClr val="white"/>
                </a:solidFill>
              </a:rPr>
              <a:t>第八章 深度学习在语音中的应用</a:t>
            </a:r>
            <a:endParaRPr lang="zh-CN" altLang="en-US" sz="1350" dirty="0">
              <a:solidFill>
                <a:prstClr val="white"/>
              </a:solidFill>
            </a:endParaRPr>
          </a:p>
        </p:txBody>
      </p:sp>
      <p:sp>
        <p:nvSpPr>
          <p:cNvPr id="2" name="矩形 1"/>
          <p:cNvSpPr/>
          <p:nvPr/>
        </p:nvSpPr>
        <p:spPr>
          <a:xfrm>
            <a:off x="688186" y="4306858"/>
            <a:ext cx="7558077" cy="1569660"/>
          </a:xfrm>
          <a:prstGeom prst="rect">
            <a:avLst/>
          </a:prstGeom>
        </p:spPr>
        <p:txBody>
          <a:bodyPr wrap="square">
            <a:spAutoFit/>
          </a:bodyPr>
          <a:lstStyle/>
          <a:p>
            <a:pPr algn="just"/>
            <a:r>
              <a:rPr lang="zh-CN" altLang="en-US" sz="1600" dirty="0"/>
              <a:t>       </a:t>
            </a:r>
            <a:r>
              <a:rPr lang="zh-CN" altLang="zh-CN" sz="1600" dirty="0"/>
              <a:t>语音输入法是基于</a:t>
            </a:r>
            <a:r>
              <a:rPr lang="en-US" altLang="zh-CN" sz="1600" dirty="0"/>
              <a:t>C/S</a:t>
            </a:r>
            <a:r>
              <a:rPr lang="zh-CN" altLang="zh-CN" sz="1600" dirty="0"/>
              <a:t>结构设计的。它有一个语音服务器，即语音中心</a:t>
            </a:r>
            <a:r>
              <a:rPr lang="en-US" altLang="zh-CN" sz="1600" dirty="0" err="1"/>
              <a:t>SpeechCenter</a:t>
            </a:r>
            <a:r>
              <a:rPr lang="zh-CN" altLang="zh-CN" sz="1600" dirty="0"/>
              <a:t>，负责从声卡采集数据进行语音识别，为各个输入法客户端提供识别结果</a:t>
            </a:r>
            <a:r>
              <a:rPr lang="en-US" altLang="zh-CN" sz="1600" dirty="0"/>
              <a:t>(</a:t>
            </a:r>
            <a:r>
              <a:rPr lang="zh-CN" altLang="zh-CN" sz="1600" dirty="0"/>
              <a:t>拼音</a:t>
            </a:r>
            <a:r>
              <a:rPr lang="en-US" altLang="zh-CN" sz="1600" dirty="0"/>
              <a:t>)</a:t>
            </a:r>
            <a:r>
              <a:rPr lang="zh-CN" altLang="zh-CN" sz="1600" dirty="0"/>
              <a:t>。输入法的客户端是由拼音输入法</a:t>
            </a:r>
            <a:r>
              <a:rPr lang="en-US" altLang="zh-CN" sz="1600" dirty="0" err="1"/>
              <a:t>FreeVoice</a:t>
            </a:r>
            <a:r>
              <a:rPr lang="zh-CN" altLang="zh-CN" sz="1600" dirty="0"/>
              <a:t>的实体构成的，在</a:t>
            </a:r>
            <a:r>
              <a:rPr lang="en-US" altLang="zh-CN" sz="1600" dirty="0"/>
              <a:t>Windows</a:t>
            </a:r>
            <a:r>
              <a:rPr lang="zh-CN" altLang="zh-CN" sz="1600" dirty="0"/>
              <a:t>里，每一个输入法实际上是一个动态链接库，当有用户程序需要使用输入法的时候，系统就会生成一个相应的实体。它们之间的通信是通过</a:t>
            </a:r>
            <a:r>
              <a:rPr lang="en-US" altLang="zh-CN" sz="1600" dirty="0"/>
              <a:t>TCP/IP</a:t>
            </a:r>
            <a:r>
              <a:rPr lang="zh-CN" altLang="zh-CN" sz="1600" dirty="0"/>
              <a:t>网络协议实现的，语音中心还可以以广播方式向每一个输入法实体发送信息</a:t>
            </a:r>
            <a:r>
              <a:rPr lang="zh-CN" altLang="en-US" sz="1600" dirty="0"/>
              <a:t>。</a:t>
            </a:r>
            <a:endParaRPr lang="zh-CN" altLang="en-US" sz="1600" dirty="0"/>
          </a:p>
        </p:txBody>
      </p:sp>
      <p:pic>
        <p:nvPicPr>
          <p:cNvPr id="19" name="图片 18" descr="例8-5"/>
          <p:cNvPicPr/>
          <p:nvPr/>
        </p:nvPicPr>
        <p:blipFill>
          <a:blip r:embed="rId3">
            <a:extLst>
              <a:ext uri="{28A0092B-C50C-407E-A947-70E740481C1C}">
                <a14:useLocalDpi xmlns:a14="http://schemas.microsoft.com/office/drawing/2010/main" val="0"/>
              </a:ext>
            </a:extLst>
          </a:blip>
          <a:srcRect/>
          <a:stretch>
            <a:fillRect/>
          </a:stretch>
        </p:blipFill>
        <p:spPr>
          <a:xfrm>
            <a:off x="799812" y="909889"/>
            <a:ext cx="7098287" cy="3332988"/>
          </a:xfrm>
          <a:prstGeom prst="rect">
            <a:avLst/>
          </a:prstGeom>
          <a:noFill/>
          <a:ln>
            <a:noFill/>
          </a:ln>
        </p:spPr>
      </p:pic>
      <p:sp>
        <p:nvSpPr>
          <p:cNvPr id="24" name="矩形 23"/>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690257" y="854039"/>
            <a:ext cx="7832784" cy="781050"/>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245312" y="1169836"/>
              <a:ext cx="2653362" cy="523220"/>
            </a:xfrm>
            <a:prstGeom prst="rect">
              <a:avLst/>
            </a:prstGeom>
            <a:noFill/>
          </p:spPr>
          <p:txBody>
            <a:bodyPr wrap="none" rtlCol="0">
              <a:spAutoFit/>
            </a:bodyPr>
            <a:lstStyle/>
            <a:p>
              <a:pPr algn="ctr"/>
              <a:r>
                <a:rPr lang="zh-CN" altLang="en-US" sz="2800" dirty="0">
                  <a:solidFill>
                    <a:schemeClr val="accent4"/>
                  </a:solidFill>
                </a:rPr>
                <a:t>第八章　深度学习在语音中的应用</a:t>
              </a:r>
              <a:endParaRPr lang="zh-CN" altLang="en-US" sz="2800" dirty="0">
                <a:solidFill>
                  <a:schemeClr val="accent4"/>
                </a:solidFill>
              </a:endParaRPr>
            </a:p>
          </p:txBody>
        </p:sp>
      </p:grpSp>
      <p:grpSp>
        <p:nvGrpSpPr>
          <p:cNvPr id="67" name="组合 66"/>
          <p:cNvGrpSpPr/>
          <p:nvPr/>
        </p:nvGrpSpPr>
        <p:grpSpPr>
          <a:xfrm>
            <a:off x="1754534" y="2048547"/>
            <a:ext cx="5693399" cy="415498"/>
            <a:chOff x="1807265" y="2462595"/>
            <a:chExt cx="5693399" cy="415498"/>
          </a:xfrm>
        </p:grpSpPr>
        <p:sp>
          <p:nvSpPr>
            <p:cNvPr id="47" name="圆角矩形 46"/>
            <p:cNvSpPr/>
            <p:nvPr/>
          </p:nvSpPr>
          <p:spPr>
            <a:xfrm>
              <a:off x="1807265" y="2478527"/>
              <a:ext cx="5693399" cy="394154"/>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8" name="矩形 47"/>
            <p:cNvSpPr/>
            <p:nvPr/>
          </p:nvSpPr>
          <p:spPr>
            <a:xfrm>
              <a:off x="1883286" y="2462595"/>
              <a:ext cx="2739853" cy="415498"/>
            </a:xfrm>
            <a:prstGeom prst="rect">
              <a:avLst/>
            </a:prstGeom>
          </p:spPr>
          <p:txBody>
            <a:bodyPr wrap="none">
              <a:spAutoFit/>
            </a:bodyPr>
            <a:lstStyle/>
            <a:p>
              <a:r>
                <a:rPr lang="en-US" altLang="zh-CN" sz="2100" spc="225" dirty="0">
                  <a:solidFill>
                    <a:schemeClr val="bg1"/>
                  </a:solidFill>
                  <a:latin typeface="微软雅黑" panose="020B0503020204020204" pitchFamily="34" charset="-122"/>
                  <a:ea typeface="微软雅黑" panose="020B0503020204020204" pitchFamily="34" charset="-122"/>
                </a:rPr>
                <a:t>8.1</a:t>
              </a:r>
              <a:r>
                <a:rPr lang="zh-CN" altLang="en-US" sz="2100" spc="225" dirty="0">
                  <a:solidFill>
                    <a:schemeClr val="bg1"/>
                  </a:solidFill>
                  <a:latin typeface="微软雅黑" panose="020B0503020204020204" pitchFamily="34" charset="-122"/>
                  <a:ea typeface="微软雅黑" panose="020B0503020204020204" pitchFamily="34" charset="-122"/>
                </a:rPr>
                <a:t>　语音识别基础</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grpSp>
      <p:grpSp>
        <p:nvGrpSpPr>
          <p:cNvPr id="68" name="组合 67"/>
          <p:cNvGrpSpPr/>
          <p:nvPr/>
        </p:nvGrpSpPr>
        <p:grpSpPr>
          <a:xfrm>
            <a:off x="1754534" y="3037766"/>
            <a:ext cx="5693399" cy="426278"/>
            <a:chOff x="1807265" y="2935089"/>
            <a:chExt cx="5693399" cy="426278"/>
          </a:xfrm>
        </p:grpSpPr>
        <p:sp>
          <p:nvSpPr>
            <p:cNvPr id="49"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矩形 49"/>
            <p:cNvSpPr/>
            <p:nvPr/>
          </p:nvSpPr>
          <p:spPr>
            <a:xfrm>
              <a:off x="1881814" y="2945869"/>
              <a:ext cx="4826962"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8.2</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基于深度学习的连续语音识别</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9" name="组合 68"/>
          <p:cNvGrpSpPr/>
          <p:nvPr/>
        </p:nvGrpSpPr>
        <p:grpSpPr>
          <a:xfrm>
            <a:off x="1754534" y="4000694"/>
            <a:ext cx="5693399" cy="426278"/>
            <a:chOff x="1807265" y="3400693"/>
            <a:chExt cx="5693399" cy="426278"/>
          </a:xfrm>
        </p:grpSpPr>
        <p:sp>
          <p:nvSpPr>
            <p:cNvPr id="51" name="圆角矩形 5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2" name="矩形 51"/>
            <p:cNvSpPr/>
            <p:nvPr/>
          </p:nvSpPr>
          <p:spPr>
            <a:xfrm>
              <a:off x="1881814" y="3411473"/>
              <a:ext cx="3932487"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8.3</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应用举例：语音输入法</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3" name="矩形 32"/>
          <p:cNvSpPr/>
          <p:nvPr/>
        </p:nvSpPr>
        <p:spPr>
          <a:xfrm>
            <a:off x="7929" y="38314"/>
            <a:ext cx="5551520" cy="300082"/>
          </a:xfrm>
          <a:prstGeom prst="rect">
            <a:avLst/>
          </a:prstGeom>
        </p:spPr>
        <p:txBody>
          <a:bodyPr wrap="none">
            <a:spAutoFit/>
          </a:bodyPr>
          <a:lstStyle/>
          <a:p>
            <a:r>
              <a:rPr lang="zh-CN" altLang="en-US" sz="1350" dirty="0">
                <a:solidFill>
                  <a:schemeClr val="bg1"/>
                </a:solidFill>
              </a:rPr>
              <a:t>全国高校标准教材</a:t>
            </a:r>
            <a:r>
              <a:rPr lang="en-US" altLang="zh-CN" sz="1350" dirty="0">
                <a:solidFill>
                  <a:schemeClr val="bg1"/>
                </a:solidFill>
              </a:rPr>
              <a:t>《</a:t>
            </a:r>
            <a:r>
              <a:rPr lang="zh-CN" altLang="en-US" sz="1350" dirty="0">
                <a:solidFill>
                  <a:schemeClr val="bg1"/>
                </a:solidFill>
              </a:rPr>
              <a:t>云计算</a:t>
            </a:r>
            <a:r>
              <a:rPr lang="en-US" altLang="zh-CN" sz="1350" dirty="0">
                <a:solidFill>
                  <a:schemeClr val="bg1"/>
                </a:solidFill>
              </a:rPr>
              <a:t>》</a:t>
            </a:r>
            <a:r>
              <a:rPr lang="zh-CN" altLang="en-US" sz="1350" dirty="0">
                <a:solidFill>
                  <a:schemeClr val="bg1"/>
                </a:solidFill>
              </a:rPr>
              <a:t>姊妹篇，剖析大数据核心技术和实战应用</a:t>
            </a:r>
            <a:endParaRPr lang="zh-CN" altLang="en-US" sz="1350" dirty="0">
              <a:solidFill>
                <a:schemeClr val="bg1"/>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7"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39"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HN" sz="1200" b="1" dirty="0">
                <a:solidFill>
                  <a:schemeClr val="bg1">
                    <a:lumMod val="50000"/>
                  </a:schemeClr>
                </a:solidFill>
              </a:rPr>
              <a:t>28</a:t>
            </a:r>
            <a:endParaRPr lang="en-US" altLang="es-HN" sz="1200" b="1" dirty="0">
              <a:solidFill>
                <a:schemeClr val="bg1">
                  <a:lumMod val="50000"/>
                </a:schemeClr>
              </a:solidFill>
              <a:latin typeface="+mn-lt"/>
            </a:endParaRPr>
          </a:p>
        </p:txBody>
      </p:sp>
      <p:pic>
        <p:nvPicPr>
          <p:cNvPr id="40"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43" name="圆角矩形 42"/>
          <p:cNvSpPr/>
          <p:nvPr/>
        </p:nvSpPr>
        <p:spPr>
          <a:xfrm>
            <a:off x="1765366" y="4900918"/>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dirty="0">
                <a:solidFill>
                  <a:schemeClr val="tx1">
                    <a:lumMod val="75000"/>
                    <a:lumOff val="25000"/>
                  </a:schemeClr>
                </a:solidFill>
              </a:rPr>
              <a:t>习题</a:t>
            </a:r>
            <a:endParaRPr lang="zh-CN" altLang="en-US" sz="2100" dirty="0">
              <a:solidFill>
                <a:schemeClr val="tx1">
                  <a:lumMod val="75000"/>
                  <a:lumOff val="25000"/>
                </a:schemeClr>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 name="矩形 645"/>
          <p:cNvSpPr/>
          <p:nvPr/>
        </p:nvSpPr>
        <p:spPr>
          <a:xfrm>
            <a:off x="-14288" y="-22224"/>
            <a:ext cx="9169004" cy="688022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pic>
        <p:nvPicPr>
          <p:cNvPr id="678" name="图片 677"/>
          <p:cNvPicPr>
            <a:picLocks noChangeAspect="1"/>
          </p:cNvPicPr>
          <p:nvPr/>
        </p:nvPicPr>
        <p:blipFill rotWithShape="1">
          <a:blip r:embed="rId1"/>
          <a:srcRect l="19090" t="21720" r="16280" b="22029"/>
          <a:stretch>
            <a:fillRect/>
          </a:stretch>
        </p:blipFill>
        <p:spPr>
          <a:xfrm>
            <a:off x="-38100" y="-22225"/>
            <a:ext cx="9201150" cy="6829426"/>
          </a:xfrm>
          <a:prstGeom prst="rect">
            <a:avLst/>
          </a:prstGeom>
        </p:spPr>
      </p:pic>
      <p:sp>
        <p:nvSpPr>
          <p:cNvPr id="5" name="矩形 4"/>
          <p:cNvSpPr/>
          <p:nvPr/>
        </p:nvSpPr>
        <p:spPr>
          <a:xfrm>
            <a:off x="564073" y="2464268"/>
            <a:ext cx="7961879" cy="2677656"/>
          </a:xfrm>
          <a:prstGeom prst="rect">
            <a:avLst/>
          </a:prstGeom>
        </p:spPr>
        <p:txBody>
          <a:bodyPr wrap="square">
            <a:spAutoFit/>
          </a:bodyPr>
          <a:lstStyle/>
          <a:p>
            <a:pPr lvl="0"/>
            <a:r>
              <a:rPr lang="en-US" altLang="zh-CN" sz="2100" spc="225" dirty="0">
                <a:solidFill>
                  <a:prstClr val="white"/>
                </a:solidFill>
              </a:rPr>
              <a:t>1</a:t>
            </a:r>
            <a:r>
              <a:rPr lang="zh-CN" altLang="zh-CN" sz="2100" spc="225" dirty="0">
                <a:solidFill>
                  <a:prstClr val="white"/>
                </a:solidFill>
              </a:rPr>
              <a:t>．</a:t>
            </a:r>
            <a:r>
              <a:rPr lang="zh-CN" altLang="zh-CN" sz="2400" dirty="0">
                <a:solidFill>
                  <a:schemeClr val="bg1"/>
                </a:solidFill>
              </a:rPr>
              <a:t>请简述为什么深度神经网络适合语音识别？</a:t>
            </a:r>
            <a:endParaRPr lang="zh-CN" altLang="zh-CN" sz="2400" dirty="0">
              <a:solidFill>
                <a:schemeClr val="bg1"/>
              </a:solidFill>
            </a:endParaRPr>
          </a:p>
          <a:p>
            <a:pPr>
              <a:lnSpc>
                <a:spcPct val="150000"/>
              </a:lnSpc>
            </a:pPr>
            <a:r>
              <a:rPr lang="en-US" altLang="zh-CN" sz="2100" spc="225" dirty="0">
                <a:solidFill>
                  <a:prstClr val="white"/>
                </a:solidFill>
              </a:rPr>
              <a:t>2</a:t>
            </a:r>
            <a:r>
              <a:rPr lang="zh-CN" altLang="zh-CN" sz="2100" spc="225" dirty="0">
                <a:solidFill>
                  <a:prstClr val="white"/>
                </a:solidFill>
              </a:rPr>
              <a:t>．</a:t>
            </a:r>
            <a:r>
              <a:rPr lang="zh-CN" altLang="zh-CN" sz="2400" dirty="0">
                <a:solidFill>
                  <a:schemeClr val="bg1"/>
                </a:solidFill>
              </a:rPr>
              <a:t>请画出传统的</a:t>
            </a:r>
            <a:r>
              <a:rPr lang="en-US" altLang="zh-CN" sz="2400" dirty="0">
                <a:solidFill>
                  <a:schemeClr val="bg1"/>
                </a:solidFill>
              </a:rPr>
              <a:t>GMM-HMM</a:t>
            </a:r>
            <a:r>
              <a:rPr lang="zh-CN" altLang="zh-CN" sz="2400" dirty="0">
                <a:solidFill>
                  <a:schemeClr val="bg1"/>
                </a:solidFill>
              </a:rPr>
              <a:t>语音识别系统框图</a:t>
            </a:r>
            <a:r>
              <a:rPr lang="zh-CN" altLang="en-US" sz="2400" dirty="0">
                <a:solidFill>
                  <a:schemeClr val="bg1"/>
                </a:solidFill>
              </a:rPr>
              <a:t>？</a:t>
            </a:r>
            <a:endParaRPr lang="zh-CN" altLang="zh-CN" sz="2100" spc="225" dirty="0">
              <a:solidFill>
                <a:prstClr val="white"/>
              </a:solidFill>
            </a:endParaRPr>
          </a:p>
          <a:p>
            <a:pPr>
              <a:lnSpc>
                <a:spcPct val="150000"/>
              </a:lnSpc>
            </a:pPr>
            <a:r>
              <a:rPr lang="en-US" altLang="zh-CN" sz="2100" spc="225" dirty="0">
                <a:solidFill>
                  <a:prstClr val="white"/>
                </a:solidFill>
              </a:rPr>
              <a:t>3</a:t>
            </a:r>
            <a:r>
              <a:rPr lang="zh-CN" altLang="zh-CN" sz="2100" spc="225" dirty="0">
                <a:solidFill>
                  <a:prstClr val="white"/>
                </a:solidFill>
              </a:rPr>
              <a:t>．</a:t>
            </a:r>
            <a:r>
              <a:rPr lang="zh-CN" altLang="zh-CN" sz="2400" dirty="0">
                <a:solidFill>
                  <a:schemeClr val="bg1"/>
                </a:solidFill>
              </a:rPr>
              <a:t>请画出</a:t>
            </a:r>
            <a:r>
              <a:rPr lang="en-US" altLang="zh-CN" sz="2400" dirty="0">
                <a:solidFill>
                  <a:schemeClr val="bg1"/>
                </a:solidFill>
              </a:rPr>
              <a:t>DNN-HMM</a:t>
            </a:r>
            <a:r>
              <a:rPr lang="zh-CN" altLang="zh-CN" sz="2400" dirty="0">
                <a:solidFill>
                  <a:schemeClr val="bg1"/>
                </a:solidFill>
              </a:rPr>
              <a:t>语音识别系统框图</a:t>
            </a:r>
            <a:r>
              <a:rPr lang="zh-CN" altLang="zh-CN" sz="2100" spc="225" dirty="0">
                <a:solidFill>
                  <a:prstClr val="white"/>
                </a:solidFill>
              </a:rPr>
              <a:t>？</a:t>
            </a:r>
            <a:endParaRPr lang="zh-CN" altLang="zh-CN" sz="2100" spc="225" dirty="0">
              <a:solidFill>
                <a:prstClr val="white"/>
              </a:solidFill>
            </a:endParaRPr>
          </a:p>
          <a:p>
            <a:pPr>
              <a:lnSpc>
                <a:spcPct val="150000"/>
              </a:lnSpc>
            </a:pPr>
            <a:r>
              <a:rPr lang="en-US" altLang="zh-CN" sz="2100" spc="225" dirty="0">
                <a:solidFill>
                  <a:prstClr val="white"/>
                </a:solidFill>
              </a:rPr>
              <a:t>4</a:t>
            </a:r>
            <a:r>
              <a:rPr lang="zh-CN" altLang="zh-CN" sz="2100" spc="225" dirty="0">
                <a:solidFill>
                  <a:prstClr val="white"/>
                </a:solidFill>
              </a:rPr>
              <a:t>．</a:t>
            </a:r>
            <a:r>
              <a:rPr lang="zh-CN" altLang="zh-CN" sz="2400" dirty="0">
                <a:solidFill>
                  <a:schemeClr val="bg1"/>
                </a:solidFill>
              </a:rPr>
              <a:t>请简述语音识别技术在国内外发展的现状</a:t>
            </a:r>
            <a:r>
              <a:rPr lang="zh-CN" altLang="zh-CN" sz="2100" spc="225" dirty="0">
                <a:solidFill>
                  <a:prstClr val="white"/>
                </a:solidFill>
              </a:rPr>
              <a:t>？</a:t>
            </a:r>
            <a:endParaRPr lang="zh-CN" altLang="zh-CN" sz="2100" spc="225" dirty="0">
              <a:solidFill>
                <a:prstClr val="white"/>
              </a:solidFill>
            </a:endParaRPr>
          </a:p>
          <a:p>
            <a:pPr>
              <a:lnSpc>
                <a:spcPct val="150000"/>
              </a:lnSpc>
            </a:pPr>
            <a:r>
              <a:rPr lang="en-US" altLang="zh-CN" sz="2100" spc="225" dirty="0">
                <a:solidFill>
                  <a:prstClr val="white"/>
                </a:solidFill>
              </a:rPr>
              <a:t>5</a:t>
            </a:r>
            <a:r>
              <a:rPr lang="zh-CN" altLang="zh-CN" sz="2100" spc="225" dirty="0">
                <a:solidFill>
                  <a:prstClr val="white"/>
                </a:solidFill>
              </a:rPr>
              <a:t>．</a:t>
            </a:r>
            <a:r>
              <a:rPr lang="zh-CN" altLang="zh-CN" sz="2400" dirty="0">
                <a:solidFill>
                  <a:schemeClr val="bg1"/>
                </a:solidFill>
              </a:rPr>
              <a:t>详细研究科大讯飞语音输入法，请阐述其优缺点</a:t>
            </a:r>
            <a:r>
              <a:rPr lang="zh-CN" altLang="zh-CN" sz="2100" spc="225" dirty="0">
                <a:solidFill>
                  <a:prstClr val="white"/>
                </a:solidFill>
              </a:rPr>
              <a:t>？</a:t>
            </a:r>
            <a:endParaRPr lang="zh-CN" altLang="zh-CN" sz="2100" spc="225" dirty="0">
              <a:solidFill>
                <a:prstClr val="white"/>
              </a:solidFill>
            </a:endParaRPr>
          </a:p>
        </p:txBody>
      </p:sp>
      <p:sp>
        <p:nvSpPr>
          <p:cNvPr id="3" name="矩形 2"/>
          <p:cNvSpPr/>
          <p:nvPr/>
        </p:nvSpPr>
        <p:spPr>
          <a:xfrm>
            <a:off x="564072" y="1012685"/>
            <a:ext cx="1569660" cy="646331"/>
          </a:xfrm>
          <a:prstGeom prst="rect">
            <a:avLst/>
          </a:prstGeom>
        </p:spPr>
        <p:txBody>
          <a:bodyPr wrap="none">
            <a:spAutoFit/>
          </a:bodyPr>
          <a:lstStyle/>
          <a:p>
            <a:r>
              <a:rPr lang="zh-CN" altLang="en-US" sz="3600" b="1" dirty="0">
                <a:solidFill>
                  <a:srgbClr val="96C527"/>
                </a:solidFill>
              </a:rPr>
              <a:t>习题：</a:t>
            </a:r>
            <a:endParaRPr lang="zh-CN" altLang="en-US" sz="3600" b="1" dirty="0">
              <a:solidFill>
                <a:srgbClr val="96C527"/>
              </a:solidFill>
            </a:endParaRPr>
          </a:p>
        </p:txBody>
      </p:sp>
      <p:cxnSp>
        <p:nvCxnSpPr>
          <p:cNvPr id="6" name="直接连接符 5"/>
          <p:cNvCxnSpPr/>
          <p:nvPr/>
        </p:nvCxnSpPr>
        <p:spPr>
          <a:xfrm>
            <a:off x="564073" y="1615012"/>
            <a:ext cx="1523494" cy="0"/>
          </a:xfrm>
          <a:prstGeom prst="line">
            <a:avLst/>
          </a:prstGeom>
          <a:ln>
            <a:solidFill>
              <a:srgbClr val="96C527"/>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DeepRack\deepracklogin.jpg">
            <a:hlinkClick r:id="rId1"/>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95762" y="1447800"/>
            <a:ext cx="3911598" cy="220027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D:\360data\重要数据\我的文档\Tencent Files\532017450\FileRecv\首页-终止.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2819" y="1447800"/>
            <a:ext cx="3911598" cy="220027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91222" y="681335"/>
            <a:ext cx="3454792" cy="646331"/>
          </a:xfrm>
          <a:prstGeom prst="rect">
            <a:avLst/>
          </a:prstGeom>
          <a:noFill/>
        </p:spPr>
        <p:txBody>
          <a:bodyPr wrap="none" rtlCol="0">
            <a:spAutoFit/>
          </a:bodyPr>
          <a:lstStyle/>
          <a:p>
            <a:r>
              <a:rPr lang="en-US" altLang="zh-CN" b="1" dirty="0" err="1">
                <a:solidFill>
                  <a:schemeClr val="tx1">
                    <a:lumMod val="75000"/>
                    <a:lumOff val="25000"/>
                  </a:schemeClr>
                </a:solidFill>
              </a:rPr>
              <a:t>AIRack</a:t>
            </a:r>
            <a:r>
              <a:rPr lang="zh-CN" altLang="zh-CN" b="1" dirty="0">
                <a:solidFill>
                  <a:schemeClr val="tx1">
                    <a:lumMod val="75000"/>
                    <a:lumOff val="25000"/>
                  </a:schemeClr>
                </a:solidFill>
              </a:rPr>
              <a:t>人工智能实验平台</a:t>
            </a:r>
            <a:endParaRPr lang="en-US" altLang="zh-CN" b="1" dirty="0">
              <a:solidFill>
                <a:schemeClr val="tx1">
                  <a:lumMod val="75000"/>
                  <a:lumOff val="25000"/>
                </a:schemeClr>
              </a:solidFill>
            </a:endParaRPr>
          </a:p>
          <a:p>
            <a:r>
              <a:rPr lang="zh-CN" altLang="zh-CN" dirty="0">
                <a:solidFill>
                  <a:schemeClr val="tx1">
                    <a:lumMod val="50000"/>
                    <a:lumOff val="50000"/>
                  </a:schemeClr>
                </a:solidFill>
              </a:rPr>
              <a:t>——一站式的人工智能实验平台</a:t>
            </a:r>
            <a:endParaRPr lang="zh-CN" altLang="zh-CN" dirty="0">
              <a:solidFill>
                <a:schemeClr val="tx1">
                  <a:lumMod val="50000"/>
                  <a:lumOff val="50000"/>
                </a:schemeClr>
              </a:solidFill>
            </a:endParaRPr>
          </a:p>
        </p:txBody>
      </p:sp>
      <p:sp>
        <p:nvSpPr>
          <p:cNvPr id="10" name="TextBox 9"/>
          <p:cNvSpPr txBox="1"/>
          <p:nvPr/>
        </p:nvSpPr>
        <p:spPr>
          <a:xfrm>
            <a:off x="5245379" y="681335"/>
            <a:ext cx="3012363" cy="646331"/>
          </a:xfrm>
          <a:prstGeom prst="rect">
            <a:avLst/>
          </a:prstGeom>
          <a:noFill/>
        </p:spPr>
        <p:txBody>
          <a:bodyPr wrap="none" rtlCol="0">
            <a:spAutoFit/>
          </a:bodyPr>
          <a:lstStyle/>
          <a:p>
            <a:r>
              <a:rPr lang="en-US" altLang="zh-CN" b="1" dirty="0" err="1">
                <a:solidFill>
                  <a:schemeClr val="tx1">
                    <a:lumMod val="75000"/>
                    <a:lumOff val="25000"/>
                  </a:schemeClr>
                </a:solidFill>
              </a:rPr>
              <a:t>DeepRack</a:t>
            </a:r>
            <a:r>
              <a:rPr lang="zh-CN" altLang="zh-CN" b="1" dirty="0">
                <a:solidFill>
                  <a:schemeClr val="tx1">
                    <a:lumMod val="75000"/>
                    <a:lumOff val="25000"/>
                  </a:schemeClr>
                </a:solidFill>
              </a:rPr>
              <a:t>深度学习一体</a:t>
            </a:r>
            <a:r>
              <a:rPr lang="zh-CN" altLang="zh-CN" b="1" dirty="0" smtClean="0">
                <a:solidFill>
                  <a:schemeClr val="tx1">
                    <a:lumMod val="75000"/>
                    <a:lumOff val="25000"/>
                  </a:schemeClr>
                </a:solidFill>
              </a:rPr>
              <a:t>机</a:t>
            </a:r>
            <a:endParaRPr lang="en-US" altLang="zh-CN" b="1" dirty="0" smtClean="0">
              <a:solidFill>
                <a:schemeClr val="tx1">
                  <a:lumMod val="75000"/>
                  <a:lumOff val="25000"/>
                </a:schemeClr>
              </a:solidFill>
            </a:endParaRPr>
          </a:p>
          <a:p>
            <a:r>
              <a:rPr lang="en-US" altLang="zh-CN" dirty="0" smtClean="0">
                <a:solidFill>
                  <a:schemeClr val="tx1">
                    <a:lumMod val="50000"/>
                    <a:lumOff val="50000"/>
                  </a:schemeClr>
                </a:solidFill>
              </a:rPr>
              <a:t>——</a:t>
            </a:r>
            <a:r>
              <a:rPr lang="zh-CN" altLang="zh-CN" dirty="0">
                <a:solidFill>
                  <a:schemeClr val="tx1">
                    <a:lumMod val="50000"/>
                    <a:lumOff val="50000"/>
                  </a:schemeClr>
                </a:solidFill>
              </a:rPr>
              <a:t>开箱即用的</a:t>
            </a:r>
            <a:r>
              <a:rPr lang="en-US" altLang="zh-CN" dirty="0">
                <a:solidFill>
                  <a:schemeClr val="tx1">
                    <a:lumMod val="50000"/>
                    <a:lumOff val="50000"/>
                  </a:schemeClr>
                </a:solidFill>
              </a:rPr>
              <a:t>AI</a:t>
            </a:r>
            <a:r>
              <a:rPr lang="zh-CN" altLang="zh-CN" dirty="0">
                <a:solidFill>
                  <a:schemeClr val="tx1">
                    <a:lumMod val="50000"/>
                    <a:lumOff val="50000"/>
                  </a:schemeClr>
                </a:solidFill>
              </a:rPr>
              <a:t>科研平台</a:t>
            </a:r>
            <a:endParaRPr lang="zh-CN" altLang="en-US" dirty="0">
              <a:solidFill>
                <a:schemeClr val="tx1">
                  <a:lumMod val="50000"/>
                  <a:lumOff val="50000"/>
                </a:schemeClr>
              </a:solidFill>
            </a:endParaRPr>
          </a:p>
        </p:txBody>
      </p:sp>
      <p:sp>
        <p:nvSpPr>
          <p:cNvPr id="11" name="TextBox 10"/>
          <p:cNvSpPr txBox="1"/>
          <p:nvPr/>
        </p:nvSpPr>
        <p:spPr>
          <a:xfrm>
            <a:off x="1734057" y="5878342"/>
            <a:ext cx="5674995" cy="368300"/>
          </a:xfrm>
          <a:prstGeom prst="rect">
            <a:avLst/>
          </a:prstGeom>
          <a:noFill/>
        </p:spPr>
        <p:txBody>
          <a:bodyPr wrap="none" rtlCol="0">
            <a:spAutoFit/>
          </a:bodyPr>
          <a:lstStyle/>
          <a:p>
            <a:pPr algn="l"/>
            <a:r>
              <a:rPr lang="zh-CN" altLang="zh-CN" b="1" dirty="0">
                <a:solidFill>
                  <a:schemeClr val="tx1">
                    <a:lumMod val="75000"/>
                    <a:lumOff val="25000"/>
                  </a:schemeClr>
                </a:solidFill>
              </a:rPr>
              <a:t>BDRack大数据实验平台</a:t>
            </a:r>
            <a:r>
              <a:rPr lang="en-US" altLang="zh-CN" dirty="0">
                <a:solidFill>
                  <a:schemeClr val="tx1">
                    <a:lumMod val="50000"/>
                    <a:lumOff val="50000"/>
                  </a:schemeClr>
                </a:solidFill>
              </a:rPr>
              <a:t>——</a:t>
            </a:r>
            <a:r>
              <a:rPr lang="zh-CN" altLang="zh-CN" dirty="0">
                <a:solidFill>
                  <a:schemeClr val="tx1">
                    <a:lumMod val="50000"/>
                    <a:lumOff val="50000"/>
                  </a:schemeClr>
                </a:solidFill>
              </a:rPr>
              <a:t>一站式的大数据实训平台</a:t>
            </a:r>
            <a:endParaRPr lang="zh-CN" altLang="en-US" dirty="0">
              <a:solidFill>
                <a:schemeClr val="tx1">
                  <a:lumMod val="50000"/>
                  <a:lumOff val="50000"/>
                </a:schemeClr>
              </a:solidFill>
            </a:endParaRPr>
          </a:p>
        </p:txBody>
      </p:sp>
      <p:pic>
        <p:nvPicPr>
          <p:cNvPr id="2" name="图片 1" descr="大数据实验一体机">
            <a:hlinkClick r:id="rId5"/>
          </p:cNvPr>
          <p:cNvPicPr>
            <a:picLocks noChangeAspect="1"/>
          </p:cNvPicPr>
          <p:nvPr/>
        </p:nvPicPr>
        <p:blipFill>
          <a:blip r:embed="rId6"/>
          <a:stretch>
            <a:fillRect/>
          </a:stretch>
        </p:blipFill>
        <p:spPr>
          <a:xfrm>
            <a:off x="2029350" y="2998470"/>
            <a:ext cx="4844381" cy="2880021"/>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
            <a:ext cx="9144000" cy="742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28" name="组合 27"/>
          <p:cNvGrpSpPr/>
          <p:nvPr/>
        </p:nvGrpSpPr>
        <p:grpSpPr>
          <a:xfrm>
            <a:off x="2434278" y="1390754"/>
            <a:ext cx="2050561" cy="2056110"/>
            <a:chOff x="4041594" y="1614897"/>
            <a:chExt cx="2050561" cy="2056110"/>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391080" y="1614897"/>
              <a:ext cx="1260022" cy="1260022"/>
            </a:xfrm>
            <a:prstGeom prst="rect">
              <a:avLst/>
            </a:prstGeom>
            <a:effectLst>
              <a:outerShdw blurRad="76200" dist="38100" dir="5400000" sx="102000" sy="102000" algn="t" rotWithShape="0">
                <a:prstClr val="black">
                  <a:alpha val="18000"/>
                </a:prstClr>
              </a:outerShdw>
            </a:effectLst>
          </p:spPr>
        </p:pic>
        <p:sp>
          <p:nvSpPr>
            <p:cNvPr id="27" name="矩形 26"/>
            <p:cNvSpPr/>
            <p:nvPr/>
          </p:nvSpPr>
          <p:spPr>
            <a:xfrm>
              <a:off x="4084319" y="3267893"/>
              <a:ext cx="2007836"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文本框 12"/>
            <p:cNvSpPr txBox="1"/>
            <p:nvPr/>
          </p:nvSpPr>
          <p:spPr>
            <a:xfrm>
              <a:off x="4391079" y="2893557"/>
              <a:ext cx="1338828" cy="369332"/>
            </a:xfrm>
            <a:prstGeom prst="rect">
              <a:avLst/>
            </a:prstGeom>
            <a:noFill/>
          </p:spPr>
          <p:txBody>
            <a:bodyPr wrap="none" rtlCol="0">
              <a:spAutoFit/>
            </a:bodyPr>
            <a:lstStyle/>
            <a:p>
              <a:r>
                <a:rPr lang="zh-CN" altLang="en-US" dirty="0" smtClean="0">
                  <a:solidFill>
                    <a:prstClr val="black">
                      <a:lumMod val="75000"/>
                      <a:lumOff val="25000"/>
                    </a:prstClr>
                  </a:solidFill>
                </a:rPr>
                <a:t>云计算头条</a:t>
              </a:r>
              <a:endParaRPr lang="zh-CN" altLang="en-US" dirty="0">
                <a:solidFill>
                  <a:prstClr val="black">
                    <a:lumMod val="75000"/>
                    <a:lumOff val="25000"/>
                  </a:prstClr>
                </a:solidFill>
              </a:endParaRPr>
            </a:p>
          </p:txBody>
        </p:sp>
        <p:sp>
          <p:nvSpPr>
            <p:cNvPr id="16" name="文本框 15"/>
            <p:cNvSpPr txBox="1"/>
            <p:nvPr/>
          </p:nvSpPr>
          <p:spPr>
            <a:xfrm>
              <a:off x="4041594" y="3313913"/>
              <a:ext cx="2050561"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chinacloudnj</a:t>
              </a:r>
              <a:endParaRPr lang="zh-CN" altLang="en-US" sz="1400" dirty="0">
                <a:solidFill>
                  <a:prstClr val="white"/>
                </a:solidFill>
              </a:endParaRPr>
            </a:p>
          </p:txBody>
        </p:sp>
      </p:grpSp>
      <p:grpSp>
        <p:nvGrpSpPr>
          <p:cNvPr id="29" name="组合 28"/>
          <p:cNvGrpSpPr/>
          <p:nvPr/>
        </p:nvGrpSpPr>
        <p:grpSpPr>
          <a:xfrm>
            <a:off x="4774081" y="1397761"/>
            <a:ext cx="2037866" cy="2049103"/>
            <a:chOff x="582149" y="3930501"/>
            <a:chExt cx="2037866" cy="2049103"/>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7527" y="3930501"/>
              <a:ext cx="1260022" cy="1260022"/>
            </a:xfrm>
            <a:prstGeom prst="rect">
              <a:avLst/>
            </a:prstGeom>
            <a:effectLst>
              <a:outerShdw blurRad="76200" dist="38100" dir="5400000" sx="102000" sy="102000" algn="t" rotWithShape="0">
                <a:prstClr val="black">
                  <a:alpha val="18000"/>
                </a:prstClr>
              </a:outerShdw>
            </a:effectLst>
          </p:spPr>
        </p:pic>
        <p:sp>
          <p:nvSpPr>
            <p:cNvPr id="25" name="矩形 24"/>
            <p:cNvSpPr/>
            <p:nvPr/>
          </p:nvSpPr>
          <p:spPr>
            <a:xfrm>
              <a:off x="606863" y="5576490"/>
              <a:ext cx="1952625"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文本框 14"/>
            <p:cNvSpPr txBox="1"/>
            <p:nvPr/>
          </p:nvSpPr>
          <p:spPr>
            <a:xfrm>
              <a:off x="872338" y="5202565"/>
              <a:ext cx="1338828" cy="369332"/>
            </a:xfrm>
            <a:prstGeom prst="rect">
              <a:avLst/>
            </a:prstGeom>
            <a:noFill/>
          </p:spPr>
          <p:txBody>
            <a:bodyPr wrap="none" rtlCol="0">
              <a:spAutoFit/>
            </a:bodyPr>
            <a:lstStyle/>
            <a:p>
              <a:r>
                <a:rPr lang="zh-CN" altLang="en-US" dirty="0" smtClean="0">
                  <a:solidFill>
                    <a:prstClr val="black">
                      <a:lumMod val="75000"/>
                      <a:lumOff val="25000"/>
                    </a:prstClr>
                  </a:solidFill>
                </a:rPr>
                <a:t>中国大数据</a:t>
              </a:r>
              <a:endParaRPr lang="zh-CN" altLang="en-US" dirty="0">
                <a:solidFill>
                  <a:prstClr val="black">
                    <a:lumMod val="75000"/>
                    <a:lumOff val="25000"/>
                  </a:prstClr>
                </a:solidFill>
              </a:endParaRPr>
            </a:p>
          </p:txBody>
        </p:sp>
        <p:sp>
          <p:nvSpPr>
            <p:cNvPr id="17" name="文本框 16"/>
            <p:cNvSpPr txBox="1"/>
            <p:nvPr/>
          </p:nvSpPr>
          <p:spPr>
            <a:xfrm>
              <a:off x="582149" y="5622510"/>
              <a:ext cx="2037866" cy="307777"/>
            </a:xfrm>
            <a:prstGeom prst="rect">
              <a:avLst/>
            </a:prstGeom>
            <a:noFill/>
          </p:spPr>
          <p:txBody>
            <a:bodyPr wrap="none" rtlCol="0">
              <a:spAutoFit/>
            </a:bodyPr>
            <a:lstStyle/>
            <a:p>
              <a:r>
                <a:rPr lang="zh-CN" altLang="en-US" sz="1400" dirty="0">
                  <a:solidFill>
                    <a:prstClr val="white"/>
                  </a:solidFill>
                </a:rPr>
                <a:t>微</a:t>
              </a:r>
              <a:r>
                <a:rPr lang="zh-CN" altLang="en-US" sz="1400" dirty="0" smtClean="0">
                  <a:solidFill>
                    <a:prstClr val="white"/>
                  </a:solidFill>
                </a:rPr>
                <a:t>信号：</a:t>
              </a:r>
              <a:r>
                <a:rPr lang="en-US" altLang="zh-CN" sz="1400" dirty="0" err="1" smtClean="0">
                  <a:solidFill>
                    <a:prstClr val="white"/>
                  </a:solidFill>
                </a:rPr>
                <a:t>cstorbigdata</a:t>
              </a:r>
              <a:endParaRPr lang="zh-CN" altLang="en-US" sz="1400" dirty="0">
                <a:solidFill>
                  <a:prstClr val="white"/>
                </a:solidFill>
              </a:endParaRPr>
            </a:p>
          </p:txBody>
        </p:sp>
      </p:grpSp>
      <p:grpSp>
        <p:nvGrpSpPr>
          <p:cNvPr id="9" name="组合 8"/>
          <p:cNvGrpSpPr/>
          <p:nvPr/>
        </p:nvGrpSpPr>
        <p:grpSpPr>
          <a:xfrm>
            <a:off x="438986" y="1385044"/>
            <a:ext cx="1731564" cy="2061820"/>
            <a:chOff x="678693" y="1566220"/>
            <a:chExt cx="1731564" cy="2061820"/>
          </a:xfrm>
        </p:grpSpPr>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103" y="1566220"/>
              <a:ext cx="1260022" cy="1260022"/>
            </a:xfrm>
            <a:prstGeom prst="rect">
              <a:avLst/>
            </a:prstGeom>
            <a:effectLst>
              <a:outerShdw blurRad="76200" dist="38100" dir="5400000" sx="102000" sy="102000" algn="t" rotWithShape="0">
                <a:prstClr val="black">
                  <a:alpha val="18000"/>
                </a:prstClr>
              </a:outerShdw>
            </a:effectLst>
          </p:spPr>
        </p:pic>
        <p:sp>
          <p:nvSpPr>
            <p:cNvPr id="24" name="矩形 23"/>
            <p:cNvSpPr/>
            <p:nvPr/>
          </p:nvSpPr>
          <p:spPr>
            <a:xfrm>
              <a:off x="699619" y="3224926"/>
              <a:ext cx="1649882"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文本框 11"/>
            <p:cNvSpPr txBox="1"/>
            <p:nvPr/>
          </p:nvSpPr>
          <p:spPr>
            <a:xfrm>
              <a:off x="883104" y="2826242"/>
              <a:ext cx="1338828" cy="369332"/>
            </a:xfrm>
            <a:prstGeom prst="rect">
              <a:avLst/>
            </a:prstGeom>
            <a:noFill/>
          </p:spPr>
          <p:txBody>
            <a:bodyPr wrap="none" rtlCol="0">
              <a:spAutoFit/>
            </a:bodyPr>
            <a:lstStyle/>
            <a:p>
              <a:r>
                <a:rPr lang="zh-CN" altLang="en-US" dirty="0">
                  <a:solidFill>
                    <a:prstClr val="black">
                      <a:lumMod val="75000"/>
                      <a:lumOff val="25000"/>
                    </a:prstClr>
                  </a:solidFill>
                </a:rPr>
                <a:t>刘鹏</a:t>
              </a:r>
              <a:r>
                <a:rPr lang="zh-CN" altLang="en-US" dirty="0" smtClean="0">
                  <a:solidFill>
                    <a:prstClr val="black">
                      <a:lumMod val="75000"/>
                      <a:lumOff val="25000"/>
                    </a:prstClr>
                  </a:solidFill>
                </a:rPr>
                <a:t>看</a:t>
              </a:r>
              <a:r>
                <a:rPr lang="zh-CN" altLang="en-US" dirty="0">
                  <a:solidFill>
                    <a:prstClr val="black">
                      <a:lumMod val="75000"/>
                      <a:lumOff val="25000"/>
                    </a:prstClr>
                  </a:solidFill>
                </a:rPr>
                <a:t>未来</a:t>
              </a:r>
              <a:endParaRPr lang="zh-CN" altLang="en-US" dirty="0">
                <a:solidFill>
                  <a:prstClr val="black">
                    <a:lumMod val="75000"/>
                    <a:lumOff val="25000"/>
                  </a:prstClr>
                </a:solidFill>
              </a:endParaRPr>
            </a:p>
          </p:txBody>
        </p:sp>
        <p:sp>
          <p:nvSpPr>
            <p:cNvPr id="19" name="文本框 18"/>
            <p:cNvSpPr txBox="1"/>
            <p:nvPr/>
          </p:nvSpPr>
          <p:spPr>
            <a:xfrm>
              <a:off x="678693" y="3274617"/>
              <a:ext cx="1731564" cy="307777"/>
            </a:xfrm>
            <a:prstGeom prst="rect">
              <a:avLst/>
            </a:prstGeom>
            <a:noFill/>
          </p:spPr>
          <p:txBody>
            <a:bodyPr wrap="none" rtlCol="0">
              <a:spAutoFit/>
            </a:bodyPr>
            <a:lstStyle/>
            <a:p>
              <a:r>
                <a:rPr lang="zh-CN" altLang="en-US" sz="1400" dirty="0" smtClean="0">
                  <a:solidFill>
                    <a:prstClr val="white"/>
                  </a:solidFill>
                </a:rPr>
                <a:t>微信号：</a:t>
              </a:r>
              <a:r>
                <a:rPr lang="en-US" altLang="zh-CN" sz="1400" dirty="0" smtClean="0">
                  <a:solidFill>
                    <a:prstClr val="white"/>
                  </a:solidFill>
                </a:rPr>
                <a:t>lpoutlook</a:t>
              </a:r>
              <a:endParaRPr lang="zh-CN" altLang="en-US" sz="1400" dirty="0">
                <a:solidFill>
                  <a:prstClr val="white"/>
                </a:solidFill>
              </a:endParaRPr>
            </a:p>
          </p:txBody>
        </p:sp>
      </p:grpSp>
      <p:grpSp>
        <p:nvGrpSpPr>
          <p:cNvPr id="30" name="组合 29"/>
          <p:cNvGrpSpPr/>
          <p:nvPr/>
        </p:nvGrpSpPr>
        <p:grpSpPr>
          <a:xfrm>
            <a:off x="918871" y="3989955"/>
            <a:ext cx="2031325" cy="2041535"/>
            <a:chOff x="4047675" y="4206434"/>
            <a:chExt cx="2031325" cy="2041535"/>
          </a:xfrm>
        </p:grpSpPr>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1079" y="4206434"/>
              <a:ext cx="1250812" cy="1250812"/>
            </a:xfrm>
            <a:prstGeom prst="rect">
              <a:avLst/>
            </a:prstGeom>
            <a:effectLst>
              <a:outerShdw blurRad="76200" dist="38100" dir="5400000" sx="102000" sy="102000" algn="t" rotWithShape="0">
                <a:prstClr val="black">
                  <a:alpha val="18000"/>
                </a:prstClr>
              </a:outerShdw>
            </a:effectLst>
          </p:spPr>
        </p:pic>
        <p:sp>
          <p:nvSpPr>
            <p:cNvPr id="26" name="矩形 25"/>
            <p:cNvSpPr/>
            <p:nvPr/>
          </p:nvSpPr>
          <p:spPr>
            <a:xfrm>
              <a:off x="4216437" y="5844855"/>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文本框 13"/>
            <p:cNvSpPr txBox="1"/>
            <p:nvPr/>
          </p:nvSpPr>
          <p:spPr>
            <a:xfrm>
              <a:off x="4047675" y="5458884"/>
              <a:ext cx="2031325" cy="369332"/>
            </a:xfrm>
            <a:prstGeom prst="rect">
              <a:avLst/>
            </a:prstGeom>
            <a:noFill/>
          </p:spPr>
          <p:txBody>
            <a:bodyPr wrap="none" rtlCol="0">
              <a:spAutoFit/>
            </a:bodyPr>
            <a:lstStyle/>
            <a:p>
              <a:r>
                <a:rPr lang="zh-CN" altLang="en-US" dirty="0" smtClean="0">
                  <a:solidFill>
                    <a:prstClr val="black">
                      <a:lumMod val="75000"/>
                      <a:lumOff val="25000"/>
                    </a:prstClr>
                  </a:solidFill>
                </a:rPr>
                <a:t>云创</a:t>
              </a:r>
              <a:r>
                <a:rPr lang="zh-CN" altLang="en-US" dirty="0">
                  <a:solidFill>
                    <a:prstClr val="black">
                      <a:lumMod val="75000"/>
                      <a:lumOff val="25000"/>
                    </a:prstClr>
                  </a:solidFill>
                </a:rPr>
                <a:t>大</a:t>
              </a:r>
              <a:r>
                <a:rPr lang="zh-CN" altLang="en-US" dirty="0" smtClean="0">
                  <a:solidFill>
                    <a:prstClr val="black">
                      <a:lumMod val="75000"/>
                      <a:lumOff val="25000"/>
                    </a:prstClr>
                  </a:solidFill>
                </a:rPr>
                <a:t>数据订阅号</a:t>
              </a:r>
              <a:endParaRPr lang="zh-CN" altLang="en-US" dirty="0">
                <a:solidFill>
                  <a:prstClr val="black">
                    <a:lumMod val="75000"/>
                    <a:lumOff val="25000"/>
                  </a:prstClr>
                </a:solidFill>
              </a:endParaRPr>
            </a:p>
          </p:txBody>
        </p:sp>
        <p:sp>
          <p:nvSpPr>
            <p:cNvPr id="20" name="文本框 19"/>
            <p:cNvSpPr txBox="1"/>
            <p:nvPr/>
          </p:nvSpPr>
          <p:spPr>
            <a:xfrm>
              <a:off x="4227051" y="5893463"/>
              <a:ext cx="1672574"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cStor_cn</a:t>
              </a:r>
              <a:endParaRPr lang="zh-CN" altLang="en-US" sz="1400" dirty="0">
                <a:solidFill>
                  <a:prstClr val="white"/>
                </a:solidFill>
              </a:endParaRPr>
            </a:p>
          </p:txBody>
        </p:sp>
      </p:grpSp>
      <p:sp>
        <p:nvSpPr>
          <p:cNvPr id="4" name="TextBox 3"/>
          <p:cNvSpPr txBox="1"/>
          <p:nvPr/>
        </p:nvSpPr>
        <p:spPr>
          <a:xfrm>
            <a:off x="574106" y="191183"/>
            <a:ext cx="2316480" cy="737235"/>
          </a:xfrm>
          <a:prstGeom prst="rect">
            <a:avLst/>
          </a:prstGeom>
          <a:noFill/>
        </p:spPr>
        <p:txBody>
          <a:bodyPr wrap="none" rtlCol="0">
            <a:spAutoFit/>
          </a:bodyPr>
          <a:lstStyle/>
          <a:p>
            <a:r>
              <a:rPr lang="zh-CN" altLang="en-US" sz="2400" b="1" dirty="0">
                <a:solidFill>
                  <a:schemeClr val="bg2">
                    <a:lumMod val="50000"/>
                  </a:schemeClr>
                </a:solidFill>
              </a:rPr>
              <a:t>云</a:t>
            </a:r>
            <a:r>
              <a:rPr lang="zh-CN" altLang="en-US" sz="2400" b="1" dirty="0" smtClean="0">
                <a:solidFill>
                  <a:schemeClr val="bg2">
                    <a:lumMod val="50000"/>
                  </a:schemeClr>
                </a:solidFill>
              </a:rPr>
              <a:t>创公众</a:t>
            </a:r>
            <a:r>
              <a:rPr lang="zh-CN" altLang="en-US" sz="2400" b="1" dirty="0">
                <a:solidFill>
                  <a:schemeClr val="bg2">
                    <a:lumMod val="50000"/>
                  </a:schemeClr>
                </a:solidFill>
              </a:rPr>
              <a:t>号推荐</a:t>
            </a:r>
            <a:endParaRPr lang="zh-CN" altLang="en-US" dirty="0">
              <a:solidFill>
                <a:schemeClr val="bg2">
                  <a:lumMod val="50000"/>
                </a:schemeClr>
              </a:solidFill>
            </a:endParaRPr>
          </a:p>
          <a:p>
            <a:endParaRPr lang="zh-CN" altLang="en-US" dirty="0">
              <a:solidFill>
                <a:schemeClr val="bg2">
                  <a:lumMod val="50000"/>
                </a:schemeClr>
              </a:solidFill>
            </a:endParaRPr>
          </a:p>
        </p:txBody>
      </p:sp>
      <p:grpSp>
        <p:nvGrpSpPr>
          <p:cNvPr id="22" name="组合 21"/>
          <p:cNvGrpSpPr/>
          <p:nvPr/>
        </p:nvGrpSpPr>
        <p:grpSpPr>
          <a:xfrm>
            <a:off x="7087659" y="1397167"/>
            <a:ext cx="1755613" cy="2048632"/>
            <a:chOff x="7087659" y="1397167"/>
            <a:chExt cx="1755613" cy="2048632"/>
          </a:xfrm>
        </p:grpSpPr>
        <p:pic>
          <p:nvPicPr>
            <p:cNvPr id="2" name="Picture 2" descr="F:\微信\APP二维码\qrcode_for_gh_cc7b2f1bbc38_43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80291" y="1397167"/>
              <a:ext cx="1272247" cy="1272247"/>
            </a:xfrm>
            <a:prstGeom prst="rect">
              <a:avLst/>
            </a:prstGeom>
            <a:noFill/>
            <a:extLst>
              <a:ext uri="{909E8E84-426E-40DD-AFC4-6F175D3DCCD1}">
                <a14:hiddenFill xmlns:a14="http://schemas.microsoft.com/office/drawing/2010/main">
                  <a:solidFill>
                    <a:srgbClr val="FFFFFF"/>
                  </a:solidFill>
                </a14:hiddenFill>
              </a:ext>
            </a:extLst>
          </p:spPr>
        </p:pic>
        <p:sp>
          <p:nvSpPr>
            <p:cNvPr id="46" name="矩形 45"/>
            <p:cNvSpPr/>
            <p:nvPr/>
          </p:nvSpPr>
          <p:spPr>
            <a:xfrm>
              <a:off x="7087659" y="3042685"/>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7" name="文本框 13"/>
            <p:cNvSpPr txBox="1"/>
            <p:nvPr/>
          </p:nvSpPr>
          <p:spPr>
            <a:xfrm>
              <a:off x="7205593" y="2656714"/>
              <a:ext cx="1569660" cy="369332"/>
            </a:xfrm>
            <a:prstGeom prst="rect">
              <a:avLst/>
            </a:prstGeom>
            <a:noFill/>
          </p:spPr>
          <p:txBody>
            <a:bodyPr wrap="none" rtlCol="0">
              <a:spAutoFit/>
            </a:bodyPr>
            <a:lstStyle/>
            <a:p>
              <a:r>
                <a:rPr lang="zh-CN" altLang="en-US" dirty="0" smtClean="0">
                  <a:solidFill>
                    <a:prstClr val="black">
                      <a:lumMod val="75000"/>
                      <a:lumOff val="25000"/>
                    </a:prstClr>
                  </a:solidFill>
                </a:rPr>
                <a:t>深度学习世界</a:t>
              </a:r>
              <a:endParaRPr lang="zh-CN" altLang="en-US" dirty="0">
                <a:solidFill>
                  <a:prstClr val="black">
                    <a:lumMod val="75000"/>
                    <a:lumOff val="25000"/>
                  </a:prstClr>
                </a:solidFill>
              </a:endParaRPr>
            </a:p>
          </p:txBody>
        </p:sp>
        <p:sp>
          <p:nvSpPr>
            <p:cNvPr id="48" name="文本框 19"/>
            <p:cNvSpPr txBox="1"/>
            <p:nvPr/>
          </p:nvSpPr>
          <p:spPr>
            <a:xfrm>
              <a:off x="7098273" y="3091293"/>
              <a:ext cx="1682961"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smtClean="0">
                  <a:solidFill>
                    <a:prstClr val="white"/>
                  </a:solidFill>
                </a:rPr>
                <a:t>dl-world</a:t>
              </a:r>
              <a:endParaRPr lang="zh-CN" altLang="en-US" sz="1400" dirty="0">
                <a:solidFill>
                  <a:prstClr val="white"/>
                </a:solidFill>
              </a:endParaRPr>
            </a:p>
          </p:txBody>
        </p:sp>
      </p:grpSp>
      <p:grpSp>
        <p:nvGrpSpPr>
          <p:cNvPr id="18" name="组合 17"/>
          <p:cNvGrpSpPr/>
          <p:nvPr/>
        </p:nvGrpSpPr>
        <p:grpSpPr>
          <a:xfrm>
            <a:off x="3666912" y="3989955"/>
            <a:ext cx="2031325" cy="2048632"/>
            <a:chOff x="3666912" y="3989955"/>
            <a:chExt cx="2031325" cy="2048632"/>
          </a:xfrm>
        </p:grpSpPr>
        <p:pic>
          <p:nvPicPr>
            <p:cNvPr id="10" name="Picture 3" descr="F:\微信\APP二维码\服务号.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66604" y="3989955"/>
              <a:ext cx="1272247" cy="1272247"/>
            </a:xfrm>
            <a:prstGeom prst="rect">
              <a:avLst/>
            </a:prstGeom>
            <a:noFill/>
            <a:extLst>
              <a:ext uri="{909E8E84-426E-40DD-AFC4-6F175D3DCCD1}">
                <a14:hiddenFill xmlns:a14="http://schemas.microsoft.com/office/drawing/2010/main">
                  <a:solidFill>
                    <a:srgbClr val="FFFFFF"/>
                  </a:solidFill>
                </a14:hiddenFill>
              </a:ext>
            </a:extLst>
          </p:spPr>
        </p:pic>
        <p:sp>
          <p:nvSpPr>
            <p:cNvPr id="49" name="矩形 48"/>
            <p:cNvSpPr/>
            <p:nvPr/>
          </p:nvSpPr>
          <p:spPr>
            <a:xfrm>
              <a:off x="3824920" y="5635473"/>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0" name="文本框 13"/>
            <p:cNvSpPr txBox="1"/>
            <p:nvPr/>
          </p:nvSpPr>
          <p:spPr>
            <a:xfrm>
              <a:off x="3666912" y="5249502"/>
              <a:ext cx="2031325" cy="369332"/>
            </a:xfrm>
            <a:prstGeom prst="rect">
              <a:avLst/>
            </a:prstGeom>
            <a:noFill/>
          </p:spPr>
          <p:txBody>
            <a:bodyPr wrap="none" rtlCol="0">
              <a:spAutoFit/>
            </a:bodyPr>
            <a:lstStyle/>
            <a:p>
              <a:r>
                <a:rPr lang="zh-CN" altLang="en-US" dirty="0">
                  <a:solidFill>
                    <a:prstClr val="black">
                      <a:lumMod val="75000"/>
                      <a:lumOff val="25000"/>
                    </a:prstClr>
                  </a:solidFill>
                </a:rPr>
                <a:t>云创大</a:t>
              </a:r>
              <a:r>
                <a:rPr lang="zh-CN" altLang="en-US" dirty="0" smtClean="0">
                  <a:solidFill>
                    <a:prstClr val="black">
                      <a:lumMod val="75000"/>
                      <a:lumOff val="25000"/>
                    </a:prstClr>
                  </a:solidFill>
                </a:rPr>
                <a:t>数据服务号</a:t>
              </a:r>
              <a:endParaRPr lang="zh-CN" altLang="en-US" dirty="0">
                <a:solidFill>
                  <a:prstClr val="black">
                    <a:lumMod val="75000"/>
                    <a:lumOff val="25000"/>
                  </a:prstClr>
                </a:solidFill>
              </a:endParaRPr>
            </a:p>
          </p:txBody>
        </p:sp>
        <p:sp>
          <p:nvSpPr>
            <p:cNvPr id="51" name="文本框 19"/>
            <p:cNvSpPr txBox="1"/>
            <p:nvPr/>
          </p:nvSpPr>
          <p:spPr>
            <a:xfrm>
              <a:off x="3835534" y="5684081"/>
              <a:ext cx="1588320"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cstorfw</a:t>
              </a:r>
              <a:endParaRPr lang="zh-CN" altLang="en-US" sz="1400" dirty="0">
                <a:solidFill>
                  <a:prstClr val="white"/>
                </a:solidFill>
              </a:endParaRPr>
            </a:p>
          </p:txBody>
        </p:sp>
      </p:grpSp>
      <p:grpSp>
        <p:nvGrpSpPr>
          <p:cNvPr id="23" name="组合 22"/>
          <p:cNvGrpSpPr/>
          <p:nvPr/>
        </p:nvGrpSpPr>
        <p:grpSpPr>
          <a:xfrm>
            <a:off x="6210994" y="3989955"/>
            <a:ext cx="2492990" cy="2048632"/>
            <a:chOff x="6210994" y="3989955"/>
            <a:chExt cx="2492990" cy="2048632"/>
          </a:xfrm>
        </p:grpSpPr>
        <p:sp>
          <p:nvSpPr>
            <p:cNvPr id="53" name="文本框 13"/>
            <p:cNvSpPr txBox="1"/>
            <p:nvPr/>
          </p:nvSpPr>
          <p:spPr>
            <a:xfrm>
              <a:off x="6210994" y="5249502"/>
              <a:ext cx="2492990" cy="369332"/>
            </a:xfrm>
            <a:prstGeom prst="rect">
              <a:avLst/>
            </a:prstGeom>
            <a:noFill/>
          </p:spPr>
          <p:txBody>
            <a:bodyPr wrap="none" rtlCol="0">
              <a:spAutoFit/>
            </a:bodyPr>
            <a:lstStyle/>
            <a:p>
              <a:r>
                <a:rPr lang="zh-CN" altLang="en-US" dirty="0" smtClean="0">
                  <a:solidFill>
                    <a:prstClr val="black">
                      <a:lumMod val="75000"/>
                      <a:lumOff val="25000"/>
                    </a:prstClr>
                  </a:solidFill>
                </a:rPr>
                <a:t>高校大</a:t>
              </a:r>
              <a:r>
                <a:rPr lang="zh-CN" altLang="en-US" dirty="0">
                  <a:solidFill>
                    <a:prstClr val="black">
                      <a:lumMod val="75000"/>
                      <a:lumOff val="25000"/>
                    </a:prstClr>
                  </a:solidFill>
                </a:rPr>
                <a:t>数据</a:t>
              </a:r>
              <a:r>
                <a:rPr lang="zh-CN" altLang="en-US" dirty="0" smtClean="0">
                  <a:solidFill>
                    <a:prstClr val="black">
                      <a:lumMod val="75000"/>
                      <a:lumOff val="25000"/>
                    </a:prstClr>
                  </a:solidFill>
                </a:rPr>
                <a:t>与</a:t>
              </a:r>
              <a:r>
                <a:rPr lang="zh-CN" altLang="en-US" dirty="0">
                  <a:solidFill>
                    <a:prstClr val="black">
                      <a:lumMod val="75000"/>
                      <a:lumOff val="25000"/>
                    </a:prstClr>
                  </a:solidFill>
                </a:rPr>
                <a:t>人工智能</a:t>
              </a:r>
              <a:endParaRPr lang="zh-CN" altLang="en-US" dirty="0">
                <a:solidFill>
                  <a:prstClr val="black">
                    <a:lumMod val="75000"/>
                    <a:lumOff val="25000"/>
                  </a:prstClr>
                </a:solidFill>
              </a:endParaRPr>
            </a:p>
          </p:txBody>
        </p:sp>
        <p:grpSp>
          <p:nvGrpSpPr>
            <p:cNvPr id="21" name="组合 20"/>
            <p:cNvGrpSpPr/>
            <p:nvPr/>
          </p:nvGrpSpPr>
          <p:grpSpPr>
            <a:xfrm>
              <a:off x="6553804" y="3989955"/>
              <a:ext cx="1755613" cy="2048632"/>
              <a:chOff x="6553804" y="3989955"/>
              <a:chExt cx="1755613" cy="2048632"/>
            </a:xfrm>
          </p:grpSpPr>
          <p:pic>
            <p:nvPicPr>
              <p:cNvPr id="11" name="Picture 4" descr="F:\微信\APP二维码\qrcode_for_gh_36578c7d93ba_86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11947" y="3989955"/>
                <a:ext cx="1239328" cy="1239328"/>
              </a:xfrm>
              <a:prstGeom prst="rect">
                <a:avLst/>
              </a:prstGeom>
              <a:noFill/>
              <a:extLst>
                <a:ext uri="{909E8E84-426E-40DD-AFC4-6F175D3DCCD1}">
                  <a14:hiddenFill xmlns:a14="http://schemas.microsoft.com/office/drawing/2010/main">
                    <a:solidFill>
                      <a:srgbClr val="FFFFFF"/>
                    </a:solidFill>
                  </a14:hiddenFill>
                </a:ext>
              </a:extLst>
            </p:spPr>
          </p:pic>
          <p:sp>
            <p:nvSpPr>
              <p:cNvPr id="52" name="矩形 51"/>
              <p:cNvSpPr/>
              <p:nvPr/>
            </p:nvSpPr>
            <p:spPr>
              <a:xfrm>
                <a:off x="6553804" y="5635473"/>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4" name="文本框 19"/>
              <p:cNvSpPr txBox="1"/>
              <p:nvPr/>
            </p:nvSpPr>
            <p:spPr>
              <a:xfrm>
                <a:off x="6564418" y="5684081"/>
                <a:ext cx="1596912"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data_AI</a:t>
                </a:r>
                <a:endParaRPr lang="zh-CN" altLang="en-US" sz="1400" dirty="0">
                  <a:solidFill>
                    <a:prstClr val="white"/>
                  </a:solidFill>
                </a:endParaRPr>
              </a:p>
            </p:txBody>
          </p:sp>
        </p:gr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
            <a:ext cx="9144000" cy="742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9" name="TextBox 38"/>
          <p:cNvSpPr txBox="1"/>
          <p:nvPr/>
        </p:nvSpPr>
        <p:spPr>
          <a:xfrm>
            <a:off x="475549" y="184284"/>
            <a:ext cx="2031365" cy="737235"/>
          </a:xfrm>
          <a:prstGeom prst="rect">
            <a:avLst/>
          </a:prstGeom>
          <a:noFill/>
        </p:spPr>
        <p:txBody>
          <a:bodyPr wrap="none" rtlCol="0">
            <a:spAutoFit/>
          </a:bodyPr>
          <a:lstStyle/>
          <a:p>
            <a:r>
              <a:rPr lang="zh-CN" altLang="en-US" sz="2400" b="1" dirty="0" smtClean="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手机</a:t>
            </a:r>
            <a:r>
              <a:rPr lang="en-US" altLang="zh-CN" sz="2400" b="1" dirty="0" smtClean="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APP</a:t>
            </a:r>
            <a:r>
              <a:rPr lang="zh-CN" altLang="en-US" sz="2400" b="1"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推荐</a:t>
            </a:r>
            <a:endParaRPr lang="zh-CN" altLang="en-US" dirty="0">
              <a:solidFill>
                <a:schemeClr val="bg2">
                  <a:lumMod val="50000"/>
                </a:schemeClr>
              </a:solidFill>
            </a:endParaRPr>
          </a:p>
          <a:p>
            <a:endParaRPr lang="zh-CN" altLang="en-US" dirty="0">
              <a:solidFill>
                <a:schemeClr val="bg2">
                  <a:lumMod val="50000"/>
                </a:schemeClr>
              </a:solidFill>
            </a:endParaRPr>
          </a:p>
        </p:txBody>
      </p:sp>
      <p:grpSp>
        <p:nvGrpSpPr>
          <p:cNvPr id="21" name="组合 20"/>
          <p:cNvGrpSpPr/>
          <p:nvPr/>
        </p:nvGrpSpPr>
        <p:grpSpPr>
          <a:xfrm>
            <a:off x="106762" y="1145478"/>
            <a:ext cx="2303744" cy="4112860"/>
            <a:chOff x="97237" y="1145478"/>
            <a:chExt cx="2303744" cy="4112860"/>
          </a:xfrm>
        </p:grpSpPr>
        <p:pic>
          <p:nvPicPr>
            <p:cNvPr id="4098"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97237"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6" name="Picture 4" descr="F:\微信\APP二维码\我的PM2.5--已测试.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188" y="1943233"/>
              <a:ext cx="1257537" cy="1257537"/>
            </a:xfrm>
            <a:prstGeom prst="rect">
              <a:avLst/>
            </a:prstGeom>
            <a:noFill/>
            <a:extLst>
              <a:ext uri="{909E8E84-426E-40DD-AFC4-6F175D3DCCD1}">
                <a14:hiddenFill xmlns:a14="http://schemas.microsoft.com/office/drawing/2010/main">
                  <a:solidFill>
                    <a:srgbClr val="FFFFFF"/>
                  </a:solidFill>
                </a14:hiddenFill>
              </a:ext>
            </a:extLst>
          </p:spPr>
        </p:pic>
        <p:sp>
          <p:nvSpPr>
            <p:cNvPr id="37" name="文本框 18"/>
            <p:cNvSpPr txBox="1"/>
            <p:nvPr/>
          </p:nvSpPr>
          <p:spPr>
            <a:xfrm>
              <a:off x="611805" y="3338868"/>
              <a:ext cx="1253869" cy="338554"/>
            </a:xfrm>
            <a:prstGeom prst="rect">
              <a:avLst/>
            </a:prstGeom>
            <a:noFill/>
          </p:spPr>
          <p:txBody>
            <a:bodyPr wrap="none" rtlCol="0">
              <a:spAutoFit/>
            </a:bodyPr>
            <a:lstStyle/>
            <a:p>
              <a:r>
                <a:rPr lang="zh-CN" altLang="en-US" sz="1600" b="1" dirty="0">
                  <a:solidFill>
                    <a:schemeClr val="tx1">
                      <a:lumMod val="85000"/>
                      <a:lumOff val="15000"/>
                    </a:schemeClr>
                  </a:solidFill>
                </a:rPr>
                <a:t>我的</a:t>
              </a:r>
              <a:r>
                <a:rPr lang="en-US" altLang="zh-CN" sz="1600" b="1" dirty="0" smtClean="0">
                  <a:solidFill>
                    <a:schemeClr val="tx1">
                      <a:lumMod val="85000"/>
                      <a:lumOff val="15000"/>
                    </a:schemeClr>
                  </a:solidFill>
                </a:rPr>
                <a:t>PM2.5</a:t>
              </a:r>
              <a:endParaRPr lang="en-US" altLang="zh-CN" sz="1600" b="1" dirty="0" smtClean="0">
                <a:solidFill>
                  <a:schemeClr val="tx1">
                    <a:lumMod val="85000"/>
                    <a:lumOff val="15000"/>
                  </a:schemeClr>
                </a:solidFill>
              </a:endParaRPr>
            </a:p>
          </p:txBody>
        </p:sp>
        <p:sp>
          <p:nvSpPr>
            <p:cNvPr id="18" name="TextBox 17"/>
            <p:cNvSpPr txBox="1"/>
            <p:nvPr/>
          </p:nvSpPr>
          <p:spPr>
            <a:xfrm>
              <a:off x="630663" y="3732155"/>
              <a:ext cx="1415772" cy="1077218"/>
            </a:xfrm>
            <a:prstGeom prst="rect">
              <a:avLst/>
            </a:prstGeom>
            <a:noFill/>
          </p:spPr>
          <p:txBody>
            <a:bodyPr wrap="none" rtlCol="0">
              <a:spAutoFit/>
            </a:bodyPr>
            <a:lstStyle/>
            <a:p>
              <a:r>
                <a:rPr lang="zh-CN" altLang="en-US" sz="1600" dirty="0">
                  <a:solidFill>
                    <a:schemeClr val="tx1">
                      <a:lumMod val="65000"/>
                      <a:lumOff val="35000"/>
                    </a:schemeClr>
                  </a:solidFill>
                </a:rPr>
                <a:t>随时随地准确</a:t>
              </a:r>
              <a:endParaRPr lang="en-US" altLang="zh-CN" sz="1600" dirty="0">
                <a:solidFill>
                  <a:schemeClr val="tx1">
                    <a:lumMod val="65000"/>
                    <a:lumOff val="35000"/>
                  </a:schemeClr>
                </a:solidFill>
              </a:endParaRPr>
            </a:p>
            <a:p>
              <a:r>
                <a:rPr lang="zh-CN" altLang="en-US" sz="1600" dirty="0">
                  <a:solidFill>
                    <a:schemeClr val="tx1">
                      <a:lumMod val="65000"/>
                      <a:lumOff val="35000"/>
                    </a:schemeClr>
                  </a:solidFill>
                </a:rPr>
                <a:t>查看身边的</a:t>
              </a:r>
              <a:endParaRPr lang="en-US" altLang="zh-CN" sz="1600" dirty="0">
                <a:solidFill>
                  <a:schemeClr val="tx1">
                    <a:lumMod val="65000"/>
                    <a:lumOff val="35000"/>
                  </a:schemeClr>
                </a:solidFill>
              </a:endParaRPr>
            </a:p>
            <a:p>
              <a:r>
                <a:rPr lang="en-US" altLang="zh-CN" sz="1600" dirty="0">
                  <a:solidFill>
                    <a:schemeClr val="tx1">
                      <a:lumMod val="65000"/>
                      <a:lumOff val="35000"/>
                    </a:schemeClr>
                  </a:solidFill>
                </a:rPr>
                <a:t>PM2.5</a:t>
              </a:r>
              <a:r>
                <a:rPr lang="zh-CN" altLang="en-US" sz="1600" dirty="0" smtClean="0">
                  <a:solidFill>
                    <a:schemeClr val="tx1">
                      <a:lumMod val="65000"/>
                      <a:lumOff val="35000"/>
                    </a:schemeClr>
                  </a:solidFill>
                </a:rPr>
                <a:t>值</a:t>
              </a:r>
              <a:endParaRPr lang="zh-CN" altLang="en-US" sz="1600" dirty="0">
                <a:solidFill>
                  <a:schemeClr val="tx1">
                    <a:lumMod val="65000"/>
                    <a:lumOff val="35000"/>
                  </a:schemeClr>
                </a:solidFill>
              </a:endParaRPr>
            </a:p>
            <a:p>
              <a:endParaRPr lang="zh-CN" altLang="en-US" sz="1600" dirty="0">
                <a:solidFill>
                  <a:schemeClr val="tx1">
                    <a:lumMod val="65000"/>
                    <a:lumOff val="35000"/>
                  </a:schemeClr>
                </a:solidFill>
              </a:endParaRPr>
            </a:p>
          </p:txBody>
        </p:sp>
      </p:grpSp>
      <p:grpSp>
        <p:nvGrpSpPr>
          <p:cNvPr id="22" name="组合 21"/>
          <p:cNvGrpSpPr/>
          <p:nvPr/>
        </p:nvGrpSpPr>
        <p:grpSpPr>
          <a:xfrm>
            <a:off x="2293986" y="1145478"/>
            <a:ext cx="2303744" cy="4112860"/>
            <a:chOff x="2293986" y="1145478"/>
            <a:chExt cx="2303744" cy="4112860"/>
          </a:xfrm>
        </p:grpSpPr>
        <p:pic>
          <p:nvPicPr>
            <p:cNvPr id="55"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2293986"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5" name="Picture 3" descr="F:\微信\APP二维码\同声译-已测试.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5312" y="1940747"/>
              <a:ext cx="1260023" cy="1260023"/>
            </a:xfrm>
            <a:prstGeom prst="rect">
              <a:avLst/>
            </a:prstGeom>
            <a:noFill/>
            <a:extLst>
              <a:ext uri="{909E8E84-426E-40DD-AFC4-6F175D3DCCD1}">
                <a14:hiddenFill xmlns:a14="http://schemas.microsoft.com/office/drawing/2010/main">
                  <a:solidFill>
                    <a:srgbClr val="FFFFFF"/>
                  </a:solidFill>
                </a14:hiddenFill>
              </a:ext>
            </a:extLst>
          </p:spPr>
        </p:pic>
        <p:sp>
          <p:nvSpPr>
            <p:cNvPr id="41" name="文本框 18"/>
            <p:cNvSpPr txBox="1"/>
            <p:nvPr/>
          </p:nvSpPr>
          <p:spPr>
            <a:xfrm>
              <a:off x="3048916" y="3347494"/>
              <a:ext cx="800219" cy="338554"/>
            </a:xfrm>
            <a:prstGeom prst="rect">
              <a:avLst/>
            </a:prstGeom>
            <a:noFill/>
          </p:spPr>
          <p:txBody>
            <a:bodyPr wrap="none" rtlCol="0">
              <a:spAutoFit/>
            </a:bodyPr>
            <a:lstStyle/>
            <a:p>
              <a:r>
                <a:rPr lang="zh-CN" altLang="en-US" sz="1600" b="1" dirty="0">
                  <a:solidFill>
                    <a:schemeClr val="tx1">
                      <a:lumMod val="85000"/>
                      <a:lumOff val="15000"/>
                    </a:schemeClr>
                  </a:solidFill>
                </a:rPr>
                <a:t>同声译</a:t>
              </a:r>
              <a:endParaRPr lang="zh-CN" altLang="en-US" sz="1600" b="1" dirty="0">
                <a:solidFill>
                  <a:schemeClr val="tx1">
                    <a:lumMod val="85000"/>
                    <a:lumOff val="15000"/>
                  </a:schemeClr>
                </a:solidFill>
              </a:endParaRPr>
            </a:p>
          </p:txBody>
        </p:sp>
        <p:sp>
          <p:nvSpPr>
            <p:cNvPr id="62" name="TextBox 61"/>
            <p:cNvSpPr txBox="1"/>
            <p:nvPr/>
          </p:nvSpPr>
          <p:spPr>
            <a:xfrm>
              <a:off x="2767437" y="3732155"/>
              <a:ext cx="1451038" cy="830997"/>
            </a:xfrm>
            <a:prstGeom prst="rect">
              <a:avLst/>
            </a:prstGeom>
            <a:noFill/>
          </p:spPr>
          <p:txBody>
            <a:bodyPr wrap="none" rtlCol="0">
              <a:spAutoFit/>
            </a:bodyPr>
            <a:lstStyle/>
            <a:p>
              <a:r>
                <a:rPr lang="zh-CN" altLang="en-US" sz="1600" dirty="0">
                  <a:solidFill>
                    <a:schemeClr val="tx1">
                      <a:lumMod val="65000"/>
                      <a:lumOff val="35000"/>
                    </a:schemeClr>
                  </a:solidFill>
                </a:rPr>
                <a:t>支持</a:t>
              </a:r>
              <a:r>
                <a:rPr lang="en-US" altLang="zh-CN" sz="1600" dirty="0">
                  <a:solidFill>
                    <a:schemeClr val="tx1">
                      <a:lumMod val="65000"/>
                      <a:lumOff val="35000"/>
                    </a:schemeClr>
                  </a:solidFill>
                </a:rPr>
                <a:t>26</a:t>
              </a:r>
              <a:r>
                <a:rPr lang="zh-CN" altLang="en-US" sz="1600" dirty="0">
                  <a:solidFill>
                    <a:schemeClr val="tx1">
                      <a:lumMod val="65000"/>
                      <a:lumOff val="35000"/>
                    </a:schemeClr>
                  </a:solidFill>
                </a:rPr>
                <a:t>种</a:t>
              </a:r>
              <a:r>
                <a:rPr lang="zh-CN" altLang="en-US" sz="1600" dirty="0" smtClean="0">
                  <a:solidFill>
                    <a:schemeClr val="tx1">
                      <a:lumMod val="65000"/>
                      <a:lumOff val="35000"/>
                    </a:schemeClr>
                  </a:solidFill>
                </a:rPr>
                <a:t>语言</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互</a:t>
              </a:r>
              <a:r>
                <a:rPr lang="zh-CN" altLang="en-US" sz="1600" dirty="0">
                  <a:solidFill>
                    <a:schemeClr val="tx1">
                      <a:lumMod val="65000"/>
                      <a:lumOff val="35000"/>
                    </a:schemeClr>
                  </a:solidFill>
                </a:rPr>
                <a:t>译的实时</a:t>
              </a:r>
              <a:r>
                <a:rPr lang="zh-CN" altLang="en-US" sz="1600" dirty="0" smtClean="0">
                  <a:solidFill>
                    <a:schemeClr val="tx1">
                      <a:lumMod val="65000"/>
                      <a:lumOff val="35000"/>
                    </a:schemeClr>
                  </a:solidFill>
                </a:rPr>
                <a:t>翻</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译软件</a:t>
              </a:r>
              <a:endParaRPr lang="zh-CN" altLang="en-US" sz="1600" dirty="0">
                <a:solidFill>
                  <a:schemeClr val="tx1">
                    <a:lumMod val="65000"/>
                    <a:lumOff val="35000"/>
                  </a:schemeClr>
                </a:solidFill>
              </a:endParaRPr>
            </a:p>
          </p:txBody>
        </p:sp>
      </p:grpSp>
      <p:grpSp>
        <p:nvGrpSpPr>
          <p:cNvPr id="36" name="组合 35"/>
          <p:cNvGrpSpPr/>
          <p:nvPr/>
        </p:nvGrpSpPr>
        <p:grpSpPr>
          <a:xfrm>
            <a:off x="6691416" y="1145478"/>
            <a:ext cx="2303744" cy="4112860"/>
            <a:chOff x="6691416" y="1145478"/>
            <a:chExt cx="2303744" cy="4112860"/>
          </a:xfrm>
        </p:grpSpPr>
        <p:pic>
          <p:nvPicPr>
            <p:cNvPr id="57"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6691416"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4" name="Picture 2" descr="F:\微信\APP二维码\科技头条Android版.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0324" y="1943233"/>
              <a:ext cx="1294820" cy="1294820"/>
            </a:xfrm>
            <a:prstGeom prst="rect">
              <a:avLst/>
            </a:prstGeom>
            <a:noFill/>
            <a:extLst>
              <a:ext uri="{909E8E84-426E-40DD-AFC4-6F175D3DCCD1}">
                <a14:hiddenFill xmlns:a14="http://schemas.microsoft.com/office/drawing/2010/main">
                  <a:solidFill>
                    <a:srgbClr val="FFFFFF"/>
                  </a:solidFill>
                </a14:hiddenFill>
              </a:ext>
            </a:extLst>
          </p:spPr>
        </p:pic>
        <p:sp>
          <p:nvSpPr>
            <p:cNvPr id="45" name="文本框 18"/>
            <p:cNvSpPr txBox="1"/>
            <p:nvPr/>
          </p:nvSpPr>
          <p:spPr>
            <a:xfrm>
              <a:off x="7446450" y="3374551"/>
              <a:ext cx="1005403" cy="338554"/>
            </a:xfrm>
            <a:prstGeom prst="rect">
              <a:avLst/>
            </a:prstGeom>
            <a:noFill/>
          </p:spPr>
          <p:txBody>
            <a:bodyPr wrap="none" rtlCol="0">
              <a:spAutoFit/>
            </a:bodyPr>
            <a:lstStyle/>
            <a:p>
              <a:r>
                <a:rPr lang="zh-CN" altLang="en-US" sz="1600" b="1" dirty="0">
                  <a:solidFill>
                    <a:schemeClr val="tx1">
                      <a:lumMod val="85000"/>
                      <a:lumOff val="15000"/>
                    </a:schemeClr>
                  </a:solidFill>
                </a:rPr>
                <a:t>科技头条</a:t>
              </a:r>
              <a:endParaRPr lang="zh-CN" altLang="en-US" sz="1600" b="1" dirty="0">
                <a:solidFill>
                  <a:schemeClr val="tx1">
                    <a:lumMod val="85000"/>
                    <a:lumOff val="15000"/>
                  </a:schemeClr>
                </a:solidFill>
              </a:endParaRPr>
            </a:p>
          </p:txBody>
        </p:sp>
        <p:sp>
          <p:nvSpPr>
            <p:cNvPr id="63" name="TextBox 62"/>
            <p:cNvSpPr txBox="1"/>
            <p:nvPr/>
          </p:nvSpPr>
          <p:spPr>
            <a:xfrm>
              <a:off x="7212224" y="3855265"/>
              <a:ext cx="1415772" cy="584775"/>
            </a:xfrm>
            <a:prstGeom prst="rect">
              <a:avLst/>
            </a:prstGeom>
            <a:noFill/>
          </p:spPr>
          <p:txBody>
            <a:bodyPr wrap="none" rtlCol="0">
              <a:spAutoFit/>
            </a:bodyPr>
            <a:lstStyle/>
            <a:p>
              <a:r>
                <a:rPr lang="zh-CN" altLang="en-US" sz="1600" dirty="0">
                  <a:solidFill>
                    <a:schemeClr val="tx1">
                      <a:lumMod val="65000"/>
                      <a:lumOff val="35000"/>
                    </a:schemeClr>
                  </a:solidFill>
                </a:rPr>
                <a:t>汇聚前沿</a:t>
              </a:r>
              <a:r>
                <a:rPr lang="zh-CN" altLang="en-US" sz="1600" dirty="0" smtClean="0">
                  <a:solidFill>
                    <a:schemeClr val="tx1">
                      <a:lumMod val="65000"/>
                      <a:lumOff val="35000"/>
                    </a:schemeClr>
                  </a:solidFill>
                </a:rPr>
                <a:t>资讯</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的</a:t>
              </a:r>
              <a:r>
                <a:rPr lang="zh-CN" altLang="en-US" sz="1600" dirty="0">
                  <a:solidFill>
                    <a:schemeClr val="tx1">
                      <a:lumMod val="65000"/>
                      <a:lumOff val="35000"/>
                    </a:schemeClr>
                  </a:solidFill>
                </a:rPr>
                <a:t>科技情报站</a:t>
              </a:r>
              <a:endParaRPr lang="zh-CN" altLang="en-US" sz="1600" dirty="0">
                <a:solidFill>
                  <a:schemeClr val="tx1">
                    <a:lumMod val="65000"/>
                    <a:lumOff val="35000"/>
                  </a:schemeClr>
                </a:solidFill>
              </a:endParaRPr>
            </a:p>
          </p:txBody>
        </p:sp>
      </p:grpSp>
      <p:grpSp>
        <p:nvGrpSpPr>
          <p:cNvPr id="23" name="组合 22"/>
          <p:cNvGrpSpPr/>
          <p:nvPr/>
        </p:nvGrpSpPr>
        <p:grpSpPr>
          <a:xfrm>
            <a:off x="4485142" y="1145478"/>
            <a:ext cx="2303744" cy="4112860"/>
            <a:chOff x="4485142" y="1145478"/>
            <a:chExt cx="2303744" cy="4112860"/>
          </a:xfrm>
        </p:grpSpPr>
        <p:pic>
          <p:nvPicPr>
            <p:cNvPr id="56"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4485142"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7" name="Picture 5" descr="F:\微信\APP二维码\0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4365" y="1929395"/>
              <a:ext cx="1285211" cy="1285211"/>
            </a:xfrm>
            <a:prstGeom prst="rect">
              <a:avLst/>
            </a:prstGeom>
            <a:noFill/>
            <a:extLst>
              <a:ext uri="{909E8E84-426E-40DD-AFC4-6F175D3DCCD1}">
                <a14:hiddenFill xmlns:a14="http://schemas.microsoft.com/office/drawing/2010/main">
                  <a:solidFill>
                    <a:srgbClr val="FFFFFF"/>
                  </a:solidFill>
                </a14:hiddenFill>
              </a:ext>
            </a:extLst>
          </p:spPr>
        </p:pic>
        <p:sp>
          <p:nvSpPr>
            <p:cNvPr id="43" name="文本框 18"/>
            <p:cNvSpPr txBox="1"/>
            <p:nvPr/>
          </p:nvSpPr>
          <p:spPr>
            <a:xfrm>
              <a:off x="5200146" y="3347665"/>
              <a:ext cx="1005403" cy="338554"/>
            </a:xfrm>
            <a:prstGeom prst="rect">
              <a:avLst/>
            </a:prstGeom>
            <a:noFill/>
          </p:spPr>
          <p:txBody>
            <a:bodyPr wrap="none" rtlCol="0">
              <a:spAutoFit/>
            </a:bodyPr>
            <a:lstStyle/>
            <a:p>
              <a:r>
                <a:rPr lang="zh-CN" altLang="en-US" sz="1600" b="1" dirty="0">
                  <a:solidFill>
                    <a:schemeClr val="tx1">
                      <a:lumMod val="85000"/>
                      <a:lumOff val="15000"/>
                    </a:schemeClr>
                  </a:solidFill>
                </a:rPr>
                <a:t>我的南京</a:t>
              </a:r>
              <a:endParaRPr lang="zh-CN" altLang="en-US" sz="1600" b="1" dirty="0">
                <a:solidFill>
                  <a:schemeClr val="tx1">
                    <a:lumMod val="85000"/>
                    <a:lumOff val="15000"/>
                  </a:schemeClr>
                </a:solidFill>
              </a:endParaRPr>
            </a:p>
          </p:txBody>
        </p:sp>
        <p:sp>
          <p:nvSpPr>
            <p:cNvPr id="64" name="TextBox 63"/>
            <p:cNvSpPr txBox="1"/>
            <p:nvPr/>
          </p:nvSpPr>
          <p:spPr>
            <a:xfrm>
              <a:off x="4866491" y="3732155"/>
              <a:ext cx="1620957" cy="830997"/>
            </a:xfrm>
            <a:prstGeom prst="rect">
              <a:avLst/>
            </a:prstGeom>
            <a:noFill/>
          </p:spPr>
          <p:txBody>
            <a:bodyPr wrap="none" rtlCol="0">
              <a:spAutoFit/>
            </a:bodyPr>
            <a:lstStyle/>
            <a:p>
              <a:r>
                <a:rPr lang="zh-CN" altLang="en-US" sz="1600" dirty="0">
                  <a:solidFill>
                    <a:schemeClr val="tx1">
                      <a:lumMod val="65000"/>
                      <a:lumOff val="35000"/>
                    </a:schemeClr>
                  </a:solidFill>
                </a:rPr>
                <a:t>云创大数据</a:t>
              </a:r>
              <a:r>
                <a:rPr lang="zh-CN" altLang="en-US" sz="1600" dirty="0" smtClean="0">
                  <a:solidFill>
                    <a:schemeClr val="tx1">
                      <a:lumMod val="65000"/>
                      <a:lumOff val="35000"/>
                    </a:schemeClr>
                  </a:solidFill>
                </a:rPr>
                <a:t>为路</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况</a:t>
              </a:r>
              <a:r>
                <a:rPr lang="zh-CN" altLang="en-US" sz="1600" dirty="0">
                  <a:solidFill>
                    <a:schemeClr val="tx1">
                      <a:lumMod val="65000"/>
                      <a:lumOff val="35000"/>
                    </a:schemeClr>
                  </a:solidFill>
                </a:rPr>
                <a:t>大数据</a:t>
              </a:r>
              <a:r>
                <a:rPr lang="zh-CN" altLang="en-US" sz="1600" dirty="0" smtClean="0">
                  <a:solidFill>
                    <a:schemeClr val="tx1">
                      <a:lumMod val="65000"/>
                      <a:lumOff val="35000"/>
                    </a:schemeClr>
                  </a:solidFill>
                </a:rPr>
                <a:t>应用提</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供</a:t>
              </a:r>
              <a:r>
                <a:rPr lang="zh-CN" altLang="en-US" sz="1600" dirty="0">
                  <a:solidFill>
                    <a:schemeClr val="tx1">
                      <a:lumMod val="65000"/>
                      <a:lumOff val="35000"/>
                    </a:schemeClr>
                  </a:solidFill>
                </a:rPr>
                <a:t>技术</a:t>
              </a:r>
              <a:r>
                <a:rPr lang="zh-CN" altLang="en-US" sz="1600" dirty="0" smtClean="0">
                  <a:solidFill>
                    <a:schemeClr val="tx1">
                      <a:lumMod val="65000"/>
                      <a:lumOff val="35000"/>
                    </a:schemeClr>
                  </a:solidFill>
                </a:rPr>
                <a:t>支持</a:t>
              </a:r>
              <a:endParaRPr lang="zh-CN" altLang="en-US" sz="1600" dirty="0">
                <a:solidFill>
                  <a:schemeClr val="tx1">
                    <a:lumMod val="65000"/>
                    <a:lumOff val="35000"/>
                  </a:schemeClr>
                </a:solidFill>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5462133" y="4933111"/>
            <a:ext cx="1563506" cy="641625"/>
            <a:chOff x="5462133" y="4933111"/>
            <a:chExt cx="1563506" cy="641625"/>
          </a:xfrm>
        </p:grpSpPr>
        <p:sp>
          <p:nvSpPr>
            <p:cNvPr id="29" name="矩形 28"/>
            <p:cNvSpPr/>
            <p:nvPr/>
          </p:nvSpPr>
          <p:spPr>
            <a:xfrm>
              <a:off x="5462338" y="4933111"/>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8" name="Picture 14" descr="F:\logo\中国智能硬件logo-01.png">
              <a:hlinkClick r:id="rId1"/>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62133" y="5038052"/>
              <a:ext cx="1562412" cy="47585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组合 5"/>
          <p:cNvGrpSpPr/>
          <p:nvPr/>
        </p:nvGrpSpPr>
        <p:grpSpPr>
          <a:xfrm>
            <a:off x="420161" y="4933025"/>
            <a:ext cx="1565587" cy="641625"/>
            <a:chOff x="422066" y="4933025"/>
            <a:chExt cx="1565587" cy="641625"/>
          </a:xfrm>
        </p:grpSpPr>
        <p:sp>
          <p:nvSpPr>
            <p:cNvPr id="3" name="矩形 2"/>
            <p:cNvSpPr/>
            <p:nvPr/>
          </p:nvSpPr>
          <p:spPr>
            <a:xfrm>
              <a:off x="422066"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9" name="Picture 15" descr="F:\logo\chinacloud_logo-01.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5241" y="5037800"/>
              <a:ext cx="1562412" cy="47848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组合 10"/>
          <p:cNvGrpSpPr/>
          <p:nvPr/>
        </p:nvGrpSpPr>
        <p:grpSpPr>
          <a:xfrm>
            <a:off x="7138738" y="5702714"/>
            <a:ext cx="1563301" cy="641625"/>
            <a:chOff x="7138738" y="5702714"/>
            <a:chExt cx="1563301" cy="641625"/>
          </a:xfrm>
        </p:grpSpPr>
        <p:sp>
          <p:nvSpPr>
            <p:cNvPr id="35" name="矩形 34"/>
            <p:cNvSpPr/>
            <p:nvPr/>
          </p:nvSpPr>
          <p:spPr>
            <a:xfrm>
              <a:off x="713873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0" name="Picture 16">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7138823" y="5785510"/>
              <a:ext cx="1562412" cy="47599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组合 11"/>
          <p:cNvGrpSpPr/>
          <p:nvPr/>
        </p:nvGrpSpPr>
        <p:grpSpPr>
          <a:xfrm>
            <a:off x="5462338" y="5702800"/>
            <a:ext cx="1563436" cy="641625"/>
            <a:chOff x="5462338" y="5702800"/>
            <a:chExt cx="1563436" cy="641625"/>
          </a:xfrm>
        </p:grpSpPr>
        <p:sp>
          <p:nvSpPr>
            <p:cNvPr id="34" name="矩形 33"/>
            <p:cNvSpPr/>
            <p:nvPr/>
          </p:nvSpPr>
          <p:spPr>
            <a:xfrm>
              <a:off x="5462338" y="5702800"/>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1" name="Picture 17" descr="F:\logo\机器人-01.pn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63362" y="5753759"/>
              <a:ext cx="1562412" cy="5401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组合 13"/>
          <p:cNvGrpSpPr/>
          <p:nvPr/>
        </p:nvGrpSpPr>
        <p:grpSpPr>
          <a:xfrm>
            <a:off x="2101918" y="5702714"/>
            <a:ext cx="1563681" cy="641625"/>
            <a:chOff x="2101918" y="5702714"/>
            <a:chExt cx="1563681" cy="641625"/>
          </a:xfrm>
        </p:grpSpPr>
        <p:sp>
          <p:nvSpPr>
            <p:cNvPr id="32" name="矩形 31"/>
            <p:cNvSpPr/>
            <p:nvPr/>
          </p:nvSpPr>
          <p:spPr>
            <a:xfrm>
              <a:off x="210191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42" name="Picture 18" descr="F:\logo\深度学习世界-01.pn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103187" y="5792884"/>
              <a:ext cx="1562412" cy="4606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组合 9"/>
          <p:cNvGrpSpPr/>
          <p:nvPr/>
        </p:nvGrpSpPr>
        <p:grpSpPr>
          <a:xfrm>
            <a:off x="7138738" y="4933025"/>
            <a:ext cx="1563301" cy="641625"/>
            <a:chOff x="7138738" y="4933025"/>
            <a:chExt cx="1563301" cy="641625"/>
          </a:xfrm>
        </p:grpSpPr>
        <p:sp>
          <p:nvSpPr>
            <p:cNvPr id="30" name="矩形 29"/>
            <p:cNvSpPr/>
            <p:nvPr/>
          </p:nvSpPr>
          <p:spPr>
            <a:xfrm>
              <a:off x="713873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3" name="Picture 19" descr="F:\logo\中国PM25logo-01.pn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138738" y="4994913"/>
              <a:ext cx="1563301" cy="559848"/>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13" name="组合 12"/>
          <p:cNvGrpSpPr/>
          <p:nvPr/>
        </p:nvGrpSpPr>
        <p:grpSpPr>
          <a:xfrm>
            <a:off x="3798482" y="5702714"/>
            <a:ext cx="1563301" cy="641625"/>
            <a:chOff x="3778318" y="5702714"/>
            <a:chExt cx="1563301" cy="641625"/>
          </a:xfrm>
        </p:grpSpPr>
        <p:sp>
          <p:nvSpPr>
            <p:cNvPr id="33" name="矩形 32"/>
            <p:cNvSpPr/>
            <p:nvPr/>
          </p:nvSpPr>
          <p:spPr>
            <a:xfrm>
              <a:off x="377831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4" name="Picture 20" descr="F:\logo\中国存储-01.png">
              <a:hlinkClick r:id="rId13"/>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778341" y="5785417"/>
              <a:ext cx="1562412" cy="53784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组合 6"/>
          <p:cNvGrpSpPr/>
          <p:nvPr/>
        </p:nvGrpSpPr>
        <p:grpSpPr>
          <a:xfrm>
            <a:off x="2101918" y="4933025"/>
            <a:ext cx="1563360" cy="641625"/>
            <a:chOff x="2101918" y="4933025"/>
            <a:chExt cx="1563360" cy="641625"/>
          </a:xfrm>
        </p:grpSpPr>
        <p:sp>
          <p:nvSpPr>
            <p:cNvPr id="27" name="矩形 26"/>
            <p:cNvSpPr/>
            <p:nvPr/>
          </p:nvSpPr>
          <p:spPr>
            <a:xfrm>
              <a:off x="210191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45" name="Picture 21" descr="F:\logo\中国大数据LOGO-01.pn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102866" y="4954959"/>
              <a:ext cx="1562412" cy="55871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组合 7"/>
          <p:cNvGrpSpPr/>
          <p:nvPr/>
        </p:nvGrpSpPr>
        <p:grpSpPr>
          <a:xfrm>
            <a:off x="3768793" y="4933025"/>
            <a:ext cx="1572826" cy="641625"/>
            <a:chOff x="3768793" y="4933025"/>
            <a:chExt cx="1572826" cy="641625"/>
          </a:xfrm>
        </p:grpSpPr>
        <p:sp>
          <p:nvSpPr>
            <p:cNvPr id="28" name="矩形 27"/>
            <p:cNvSpPr/>
            <p:nvPr/>
          </p:nvSpPr>
          <p:spPr>
            <a:xfrm>
              <a:off x="377831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6" name="Picture 22" descr="F:\logo\中国物联网-01.png">
              <a:hlinkClick r:id="rId17"/>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768793" y="4953980"/>
              <a:ext cx="1562412" cy="55972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组合 14"/>
          <p:cNvGrpSpPr/>
          <p:nvPr/>
        </p:nvGrpSpPr>
        <p:grpSpPr>
          <a:xfrm>
            <a:off x="422066" y="5702714"/>
            <a:ext cx="1563757" cy="641625"/>
            <a:chOff x="422066" y="5702714"/>
            <a:chExt cx="1563757" cy="641625"/>
          </a:xfrm>
        </p:grpSpPr>
        <p:sp>
          <p:nvSpPr>
            <p:cNvPr id="31" name="矩形 30"/>
            <p:cNvSpPr/>
            <p:nvPr/>
          </p:nvSpPr>
          <p:spPr>
            <a:xfrm>
              <a:off x="422066"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7" name="Picture 23" descr="F:\logo\中国智慧城市logo-01.png">
              <a:hlinkClick r:id="rId19"/>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23411" y="5753672"/>
              <a:ext cx="1562412" cy="47521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组合 15"/>
          <p:cNvGrpSpPr/>
          <p:nvPr/>
        </p:nvGrpSpPr>
        <p:grpSpPr>
          <a:xfrm>
            <a:off x="383965" y="619673"/>
            <a:ext cx="4092208" cy="3950990"/>
            <a:chOff x="383853" y="409573"/>
            <a:chExt cx="4092208" cy="3950990"/>
          </a:xfrm>
        </p:grpSpPr>
        <p:sp>
          <p:nvSpPr>
            <p:cNvPr id="4" name="矩形 3">
              <a:hlinkClick r:id="rId21"/>
            </p:cNvPr>
            <p:cNvSpPr/>
            <p:nvPr/>
          </p:nvSpPr>
          <p:spPr>
            <a:xfrm>
              <a:off x="383853" y="409573"/>
              <a:ext cx="4092208" cy="3950990"/>
            </a:xfrm>
            <a:prstGeom prst="rect">
              <a:avLst/>
            </a:prstGeom>
            <a:solidFill>
              <a:schemeClr val="bg1"/>
            </a:solidFill>
            <a:ln>
              <a:noFill/>
            </a:ln>
            <a:effectLst>
              <a:outerShdw blurRad="127000" dist="38100" dir="5400000" sx="102000" sy="102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a:hlinkClick r:id="rId21"/>
            </p:cNvPr>
            <p:cNvSpPr txBox="1"/>
            <p:nvPr/>
          </p:nvSpPr>
          <p:spPr>
            <a:xfrm>
              <a:off x="928192" y="3420340"/>
              <a:ext cx="3185487" cy="641009"/>
            </a:xfrm>
            <a:prstGeom prst="rect">
              <a:avLst/>
            </a:prstGeom>
            <a:noFill/>
          </p:spPr>
          <p:txBody>
            <a:bodyPr wrap="none" rtlCol="0">
              <a:spAutoFit/>
            </a:bodyPr>
            <a:lstStyle/>
            <a:p>
              <a:pPr algn="ctr">
                <a:lnSpc>
                  <a:spcPts val="2160"/>
                </a:lnSpc>
              </a:pPr>
              <a:r>
                <a:rPr lang="zh-CN" altLang="en-US" dirty="0">
                  <a:solidFill>
                    <a:schemeClr val="tx1">
                      <a:lumMod val="65000"/>
                      <a:lumOff val="35000"/>
                    </a:schemeClr>
                  </a:solidFill>
                  <a:latin typeface="+mj-ea"/>
                  <a:ea typeface="+mj-ea"/>
                </a:rPr>
                <a:t>万物</a:t>
              </a:r>
              <a:r>
                <a:rPr lang="zh-CN" altLang="en-US" dirty="0" smtClean="0">
                  <a:solidFill>
                    <a:schemeClr val="tx1">
                      <a:lumMod val="65000"/>
                      <a:lumOff val="35000"/>
                    </a:schemeClr>
                  </a:solidFill>
                  <a:latin typeface="+mj-ea"/>
                  <a:ea typeface="+mj-ea"/>
                </a:rPr>
                <a:t>云</a:t>
              </a:r>
              <a:endParaRPr lang="en-US" altLang="zh-CN" dirty="0" smtClean="0">
                <a:solidFill>
                  <a:schemeClr val="tx1">
                    <a:lumMod val="65000"/>
                    <a:lumOff val="35000"/>
                  </a:schemeClr>
                </a:solidFill>
                <a:latin typeface="+mj-ea"/>
                <a:ea typeface="+mj-ea"/>
              </a:endParaRPr>
            </a:p>
            <a:p>
              <a:pPr algn="ctr">
                <a:lnSpc>
                  <a:spcPts val="2160"/>
                </a:lnSpc>
              </a:pPr>
              <a:r>
                <a:rPr lang="zh-CN" altLang="en-US" dirty="0" smtClean="0">
                  <a:solidFill>
                    <a:schemeClr val="tx1">
                      <a:lumMod val="65000"/>
                      <a:lumOff val="35000"/>
                    </a:schemeClr>
                  </a:solidFill>
                  <a:latin typeface="+mj-ea"/>
                  <a:ea typeface="+mj-ea"/>
                </a:rPr>
                <a:t>智能</a:t>
              </a:r>
              <a:r>
                <a:rPr lang="zh-CN" altLang="en-US" dirty="0">
                  <a:solidFill>
                    <a:schemeClr val="tx1">
                      <a:lumMod val="65000"/>
                      <a:lumOff val="35000"/>
                    </a:schemeClr>
                  </a:solidFill>
                  <a:latin typeface="+mj-ea"/>
                  <a:ea typeface="+mj-ea"/>
                </a:rPr>
                <a:t>硬件大数据免费托管平台</a:t>
              </a:r>
              <a:endParaRPr lang="zh-CN" altLang="en-US" dirty="0">
                <a:solidFill>
                  <a:schemeClr val="tx1">
                    <a:lumMod val="65000"/>
                    <a:lumOff val="35000"/>
                  </a:schemeClr>
                </a:solidFill>
                <a:latin typeface="+mj-ea"/>
                <a:ea typeface="+mj-ea"/>
              </a:endParaRPr>
            </a:p>
          </p:txBody>
        </p:sp>
        <p:pic>
          <p:nvPicPr>
            <p:cNvPr id="1048" name="Picture 24" descr="F:\大数据挖掘平台\物联网大数据平台\logo_bate_homeaaa.png">
              <a:hlinkClick r:id="rId21"/>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525082" y="595308"/>
              <a:ext cx="1809750" cy="5238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Administrator\Desktop\TIM截图20180706145956.png">
              <a:hlinkClick r:id="rId21"/>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83853" y="1263318"/>
              <a:ext cx="4092208" cy="203435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组合 16"/>
          <p:cNvGrpSpPr/>
          <p:nvPr/>
        </p:nvGrpSpPr>
        <p:grpSpPr>
          <a:xfrm>
            <a:off x="4683554" y="619673"/>
            <a:ext cx="4092258" cy="3950990"/>
            <a:chOff x="4683442" y="409573"/>
            <a:chExt cx="4092258" cy="3950990"/>
          </a:xfrm>
        </p:grpSpPr>
        <p:sp>
          <p:nvSpPr>
            <p:cNvPr id="37" name="矩形 36">
              <a:hlinkClick r:id="rId24"/>
            </p:cNvPr>
            <p:cNvSpPr/>
            <p:nvPr/>
          </p:nvSpPr>
          <p:spPr>
            <a:xfrm>
              <a:off x="4683492" y="409573"/>
              <a:ext cx="4092208" cy="3950990"/>
            </a:xfrm>
            <a:prstGeom prst="rect">
              <a:avLst/>
            </a:prstGeom>
            <a:solidFill>
              <a:schemeClr val="bg1"/>
            </a:solidFill>
            <a:ln>
              <a:noFill/>
            </a:ln>
            <a:effectLst>
              <a:outerShdw blurRad="127000" dist="38100" dir="5400000" sx="102000" sy="102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a:hlinkClick r:id="rId24"/>
            </p:cNvPr>
            <p:cNvSpPr txBox="1"/>
            <p:nvPr/>
          </p:nvSpPr>
          <p:spPr>
            <a:xfrm>
              <a:off x="5376230" y="3420340"/>
              <a:ext cx="2723823" cy="656590"/>
            </a:xfrm>
            <a:prstGeom prst="rect">
              <a:avLst/>
            </a:prstGeom>
            <a:noFill/>
          </p:spPr>
          <p:txBody>
            <a:bodyPr wrap="none" rtlCol="0">
              <a:spAutoFit/>
            </a:bodyPr>
            <a:lstStyle/>
            <a:p>
              <a:pPr algn="ctr">
                <a:lnSpc>
                  <a:spcPts val="2160"/>
                </a:lnSpc>
              </a:pPr>
              <a:r>
                <a:rPr lang="zh-CN" altLang="en-US" dirty="0">
                  <a:solidFill>
                    <a:schemeClr val="tx1">
                      <a:lumMod val="65000"/>
                      <a:lumOff val="35000"/>
                    </a:schemeClr>
                  </a:solidFill>
                  <a:latin typeface="+mj-ea"/>
                  <a:ea typeface="+mj-ea"/>
                </a:rPr>
                <a:t>环境</a:t>
              </a:r>
              <a:r>
                <a:rPr lang="zh-CN" altLang="en-US" dirty="0" smtClean="0">
                  <a:solidFill>
                    <a:schemeClr val="tx1">
                      <a:lumMod val="65000"/>
                      <a:lumOff val="35000"/>
                    </a:schemeClr>
                  </a:solidFill>
                  <a:latin typeface="+mj-ea"/>
                  <a:ea typeface="+mj-ea"/>
                </a:rPr>
                <a:t>云</a:t>
              </a:r>
              <a:endParaRPr lang="en-US" altLang="zh-CN" dirty="0" smtClean="0">
                <a:solidFill>
                  <a:schemeClr val="tx1">
                    <a:lumMod val="65000"/>
                    <a:lumOff val="35000"/>
                  </a:schemeClr>
                </a:solidFill>
                <a:latin typeface="+mj-ea"/>
                <a:ea typeface="+mj-ea"/>
              </a:endParaRPr>
            </a:p>
            <a:p>
              <a:pPr algn="ctr">
                <a:lnSpc>
                  <a:spcPts val="2160"/>
                </a:lnSpc>
              </a:pPr>
              <a:r>
                <a:rPr lang="zh-CN" altLang="en-US" dirty="0" smtClean="0">
                  <a:solidFill>
                    <a:schemeClr val="tx1">
                      <a:lumMod val="65000"/>
                      <a:lumOff val="35000"/>
                    </a:schemeClr>
                  </a:solidFill>
                </a:rPr>
                <a:t>环境</a:t>
              </a:r>
              <a:r>
                <a:rPr lang="zh-CN" altLang="en-US" dirty="0">
                  <a:solidFill>
                    <a:schemeClr val="tx1">
                      <a:lumMod val="65000"/>
                      <a:lumOff val="35000"/>
                    </a:schemeClr>
                  </a:solidFill>
                </a:rPr>
                <a:t>大数据开放</a:t>
              </a:r>
              <a:r>
                <a:rPr lang="zh-CN" altLang="en-US" dirty="0" smtClean="0">
                  <a:solidFill>
                    <a:schemeClr val="tx1">
                      <a:lumMod val="65000"/>
                      <a:lumOff val="35000"/>
                    </a:schemeClr>
                  </a:solidFill>
                </a:rPr>
                <a:t>共享平台</a:t>
              </a:r>
              <a:endParaRPr lang="zh-CN" altLang="en-US" dirty="0">
                <a:solidFill>
                  <a:schemeClr val="tx1">
                    <a:lumMod val="65000"/>
                    <a:lumOff val="35000"/>
                  </a:schemeClr>
                </a:solidFill>
              </a:endParaRPr>
            </a:p>
          </p:txBody>
        </p:sp>
        <p:pic>
          <p:nvPicPr>
            <p:cNvPr id="1050" name="Picture 26" descr="F:\大数据挖掘平台\环境云\环境云logo.png">
              <a:hlinkClick r:id="rId24"/>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5855807" y="514623"/>
              <a:ext cx="1630844" cy="79982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istrator\Desktop\TIM截图20180706145922.png">
              <a:hlinkClick r:id="rId24"/>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4683442" y="1263318"/>
              <a:ext cx="4075113" cy="2034351"/>
            </a:xfrm>
            <a:prstGeom prst="rect">
              <a:avLst/>
            </a:prstGeom>
            <a:noFill/>
            <a:extLst>
              <a:ext uri="{909E8E84-426E-40DD-AFC4-6F175D3DCCD1}">
                <a14:hiddenFill xmlns:a14="http://schemas.microsoft.com/office/drawing/2010/main">
                  <a:solidFill>
                    <a:srgbClr val="FFFFFF"/>
                  </a:solidFill>
                </a14:hiddenFill>
              </a:ext>
            </a:extLst>
          </p:spPr>
        </p:pic>
      </p:grpSp>
      <p:sp>
        <p:nvSpPr>
          <p:cNvPr id="42" name="TextBox 41"/>
          <p:cNvSpPr txBox="1"/>
          <p:nvPr/>
        </p:nvSpPr>
        <p:spPr>
          <a:xfrm>
            <a:off x="374194" y="125756"/>
            <a:ext cx="1402080" cy="737235"/>
          </a:xfrm>
          <a:prstGeom prst="rect">
            <a:avLst/>
          </a:prstGeom>
          <a:noFill/>
        </p:spPr>
        <p:txBody>
          <a:bodyPr wrap="none" rtlCol="0">
            <a:spAutoFit/>
          </a:bodyPr>
          <a:lstStyle/>
          <a:p>
            <a:r>
              <a:rPr lang="zh-CN" altLang="en-US" sz="2400" b="1" dirty="0" smtClean="0">
                <a:solidFill>
                  <a:schemeClr val="bg2">
                    <a:lumMod val="50000"/>
                  </a:schemeClr>
                </a:solidFill>
              </a:rPr>
              <a:t>网站推荐</a:t>
            </a:r>
            <a:endParaRPr lang="zh-CN" altLang="en-US" dirty="0">
              <a:solidFill>
                <a:schemeClr val="bg2">
                  <a:lumMod val="50000"/>
                </a:schemeClr>
              </a:solidFill>
            </a:endParaRPr>
          </a:p>
          <a:p>
            <a:endParaRPr lang="zh-CN" altLang="en-US" dirty="0">
              <a:solidFill>
                <a:schemeClr val="bg2">
                  <a:lumMod val="50000"/>
                </a:schemeClr>
              </a:solidFill>
            </a:endParaRP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1997136"/>
            <a:ext cx="7084431" cy="1791128"/>
            <a:chOff x="-1" y="2037922"/>
            <a:chExt cx="12192763" cy="1791128"/>
          </a:xfrm>
        </p:grpSpPr>
        <p:sp>
          <p:nvSpPr>
            <p:cNvPr id="3" name="矩形 2"/>
            <p:cNvSpPr/>
            <p:nvPr/>
          </p:nvSpPr>
          <p:spPr>
            <a:xfrm>
              <a:off x="762" y="2038350"/>
              <a:ext cx="12192000" cy="17907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762" y="2037922"/>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 y="3752264"/>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r="75391"/>
          <a:stretch>
            <a:fillRect/>
          </a:stretch>
        </p:blipFill>
        <p:spPr>
          <a:xfrm flipH="1">
            <a:off x="6143625" y="0"/>
            <a:ext cx="3000375" cy="6858000"/>
          </a:xfrm>
          <a:prstGeom prst="rect">
            <a:avLst/>
          </a:prstGeom>
        </p:spPr>
      </p:pic>
      <p:sp>
        <p:nvSpPr>
          <p:cNvPr id="7" name="文本框 5"/>
          <p:cNvSpPr txBox="1"/>
          <p:nvPr/>
        </p:nvSpPr>
        <p:spPr>
          <a:xfrm>
            <a:off x="1371600" y="2328817"/>
            <a:ext cx="4185761" cy="1200329"/>
          </a:xfrm>
          <a:prstGeom prst="rect">
            <a:avLst/>
          </a:prstGeom>
          <a:noFill/>
        </p:spPr>
        <p:txBody>
          <a:bodyPr wrap="none" rtlCol="0">
            <a:spAutoFit/>
          </a:bodyPr>
          <a:lstStyle/>
          <a:p>
            <a:r>
              <a:rPr lang="zh-CN" altLang="en-US" sz="7200" spc="600" dirty="0" smtClean="0">
                <a:solidFill>
                  <a:schemeClr val="bg1"/>
                </a:solidFill>
              </a:rPr>
              <a:t>感谢聆听</a:t>
            </a:r>
            <a:endParaRPr lang="zh-CN" altLang="en-US" sz="7200" spc="600"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9918"/>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579552" cy="415498"/>
          </a:xfrm>
          <a:prstGeom prst="rect">
            <a:avLst/>
          </a:prstGeom>
          <a:noFill/>
        </p:spPr>
        <p:txBody>
          <a:bodyPr wrap="none" rtlCol="0">
            <a:spAutoFit/>
          </a:bodyPr>
          <a:lstStyle/>
          <a:p>
            <a:r>
              <a:rPr lang="en-US" altLang="zh-CN" sz="2100" b="1" spc="225" dirty="0">
                <a:solidFill>
                  <a:prstClr val="white"/>
                </a:solidFill>
              </a:rPr>
              <a:t>8.1 </a:t>
            </a:r>
            <a:r>
              <a:rPr lang="zh-CN" altLang="en-US" sz="2100" b="1" spc="225" dirty="0">
                <a:solidFill>
                  <a:prstClr val="white"/>
                </a:solidFill>
              </a:rPr>
              <a:t>语音识别基础</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481919" y="234392"/>
            <a:ext cx="2659702" cy="300082"/>
          </a:xfrm>
          <a:prstGeom prst="rect">
            <a:avLst/>
          </a:prstGeom>
          <a:noFill/>
        </p:spPr>
        <p:txBody>
          <a:bodyPr wrap="none" rtlCol="0">
            <a:spAutoFit/>
          </a:bodyPr>
          <a:lstStyle/>
          <a:p>
            <a:r>
              <a:rPr lang="zh-CN" altLang="en-US" sz="1350" dirty="0">
                <a:solidFill>
                  <a:prstClr val="white"/>
                </a:solidFill>
              </a:rPr>
              <a:t>第八章 深度学习在语音中的应用</a:t>
            </a:r>
            <a:endParaRPr lang="zh-CN" altLang="en-US" sz="1350" dirty="0">
              <a:solidFill>
                <a:prstClr val="white"/>
              </a:solidFill>
            </a:endParaRPr>
          </a:p>
        </p:txBody>
      </p:sp>
      <p:pic>
        <p:nvPicPr>
          <p:cNvPr id="28"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30" name="31 CuadroTexto"/>
          <p:cNvSpPr txBox="1"/>
          <p:nvPr/>
        </p:nvSpPr>
        <p:spPr>
          <a:xfrm>
            <a:off x="4729199" y="6267161"/>
            <a:ext cx="370840" cy="460375"/>
          </a:xfrm>
          <a:prstGeom prst="rect">
            <a:avLst/>
          </a:prstGeom>
          <a:noFill/>
        </p:spPr>
        <p:txBody>
          <a:bodyPr wrap="none">
            <a:spAutoFit/>
          </a:bodyPr>
          <a:lstStyle/>
          <a:p>
            <a:pPr algn="l" fontAlgn="auto">
              <a:spcBef>
                <a:spcPts val="0"/>
              </a:spcBef>
              <a:spcAft>
                <a:spcPts val="0"/>
              </a:spcAft>
              <a:defRPr/>
            </a:pPr>
            <a:r>
              <a:rPr lang="en-US" altLang="es-HN" sz="1200" b="1" dirty="0">
                <a:solidFill>
                  <a:schemeClr val="bg1">
                    <a:lumMod val="50000"/>
                  </a:schemeClr>
                </a:solidFill>
                <a:sym typeface="+mn-ea"/>
              </a:rPr>
              <a:t>28</a:t>
            </a:r>
            <a:endParaRPr lang="en-US" altLang="es-HN" sz="1200" b="1" dirty="0">
              <a:solidFill>
                <a:schemeClr val="bg1">
                  <a:lumMod val="50000"/>
                </a:schemeClr>
              </a:solidFill>
              <a:latin typeface="+mn-lt"/>
            </a:endParaRPr>
          </a:p>
          <a:p>
            <a:pPr fontAlgn="auto">
              <a:spcBef>
                <a:spcPts val="0"/>
              </a:spcBef>
              <a:spcAft>
                <a:spcPts val="0"/>
              </a:spcAft>
              <a:defRPr/>
            </a:pPr>
            <a:endParaRPr lang="es-ES" altLang="zh-CN" sz="1200" b="1" dirty="0">
              <a:solidFill>
                <a:schemeClr val="bg1">
                  <a:lumMod val="50000"/>
                </a:schemeClr>
              </a:solidFill>
            </a:endParaRPr>
          </a:p>
        </p:txBody>
      </p:sp>
      <p:pic>
        <p:nvPicPr>
          <p:cNvPr id="31"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aphicFrame>
        <p:nvGraphicFramePr>
          <p:cNvPr id="11" name="图示 10"/>
          <p:cNvGraphicFramePr/>
          <p:nvPr/>
        </p:nvGraphicFramePr>
        <p:xfrm>
          <a:off x="983411" y="2268742"/>
          <a:ext cx="6806242" cy="38301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 name="矩形 23"/>
          <p:cNvSpPr/>
          <p:nvPr/>
        </p:nvSpPr>
        <p:spPr>
          <a:xfrm>
            <a:off x="690113" y="1382945"/>
            <a:ext cx="7621400" cy="73427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1600" dirty="0"/>
              <a:t>     语音识别最基本的定义是</a:t>
            </a:r>
            <a:r>
              <a:rPr lang="en-US" altLang="zh-CN" sz="1600" dirty="0"/>
              <a:t>“</a:t>
            </a:r>
            <a:r>
              <a:rPr lang="zh-CN" altLang="en-US" sz="1600" dirty="0"/>
              <a:t>电脑能听懂人类说话的语句或命令，而做出相应的工作</a:t>
            </a:r>
            <a:r>
              <a:rPr lang="en-US" altLang="zh-CN" sz="1600" dirty="0"/>
              <a:t>“。50</a:t>
            </a:r>
            <a:r>
              <a:rPr lang="zh-CN" altLang="en-US" sz="1600" dirty="0"/>
              <a:t>多年来，该技术渐渐开始改变我们的生活和工作方式，这种趋势的出现和下面几个关键领域的进步是分不开的。</a:t>
            </a:r>
            <a:endParaRPr lang="zh-CN" altLang="en-US" sz="1600" dirty="0">
              <a:solidFill>
                <a:prstClr val="white"/>
              </a:solidFill>
            </a:endParaRPr>
          </a:p>
        </p:txBody>
      </p:sp>
      <p:sp>
        <p:nvSpPr>
          <p:cNvPr id="12" name="矩形 11"/>
          <p:cNvSpPr/>
          <p:nvPr/>
        </p:nvSpPr>
        <p:spPr>
          <a:xfrm>
            <a:off x="452232" y="889323"/>
            <a:ext cx="3183885" cy="338554"/>
          </a:xfrm>
          <a:prstGeom prst="rect">
            <a:avLst/>
          </a:prstGeom>
        </p:spPr>
        <p:txBody>
          <a:bodyPr wrap="none">
            <a:spAutoFit/>
          </a:bodyPr>
          <a:lstStyle/>
          <a:p>
            <a:r>
              <a:rPr lang="en-US" altLang="zh-CN" sz="1600" b="1" dirty="0">
                <a:solidFill>
                  <a:srgbClr val="3D89BC"/>
                </a:solidFill>
              </a:rPr>
              <a:t>1</a:t>
            </a:r>
            <a:r>
              <a:rPr lang="zh-CN" altLang="zh-CN" sz="1600" b="1" dirty="0">
                <a:solidFill>
                  <a:srgbClr val="3D89BC"/>
                </a:solidFill>
              </a:rPr>
              <a:t>．从</a:t>
            </a:r>
            <a:r>
              <a:rPr lang="zh-CN" altLang="en-US" sz="1600" b="1" dirty="0">
                <a:solidFill>
                  <a:srgbClr val="3D89BC"/>
                </a:solidFill>
              </a:rPr>
              <a:t>实验室环境</a:t>
            </a:r>
            <a:r>
              <a:rPr lang="zh-CN" altLang="zh-CN" sz="1600" b="1" dirty="0">
                <a:solidFill>
                  <a:srgbClr val="3D89BC"/>
                </a:solidFill>
              </a:rPr>
              <a:t>到</a:t>
            </a:r>
            <a:r>
              <a:rPr lang="zh-CN" altLang="en-US" sz="1600" b="1" dirty="0">
                <a:solidFill>
                  <a:srgbClr val="3D89BC"/>
                </a:solidFill>
              </a:rPr>
              <a:t>实际应用场景</a:t>
            </a:r>
            <a:endParaRPr lang="zh-CN" altLang="zh-CN" sz="1600" b="1" dirty="0">
              <a:solidFill>
                <a:srgbClr val="3D89BC"/>
              </a:solidFill>
            </a:endParaRPr>
          </a:p>
        </p:txBody>
      </p:sp>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57" name="矩形 56"/>
          <p:cNvSpPr/>
          <p:nvPr/>
        </p:nvSpPr>
        <p:spPr>
          <a:xfrm>
            <a:off x="503322" y="1459801"/>
            <a:ext cx="7713926" cy="1569660"/>
          </a:xfrm>
          <a:prstGeom prst="rect">
            <a:avLst/>
          </a:prstGeom>
        </p:spPr>
        <p:txBody>
          <a:bodyPr wrap="square">
            <a:spAutoFit/>
          </a:bodyPr>
          <a:lstStyle/>
          <a:p>
            <a:pPr algn="just">
              <a:lnSpc>
                <a:spcPct val="150000"/>
              </a:lnSpc>
            </a:pPr>
            <a:r>
              <a:rPr lang="zh-CN" altLang="en-US" sz="1600" dirty="0"/>
              <a:t>       语音识别系统可以用来消除人类之间的障碍。人们如果想要与不同语言的使用者进行交流，需要另一个人作为翻译才行。</a:t>
            </a:r>
            <a:r>
              <a:rPr lang="en-US" altLang="zh-CN" sz="1600" dirty="0"/>
              <a:t>S2S</a:t>
            </a:r>
            <a:r>
              <a:rPr lang="zh-CN" altLang="en-US" sz="1600" dirty="0"/>
              <a:t>翻译系统可以用来消除这种交流壁垒。同时还可以整合到像</a:t>
            </a:r>
            <a:r>
              <a:rPr lang="en-US" altLang="zh-CN" sz="1600" dirty="0"/>
              <a:t>Skype</a:t>
            </a:r>
            <a:r>
              <a:rPr lang="zh-CN" altLang="en-US" sz="1600" dirty="0"/>
              <a:t>这样的一些交流工具中。下图列举了一个典型的</a:t>
            </a:r>
            <a:r>
              <a:rPr lang="en-US" altLang="zh-CN" sz="1600" dirty="0"/>
              <a:t>S2S</a:t>
            </a:r>
            <a:r>
              <a:rPr lang="zh-CN" altLang="en-US" sz="1600" dirty="0"/>
              <a:t>翻译系统的心组成模块，可以看到，语音识别是整个流水线中的第一环。</a:t>
            </a:r>
            <a:endParaRPr lang="zh-CN" altLang="en-US" sz="1600" dirty="0"/>
          </a:p>
        </p:txBody>
      </p:sp>
      <p:sp>
        <p:nvSpPr>
          <p:cNvPr id="63" name="文本框 27"/>
          <p:cNvSpPr txBox="1"/>
          <p:nvPr/>
        </p:nvSpPr>
        <p:spPr>
          <a:xfrm>
            <a:off x="6531347" y="234392"/>
            <a:ext cx="2659702" cy="300082"/>
          </a:xfrm>
          <a:prstGeom prst="rect">
            <a:avLst/>
          </a:prstGeom>
          <a:noFill/>
        </p:spPr>
        <p:txBody>
          <a:bodyPr wrap="none" rtlCol="0">
            <a:spAutoFit/>
          </a:bodyPr>
          <a:lstStyle/>
          <a:p>
            <a:r>
              <a:rPr lang="zh-CN" altLang="en-US" sz="1350">
                <a:solidFill>
                  <a:prstClr val="white"/>
                </a:solidFill>
              </a:rPr>
              <a:t>第八章 深度学习在语音中的应用</a:t>
            </a:r>
            <a:endParaRPr lang="zh-CN" altLang="en-US" sz="1350" dirty="0">
              <a:solidFill>
                <a:prstClr val="white"/>
              </a:solidFill>
            </a:endParaRPr>
          </a:p>
        </p:txBody>
      </p:sp>
      <p:pic>
        <p:nvPicPr>
          <p:cNvPr id="64"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0" name="31 CuadroTexto"/>
          <p:cNvSpPr txBox="1"/>
          <p:nvPr/>
        </p:nvSpPr>
        <p:spPr>
          <a:xfrm>
            <a:off x="4729199" y="6267161"/>
            <a:ext cx="370840" cy="275590"/>
          </a:xfrm>
          <a:prstGeom prst="rect">
            <a:avLst/>
          </a:prstGeom>
          <a:noFill/>
        </p:spPr>
        <p:txBody>
          <a:bodyPr wrap="none">
            <a:spAutoFit/>
          </a:bodyPr>
          <a:lstStyle/>
          <a:p>
            <a:pPr algn="l" fontAlgn="auto">
              <a:spcBef>
                <a:spcPts val="0"/>
              </a:spcBef>
              <a:spcAft>
                <a:spcPts val="0"/>
              </a:spcAft>
              <a:defRPr/>
            </a:pPr>
            <a:r>
              <a:rPr lang="en-US" altLang="es-HN" sz="1200" b="1" dirty="0">
                <a:solidFill>
                  <a:schemeClr val="bg1">
                    <a:lumMod val="50000"/>
                  </a:schemeClr>
                </a:solidFill>
                <a:sym typeface="+mn-ea"/>
              </a:rPr>
              <a:t>28</a:t>
            </a:r>
            <a:endParaRPr lang="es-ES" altLang="zh-CN" sz="1200" b="1" dirty="0">
              <a:solidFill>
                <a:schemeClr val="bg1">
                  <a:lumMod val="50000"/>
                </a:schemeClr>
              </a:solidFill>
            </a:endParaRPr>
          </a:p>
        </p:txBody>
      </p:sp>
      <p:pic>
        <p:nvPicPr>
          <p:cNvPr id="71"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46" name="文本框 6"/>
          <p:cNvSpPr txBox="1"/>
          <p:nvPr/>
        </p:nvSpPr>
        <p:spPr>
          <a:xfrm>
            <a:off x="452232" y="173917"/>
            <a:ext cx="4812536" cy="415498"/>
          </a:xfrm>
          <a:prstGeom prst="rect">
            <a:avLst/>
          </a:prstGeom>
          <a:noFill/>
        </p:spPr>
        <p:txBody>
          <a:bodyPr wrap="none" rtlCol="0">
            <a:spAutoFit/>
          </a:bodyPr>
          <a:lstStyle/>
          <a:p>
            <a:r>
              <a:rPr lang="en-US" altLang="zh-CN" sz="2100" b="1" spc="225" dirty="0">
                <a:solidFill>
                  <a:prstClr val="white"/>
                </a:solidFill>
              </a:rPr>
              <a:t>8.1 </a:t>
            </a:r>
            <a:r>
              <a:rPr lang="zh-CN" altLang="en-US" sz="2100" b="1" spc="225" dirty="0">
                <a:solidFill>
                  <a:prstClr val="white"/>
                </a:solidFill>
              </a:rPr>
              <a:t>语音识别基础</a:t>
            </a:r>
            <a:r>
              <a:rPr lang="en-US" altLang="zh-CN" sz="2100" b="1" spc="225" dirty="0">
                <a:solidFill>
                  <a:prstClr val="white"/>
                </a:solidFill>
              </a:rPr>
              <a:t>-</a:t>
            </a:r>
            <a:r>
              <a:rPr lang="zh-CN" altLang="en-US" sz="2100" b="1" spc="225" dirty="0">
                <a:solidFill>
                  <a:prstClr val="white"/>
                </a:solidFill>
              </a:rPr>
              <a:t>人类之间的交流</a:t>
            </a:r>
            <a:endParaRPr lang="zh-CN" altLang="en-US" sz="2100" b="1" spc="225" dirty="0">
              <a:solidFill>
                <a:prstClr val="white"/>
              </a:solidFill>
            </a:endParaRPr>
          </a:p>
        </p:txBody>
      </p:sp>
      <p:sp>
        <p:nvSpPr>
          <p:cNvPr id="60" name="矩形 59">
            <a:hlinkClick r:id="rId3"/>
          </p:cNvPr>
          <p:cNvSpPr/>
          <p:nvPr/>
        </p:nvSpPr>
        <p:spPr>
          <a:xfrm>
            <a:off x="976621" y="938747"/>
            <a:ext cx="6945169" cy="400110"/>
          </a:xfrm>
          <a:prstGeom prst="rect">
            <a:avLst/>
          </a:prstGeom>
          <a:solidFill>
            <a:schemeClr val="tx1">
              <a:lumMod val="75000"/>
              <a:lumOff val="25000"/>
            </a:schemeClr>
          </a:solidFill>
        </p:spPr>
        <p:txBody>
          <a:bodyPr wrap="square">
            <a:spAutoFit/>
          </a:bodyPr>
          <a:lstStyle/>
          <a:p>
            <a:pPr algn="dist"/>
            <a:r>
              <a:rPr lang="zh-CN" altLang="en-US" sz="2000" spc="300" dirty="0">
                <a:solidFill>
                  <a:prstClr val="white"/>
                </a:solidFill>
              </a:rPr>
              <a:t>语音与语音</a:t>
            </a:r>
            <a:r>
              <a:rPr lang="en-US" altLang="zh-CN" sz="2000" spc="300" dirty="0">
                <a:solidFill>
                  <a:prstClr val="white"/>
                </a:solidFill>
              </a:rPr>
              <a:t>(Speech-to-Speech, S2S)</a:t>
            </a:r>
            <a:r>
              <a:rPr lang="zh-CN" altLang="en-US" sz="2000" spc="300" dirty="0">
                <a:solidFill>
                  <a:prstClr val="white"/>
                </a:solidFill>
              </a:rPr>
              <a:t>翻译系统</a:t>
            </a:r>
            <a:endParaRPr lang="zh-CN" altLang="en-US" sz="2000" spc="300" dirty="0">
              <a:solidFill>
                <a:prstClr val="white"/>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8248" y="3098095"/>
            <a:ext cx="6719221" cy="760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2" name="矩形 61"/>
          <p:cNvSpPr/>
          <p:nvPr/>
        </p:nvSpPr>
        <p:spPr>
          <a:xfrm>
            <a:off x="655722" y="4058887"/>
            <a:ext cx="7713926" cy="1200329"/>
          </a:xfrm>
          <a:prstGeom prst="rect">
            <a:avLst/>
          </a:prstGeom>
        </p:spPr>
        <p:txBody>
          <a:bodyPr wrap="square">
            <a:spAutoFit/>
          </a:bodyPr>
          <a:lstStyle/>
          <a:p>
            <a:pPr algn="just">
              <a:lnSpc>
                <a:spcPct val="150000"/>
              </a:lnSpc>
            </a:pPr>
            <a:r>
              <a:rPr lang="zh-CN" altLang="en-US" sz="1600" dirty="0"/>
              <a:t>     除止之外，语音识别技术还有其他形式用来帮助人类交流。</a:t>
            </a:r>
            <a:endParaRPr lang="en-US" altLang="zh-CN" sz="1600" dirty="0"/>
          </a:p>
          <a:p>
            <a:pPr algn="just">
              <a:lnSpc>
                <a:spcPct val="150000"/>
              </a:lnSpc>
            </a:pPr>
            <a:r>
              <a:rPr lang="en-US" altLang="zh-CN" sz="1600" dirty="0"/>
              <a:t>1、</a:t>
            </a:r>
            <a:r>
              <a:rPr lang="zh-CN" altLang="en-US" sz="1600" dirty="0"/>
              <a:t>消息发送者的语音信息可以通过语音转写子系统转换为文本信息。</a:t>
            </a:r>
            <a:endParaRPr lang="en-US" altLang="zh-CN" sz="1600" dirty="0"/>
          </a:p>
          <a:p>
            <a:pPr algn="just">
              <a:lnSpc>
                <a:spcPct val="150000"/>
              </a:lnSpc>
            </a:pPr>
            <a:r>
              <a:rPr lang="en-US" altLang="zh-CN" sz="1600" dirty="0"/>
              <a:t>2、</a:t>
            </a:r>
            <a:r>
              <a:rPr lang="zh-CN" altLang="en-US" sz="1600" dirty="0"/>
              <a:t>利用语音识别技术进行输入可以更便捷。提高用户使用友好性。</a:t>
            </a:r>
            <a:endParaRPr lang="zh-CN" altLang="en-US" sz="1600" dirty="0"/>
          </a:p>
        </p:txBody>
      </p:sp>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3" name="文本框 27"/>
          <p:cNvSpPr txBox="1"/>
          <p:nvPr/>
        </p:nvSpPr>
        <p:spPr>
          <a:xfrm>
            <a:off x="6531347" y="234392"/>
            <a:ext cx="2659702" cy="300082"/>
          </a:xfrm>
          <a:prstGeom prst="rect">
            <a:avLst/>
          </a:prstGeom>
          <a:noFill/>
        </p:spPr>
        <p:txBody>
          <a:bodyPr wrap="none" rtlCol="0">
            <a:spAutoFit/>
          </a:bodyPr>
          <a:lstStyle/>
          <a:p>
            <a:r>
              <a:rPr lang="zh-CN" altLang="en-US" sz="1350">
                <a:solidFill>
                  <a:prstClr val="white"/>
                </a:solidFill>
              </a:rPr>
              <a:t>第八章 深度学习在语音中的应用</a:t>
            </a:r>
            <a:endParaRPr lang="zh-CN" altLang="en-US" sz="1350" dirty="0">
              <a:solidFill>
                <a:prstClr val="white"/>
              </a:solidFill>
            </a:endParaRPr>
          </a:p>
        </p:txBody>
      </p:sp>
      <p:pic>
        <p:nvPicPr>
          <p:cNvPr id="27"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30" name="31 CuadroTexto"/>
          <p:cNvSpPr txBox="1"/>
          <p:nvPr/>
        </p:nvSpPr>
        <p:spPr>
          <a:xfrm>
            <a:off x="4729199" y="6267161"/>
            <a:ext cx="370840" cy="275590"/>
          </a:xfrm>
          <a:prstGeom prst="rect">
            <a:avLst/>
          </a:prstGeom>
          <a:noFill/>
        </p:spPr>
        <p:txBody>
          <a:bodyPr wrap="none">
            <a:spAutoFit/>
          </a:bodyPr>
          <a:lstStyle/>
          <a:p>
            <a:pPr algn="l" fontAlgn="auto">
              <a:spcBef>
                <a:spcPts val="0"/>
              </a:spcBef>
              <a:spcAft>
                <a:spcPts val="0"/>
              </a:spcAft>
              <a:defRPr/>
            </a:pPr>
            <a:r>
              <a:rPr lang="en-US" altLang="es-HN" sz="1200" b="1" dirty="0">
                <a:solidFill>
                  <a:schemeClr val="bg1">
                    <a:lumMod val="50000"/>
                  </a:schemeClr>
                </a:solidFill>
                <a:sym typeface="+mn-ea"/>
              </a:rPr>
              <a:t>28</a:t>
            </a:r>
            <a:endParaRPr lang="es-ES" altLang="zh-CN" sz="1200" b="1" dirty="0">
              <a:solidFill>
                <a:schemeClr val="bg1">
                  <a:lumMod val="50000"/>
                </a:schemeClr>
              </a:solidFill>
            </a:endParaRPr>
          </a:p>
        </p:txBody>
      </p:sp>
      <p:pic>
        <p:nvPicPr>
          <p:cNvPr id="31"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37" name="文本框 6"/>
          <p:cNvSpPr txBox="1"/>
          <p:nvPr/>
        </p:nvSpPr>
        <p:spPr>
          <a:xfrm>
            <a:off x="452232" y="173917"/>
            <a:ext cx="4091185" cy="415498"/>
          </a:xfrm>
          <a:prstGeom prst="rect">
            <a:avLst/>
          </a:prstGeom>
          <a:noFill/>
        </p:spPr>
        <p:txBody>
          <a:bodyPr wrap="none" rtlCol="0">
            <a:spAutoFit/>
          </a:bodyPr>
          <a:lstStyle/>
          <a:p>
            <a:r>
              <a:rPr lang="en-US" altLang="zh-CN" sz="2100" b="1" spc="225" dirty="0">
                <a:solidFill>
                  <a:prstClr val="white"/>
                </a:solidFill>
              </a:rPr>
              <a:t>1.1 </a:t>
            </a:r>
            <a:r>
              <a:rPr lang="zh-CN" altLang="en-US" sz="2100" b="1" spc="225" dirty="0">
                <a:solidFill>
                  <a:prstClr val="white"/>
                </a:solidFill>
              </a:rPr>
              <a:t>语音识别基础</a:t>
            </a:r>
            <a:r>
              <a:rPr lang="en-US" altLang="zh-CN" sz="2100" b="1" spc="225" dirty="0">
                <a:solidFill>
                  <a:prstClr val="white"/>
                </a:solidFill>
              </a:rPr>
              <a:t>—</a:t>
            </a:r>
            <a:r>
              <a:rPr lang="zh-CN" altLang="en-US" sz="2100" b="1" spc="225" dirty="0">
                <a:solidFill>
                  <a:prstClr val="white"/>
                </a:solidFill>
              </a:rPr>
              <a:t>人机交流</a:t>
            </a:r>
            <a:endParaRPr lang="zh-CN" altLang="en-US" sz="2100" b="1" spc="225" dirty="0">
              <a:solidFill>
                <a:prstClr val="white"/>
              </a:solidFill>
            </a:endParaRPr>
          </a:p>
        </p:txBody>
      </p:sp>
      <p:sp>
        <p:nvSpPr>
          <p:cNvPr id="39" name="椭圆 38"/>
          <p:cNvSpPr/>
          <p:nvPr/>
        </p:nvSpPr>
        <p:spPr>
          <a:xfrm>
            <a:off x="3616630" y="2510793"/>
            <a:ext cx="1600203" cy="1600203"/>
          </a:xfrm>
          <a:prstGeom prst="ellipse">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0" name="椭圆 39"/>
          <p:cNvSpPr/>
          <p:nvPr/>
        </p:nvSpPr>
        <p:spPr>
          <a:xfrm>
            <a:off x="3717401" y="2611564"/>
            <a:ext cx="1398662" cy="1398662"/>
          </a:xfrm>
          <a:prstGeom prst="ellipse">
            <a:avLst/>
          </a:prstGeom>
          <a:noFill/>
          <a:ln w="3810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1" name="矩形 40"/>
          <p:cNvSpPr/>
          <p:nvPr/>
        </p:nvSpPr>
        <p:spPr>
          <a:xfrm>
            <a:off x="3873271" y="2717984"/>
            <a:ext cx="1077514" cy="1107996"/>
          </a:xfrm>
          <a:prstGeom prst="rect">
            <a:avLst/>
          </a:prstGeom>
        </p:spPr>
        <p:txBody>
          <a:bodyPr wrap="square">
            <a:spAutoFit/>
          </a:bodyPr>
          <a:lstStyle/>
          <a:p>
            <a:r>
              <a:rPr lang="zh-CN" altLang="en-US" sz="3300" b="1" dirty="0">
                <a:solidFill>
                  <a:prstClr val="white"/>
                </a:solidFill>
              </a:rPr>
              <a:t>人机</a:t>
            </a:r>
            <a:r>
              <a:rPr lang="en-US" altLang="zh-CN" sz="3300" b="1" dirty="0">
                <a:solidFill>
                  <a:prstClr val="white"/>
                </a:solidFill>
              </a:rPr>
              <a:t>  </a:t>
            </a:r>
            <a:endParaRPr lang="en-US" altLang="zh-CN" sz="3300" b="1" dirty="0">
              <a:solidFill>
                <a:prstClr val="white"/>
              </a:solidFill>
            </a:endParaRPr>
          </a:p>
          <a:p>
            <a:r>
              <a:rPr lang="zh-CN" altLang="en-US" sz="3300" b="1" dirty="0">
                <a:solidFill>
                  <a:prstClr val="white"/>
                </a:solidFill>
              </a:rPr>
              <a:t>交流</a:t>
            </a:r>
            <a:endParaRPr lang="en-US" altLang="zh-CN" sz="3300" b="1" dirty="0">
              <a:solidFill>
                <a:prstClr val="white"/>
              </a:solidFill>
            </a:endParaRPr>
          </a:p>
        </p:txBody>
      </p:sp>
      <p:grpSp>
        <p:nvGrpSpPr>
          <p:cNvPr id="42" name="组合 41"/>
          <p:cNvGrpSpPr/>
          <p:nvPr/>
        </p:nvGrpSpPr>
        <p:grpSpPr>
          <a:xfrm>
            <a:off x="5638022" y="3516890"/>
            <a:ext cx="2804384" cy="369332"/>
            <a:chOff x="7892654" y="2137018"/>
            <a:chExt cx="3739175" cy="492442"/>
          </a:xfrm>
        </p:grpSpPr>
        <p:sp>
          <p:nvSpPr>
            <p:cNvPr id="43" name="圆角矩形 42"/>
            <p:cNvSpPr/>
            <p:nvPr/>
          </p:nvSpPr>
          <p:spPr>
            <a:xfrm>
              <a:off x="7892654" y="2152929"/>
              <a:ext cx="3739175" cy="429847"/>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4" name="矩形 43"/>
            <p:cNvSpPr/>
            <p:nvPr/>
          </p:nvSpPr>
          <p:spPr>
            <a:xfrm>
              <a:off x="8021619" y="2137018"/>
              <a:ext cx="1631214" cy="492442"/>
            </a:xfrm>
            <a:prstGeom prst="rect">
              <a:avLst/>
            </a:prstGeom>
          </p:spPr>
          <p:txBody>
            <a:bodyPr wrap="none">
              <a:spAutoFit/>
            </a:bodyPr>
            <a:lstStyle/>
            <a:p>
              <a:r>
                <a:rPr lang="zh-CN" altLang="en-US" kern="500" spc="225" dirty="0">
                  <a:solidFill>
                    <a:prstClr val="white"/>
                  </a:solidFill>
                </a:rPr>
                <a:t>智能家居</a:t>
              </a:r>
              <a:endParaRPr lang="zh-CN" altLang="en-US" spc="225" dirty="0">
                <a:solidFill>
                  <a:prstClr val="white"/>
                </a:solidFill>
              </a:endParaRPr>
            </a:p>
          </p:txBody>
        </p:sp>
      </p:grpSp>
      <p:grpSp>
        <p:nvGrpSpPr>
          <p:cNvPr id="45" name="组合 44"/>
          <p:cNvGrpSpPr/>
          <p:nvPr/>
        </p:nvGrpSpPr>
        <p:grpSpPr>
          <a:xfrm>
            <a:off x="313113" y="3550942"/>
            <a:ext cx="2826196" cy="369332"/>
            <a:chOff x="7892654" y="2137018"/>
            <a:chExt cx="3811694" cy="492442"/>
          </a:xfrm>
        </p:grpSpPr>
        <p:sp>
          <p:nvSpPr>
            <p:cNvPr id="46" name="圆角矩形 45"/>
            <p:cNvSpPr/>
            <p:nvPr/>
          </p:nvSpPr>
          <p:spPr>
            <a:xfrm>
              <a:off x="7892654" y="2137021"/>
              <a:ext cx="3811694" cy="461663"/>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7" name="矩形 46"/>
            <p:cNvSpPr/>
            <p:nvPr/>
          </p:nvSpPr>
          <p:spPr>
            <a:xfrm>
              <a:off x="8021618" y="2137018"/>
              <a:ext cx="1650017" cy="492442"/>
            </a:xfrm>
            <a:prstGeom prst="rect">
              <a:avLst/>
            </a:prstGeom>
          </p:spPr>
          <p:txBody>
            <a:bodyPr wrap="none">
              <a:spAutoFit/>
            </a:bodyPr>
            <a:lstStyle/>
            <a:p>
              <a:r>
                <a:rPr lang="zh-CN" altLang="en-US" kern="500" spc="225" dirty="0">
                  <a:solidFill>
                    <a:prstClr val="white"/>
                  </a:solidFill>
                </a:rPr>
                <a:t>智能游戏</a:t>
              </a:r>
              <a:endParaRPr lang="zh-CN" altLang="en-US" spc="225" dirty="0">
                <a:solidFill>
                  <a:prstClr val="white"/>
                </a:solidFill>
              </a:endParaRPr>
            </a:p>
          </p:txBody>
        </p:sp>
      </p:grpSp>
      <p:grpSp>
        <p:nvGrpSpPr>
          <p:cNvPr id="48" name="组合 47"/>
          <p:cNvGrpSpPr/>
          <p:nvPr/>
        </p:nvGrpSpPr>
        <p:grpSpPr>
          <a:xfrm>
            <a:off x="289534" y="1263256"/>
            <a:ext cx="2815269" cy="377931"/>
            <a:chOff x="7892654" y="2125553"/>
            <a:chExt cx="3884083" cy="503907"/>
          </a:xfrm>
        </p:grpSpPr>
        <p:sp>
          <p:nvSpPr>
            <p:cNvPr id="49" name="圆角矩形 48"/>
            <p:cNvSpPr/>
            <p:nvPr/>
          </p:nvSpPr>
          <p:spPr>
            <a:xfrm>
              <a:off x="7892654" y="2125553"/>
              <a:ext cx="3884083" cy="484598"/>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0" name="矩形 49"/>
            <p:cNvSpPr/>
            <p:nvPr/>
          </p:nvSpPr>
          <p:spPr>
            <a:xfrm>
              <a:off x="8021619" y="2137018"/>
              <a:ext cx="1687879" cy="492442"/>
            </a:xfrm>
            <a:prstGeom prst="rect">
              <a:avLst/>
            </a:prstGeom>
          </p:spPr>
          <p:txBody>
            <a:bodyPr wrap="none">
              <a:spAutoFit/>
            </a:bodyPr>
            <a:lstStyle/>
            <a:p>
              <a:r>
                <a:rPr lang="zh-CN" altLang="en-US" kern="500" spc="225" dirty="0">
                  <a:solidFill>
                    <a:prstClr val="white"/>
                  </a:solidFill>
                </a:rPr>
                <a:t>语音搜索</a:t>
              </a:r>
              <a:endParaRPr lang="zh-CN" altLang="en-US" spc="225" dirty="0">
                <a:solidFill>
                  <a:prstClr val="white"/>
                </a:solidFill>
              </a:endParaRPr>
            </a:p>
          </p:txBody>
        </p:sp>
      </p:grpSp>
      <p:grpSp>
        <p:nvGrpSpPr>
          <p:cNvPr id="51" name="组合 50"/>
          <p:cNvGrpSpPr/>
          <p:nvPr/>
        </p:nvGrpSpPr>
        <p:grpSpPr>
          <a:xfrm>
            <a:off x="5603958" y="1279655"/>
            <a:ext cx="3411263" cy="705727"/>
            <a:chOff x="7471943" y="1805208"/>
            <a:chExt cx="4548351" cy="940970"/>
          </a:xfrm>
        </p:grpSpPr>
        <p:grpSp>
          <p:nvGrpSpPr>
            <p:cNvPr id="52" name="组合 51"/>
            <p:cNvGrpSpPr/>
            <p:nvPr/>
          </p:nvGrpSpPr>
          <p:grpSpPr>
            <a:xfrm>
              <a:off x="7517356" y="1805208"/>
              <a:ext cx="3739185" cy="496992"/>
              <a:chOff x="7892653" y="2132469"/>
              <a:chExt cx="3739185" cy="496992"/>
            </a:xfrm>
          </p:grpSpPr>
          <p:sp>
            <p:nvSpPr>
              <p:cNvPr id="56" name="圆角矩形 55"/>
              <p:cNvSpPr/>
              <p:nvPr/>
            </p:nvSpPr>
            <p:spPr>
              <a:xfrm>
                <a:off x="7892653" y="2132469"/>
                <a:ext cx="3739185" cy="470766"/>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7" name="矩形 56"/>
              <p:cNvSpPr/>
              <p:nvPr/>
            </p:nvSpPr>
            <p:spPr>
              <a:xfrm>
                <a:off x="8021620" y="2137018"/>
                <a:ext cx="3354936" cy="492443"/>
              </a:xfrm>
              <a:prstGeom prst="rect">
                <a:avLst/>
              </a:prstGeom>
            </p:spPr>
            <p:txBody>
              <a:bodyPr wrap="none">
                <a:spAutoFit/>
              </a:bodyPr>
              <a:lstStyle/>
              <a:p>
                <a:r>
                  <a:rPr lang="zh-CN" altLang="en-US" kern="500" spc="225" dirty="0">
                    <a:solidFill>
                      <a:prstClr val="white"/>
                    </a:solidFill>
                  </a:rPr>
                  <a:t>个人数码助理</a:t>
                </a:r>
                <a:r>
                  <a:rPr lang="en-US" altLang="zh-CN" kern="500" spc="225" dirty="0">
                    <a:solidFill>
                      <a:prstClr val="white"/>
                    </a:solidFill>
                  </a:rPr>
                  <a:t>(PDA)</a:t>
                </a:r>
                <a:endParaRPr lang="zh-CN" altLang="en-US" spc="225" dirty="0">
                  <a:solidFill>
                    <a:prstClr val="white"/>
                  </a:solidFill>
                </a:endParaRPr>
              </a:p>
            </p:txBody>
          </p:sp>
        </p:grpSp>
        <p:sp>
          <p:nvSpPr>
            <p:cNvPr id="54" name="矩形 53"/>
            <p:cNvSpPr/>
            <p:nvPr/>
          </p:nvSpPr>
          <p:spPr>
            <a:xfrm>
              <a:off x="7471943" y="2256471"/>
              <a:ext cx="4548351" cy="489707"/>
            </a:xfrm>
            <a:prstGeom prst="rect">
              <a:avLst/>
            </a:prstGeom>
          </p:spPr>
          <p:txBody>
            <a:bodyPr wrap="square">
              <a:spAutoFit/>
            </a:bodyPr>
            <a:lstStyle/>
            <a:p>
              <a:pPr>
                <a:lnSpc>
                  <a:spcPct val="150000"/>
                </a:lnSpc>
              </a:pPr>
              <a:endParaRPr lang="zh-CN" altLang="en-US" sz="1350" dirty="0">
                <a:solidFill>
                  <a:prstClr val="black">
                    <a:lumMod val="50000"/>
                    <a:lumOff val="50000"/>
                  </a:prstClr>
                </a:solidFill>
              </a:endParaRPr>
            </a:p>
          </p:txBody>
        </p:sp>
      </p:grpSp>
      <p:sp>
        <p:nvSpPr>
          <p:cNvPr id="58" name="矩形 57"/>
          <p:cNvSpPr/>
          <p:nvPr/>
        </p:nvSpPr>
        <p:spPr>
          <a:xfrm>
            <a:off x="5603958" y="3851208"/>
            <a:ext cx="3330493" cy="1027204"/>
          </a:xfrm>
          <a:prstGeom prst="rect">
            <a:avLst/>
          </a:prstGeom>
        </p:spPr>
        <p:txBody>
          <a:bodyPr wrap="square">
            <a:spAutoFit/>
          </a:bodyPr>
          <a:lstStyle/>
          <a:p>
            <a:pPr>
              <a:lnSpc>
                <a:spcPct val="150000"/>
              </a:lnSpc>
            </a:pPr>
            <a:r>
              <a:rPr lang="zh-CN" altLang="en-US" sz="1350" dirty="0">
                <a:solidFill>
                  <a:prstClr val="black">
                    <a:lumMod val="50000"/>
                    <a:lumOff val="50000"/>
                  </a:prstClr>
                </a:solidFill>
              </a:rPr>
              <a:t>智能家居系统允许用户使用语音与之交互，用户通过它们来播放音乐、询问信息或者控制系统。</a:t>
            </a:r>
            <a:endParaRPr lang="zh-CN" altLang="en-US" sz="1350" dirty="0">
              <a:solidFill>
                <a:prstClr val="black">
                  <a:lumMod val="50000"/>
                  <a:lumOff val="50000"/>
                </a:prstClr>
              </a:solidFill>
            </a:endParaRPr>
          </a:p>
        </p:txBody>
      </p:sp>
      <p:sp>
        <p:nvSpPr>
          <p:cNvPr id="59" name="矩形 58"/>
          <p:cNvSpPr/>
          <p:nvPr/>
        </p:nvSpPr>
        <p:spPr>
          <a:xfrm>
            <a:off x="278330" y="3878057"/>
            <a:ext cx="2860979" cy="1650452"/>
          </a:xfrm>
          <a:prstGeom prst="rect">
            <a:avLst/>
          </a:prstGeom>
        </p:spPr>
        <p:txBody>
          <a:bodyPr wrap="square">
            <a:spAutoFit/>
          </a:bodyPr>
          <a:lstStyle/>
          <a:p>
            <a:pPr algn="just">
              <a:lnSpc>
                <a:spcPct val="150000"/>
              </a:lnSpc>
            </a:pPr>
            <a:r>
              <a:rPr lang="zh-CN" altLang="en-US" sz="1350" dirty="0">
                <a:solidFill>
                  <a:prstClr val="black">
                    <a:lumMod val="50000"/>
                    <a:lumOff val="50000"/>
                  </a:prstClr>
                </a:solidFill>
              </a:rPr>
              <a:t>在融合语音识别技术后，游戏的体验将得到很大的提升。例如，在一些微软</a:t>
            </a:r>
            <a:r>
              <a:rPr lang="en-US" altLang="zh-CN" sz="1350" dirty="0">
                <a:solidFill>
                  <a:prstClr val="black">
                    <a:lumMod val="50000"/>
                    <a:lumOff val="50000"/>
                  </a:prstClr>
                </a:solidFill>
              </a:rPr>
              <a:t>Xbox</a:t>
            </a:r>
            <a:r>
              <a:rPr lang="zh-CN" altLang="en-US" sz="1350" dirty="0">
                <a:solidFill>
                  <a:prstClr val="black">
                    <a:lumMod val="50000"/>
                    <a:lumOff val="50000"/>
                  </a:prstClr>
                </a:solidFill>
              </a:rPr>
              <a:t>的游戏中，玩家可以和卡通角色对话以询问信息或者发出指令。</a:t>
            </a:r>
            <a:endParaRPr lang="zh-CN" altLang="en-US" sz="1350" dirty="0">
              <a:solidFill>
                <a:prstClr val="black">
                  <a:lumMod val="50000"/>
                  <a:lumOff val="50000"/>
                </a:prstClr>
              </a:solidFill>
            </a:endParaRPr>
          </a:p>
        </p:txBody>
      </p:sp>
      <p:sp>
        <p:nvSpPr>
          <p:cNvPr id="63" name="矩形 62"/>
          <p:cNvSpPr/>
          <p:nvPr/>
        </p:nvSpPr>
        <p:spPr>
          <a:xfrm>
            <a:off x="243826" y="1719298"/>
            <a:ext cx="2895484" cy="1338828"/>
          </a:xfrm>
          <a:prstGeom prst="rect">
            <a:avLst/>
          </a:prstGeom>
        </p:spPr>
        <p:txBody>
          <a:bodyPr wrap="square">
            <a:spAutoFit/>
          </a:bodyPr>
          <a:lstStyle/>
          <a:p>
            <a:pPr algn="just">
              <a:lnSpc>
                <a:spcPct val="150000"/>
              </a:lnSpc>
            </a:pPr>
            <a:r>
              <a:rPr lang="zh-CN" altLang="en-US" sz="1350" dirty="0">
                <a:solidFill>
                  <a:prstClr val="black">
                    <a:lumMod val="50000"/>
                    <a:lumOff val="50000"/>
                  </a:prstClr>
                </a:solidFill>
              </a:rPr>
              <a:t>用户可以直接通过语音来搜索餐馆、行驶路线和商品评价的信息。目前，语音搜索类应用在</a:t>
            </a:r>
            <a:r>
              <a:rPr lang="en-US" altLang="zh-CN" sz="1350" dirty="0">
                <a:solidFill>
                  <a:prstClr val="black">
                    <a:lumMod val="50000"/>
                    <a:lumOff val="50000"/>
                  </a:prstClr>
                </a:solidFill>
              </a:rPr>
              <a:t>iPhone</a:t>
            </a:r>
            <a:r>
              <a:rPr lang="zh-CN" altLang="en-US" sz="1350" dirty="0">
                <a:solidFill>
                  <a:prstClr val="black">
                    <a:lumMod val="50000"/>
                    <a:lumOff val="50000"/>
                  </a:prstClr>
                </a:solidFill>
              </a:rPr>
              <a:t>、</a:t>
            </a:r>
            <a:r>
              <a:rPr lang="en-US" altLang="zh-CN" sz="1350" dirty="0">
                <a:solidFill>
                  <a:prstClr val="black">
                    <a:lumMod val="50000"/>
                    <a:lumOff val="50000"/>
                  </a:prstClr>
                </a:solidFill>
              </a:rPr>
              <a:t>Android</a:t>
            </a:r>
            <a:r>
              <a:rPr lang="zh-CN" altLang="en-US" sz="1350" dirty="0">
                <a:solidFill>
                  <a:prstClr val="black">
                    <a:lumMod val="50000"/>
                    <a:lumOff val="50000"/>
                  </a:prstClr>
                </a:solidFill>
              </a:rPr>
              <a:t>手机上已经非常流行。</a:t>
            </a:r>
            <a:endParaRPr lang="zh-CN" altLang="en-US" sz="1350" dirty="0">
              <a:solidFill>
                <a:prstClr val="black">
                  <a:lumMod val="50000"/>
                  <a:lumOff val="50000"/>
                </a:prstClr>
              </a:solidFill>
            </a:endParaRPr>
          </a:p>
        </p:txBody>
      </p:sp>
      <p:sp>
        <p:nvSpPr>
          <p:cNvPr id="64" name="任意多边形 63"/>
          <p:cNvSpPr/>
          <p:nvPr/>
        </p:nvSpPr>
        <p:spPr>
          <a:xfrm>
            <a:off x="3113315" y="1467733"/>
            <a:ext cx="1053873" cy="1086934"/>
          </a:xfrm>
          <a:custGeom>
            <a:avLst/>
            <a:gdLst>
              <a:gd name="connsiteX0" fmla="*/ 0 w 2129671"/>
              <a:gd name="connsiteY0" fmla="*/ 0 h 1465942"/>
              <a:gd name="connsiteX1" fmla="*/ 1886857 w 2129671"/>
              <a:gd name="connsiteY1" fmla="*/ 304800 h 1465942"/>
              <a:gd name="connsiteX2" fmla="*/ 2046514 w 2129671"/>
              <a:gd name="connsiteY2" fmla="*/ 1465942 h 1465942"/>
              <a:gd name="connsiteX0-1" fmla="*/ 0 w 3575982"/>
              <a:gd name="connsiteY0-2" fmla="*/ 0 h 1516742"/>
              <a:gd name="connsiteX1-3" fmla="*/ 1886857 w 3575982"/>
              <a:gd name="connsiteY1-4" fmla="*/ 304800 h 1516742"/>
              <a:gd name="connsiteX2-5" fmla="*/ 3571865 w 3575982"/>
              <a:gd name="connsiteY2-6" fmla="*/ 1516742 h 1516742"/>
              <a:gd name="connsiteX0-7" fmla="*/ 0 w 3571864"/>
              <a:gd name="connsiteY0-8" fmla="*/ 0 h 1516742"/>
              <a:gd name="connsiteX1-9" fmla="*/ 1886857 w 3571864"/>
              <a:gd name="connsiteY1-10" fmla="*/ 304800 h 1516742"/>
              <a:gd name="connsiteX2-11" fmla="*/ 3571865 w 3571864"/>
              <a:gd name="connsiteY2-12" fmla="*/ 1516742 h 1516742"/>
              <a:gd name="connsiteX0-13" fmla="*/ 0 w 3571864"/>
              <a:gd name="connsiteY0-14" fmla="*/ 0 h 1516742"/>
              <a:gd name="connsiteX1-15" fmla="*/ 2232219 w 3571864"/>
              <a:gd name="connsiteY1-16" fmla="*/ 635000 h 1516742"/>
              <a:gd name="connsiteX2-17" fmla="*/ 3571865 w 3571864"/>
              <a:gd name="connsiteY2-18" fmla="*/ 1516742 h 1516742"/>
              <a:gd name="connsiteX0-19" fmla="*/ 0 w 3571864"/>
              <a:gd name="connsiteY0-20" fmla="*/ 0 h 1516742"/>
              <a:gd name="connsiteX1-21" fmla="*/ 2232219 w 3571864"/>
              <a:gd name="connsiteY1-22" fmla="*/ 635000 h 1516742"/>
              <a:gd name="connsiteX2-23" fmla="*/ 3571865 w 3571864"/>
              <a:gd name="connsiteY2-24" fmla="*/ 1516742 h 1516742"/>
              <a:gd name="connsiteX0-25" fmla="*/ 0 w 3571864"/>
              <a:gd name="connsiteY0-26" fmla="*/ 0 h 1516742"/>
              <a:gd name="connsiteX1-27" fmla="*/ 2232219 w 3571864"/>
              <a:gd name="connsiteY1-28" fmla="*/ 635000 h 1516742"/>
              <a:gd name="connsiteX2-29" fmla="*/ 3571865 w 3571864"/>
              <a:gd name="connsiteY2-30" fmla="*/ 1516742 h 1516742"/>
            </a:gdLst>
            <a:ahLst/>
            <a:cxnLst>
              <a:cxn ang="0">
                <a:pos x="connsiteX0-1" y="connsiteY0-2"/>
              </a:cxn>
              <a:cxn ang="0">
                <a:pos x="connsiteX1-3" y="connsiteY1-4"/>
              </a:cxn>
              <a:cxn ang="0">
                <a:pos x="connsiteX2-5" y="connsiteY2-6"/>
              </a:cxn>
            </a:cxnLst>
            <a:rect l="l" t="t" r="r" b="b"/>
            <a:pathLst>
              <a:path w="3571864" h="1516742">
                <a:moveTo>
                  <a:pt x="0" y="0"/>
                </a:moveTo>
                <a:cubicBezTo>
                  <a:pt x="772885" y="30238"/>
                  <a:pt x="1603331" y="327176"/>
                  <a:pt x="2232219" y="635000"/>
                </a:cubicBezTo>
                <a:cubicBezTo>
                  <a:pt x="2861107" y="942824"/>
                  <a:pt x="2943074" y="1045633"/>
                  <a:pt x="3571865" y="1516742"/>
                </a:cubicBezTo>
              </a:path>
            </a:pathLst>
          </a:cu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5" name="任意多边形 64"/>
          <p:cNvSpPr/>
          <p:nvPr/>
        </p:nvSpPr>
        <p:spPr>
          <a:xfrm rot="971766">
            <a:off x="4945511" y="1327158"/>
            <a:ext cx="519531" cy="1384332"/>
          </a:xfrm>
          <a:custGeom>
            <a:avLst/>
            <a:gdLst>
              <a:gd name="connsiteX0" fmla="*/ 17322 w 1004294"/>
              <a:gd name="connsiteY0" fmla="*/ 1465943 h 1465943"/>
              <a:gd name="connsiteX1" fmla="*/ 133437 w 1004294"/>
              <a:gd name="connsiteY1" fmla="*/ 537029 h 1465943"/>
              <a:gd name="connsiteX2" fmla="*/ 1004294 w 1004294"/>
              <a:gd name="connsiteY2" fmla="*/ 0 h 1465943"/>
              <a:gd name="connsiteX0-1" fmla="*/ 688 w 1633324"/>
              <a:gd name="connsiteY0-2" fmla="*/ 1444002 h 1444002"/>
              <a:gd name="connsiteX1-3" fmla="*/ 762467 w 1633324"/>
              <a:gd name="connsiteY1-4" fmla="*/ 537029 h 1444002"/>
              <a:gd name="connsiteX2-5" fmla="*/ 1633324 w 1633324"/>
              <a:gd name="connsiteY2-6" fmla="*/ 0 h 1444002"/>
              <a:gd name="connsiteX0-7" fmla="*/ 2761 w 1635397"/>
              <a:gd name="connsiteY0-8" fmla="*/ 1444002 h 1444002"/>
              <a:gd name="connsiteX1-9" fmla="*/ 281252 w 1635397"/>
              <a:gd name="connsiteY1-10" fmla="*/ 596491 h 1444002"/>
              <a:gd name="connsiteX2-11" fmla="*/ 1635397 w 1635397"/>
              <a:gd name="connsiteY2-12" fmla="*/ 0 h 1444002"/>
              <a:gd name="connsiteX0-13" fmla="*/ 2761 w 1635397"/>
              <a:gd name="connsiteY0-14" fmla="*/ 1444002 h 1444002"/>
              <a:gd name="connsiteX1-15" fmla="*/ 281252 w 1635397"/>
              <a:gd name="connsiteY1-16" fmla="*/ 596491 h 1444002"/>
              <a:gd name="connsiteX2-17" fmla="*/ 1635397 w 1635397"/>
              <a:gd name="connsiteY2-18" fmla="*/ 0 h 1444002"/>
              <a:gd name="connsiteX0-19" fmla="*/ 38303 w 1670939"/>
              <a:gd name="connsiteY0-20" fmla="*/ 1444002 h 1444002"/>
              <a:gd name="connsiteX1-21" fmla="*/ 316794 w 1670939"/>
              <a:gd name="connsiteY1-22" fmla="*/ 596491 h 1444002"/>
              <a:gd name="connsiteX2-23" fmla="*/ 1670939 w 1670939"/>
              <a:gd name="connsiteY2-24" fmla="*/ 0 h 1444002"/>
              <a:gd name="connsiteX0-25" fmla="*/ 2175 w 1634811"/>
              <a:gd name="connsiteY0-26" fmla="*/ 1444002 h 1444002"/>
              <a:gd name="connsiteX1-27" fmla="*/ 591374 w 1634811"/>
              <a:gd name="connsiteY1-28" fmla="*/ 630399 h 1444002"/>
              <a:gd name="connsiteX2-29" fmla="*/ 1634811 w 1634811"/>
              <a:gd name="connsiteY2-30" fmla="*/ 0 h 1444002"/>
              <a:gd name="connsiteX0-31" fmla="*/ 0 w 1632636"/>
              <a:gd name="connsiteY0-32" fmla="*/ 1444002 h 1444002"/>
              <a:gd name="connsiteX1-33" fmla="*/ 589199 w 1632636"/>
              <a:gd name="connsiteY1-34" fmla="*/ 630399 h 1444002"/>
              <a:gd name="connsiteX2-35" fmla="*/ 1632636 w 1632636"/>
              <a:gd name="connsiteY2-36" fmla="*/ 0 h 1444002"/>
              <a:gd name="connsiteX0-37" fmla="*/ 0 w 1703563"/>
              <a:gd name="connsiteY0-38" fmla="*/ 1396840 h 1396840"/>
              <a:gd name="connsiteX1-39" fmla="*/ 660126 w 1703563"/>
              <a:gd name="connsiteY1-40" fmla="*/ 630399 h 1396840"/>
              <a:gd name="connsiteX2-41" fmla="*/ 1703563 w 1703563"/>
              <a:gd name="connsiteY2-42" fmla="*/ 0 h 1396840"/>
            </a:gdLst>
            <a:ahLst/>
            <a:cxnLst>
              <a:cxn ang="0">
                <a:pos x="connsiteX0-1" y="connsiteY0-2"/>
              </a:cxn>
              <a:cxn ang="0">
                <a:pos x="connsiteX1-3" y="connsiteY1-4"/>
              </a:cxn>
              <a:cxn ang="0">
                <a:pos x="connsiteX2-5" y="connsiteY2-6"/>
              </a:cxn>
            </a:cxnLst>
            <a:rect l="l" t="t" r="r" b="b"/>
            <a:pathLst>
              <a:path w="1703563" h="1396840">
                <a:moveTo>
                  <a:pt x="0" y="1396840"/>
                </a:moveTo>
                <a:cubicBezTo>
                  <a:pt x="37494" y="1352400"/>
                  <a:pt x="376199" y="863206"/>
                  <a:pt x="660126" y="630399"/>
                </a:cubicBezTo>
                <a:cubicBezTo>
                  <a:pt x="944053" y="397592"/>
                  <a:pt x="1350382" y="146352"/>
                  <a:pt x="1703563" y="0"/>
                </a:cubicBezTo>
              </a:path>
            </a:pathLst>
          </a:cu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6" name="矩形 65"/>
          <p:cNvSpPr/>
          <p:nvPr/>
        </p:nvSpPr>
        <p:spPr>
          <a:xfrm>
            <a:off x="5638018" y="1687976"/>
            <a:ext cx="3132515" cy="1650452"/>
          </a:xfrm>
          <a:prstGeom prst="rect">
            <a:avLst/>
          </a:prstGeom>
        </p:spPr>
        <p:txBody>
          <a:bodyPr wrap="square">
            <a:spAutoFit/>
          </a:bodyPr>
          <a:lstStyle/>
          <a:p>
            <a:pPr>
              <a:lnSpc>
                <a:spcPct val="150000"/>
              </a:lnSpc>
            </a:pPr>
            <a:r>
              <a:rPr lang="en-US" altLang="zh-CN" sz="1350" dirty="0">
                <a:solidFill>
                  <a:prstClr val="black">
                    <a:lumMod val="50000"/>
                    <a:lumOff val="50000"/>
                  </a:prstClr>
                </a:solidFill>
              </a:rPr>
              <a:t>PDA</a:t>
            </a:r>
            <a:r>
              <a:rPr lang="zh-CN" altLang="en-US" sz="1350" dirty="0">
                <a:solidFill>
                  <a:prstClr val="black">
                    <a:lumMod val="50000"/>
                    <a:lumOff val="50000"/>
                  </a:prstClr>
                </a:solidFill>
              </a:rPr>
              <a:t>知晓移动设备上的信息，了解一些常识，并记录了用户与系统的交互历史。有了这些信息，</a:t>
            </a:r>
            <a:r>
              <a:rPr lang="en-US" altLang="zh-CN" sz="1350" dirty="0">
                <a:solidFill>
                  <a:prstClr val="black">
                    <a:lumMod val="50000"/>
                    <a:lumOff val="50000"/>
                  </a:prstClr>
                </a:solidFill>
              </a:rPr>
              <a:t>PDA</a:t>
            </a:r>
            <a:r>
              <a:rPr lang="zh-CN" altLang="en-US" sz="1350" dirty="0">
                <a:solidFill>
                  <a:prstClr val="black">
                    <a:lumMod val="50000"/>
                    <a:lumOff val="50000"/>
                  </a:prstClr>
                </a:solidFill>
              </a:rPr>
              <a:t>可以更好地服务用户。比如，可以完成拨打电话、安排会议、回答问题和音乐搜索等工作。</a:t>
            </a:r>
            <a:endParaRPr lang="zh-CN" altLang="zh-CN" sz="1350" dirty="0">
              <a:solidFill>
                <a:prstClr val="black">
                  <a:lumMod val="50000"/>
                  <a:lumOff val="50000"/>
                </a:prstClr>
              </a:solidFill>
            </a:endParaRPr>
          </a:p>
        </p:txBody>
      </p:sp>
      <p:cxnSp>
        <p:nvCxnSpPr>
          <p:cNvPr id="67" name="曲线连接符 66"/>
          <p:cNvCxnSpPr>
            <a:stCxn id="39" idx="2"/>
          </p:cNvCxnSpPr>
          <p:nvPr/>
        </p:nvCxnSpPr>
        <p:spPr>
          <a:xfrm rot="10800000" flipV="1">
            <a:off x="3139310" y="3310894"/>
            <a:ext cx="477321" cy="540313"/>
          </a:xfrm>
          <a:prstGeom prst="curved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曲线连接符 67"/>
          <p:cNvCxnSpPr/>
          <p:nvPr/>
        </p:nvCxnSpPr>
        <p:spPr>
          <a:xfrm>
            <a:off x="5216833" y="3259139"/>
            <a:ext cx="409632" cy="515274"/>
          </a:xfrm>
          <a:prstGeom prst="curved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3" name="文本框 27"/>
          <p:cNvSpPr txBox="1"/>
          <p:nvPr/>
        </p:nvSpPr>
        <p:spPr>
          <a:xfrm>
            <a:off x="6518990" y="234392"/>
            <a:ext cx="2659702" cy="300082"/>
          </a:xfrm>
          <a:prstGeom prst="rect">
            <a:avLst/>
          </a:prstGeom>
          <a:noFill/>
        </p:spPr>
        <p:txBody>
          <a:bodyPr wrap="none" rtlCol="0">
            <a:spAutoFit/>
          </a:bodyPr>
          <a:lstStyle/>
          <a:p>
            <a:r>
              <a:rPr lang="zh-CN" altLang="en-US" sz="1350">
                <a:solidFill>
                  <a:prstClr val="white"/>
                </a:solidFill>
              </a:rPr>
              <a:t>第八章 深度学习在语音中的应用</a:t>
            </a:r>
            <a:endParaRPr lang="zh-CN" altLang="en-US" sz="1350" dirty="0">
              <a:solidFill>
                <a:prstClr val="white"/>
              </a:solidFill>
            </a:endParaRPr>
          </a:p>
        </p:txBody>
      </p:sp>
      <p:pic>
        <p:nvPicPr>
          <p:cNvPr id="27"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30" name="31 CuadroTexto"/>
          <p:cNvSpPr txBox="1"/>
          <p:nvPr/>
        </p:nvSpPr>
        <p:spPr>
          <a:xfrm>
            <a:off x="4729199" y="6267161"/>
            <a:ext cx="370840" cy="275590"/>
          </a:xfrm>
          <a:prstGeom prst="rect">
            <a:avLst/>
          </a:prstGeom>
          <a:noFill/>
        </p:spPr>
        <p:txBody>
          <a:bodyPr wrap="none">
            <a:spAutoFit/>
          </a:bodyPr>
          <a:lstStyle/>
          <a:p>
            <a:pPr algn="l" fontAlgn="auto">
              <a:spcBef>
                <a:spcPts val="0"/>
              </a:spcBef>
              <a:spcAft>
                <a:spcPts val="0"/>
              </a:spcAft>
              <a:defRPr/>
            </a:pPr>
            <a:r>
              <a:rPr lang="en-US" altLang="es-HN" sz="1200" b="1" dirty="0">
                <a:solidFill>
                  <a:schemeClr val="bg1">
                    <a:lumMod val="50000"/>
                  </a:schemeClr>
                </a:solidFill>
                <a:sym typeface="+mn-ea"/>
              </a:rPr>
              <a:t>28</a:t>
            </a:r>
            <a:endParaRPr lang="es-ES" altLang="zh-CN" sz="1200" b="1" dirty="0">
              <a:solidFill>
                <a:schemeClr val="bg1">
                  <a:lumMod val="50000"/>
                </a:schemeClr>
              </a:solidFill>
            </a:endParaRPr>
          </a:p>
        </p:txBody>
      </p:sp>
      <p:pic>
        <p:nvPicPr>
          <p:cNvPr id="31"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37" name="文本框 6"/>
          <p:cNvSpPr txBox="1"/>
          <p:nvPr/>
        </p:nvSpPr>
        <p:spPr>
          <a:xfrm>
            <a:off x="452232" y="173917"/>
            <a:ext cx="4091185" cy="415498"/>
          </a:xfrm>
          <a:prstGeom prst="rect">
            <a:avLst/>
          </a:prstGeom>
          <a:noFill/>
        </p:spPr>
        <p:txBody>
          <a:bodyPr wrap="none" rtlCol="0">
            <a:spAutoFit/>
          </a:bodyPr>
          <a:lstStyle/>
          <a:p>
            <a:r>
              <a:rPr lang="en-US" altLang="zh-CN" sz="2100" b="1" spc="225" dirty="0">
                <a:solidFill>
                  <a:prstClr val="white"/>
                </a:solidFill>
              </a:rPr>
              <a:t>8.1 </a:t>
            </a:r>
            <a:r>
              <a:rPr lang="zh-CN" altLang="en-US" sz="2100" b="1" spc="225" dirty="0">
                <a:solidFill>
                  <a:prstClr val="white"/>
                </a:solidFill>
              </a:rPr>
              <a:t>语音识别基础</a:t>
            </a:r>
            <a:r>
              <a:rPr lang="en-US" altLang="zh-CN" sz="2100" b="1" spc="225" dirty="0">
                <a:solidFill>
                  <a:prstClr val="white"/>
                </a:solidFill>
              </a:rPr>
              <a:t>—</a:t>
            </a:r>
            <a:r>
              <a:rPr lang="zh-CN" altLang="en-US" sz="2100" b="1" spc="225" dirty="0">
                <a:solidFill>
                  <a:prstClr val="white"/>
                </a:solidFill>
              </a:rPr>
              <a:t>基本结构</a:t>
            </a:r>
            <a:endParaRPr lang="zh-CN" altLang="en-US" sz="2100" b="1" spc="225" dirty="0">
              <a:solidFill>
                <a:prstClr val="white"/>
              </a:solidFill>
            </a:endParaRPr>
          </a:p>
        </p:txBody>
      </p:sp>
      <p:sp>
        <p:nvSpPr>
          <p:cNvPr id="2" name="文本框 1"/>
          <p:cNvSpPr txBox="1"/>
          <p:nvPr/>
        </p:nvSpPr>
        <p:spPr>
          <a:xfrm>
            <a:off x="450850" y="4523972"/>
            <a:ext cx="8311515" cy="584775"/>
          </a:xfrm>
          <a:prstGeom prst="rect">
            <a:avLst/>
          </a:prstGeom>
          <a:noFill/>
        </p:spPr>
        <p:txBody>
          <a:bodyPr wrap="square" rtlCol="0" anchor="t">
            <a:spAutoFit/>
          </a:bodyPr>
          <a:lstStyle/>
          <a:p>
            <a:r>
              <a:rPr lang="zh-CN" altLang="en-US" sz="1600" dirty="0"/>
              <a:t>以上是语音识别系统的典型结构，语音识别系统主要由图中的四部分组成：信息处理和特征提取、声学模型</a:t>
            </a:r>
            <a:r>
              <a:rPr lang="en-US" altLang="zh-CN" sz="1600" dirty="0"/>
              <a:t>(AM)</a:t>
            </a:r>
            <a:r>
              <a:rPr lang="zh-CN" altLang="en-US" sz="1600" dirty="0"/>
              <a:t>、语言模型</a:t>
            </a:r>
            <a:r>
              <a:rPr lang="en-US" altLang="zh-CN" sz="1600" dirty="0"/>
              <a:t>(LM)</a:t>
            </a:r>
            <a:r>
              <a:rPr lang="zh-CN" altLang="en-US" sz="1600" dirty="0"/>
              <a:t>和解码搜索部分。</a:t>
            </a:r>
            <a:endParaRPr lang="zh-CN" altLang="en-US" sz="16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6884" y="1019246"/>
            <a:ext cx="4830233" cy="29412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矩形 23"/>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3" name="文本框 27"/>
          <p:cNvSpPr txBox="1"/>
          <p:nvPr/>
        </p:nvSpPr>
        <p:spPr>
          <a:xfrm>
            <a:off x="6518990" y="234392"/>
            <a:ext cx="2659702" cy="300082"/>
          </a:xfrm>
          <a:prstGeom prst="rect">
            <a:avLst/>
          </a:prstGeom>
          <a:noFill/>
        </p:spPr>
        <p:txBody>
          <a:bodyPr wrap="none" rtlCol="0">
            <a:spAutoFit/>
          </a:bodyPr>
          <a:lstStyle/>
          <a:p>
            <a:r>
              <a:rPr lang="zh-CN" altLang="en-US" sz="1350">
                <a:solidFill>
                  <a:prstClr val="white"/>
                </a:solidFill>
              </a:rPr>
              <a:t>第八章 深度学习在语音中的应用</a:t>
            </a:r>
            <a:endParaRPr lang="zh-CN" altLang="en-US" sz="1350" dirty="0">
              <a:solidFill>
                <a:prstClr val="white"/>
              </a:solidFill>
            </a:endParaRPr>
          </a:p>
        </p:txBody>
      </p:sp>
      <p:pic>
        <p:nvPicPr>
          <p:cNvPr id="27"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30" name="31 CuadroTexto"/>
          <p:cNvSpPr txBox="1"/>
          <p:nvPr/>
        </p:nvSpPr>
        <p:spPr>
          <a:xfrm>
            <a:off x="4729199" y="6267161"/>
            <a:ext cx="370840" cy="275590"/>
          </a:xfrm>
          <a:prstGeom prst="rect">
            <a:avLst/>
          </a:prstGeom>
          <a:noFill/>
        </p:spPr>
        <p:txBody>
          <a:bodyPr wrap="none">
            <a:spAutoFit/>
          </a:bodyPr>
          <a:lstStyle/>
          <a:p>
            <a:pPr algn="l" fontAlgn="auto">
              <a:spcBef>
                <a:spcPts val="0"/>
              </a:spcBef>
              <a:spcAft>
                <a:spcPts val="0"/>
              </a:spcAft>
              <a:defRPr/>
            </a:pPr>
            <a:r>
              <a:rPr lang="en-US" altLang="es-HN" sz="1200" b="1" dirty="0">
                <a:solidFill>
                  <a:schemeClr val="bg1">
                    <a:lumMod val="50000"/>
                  </a:schemeClr>
                </a:solidFill>
                <a:sym typeface="+mn-ea"/>
              </a:rPr>
              <a:t>28</a:t>
            </a:r>
            <a:endParaRPr lang="es-ES" altLang="zh-CN" sz="1200" b="1" dirty="0">
              <a:solidFill>
                <a:schemeClr val="bg1">
                  <a:lumMod val="50000"/>
                </a:schemeClr>
              </a:solidFill>
            </a:endParaRPr>
          </a:p>
        </p:txBody>
      </p:sp>
      <p:pic>
        <p:nvPicPr>
          <p:cNvPr id="31"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37" name="文本框 6"/>
          <p:cNvSpPr txBox="1"/>
          <p:nvPr/>
        </p:nvSpPr>
        <p:spPr>
          <a:xfrm>
            <a:off x="452232" y="173917"/>
            <a:ext cx="4091185" cy="415498"/>
          </a:xfrm>
          <a:prstGeom prst="rect">
            <a:avLst/>
          </a:prstGeom>
          <a:noFill/>
        </p:spPr>
        <p:txBody>
          <a:bodyPr wrap="none" rtlCol="0">
            <a:spAutoFit/>
          </a:bodyPr>
          <a:lstStyle/>
          <a:p>
            <a:r>
              <a:rPr lang="en-US" altLang="zh-CN" sz="2100" b="1" spc="225" dirty="0">
                <a:solidFill>
                  <a:prstClr val="white"/>
                </a:solidFill>
              </a:rPr>
              <a:t>8.1 </a:t>
            </a:r>
            <a:r>
              <a:rPr lang="zh-CN" altLang="en-US" sz="2100" b="1" spc="225" dirty="0">
                <a:solidFill>
                  <a:prstClr val="white"/>
                </a:solidFill>
              </a:rPr>
              <a:t>语音识别基础</a:t>
            </a:r>
            <a:r>
              <a:rPr lang="en-US" altLang="zh-CN" sz="2100" b="1" spc="225" dirty="0">
                <a:solidFill>
                  <a:prstClr val="white"/>
                </a:solidFill>
              </a:rPr>
              <a:t>—</a:t>
            </a:r>
            <a:r>
              <a:rPr lang="zh-CN" altLang="en-US" sz="2100" b="1" spc="225" dirty="0">
                <a:solidFill>
                  <a:prstClr val="white"/>
                </a:solidFill>
              </a:rPr>
              <a:t>特征提取</a:t>
            </a:r>
            <a:endParaRPr lang="zh-CN" altLang="en-US" sz="2100" b="1" spc="225" dirty="0">
              <a:solidFill>
                <a:prstClr val="white"/>
              </a:solidFill>
            </a:endParaRPr>
          </a:p>
        </p:txBody>
      </p:sp>
      <p:sp>
        <p:nvSpPr>
          <p:cNvPr id="3" name="矩形 2"/>
          <p:cNvSpPr/>
          <p:nvPr/>
        </p:nvSpPr>
        <p:spPr>
          <a:xfrm>
            <a:off x="268457" y="992840"/>
            <a:ext cx="1188146" cy="338554"/>
          </a:xfrm>
          <a:prstGeom prst="rect">
            <a:avLst/>
          </a:prstGeom>
        </p:spPr>
        <p:txBody>
          <a:bodyPr wrap="none">
            <a:spAutoFit/>
          </a:bodyPr>
          <a:lstStyle/>
          <a:p>
            <a:r>
              <a:rPr lang="zh-CN" altLang="en-US" sz="1600" dirty="0"/>
              <a:t>   </a:t>
            </a:r>
            <a:r>
              <a:rPr lang="zh-CN" altLang="en-US" sz="1600" b="1" dirty="0"/>
              <a:t>特征提取</a:t>
            </a:r>
            <a:endParaRPr lang="zh-CN" altLang="en-US" sz="1600" b="1" dirty="0"/>
          </a:p>
        </p:txBody>
      </p:sp>
      <p:sp>
        <p:nvSpPr>
          <p:cNvPr id="5" name="文本框 4"/>
          <p:cNvSpPr txBox="1"/>
          <p:nvPr/>
        </p:nvSpPr>
        <p:spPr>
          <a:xfrm>
            <a:off x="508635" y="4053274"/>
            <a:ext cx="7971790" cy="1156855"/>
          </a:xfrm>
          <a:prstGeom prst="rect">
            <a:avLst/>
          </a:prstGeom>
          <a:noFill/>
        </p:spPr>
        <p:txBody>
          <a:bodyPr wrap="square" rtlCol="0" anchor="t">
            <a:spAutoFit/>
          </a:bodyPr>
          <a:lstStyle/>
          <a:p>
            <a:pPr marL="285750" indent="-285750" fontAlgn="auto">
              <a:lnSpc>
                <a:spcPct val="150000"/>
              </a:lnSpc>
              <a:buClr>
                <a:srgbClr val="3D89BC"/>
              </a:buClr>
              <a:buFont typeface="Wingdings" panose="05000000000000000000" charset="0"/>
              <a:buChar char="l"/>
            </a:pPr>
            <a:r>
              <a:rPr lang="zh-CN" altLang="en-US" sz="1600" dirty="0"/>
              <a:t>梅尔频率倒谱系数</a:t>
            </a:r>
            <a:r>
              <a:rPr lang="en-US" altLang="zh-CN" sz="1600" dirty="0"/>
              <a:t>(Mel-Frequency Cepstral Coefficients, MFCC)</a:t>
            </a:r>
            <a:endParaRPr lang="zh-CN" altLang="en-US" sz="1600" dirty="0"/>
          </a:p>
          <a:p>
            <a:pPr marL="285750" indent="-285750" fontAlgn="auto">
              <a:lnSpc>
                <a:spcPct val="150000"/>
              </a:lnSpc>
              <a:buClr>
                <a:srgbClr val="3D89BC"/>
              </a:buClr>
              <a:buFont typeface="Wingdings" panose="05000000000000000000" charset="0"/>
              <a:buChar char="l"/>
            </a:pPr>
            <a:r>
              <a:rPr lang="zh-CN" altLang="en-US" sz="1600" dirty="0"/>
              <a:t>感知线性预测系数</a:t>
            </a:r>
            <a:r>
              <a:rPr lang="en-US" altLang="zh-CN" sz="1600" dirty="0"/>
              <a:t>(Perceptual Linear Prediction, PLP)</a:t>
            </a:r>
            <a:endParaRPr lang="zh-CN" altLang="en-US" sz="1600" dirty="0"/>
          </a:p>
          <a:p>
            <a:pPr marL="285750" indent="-285750" fontAlgn="auto">
              <a:lnSpc>
                <a:spcPct val="150000"/>
              </a:lnSpc>
              <a:buClr>
                <a:srgbClr val="3D89BC"/>
              </a:buClr>
              <a:buFont typeface="Wingdings" panose="05000000000000000000" charset="0"/>
              <a:buChar char="l"/>
            </a:pPr>
            <a:r>
              <a:rPr lang="zh-CN" altLang="en-US" sz="1600" dirty="0"/>
              <a:t>保留</a:t>
            </a:r>
            <a:r>
              <a:rPr lang="en-US" altLang="zh-CN" sz="1600" dirty="0"/>
              <a:t>Mel</a:t>
            </a:r>
            <a:r>
              <a:rPr lang="zh-CN" altLang="en-US" sz="1600" dirty="0"/>
              <a:t>滤波器输出各维度之间相关性的滤波器组特征</a:t>
            </a:r>
            <a:r>
              <a:rPr lang="en-US" altLang="zh-CN" sz="1600" dirty="0"/>
              <a:t>(Filter Bank Feature)</a:t>
            </a:r>
            <a:endParaRPr lang="zh-CN" altLang="en-US" sz="1600" dirty="0"/>
          </a:p>
        </p:txBody>
      </p:sp>
      <p:sp>
        <p:nvSpPr>
          <p:cNvPr id="6" name="文本框 5"/>
          <p:cNvSpPr txBox="1"/>
          <p:nvPr/>
        </p:nvSpPr>
        <p:spPr>
          <a:xfrm>
            <a:off x="434340" y="1386562"/>
            <a:ext cx="8193405" cy="2308324"/>
          </a:xfrm>
          <a:prstGeom prst="rect">
            <a:avLst/>
          </a:prstGeom>
          <a:noFill/>
        </p:spPr>
        <p:txBody>
          <a:bodyPr wrap="square" rtlCol="0" anchor="t">
            <a:spAutoFit/>
          </a:bodyPr>
          <a:lstStyle/>
          <a:p>
            <a:pPr fontAlgn="auto">
              <a:lnSpc>
                <a:spcPct val="150000"/>
              </a:lnSpc>
            </a:pPr>
            <a:r>
              <a:rPr lang="en-US" altLang="zh-CN" sz="1600" dirty="0"/>
              <a:t>       </a:t>
            </a:r>
            <a:r>
              <a:rPr lang="zh-CN" altLang="zh-CN" sz="1600" dirty="0"/>
              <a:t>原始模拟信号首先经录入器件转化为数字信号，声学特征提取部分负责从数字化后的语音中提取声学特征信息。为保证识别准确率，该特征应该对声学模型的建模单元具有较好的区分性。同时，为了能够高效的计算声学模型参数和进行解码识别，声学特征需要在尽量保留语音中文本信息的前提下，抑制诸如说话人、信道、环境噪声等干扰信息，并且维持一个适中的维度。提取良好的具有区分性的声学特征对提升语音识别系统的性能至关重要。</a:t>
            </a:r>
            <a:endParaRPr lang="zh-CN" altLang="en-US" sz="1600" dirty="0"/>
          </a:p>
        </p:txBody>
      </p:sp>
      <p:sp>
        <p:nvSpPr>
          <p:cNvPr id="24" name="矩形 23"/>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37072"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3" name="文本框 27"/>
          <p:cNvSpPr txBox="1"/>
          <p:nvPr/>
        </p:nvSpPr>
        <p:spPr>
          <a:xfrm>
            <a:off x="6506633" y="234392"/>
            <a:ext cx="2659702" cy="300082"/>
          </a:xfrm>
          <a:prstGeom prst="rect">
            <a:avLst/>
          </a:prstGeom>
          <a:noFill/>
        </p:spPr>
        <p:txBody>
          <a:bodyPr wrap="none" rtlCol="0">
            <a:spAutoFit/>
          </a:bodyPr>
          <a:lstStyle/>
          <a:p>
            <a:r>
              <a:rPr lang="zh-CN" altLang="en-US" sz="1350" dirty="0">
                <a:solidFill>
                  <a:prstClr val="white"/>
                </a:solidFill>
              </a:rPr>
              <a:t>第八章 深度学习在语音中的应用</a:t>
            </a:r>
            <a:endParaRPr lang="zh-CN" altLang="en-US" sz="1350" dirty="0">
              <a:solidFill>
                <a:prstClr val="white"/>
              </a:solidFill>
            </a:endParaRPr>
          </a:p>
        </p:txBody>
      </p:sp>
      <p:pic>
        <p:nvPicPr>
          <p:cNvPr id="27"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30" name="31 CuadroTexto"/>
          <p:cNvSpPr txBox="1"/>
          <p:nvPr/>
        </p:nvSpPr>
        <p:spPr>
          <a:xfrm>
            <a:off x="4729199" y="6267161"/>
            <a:ext cx="370840" cy="275590"/>
          </a:xfrm>
          <a:prstGeom prst="rect">
            <a:avLst/>
          </a:prstGeom>
          <a:noFill/>
        </p:spPr>
        <p:txBody>
          <a:bodyPr wrap="none">
            <a:spAutoFit/>
          </a:bodyPr>
          <a:lstStyle/>
          <a:p>
            <a:pPr algn="l" fontAlgn="auto">
              <a:spcBef>
                <a:spcPts val="0"/>
              </a:spcBef>
              <a:spcAft>
                <a:spcPts val="0"/>
              </a:spcAft>
              <a:defRPr/>
            </a:pPr>
            <a:r>
              <a:rPr lang="en-US" altLang="es-HN" sz="1200" b="1" dirty="0">
                <a:solidFill>
                  <a:schemeClr val="bg1">
                    <a:lumMod val="50000"/>
                  </a:schemeClr>
                </a:solidFill>
                <a:sym typeface="+mn-ea"/>
              </a:rPr>
              <a:t>28</a:t>
            </a:r>
            <a:endParaRPr lang="es-ES" altLang="zh-CN" sz="1200" b="1" dirty="0">
              <a:solidFill>
                <a:schemeClr val="bg1">
                  <a:lumMod val="50000"/>
                </a:schemeClr>
              </a:solidFill>
            </a:endParaRPr>
          </a:p>
        </p:txBody>
      </p:sp>
      <p:pic>
        <p:nvPicPr>
          <p:cNvPr id="31"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37" name="文本框 6"/>
          <p:cNvSpPr txBox="1"/>
          <p:nvPr/>
        </p:nvSpPr>
        <p:spPr>
          <a:xfrm>
            <a:off x="452232" y="173917"/>
            <a:ext cx="4091185" cy="415498"/>
          </a:xfrm>
          <a:prstGeom prst="rect">
            <a:avLst/>
          </a:prstGeom>
          <a:noFill/>
        </p:spPr>
        <p:txBody>
          <a:bodyPr wrap="none" rtlCol="0">
            <a:spAutoFit/>
          </a:bodyPr>
          <a:lstStyle/>
          <a:p>
            <a:r>
              <a:rPr lang="en-US" altLang="zh-CN" sz="2100" b="1" spc="225" dirty="0">
                <a:solidFill>
                  <a:prstClr val="white"/>
                </a:solidFill>
              </a:rPr>
              <a:t>8.1 </a:t>
            </a:r>
            <a:r>
              <a:rPr lang="zh-CN" altLang="en-US" sz="2100" b="1" spc="225" dirty="0">
                <a:solidFill>
                  <a:prstClr val="white"/>
                </a:solidFill>
              </a:rPr>
              <a:t>语音识别基础</a:t>
            </a:r>
            <a:r>
              <a:rPr lang="en-US" altLang="zh-CN" sz="2100" b="1" spc="225" dirty="0">
                <a:solidFill>
                  <a:prstClr val="white"/>
                </a:solidFill>
              </a:rPr>
              <a:t>—</a:t>
            </a:r>
            <a:r>
              <a:rPr lang="zh-CN" altLang="en-US" sz="2100" b="1" spc="225" dirty="0">
                <a:solidFill>
                  <a:prstClr val="white"/>
                </a:solidFill>
              </a:rPr>
              <a:t>声学模型</a:t>
            </a:r>
            <a:endParaRPr lang="zh-CN" altLang="en-US" sz="2100" b="1" spc="225" dirty="0">
              <a:solidFill>
                <a:prstClr val="white"/>
              </a:solidFill>
            </a:endParaRPr>
          </a:p>
        </p:txBody>
      </p:sp>
      <p:sp>
        <p:nvSpPr>
          <p:cNvPr id="34" name="矩形 33"/>
          <p:cNvSpPr/>
          <p:nvPr/>
        </p:nvSpPr>
        <p:spPr>
          <a:xfrm>
            <a:off x="268457" y="992840"/>
            <a:ext cx="1188146" cy="338554"/>
          </a:xfrm>
          <a:prstGeom prst="rect">
            <a:avLst/>
          </a:prstGeom>
        </p:spPr>
        <p:txBody>
          <a:bodyPr wrap="none">
            <a:spAutoFit/>
          </a:bodyPr>
          <a:lstStyle/>
          <a:p>
            <a:r>
              <a:rPr lang="zh-CN" altLang="en-US" sz="1600" dirty="0"/>
              <a:t>   </a:t>
            </a:r>
            <a:r>
              <a:rPr lang="zh-CN" altLang="en-US" sz="1600" b="1" dirty="0"/>
              <a:t>声学模型</a:t>
            </a:r>
            <a:endParaRPr lang="zh-CN" altLang="en-US" sz="1600" b="1" dirty="0"/>
          </a:p>
        </p:txBody>
      </p:sp>
      <p:sp>
        <p:nvSpPr>
          <p:cNvPr id="35" name="文本框 4"/>
          <p:cNvSpPr txBox="1"/>
          <p:nvPr/>
        </p:nvSpPr>
        <p:spPr>
          <a:xfrm>
            <a:off x="508635" y="4053274"/>
            <a:ext cx="7971790" cy="1569660"/>
          </a:xfrm>
          <a:prstGeom prst="rect">
            <a:avLst/>
          </a:prstGeom>
          <a:noFill/>
        </p:spPr>
        <p:txBody>
          <a:bodyPr wrap="square" rtlCol="0" anchor="t">
            <a:spAutoFit/>
          </a:bodyPr>
          <a:lstStyle/>
          <a:p>
            <a:pPr marL="285750" indent="-285750" fontAlgn="auto">
              <a:lnSpc>
                <a:spcPct val="150000"/>
              </a:lnSpc>
              <a:buClr>
                <a:srgbClr val="3D89BC"/>
              </a:buClr>
              <a:buFont typeface="Wingdings" panose="05000000000000000000" charset="0"/>
              <a:buChar char="l"/>
            </a:pPr>
            <a:r>
              <a:rPr lang="zh-CN" altLang="en-US" sz="1600" dirty="0"/>
              <a:t>高斯混合模型</a:t>
            </a:r>
            <a:r>
              <a:rPr lang="en-US" altLang="zh-CN" sz="1600" dirty="0"/>
              <a:t>-</a:t>
            </a:r>
            <a:r>
              <a:rPr lang="zh-CN" altLang="en-US" sz="1600" dirty="0"/>
              <a:t>隐马尔可夫模型</a:t>
            </a:r>
            <a:r>
              <a:rPr lang="en-US" altLang="zh-CN" sz="1600" dirty="0"/>
              <a:t>(GMM-HMM) </a:t>
            </a:r>
            <a:endParaRPr lang="zh-CN" altLang="en-US" sz="1600" dirty="0"/>
          </a:p>
          <a:p>
            <a:pPr marL="285750" indent="-285750" fontAlgn="auto">
              <a:lnSpc>
                <a:spcPct val="150000"/>
              </a:lnSpc>
              <a:buClr>
                <a:srgbClr val="3D89BC"/>
              </a:buClr>
              <a:buFont typeface="Wingdings" panose="05000000000000000000" charset="0"/>
              <a:buChar char="l"/>
            </a:pPr>
            <a:r>
              <a:rPr lang="zh-CN" altLang="en-US" sz="1600" dirty="0"/>
              <a:t>最大似然准则</a:t>
            </a:r>
            <a:r>
              <a:rPr lang="en-US" altLang="zh-CN" sz="1600" dirty="0"/>
              <a:t>(Maximum Likelihood, ML)</a:t>
            </a:r>
            <a:endParaRPr lang="zh-CN" altLang="en-US" sz="1600" dirty="0"/>
          </a:p>
          <a:p>
            <a:pPr marL="285750" indent="-285750" fontAlgn="auto">
              <a:lnSpc>
                <a:spcPct val="150000"/>
              </a:lnSpc>
              <a:buClr>
                <a:srgbClr val="3D89BC"/>
              </a:buClr>
              <a:buFont typeface="Wingdings" panose="05000000000000000000" charset="0"/>
              <a:buChar char="l"/>
            </a:pPr>
            <a:r>
              <a:rPr lang="zh-CN" altLang="en-US" sz="1600" dirty="0"/>
              <a:t>最小分类错误</a:t>
            </a:r>
            <a:r>
              <a:rPr lang="en-US" altLang="zh-CN" sz="1600" dirty="0"/>
              <a:t>(MCE)</a:t>
            </a:r>
            <a:r>
              <a:rPr lang="zh-CN" altLang="en-US" sz="1600" dirty="0"/>
              <a:t>和最小音素错误</a:t>
            </a:r>
            <a:r>
              <a:rPr lang="en-US" altLang="zh-CN" sz="1600" dirty="0"/>
              <a:t>(MPE)</a:t>
            </a:r>
            <a:endParaRPr lang="en-US" altLang="zh-CN" sz="1600" dirty="0"/>
          </a:p>
          <a:p>
            <a:pPr marL="285750" indent="-285750" fontAlgn="auto">
              <a:lnSpc>
                <a:spcPct val="150000"/>
              </a:lnSpc>
              <a:buClr>
                <a:srgbClr val="3D89BC"/>
              </a:buClr>
              <a:buFont typeface="Wingdings" panose="05000000000000000000" charset="0"/>
              <a:buChar char="l"/>
            </a:pPr>
            <a:r>
              <a:rPr lang="zh-CN" altLang="en-US" sz="1600" dirty="0"/>
              <a:t>上下文相关的深度神经网络</a:t>
            </a:r>
            <a:r>
              <a:rPr lang="en-US" altLang="zh-CN" sz="1600" dirty="0"/>
              <a:t>—</a:t>
            </a:r>
            <a:r>
              <a:rPr lang="zh-CN" altLang="en-US" sz="1600" dirty="0"/>
              <a:t>隐马尔可夫模型</a:t>
            </a:r>
            <a:r>
              <a:rPr lang="en-US" altLang="zh-CN" sz="1600" dirty="0"/>
              <a:t>(CD-DNN-HMM)</a:t>
            </a:r>
            <a:endParaRPr lang="zh-CN" altLang="en-US" sz="1600" dirty="0"/>
          </a:p>
        </p:txBody>
      </p:sp>
      <p:sp>
        <p:nvSpPr>
          <p:cNvPr id="38" name="文本框 5"/>
          <p:cNvSpPr txBox="1"/>
          <p:nvPr/>
        </p:nvSpPr>
        <p:spPr>
          <a:xfrm>
            <a:off x="434340" y="1386562"/>
            <a:ext cx="8193405" cy="2264851"/>
          </a:xfrm>
          <a:prstGeom prst="rect">
            <a:avLst/>
          </a:prstGeom>
          <a:noFill/>
        </p:spPr>
        <p:txBody>
          <a:bodyPr wrap="square" rtlCol="0" anchor="t">
            <a:spAutoFit/>
          </a:bodyPr>
          <a:lstStyle/>
          <a:p>
            <a:pPr algn="just" fontAlgn="auto">
              <a:lnSpc>
                <a:spcPct val="150000"/>
              </a:lnSpc>
            </a:pPr>
            <a:r>
              <a:rPr lang="en-US" altLang="zh-CN" sz="1600" dirty="0"/>
              <a:t>        </a:t>
            </a:r>
            <a:r>
              <a:rPr lang="zh-CN" altLang="zh-CN" sz="1600" dirty="0"/>
              <a:t>关于声学模型，有两个主要问题，分别是特征向量序列的可变长和音频信号的丰富变化性。可变化特征向量序列的问题在学术上通常由动态时间规整方法和隐马尔可夫模型</a:t>
            </a:r>
            <a:r>
              <a:rPr lang="en-US" altLang="zh-CN" sz="1600" dirty="0"/>
              <a:t>(HMM)</a:t>
            </a:r>
            <a:r>
              <a:rPr lang="zh-CN" altLang="zh-CN" sz="1600" dirty="0"/>
              <a:t>方法来解决。音频信息的易变性是由说话人的各种复杂的特征</a:t>
            </a:r>
            <a:r>
              <a:rPr lang="en-US" altLang="zh-CN" sz="1600" dirty="0"/>
              <a:t>(</a:t>
            </a:r>
            <a:r>
              <a:rPr lang="zh-CN" altLang="zh-CN" sz="1600" dirty="0"/>
              <a:t>如性别、健康状况或紧张程度</a:t>
            </a:r>
            <a:r>
              <a:rPr lang="en-US" altLang="zh-CN" sz="1600" dirty="0"/>
              <a:t>)</a:t>
            </a:r>
            <a:r>
              <a:rPr lang="zh-CN" altLang="zh-CN" sz="1600" dirty="0"/>
              <a:t>交织，或是说话风格与速度、环境噪声、周围人声、信道扭曲</a:t>
            </a:r>
            <a:r>
              <a:rPr lang="en-US" altLang="zh-CN" sz="1600" dirty="0"/>
              <a:t>(</a:t>
            </a:r>
            <a:r>
              <a:rPr lang="zh-CN" altLang="zh-CN" sz="1600" dirty="0"/>
              <a:t>如麦克风音的差异</a:t>
            </a:r>
            <a:r>
              <a:rPr lang="en-US" altLang="zh-CN" sz="1600" dirty="0"/>
              <a:t>)</a:t>
            </a:r>
            <a:r>
              <a:rPr lang="zh-CN" altLang="zh-CN" sz="1600" dirty="0"/>
              <a:t>、方言差异、非母语口音引起的。一个成功的语音识别系统必须能够应付所有这类声音的变化因素。</a:t>
            </a:r>
            <a:endParaRPr lang="zh-CN" altLang="en-US" sz="1600" dirty="0"/>
          </a:p>
        </p:txBody>
      </p:sp>
      <p:sp>
        <p:nvSpPr>
          <p:cNvPr id="24" name="矩形 23"/>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63" name="文本框 27"/>
          <p:cNvSpPr txBox="1"/>
          <p:nvPr/>
        </p:nvSpPr>
        <p:spPr>
          <a:xfrm>
            <a:off x="6531347" y="234392"/>
            <a:ext cx="2659702" cy="300082"/>
          </a:xfrm>
          <a:prstGeom prst="rect">
            <a:avLst/>
          </a:prstGeom>
          <a:noFill/>
        </p:spPr>
        <p:txBody>
          <a:bodyPr wrap="none" rtlCol="0">
            <a:spAutoFit/>
          </a:bodyPr>
          <a:lstStyle/>
          <a:p>
            <a:r>
              <a:rPr lang="zh-CN" altLang="en-US" sz="1350">
                <a:solidFill>
                  <a:prstClr val="white"/>
                </a:solidFill>
              </a:rPr>
              <a:t>第八章 深度学习在语音中的应用</a:t>
            </a:r>
            <a:endParaRPr lang="zh-CN" altLang="en-US" sz="1350" dirty="0">
              <a:solidFill>
                <a:prstClr val="white"/>
              </a:solidFill>
            </a:endParaRPr>
          </a:p>
        </p:txBody>
      </p:sp>
      <p:pic>
        <p:nvPicPr>
          <p:cNvPr id="64"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0" name="31 CuadroTexto"/>
          <p:cNvSpPr txBox="1"/>
          <p:nvPr/>
        </p:nvSpPr>
        <p:spPr>
          <a:xfrm>
            <a:off x="4729199" y="6267161"/>
            <a:ext cx="370840" cy="275590"/>
          </a:xfrm>
          <a:prstGeom prst="rect">
            <a:avLst/>
          </a:prstGeom>
          <a:noFill/>
        </p:spPr>
        <p:txBody>
          <a:bodyPr wrap="none">
            <a:spAutoFit/>
          </a:bodyPr>
          <a:lstStyle/>
          <a:p>
            <a:pPr algn="l" fontAlgn="auto">
              <a:spcBef>
                <a:spcPts val="0"/>
              </a:spcBef>
              <a:spcAft>
                <a:spcPts val="0"/>
              </a:spcAft>
              <a:defRPr/>
            </a:pPr>
            <a:r>
              <a:rPr lang="en-US" altLang="es-HN" sz="1200" b="1" dirty="0">
                <a:solidFill>
                  <a:schemeClr val="bg1">
                    <a:lumMod val="50000"/>
                  </a:schemeClr>
                </a:solidFill>
                <a:sym typeface="+mn-ea"/>
              </a:rPr>
              <a:t>28</a:t>
            </a:r>
            <a:endParaRPr lang="es-ES" sz="1200" b="1" dirty="0">
              <a:solidFill>
                <a:schemeClr val="bg1">
                  <a:lumMod val="50000"/>
                </a:schemeClr>
              </a:solidFill>
              <a:latin typeface="+mn-lt"/>
            </a:endParaRPr>
          </a:p>
        </p:txBody>
      </p:sp>
      <p:pic>
        <p:nvPicPr>
          <p:cNvPr id="71"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20" name="文本框 6"/>
          <p:cNvSpPr txBox="1"/>
          <p:nvPr/>
        </p:nvSpPr>
        <p:spPr>
          <a:xfrm>
            <a:off x="452232" y="173917"/>
            <a:ext cx="4091185" cy="415498"/>
          </a:xfrm>
          <a:prstGeom prst="rect">
            <a:avLst/>
          </a:prstGeom>
          <a:noFill/>
        </p:spPr>
        <p:txBody>
          <a:bodyPr wrap="none" rtlCol="0">
            <a:spAutoFit/>
          </a:bodyPr>
          <a:lstStyle/>
          <a:p>
            <a:r>
              <a:rPr lang="en-US" altLang="zh-CN" sz="2100" b="1" spc="225" dirty="0">
                <a:solidFill>
                  <a:prstClr val="white"/>
                </a:solidFill>
              </a:rPr>
              <a:t>8.1 </a:t>
            </a:r>
            <a:r>
              <a:rPr lang="zh-CN" altLang="en-US" sz="2100" b="1" spc="225" dirty="0">
                <a:solidFill>
                  <a:prstClr val="white"/>
                </a:solidFill>
              </a:rPr>
              <a:t>语音识别基础</a:t>
            </a:r>
            <a:r>
              <a:rPr lang="en-US" altLang="zh-CN" sz="2100" b="1" spc="225" dirty="0">
                <a:solidFill>
                  <a:prstClr val="white"/>
                </a:solidFill>
              </a:rPr>
              <a:t>—</a:t>
            </a:r>
            <a:r>
              <a:rPr lang="zh-CN" altLang="en-US" sz="2100" b="1" spc="225" dirty="0">
                <a:solidFill>
                  <a:prstClr val="white"/>
                </a:solidFill>
              </a:rPr>
              <a:t>语言模型</a:t>
            </a:r>
            <a:endParaRPr lang="zh-CN" altLang="en-US" sz="2100" b="1" spc="225" dirty="0">
              <a:solidFill>
                <a:prstClr val="white"/>
              </a:solidFill>
            </a:endParaRPr>
          </a:p>
        </p:txBody>
      </p:sp>
      <p:sp>
        <p:nvSpPr>
          <p:cNvPr id="22" name="矩形 21"/>
          <p:cNvSpPr/>
          <p:nvPr/>
        </p:nvSpPr>
        <p:spPr>
          <a:xfrm>
            <a:off x="268457" y="992840"/>
            <a:ext cx="1188146" cy="338554"/>
          </a:xfrm>
          <a:prstGeom prst="rect">
            <a:avLst/>
          </a:prstGeom>
        </p:spPr>
        <p:txBody>
          <a:bodyPr wrap="none">
            <a:spAutoFit/>
          </a:bodyPr>
          <a:lstStyle/>
          <a:p>
            <a:r>
              <a:rPr lang="zh-CN" altLang="en-US" sz="1600" dirty="0"/>
              <a:t>   </a:t>
            </a:r>
            <a:r>
              <a:rPr lang="zh-CN" altLang="en-US" sz="1600" b="1" dirty="0"/>
              <a:t>语言模型</a:t>
            </a:r>
            <a:endParaRPr lang="zh-CN" altLang="en-US" sz="1600" b="1" dirty="0"/>
          </a:p>
        </p:txBody>
      </p:sp>
      <p:sp>
        <p:nvSpPr>
          <p:cNvPr id="24" name="文本框 5"/>
          <p:cNvSpPr txBox="1"/>
          <p:nvPr/>
        </p:nvSpPr>
        <p:spPr>
          <a:xfrm>
            <a:off x="434340" y="1386562"/>
            <a:ext cx="8193405" cy="1200329"/>
          </a:xfrm>
          <a:prstGeom prst="rect">
            <a:avLst/>
          </a:prstGeom>
          <a:noFill/>
        </p:spPr>
        <p:txBody>
          <a:bodyPr wrap="square" rtlCol="0" anchor="t">
            <a:spAutoFit/>
          </a:bodyPr>
          <a:lstStyle/>
          <a:p>
            <a:pPr algn="just" fontAlgn="auto">
              <a:lnSpc>
                <a:spcPct val="150000"/>
              </a:lnSpc>
            </a:pPr>
            <a:r>
              <a:rPr lang="zh-CN" altLang="zh-CN" sz="1600" dirty="0"/>
              <a:t>语音识别系统的目的是把语音转换成文字。具体来说，是输入一段语音信号，要找一个文字序列</a:t>
            </a:r>
            <a:r>
              <a:rPr lang="en-US" altLang="zh-CN" sz="1600" dirty="0"/>
              <a:t>(</a:t>
            </a:r>
            <a:r>
              <a:rPr lang="zh-CN" altLang="zh-CN" sz="1600" dirty="0"/>
              <a:t>由词或文字组成</a:t>
            </a:r>
            <a:r>
              <a:rPr lang="en-US" altLang="zh-CN" sz="1600" dirty="0"/>
              <a:t>)</a:t>
            </a:r>
            <a:r>
              <a:rPr lang="zh-CN" altLang="zh-CN" sz="1600" dirty="0"/>
              <a:t>，使得它与语音信号的匹配程度最高。这个匹配程度一般是用概率来表示。用</a:t>
            </a:r>
            <a:r>
              <a:rPr lang="zh-CN" altLang="en-US" sz="1600" dirty="0"/>
              <a:t>学   </a:t>
            </a:r>
            <a:r>
              <a:rPr lang="zh-CN" altLang="zh-CN" sz="1600" dirty="0"/>
              <a:t>表示语音信号，</a:t>
            </a:r>
            <a:r>
              <a:rPr lang="en-US" altLang="zh-CN" sz="1600" dirty="0"/>
              <a:t>  </a:t>
            </a:r>
            <a:r>
              <a:rPr lang="zh-CN" altLang="zh-CN" sz="1600" dirty="0"/>
              <a:t>表示文字序列，则要求解的是</a:t>
            </a:r>
            <a:endParaRPr lang="zh-CN" altLang="en-US" sz="1600" dirty="0"/>
          </a:p>
        </p:txBody>
      </p:sp>
      <p:graphicFrame>
        <p:nvGraphicFramePr>
          <p:cNvPr id="8" name="对象 7"/>
          <p:cNvGraphicFramePr>
            <a:graphicFrameLocks noChangeAspect="1"/>
          </p:cNvGraphicFramePr>
          <p:nvPr/>
        </p:nvGraphicFramePr>
        <p:xfrm>
          <a:off x="1884363" y="2241550"/>
          <a:ext cx="247650" cy="247650"/>
        </p:xfrm>
        <a:graphic>
          <a:graphicData uri="http://schemas.openxmlformats.org/presentationml/2006/ole">
            <mc:AlternateContent xmlns:mc="http://schemas.openxmlformats.org/markup-compatibility/2006">
              <mc:Choice xmlns:v="urn:schemas-microsoft-com:vml" Requires="v">
                <p:oleObj spid="_x0000_s3091" name="Equation" r:id="rId3" imgW="3352800" imgH="3352800" progId="Equation.DSMT4">
                  <p:embed/>
                </p:oleObj>
              </mc:Choice>
              <mc:Fallback>
                <p:oleObj name="Equation" r:id="rId3" imgW="3352800" imgH="3352800" progId="Equation.DSMT4">
                  <p:embed/>
                  <p:pic>
                    <p:nvPicPr>
                      <p:cNvPr id="0" name="图片 3090"/>
                      <p:cNvPicPr/>
                      <p:nvPr/>
                    </p:nvPicPr>
                    <p:blipFill>
                      <a:blip r:embed="rId4"/>
                      <a:stretch>
                        <a:fillRect/>
                      </a:stretch>
                    </p:blipFill>
                    <p:spPr>
                      <a:xfrm>
                        <a:off x="1884363" y="2241550"/>
                        <a:ext cx="247650" cy="247650"/>
                      </a:xfrm>
                      <a:prstGeom prst="rect">
                        <a:avLst/>
                      </a:prstGeom>
                    </p:spPr>
                  </p:pic>
                </p:oleObj>
              </mc:Fallback>
            </mc:AlternateContent>
          </a:graphicData>
        </a:graphic>
      </p:graphicFrame>
      <p:graphicFrame>
        <p:nvGraphicFramePr>
          <p:cNvPr id="12" name="对象 11"/>
          <p:cNvGraphicFramePr>
            <a:graphicFrameLocks noChangeAspect="1"/>
          </p:cNvGraphicFramePr>
          <p:nvPr/>
        </p:nvGraphicFramePr>
        <p:xfrm>
          <a:off x="3436938" y="2246313"/>
          <a:ext cx="314325" cy="269875"/>
        </p:xfrm>
        <a:graphic>
          <a:graphicData uri="http://schemas.openxmlformats.org/presentationml/2006/ole">
            <mc:AlternateContent xmlns:mc="http://schemas.openxmlformats.org/markup-compatibility/2006">
              <mc:Choice xmlns:v="urn:schemas-microsoft-com:vml" Requires="v">
                <p:oleObj spid="_x0000_s3092" name="Equation" r:id="rId5" imgW="4267200" imgH="3657600" progId="Equation.DSMT4">
                  <p:embed/>
                </p:oleObj>
              </mc:Choice>
              <mc:Fallback>
                <p:oleObj name="Equation" r:id="rId5" imgW="4267200" imgH="3657600" progId="Equation.DSMT4">
                  <p:embed/>
                  <p:pic>
                    <p:nvPicPr>
                      <p:cNvPr id="0" name="对象 7"/>
                      <p:cNvPicPr>
                        <a:picLocks noChangeAspect="1" noChangeArrowheads="1"/>
                      </p:cNvPicPr>
                      <p:nvPr/>
                    </p:nvPicPr>
                    <p:blipFill>
                      <a:blip r:embed="rId6"/>
                      <a:srcRect/>
                      <a:stretch>
                        <a:fillRect/>
                      </a:stretch>
                    </p:blipFill>
                    <p:spPr bwMode="auto">
                      <a:xfrm>
                        <a:off x="3436938" y="2246313"/>
                        <a:ext cx="31432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对象 12"/>
          <p:cNvGraphicFramePr>
            <a:graphicFrameLocks noChangeAspect="1"/>
          </p:cNvGraphicFramePr>
          <p:nvPr/>
        </p:nvGraphicFramePr>
        <p:xfrm>
          <a:off x="6243658" y="2204159"/>
          <a:ext cx="2156912" cy="446258"/>
        </p:xfrm>
        <a:graphic>
          <a:graphicData uri="http://schemas.openxmlformats.org/presentationml/2006/ole">
            <mc:AlternateContent xmlns:mc="http://schemas.openxmlformats.org/markup-compatibility/2006">
              <mc:Choice xmlns:v="urn:schemas-microsoft-com:vml" Requires="v">
                <p:oleObj spid="_x0000_s3093" name="Equation" r:id="rId7" imgW="35356800" imgH="7315200" progId="Equation.DSMT4">
                  <p:embed/>
                </p:oleObj>
              </mc:Choice>
              <mc:Fallback>
                <p:oleObj name="Equation" r:id="rId7" imgW="35356800" imgH="7315200" progId="Equation.DSMT4">
                  <p:embed/>
                  <p:pic>
                    <p:nvPicPr>
                      <p:cNvPr id="0" name="图片 3092"/>
                      <p:cNvPicPr/>
                      <p:nvPr/>
                    </p:nvPicPr>
                    <p:blipFill>
                      <a:blip r:embed="rId8"/>
                      <a:stretch>
                        <a:fillRect/>
                      </a:stretch>
                    </p:blipFill>
                    <p:spPr>
                      <a:xfrm>
                        <a:off x="6243658" y="2204159"/>
                        <a:ext cx="2156912" cy="446258"/>
                      </a:xfrm>
                      <a:prstGeom prst="rect">
                        <a:avLst/>
                      </a:prstGeom>
                    </p:spPr>
                  </p:pic>
                </p:oleObj>
              </mc:Fallback>
            </mc:AlternateContent>
          </a:graphicData>
        </a:graphic>
      </p:graphicFrame>
      <p:graphicFrame>
        <p:nvGraphicFramePr>
          <p:cNvPr id="16" name="对象 15"/>
          <p:cNvGraphicFramePr>
            <a:graphicFrameLocks noChangeAspect="1"/>
          </p:cNvGraphicFramePr>
          <p:nvPr/>
        </p:nvGraphicFramePr>
        <p:xfrm>
          <a:off x="1356104" y="2909781"/>
          <a:ext cx="5264725" cy="764961"/>
        </p:xfrm>
        <a:graphic>
          <a:graphicData uri="http://schemas.openxmlformats.org/presentationml/2006/ole">
            <mc:AlternateContent xmlns:mc="http://schemas.openxmlformats.org/markup-compatibility/2006">
              <mc:Choice xmlns:v="urn:schemas-microsoft-com:vml" Requires="v">
                <p:oleObj spid="_x0000_s3094" name="Equation" r:id="rId9" imgW="71323200" imgH="10363200" progId="Equation.DSMT4">
                  <p:embed/>
                </p:oleObj>
              </mc:Choice>
              <mc:Fallback>
                <p:oleObj name="Equation" r:id="rId9" imgW="71323200" imgH="10363200" progId="Equation.DSMT4">
                  <p:embed/>
                  <p:pic>
                    <p:nvPicPr>
                      <p:cNvPr id="0" name="图片 3093"/>
                      <p:cNvPicPr/>
                      <p:nvPr/>
                    </p:nvPicPr>
                    <p:blipFill>
                      <a:blip r:embed="rId10"/>
                      <a:stretch>
                        <a:fillRect/>
                      </a:stretch>
                    </p:blipFill>
                    <p:spPr>
                      <a:xfrm>
                        <a:off x="1356104" y="2909781"/>
                        <a:ext cx="5264725" cy="764961"/>
                      </a:xfrm>
                      <a:prstGeom prst="rect">
                        <a:avLst/>
                      </a:prstGeom>
                    </p:spPr>
                  </p:pic>
                </p:oleObj>
              </mc:Fallback>
            </mc:AlternateContent>
          </a:graphicData>
        </a:graphic>
      </p:graphicFrame>
      <p:sp>
        <p:nvSpPr>
          <p:cNvPr id="17" name="TextBox 16"/>
          <p:cNvSpPr txBox="1"/>
          <p:nvPr/>
        </p:nvSpPr>
        <p:spPr>
          <a:xfrm>
            <a:off x="3822335" y="4238367"/>
            <a:ext cx="1813728" cy="584775"/>
          </a:xfrm>
          <a:prstGeom prst="rect">
            <a:avLst/>
          </a:prstGeom>
          <a:noFill/>
        </p:spPr>
        <p:txBody>
          <a:bodyPr wrap="square" rtlCol="0">
            <a:spAutoFit/>
          </a:bodyPr>
          <a:lstStyle/>
          <a:p>
            <a:r>
              <a:rPr lang="zh-CN" altLang="en-US" sz="1600" dirty="0"/>
              <a:t>表示给定文字后语音信号的概率</a:t>
            </a:r>
            <a:endParaRPr lang="zh-CN" altLang="en-US" sz="1600" dirty="0"/>
          </a:p>
        </p:txBody>
      </p:sp>
      <p:sp>
        <p:nvSpPr>
          <p:cNvPr id="30" name="TextBox 29"/>
          <p:cNvSpPr txBox="1"/>
          <p:nvPr/>
        </p:nvSpPr>
        <p:spPr>
          <a:xfrm>
            <a:off x="6458589" y="4176581"/>
            <a:ext cx="1747401" cy="584775"/>
          </a:xfrm>
          <a:prstGeom prst="rect">
            <a:avLst/>
          </a:prstGeom>
          <a:noFill/>
        </p:spPr>
        <p:txBody>
          <a:bodyPr wrap="square" rtlCol="0">
            <a:spAutoFit/>
          </a:bodyPr>
          <a:lstStyle/>
          <a:p>
            <a:r>
              <a:rPr lang="zh-CN" altLang="en-US" sz="1600" dirty="0"/>
              <a:t>表示一个文字序列本身的概率</a:t>
            </a:r>
            <a:endParaRPr lang="zh-CN" altLang="en-US" sz="1600" dirty="0"/>
          </a:p>
        </p:txBody>
      </p:sp>
      <p:sp>
        <p:nvSpPr>
          <p:cNvPr id="18" name="矩形 17"/>
          <p:cNvSpPr/>
          <p:nvPr/>
        </p:nvSpPr>
        <p:spPr>
          <a:xfrm>
            <a:off x="3822335" y="4102443"/>
            <a:ext cx="1813728" cy="8155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6458589" y="4080506"/>
            <a:ext cx="1747401" cy="8223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6" name="直接箭头连接符 25"/>
          <p:cNvCxnSpPr>
            <a:stCxn id="18" idx="0"/>
          </p:cNvCxnSpPr>
          <p:nvPr/>
        </p:nvCxnSpPr>
        <p:spPr>
          <a:xfrm flipV="1">
            <a:off x="4729199" y="3496962"/>
            <a:ext cx="584957" cy="605481"/>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5110337" y="3123501"/>
            <a:ext cx="853739" cy="32679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5949672" y="3127617"/>
            <a:ext cx="641426" cy="32679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9" name="直接箭头连接符 28"/>
          <p:cNvCxnSpPr/>
          <p:nvPr/>
        </p:nvCxnSpPr>
        <p:spPr>
          <a:xfrm flipH="1" flipV="1">
            <a:off x="6363730" y="3496962"/>
            <a:ext cx="469556" cy="58354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4">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4454</Words>
  <Application>WPS 演示</Application>
  <PresentationFormat>全屏显示(4:3)</PresentationFormat>
  <Paragraphs>397</Paragraphs>
  <Slides>25</Slides>
  <Notes>1</Notes>
  <HiddenSlides>0</HiddenSlides>
  <MMClips>0</MMClips>
  <ScaleCrop>false</ScaleCrop>
  <HeadingPairs>
    <vt:vector size="8" baseType="variant">
      <vt:variant>
        <vt:lpstr>已用的字体</vt:lpstr>
      </vt:variant>
      <vt:variant>
        <vt:i4>7</vt:i4>
      </vt:variant>
      <vt:variant>
        <vt:lpstr>主题</vt:lpstr>
      </vt:variant>
      <vt:variant>
        <vt:i4>1</vt:i4>
      </vt:variant>
      <vt:variant>
        <vt:lpstr>嵌入 OLE 服务器</vt:lpstr>
      </vt:variant>
      <vt:variant>
        <vt:i4>6</vt:i4>
      </vt:variant>
      <vt:variant>
        <vt:lpstr>幻灯片标题</vt:lpstr>
      </vt:variant>
      <vt:variant>
        <vt:i4>25</vt:i4>
      </vt:variant>
    </vt:vector>
  </HeadingPairs>
  <TitlesOfParts>
    <vt:vector size="39" baseType="lpstr">
      <vt:lpstr>Arial</vt:lpstr>
      <vt:lpstr>宋体</vt:lpstr>
      <vt:lpstr>Wingdings</vt:lpstr>
      <vt:lpstr>微软雅黑</vt:lpstr>
      <vt:lpstr>Wingdings</vt:lpstr>
      <vt:lpstr>Arial Unicode MS</vt:lpstr>
      <vt:lpstr>Calibri</vt:lpstr>
      <vt:lpstr>Office 主题</vt:lpstr>
      <vt:lpstr>Equation.DSMT4</vt:lpstr>
      <vt:lpstr>Equation.DSMT4</vt:lpstr>
      <vt:lpstr>Equation.DSMT4</vt:lpstr>
      <vt:lpstr>Equation.DSMT4</vt:lpstr>
      <vt:lpstr>Equation.DSMT4</vt:lpstr>
      <vt:lpstr>Equation.DSMT4</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http://www.deepbbs.org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cstor</dc:creator>
  <cp:lastModifiedBy>繁华忧伤</cp:lastModifiedBy>
  <cp:revision>382</cp:revision>
  <dcterms:created xsi:type="dcterms:W3CDTF">2015-11-23T03:31:00Z</dcterms:created>
  <dcterms:modified xsi:type="dcterms:W3CDTF">2018-12-25T08:15:46Z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2052-11.1.0.8214</vt:lpwstr>
  </property>
</Properties>
</file>