
<file path=[Content_Types].xml><?xml version="1.0" encoding="utf-8"?>
<Types xmlns="http://schemas.openxmlformats.org/package/2006/content-types">
  <Default Extension="jpeg" ContentType="image/jpeg"/>
  <Default Extension="png" ContentType="image/png"/>
  <Default Extension="wdp" ContentType="image/vnd.ms-photo"/>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7"/>
  </p:notesMasterIdLst>
  <p:handoutMasterIdLst>
    <p:handoutMasterId r:id="rId60"/>
  </p:handoutMasterIdLst>
  <p:sldIdLst>
    <p:sldId id="573" r:id="rId3"/>
    <p:sldId id="512" r:id="rId4"/>
    <p:sldId id="574" r:id="rId5"/>
    <p:sldId id="522" r:id="rId6"/>
    <p:sldId id="575" r:id="rId8"/>
    <p:sldId id="576" r:id="rId9"/>
    <p:sldId id="629" r:id="rId10"/>
    <p:sldId id="577" r:id="rId11"/>
    <p:sldId id="578" r:id="rId12"/>
    <p:sldId id="579" r:id="rId13"/>
    <p:sldId id="580" r:id="rId14"/>
    <p:sldId id="581" r:id="rId15"/>
    <p:sldId id="583" r:id="rId16"/>
    <p:sldId id="584" r:id="rId17"/>
    <p:sldId id="585" r:id="rId18"/>
    <p:sldId id="586" r:id="rId19"/>
    <p:sldId id="587" r:id="rId20"/>
    <p:sldId id="630" r:id="rId21"/>
    <p:sldId id="589" r:id="rId22"/>
    <p:sldId id="590" r:id="rId23"/>
    <p:sldId id="591" r:id="rId24"/>
    <p:sldId id="592" r:id="rId25"/>
    <p:sldId id="593" r:id="rId26"/>
    <p:sldId id="594" r:id="rId27"/>
    <p:sldId id="595" r:id="rId28"/>
    <p:sldId id="596" r:id="rId29"/>
    <p:sldId id="598" r:id="rId30"/>
    <p:sldId id="599" r:id="rId31"/>
    <p:sldId id="597" r:id="rId32"/>
    <p:sldId id="600" r:id="rId33"/>
    <p:sldId id="601" r:id="rId34"/>
    <p:sldId id="631" r:id="rId35"/>
    <p:sldId id="602" r:id="rId36"/>
    <p:sldId id="603" r:id="rId37"/>
    <p:sldId id="604" r:id="rId38"/>
    <p:sldId id="605" r:id="rId39"/>
    <p:sldId id="606" r:id="rId40"/>
    <p:sldId id="607" r:id="rId41"/>
    <p:sldId id="608" r:id="rId42"/>
    <p:sldId id="632" r:id="rId43"/>
    <p:sldId id="609" r:id="rId44"/>
    <p:sldId id="610" r:id="rId45"/>
    <p:sldId id="611" r:id="rId46"/>
    <p:sldId id="612" r:id="rId47"/>
    <p:sldId id="613" r:id="rId48"/>
    <p:sldId id="614" r:id="rId49"/>
    <p:sldId id="615" r:id="rId50"/>
    <p:sldId id="616" r:id="rId51"/>
    <p:sldId id="617" r:id="rId52"/>
    <p:sldId id="618" r:id="rId53"/>
    <p:sldId id="447" r:id="rId54"/>
    <p:sldId id="694" r:id="rId55"/>
    <p:sldId id="695" r:id="rId56"/>
    <p:sldId id="696" r:id="rId57"/>
    <p:sldId id="699" r:id="rId58"/>
    <p:sldId id="628" r:id="rId59"/>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n how" initials="ch"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66FF"/>
    <a:srgbClr val="000066"/>
    <a:srgbClr val="003399"/>
    <a:srgbClr val="000099"/>
    <a:srgbClr val="0033CC"/>
    <a:srgbClr val="3D89BC"/>
    <a:srgbClr val="008EC0"/>
    <a:srgbClr val="0099FF"/>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281" autoAdjust="0"/>
    <p:restoredTop sz="88759" autoAdjust="0"/>
  </p:normalViewPr>
  <p:slideViewPr>
    <p:cSldViewPr snapToGrid="0" showGuides="1">
      <p:cViewPr varScale="1">
        <p:scale>
          <a:sx n="98" d="100"/>
          <a:sy n="98" d="100"/>
        </p:scale>
        <p:origin x="952" y="56"/>
      </p:cViewPr>
      <p:guideLst>
        <p:guide orient="horz" pos="4034"/>
        <p:guide pos="1894"/>
        <p:guide pos="200"/>
        <p:guide pos="5488"/>
        <p:guide orient="horz" pos="1480"/>
        <p:guide orient="horz" pos="799"/>
        <p:guide pos="1230"/>
      </p:guideLst>
    </p:cSldViewPr>
  </p:slideViewPr>
  <p:notesTextViewPr>
    <p:cViewPr>
      <p:scale>
        <a:sx n="1" d="1"/>
        <a:sy n="1" d="1"/>
      </p:scale>
      <p:origin x="0" y="0"/>
    </p:cViewPr>
  </p:notesTextViewPr>
  <p:sorterViewPr>
    <p:cViewPr varScale="1">
      <p:scale>
        <a:sx n="1" d="1"/>
        <a:sy n="1" d="1"/>
      </p:scale>
      <p:origin x="0" y="-27870"/>
    </p:cViewPr>
  </p:sorterViewPr>
  <p:notesViewPr>
    <p:cSldViewPr snapToGrid="0" showGuides="1">
      <p:cViewPr varScale="1">
        <p:scale>
          <a:sx n="86" d="100"/>
          <a:sy n="86" d="100"/>
        </p:scale>
        <p:origin x="-3846" y="-90"/>
      </p:cViewPr>
      <p:guideLst>
        <p:guide orient="horz" pos="2920"/>
        <p:guide pos="2160"/>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notesMaster" Target="notesMasters/notesMaster1.xml"/><Relationship Id="rId64" Type="http://schemas.openxmlformats.org/officeDocument/2006/relationships/commentAuthors" Target="commentAuthors.xml"/><Relationship Id="rId63" Type="http://schemas.openxmlformats.org/officeDocument/2006/relationships/tableStyles" Target="tableStyles.xml"/><Relationship Id="rId62" Type="http://schemas.openxmlformats.org/officeDocument/2006/relationships/viewProps" Target="viewProps.xml"/><Relationship Id="rId61" Type="http://schemas.openxmlformats.org/officeDocument/2006/relationships/presProps" Target="presProps.xml"/><Relationship Id="rId60" Type="http://schemas.openxmlformats.org/officeDocument/2006/relationships/handoutMaster" Target="handoutMasters/handoutMaster1.xml"/><Relationship Id="rId6" Type="http://schemas.openxmlformats.org/officeDocument/2006/relationships/slide" Target="slides/slide4.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ea typeface="微软雅黑" panose="020B0503020204020204" pitchFamily="3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9DE7DF6-C895-4E53-B71A-F20B4CC8237B}" type="datetimeFigureOut">
              <a:rPr lang="zh-CN" altLang="en-US" smtClean="0">
                <a:ea typeface="微软雅黑" panose="020B0503020204020204" pitchFamily="34" charset="-122"/>
              </a:rPr>
            </a:fld>
            <a:endParaRPr lang="zh-CN" altLang="en-US">
              <a:ea typeface="微软雅黑" panose="020B0503020204020204" pitchFamily="34"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ea typeface="微软雅黑" panose="020B0503020204020204" pitchFamily="3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0D44FD6-F94A-461E-99AC-D29D4ACC8083}" type="slidenum">
              <a:rPr lang="zh-CN" altLang="en-US" smtClean="0">
                <a:ea typeface="微软雅黑" panose="020B0503020204020204" pitchFamily="34" charset="-122"/>
              </a:rPr>
            </a:fld>
            <a:endParaRPr lang="zh-CN" altLang="en-US">
              <a:ea typeface="微软雅黑" panose="020B0503020204020204" pitchFamily="34" charset="-12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ea typeface="微软雅黑" panose="020B0503020204020204" pitchFamily="34"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ea typeface="微软雅黑" panose="020B0503020204020204" pitchFamily="34" charset="-122"/>
              </a:defRPr>
            </a:lvl1pPr>
          </a:lstStyle>
          <a:p>
            <a:fld id="{422EFC78-32FE-4758-B504-92B4D0B9F0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ea typeface="微软雅黑" panose="020B0503020204020204" pitchFamily="34"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ea typeface="微软雅黑" panose="020B0503020204020204" pitchFamily="34" charset="-122"/>
              </a:defRPr>
            </a:lvl1pPr>
          </a:lstStyle>
          <a:p>
            <a:fld id="{84C1B800-BCBD-4262-B579-5F77D9EE2550}"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微软雅黑" panose="020B0503020204020204" pitchFamily="34" charset="-122"/>
        <a:cs typeface="+mn-cs"/>
      </a:defRPr>
    </a:lvl1pPr>
    <a:lvl2pPr marL="457200" algn="l" defTabSz="914400" rtl="0" eaLnBrk="1" latinLnBrk="0" hangingPunct="1">
      <a:defRPr sz="1200" kern="1200">
        <a:solidFill>
          <a:schemeClr val="tx1"/>
        </a:solidFill>
        <a:latin typeface="+mn-lt"/>
        <a:ea typeface="微软雅黑" panose="020B0503020204020204" pitchFamily="34" charset="-122"/>
        <a:cs typeface="+mn-cs"/>
      </a:defRPr>
    </a:lvl2pPr>
    <a:lvl3pPr marL="914400" algn="l" defTabSz="914400" rtl="0" eaLnBrk="1" latinLnBrk="0" hangingPunct="1">
      <a:defRPr sz="1200" kern="1200">
        <a:solidFill>
          <a:schemeClr val="tx1"/>
        </a:solidFill>
        <a:latin typeface="+mn-lt"/>
        <a:ea typeface="微软雅黑" panose="020B0503020204020204" pitchFamily="34" charset="-122"/>
        <a:cs typeface="+mn-cs"/>
      </a:defRPr>
    </a:lvl3pPr>
    <a:lvl4pPr marL="1371600" algn="l" defTabSz="914400" rtl="0" eaLnBrk="1" latinLnBrk="0" hangingPunct="1">
      <a:defRPr sz="1200" kern="1200">
        <a:solidFill>
          <a:schemeClr val="tx1"/>
        </a:solidFill>
        <a:latin typeface="+mn-lt"/>
        <a:ea typeface="微软雅黑" panose="020B0503020204020204" pitchFamily="34" charset="-122"/>
        <a:cs typeface="+mn-cs"/>
      </a:defRPr>
    </a:lvl4pPr>
    <a:lvl5pPr marL="1828800" algn="l" defTabSz="914400" rtl="0" eaLnBrk="1" latinLnBrk="0" hangingPunct="1">
      <a:defRPr sz="1200" kern="1200">
        <a:solidFill>
          <a:schemeClr val="tx1"/>
        </a:solidFill>
        <a:latin typeface="+mn-lt"/>
        <a:ea typeface="微软雅黑" panose="020B0503020204020204" pitchFamily="34"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5.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7.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8.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84C1B800-BCBD-4262-B579-5F77D9EE2550}"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solidFill>
                  <a:prstClr val="black"/>
                </a:solidFill>
              </a:rPr>
            </a:fld>
            <a:endParaRPr lang="zh-CN" alt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zh-CN" sz="1200" kern="1200" dirty="0">
              <a:solidFill>
                <a:schemeClr val="tx1"/>
              </a:solidFill>
              <a:effectLst/>
              <a:latin typeface="+mn-lt"/>
              <a:ea typeface="微软雅黑" panose="020B0503020204020204" pitchFamily="34" charset="-122"/>
              <a:cs typeface="+mn-cs"/>
            </a:endParaRPr>
          </a:p>
        </p:txBody>
      </p:sp>
      <p:sp>
        <p:nvSpPr>
          <p:cNvPr id="4" name="灯片编号占位符 3"/>
          <p:cNvSpPr>
            <a:spLocks noGrp="1"/>
          </p:cNvSpPr>
          <p:nvPr>
            <p:ph type="sldNum" sz="quarter" idx="10"/>
          </p:nvPr>
        </p:nvSpPr>
        <p:spPr/>
        <p:txBody>
          <a:bodyPr/>
          <a:lstStyle/>
          <a:p>
            <a:fld id="{84C1B800-BCBD-4262-B579-5F77D9EE2550}" type="slidenum">
              <a:rPr lang="zh-CN" altLang="en-US" smtClean="0">
                <a:solidFill>
                  <a:prstClr val="black"/>
                </a:solidFill>
              </a:rPr>
            </a:fld>
            <a:endParaRPr lang="zh-CN" alt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345E1B-70AA-4D6D-A851-01FA6AD8BF9A}" type="datetime1">
              <a:rPr lang="zh-CN" altLang="en-US" smtClean="0"/>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E695A926-9446-4F62-9ECE-08A9B18F975E}" type="datetime1">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Date Placeholder 4"/>
          <p:cNvSpPr>
            <a:spLocks noGrp="1"/>
          </p:cNvSpPr>
          <p:nvPr>
            <p:ph type="dt" sz="half" idx="10"/>
          </p:nvPr>
        </p:nvSpPr>
        <p:spPr/>
        <p:txBody>
          <a:bodyPr/>
          <a:lstStyle/>
          <a:p>
            <a:fld id="{ACDE336F-82DC-4654-9554-07866832948F}" type="datetime1">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FDD3B142-B2B8-4750-964D-A3BDE93F3EF2}" type="datetime1">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10"/>
          </p:nvPr>
        </p:nvSpPr>
        <p:spPr/>
        <p:txBody>
          <a:bodyPr/>
          <a:lstStyle/>
          <a:p>
            <a:fld id="{B1FC838B-5E56-4490-B16F-070FD98B5E3F}" type="datetime1">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endParaRPr lang="zh-CN" altLang="en-US"/>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lvl1pPr>
              <a:defRPr kumimoji="1" b="1"/>
            </a:lvl1pPr>
          </a:lstStyle>
          <a:p>
            <a:pPr>
              <a:defRPr/>
            </a:pPr>
            <a:fld id="{4C82377E-F97D-47AE-AC5E-84E924FDA804}" type="datetimeFigureOut">
              <a:rPr lang="zh-CN" altLang="en-US"/>
            </a:fld>
            <a:endParaRPr lang="zh-CN" altLang="en-US"/>
          </a:p>
        </p:txBody>
      </p:sp>
      <p:sp>
        <p:nvSpPr>
          <p:cNvPr id="5" name="页脚占位符 4"/>
          <p:cNvSpPr>
            <a:spLocks noGrp="1"/>
          </p:cNvSpPr>
          <p:nvPr>
            <p:ph type="ftr" sz="quarter" idx="11"/>
          </p:nvPr>
        </p:nvSpPr>
        <p:spPr/>
        <p:txBody>
          <a:bodyPr/>
          <a:lstStyle>
            <a:lvl1pPr>
              <a:defRPr kumimoji="1" b="1"/>
            </a:lvl1pPr>
          </a:lstStyle>
          <a:p>
            <a:pPr>
              <a:defRPr/>
            </a:pPr>
            <a:endParaRPr lang="zh-CN" altLang="en-US"/>
          </a:p>
        </p:txBody>
      </p:sp>
      <p:sp>
        <p:nvSpPr>
          <p:cNvPr id="6" name="灯片编号占位符 5"/>
          <p:cNvSpPr>
            <a:spLocks noGrp="1"/>
          </p:cNvSpPr>
          <p:nvPr>
            <p:ph type="sldNum" sz="quarter" idx="12"/>
          </p:nvPr>
        </p:nvSpPr>
        <p:spPr/>
        <p:txBody>
          <a:bodyPr/>
          <a:lstStyle>
            <a:lvl1pPr>
              <a:defRPr kumimoji="1" b="1"/>
            </a:lvl1pPr>
          </a:lstStyle>
          <a:p>
            <a:pPr>
              <a:defRPr/>
            </a:pPr>
            <a:fld id="{67C3AAF4-1844-4EEA-8132-22A06EE6489A}" type="slidenum">
              <a:rPr lang="zh-CN" altLang="en-US"/>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Only">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701675" y="233363"/>
            <a:ext cx="7829550" cy="575945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bl">
  <p:cSld name="标题和表格">
    <p:spTree>
      <p:nvGrpSpPr>
        <p:cNvPr id="1" name=""/>
        <p:cNvGrpSpPr/>
        <p:nvPr/>
      </p:nvGrpSpPr>
      <p:grpSpPr>
        <a:xfrm>
          <a:off x="0" y="0"/>
          <a:ext cx="0" cy="0"/>
          <a:chOff x="0" y="0"/>
          <a:chExt cx="0" cy="0"/>
        </a:xfrm>
      </p:grpSpPr>
      <p:sp>
        <p:nvSpPr>
          <p:cNvPr id="2" name="标题 1"/>
          <p:cNvSpPr>
            <a:spLocks noGrp="1"/>
          </p:cNvSpPr>
          <p:nvPr>
            <p:ph type="title"/>
          </p:nvPr>
        </p:nvSpPr>
        <p:spPr>
          <a:xfrm>
            <a:off x="701675" y="233363"/>
            <a:ext cx="7829550" cy="595312"/>
          </a:xfrm>
        </p:spPr>
        <p:txBody>
          <a:bodyPr/>
          <a:lstStyle/>
          <a:p>
            <a:r>
              <a:rPr lang="zh-CN" altLang="en-US"/>
              <a:t>单击此处编辑母版标题样式</a:t>
            </a:r>
            <a:endParaRPr lang="zh-CN" altLang="en-US"/>
          </a:p>
        </p:txBody>
      </p:sp>
      <p:sp>
        <p:nvSpPr>
          <p:cNvPr id="3" name="表格占位符 2"/>
          <p:cNvSpPr>
            <a:spLocks noGrp="1"/>
          </p:cNvSpPr>
          <p:nvPr>
            <p:ph type="tbl" idx="1"/>
          </p:nvPr>
        </p:nvSpPr>
        <p:spPr>
          <a:xfrm>
            <a:off x="701675" y="1628775"/>
            <a:ext cx="7829550" cy="4364038"/>
          </a:xfrm>
        </p:spPr>
        <p:txBody>
          <a:bodyPr/>
          <a:lstStyle/>
          <a:p>
            <a:pPr lvl="0"/>
            <a:endParaRPr lang="zh-CN" altLang="en-US" noProof="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7" name="图片 6"/>
          <p:cNvPicPr>
            <a:picLocks noChangeAspect="1"/>
          </p:cNvPicPr>
          <p:nvPr userDrawn="1"/>
        </p:nvPicPr>
        <p:blipFill rotWithShape="1">
          <a:blip r:embed="rId2">
            <a:duotone>
              <a:schemeClr val="bg2">
                <a:shade val="45000"/>
                <a:satMod val="135000"/>
              </a:schemeClr>
              <a:prstClr val="white"/>
            </a:duotone>
            <a:extLst>
              <a:ext uri="{28A0092B-C50C-407E-A947-70E740481C1C}">
                <a14:useLocalDpi xmlns:a14="http://schemas.microsoft.com/office/drawing/2010/main" val="0"/>
              </a:ext>
            </a:extLst>
          </a:blip>
          <a:srcRect l="10285" r="15524" b="21730"/>
          <a:stretch>
            <a:fillRect/>
          </a:stretch>
        </p:blipFill>
        <p:spPr>
          <a:xfrm>
            <a:off x="396" y="3389050"/>
            <a:ext cx="9143604" cy="3468950"/>
          </a:xfrm>
          <a:prstGeom prst="rect">
            <a:avLst/>
          </a:prstGeom>
        </p:spPr>
      </p:pic>
      <p:sp>
        <p:nvSpPr>
          <p:cNvPr id="8" name="矩形 7"/>
          <p:cNvSpPr/>
          <p:nvPr userDrawn="1"/>
        </p:nvSpPr>
        <p:spPr>
          <a:xfrm>
            <a:off x="0" y="0"/>
            <a:ext cx="9144000" cy="6858000"/>
          </a:xfrm>
          <a:prstGeom prst="rect">
            <a:avLst/>
          </a:prstGeom>
          <a:solidFill>
            <a:schemeClr val="bg1">
              <a:lumMod val="95000"/>
              <a:alpha val="7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矩形 1"/>
          <p:cNvSpPr/>
          <p:nvPr userDrawn="1"/>
        </p:nvSpPr>
        <p:spPr>
          <a:xfrm>
            <a:off x="0" y="0"/>
            <a:ext cx="9144000" cy="1016000"/>
          </a:xfrm>
          <a:prstGeom prst="rect">
            <a:avLst/>
          </a:prstGeom>
          <a:solidFill>
            <a:srgbClr val="3D89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zh-CN" altLang="en-US"/>
              <a:t>单击此处编辑母版标题样式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Date Placeholder 3"/>
          <p:cNvSpPr>
            <a:spLocks noGrp="1"/>
          </p:cNvSpPr>
          <p:nvPr>
            <p:ph type="dt" sz="half" idx="10"/>
          </p:nvPr>
        </p:nvSpPr>
        <p:spPr/>
        <p:txBody>
          <a:bodyPr/>
          <a:lstStyle/>
          <a:p>
            <a:fld id="{9DEBA8EB-3E98-45DF-95F9-20499AB89BB5}" type="datetime1">
              <a:rPr lang="zh-CN" altLang="en-US" smtClean="0"/>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Date Placeholder 4"/>
          <p:cNvSpPr>
            <a:spLocks noGrp="1"/>
          </p:cNvSpPr>
          <p:nvPr>
            <p:ph type="dt" sz="half" idx="10"/>
          </p:nvPr>
        </p:nvSpPr>
        <p:spPr/>
        <p:txBody>
          <a:bodyPr/>
          <a:lstStyle/>
          <a:p>
            <a:fld id="{E974B168-BF23-49EB-A4EA-A33054B30FF3}" type="datetime1">
              <a:rPr lang="zh-CN" altLang="en-US" smtClean="0"/>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Content Placeholder 3"/>
          <p:cNvSpPr>
            <a:spLocks noGrp="1"/>
          </p:cNvSpPr>
          <p:nvPr>
            <p:ph sz="half" idx="2"/>
          </p:nvPr>
        </p:nvSpPr>
        <p:spPr>
          <a:xfrm>
            <a:off x="629842" y="2505075"/>
            <a:ext cx="3868340"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Content Placeholder 5"/>
          <p:cNvSpPr>
            <a:spLocks noGrp="1"/>
          </p:cNvSpPr>
          <p:nvPr>
            <p:ph sz="quarter" idx="4"/>
          </p:nvPr>
        </p:nvSpPr>
        <p:spPr>
          <a:xfrm>
            <a:off x="4629150" y="2505075"/>
            <a:ext cx="3887391"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7" name="Date Placeholder 6"/>
          <p:cNvSpPr>
            <a:spLocks noGrp="1"/>
          </p:cNvSpPr>
          <p:nvPr>
            <p:ph type="dt" sz="half" idx="10"/>
          </p:nvPr>
        </p:nvSpPr>
        <p:spPr/>
        <p:txBody>
          <a:bodyPr/>
          <a:lstStyle/>
          <a:p>
            <a:fld id="{AF4B3E32-CF70-4BAE-9C47-A15603A9F1F6}" type="datetime1">
              <a:rPr lang="zh-CN" altLang="en-US" smtClean="0"/>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EB995835-E83C-4B3D-BEF0-E2AC128A0F5B}" type="datetime1">
              <a:rPr lang="zh-CN" altLang="en-US" smtClean="0"/>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22308F32-F09A-4344-B65D-3757FEAF56BD}"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8" Type="http://schemas.openxmlformats.org/officeDocument/2006/relationships/theme" Target="../theme/theme1.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9A33AF3-DAC5-4E98-94B6-B2F606A2A076}" type="datetime1">
              <a:rPr lang="zh-CN" altLang="en-US" smtClean="0"/>
            </a:fld>
            <a:endParaRPr lang="zh-CN"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308F32-F09A-4344-B65D-3757FEAF56BD}"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4.png"/><Relationship Id="rId2" Type="http://schemas.microsoft.com/office/2007/relationships/hdphoto" Target="../media/image3.wdp"/><Relationship Id="rId1" Type="http://schemas.openxmlformats.org/officeDocument/2006/relationships/image" Target="../media/image2.jpeg"/></Relationships>
</file>

<file path=ppt/slides/_rels/slide10.xml.rels><?xml version="1.0" encoding="UTF-8" standalone="yes"?>
<Relationships xmlns="http://schemas.openxmlformats.org/package/2006/relationships"><Relationship Id="rId5" Type="http://schemas.openxmlformats.org/officeDocument/2006/relationships/notesSlide" Target="../notesSlides/notesSlide6.xml"/><Relationship Id="rId4" Type="http://schemas.openxmlformats.org/officeDocument/2006/relationships/slideLayout" Target="../slideLayouts/slideLayout2.xml"/><Relationship Id="rId3" Type="http://schemas.openxmlformats.org/officeDocument/2006/relationships/image" Target="../media/image17.png"/><Relationship Id="rId2" Type="http://schemas.openxmlformats.org/officeDocument/2006/relationships/image" Target="../media/image6.png"/><Relationship Id="rId1" Type="http://schemas.openxmlformats.org/officeDocument/2006/relationships/image" Target="../media/image5.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2.xml"/><Relationship Id="rId3" Type="http://schemas.openxmlformats.org/officeDocument/2006/relationships/image" Target="../media/image18.png"/><Relationship Id="rId2" Type="http://schemas.openxmlformats.org/officeDocument/2006/relationships/image" Target="../media/image6.png"/><Relationship Id="rId1" Type="http://schemas.openxmlformats.org/officeDocument/2006/relationships/image" Target="../media/image5.png"/></Relationships>
</file>

<file path=ppt/slides/_rels/slide15.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2.xml.rels><?xml version="1.0" encoding="UTF-8" standalone="yes"?>
<Relationships xmlns="http://schemas.openxmlformats.org/package/2006/relationships"><Relationship Id="rId9" Type="http://schemas.openxmlformats.org/officeDocument/2006/relationships/image" Target="../media/image13.jpeg"/><Relationship Id="rId8" Type="http://schemas.openxmlformats.org/officeDocument/2006/relationships/image" Target="../media/image12.jpeg"/><Relationship Id="rId7" Type="http://schemas.openxmlformats.org/officeDocument/2006/relationships/image" Target="../media/image11.jpeg"/><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 Id="rId3" Type="http://schemas.openxmlformats.org/officeDocument/2006/relationships/image" Target="../media/image7.jpeg"/><Relationship Id="rId2" Type="http://schemas.openxmlformats.org/officeDocument/2006/relationships/image" Target="../media/image6.png"/><Relationship Id="rId11" Type="http://schemas.openxmlformats.org/officeDocument/2006/relationships/slideLayout" Target="../slideLayouts/slideLayout2.xml"/><Relationship Id="rId10" Type="http://schemas.openxmlformats.org/officeDocument/2006/relationships/image" Target="../media/image14.jpeg"/><Relationship Id="rId1" Type="http://schemas.openxmlformats.org/officeDocument/2006/relationships/image" Target="../media/image5.png"/></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15.xml"/><Relationship Id="rId4" Type="http://schemas.openxmlformats.org/officeDocument/2006/relationships/slideLayout" Target="../slideLayouts/slideLayout2.xml"/><Relationship Id="rId3" Type="http://schemas.openxmlformats.org/officeDocument/2006/relationships/image" Target="../media/image19.png"/><Relationship Id="rId2" Type="http://schemas.openxmlformats.org/officeDocument/2006/relationships/image" Target="../media/image6.png"/><Relationship Id="rId1" Type="http://schemas.openxmlformats.org/officeDocument/2006/relationships/image" Target="../media/image5.png"/></Relationships>
</file>

<file path=ppt/slides/_rels/slide21.xml.rels><?xml version="1.0" encoding="UTF-8" standalone="yes"?>
<Relationships xmlns="http://schemas.openxmlformats.org/package/2006/relationships"><Relationship Id="rId4" Type="http://schemas.openxmlformats.org/officeDocument/2006/relationships/notesSlide" Target="../notesSlides/notesSlide16.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22.xml.rels><?xml version="1.0" encoding="UTF-8" standalone="yes"?>
<Relationships xmlns="http://schemas.openxmlformats.org/package/2006/relationships"><Relationship Id="rId5" Type="http://schemas.openxmlformats.org/officeDocument/2006/relationships/notesSlide" Target="../notesSlides/notesSlide17.xml"/><Relationship Id="rId4" Type="http://schemas.openxmlformats.org/officeDocument/2006/relationships/slideLayout" Target="../slideLayouts/slideLayout2.xml"/><Relationship Id="rId3" Type="http://schemas.openxmlformats.org/officeDocument/2006/relationships/image" Target="../media/image20.png"/><Relationship Id="rId2" Type="http://schemas.openxmlformats.org/officeDocument/2006/relationships/image" Target="../media/image6.png"/><Relationship Id="rId1" Type="http://schemas.openxmlformats.org/officeDocument/2006/relationships/image" Target="../media/image5.png"/></Relationships>
</file>

<file path=ppt/slides/_rels/slide23.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2.xml"/><Relationship Id="rId3" Type="http://schemas.openxmlformats.org/officeDocument/2006/relationships/image" Target="../media/image21.png"/><Relationship Id="rId2" Type="http://schemas.openxmlformats.org/officeDocument/2006/relationships/image" Target="../media/image6.png"/><Relationship Id="rId1" Type="http://schemas.openxmlformats.org/officeDocument/2006/relationships/image" Target="../media/image5.png"/></Relationships>
</file>

<file path=ppt/slides/_rels/slide24.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25.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26.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27.xml.rels><?xml version="1.0" encoding="UTF-8" standalone="yes"?>
<Relationships xmlns="http://schemas.openxmlformats.org/package/2006/relationships"><Relationship Id="rId5" Type="http://schemas.openxmlformats.org/officeDocument/2006/relationships/notesSlide" Target="../notesSlides/notesSlide22.xml"/><Relationship Id="rId4" Type="http://schemas.openxmlformats.org/officeDocument/2006/relationships/slideLayout" Target="../slideLayouts/slideLayout2.xml"/><Relationship Id="rId3" Type="http://schemas.openxmlformats.org/officeDocument/2006/relationships/image" Target="../media/image22.png"/><Relationship Id="rId2" Type="http://schemas.openxmlformats.org/officeDocument/2006/relationships/image" Target="../media/image6.png"/><Relationship Id="rId1" Type="http://schemas.openxmlformats.org/officeDocument/2006/relationships/image" Target="../media/image5.png"/></Relationships>
</file>

<file path=ppt/slides/_rels/slide28.xml.rels><?xml version="1.0" encoding="UTF-8" standalone="yes"?>
<Relationships xmlns="http://schemas.openxmlformats.org/package/2006/relationships"><Relationship Id="rId5" Type="http://schemas.openxmlformats.org/officeDocument/2006/relationships/notesSlide" Target="../notesSlides/notesSlide23.xml"/><Relationship Id="rId4" Type="http://schemas.openxmlformats.org/officeDocument/2006/relationships/slideLayout" Target="../slideLayouts/slideLayout2.xml"/><Relationship Id="rId3" Type="http://schemas.openxmlformats.org/officeDocument/2006/relationships/image" Target="../media/image23.png"/><Relationship Id="rId2" Type="http://schemas.openxmlformats.org/officeDocument/2006/relationships/image" Target="../media/image6.png"/><Relationship Id="rId1" Type="http://schemas.openxmlformats.org/officeDocument/2006/relationships/image" Target="../media/image5.png"/></Relationships>
</file>

<file path=ppt/slides/_rels/slide29.xml.rels><?xml version="1.0" encoding="UTF-8" standalone="yes"?>
<Relationships xmlns="http://schemas.openxmlformats.org/package/2006/relationships"><Relationship Id="rId4" Type="http://schemas.openxmlformats.org/officeDocument/2006/relationships/notesSlide" Target="../notesSlides/notesSlide24.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30.xml.rels><?xml version="1.0" encoding="UTF-8" standalone="yes"?>
<Relationships xmlns="http://schemas.openxmlformats.org/package/2006/relationships"><Relationship Id="rId4" Type="http://schemas.openxmlformats.org/officeDocument/2006/relationships/notesSlide" Target="../notesSlides/notesSlide25.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31.xml.rels><?xml version="1.0" encoding="UTF-8" standalone="yes"?>
<Relationships xmlns="http://schemas.openxmlformats.org/package/2006/relationships"><Relationship Id="rId4" Type="http://schemas.openxmlformats.org/officeDocument/2006/relationships/notesSlide" Target="../notesSlides/notesSlide26.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33.xml.rels><?xml version="1.0" encoding="UTF-8" standalone="yes"?>
<Relationships xmlns="http://schemas.openxmlformats.org/package/2006/relationships"><Relationship Id="rId4" Type="http://schemas.openxmlformats.org/officeDocument/2006/relationships/notesSlide" Target="../notesSlides/notesSlide27.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34.xml.rels><?xml version="1.0" encoding="UTF-8" standalone="yes"?>
<Relationships xmlns="http://schemas.openxmlformats.org/package/2006/relationships"><Relationship Id="rId5" Type="http://schemas.openxmlformats.org/officeDocument/2006/relationships/notesSlide" Target="../notesSlides/notesSlide28.xml"/><Relationship Id="rId4" Type="http://schemas.openxmlformats.org/officeDocument/2006/relationships/slideLayout" Target="../slideLayouts/slideLayout2.xml"/><Relationship Id="rId3" Type="http://schemas.openxmlformats.org/officeDocument/2006/relationships/image" Target="../media/image24.png"/><Relationship Id="rId2" Type="http://schemas.openxmlformats.org/officeDocument/2006/relationships/image" Target="../media/image6.png"/><Relationship Id="rId1" Type="http://schemas.openxmlformats.org/officeDocument/2006/relationships/image" Target="../media/image5.png"/></Relationships>
</file>

<file path=ppt/slides/_rels/slide35.xml.rels><?xml version="1.0" encoding="UTF-8" standalone="yes"?>
<Relationships xmlns="http://schemas.openxmlformats.org/package/2006/relationships"><Relationship Id="rId4" Type="http://schemas.openxmlformats.org/officeDocument/2006/relationships/notesSlide" Target="../notesSlides/notesSlide29.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36.xml.rels><?xml version="1.0" encoding="UTF-8" standalone="yes"?>
<Relationships xmlns="http://schemas.openxmlformats.org/package/2006/relationships"><Relationship Id="rId5" Type="http://schemas.openxmlformats.org/officeDocument/2006/relationships/notesSlide" Target="../notesSlides/notesSlide30.xml"/><Relationship Id="rId4" Type="http://schemas.openxmlformats.org/officeDocument/2006/relationships/slideLayout" Target="../slideLayouts/slideLayout2.xml"/><Relationship Id="rId3" Type="http://schemas.openxmlformats.org/officeDocument/2006/relationships/image" Target="../media/image25.png"/><Relationship Id="rId2" Type="http://schemas.openxmlformats.org/officeDocument/2006/relationships/image" Target="../media/image6.png"/><Relationship Id="rId1" Type="http://schemas.openxmlformats.org/officeDocument/2006/relationships/image" Target="../media/image5.png"/></Relationships>
</file>

<file path=ppt/slides/_rels/slide37.xml.rels><?xml version="1.0" encoding="UTF-8" standalone="yes"?>
<Relationships xmlns="http://schemas.openxmlformats.org/package/2006/relationships"><Relationship Id="rId5" Type="http://schemas.openxmlformats.org/officeDocument/2006/relationships/notesSlide" Target="../notesSlides/notesSlide31.xml"/><Relationship Id="rId4" Type="http://schemas.openxmlformats.org/officeDocument/2006/relationships/slideLayout" Target="../slideLayouts/slideLayout2.xml"/><Relationship Id="rId3" Type="http://schemas.openxmlformats.org/officeDocument/2006/relationships/image" Target="../media/image26.png"/><Relationship Id="rId2" Type="http://schemas.openxmlformats.org/officeDocument/2006/relationships/image" Target="../media/image6.png"/><Relationship Id="rId1" Type="http://schemas.openxmlformats.org/officeDocument/2006/relationships/image" Target="../media/image5.png"/></Relationships>
</file>

<file path=ppt/slides/_rels/slide38.xml.rels><?xml version="1.0" encoding="UTF-8" standalone="yes"?>
<Relationships xmlns="http://schemas.openxmlformats.org/package/2006/relationships"><Relationship Id="rId4" Type="http://schemas.openxmlformats.org/officeDocument/2006/relationships/notesSlide" Target="../notesSlides/notesSlide32.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39.xml.rels><?xml version="1.0" encoding="UTF-8" standalone="yes"?>
<Relationships xmlns="http://schemas.openxmlformats.org/package/2006/relationships"><Relationship Id="rId4" Type="http://schemas.openxmlformats.org/officeDocument/2006/relationships/notesSlide" Target="../notesSlides/notesSlide33.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4.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2.xml"/><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image" Target="../media/image6.png"/><Relationship Id="rId1"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41.xml.rels><?xml version="1.0" encoding="UTF-8" standalone="yes"?>
<Relationships xmlns="http://schemas.openxmlformats.org/package/2006/relationships"><Relationship Id="rId4" Type="http://schemas.openxmlformats.org/officeDocument/2006/relationships/notesSlide" Target="../notesSlides/notesSlide34.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42.xml.rels><?xml version="1.0" encoding="UTF-8" standalone="yes"?>
<Relationships xmlns="http://schemas.openxmlformats.org/package/2006/relationships"><Relationship Id="rId5" Type="http://schemas.openxmlformats.org/officeDocument/2006/relationships/notesSlide" Target="../notesSlides/notesSlide35.xml"/><Relationship Id="rId4" Type="http://schemas.openxmlformats.org/officeDocument/2006/relationships/slideLayout" Target="../slideLayouts/slideLayout2.xml"/><Relationship Id="rId3" Type="http://schemas.openxmlformats.org/officeDocument/2006/relationships/image" Target="../media/image27.png"/><Relationship Id="rId2" Type="http://schemas.openxmlformats.org/officeDocument/2006/relationships/image" Target="../media/image6.png"/><Relationship Id="rId1" Type="http://schemas.openxmlformats.org/officeDocument/2006/relationships/image" Target="../media/image5.png"/></Relationships>
</file>

<file path=ppt/slides/_rels/slide43.xml.rels><?xml version="1.0" encoding="UTF-8" standalone="yes"?>
<Relationships xmlns="http://schemas.openxmlformats.org/package/2006/relationships"><Relationship Id="rId5" Type="http://schemas.openxmlformats.org/officeDocument/2006/relationships/notesSlide" Target="../notesSlides/notesSlide36.xml"/><Relationship Id="rId4" Type="http://schemas.openxmlformats.org/officeDocument/2006/relationships/slideLayout" Target="../slideLayouts/slideLayout2.xml"/><Relationship Id="rId3" Type="http://schemas.openxmlformats.org/officeDocument/2006/relationships/image" Target="../media/image28.png"/><Relationship Id="rId2" Type="http://schemas.openxmlformats.org/officeDocument/2006/relationships/image" Target="../media/image6.png"/><Relationship Id="rId1" Type="http://schemas.openxmlformats.org/officeDocument/2006/relationships/image" Target="../media/image5.png"/></Relationships>
</file>

<file path=ppt/slides/_rels/slide44.xml.rels><?xml version="1.0" encoding="UTF-8" standalone="yes"?>
<Relationships xmlns="http://schemas.openxmlformats.org/package/2006/relationships"><Relationship Id="rId5" Type="http://schemas.openxmlformats.org/officeDocument/2006/relationships/notesSlide" Target="../notesSlides/notesSlide37.xml"/><Relationship Id="rId4" Type="http://schemas.openxmlformats.org/officeDocument/2006/relationships/slideLayout" Target="../slideLayouts/slideLayout2.xml"/><Relationship Id="rId3" Type="http://schemas.openxmlformats.org/officeDocument/2006/relationships/image" Target="../media/image29.png"/><Relationship Id="rId2" Type="http://schemas.openxmlformats.org/officeDocument/2006/relationships/image" Target="../media/image6.png"/><Relationship Id="rId1" Type="http://schemas.openxmlformats.org/officeDocument/2006/relationships/image" Target="../media/image5.png"/></Relationships>
</file>

<file path=ppt/slides/_rels/slide45.xml.rels><?xml version="1.0" encoding="UTF-8" standalone="yes"?>
<Relationships xmlns="http://schemas.openxmlformats.org/package/2006/relationships"><Relationship Id="rId5" Type="http://schemas.openxmlformats.org/officeDocument/2006/relationships/notesSlide" Target="../notesSlides/notesSlide38.xml"/><Relationship Id="rId4" Type="http://schemas.openxmlformats.org/officeDocument/2006/relationships/slideLayout" Target="../slideLayouts/slideLayout2.xml"/><Relationship Id="rId3" Type="http://schemas.openxmlformats.org/officeDocument/2006/relationships/image" Target="../media/image30.png"/><Relationship Id="rId2" Type="http://schemas.openxmlformats.org/officeDocument/2006/relationships/image" Target="../media/image6.png"/><Relationship Id="rId1" Type="http://schemas.openxmlformats.org/officeDocument/2006/relationships/image" Target="../media/image5.png"/></Relationships>
</file>

<file path=ppt/slides/_rels/slide46.xml.rels><?xml version="1.0" encoding="UTF-8" standalone="yes"?>
<Relationships xmlns="http://schemas.openxmlformats.org/package/2006/relationships"><Relationship Id="rId5" Type="http://schemas.openxmlformats.org/officeDocument/2006/relationships/notesSlide" Target="../notesSlides/notesSlide39.xml"/><Relationship Id="rId4" Type="http://schemas.openxmlformats.org/officeDocument/2006/relationships/slideLayout" Target="../slideLayouts/slideLayout2.xml"/><Relationship Id="rId3" Type="http://schemas.openxmlformats.org/officeDocument/2006/relationships/image" Target="../media/image31.png"/><Relationship Id="rId2" Type="http://schemas.openxmlformats.org/officeDocument/2006/relationships/image" Target="../media/image6.png"/><Relationship Id="rId1" Type="http://schemas.openxmlformats.org/officeDocument/2006/relationships/image" Target="../media/image5.png"/></Relationships>
</file>

<file path=ppt/slides/_rels/slide47.xml.rels><?xml version="1.0" encoding="UTF-8" standalone="yes"?>
<Relationships xmlns="http://schemas.openxmlformats.org/package/2006/relationships"><Relationship Id="rId4" Type="http://schemas.openxmlformats.org/officeDocument/2006/relationships/notesSlide" Target="../notesSlides/notesSlide40.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48.xml.rels><?xml version="1.0" encoding="UTF-8" standalone="yes"?>
<Relationships xmlns="http://schemas.openxmlformats.org/package/2006/relationships"><Relationship Id="rId5" Type="http://schemas.openxmlformats.org/officeDocument/2006/relationships/notesSlide" Target="../notesSlides/notesSlide41.xml"/><Relationship Id="rId4" Type="http://schemas.openxmlformats.org/officeDocument/2006/relationships/slideLayout" Target="../slideLayouts/slideLayout2.xml"/><Relationship Id="rId3" Type="http://schemas.openxmlformats.org/officeDocument/2006/relationships/image" Target="../media/image32.png"/><Relationship Id="rId2" Type="http://schemas.openxmlformats.org/officeDocument/2006/relationships/image" Target="../media/image6.png"/><Relationship Id="rId1" Type="http://schemas.openxmlformats.org/officeDocument/2006/relationships/image" Target="../media/image5.png"/></Relationships>
</file>

<file path=ppt/slides/_rels/slide49.xml.rels><?xml version="1.0" encoding="UTF-8" standalone="yes"?>
<Relationships xmlns="http://schemas.openxmlformats.org/package/2006/relationships"><Relationship Id="rId4" Type="http://schemas.openxmlformats.org/officeDocument/2006/relationships/notesSlide" Target="../notesSlides/notesSlide42.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50.xml.rels><?xml version="1.0" encoding="UTF-8" standalone="yes"?>
<Relationships xmlns="http://schemas.openxmlformats.org/package/2006/relationships"><Relationship Id="rId4" Type="http://schemas.openxmlformats.org/officeDocument/2006/relationships/notesSlide" Target="../notesSlides/notesSlide43.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51.xml.rels><?xml version="1.0" encoding="UTF-8" standalone="yes"?>
<Relationships xmlns="http://schemas.openxmlformats.org/package/2006/relationships"><Relationship Id="rId4" Type="http://schemas.openxmlformats.org/officeDocument/2006/relationships/notesSlide" Target="../notesSlides/notesSlide44.xml"/><Relationship Id="rId3" Type="http://schemas.openxmlformats.org/officeDocument/2006/relationships/slideLayout" Target="../slideLayouts/slideLayout1.xml"/><Relationship Id="rId2" Type="http://schemas.openxmlformats.org/officeDocument/2006/relationships/image" Target="../media/image34.emf"/><Relationship Id="rId1" Type="http://schemas.openxmlformats.org/officeDocument/2006/relationships/image" Target="../media/image33.png"/></Relationships>
</file>

<file path=ppt/slides/_rels/slide5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37.jpeg"/><Relationship Id="rId5" Type="http://schemas.openxmlformats.org/officeDocument/2006/relationships/hyperlink" Target="http://www.cstor.cn/proTextdetail_11007.html" TargetMode="External"/><Relationship Id="rId4" Type="http://schemas.openxmlformats.org/officeDocument/2006/relationships/image" Target="../media/image36.jpeg"/><Relationship Id="rId3" Type="http://schemas.openxmlformats.org/officeDocument/2006/relationships/hyperlink" Target="http://www.cstor.cn/proTextdetail_12031.html" TargetMode="External"/><Relationship Id="rId2" Type="http://schemas.openxmlformats.org/officeDocument/2006/relationships/image" Target="../media/image35.jpeg"/><Relationship Id="rId1" Type="http://schemas.openxmlformats.org/officeDocument/2006/relationships/hyperlink" Target="http://www.cstor.cn/proTextdetail_10766.html" TargetMode="External"/></Relationships>
</file>

<file path=ppt/slides/_rels/slide53.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image" Target="../media/image44.jpeg"/><Relationship Id="rId6" Type="http://schemas.openxmlformats.org/officeDocument/2006/relationships/image" Target="../media/image43.jpeg"/><Relationship Id="rId5" Type="http://schemas.openxmlformats.org/officeDocument/2006/relationships/image" Target="../media/image42.jpeg"/><Relationship Id="rId4" Type="http://schemas.openxmlformats.org/officeDocument/2006/relationships/image" Target="../media/image41.jpeg"/><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image" Target="../media/image38.jpeg"/></Relationships>
</file>

<file path=ppt/slides/_rels/slide54.xml.rels><?xml version="1.0" encoding="UTF-8" standalone="yes"?>
<Relationships xmlns="http://schemas.openxmlformats.org/package/2006/relationships"><Relationship Id="rId6" Type="http://schemas.openxmlformats.org/officeDocument/2006/relationships/slideLayout" Target="../slideLayouts/slideLayout2.xml"/><Relationship Id="rId5" Type="http://schemas.openxmlformats.org/officeDocument/2006/relationships/image" Target="../media/image49.png"/><Relationship Id="rId4" Type="http://schemas.openxmlformats.org/officeDocument/2006/relationships/image" Target="../media/image48.png"/><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image" Target="../media/image45.png"/></Relationships>
</file>

<file path=ppt/slides/_rels/slide55.xml.rels><?xml version="1.0" encoding="UTF-8" standalone="yes"?>
<Relationships xmlns="http://schemas.openxmlformats.org/package/2006/relationships"><Relationship Id="rId9" Type="http://schemas.openxmlformats.org/officeDocument/2006/relationships/hyperlink" Target="http://www.dlworld.cn/" TargetMode="External"/><Relationship Id="rId8" Type="http://schemas.openxmlformats.org/officeDocument/2006/relationships/image" Target="../media/image53.png"/><Relationship Id="rId7" Type="http://schemas.openxmlformats.org/officeDocument/2006/relationships/hyperlink" Target="http://www.chinarobots.cn/" TargetMode="External"/><Relationship Id="rId6" Type="http://schemas.openxmlformats.org/officeDocument/2006/relationships/image" Target="../media/image52.png"/><Relationship Id="rId5" Type="http://schemas.openxmlformats.org/officeDocument/2006/relationships/hyperlink" Target="http://www.chinaaiworld.cn/" TargetMode="External"/><Relationship Id="rId4" Type="http://schemas.openxmlformats.org/officeDocument/2006/relationships/image" Target="../media/image51.png"/><Relationship Id="rId3" Type="http://schemas.openxmlformats.org/officeDocument/2006/relationships/hyperlink" Target="http://www.chinacloud.cn/" TargetMode="External"/><Relationship Id="rId27" Type="http://schemas.openxmlformats.org/officeDocument/2006/relationships/slideLayout" Target="../slideLayouts/slideLayout2.xml"/><Relationship Id="rId26" Type="http://schemas.openxmlformats.org/officeDocument/2006/relationships/image" Target="../media/image63.png"/><Relationship Id="rId25" Type="http://schemas.openxmlformats.org/officeDocument/2006/relationships/image" Target="../media/image62.png"/><Relationship Id="rId24" Type="http://schemas.openxmlformats.org/officeDocument/2006/relationships/hyperlink" Target="http://www.envicloud.cn/" TargetMode="External"/><Relationship Id="rId23" Type="http://schemas.openxmlformats.org/officeDocument/2006/relationships/image" Target="../media/image61.png"/><Relationship Id="rId22" Type="http://schemas.openxmlformats.org/officeDocument/2006/relationships/image" Target="../media/image60.png"/><Relationship Id="rId21" Type="http://schemas.openxmlformats.org/officeDocument/2006/relationships/hyperlink" Target="http://www.wanwuyun.com/" TargetMode="External"/><Relationship Id="rId20" Type="http://schemas.openxmlformats.org/officeDocument/2006/relationships/image" Target="../media/image59.png"/><Relationship Id="rId2" Type="http://schemas.openxmlformats.org/officeDocument/2006/relationships/image" Target="../media/image50.png"/><Relationship Id="rId19" Type="http://schemas.openxmlformats.org/officeDocument/2006/relationships/hyperlink" Target="http://www.smartcitychina.cn/" TargetMode="External"/><Relationship Id="rId18" Type="http://schemas.openxmlformats.org/officeDocument/2006/relationships/image" Target="../media/image58.png"/><Relationship Id="rId17" Type="http://schemas.openxmlformats.org/officeDocument/2006/relationships/hyperlink" Target="http://www.netofthings.cn/" TargetMode="External"/><Relationship Id="rId16" Type="http://schemas.openxmlformats.org/officeDocument/2006/relationships/image" Target="../media/image57.png"/><Relationship Id="rId15" Type="http://schemas.openxmlformats.org/officeDocument/2006/relationships/hyperlink" Target="http://www.thebigdata.cn/" TargetMode="External"/><Relationship Id="rId14" Type="http://schemas.openxmlformats.org/officeDocument/2006/relationships/image" Target="../media/image56.png"/><Relationship Id="rId13" Type="http://schemas.openxmlformats.org/officeDocument/2006/relationships/hyperlink" Target="http://www.worldstor.cn/" TargetMode="External"/><Relationship Id="rId12" Type="http://schemas.openxmlformats.org/officeDocument/2006/relationships/image" Target="../media/image55.png"/><Relationship Id="rId11" Type="http://schemas.openxmlformats.org/officeDocument/2006/relationships/hyperlink" Target="http://www.pm25.org.cn/" TargetMode="External"/><Relationship Id="rId10" Type="http://schemas.openxmlformats.org/officeDocument/2006/relationships/image" Target="../media/image54.png"/><Relationship Id="rId1" Type="http://schemas.openxmlformats.org/officeDocument/2006/relationships/hyperlink" Target="http://www.chinaznyj.com/" TargetMode="External"/></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64.png"/></Relationships>
</file>

<file path=ppt/slides/_rels/slide6.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矩形 17"/>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2" name="矩形 1"/>
          <p:cNvSpPr/>
          <p:nvPr/>
        </p:nvSpPr>
        <p:spPr>
          <a:xfrm>
            <a:off x="7929" y="38314"/>
            <a:ext cx="4339650" cy="300082"/>
          </a:xfrm>
          <a:prstGeom prst="rect">
            <a:avLst/>
          </a:prstGeom>
        </p:spPr>
        <p:txBody>
          <a:bodyPr wrap="none">
            <a:spAutoFit/>
          </a:bodyPr>
          <a:lstStyle/>
          <a:p>
            <a:r>
              <a:rPr lang="zh-CN" altLang="en-US" sz="1350" dirty="0">
                <a:solidFill>
                  <a:schemeClr val="bg1"/>
                </a:solidFill>
              </a:rPr>
              <a:t>高级大数据人才培养丛书之一，大数据挖掘技术与应用</a:t>
            </a:r>
            <a:endParaRPr lang="zh-CN" altLang="en-US" sz="1350" dirty="0">
              <a:solidFill>
                <a:schemeClr val="bg1"/>
              </a:solidFill>
            </a:endParaRPr>
          </a:p>
        </p:txBody>
      </p:sp>
      <p:sp>
        <p:nvSpPr>
          <p:cNvPr id="8" name="矩形 7"/>
          <p:cNvSpPr/>
          <p:nvPr/>
        </p:nvSpPr>
        <p:spPr>
          <a:xfrm>
            <a:off x="8790317" y="3240900"/>
            <a:ext cx="368541" cy="3071004"/>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pic>
        <p:nvPicPr>
          <p:cNvPr id="14" name="图片 13" descr="timgE8ADISUU.jpg"/>
          <p:cNvPicPr>
            <a:picLocks noChangeAspect="1"/>
          </p:cNvPicPr>
          <p:nvPr/>
        </p:nvPicPr>
        <p:blipFill>
          <a:blip r:embed="rId1">
            <a:extLst>
              <a:ext uri="{BEBA8EAE-BF5A-486C-A8C5-ECC9F3942E4B}">
                <a14:imgProps xmlns:a14="http://schemas.microsoft.com/office/drawing/2010/main">
                  <a14:imgLayer r:embed="rId2">
                    <a14:imgEffect>
                      <a14:brightnessContrast bright="-5000"/>
                    </a14:imgEffect>
                  </a14:imgLayer>
                </a14:imgProps>
              </a:ext>
            </a:extLst>
          </a:blip>
          <a:stretch>
            <a:fillRect/>
          </a:stretch>
        </p:blipFill>
        <p:spPr>
          <a:xfrm>
            <a:off x="3435350" y="6337300"/>
            <a:ext cx="2400300" cy="520700"/>
          </a:xfrm>
          <a:prstGeom prst="rect">
            <a:avLst/>
          </a:prstGeom>
        </p:spPr>
      </p:pic>
      <p:pic>
        <p:nvPicPr>
          <p:cNvPr id="5" name="图片 4"/>
          <p:cNvPicPr>
            <a:picLocks noChangeAspect="1"/>
          </p:cNvPicPr>
          <p:nvPr/>
        </p:nvPicPr>
        <p:blipFill>
          <a:blip r:embed="rId3"/>
          <a:stretch>
            <a:fillRect/>
          </a:stretch>
        </p:blipFill>
        <p:spPr>
          <a:xfrm>
            <a:off x="1459352" y="3240900"/>
            <a:ext cx="6529967" cy="3083430"/>
          </a:xfrm>
          <a:prstGeom prst="rect">
            <a:avLst/>
          </a:prstGeom>
        </p:spPr>
      </p:pic>
      <p:sp>
        <p:nvSpPr>
          <p:cNvPr id="20" name="矩形 19"/>
          <p:cNvSpPr/>
          <p:nvPr/>
        </p:nvSpPr>
        <p:spPr>
          <a:xfrm>
            <a:off x="1719234" y="2028909"/>
            <a:ext cx="6270085" cy="119171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 name="矩形 20"/>
          <p:cNvSpPr/>
          <p:nvPr/>
        </p:nvSpPr>
        <p:spPr>
          <a:xfrm>
            <a:off x="1459348" y="2028910"/>
            <a:ext cx="259886" cy="119902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000066"/>
              </a:solidFill>
            </a:endParaRPr>
          </a:p>
        </p:txBody>
      </p:sp>
      <p:sp>
        <p:nvSpPr>
          <p:cNvPr id="22" name="TextBox 6"/>
          <p:cNvSpPr txBox="1"/>
          <p:nvPr/>
        </p:nvSpPr>
        <p:spPr>
          <a:xfrm>
            <a:off x="1719235" y="2476495"/>
            <a:ext cx="6270084" cy="338554"/>
          </a:xfrm>
          <a:prstGeom prst="rect">
            <a:avLst/>
          </a:prstGeom>
          <a:noFill/>
        </p:spPr>
        <p:txBody>
          <a:bodyPr wrap="square" rtlCol="0">
            <a:spAutoFit/>
          </a:bodyPr>
          <a:lstStyle/>
          <a:p>
            <a:r>
              <a:rPr lang="zh-CN" altLang="en-US" sz="1600" dirty="0">
                <a:solidFill>
                  <a:schemeClr val="tx1">
                    <a:lumMod val="75000"/>
                    <a:lumOff val="25000"/>
                  </a:schemeClr>
                </a:solidFill>
              </a:rPr>
              <a:t>王朝霞 　主编　   　                     施建强  杨慧娟  陈建彪    副主编</a:t>
            </a:r>
            <a:endParaRPr lang="zh-CN" altLang="en-US" sz="1600" dirty="0">
              <a:solidFill>
                <a:schemeClr val="tx1">
                  <a:lumMod val="75000"/>
                  <a:lumOff val="25000"/>
                </a:schemeClr>
              </a:solidFill>
            </a:endParaRPr>
          </a:p>
        </p:txBody>
      </p:sp>
      <p:sp>
        <p:nvSpPr>
          <p:cNvPr id="23" name="Freeform 25"/>
          <p:cNvSpPr>
            <a:spLocks noEditPoints="1"/>
          </p:cNvSpPr>
          <p:nvPr/>
        </p:nvSpPr>
        <p:spPr bwMode="auto">
          <a:xfrm>
            <a:off x="2542000" y="2582873"/>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25"/>
          <p:cNvSpPr>
            <a:spLocks noEditPoints="1"/>
          </p:cNvSpPr>
          <p:nvPr/>
        </p:nvSpPr>
        <p:spPr bwMode="auto">
          <a:xfrm>
            <a:off x="7082986" y="2582873"/>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TextBox 2"/>
          <p:cNvSpPr txBox="1"/>
          <p:nvPr/>
        </p:nvSpPr>
        <p:spPr>
          <a:xfrm rot="16200000">
            <a:off x="6593953" y="475572"/>
            <a:ext cx="923330" cy="1450817"/>
          </a:xfrm>
          <a:prstGeom prst="rect">
            <a:avLst/>
          </a:prstGeom>
          <a:noFill/>
        </p:spPr>
        <p:txBody>
          <a:bodyPr vert="eaVert" wrap="square" rtlCol="0">
            <a:spAutoFit/>
          </a:bodyPr>
          <a:lstStyle/>
          <a:p>
            <a:r>
              <a:rPr lang="en-US" altLang="zh-CN" sz="2400" b="1" dirty="0">
                <a:solidFill>
                  <a:srgbClr val="000066"/>
                </a:solidFill>
              </a:rPr>
              <a:t>DATA MINING</a:t>
            </a:r>
            <a:endParaRPr lang="zh-CN" altLang="en-US" sz="2400" b="1" dirty="0">
              <a:solidFill>
                <a:srgbClr val="000066"/>
              </a:solidFill>
            </a:endParaRPr>
          </a:p>
        </p:txBody>
      </p:sp>
      <p:sp>
        <p:nvSpPr>
          <p:cNvPr id="26" name="TextBox 6"/>
          <p:cNvSpPr txBox="1"/>
          <p:nvPr/>
        </p:nvSpPr>
        <p:spPr>
          <a:xfrm>
            <a:off x="1719234" y="2861795"/>
            <a:ext cx="6423739" cy="338554"/>
          </a:xfrm>
          <a:prstGeom prst="rect">
            <a:avLst/>
          </a:prstGeom>
          <a:noFill/>
        </p:spPr>
        <p:txBody>
          <a:bodyPr wrap="square" rtlCol="0">
            <a:spAutoFit/>
          </a:bodyPr>
          <a:lstStyle/>
          <a:p>
            <a:r>
              <a:rPr lang="zh-CN" altLang="en-US" sz="1600" dirty="0">
                <a:solidFill>
                  <a:schemeClr val="tx1">
                    <a:lumMod val="75000"/>
                    <a:lumOff val="25000"/>
                  </a:schemeClr>
                </a:solidFill>
              </a:rPr>
              <a:t>曹  洁  宁亚辉  王伟嘉  袁晓东  张卫明     编者（按姓氏首字母排序）  </a:t>
            </a:r>
            <a:endParaRPr lang="zh-CN" altLang="en-US" sz="1600" dirty="0">
              <a:solidFill>
                <a:schemeClr val="tx1">
                  <a:lumMod val="75000"/>
                  <a:lumOff val="25000"/>
                </a:schemeClr>
              </a:solidFill>
            </a:endParaRPr>
          </a:p>
        </p:txBody>
      </p:sp>
      <p:sp>
        <p:nvSpPr>
          <p:cNvPr id="27" name="Freeform 25"/>
          <p:cNvSpPr>
            <a:spLocks noEditPoints="1"/>
          </p:cNvSpPr>
          <p:nvPr/>
        </p:nvSpPr>
        <p:spPr bwMode="auto">
          <a:xfrm>
            <a:off x="5394951" y="2966277"/>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TextBox 6"/>
          <p:cNvSpPr txBox="1"/>
          <p:nvPr/>
        </p:nvSpPr>
        <p:spPr>
          <a:xfrm>
            <a:off x="1719235" y="2110231"/>
            <a:ext cx="6270084" cy="338554"/>
          </a:xfrm>
          <a:prstGeom prst="rect">
            <a:avLst/>
          </a:prstGeom>
          <a:noFill/>
        </p:spPr>
        <p:txBody>
          <a:bodyPr wrap="square" rtlCol="0">
            <a:spAutoFit/>
          </a:bodyPr>
          <a:lstStyle/>
          <a:p>
            <a:r>
              <a:rPr lang="zh-CN" altLang="en-US" sz="1600" dirty="0">
                <a:solidFill>
                  <a:schemeClr val="tx1">
                    <a:lumMod val="75000"/>
                    <a:lumOff val="25000"/>
                  </a:schemeClr>
                </a:solidFill>
              </a:rPr>
              <a:t>刘  鹏</a:t>
            </a:r>
            <a:r>
              <a:rPr lang="en-US" altLang="zh-CN" sz="1600" dirty="0">
                <a:solidFill>
                  <a:schemeClr val="tx1">
                    <a:lumMod val="75000"/>
                    <a:lumOff val="25000"/>
                  </a:schemeClr>
                </a:solidFill>
              </a:rPr>
              <a:t>     </a:t>
            </a:r>
            <a:r>
              <a:rPr lang="zh-CN" altLang="en-US" sz="1600" dirty="0">
                <a:solidFill>
                  <a:schemeClr val="tx1">
                    <a:lumMod val="75000"/>
                    <a:lumOff val="25000"/>
                  </a:schemeClr>
                </a:solidFill>
              </a:rPr>
              <a:t>张  燕 　   总主编</a:t>
            </a:r>
            <a:endParaRPr lang="zh-CN" altLang="en-US" sz="1600" dirty="0">
              <a:solidFill>
                <a:schemeClr val="tx1">
                  <a:lumMod val="75000"/>
                  <a:lumOff val="25000"/>
                </a:schemeClr>
              </a:solidFill>
            </a:endParaRPr>
          </a:p>
        </p:txBody>
      </p:sp>
      <p:sp>
        <p:nvSpPr>
          <p:cNvPr id="29" name="Freeform 25"/>
          <p:cNvSpPr>
            <a:spLocks noEditPoints="1"/>
          </p:cNvSpPr>
          <p:nvPr/>
        </p:nvSpPr>
        <p:spPr bwMode="auto">
          <a:xfrm>
            <a:off x="3459643" y="2229433"/>
            <a:ext cx="130969" cy="119856"/>
          </a:xfrm>
          <a:custGeom>
            <a:avLst/>
            <a:gdLst>
              <a:gd name="T0" fmla="*/ 35 w 70"/>
              <a:gd name="T1" fmla="*/ 0 h 64"/>
              <a:gd name="T2" fmla="*/ 12 w 70"/>
              <a:gd name="T3" fmla="*/ 10 h 64"/>
              <a:gd name="T4" fmla="*/ 12 w 70"/>
              <a:gd name="T5" fmla="*/ 55 h 64"/>
              <a:gd name="T6" fmla="*/ 35 w 70"/>
              <a:gd name="T7" fmla="*/ 64 h 64"/>
              <a:gd name="T8" fmla="*/ 57 w 70"/>
              <a:gd name="T9" fmla="*/ 55 h 64"/>
              <a:gd name="T10" fmla="*/ 57 w 70"/>
              <a:gd name="T11" fmla="*/ 10 h 64"/>
              <a:gd name="T12" fmla="*/ 35 w 70"/>
              <a:gd name="T13" fmla="*/ 0 h 64"/>
              <a:gd name="T14" fmla="*/ 54 w 70"/>
              <a:gd name="T15" fmla="*/ 52 h 64"/>
              <a:gd name="T16" fmla="*/ 35 w 70"/>
              <a:gd name="T17" fmla="*/ 60 h 64"/>
              <a:gd name="T18" fmla="*/ 15 w 70"/>
              <a:gd name="T19" fmla="*/ 52 h 64"/>
              <a:gd name="T20" fmla="*/ 7 w 70"/>
              <a:gd name="T21" fmla="*/ 32 h 64"/>
              <a:gd name="T22" fmla="*/ 15 w 70"/>
              <a:gd name="T23" fmla="*/ 13 h 64"/>
              <a:gd name="T24" fmla="*/ 35 w 70"/>
              <a:gd name="T25" fmla="*/ 5 h 64"/>
              <a:gd name="T26" fmla="*/ 54 w 70"/>
              <a:gd name="T27" fmla="*/ 13 h 64"/>
              <a:gd name="T28" fmla="*/ 62 w 70"/>
              <a:gd name="T29" fmla="*/ 32 h 64"/>
              <a:gd name="T30" fmla="*/ 54 w 70"/>
              <a:gd name="T31" fmla="*/ 52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 h="64">
                <a:moveTo>
                  <a:pt x="35" y="0"/>
                </a:moveTo>
                <a:cubicBezTo>
                  <a:pt x="26" y="0"/>
                  <a:pt x="18" y="4"/>
                  <a:pt x="12" y="10"/>
                </a:cubicBezTo>
                <a:cubicBezTo>
                  <a:pt x="0" y="22"/>
                  <a:pt x="0" y="42"/>
                  <a:pt x="12" y="55"/>
                </a:cubicBezTo>
                <a:cubicBezTo>
                  <a:pt x="18" y="61"/>
                  <a:pt x="26" y="64"/>
                  <a:pt x="35" y="64"/>
                </a:cubicBezTo>
                <a:cubicBezTo>
                  <a:pt x="43" y="64"/>
                  <a:pt x="51" y="61"/>
                  <a:pt x="57" y="55"/>
                </a:cubicBezTo>
                <a:cubicBezTo>
                  <a:pt x="70" y="42"/>
                  <a:pt x="70" y="22"/>
                  <a:pt x="57" y="10"/>
                </a:cubicBezTo>
                <a:cubicBezTo>
                  <a:pt x="51" y="4"/>
                  <a:pt x="43" y="0"/>
                  <a:pt x="35" y="0"/>
                </a:cubicBezTo>
                <a:close/>
                <a:moveTo>
                  <a:pt x="54" y="52"/>
                </a:moveTo>
                <a:cubicBezTo>
                  <a:pt x="49" y="57"/>
                  <a:pt x="42" y="60"/>
                  <a:pt x="35" y="60"/>
                </a:cubicBezTo>
                <a:cubicBezTo>
                  <a:pt x="27" y="60"/>
                  <a:pt x="21" y="57"/>
                  <a:pt x="15" y="52"/>
                </a:cubicBezTo>
                <a:cubicBezTo>
                  <a:pt x="10" y="46"/>
                  <a:pt x="7" y="40"/>
                  <a:pt x="7" y="32"/>
                </a:cubicBezTo>
                <a:cubicBezTo>
                  <a:pt x="7" y="25"/>
                  <a:pt x="10" y="18"/>
                  <a:pt x="15" y="13"/>
                </a:cubicBezTo>
                <a:cubicBezTo>
                  <a:pt x="21" y="8"/>
                  <a:pt x="27" y="5"/>
                  <a:pt x="35" y="5"/>
                </a:cubicBezTo>
                <a:cubicBezTo>
                  <a:pt x="42" y="5"/>
                  <a:pt x="49" y="8"/>
                  <a:pt x="54" y="13"/>
                </a:cubicBezTo>
                <a:cubicBezTo>
                  <a:pt x="59" y="18"/>
                  <a:pt x="62" y="25"/>
                  <a:pt x="62" y="32"/>
                </a:cubicBezTo>
                <a:cubicBezTo>
                  <a:pt x="62" y="40"/>
                  <a:pt x="59" y="46"/>
                  <a:pt x="54" y="52"/>
                </a:cubicBezTo>
                <a:close/>
              </a:path>
            </a:pathLst>
          </a:custGeom>
          <a:solidFill>
            <a:srgbClr val="505A6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矩形 29"/>
          <p:cNvSpPr/>
          <p:nvPr/>
        </p:nvSpPr>
        <p:spPr>
          <a:xfrm>
            <a:off x="1367492" y="500612"/>
            <a:ext cx="5028201" cy="1323439"/>
          </a:xfrm>
          <a:prstGeom prst="rect">
            <a:avLst/>
          </a:prstGeom>
          <a:effectLst/>
        </p:spPr>
        <p:txBody>
          <a:bodyPr wrap="square">
            <a:spAutoFit/>
          </a:bodyPr>
          <a:lstStyle/>
          <a:p>
            <a:pPr algn="ctr">
              <a:defRPr/>
            </a:pPr>
            <a:r>
              <a:rPr lang="zh-CN" altLang="en-US" sz="8000" b="1" spc="300" dirty="0">
                <a:ln w="11430"/>
                <a:solidFill>
                  <a:srgbClr val="000066"/>
                </a:solidFill>
                <a:latin typeface="微软雅黑" panose="020B0503020204020204" pitchFamily="34" charset="-122"/>
                <a:ea typeface="微软雅黑" panose="020B0503020204020204" pitchFamily="34" charset="-122"/>
              </a:rPr>
              <a:t>数据挖掘</a:t>
            </a:r>
            <a:endParaRPr lang="en-US" altLang="zh-CN" sz="8000" b="1" spc="300" dirty="0">
              <a:ln w="11430"/>
              <a:solidFill>
                <a:srgbClr val="000066"/>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a:defRPr/>
            </a:pPr>
            <a:r>
              <a:rPr lang="es-HN" sz="1200" b="1" i="1" dirty="0">
                <a:solidFill>
                  <a:prstClr val="white">
                    <a:lumMod val="65000"/>
                  </a:prstClr>
                </a:solidFill>
              </a:rPr>
              <a:t>of</a:t>
            </a:r>
            <a:endParaRPr lang="es-ES" sz="1200" b="1" i="1" dirty="0">
              <a:solidFill>
                <a:prstClr val="white">
                  <a:lumMod val="65000"/>
                </a:prstClr>
              </a:solidFill>
            </a:endParaRPr>
          </a:p>
        </p:txBody>
      </p:sp>
      <p:sp>
        <p:nvSpPr>
          <p:cNvPr id="74" name="31 CuadroTexto"/>
          <p:cNvSpPr txBox="1"/>
          <p:nvPr/>
        </p:nvSpPr>
        <p:spPr>
          <a:xfrm>
            <a:off x="4729199" y="6267161"/>
            <a:ext cx="370840" cy="275590"/>
          </a:xfrm>
          <a:prstGeom prst="rect">
            <a:avLst/>
          </a:prstGeom>
          <a:noFill/>
        </p:spPr>
        <p:txBody>
          <a:bodyPr wrap="none">
            <a:spAutoFit/>
          </a:bodyPr>
          <a:lstStyle/>
          <a:p>
            <a:pPr>
              <a:defRPr/>
            </a:pPr>
            <a:r>
              <a:rPr lang="en-US" altLang="es-ES" sz="1200" b="1" dirty="0">
                <a:solidFill>
                  <a:prstClr val="white">
                    <a:lumMod val="50000"/>
                  </a:prstClr>
                </a:solidFill>
              </a:rPr>
              <a:t>55</a:t>
            </a:r>
            <a:endParaRPr lang="en-US" altLang="es-ES" sz="1200" b="1" dirty="0">
              <a:solidFill>
                <a:prstClr val="white">
                  <a:lumMod val="50000"/>
                </a:prstClr>
              </a:solidFill>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solidFill>
                  <a:prstClr val="black">
                    <a:tint val="75000"/>
                  </a:prstClr>
                </a:solidFill>
              </a:rPr>
            </a:fld>
            <a:endParaRPr lang="zh-CN" altLang="en-US" dirty="0">
              <a:solidFill>
                <a:prstClr val="black">
                  <a:tint val="75000"/>
                </a:prstClr>
              </a:solidFill>
            </a:endParaRPr>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398092" cy="323165"/>
          </a:xfrm>
          <a:prstGeom prst="rect">
            <a:avLst/>
          </a:prstGeom>
          <a:noFill/>
        </p:spPr>
        <p:txBody>
          <a:bodyPr wrap="none" lIns="0" tIns="0" rIns="0" bIns="0" rtlCol="0">
            <a:spAutoFit/>
          </a:bodyPr>
          <a:lstStyle/>
          <a:p>
            <a:r>
              <a:rPr lang="en-US" altLang="zh-CN" sz="2100" b="1" spc="225" dirty="0">
                <a:solidFill>
                  <a:prstClr val="white"/>
                </a:solidFill>
              </a:rPr>
              <a:t>5.2.1 k </a:t>
            </a:r>
            <a:r>
              <a:rPr lang="zh-CN" altLang="en-US" sz="2100" b="1" spc="225" dirty="0">
                <a:solidFill>
                  <a:prstClr val="white"/>
                </a:solidFill>
              </a:rPr>
              <a:t>均值算法</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5" name="文本框 27"/>
          <p:cNvSpPr txBox="1"/>
          <p:nvPr/>
        </p:nvSpPr>
        <p:spPr>
          <a:xfrm>
            <a:off x="6630203" y="234392"/>
            <a:ext cx="1274708" cy="300082"/>
          </a:xfrm>
          <a:prstGeom prst="rect">
            <a:avLst/>
          </a:prstGeom>
          <a:noFill/>
        </p:spPr>
        <p:txBody>
          <a:bodyPr wrap="none" rtlCol="0">
            <a:spAutoFit/>
          </a:bodyPr>
          <a:lstStyle/>
          <a:p>
            <a:r>
              <a:rPr lang="zh-CN" altLang="en-US" sz="1350" dirty="0">
                <a:solidFill>
                  <a:prstClr val="white"/>
                </a:solidFill>
              </a:rPr>
              <a:t>第五章　聚 类</a:t>
            </a:r>
            <a:endParaRPr lang="zh-CN" altLang="en-US" sz="1350" dirty="0">
              <a:solidFill>
                <a:prstClr val="white"/>
              </a:solidFill>
            </a:endParaRPr>
          </a:p>
        </p:txBody>
      </p:sp>
      <p:sp>
        <p:nvSpPr>
          <p:cNvPr id="70" name="Rectangle 2"/>
          <p:cNvSpPr>
            <a:spLocks noChangeArrowheads="1"/>
          </p:cNvSpPr>
          <p:nvPr/>
        </p:nvSpPr>
        <p:spPr bwMode="auto">
          <a:xfrm>
            <a:off x="455356" y="857827"/>
            <a:ext cx="7964744" cy="26407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lvl="0" indent="276225" fontAlgn="base">
              <a:lnSpc>
                <a:spcPct val="120000"/>
              </a:lnSpc>
              <a:spcBef>
                <a:spcPct val="20000"/>
              </a:spcBef>
              <a:spcAft>
                <a:spcPct val="0"/>
              </a:spcAft>
            </a:pPr>
            <a:r>
              <a:rPr lang="en-US" altLang="zh-CN" dirty="0">
                <a:solidFill>
                  <a:srgbClr val="000000"/>
                </a:solidFill>
                <a:latin typeface="Arial" panose="020B0604020202020204" pitchFamily="34" charset="0"/>
                <a:ea typeface="黑体" panose="02010609060101010101" pitchFamily="49" charset="-122"/>
              </a:rPr>
              <a:t>k</a:t>
            </a:r>
            <a:r>
              <a:rPr lang="zh-CN" altLang="en-US" dirty="0">
                <a:solidFill>
                  <a:srgbClr val="000000"/>
                </a:solidFill>
                <a:latin typeface="Arial" panose="020B0604020202020204" pitchFamily="34" charset="0"/>
                <a:ea typeface="黑体" panose="02010609060101010101" pitchFamily="49" charset="-122"/>
              </a:rPr>
              <a:t>均值算法的算法思想：</a:t>
            </a:r>
            <a:endParaRPr lang="en-US" altLang="zh-CN" dirty="0">
              <a:solidFill>
                <a:srgbClr val="000000"/>
              </a:solidFill>
              <a:latin typeface="Arial" panose="020B0604020202020204" pitchFamily="34" charset="0"/>
              <a:ea typeface="黑体" panose="02010609060101010101" pitchFamily="49" charset="-122"/>
            </a:endParaRPr>
          </a:p>
          <a:p>
            <a:pPr marL="342900" lvl="0" indent="-342900" fontAlgn="base">
              <a:lnSpc>
                <a:spcPct val="120000"/>
              </a:lnSpc>
              <a:spcBef>
                <a:spcPct val="20000"/>
              </a:spcBef>
              <a:spcAft>
                <a:spcPct val="0"/>
              </a:spcAft>
              <a:buFont typeface="Wingdings" panose="05000000000000000000" pitchFamily="2" charset="2"/>
              <a:buChar char="l"/>
            </a:pPr>
            <a:r>
              <a:rPr lang="zh-CN" altLang="en-US" dirty="0">
                <a:solidFill>
                  <a:srgbClr val="000000"/>
                </a:solidFill>
                <a:latin typeface="Arial" panose="020B0604020202020204" pitchFamily="34" charset="0"/>
                <a:ea typeface="黑体" panose="02010609060101010101" pitchFamily="49" charset="-122"/>
              </a:rPr>
              <a:t>从包含</a:t>
            </a:r>
            <a:r>
              <a:rPr lang="en-US" altLang="zh-CN" dirty="0">
                <a:solidFill>
                  <a:srgbClr val="000000"/>
                </a:solidFill>
                <a:latin typeface="Arial" panose="020B0604020202020204" pitchFamily="34" charset="0"/>
                <a:ea typeface="黑体" panose="02010609060101010101" pitchFamily="49" charset="-122"/>
              </a:rPr>
              <a:t>n</a:t>
            </a:r>
            <a:r>
              <a:rPr lang="zh-CN" altLang="en-US" dirty="0">
                <a:solidFill>
                  <a:srgbClr val="000000"/>
                </a:solidFill>
                <a:latin typeface="Arial" panose="020B0604020202020204" pitchFamily="34" charset="0"/>
                <a:ea typeface="黑体" panose="02010609060101010101" pitchFamily="49" charset="-122"/>
              </a:rPr>
              <a:t>个数据对象的数据集中随机的选择</a:t>
            </a:r>
            <a:r>
              <a:rPr lang="en-US" altLang="zh-CN" dirty="0">
                <a:solidFill>
                  <a:srgbClr val="000000"/>
                </a:solidFill>
                <a:latin typeface="Arial" panose="020B0604020202020204" pitchFamily="34" charset="0"/>
                <a:ea typeface="黑体" panose="02010609060101010101" pitchFamily="49" charset="-122"/>
              </a:rPr>
              <a:t>k</a:t>
            </a:r>
            <a:r>
              <a:rPr lang="zh-CN" altLang="en-US" dirty="0">
                <a:solidFill>
                  <a:srgbClr val="000000"/>
                </a:solidFill>
                <a:latin typeface="Arial" panose="020B0604020202020204" pitchFamily="34" charset="0"/>
                <a:ea typeface="黑体" panose="02010609060101010101" pitchFamily="49" charset="-122"/>
              </a:rPr>
              <a:t>个对象，每个对象初始的代表一个簇的平均值或质心或中心；</a:t>
            </a:r>
            <a:endParaRPr lang="en-US" altLang="zh-CN" dirty="0">
              <a:solidFill>
                <a:srgbClr val="000000"/>
              </a:solidFill>
              <a:latin typeface="Arial" panose="020B0604020202020204" pitchFamily="34" charset="0"/>
              <a:ea typeface="黑体" panose="02010609060101010101" pitchFamily="49" charset="-122"/>
            </a:endParaRPr>
          </a:p>
          <a:p>
            <a:pPr marL="342900" lvl="0" indent="-342900" fontAlgn="base">
              <a:lnSpc>
                <a:spcPct val="120000"/>
              </a:lnSpc>
              <a:spcBef>
                <a:spcPct val="20000"/>
              </a:spcBef>
              <a:spcAft>
                <a:spcPct val="0"/>
              </a:spcAft>
              <a:buFont typeface="Wingdings" panose="05000000000000000000" pitchFamily="2" charset="2"/>
              <a:buChar char="l"/>
            </a:pPr>
            <a:r>
              <a:rPr lang="zh-CN" altLang="en-US" dirty="0">
                <a:solidFill>
                  <a:srgbClr val="000000"/>
                </a:solidFill>
                <a:latin typeface="Arial" panose="020B0604020202020204" pitchFamily="34" charset="0"/>
                <a:ea typeface="黑体" panose="02010609060101010101" pitchFamily="49" charset="-122"/>
              </a:rPr>
              <a:t>对剩余的每个数据对象点根据其与各个簇中心的距离，将它指派到最近的簇；</a:t>
            </a:r>
            <a:endParaRPr lang="en-US" altLang="zh-CN" dirty="0">
              <a:solidFill>
                <a:srgbClr val="000000"/>
              </a:solidFill>
              <a:latin typeface="Arial" panose="020B0604020202020204" pitchFamily="34" charset="0"/>
              <a:ea typeface="黑体" panose="02010609060101010101" pitchFamily="49" charset="-122"/>
            </a:endParaRPr>
          </a:p>
          <a:p>
            <a:pPr marL="342900" lvl="0" indent="-342900" fontAlgn="base">
              <a:lnSpc>
                <a:spcPct val="120000"/>
              </a:lnSpc>
              <a:spcBef>
                <a:spcPct val="20000"/>
              </a:spcBef>
              <a:spcAft>
                <a:spcPct val="0"/>
              </a:spcAft>
              <a:buFont typeface="Wingdings" panose="05000000000000000000" pitchFamily="2" charset="2"/>
              <a:buChar char="l"/>
            </a:pPr>
            <a:r>
              <a:rPr lang="zh-CN" altLang="en-US" dirty="0">
                <a:solidFill>
                  <a:srgbClr val="000000"/>
                </a:solidFill>
                <a:latin typeface="Arial" panose="020B0604020202020204" pitchFamily="34" charset="0"/>
                <a:ea typeface="黑体" panose="02010609060101010101" pitchFamily="49" charset="-122"/>
              </a:rPr>
              <a:t>根据指派到簇的数据对象点，更新每个簇的质心；</a:t>
            </a:r>
            <a:endParaRPr lang="en-US" altLang="zh-CN" dirty="0">
              <a:solidFill>
                <a:srgbClr val="000000"/>
              </a:solidFill>
              <a:latin typeface="Arial" panose="020B0604020202020204" pitchFamily="34" charset="0"/>
              <a:ea typeface="黑体" panose="02010609060101010101" pitchFamily="49" charset="-122"/>
            </a:endParaRPr>
          </a:p>
          <a:p>
            <a:pPr marL="342900" lvl="0" indent="-342900" fontAlgn="base">
              <a:lnSpc>
                <a:spcPct val="120000"/>
              </a:lnSpc>
              <a:spcBef>
                <a:spcPct val="20000"/>
              </a:spcBef>
              <a:spcAft>
                <a:spcPct val="0"/>
              </a:spcAft>
              <a:buFont typeface="Wingdings" panose="05000000000000000000" pitchFamily="2" charset="2"/>
              <a:buChar char="l"/>
            </a:pPr>
            <a:r>
              <a:rPr lang="zh-CN" altLang="en-US" dirty="0">
                <a:solidFill>
                  <a:srgbClr val="000000"/>
                </a:solidFill>
                <a:latin typeface="Arial" panose="020B0604020202020204" pitchFamily="34" charset="0"/>
                <a:ea typeface="黑体" panose="02010609060101010101" pitchFamily="49" charset="-122"/>
              </a:rPr>
              <a:t>重复指派和更新步骤，直到簇不发生变化。</a:t>
            </a:r>
            <a:r>
              <a:rPr lang="en-US" altLang="zh-CN" dirty="0">
                <a:solidFill>
                  <a:srgbClr val="000000"/>
                </a:solidFill>
                <a:latin typeface="Arial" panose="020B0604020202020204" pitchFamily="34" charset="0"/>
                <a:ea typeface="黑体" panose="02010609060101010101" pitchFamily="49" charset="-122"/>
              </a:rPr>
              <a:t>k</a:t>
            </a:r>
            <a:r>
              <a:rPr lang="zh-CN" altLang="en-US" dirty="0">
                <a:solidFill>
                  <a:srgbClr val="000000"/>
                </a:solidFill>
                <a:latin typeface="Arial" panose="020B0604020202020204" pitchFamily="34" charset="0"/>
                <a:ea typeface="黑体" panose="02010609060101010101" pitchFamily="49" charset="-122"/>
              </a:rPr>
              <a:t>均值算法的目标函数</a:t>
            </a:r>
            <a:r>
              <a:rPr lang="en-US" altLang="zh-CN" dirty="0">
                <a:solidFill>
                  <a:srgbClr val="000000"/>
                </a:solidFill>
                <a:latin typeface="Arial" panose="020B0604020202020204" pitchFamily="34" charset="0"/>
                <a:ea typeface="黑体" panose="02010609060101010101" pitchFamily="49" charset="-122"/>
              </a:rPr>
              <a:t>E</a:t>
            </a:r>
            <a:r>
              <a:rPr lang="zh-CN" altLang="en-US" dirty="0">
                <a:solidFill>
                  <a:srgbClr val="000000"/>
                </a:solidFill>
                <a:latin typeface="Arial" panose="020B0604020202020204" pitchFamily="34" charset="0"/>
                <a:ea typeface="黑体" panose="02010609060101010101" pitchFamily="49" charset="-122"/>
              </a:rPr>
              <a:t>定义为</a:t>
            </a:r>
            <a:endParaRPr lang="zh-CN" altLang="en-US" dirty="0">
              <a:solidFill>
                <a:srgbClr val="FF0066"/>
              </a:solidFill>
              <a:latin typeface="Arial" panose="020B0604020202020204" pitchFamily="34" charset="0"/>
              <a:ea typeface="黑体" panose="02010609060101010101" pitchFamily="49" charset="-122"/>
            </a:endParaRP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501" y="3498550"/>
            <a:ext cx="7677252" cy="24465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a:defRPr/>
            </a:pPr>
            <a:r>
              <a:rPr lang="es-HN" sz="1200" b="1" i="1" dirty="0">
                <a:solidFill>
                  <a:prstClr val="white">
                    <a:lumMod val="65000"/>
                  </a:prstClr>
                </a:solidFill>
              </a:rPr>
              <a:t>of</a:t>
            </a:r>
            <a:endParaRPr lang="es-ES" sz="1200" b="1" i="1" dirty="0">
              <a:solidFill>
                <a:prstClr val="white">
                  <a:lumMod val="65000"/>
                </a:prstClr>
              </a:solidFill>
            </a:endParaRPr>
          </a:p>
        </p:txBody>
      </p:sp>
      <p:sp>
        <p:nvSpPr>
          <p:cNvPr id="74" name="31 CuadroTexto"/>
          <p:cNvSpPr txBox="1"/>
          <p:nvPr/>
        </p:nvSpPr>
        <p:spPr>
          <a:xfrm>
            <a:off x="4729199" y="6267161"/>
            <a:ext cx="370840" cy="275590"/>
          </a:xfrm>
          <a:prstGeom prst="rect">
            <a:avLst/>
          </a:prstGeom>
          <a:noFill/>
        </p:spPr>
        <p:txBody>
          <a:bodyPr wrap="none">
            <a:spAutoFit/>
          </a:bodyPr>
          <a:lstStyle/>
          <a:p>
            <a:pPr>
              <a:defRPr/>
            </a:pPr>
            <a:r>
              <a:rPr lang="en-US" altLang="es-ES" sz="1200" b="1" dirty="0">
                <a:solidFill>
                  <a:prstClr val="white">
                    <a:lumMod val="50000"/>
                  </a:prstClr>
                </a:solidFill>
              </a:rPr>
              <a:t>55</a:t>
            </a:r>
            <a:endParaRPr lang="en-US" altLang="es-ES" sz="1200" b="1" dirty="0">
              <a:solidFill>
                <a:prstClr val="white">
                  <a:lumMod val="50000"/>
                </a:prstClr>
              </a:solidFill>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solidFill>
                  <a:prstClr val="black">
                    <a:tint val="75000"/>
                  </a:prstClr>
                </a:solidFill>
              </a:rPr>
            </a:fld>
            <a:endParaRPr lang="zh-CN" altLang="en-US" dirty="0">
              <a:solidFill>
                <a:prstClr val="black">
                  <a:tint val="75000"/>
                </a:prstClr>
              </a:solidFill>
            </a:endParaRPr>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398092" cy="323165"/>
          </a:xfrm>
          <a:prstGeom prst="rect">
            <a:avLst/>
          </a:prstGeom>
          <a:noFill/>
        </p:spPr>
        <p:txBody>
          <a:bodyPr wrap="none" lIns="0" tIns="0" rIns="0" bIns="0" rtlCol="0">
            <a:spAutoFit/>
          </a:bodyPr>
          <a:lstStyle/>
          <a:p>
            <a:r>
              <a:rPr lang="en-US" altLang="zh-CN" sz="2100" b="1" spc="225" dirty="0">
                <a:solidFill>
                  <a:prstClr val="white"/>
                </a:solidFill>
              </a:rPr>
              <a:t>5.2.1 k </a:t>
            </a:r>
            <a:r>
              <a:rPr lang="zh-CN" altLang="en-US" sz="2100" b="1" spc="225" dirty="0">
                <a:solidFill>
                  <a:prstClr val="white"/>
                </a:solidFill>
              </a:rPr>
              <a:t>均值算法</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5" name="文本框 27"/>
          <p:cNvSpPr txBox="1"/>
          <p:nvPr/>
        </p:nvSpPr>
        <p:spPr>
          <a:xfrm>
            <a:off x="6630203" y="234392"/>
            <a:ext cx="1274708" cy="300082"/>
          </a:xfrm>
          <a:prstGeom prst="rect">
            <a:avLst/>
          </a:prstGeom>
          <a:noFill/>
        </p:spPr>
        <p:txBody>
          <a:bodyPr wrap="none" rtlCol="0">
            <a:spAutoFit/>
          </a:bodyPr>
          <a:lstStyle/>
          <a:p>
            <a:r>
              <a:rPr lang="zh-CN" altLang="en-US" sz="1350" dirty="0">
                <a:solidFill>
                  <a:prstClr val="white"/>
                </a:solidFill>
              </a:rPr>
              <a:t>第五章　聚 类</a:t>
            </a:r>
            <a:endParaRPr lang="zh-CN" altLang="en-US" sz="1350" dirty="0">
              <a:solidFill>
                <a:prstClr val="white"/>
              </a:solidFill>
            </a:endParaRPr>
          </a:p>
        </p:txBody>
      </p:sp>
      <p:sp>
        <p:nvSpPr>
          <p:cNvPr id="70" name="Rectangle 2"/>
          <p:cNvSpPr>
            <a:spLocks noChangeArrowheads="1"/>
          </p:cNvSpPr>
          <p:nvPr/>
        </p:nvSpPr>
        <p:spPr bwMode="auto">
          <a:xfrm>
            <a:off x="482741" y="908403"/>
            <a:ext cx="7787200" cy="3028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indent="276225" fontAlgn="base">
              <a:spcBef>
                <a:spcPct val="20000"/>
              </a:spcBef>
              <a:spcAft>
                <a:spcPct val="0"/>
              </a:spcAft>
            </a:pPr>
            <a:r>
              <a:rPr lang="zh-CN" altLang="en-US" dirty="0">
                <a:solidFill>
                  <a:srgbClr val="000000"/>
                </a:solidFill>
                <a:latin typeface="Arial" panose="020B0604020202020204" pitchFamily="34" charset="0"/>
                <a:ea typeface="黑体" panose="02010609060101010101" pitchFamily="49" charset="-122"/>
              </a:rPr>
              <a:t>算法</a:t>
            </a:r>
            <a:r>
              <a:rPr lang="en-US" altLang="zh-CN" dirty="0">
                <a:solidFill>
                  <a:srgbClr val="000000"/>
                </a:solidFill>
                <a:latin typeface="Arial" panose="020B0604020202020204" pitchFamily="34" charset="0"/>
                <a:ea typeface="黑体" panose="02010609060101010101" pitchFamily="49" charset="-122"/>
              </a:rPr>
              <a:t>5.1  k</a:t>
            </a:r>
            <a:r>
              <a:rPr lang="zh-CN" altLang="en-US" dirty="0">
                <a:solidFill>
                  <a:srgbClr val="000000"/>
                </a:solidFill>
                <a:latin typeface="Arial" panose="020B0604020202020204" pitchFamily="34" charset="0"/>
                <a:ea typeface="黑体" panose="02010609060101010101" pitchFamily="49" charset="-122"/>
              </a:rPr>
              <a:t>均值算法</a:t>
            </a:r>
            <a:endParaRPr lang="zh-CN" altLang="en-US" dirty="0">
              <a:solidFill>
                <a:srgbClr val="000000"/>
              </a:solidFill>
              <a:latin typeface="Arial" panose="020B0604020202020204" pitchFamily="34" charset="0"/>
              <a:ea typeface="黑体" panose="02010609060101010101" pitchFamily="49" charset="-122"/>
            </a:endParaRPr>
          </a:p>
          <a:p>
            <a:pPr indent="276225" fontAlgn="base">
              <a:spcBef>
                <a:spcPct val="20000"/>
              </a:spcBef>
              <a:spcAft>
                <a:spcPct val="0"/>
              </a:spcAft>
            </a:pPr>
            <a:r>
              <a:rPr lang="zh-CN" altLang="en-US" dirty="0">
                <a:solidFill>
                  <a:srgbClr val="000000"/>
                </a:solidFill>
                <a:latin typeface="Arial" panose="020B0604020202020204" pitchFamily="34" charset="0"/>
                <a:ea typeface="黑体" panose="02010609060101010101" pitchFamily="49" charset="-122"/>
              </a:rPr>
              <a:t>输入：所期望的簇的数目</a:t>
            </a:r>
            <a:r>
              <a:rPr lang="en-US" altLang="zh-CN" dirty="0">
                <a:solidFill>
                  <a:srgbClr val="000000"/>
                </a:solidFill>
                <a:latin typeface="Arial" panose="020B0604020202020204" pitchFamily="34" charset="0"/>
                <a:ea typeface="黑体" panose="02010609060101010101" pitchFamily="49" charset="-122"/>
              </a:rPr>
              <a:t>k</a:t>
            </a:r>
            <a:r>
              <a:rPr lang="zh-CN" altLang="en-US" dirty="0">
                <a:solidFill>
                  <a:srgbClr val="000000"/>
                </a:solidFill>
                <a:latin typeface="Arial" panose="020B0604020202020204" pitchFamily="34" charset="0"/>
                <a:ea typeface="黑体" panose="02010609060101010101" pitchFamily="49" charset="-122"/>
              </a:rPr>
              <a:t>，包含</a:t>
            </a:r>
            <a:r>
              <a:rPr lang="en-US" altLang="zh-CN" dirty="0">
                <a:solidFill>
                  <a:srgbClr val="000000"/>
                </a:solidFill>
                <a:latin typeface="Arial" panose="020B0604020202020204" pitchFamily="34" charset="0"/>
                <a:ea typeface="黑体" panose="02010609060101010101" pitchFamily="49" charset="-122"/>
              </a:rPr>
              <a:t>n</a:t>
            </a:r>
            <a:r>
              <a:rPr lang="zh-CN" altLang="en-US" dirty="0">
                <a:solidFill>
                  <a:srgbClr val="000000"/>
                </a:solidFill>
                <a:latin typeface="Arial" panose="020B0604020202020204" pitchFamily="34" charset="0"/>
                <a:ea typeface="黑体" panose="02010609060101010101" pitchFamily="49" charset="-122"/>
              </a:rPr>
              <a:t>个对象的数据集</a:t>
            </a:r>
            <a:r>
              <a:rPr lang="en-US" altLang="zh-CN" dirty="0">
                <a:solidFill>
                  <a:srgbClr val="000000"/>
                </a:solidFill>
                <a:latin typeface="Arial" panose="020B0604020202020204" pitchFamily="34" charset="0"/>
                <a:ea typeface="黑体" panose="02010609060101010101" pitchFamily="49" charset="-122"/>
              </a:rPr>
              <a:t>D</a:t>
            </a:r>
            <a:endParaRPr lang="en-US" altLang="zh-CN" dirty="0">
              <a:solidFill>
                <a:srgbClr val="000000"/>
              </a:solidFill>
              <a:latin typeface="Arial" panose="020B0604020202020204" pitchFamily="34" charset="0"/>
              <a:ea typeface="黑体" panose="02010609060101010101" pitchFamily="49" charset="-122"/>
            </a:endParaRPr>
          </a:p>
          <a:p>
            <a:pPr indent="276225" fontAlgn="base">
              <a:spcBef>
                <a:spcPct val="20000"/>
              </a:spcBef>
              <a:spcAft>
                <a:spcPct val="0"/>
              </a:spcAft>
            </a:pPr>
            <a:r>
              <a:rPr lang="zh-CN" altLang="en-US" dirty="0">
                <a:solidFill>
                  <a:srgbClr val="000000"/>
                </a:solidFill>
                <a:latin typeface="Arial" panose="020B0604020202020204" pitchFamily="34" charset="0"/>
                <a:ea typeface="黑体" panose="02010609060101010101" pitchFamily="49" charset="-122"/>
              </a:rPr>
              <a:t>输出：</a:t>
            </a:r>
            <a:r>
              <a:rPr lang="en-US" altLang="zh-CN" dirty="0">
                <a:solidFill>
                  <a:srgbClr val="000000"/>
                </a:solidFill>
                <a:latin typeface="Arial" panose="020B0604020202020204" pitchFamily="34" charset="0"/>
                <a:ea typeface="黑体" panose="02010609060101010101" pitchFamily="49" charset="-122"/>
              </a:rPr>
              <a:t>k</a:t>
            </a:r>
            <a:r>
              <a:rPr lang="zh-CN" altLang="en-US" dirty="0">
                <a:solidFill>
                  <a:srgbClr val="000000"/>
                </a:solidFill>
                <a:latin typeface="Arial" panose="020B0604020202020204" pitchFamily="34" charset="0"/>
                <a:ea typeface="黑体" panose="02010609060101010101" pitchFamily="49" charset="-122"/>
              </a:rPr>
              <a:t>个簇的集合</a:t>
            </a:r>
            <a:endParaRPr lang="zh-CN" altLang="en-US" dirty="0">
              <a:solidFill>
                <a:srgbClr val="000000"/>
              </a:solidFill>
              <a:latin typeface="Arial" panose="020B0604020202020204" pitchFamily="34" charset="0"/>
              <a:ea typeface="黑体" panose="02010609060101010101" pitchFamily="49" charset="-122"/>
            </a:endParaRPr>
          </a:p>
          <a:p>
            <a:pPr indent="276225" fontAlgn="base">
              <a:spcBef>
                <a:spcPct val="20000"/>
              </a:spcBef>
              <a:spcAft>
                <a:spcPct val="0"/>
              </a:spcAft>
            </a:pPr>
            <a:r>
              <a:rPr lang="en-US" altLang="zh-CN" dirty="0">
                <a:solidFill>
                  <a:srgbClr val="000000"/>
                </a:solidFill>
                <a:latin typeface="Arial" panose="020B0604020202020204" pitchFamily="34" charset="0"/>
                <a:ea typeface="黑体" panose="02010609060101010101" pitchFamily="49" charset="-122"/>
              </a:rPr>
              <a:t>1</a:t>
            </a:r>
            <a:r>
              <a:rPr lang="zh-CN" altLang="en-US" dirty="0">
                <a:solidFill>
                  <a:srgbClr val="000000"/>
                </a:solidFill>
                <a:latin typeface="Arial" panose="020B0604020202020204" pitchFamily="34" charset="0"/>
                <a:ea typeface="黑体" panose="02010609060101010101" pitchFamily="49" charset="-122"/>
              </a:rPr>
              <a:t>：从</a:t>
            </a:r>
            <a:r>
              <a:rPr lang="en-US" altLang="zh-CN" dirty="0">
                <a:solidFill>
                  <a:srgbClr val="000000"/>
                </a:solidFill>
                <a:latin typeface="Arial" panose="020B0604020202020204" pitchFamily="34" charset="0"/>
                <a:ea typeface="黑体" panose="02010609060101010101" pitchFamily="49" charset="-122"/>
              </a:rPr>
              <a:t>D</a:t>
            </a:r>
            <a:r>
              <a:rPr lang="zh-CN" altLang="en-US" dirty="0">
                <a:solidFill>
                  <a:srgbClr val="000000"/>
                </a:solidFill>
                <a:latin typeface="Arial" panose="020B0604020202020204" pitchFamily="34" charset="0"/>
                <a:ea typeface="黑体" panose="02010609060101010101" pitchFamily="49" charset="-122"/>
              </a:rPr>
              <a:t>中任意选择</a:t>
            </a:r>
            <a:r>
              <a:rPr lang="en-US" altLang="zh-CN" dirty="0">
                <a:solidFill>
                  <a:srgbClr val="000000"/>
                </a:solidFill>
                <a:latin typeface="Arial" panose="020B0604020202020204" pitchFamily="34" charset="0"/>
                <a:ea typeface="黑体" panose="02010609060101010101" pitchFamily="49" charset="-122"/>
              </a:rPr>
              <a:t>k</a:t>
            </a:r>
            <a:r>
              <a:rPr lang="zh-CN" altLang="en-US" dirty="0">
                <a:solidFill>
                  <a:srgbClr val="000000"/>
                </a:solidFill>
                <a:latin typeface="Arial" panose="020B0604020202020204" pitchFamily="34" charset="0"/>
                <a:ea typeface="黑体" panose="02010609060101010101" pitchFamily="49" charset="-122"/>
              </a:rPr>
              <a:t>个对象作为初始簇中心；</a:t>
            </a:r>
            <a:endParaRPr lang="zh-CN" altLang="en-US" dirty="0">
              <a:solidFill>
                <a:srgbClr val="000000"/>
              </a:solidFill>
              <a:latin typeface="Arial" panose="020B0604020202020204" pitchFamily="34" charset="0"/>
              <a:ea typeface="黑体" panose="02010609060101010101" pitchFamily="49" charset="-122"/>
            </a:endParaRPr>
          </a:p>
          <a:p>
            <a:pPr indent="276225" fontAlgn="base">
              <a:spcBef>
                <a:spcPct val="20000"/>
              </a:spcBef>
              <a:spcAft>
                <a:spcPct val="0"/>
              </a:spcAft>
            </a:pPr>
            <a:r>
              <a:rPr lang="en-US" altLang="zh-CN" dirty="0">
                <a:solidFill>
                  <a:srgbClr val="000000"/>
                </a:solidFill>
                <a:latin typeface="Arial" panose="020B0604020202020204" pitchFamily="34" charset="0"/>
                <a:ea typeface="黑体" panose="02010609060101010101" pitchFamily="49" charset="-122"/>
              </a:rPr>
              <a:t>2</a:t>
            </a:r>
            <a:r>
              <a:rPr lang="zh-CN" altLang="en-US" dirty="0">
                <a:solidFill>
                  <a:srgbClr val="000000"/>
                </a:solidFill>
                <a:latin typeface="Arial" panose="020B0604020202020204" pitchFamily="34" charset="0"/>
                <a:ea typeface="黑体" panose="02010609060101010101" pitchFamily="49" charset="-122"/>
              </a:rPr>
              <a:t>：</a:t>
            </a:r>
            <a:r>
              <a:rPr lang="en-US" altLang="zh-CN" dirty="0">
                <a:solidFill>
                  <a:srgbClr val="000000"/>
                </a:solidFill>
                <a:latin typeface="Arial" panose="020B0604020202020204" pitchFamily="34" charset="0"/>
                <a:ea typeface="黑体" panose="02010609060101010101" pitchFamily="49" charset="-122"/>
              </a:rPr>
              <a:t>repeat</a:t>
            </a:r>
            <a:endParaRPr lang="en-US" altLang="zh-CN" dirty="0">
              <a:solidFill>
                <a:srgbClr val="000000"/>
              </a:solidFill>
              <a:latin typeface="Arial" panose="020B0604020202020204" pitchFamily="34" charset="0"/>
              <a:ea typeface="黑体" panose="02010609060101010101" pitchFamily="49" charset="-122"/>
            </a:endParaRPr>
          </a:p>
          <a:p>
            <a:pPr indent="276225" fontAlgn="base">
              <a:spcBef>
                <a:spcPct val="20000"/>
              </a:spcBef>
              <a:spcAft>
                <a:spcPct val="0"/>
              </a:spcAft>
            </a:pPr>
            <a:r>
              <a:rPr lang="en-US" altLang="zh-CN" dirty="0">
                <a:solidFill>
                  <a:srgbClr val="000000"/>
                </a:solidFill>
                <a:latin typeface="Arial" panose="020B0604020202020204" pitchFamily="34" charset="0"/>
                <a:ea typeface="黑体" panose="02010609060101010101" pitchFamily="49" charset="-122"/>
              </a:rPr>
              <a:t>3</a:t>
            </a:r>
            <a:r>
              <a:rPr lang="zh-CN" altLang="en-US" dirty="0">
                <a:solidFill>
                  <a:srgbClr val="000000"/>
                </a:solidFill>
                <a:latin typeface="Arial" panose="020B0604020202020204" pitchFamily="34" charset="0"/>
                <a:ea typeface="黑体" panose="02010609060101010101" pitchFamily="49" charset="-122"/>
              </a:rPr>
              <a:t>：将每个点指派到最近的中心，形成</a:t>
            </a:r>
            <a:r>
              <a:rPr lang="en-US" altLang="zh-CN" dirty="0">
                <a:solidFill>
                  <a:srgbClr val="000000"/>
                </a:solidFill>
                <a:latin typeface="Arial" panose="020B0604020202020204" pitchFamily="34" charset="0"/>
                <a:ea typeface="黑体" panose="02010609060101010101" pitchFamily="49" charset="-122"/>
              </a:rPr>
              <a:t>k</a:t>
            </a:r>
            <a:r>
              <a:rPr lang="zh-CN" altLang="en-US" dirty="0">
                <a:solidFill>
                  <a:srgbClr val="000000"/>
                </a:solidFill>
                <a:latin typeface="Arial" panose="020B0604020202020204" pitchFamily="34" charset="0"/>
                <a:ea typeface="黑体" panose="02010609060101010101" pitchFamily="49" charset="-122"/>
              </a:rPr>
              <a:t>个簇；</a:t>
            </a:r>
            <a:endParaRPr lang="zh-CN" altLang="en-US" dirty="0">
              <a:solidFill>
                <a:srgbClr val="000000"/>
              </a:solidFill>
              <a:latin typeface="Arial" panose="020B0604020202020204" pitchFamily="34" charset="0"/>
              <a:ea typeface="黑体" panose="02010609060101010101" pitchFamily="49" charset="-122"/>
            </a:endParaRPr>
          </a:p>
          <a:p>
            <a:pPr indent="276225" fontAlgn="base">
              <a:spcBef>
                <a:spcPct val="20000"/>
              </a:spcBef>
              <a:spcAft>
                <a:spcPct val="0"/>
              </a:spcAft>
            </a:pPr>
            <a:r>
              <a:rPr lang="en-US" altLang="zh-CN" dirty="0">
                <a:solidFill>
                  <a:srgbClr val="000000"/>
                </a:solidFill>
                <a:latin typeface="Arial" panose="020B0604020202020204" pitchFamily="34" charset="0"/>
                <a:ea typeface="黑体" panose="02010609060101010101" pitchFamily="49" charset="-122"/>
              </a:rPr>
              <a:t>4</a:t>
            </a:r>
            <a:r>
              <a:rPr lang="zh-CN" altLang="en-US" dirty="0">
                <a:solidFill>
                  <a:srgbClr val="000000"/>
                </a:solidFill>
                <a:latin typeface="Arial" panose="020B0604020202020204" pitchFamily="34" charset="0"/>
                <a:ea typeface="黑体" panose="02010609060101010101" pitchFamily="49" charset="-122"/>
              </a:rPr>
              <a:t>：重新计算每个簇的中心；</a:t>
            </a:r>
            <a:endParaRPr lang="zh-CN" altLang="en-US" dirty="0">
              <a:solidFill>
                <a:srgbClr val="000000"/>
              </a:solidFill>
              <a:latin typeface="Arial" panose="020B0604020202020204" pitchFamily="34" charset="0"/>
              <a:ea typeface="黑体" panose="02010609060101010101" pitchFamily="49" charset="-122"/>
            </a:endParaRPr>
          </a:p>
          <a:p>
            <a:pPr indent="276225" fontAlgn="base">
              <a:spcBef>
                <a:spcPct val="20000"/>
              </a:spcBef>
              <a:spcAft>
                <a:spcPct val="0"/>
              </a:spcAft>
            </a:pPr>
            <a:r>
              <a:rPr lang="en-US" altLang="zh-CN" dirty="0">
                <a:solidFill>
                  <a:srgbClr val="000000"/>
                </a:solidFill>
                <a:latin typeface="Arial" panose="020B0604020202020204" pitchFamily="34" charset="0"/>
                <a:ea typeface="黑体" panose="02010609060101010101" pitchFamily="49" charset="-122"/>
              </a:rPr>
              <a:t>5</a:t>
            </a:r>
            <a:r>
              <a:rPr lang="zh-CN" altLang="en-US" dirty="0">
                <a:solidFill>
                  <a:srgbClr val="000000"/>
                </a:solidFill>
                <a:latin typeface="Arial" panose="020B0604020202020204" pitchFamily="34" charset="0"/>
                <a:ea typeface="黑体" panose="02010609060101010101" pitchFamily="49" charset="-122"/>
              </a:rPr>
              <a:t>：计算目标函数</a:t>
            </a:r>
            <a:r>
              <a:rPr lang="en-US" altLang="zh-CN" dirty="0">
                <a:solidFill>
                  <a:srgbClr val="000000"/>
                </a:solidFill>
                <a:latin typeface="Arial" panose="020B0604020202020204" pitchFamily="34" charset="0"/>
                <a:ea typeface="黑体" panose="02010609060101010101" pitchFamily="49" charset="-122"/>
              </a:rPr>
              <a:t>E</a:t>
            </a:r>
            <a:r>
              <a:rPr lang="zh-CN" altLang="en-US" dirty="0">
                <a:solidFill>
                  <a:srgbClr val="000000"/>
                </a:solidFill>
                <a:latin typeface="Arial" panose="020B0604020202020204" pitchFamily="34" charset="0"/>
                <a:ea typeface="黑体" panose="02010609060101010101" pitchFamily="49" charset="-122"/>
              </a:rPr>
              <a:t>；</a:t>
            </a:r>
            <a:endParaRPr lang="zh-CN" altLang="en-US" dirty="0">
              <a:solidFill>
                <a:srgbClr val="000000"/>
              </a:solidFill>
              <a:latin typeface="Arial" panose="020B0604020202020204" pitchFamily="34" charset="0"/>
              <a:ea typeface="黑体" panose="02010609060101010101" pitchFamily="49" charset="-122"/>
            </a:endParaRPr>
          </a:p>
          <a:p>
            <a:pPr indent="276225" fontAlgn="base">
              <a:spcBef>
                <a:spcPct val="20000"/>
              </a:spcBef>
              <a:spcAft>
                <a:spcPct val="0"/>
              </a:spcAft>
            </a:pPr>
            <a:r>
              <a:rPr lang="en-US" altLang="zh-CN" dirty="0">
                <a:solidFill>
                  <a:srgbClr val="000000"/>
                </a:solidFill>
                <a:latin typeface="Arial" panose="020B0604020202020204" pitchFamily="34" charset="0"/>
                <a:ea typeface="黑体" panose="02010609060101010101" pitchFamily="49" charset="-122"/>
              </a:rPr>
              <a:t>6</a:t>
            </a:r>
            <a:r>
              <a:rPr lang="zh-CN" altLang="en-US" dirty="0">
                <a:solidFill>
                  <a:srgbClr val="000000"/>
                </a:solidFill>
                <a:latin typeface="Arial" panose="020B0604020202020204" pitchFamily="34" charset="0"/>
                <a:ea typeface="黑体" panose="02010609060101010101" pitchFamily="49" charset="-122"/>
              </a:rPr>
              <a:t>：</a:t>
            </a:r>
            <a:r>
              <a:rPr lang="en-US" altLang="zh-CN" dirty="0">
                <a:solidFill>
                  <a:srgbClr val="000000"/>
                </a:solidFill>
                <a:latin typeface="Arial" panose="020B0604020202020204" pitchFamily="34" charset="0"/>
                <a:ea typeface="黑体" panose="02010609060101010101" pitchFamily="49" charset="-122"/>
              </a:rPr>
              <a:t>until </a:t>
            </a:r>
            <a:r>
              <a:rPr lang="zh-CN" altLang="en-US" dirty="0">
                <a:solidFill>
                  <a:srgbClr val="000000"/>
                </a:solidFill>
                <a:latin typeface="Arial" panose="020B0604020202020204" pitchFamily="34" charset="0"/>
                <a:ea typeface="黑体" panose="02010609060101010101" pitchFamily="49" charset="-122"/>
              </a:rPr>
              <a:t>目标函数</a:t>
            </a:r>
            <a:r>
              <a:rPr lang="en-US" altLang="zh-CN" dirty="0">
                <a:solidFill>
                  <a:srgbClr val="000000"/>
                </a:solidFill>
                <a:latin typeface="Arial" panose="020B0604020202020204" pitchFamily="34" charset="0"/>
                <a:ea typeface="黑体" panose="02010609060101010101" pitchFamily="49" charset="-122"/>
              </a:rPr>
              <a:t>E</a:t>
            </a:r>
            <a:r>
              <a:rPr lang="zh-CN" altLang="en-US" dirty="0">
                <a:solidFill>
                  <a:srgbClr val="000000"/>
                </a:solidFill>
                <a:latin typeface="Arial" panose="020B0604020202020204" pitchFamily="34" charset="0"/>
                <a:ea typeface="黑体" panose="02010609060101010101" pitchFamily="49" charset="-122"/>
              </a:rPr>
              <a:t>不再发生变化或中心不再发生变化；</a:t>
            </a:r>
            <a:endParaRPr lang="zh-CN" altLang="en-US" dirty="0">
              <a:solidFill>
                <a:srgbClr val="000000"/>
              </a:solidFill>
              <a:latin typeface="Arial" panose="020B0604020202020204" pitchFamily="34" charset="0"/>
              <a:ea typeface="黑体" panose="02010609060101010101" pitchFamily="49" charset="-122"/>
            </a:endParaRPr>
          </a:p>
        </p:txBody>
      </p:sp>
      <p:sp>
        <p:nvSpPr>
          <p:cNvPr id="2" name="矩形 1"/>
          <p:cNvSpPr/>
          <p:nvPr/>
        </p:nvSpPr>
        <p:spPr>
          <a:xfrm>
            <a:off x="723106" y="4097721"/>
            <a:ext cx="7251700" cy="923330"/>
          </a:xfrm>
          <a:prstGeom prst="rect">
            <a:avLst/>
          </a:prstGeom>
          <a:solidFill>
            <a:srgbClr val="0066FF"/>
          </a:solidFill>
        </p:spPr>
        <p:txBody>
          <a:bodyPr wrap="square">
            <a:spAutoFit/>
          </a:bodyPr>
          <a:lstStyle/>
          <a:p>
            <a:r>
              <a:rPr lang="zh-CN" altLang="en-US" dirty="0">
                <a:solidFill>
                  <a:schemeClr val="bg1"/>
                </a:solidFill>
                <a:latin typeface="Arial" panose="020B0604020202020204" pitchFamily="34" charset="0"/>
                <a:ea typeface="黑体" panose="02010609060101010101" pitchFamily="49" charset="-122"/>
              </a:rPr>
              <a:t>算法分析：</a:t>
            </a:r>
            <a:r>
              <a:rPr lang="en-US" altLang="zh-CN" dirty="0">
                <a:solidFill>
                  <a:schemeClr val="bg1"/>
                </a:solidFill>
                <a:latin typeface="Arial" panose="020B0604020202020204" pitchFamily="34" charset="0"/>
                <a:ea typeface="黑体" panose="02010609060101010101" pitchFamily="49" charset="-122"/>
              </a:rPr>
              <a:t>k</a:t>
            </a:r>
            <a:r>
              <a:rPr lang="zh-CN" altLang="en-US" dirty="0">
                <a:solidFill>
                  <a:schemeClr val="bg1"/>
                </a:solidFill>
                <a:latin typeface="Arial" panose="020B0604020202020204" pitchFamily="34" charset="0"/>
                <a:ea typeface="黑体" panose="02010609060101010101" pitchFamily="49" charset="-122"/>
              </a:rPr>
              <a:t>均值算法的步骤</a:t>
            </a:r>
            <a:r>
              <a:rPr lang="en-US" altLang="zh-CN" dirty="0">
                <a:solidFill>
                  <a:schemeClr val="bg1"/>
                </a:solidFill>
                <a:latin typeface="Arial" panose="020B0604020202020204" pitchFamily="34" charset="0"/>
                <a:ea typeface="黑体" panose="02010609060101010101" pitchFamily="49" charset="-122"/>
              </a:rPr>
              <a:t>3</a:t>
            </a:r>
            <a:r>
              <a:rPr lang="zh-CN" altLang="en-US" dirty="0">
                <a:solidFill>
                  <a:schemeClr val="bg1"/>
                </a:solidFill>
                <a:latin typeface="Arial" panose="020B0604020202020204" pitchFamily="34" charset="0"/>
                <a:ea typeface="黑体" panose="02010609060101010101" pitchFamily="49" charset="-122"/>
              </a:rPr>
              <a:t>和步骤</a:t>
            </a:r>
            <a:r>
              <a:rPr lang="en-US" altLang="zh-CN" dirty="0">
                <a:solidFill>
                  <a:schemeClr val="bg1"/>
                </a:solidFill>
                <a:latin typeface="Arial" panose="020B0604020202020204" pitchFamily="34" charset="0"/>
                <a:ea typeface="黑体" panose="02010609060101010101" pitchFamily="49" charset="-122"/>
              </a:rPr>
              <a:t>4</a:t>
            </a:r>
            <a:r>
              <a:rPr lang="zh-CN" altLang="en-US" dirty="0">
                <a:solidFill>
                  <a:schemeClr val="bg1"/>
                </a:solidFill>
                <a:latin typeface="Arial" panose="020B0604020202020204" pitchFamily="34" charset="0"/>
                <a:ea typeface="黑体" panose="02010609060101010101" pitchFamily="49" charset="-122"/>
              </a:rPr>
              <a:t>试图直接最小化目标函数</a:t>
            </a:r>
            <a:r>
              <a:rPr lang="en-US" altLang="zh-CN" dirty="0">
                <a:solidFill>
                  <a:schemeClr val="bg1"/>
                </a:solidFill>
                <a:latin typeface="Arial" panose="020B0604020202020204" pitchFamily="34" charset="0"/>
                <a:ea typeface="黑体" panose="02010609060101010101" pitchFamily="49" charset="-122"/>
              </a:rPr>
              <a:t>E</a:t>
            </a:r>
            <a:r>
              <a:rPr lang="zh-CN" altLang="en-US" dirty="0">
                <a:solidFill>
                  <a:schemeClr val="bg1"/>
                </a:solidFill>
                <a:latin typeface="Arial" panose="020B0604020202020204" pitchFamily="34" charset="0"/>
                <a:ea typeface="黑体" panose="02010609060101010101" pitchFamily="49" charset="-122"/>
              </a:rPr>
              <a:t>，步骤</a:t>
            </a:r>
            <a:r>
              <a:rPr lang="en-US" altLang="zh-CN" dirty="0">
                <a:solidFill>
                  <a:schemeClr val="bg1"/>
                </a:solidFill>
                <a:latin typeface="Arial" panose="020B0604020202020204" pitchFamily="34" charset="0"/>
                <a:ea typeface="黑体" panose="02010609060101010101" pitchFamily="49" charset="-122"/>
              </a:rPr>
              <a:t>3</a:t>
            </a:r>
            <a:r>
              <a:rPr lang="zh-CN" altLang="en-US" dirty="0">
                <a:solidFill>
                  <a:schemeClr val="bg1"/>
                </a:solidFill>
                <a:latin typeface="Arial" panose="020B0604020202020204" pitchFamily="34" charset="0"/>
                <a:ea typeface="黑体" panose="02010609060101010101" pitchFamily="49" charset="-122"/>
              </a:rPr>
              <a:t>通过将每个点指派到最近的中心形成簇，最小化关于给定中心的目标函数</a:t>
            </a:r>
            <a:r>
              <a:rPr lang="en-US" altLang="zh-CN" dirty="0">
                <a:solidFill>
                  <a:schemeClr val="bg1"/>
                </a:solidFill>
                <a:latin typeface="Arial" panose="020B0604020202020204" pitchFamily="34" charset="0"/>
                <a:ea typeface="黑体" panose="02010609060101010101" pitchFamily="49" charset="-122"/>
              </a:rPr>
              <a:t>E</a:t>
            </a:r>
            <a:r>
              <a:rPr lang="zh-CN" altLang="en-US" dirty="0">
                <a:solidFill>
                  <a:schemeClr val="bg1"/>
                </a:solidFill>
                <a:latin typeface="Arial" panose="020B0604020202020204" pitchFamily="34" charset="0"/>
                <a:ea typeface="黑体" panose="02010609060101010101" pitchFamily="49" charset="-122"/>
              </a:rPr>
              <a:t>；而步骤</a:t>
            </a:r>
            <a:r>
              <a:rPr lang="en-US" altLang="zh-CN" dirty="0">
                <a:solidFill>
                  <a:schemeClr val="bg1"/>
                </a:solidFill>
                <a:latin typeface="Arial" panose="020B0604020202020204" pitchFamily="34" charset="0"/>
                <a:ea typeface="黑体" panose="02010609060101010101" pitchFamily="49" charset="-122"/>
              </a:rPr>
              <a:t>4</a:t>
            </a:r>
            <a:r>
              <a:rPr lang="zh-CN" altLang="en-US" dirty="0">
                <a:solidFill>
                  <a:schemeClr val="bg1"/>
                </a:solidFill>
                <a:latin typeface="Arial" panose="020B0604020202020204" pitchFamily="34" charset="0"/>
                <a:ea typeface="黑体" panose="02010609060101010101" pitchFamily="49" charset="-122"/>
              </a:rPr>
              <a:t>重新计算每个簇的中心，进一步最小化</a:t>
            </a:r>
            <a:r>
              <a:rPr lang="en-US" altLang="zh-CN" dirty="0">
                <a:solidFill>
                  <a:schemeClr val="bg1"/>
                </a:solidFill>
                <a:latin typeface="Arial" panose="020B0604020202020204" pitchFamily="34" charset="0"/>
                <a:ea typeface="黑体" panose="02010609060101010101" pitchFamily="49" charset="-122"/>
              </a:rPr>
              <a:t>E</a:t>
            </a:r>
            <a:r>
              <a:rPr lang="zh-CN" altLang="en-US" dirty="0">
                <a:solidFill>
                  <a:schemeClr val="bg1"/>
                </a:solidFill>
                <a:latin typeface="Arial" panose="020B0604020202020204" pitchFamily="34" charset="0"/>
                <a:ea typeface="黑体" panose="02010609060101010101" pitchFamily="49" charset="-122"/>
              </a:rPr>
              <a:t>。</a:t>
            </a:r>
            <a:endParaRPr lang="zh-CN" altLang="en-US" dirty="0">
              <a:solidFill>
                <a:schemeClr val="bg1"/>
              </a:solidFill>
              <a:latin typeface="Arial" panose="020B0604020202020204" pitchFamily="34" charset="0"/>
              <a:ea typeface="黑体" panose="02010609060101010101" pitchFamily="49" charset="-122"/>
            </a:endParaRPr>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a:defRPr/>
            </a:pPr>
            <a:r>
              <a:rPr lang="es-HN" sz="1200" b="1" i="1" dirty="0">
                <a:solidFill>
                  <a:prstClr val="white">
                    <a:lumMod val="65000"/>
                  </a:prstClr>
                </a:solidFill>
              </a:rPr>
              <a:t>of</a:t>
            </a:r>
            <a:endParaRPr lang="es-ES" sz="1200" b="1" i="1" dirty="0">
              <a:solidFill>
                <a:prstClr val="white">
                  <a:lumMod val="65000"/>
                </a:prstClr>
              </a:solidFill>
            </a:endParaRPr>
          </a:p>
        </p:txBody>
      </p:sp>
      <p:sp>
        <p:nvSpPr>
          <p:cNvPr id="74" name="31 CuadroTexto"/>
          <p:cNvSpPr txBox="1"/>
          <p:nvPr/>
        </p:nvSpPr>
        <p:spPr>
          <a:xfrm>
            <a:off x="4729199" y="6267161"/>
            <a:ext cx="370840" cy="275590"/>
          </a:xfrm>
          <a:prstGeom prst="rect">
            <a:avLst/>
          </a:prstGeom>
          <a:noFill/>
        </p:spPr>
        <p:txBody>
          <a:bodyPr wrap="none">
            <a:spAutoFit/>
          </a:bodyPr>
          <a:lstStyle/>
          <a:p>
            <a:pPr>
              <a:defRPr/>
            </a:pPr>
            <a:r>
              <a:rPr lang="en-US" altLang="es-ES" sz="1200" b="1" dirty="0">
                <a:solidFill>
                  <a:prstClr val="white">
                    <a:lumMod val="50000"/>
                  </a:prstClr>
                </a:solidFill>
              </a:rPr>
              <a:t>55</a:t>
            </a:r>
            <a:endParaRPr lang="en-US" altLang="es-ES" sz="1200" b="1" dirty="0">
              <a:solidFill>
                <a:prstClr val="white">
                  <a:lumMod val="50000"/>
                </a:prstClr>
              </a:solidFill>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solidFill>
                  <a:prstClr val="black">
                    <a:tint val="75000"/>
                  </a:prstClr>
                </a:solidFill>
              </a:rPr>
            </a:fld>
            <a:endParaRPr lang="zh-CN" altLang="en-US" dirty="0">
              <a:solidFill>
                <a:prstClr val="black">
                  <a:tint val="75000"/>
                </a:prstClr>
              </a:solidFill>
            </a:endParaRPr>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398092" cy="323165"/>
          </a:xfrm>
          <a:prstGeom prst="rect">
            <a:avLst/>
          </a:prstGeom>
          <a:noFill/>
        </p:spPr>
        <p:txBody>
          <a:bodyPr wrap="none" lIns="0" tIns="0" rIns="0" bIns="0" rtlCol="0">
            <a:spAutoFit/>
          </a:bodyPr>
          <a:lstStyle/>
          <a:p>
            <a:r>
              <a:rPr lang="en-US" altLang="zh-CN" sz="2100" b="1" spc="225" dirty="0">
                <a:solidFill>
                  <a:prstClr val="white"/>
                </a:solidFill>
              </a:rPr>
              <a:t>5.2.1 k </a:t>
            </a:r>
            <a:r>
              <a:rPr lang="zh-CN" altLang="en-US" sz="2100" b="1" spc="225" dirty="0">
                <a:solidFill>
                  <a:prstClr val="white"/>
                </a:solidFill>
              </a:rPr>
              <a:t>均值算法</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5" name="文本框 27"/>
          <p:cNvSpPr txBox="1"/>
          <p:nvPr/>
        </p:nvSpPr>
        <p:spPr>
          <a:xfrm>
            <a:off x="6630203" y="234392"/>
            <a:ext cx="1274708" cy="300082"/>
          </a:xfrm>
          <a:prstGeom prst="rect">
            <a:avLst/>
          </a:prstGeom>
          <a:noFill/>
        </p:spPr>
        <p:txBody>
          <a:bodyPr wrap="none" rtlCol="0">
            <a:spAutoFit/>
          </a:bodyPr>
          <a:lstStyle/>
          <a:p>
            <a:r>
              <a:rPr lang="zh-CN" altLang="en-US" sz="1350" dirty="0">
                <a:solidFill>
                  <a:prstClr val="white"/>
                </a:solidFill>
              </a:rPr>
              <a:t>第五章　聚 类</a:t>
            </a:r>
            <a:endParaRPr lang="zh-CN" altLang="en-US" sz="1350" dirty="0">
              <a:solidFill>
                <a:prstClr val="white"/>
              </a:solidFill>
            </a:endParaRPr>
          </a:p>
        </p:txBody>
      </p:sp>
      <p:sp>
        <p:nvSpPr>
          <p:cNvPr id="70" name="Rectangle 2"/>
          <p:cNvSpPr>
            <a:spLocks noChangeArrowheads="1"/>
          </p:cNvSpPr>
          <p:nvPr/>
        </p:nvSpPr>
        <p:spPr bwMode="auto">
          <a:xfrm>
            <a:off x="482741" y="1462929"/>
            <a:ext cx="7787200" cy="3360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indent="276225" fontAlgn="base">
              <a:spcBef>
                <a:spcPct val="20000"/>
              </a:spcBef>
              <a:spcAft>
                <a:spcPct val="0"/>
              </a:spcAft>
            </a:pPr>
            <a:r>
              <a:rPr lang="en-US" altLang="zh-CN" dirty="0">
                <a:solidFill>
                  <a:srgbClr val="000000"/>
                </a:solidFill>
                <a:latin typeface="Arial" panose="020B0604020202020204" pitchFamily="34" charset="0"/>
                <a:ea typeface="黑体" panose="02010609060101010101" pitchFamily="49" charset="-122"/>
              </a:rPr>
              <a:t>k</a:t>
            </a:r>
            <a:r>
              <a:rPr lang="zh-CN" altLang="en-US" dirty="0">
                <a:solidFill>
                  <a:srgbClr val="000000"/>
                </a:solidFill>
                <a:latin typeface="Arial" panose="020B0604020202020204" pitchFamily="34" charset="0"/>
                <a:ea typeface="黑体" panose="02010609060101010101" pitchFamily="49" charset="-122"/>
              </a:rPr>
              <a:t>均值算法举例：假设要进行聚类的元组为</a:t>
            </a:r>
            <a:r>
              <a:rPr lang="en-US" altLang="zh-CN" dirty="0">
                <a:solidFill>
                  <a:srgbClr val="000000"/>
                </a:solidFill>
                <a:latin typeface="Arial" panose="020B0604020202020204" pitchFamily="34" charset="0"/>
                <a:ea typeface="黑体" panose="02010609060101010101" pitchFamily="49" charset="-122"/>
              </a:rPr>
              <a:t>{2, 4, 10, 12, 3, 20, 30, 11, 25}</a:t>
            </a:r>
            <a:r>
              <a:rPr lang="zh-CN" altLang="en-US" dirty="0">
                <a:solidFill>
                  <a:srgbClr val="000000"/>
                </a:solidFill>
                <a:latin typeface="Arial" panose="020B0604020202020204" pitchFamily="34" charset="0"/>
                <a:ea typeface="黑体" panose="02010609060101010101" pitchFamily="49" charset="-122"/>
              </a:rPr>
              <a:t>，假设要求的簇的数量为</a:t>
            </a:r>
            <a:r>
              <a:rPr lang="en-US" altLang="zh-CN" dirty="0">
                <a:solidFill>
                  <a:srgbClr val="000000"/>
                </a:solidFill>
                <a:latin typeface="Arial" panose="020B0604020202020204" pitchFamily="34" charset="0"/>
                <a:ea typeface="黑体" panose="02010609060101010101" pitchFamily="49" charset="-122"/>
              </a:rPr>
              <a:t>k=2</a:t>
            </a:r>
            <a:r>
              <a:rPr lang="zh-CN" altLang="en-US" dirty="0">
                <a:solidFill>
                  <a:srgbClr val="000000"/>
                </a:solidFill>
                <a:latin typeface="Arial" panose="020B0604020202020204" pitchFamily="34" charset="0"/>
                <a:ea typeface="黑体" panose="02010609060101010101" pitchFamily="49" charset="-122"/>
              </a:rPr>
              <a:t>。</a:t>
            </a:r>
            <a:endParaRPr lang="zh-CN" altLang="en-US" dirty="0">
              <a:solidFill>
                <a:srgbClr val="000000"/>
              </a:solidFill>
              <a:latin typeface="Arial" panose="020B0604020202020204" pitchFamily="34" charset="0"/>
              <a:ea typeface="黑体" panose="02010609060101010101" pitchFamily="49" charset="-122"/>
            </a:endParaRPr>
          </a:p>
          <a:p>
            <a:pPr indent="276225" fontAlgn="base">
              <a:spcBef>
                <a:spcPct val="20000"/>
              </a:spcBef>
              <a:spcAft>
                <a:spcPct val="0"/>
              </a:spcAft>
            </a:pPr>
            <a:r>
              <a:rPr lang="zh-CN" altLang="en-US" dirty="0">
                <a:solidFill>
                  <a:srgbClr val="000000"/>
                </a:solidFill>
                <a:latin typeface="Arial" panose="020B0604020202020204" pitchFamily="34" charset="0"/>
                <a:ea typeface="黑体" panose="02010609060101010101" pitchFamily="49" charset="-122"/>
              </a:rPr>
              <a:t>第一步：初始时用前两个数值作为簇的质心，这两个簇的质心记做：</a:t>
            </a:r>
            <a:r>
              <a:rPr lang="en-US" altLang="zh-CN" dirty="0">
                <a:solidFill>
                  <a:srgbClr val="000000"/>
                </a:solidFill>
                <a:latin typeface="Arial" panose="020B0604020202020204" pitchFamily="34" charset="0"/>
                <a:ea typeface="黑体" panose="02010609060101010101" pitchFamily="49" charset="-122"/>
              </a:rPr>
              <a:t>m</a:t>
            </a:r>
            <a:r>
              <a:rPr lang="en-US" altLang="zh-CN" b="1" baseline="-25000" dirty="0">
                <a:solidFill>
                  <a:srgbClr val="000000"/>
                </a:solidFill>
                <a:latin typeface="Arial" panose="020B0604020202020204" pitchFamily="34" charset="0"/>
                <a:ea typeface="黑体" panose="02010609060101010101" pitchFamily="49" charset="-122"/>
              </a:rPr>
              <a:t>1</a:t>
            </a:r>
            <a:r>
              <a:rPr lang="en-US" altLang="zh-CN" dirty="0">
                <a:solidFill>
                  <a:srgbClr val="000000"/>
                </a:solidFill>
                <a:latin typeface="Arial" panose="020B0604020202020204" pitchFamily="34" charset="0"/>
                <a:ea typeface="黑体" panose="02010609060101010101" pitchFamily="49" charset="-122"/>
              </a:rPr>
              <a:t>=2</a:t>
            </a:r>
            <a:r>
              <a:rPr lang="zh-CN" altLang="en-US" dirty="0">
                <a:solidFill>
                  <a:srgbClr val="000000"/>
                </a:solidFill>
                <a:latin typeface="Arial" panose="020B0604020202020204" pitchFamily="34" charset="0"/>
                <a:ea typeface="黑体" panose="02010609060101010101" pitchFamily="49" charset="-122"/>
              </a:rPr>
              <a:t> ，</a:t>
            </a:r>
            <a:r>
              <a:rPr lang="en-US" altLang="zh-CN" dirty="0">
                <a:solidFill>
                  <a:srgbClr val="000000"/>
                </a:solidFill>
                <a:latin typeface="Arial" panose="020B0604020202020204" pitchFamily="34" charset="0"/>
                <a:ea typeface="黑体" panose="02010609060101010101" pitchFamily="49" charset="-122"/>
              </a:rPr>
              <a:t>m</a:t>
            </a:r>
            <a:r>
              <a:rPr lang="en-US" altLang="zh-CN" b="1" baseline="-25000" dirty="0">
                <a:solidFill>
                  <a:srgbClr val="000000"/>
                </a:solidFill>
                <a:latin typeface="Arial" panose="020B0604020202020204" pitchFamily="34" charset="0"/>
                <a:ea typeface="黑体" panose="02010609060101010101" pitchFamily="49" charset="-122"/>
              </a:rPr>
              <a:t>2</a:t>
            </a:r>
            <a:r>
              <a:rPr lang="en-US" altLang="zh-CN" dirty="0">
                <a:solidFill>
                  <a:srgbClr val="000000"/>
                </a:solidFill>
                <a:latin typeface="Arial" panose="020B0604020202020204" pitchFamily="34" charset="0"/>
                <a:ea typeface="黑体" panose="02010609060101010101" pitchFamily="49" charset="-122"/>
              </a:rPr>
              <a:t>=4</a:t>
            </a:r>
            <a:r>
              <a:rPr lang="zh-CN" altLang="en-US" dirty="0">
                <a:solidFill>
                  <a:srgbClr val="000000"/>
                </a:solidFill>
                <a:latin typeface="Arial" panose="020B0604020202020204" pitchFamily="34" charset="0"/>
                <a:ea typeface="黑体" panose="02010609060101010101" pitchFamily="49" charset="-122"/>
              </a:rPr>
              <a:t> ；</a:t>
            </a:r>
            <a:endParaRPr lang="zh-CN" altLang="en-US" dirty="0">
              <a:solidFill>
                <a:srgbClr val="000000"/>
              </a:solidFill>
              <a:latin typeface="Arial" panose="020B0604020202020204" pitchFamily="34" charset="0"/>
              <a:ea typeface="黑体" panose="02010609060101010101" pitchFamily="49" charset="-122"/>
            </a:endParaRPr>
          </a:p>
          <a:p>
            <a:pPr indent="276225" fontAlgn="base">
              <a:spcBef>
                <a:spcPct val="20000"/>
              </a:spcBef>
              <a:spcAft>
                <a:spcPct val="0"/>
              </a:spcAft>
            </a:pPr>
            <a:r>
              <a:rPr lang="zh-CN" altLang="en-US" dirty="0">
                <a:solidFill>
                  <a:srgbClr val="000000"/>
                </a:solidFill>
                <a:latin typeface="Arial" panose="020B0604020202020204" pitchFamily="34" charset="0"/>
                <a:ea typeface="黑体" panose="02010609060101010101" pitchFamily="49" charset="-122"/>
              </a:rPr>
              <a:t>第二步：对剩余的每个对象，根据其与各个簇中心的距离，将它指派给最近的簇中，可得：</a:t>
            </a:r>
            <a:r>
              <a:rPr lang="en-US" altLang="zh-CN" dirty="0">
                <a:solidFill>
                  <a:srgbClr val="000000"/>
                </a:solidFill>
                <a:latin typeface="Arial" panose="020B0604020202020204" pitchFamily="34" charset="0"/>
                <a:ea typeface="黑体" panose="02010609060101010101" pitchFamily="49" charset="-122"/>
              </a:rPr>
              <a:t> C</a:t>
            </a:r>
            <a:r>
              <a:rPr lang="en-US" altLang="zh-CN" b="1" baseline="-25000" dirty="0">
                <a:solidFill>
                  <a:srgbClr val="000000"/>
                </a:solidFill>
                <a:latin typeface="Arial" panose="020B0604020202020204" pitchFamily="34" charset="0"/>
                <a:ea typeface="黑体" panose="02010609060101010101" pitchFamily="49" charset="-122"/>
              </a:rPr>
              <a:t>1</a:t>
            </a:r>
            <a:r>
              <a:rPr lang="en-US" altLang="zh-CN" dirty="0">
                <a:solidFill>
                  <a:srgbClr val="000000"/>
                </a:solidFill>
                <a:latin typeface="Arial" panose="020B0604020202020204" pitchFamily="34" charset="0"/>
                <a:ea typeface="黑体" panose="02010609060101010101" pitchFamily="49" charset="-122"/>
              </a:rPr>
              <a:t>=2</a:t>
            </a:r>
            <a:r>
              <a:rPr lang="zh-CN" altLang="en-US" dirty="0">
                <a:solidFill>
                  <a:srgbClr val="000000"/>
                </a:solidFill>
                <a:latin typeface="Arial" panose="020B0604020202020204" pitchFamily="34" charset="0"/>
                <a:ea typeface="黑体" panose="02010609060101010101" pitchFamily="49" charset="-122"/>
              </a:rPr>
              <a:t> </a:t>
            </a:r>
            <a:r>
              <a:rPr lang="en-US" altLang="zh-CN" dirty="0">
                <a:solidFill>
                  <a:srgbClr val="000000"/>
                </a:solidFill>
                <a:latin typeface="Arial" panose="020B0604020202020204" pitchFamily="34" charset="0"/>
                <a:ea typeface="黑体" panose="02010609060101010101" pitchFamily="49" charset="-122"/>
              </a:rPr>
              <a:t>={2, 3}</a:t>
            </a:r>
            <a:r>
              <a:rPr lang="zh-CN" altLang="en-US" dirty="0">
                <a:solidFill>
                  <a:srgbClr val="000000"/>
                </a:solidFill>
                <a:latin typeface="Arial" panose="020B0604020202020204" pitchFamily="34" charset="0"/>
                <a:ea typeface="黑体" panose="02010609060101010101" pitchFamily="49" charset="-122"/>
              </a:rPr>
              <a:t>， </a:t>
            </a:r>
            <a:r>
              <a:rPr lang="en-US" altLang="zh-CN" dirty="0">
                <a:solidFill>
                  <a:srgbClr val="000000"/>
                </a:solidFill>
                <a:latin typeface="Arial" panose="020B0604020202020204" pitchFamily="34" charset="0"/>
                <a:ea typeface="黑体" panose="02010609060101010101" pitchFamily="49" charset="-122"/>
              </a:rPr>
              <a:t>C</a:t>
            </a:r>
            <a:r>
              <a:rPr lang="en-US" altLang="zh-CN" b="1" baseline="-25000" dirty="0">
                <a:solidFill>
                  <a:srgbClr val="000000"/>
                </a:solidFill>
                <a:latin typeface="Arial" panose="020B0604020202020204" pitchFamily="34" charset="0"/>
                <a:ea typeface="黑体" panose="02010609060101010101" pitchFamily="49" charset="-122"/>
              </a:rPr>
              <a:t>2</a:t>
            </a:r>
            <a:r>
              <a:rPr lang="en-US" altLang="zh-CN" dirty="0">
                <a:solidFill>
                  <a:srgbClr val="000000"/>
                </a:solidFill>
                <a:latin typeface="Arial" panose="020B0604020202020204" pitchFamily="34" charset="0"/>
                <a:ea typeface="黑体" panose="02010609060101010101" pitchFamily="49" charset="-122"/>
              </a:rPr>
              <a:t>={4, 10, 12, 20, 30, 11, 25}</a:t>
            </a:r>
            <a:r>
              <a:rPr lang="zh-CN" altLang="en-US" dirty="0">
                <a:solidFill>
                  <a:srgbClr val="000000"/>
                </a:solidFill>
                <a:latin typeface="Arial" panose="020B0604020202020204" pitchFamily="34" charset="0"/>
                <a:ea typeface="黑体" panose="02010609060101010101" pitchFamily="49" charset="-122"/>
              </a:rPr>
              <a:t>；</a:t>
            </a:r>
            <a:endParaRPr lang="en-US" altLang="zh-CN" dirty="0">
              <a:solidFill>
                <a:srgbClr val="000000"/>
              </a:solidFill>
              <a:latin typeface="Arial" panose="020B0604020202020204" pitchFamily="34" charset="0"/>
              <a:ea typeface="黑体" panose="02010609060101010101" pitchFamily="49" charset="-122"/>
            </a:endParaRPr>
          </a:p>
          <a:p>
            <a:pPr indent="276225" fontAlgn="base">
              <a:spcBef>
                <a:spcPct val="20000"/>
              </a:spcBef>
              <a:spcAft>
                <a:spcPct val="0"/>
              </a:spcAft>
            </a:pPr>
            <a:r>
              <a:rPr lang="zh-CN" altLang="en-US" dirty="0">
                <a:solidFill>
                  <a:srgbClr val="000000"/>
                </a:solidFill>
                <a:latin typeface="Arial" panose="020B0604020202020204" pitchFamily="34" charset="0"/>
                <a:ea typeface="黑体" panose="02010609060101010101" pitchFamily="49" charset="-122"/>
              </a:rPr>
              <a:t>第三步：计算簇的新质心：</a:t>
            </a:r>
            <a:r>
              <a:rPr lang="en-US" altLang="zh-CN" dirty="0">
                <a:solidFill>
                  <a:srgbClr val="000000"/>
                </a:solidFill>
                <a:latin typeface="Arial" panose="020B0604020202020204" pitchFamily="34" charset="0"/>
                <a:ea typeface="黑体" panose="02010609060101010101" pitchFamily="49" charset="-122"/>
              </a:rPr>
              <a:t>m</a:t>
            </a:r>
            <a:r>
              <a:rPr lang="en-US" altLang="zh-CN" b="1" baseline="-25000" dirty="0">
                <a:solidFill>
                  <a:srgbClr val="000000"/>
                </a:solidFill>
                <a:latin typeface="Arial" panose="020B0604020202020204" pitchFamily="34" charset="0"/>
                <a:ea typeface="黑体" panose="02010609060101010101" pitchFamily="49" charset="-122"/>
              </a:rPr>
              <a:t>1</a:t>
            </a:r>
            <a:r>
              <a:rPr lang="zh-CN" altLang="en-US" dirty="0">
                <a:solidFill>
                  <a:srgbClr val="000000"/>
                </a:solidFill>
                <a:latin typeface="Arial" panose="020B0604020202020204" pitchFamily="34" charset="0"/>
                <a:ea typeface="黑体" panose="02010609060101010101" pitchFamily="49" charset="-122"/>
              </a:rPr>
              <a:t> </a:t>
            </a:r>
            <a:r>
              <a:rPr lang="en-US" altLang="zh-CN" dirty="0">
                <a:solidFill>
                  <a:srgbClr val="000000"/>
                </a:solidFill>
                <a:latin typeface="Arial" panose="020B0604020202020204" pitchFamily="34" charset="0"/>
                <a:ea typeface="黑体" panose="02010609060101010101" pitchFamily="49" charset="-122"/>
              </a:rPr>
              <a:t>=(2+3)/2=2.5</a:t>
            </a:r>
            <a:r>
              <a:rPr lang="zh-CN" altLang="en-US" dirty="0">
                <a:solidFill>
                  <a:srgbClr val="000000"/>
                </a:solidFill>
                <a:latin typeface="Arial" panose="020B0604020202020204" pitchFamily="34" charset="0"/>
                <a:ea typeface="黑体" panose="02010609060101010101" pitchFamily="49" charset="-122"/>
              </a:rPr>
              <a:t>，</a:t>
            </a:r>
            <a:r>
              <a:rPr lang="en-US" altLang="zh-CN" dirty="0">
                <a:solidFill>
                  <a:srgbClr val="000000"/>
                </a:solidFill>
                <a:latin typeface="Arial" panose="020B0604020202020204" pitchFamily="34" charset="0"/>
                <a:ea typeface="黑体" panose="02010609060101010101" pitchFamily="49" charset="-122"/>
              </a:rPr>
              <a:t>m</a:t>
            </a:r>
            <a:r>
              <a:rPr lang="en-US" altLang="zh-CN" b="1" baseline="-25000" dirty="0">
                <a:solidFill>
                  <a:srgbClr val="000000"/>
                </a:solidFill>
                <a:latin typeface="Arial" panose="020B0604020202020204" pitchFamily="34" charset="0"/>
                <a:ea typeface="黑体" panose="02010609060101010101" pitchFamily="49" charset="-122"/>
              </a:rPr>
              <a:t>2</a:t>
            </a:r>
            <a:r>
              <a:rPr lang="zh-CN" altLang="en-US" dirty="0">
                <a:solidFill>
                  <a:srgbClr val="000000"/>
                </a:solidFill>
                <a:latin typeface="Arial" panose="020B0604020202020204" pitchFamily="34" charset="0"/>
                <a:ea typeface="黑体" panose="02010609060101010101" pitchFamily="49" charset="-122"/>
              </a:rPr>
              <a:t> </a:t>
            </a:r>
            <a:r>
              <a:rPr lang="en-US" altLang="zh-CN" dirty="0">
                <a:solidFill>
                  <a:srgbClr val="000000"/>
                </a:solidFill>
                <a:latin typeface="Arial" panose="020B0604020202020204" pitchFamily="34" charset="0"/>
                <a:ea typeface="黑体" panose="02010609060101010101" pitchFamily="49" charset="-122"/>
              </a:rPr>
              <a:t>= (4+10 + 12 +20 +30+11+25)/7=16;</a:t>
            </a:r>
            <a:endParaRPr lang="en-US" altLang="zh-CN" dirty="0">
              <a:solidFill>
                <a:srgbClr val="000000"/>
              </a:solidFill>
              <a:latin typeface="Arial" panose="020B0604020202020204" pitchFamily="34" charset="0"/>
              <a:ea typeface="黑体" panose="02010609060101010101" pitchFamily="49" charset="-122"/>
            </a:endParaRPr>
          </a:p>
          <a:p>
            <a:pPr indent="276225" fontAlgn="base">
              <a:spcBef>
                <a:spcPct val="20000"/>
              </a:spcBef>
              <a:spcAft>
                <a:spcPct val="0"/>
              </a:spcAft>
            </a:pPr>
            <a:r>
              <a:rPr lang="zh-CN" altLang="en-US" dirty="0">
                <a:solidFill>
                  <a:srgbClr val="000000"/>
                </a:solidFill>
                <a:latin typeface="Arial" panose="020B0604020202020204" pitchFamily="34" charset="0"/>
                <a:ea typeface="黑体" panose="02010609060101010101" pitchFamily="49" charset="-122"/>
              </a:rPr>
              <a:t>重新对簇中的成员进行分配可得 </a:t>
            </a:r>
            <a:r>
              <a:rPr lang="en-US" altLang="zh-CN" dirty="0">
                <a:solidFill>
                  <a:srgbClr val="000000"/>
                </a:solidFill>
                <a:latin typeface="Arial" panose="020B0604020202020204" pitchFamily="34" charset="0"/>
                <a:ea typeface="黑体" panose="02010609060101010101" pitchFamily="49" charset="-122"/>
              </a:rPr>
              <a:t>C</a:t>
            </a:r>
            <a:r>
              <a:rPr lang="en-US" altLang="zh-CN" b="1" baseline="-25000" dirty="0">
                <a:solidFill>
                  <a:srgbClr val="000000"/>
                </a:solidFill>
                <a:latin typeface="Arial" panose="020B0604020202020204" pitchFamily="34" charset="0"/>
                <a:ea typeface="黑体" panose="02010609060101010101" pitchFamily="49" charset="-122"/>
              </a:rPr>
              <a:t>1</a:t>
            </a:r>
            <a:r>
              <a:rPr lang="en-US" altLang="zh-CN" dirty="0">
                <a:solidFill>
                  <a:srgbClr val="000000"/>
                </a:solidFill>
                <a:latin typeface="Arial" panose="020B0604020202020204" pitchFamily="34" charset="0"/>
                <a:ea typeface="黑体" panose="02010609060101010101" pitchFamily="49" charset="-122"/>
              </a:rPr>
              <a:t>={2, 3, 4}</a:t>
            </a:r>
            <a:r>
              <a:rPr lang="zh-CN" altLang="en-US" dirty="0">
                <a:solidFill>
                  <a:srgbClr val="000000"/>
                </a:solidFill>
                <a:latin typeface="Arial" panose="020B0604020202020204" pitchFamily="34" charset="0"/>
                <a:ea typeface="黑体" panose="02010609060101010101" pitchFamily="49" charset="-122"/>
              </a:rPr>
              <a:t>和</a:t>
            </a:r>
            <a:r>
              <a:rPr lang="en-US" altLang="zh-CN" dirty="0">
                <a:solidFill>
                  <a:srgbClr val="000000"/>
                </a:solidFill>
                <a:latin typeface="Arial" panose="020B0604020202020204" pitchFamily="34" charset="0"/>
                <a:ea typeface="黑体" panose="02010609060101010101" pitchFamily="49" charset="-122"/>
              </a:rPr>
              <a:t>C</a:t>
            </a:r>
            <a:r>
              <a:rPr lang="en-US" altLang="zh-CN" b="1" baseline="-25000" dirty="0">
                <a:solidFill>
                  <a:srgbClr val="000000"/>
                </a:solidFill>
                <a:latin typeface="Arial" panose="020B0604020202020204" pitchFamily="34" charset="0"/>
                <a:ea typeface="黑体" panose="02010609060101010101" pitchFamily="49" charset="-122"/>
              </a:rPr>
              <a:t>2</a:t>
            </a:r>
            <a:r>
              <a:rPr lang="zh-CN" altLang="en-US" dirty="0">
                <a:solidFill>
                  <a:srgbClr val="000000"/>
                </a:solidFill>
                <a:latin typeface="Arial" panose="020B0604020202020204" pitchFamily="34" charset="0"/>
                <a:ea typeface="黑体" panose="02010609060101010101" pitchFamily="49" charset="-122"/>
              </a:rPr>
              <a:t> </a:t>
            </a:r>
            <a:r>
              <a:rPr lang="en-US" altLang="zh-CN" dirty="0">
                <a:solidFill>
                  <a:srgbClr val="000000"/>
                </a:solidFill>
                <a:latin typeface="Arial" panose="020B0604020202020204" pitchFamily="34" charset="0"/>
                <a:ea typeface="黑体" panose="02010609060101010101" pitchFamily="49" charset="-122"/>
              </a:rPr>
              <a:t>={10, 12, 20, 30, 11, 25}</a:t>
            </a:r>
            <a:r>
              <a:rPr lang="zh-CN" altLang="en-US" dirty="0">
                <a:solidFill>
                  <a:srgbClr val="000000"/>
                </a:solidFill>
                <a:latin typeface="Arial" panose="020B0604020202020204" pitchFamily="34" charset="0"/>
                <a:ea typeface="黑体" panose="02010609060101010101" pitchFamily="49" charset="-122"/>
              </a:rPr>
              <a:t>，不断重复这个过程，均值不再变化时最终可得到两个簇：</a:t>
            </a:r>
            <a:r>
              <a:rPr lang="en-US" altLang="zh-CN" dirty="0">
                <a:solidFill>
                  <a:srgbClr val="000000"/>
                </a:solidFill>
                <a:latin typeface="Arial" panose="020B0604020202020204" pitchFamily="34" charset="0"/>
                <a:ea typeface="黑体" panose="02010609060101010101" pitchFamily="49" charset="-122"/>
              </a:rPr>
              <a:t>C</a:t>
            </a:r>
            <a:r>
              <a:rPr lang="en-US" altLang="zh-CN" b="1" baseline="-25000" dirty="0">
                <a:solidFill>
                  <a:srgbClr val="000000"/>
                </a:solidFill>
                <a:latin typeface="Arial" panose="020B0604020202020204" pitchFamily="34" charset="0"/>
                <a:ea typeface="黑体" panose="02010609060101010101" pitchFamily="49" charset="-122"/>
              </a:rPr>
              <a:t>1</a:t>
            </a:r>
            <a:r>
              <a:rPr lang="zh-CN" altLang="en-US" dirty="0">
                <a:solidFill>
                  <a:srgbClr val="000000"/>
                </a:solidFill>
                <a:latin typeface="Arial" panose="020B0604020202020204" pitchFamily="34" charset="0"/>
                <a:ea typeface="黑体" panose="02010609060101010101" pitchFamily="49" charset="-122"/>
              </a:rPr>
              <a:t> </a:t>
            </a:r>
            <a:r>
              <a:rPr lang="en-US" altLang="zh-CN" dirty="0">
                <a:solidFill>
                  <a:srgbClr val="000000"/>
                </a:solidFill>
                <a:latin typeface="Arial" panose="020B0604020202020204" pitchFamily="34" charset="0"/>
                <a:ea typeface="黑体" panose="02010609060101010101" pitchFamily="49" charset="-122"/>
              </a:rPr>
              <a:t>={2, 3, 4, 10, 11, 12}</a:t>
            </a:r>
            <a:r>
              <a:rPr lang="zh-CN" altLang="en-US" dirty="0">
                <a:solidFill>
                  <a:srgbClr val="000000"/>
                </a:solidFill>
                <a:latin typeface="Arial" panose="020B0604020202020204" pitchFamily="34" charset="0"/>
                <a:ea typeface="黑体" panose="02010609060101010101" pitchFamily="49" charset="-122"/>
              </a:rPr>
              <a:t>和 </a:t>
            </a:r>
            <a:r>
              <a:rPr lang="en-US" altLang="zh-CN" dirty="0">
                <a:solidFill>
                  <a:srgbClr val="000000"/>
                </a:solidFill>
                <a:latin typeface="Arial" panose="020B0604020202020204" pitchFamily="34" charset="0"/>
                <a:ea typeface="黑体" panose="02010609060101010101" pitchFamily="49" charset="-122"/>
              </a:rPr>
              <a:t>C</a:t>
            </a:r>
            <a:r>
              <a:rPr lang="en-US" altLang="zh-CN" b="1" baseline="-25000" dirty="0">
                <a:solidFill>
                  <a:srgbClr val="000000"/>
                </a:solidFill>
                <a:latin typeface="Arial" panose="020B0604020202020204" pitchFamily="34" charset="0"/>
                <a:ea typeface="黑体" panose="02010609060101010101" pitchFamily="49" charset="-122"/>
              </a:rPr>
              <a:t>2 </a:t>
            </a:r>
            <a:r>
              <a:rPr lang="en-US" altLang="zh-CN" dirty="0">
                <a:solidFill>
                  <a:srgbClr val="000000"/>
                </a:solidFill>
                <a:latin typeface="Arial" panose="020B0604020202020204" pitchFamily="34" charset="0"/>
                <a:ea typeface="黑体" panose="02010609060101010101" pitchFamily="49" charset="-122"/>
              </a:rPr>
              <a:t>={20, 30, 25}</a:t>
            </a:r>
            <a:r>
              <a:rPr lang="zh-CN" altLang="en-US" dirty="0">
                <a:solidFill>
                  <a:srgbClr val="000000"/>
                </a:solidFill>
                <a:latin typeface="Arial" panose="020B0604020202020204" pitchFamily="34" charset="0"/>
                <a:ea typeface="黑体" panose="02010609060101010101" pitchFamily="49" charset="-122"/>
              </a:rPr>
              <a:t>。</a:t>
            </a:r>
            <a:endParaRPr lang="zh-CN" altLang="en-US" dirty="0">
              <a:solidFill>
                <a:srgbClr val="000000"/>
              </a:solidFill>
              <a:latin typeface="Arial" panose="020B0604020202020204" pitchFamily="34" charset="0"/>
              <a:ea typeface="黑体" panose="02010609060101010101" pitchFamily="49" charset="-122"/>
            </a:endParaRPr>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a:defRPr/>
            </a:pPr>
            <a:r>
              <a:rPr lang="es-HN" sz="1200" b="1" i="1" dirty="0">
                <a:solidFill>
                  <a:prstClr val="white">
                    <a:lumMod val="65000"/>
                  </a:prstClr>
                </a:solidFill>
              </a:rPr>
              <a:t>of</a:t>
            </a:r>
            <a:endParaRPr lang="es-ES" sz="1200" b="1" i="1" dirty="0">
              <a:solidFill>
                <a:prstClr val="white">
                  <a:lumMod val="65000"/>
                </a:prstClr>
              </a:solidFill>
            </a:endParaRPr>
          </a:p>
        </p:txBody>
      </p:sp>
      <p:sp>
        <p:nvSpPr>
          <p:cNvPr id="74" name="31 CuadroTexto"/>
          <p:cNvSpPr txBox="1"/>
          <p:nvPr/>
        </p:nvSpPr>
        <p:spPr>
          <a:xfrm>
            <a:off x="4729199" y="6267161"/>
            <a:ext cx="370840" cy="275590"/>
          </a:xfrm>
          <a:prstGeom prst="rect">
            <a:avLst/>
          </a:prstGeom>
          <a:noFill/>
        </p:spPr>
        <p:txBody>
          <a:bodyPr wrap="none">
            <a:spAutoFit/>
          </a:bodyPr>
          <a:lstStyle/>
          <a:p>
            <a:pPr>
              <a:defRPr/>
            </a:pPr>
            <a:r>
              <a:rPr lang="en-US" altLang="es-ES" sz="1200" b="1" dirty="0">
                <a:solidFill>
                  <a:prstClr val="white">
                    <a:lumMod val="50000"/>
                  </a:prstClr>
                </a:solidFill>
              </a:rPr>
              <a:t>55</a:t>
            </a:r>
            <a:endParaRPr lang="en-US" altLang="es-ES" sz="1200" b="1" dirty="0">
              <a:solidFill>
                <a:prstClr val="white">
                  <a:lumMod val="50000"/>
                </a:prstClr>
              </a:solidFill>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solidFill>
                  <a:prstClr val="black">
                    <a:tint val="75000"/>
                  </a:prstClr>
                </a:solidFill>
              </a:rPr>
            </a:fld>
            <a:endParaRPr lang="zh-CN" altLang="en-US" dirty="0">
              <a:solidFill>
                <a:prstClr val="black">
                  <a:tint val="75000"/>
                </a:prstClr>
              </a:solidFill>
            </a:endParaRPr>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696251" cy="323165"/>
          </a:xfrm>
          <a:prstGeom prst="rect">
            <a:avLst/>
          </a:prstGeom>
          <a:noFill/>
        </p:spPr>
        <p:txBody>
          <a:bodyPr wrap="none" lIns="0" tIns="0" rIns="0" bIns="0" rtlCol="0">
            <a:spAutoFit/>
          </a:bodyPr>
          <a:lstStyle/>
          <a:p>
            <a:r>
              <a:rPr lang="en-US" altLang="zh-CN" sz="2100" b="1" spc="225" dirty="0">
                <a:solidFill>
                  <a:prstClr val="white"/>
                </a:solidFill>
              </a:rPr>
              <a:t>5.2.2 k </a:t>
            </a:r>
            <a:r>
              <a:rPr lang="zh-CN" altLang="en-US" sz="2100" b="1" spc="225" dirty="0">
                <a:solidFill>
                  <a:prstClr val="white"/>
                </a:solidFill>
              </a:rPr>
              <a:t>中心点算法</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5" name="文本框 27"/>
          <p:cNvSpPr txBox="1"/>
          <p:nvPr/>
        </p:nvSpPr>
        <p:spPr>
          <a:xfrm>
            <a:off x="6630203" y="234392"/>
            <a:ext cx="1274708" cy="300082"/>
          </a:xfrm>
          <a:prstGeom prst="rect">
            <a:avLst/>
          </a:prstGeom>
          <a:noFill/>
        </p:spPr>
        <p:txBody>
          <a:bodyPr wrap="none" rtlCol="0">
            <a:spAutoFit/>
          </a:bodyPr>
          <a:lstStyle/>
          <a:p>
            <a:r>
              <a:rPr lang="zh-CN" altLang="en-US" sz="1350" dirty="0">
                <a:solidFill>
                  <a:prstClr val="white"/>
                </a:solidFill>
              </a:rPr>
              <a:t>第五章　聚 类</a:t>
            </a:r>
            <a:endParaRPr lang="zh-CN" altLang="en-US" sz="1350" dirty="0">
              <a:solidFill>
                <a:prstClr val="white"/>
              </a:solidFill>
            </a:endParaRPr>
          </a:p>
        </p:txBody>
      </p:sp>
      <p:sp>
        <p:nvSpPr>
          <p:cNvPr id="146" name="Rectangle 2"/>
          <p:cNvSpPr>
            <a:spLocks noChangeArrowheads="1"/>
          </p:cNvSpPr>
          <p:nvPr/>
        </p:nvSpPr>
        <p:spPr bwMode="auto">
          <a:xfrm>
            <a:off x="535525" y="1738421"/>
            <a:ext cx="7787200" cy="2739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indent="276225" fontAlgn="base">
              <a:lnSpc>
                <a:spcPct val="130000"/>
              </a:lnSpc>
              <a:spcBef>
                <a:spcPct val="20000"/>
              </a:spcBef>
              <a:spcAft>
                <a:spcPct val="0"/>
              </a:spcAft>
            </a:pPr>
            <a:r>
              <a:rPr lang="en-US" altLang="zh-CN" dirty="0">
                <a:solidFill>
                  <a:srgbClr val="000000"/>
                </a:solidFill>
                <a:latin typeface="Arial" panose="020B0604020202020204" pitchFamily="34" charset="0"/>
                <a:ea typeface="黑体" panose="02010609060101010101" pitchFamily="49" charset="-122"/>
              </a:rPr>
              <a:t>k</a:t>
            </a:r>
            <a:r>
              <a:rPr lang="zh-CN" altLang="en-US" dirty="0">
                <a:solidFill>
                  <a:srgbClr val="000000"/>
                </a:solidFill>
                <a:latin typeface="Arial" panose="020B0604020202020204" pitchFamily="34" charset="0"/>
                <a:ea typeface="黑体" panose="02010609060101010101" pitchFamily="49" charset="-122"/>
              </a:rPr>
              <a:t>均值算法对离群数据对象点是敏感的，一个极大值的对象可能在相当大的程度上扭曲数据的分布。目标函数</a:t>
            </a:r>
            <a:r>
              <a:rPr lang="en-US" altLang="zh-CN" dirty="0">
                <a:solidFill>
                  <a:srgbClr val="000000"/>
                </a:solidFill>
                <a:latin typeface="Arial" panose="020B0604020202020204" pitchFamily="34" charset="0"/>
                <a:ea typeface="黑体" panose="02010609060101010101" pitchFamily="49" charset="-122"/>
              </a:rPr>
              <a:t>(5.3)</a:t>
            </a:r>
            <a:r>
              <a:rPr lang="zh-CN" altLang="en-US" dirty="0">
                <a:solidFill>
                  <a:srgbClr val="000000"/>
                </a:solidFill>
                <a:latin typeface="Arial" panose="020B0604020202020204" pitchFamily="34" charset="0"/>
                <a:ea typeface="黑体" panose="02010609060101010101" pitchFamily="49" charset="-122"/>
              </a:rPr>
              <a:t>的使用更是进一步恶化了这一影响。</a:t>
            </a:r>
            <a:endParaRPr lang="zh-CN" altLang="en-US" dirty="0">
              <a:solidFill>
                <a:srgbClr val="000000"/>
              </a:solidFill>
              <a:latin typeface="Arial" panose="020B0604020202020204" pitchFamily="34" charset="0"/>
              <a:ea typeface="黑体" panose="02010609060101010101" pitchFamily="49" charset="-122"/>
            </a:endParaRPr>
          </a:p>
          <a:p>
            <a:pPr indent="276225" fontAlgn="base">
              <a:lnSpc>
                <a:spcPct val="130000"/>
              </a:lnSpc>
              <a:spcBef>
                <a:spcPct val="20000"/>
              </a:spcBef>
              <a:spcAft>
                <a:spcPct val="0"/>
              </a:spcAft>
            </a:pPr>
            <a:r>
              <a:rPr lang="en-US" altLang="zh-CN" dirty="0">
                <a:solidFill>
                  <a:srgbClr val="000000"/>
                </a:solidFill>
                <a:latin typeface="Arial" panose="020B0604020202020204" pitchFamily="34" charset="0"/>
                <a:ea typeface="黑体" panose="02010609060101010101" pitchFamily="49" charset="-122"/>
              </a:rPr>
              <a:t>k</a:t>
            </a:r>
            <a:r>
              <a:rPr lang="zh-CN" altLang="en-US" dirty="0">
                <a:solidFill>
                  <a:srgbClr val="000000"/>
                </a:solidFill>
                <a:latin typeface="Arial" panose="020B0604020202020204" pitchFamily="34" charset="0"/>
                <a:ea typeface="黑体" panose="02010609060101010101" pitchFamily="49" charset="-122"/>
              </a:rPr>
              <a:t>中心点算法：</a:t>
            </a:r>
            <a:endParaRPr lang="en-US" altLang="zh-CN" dirty="0">
              <a:solidFill>
                <a:srgbClr val="000000"/>
              </a:solidFill>
              <a:latin typeface="Arial" panose="020B0604020202020204" pitchFamily="34" charset="0"/>
              <a:ea typeface="黑体" panose="02010609060101010101" pitchFamily="49" charset="-122"/>
            </a:endParaRPr>
          </a:p>
          <a:p>
            <a:pPr marL="285750" indent="-285750" fontAlgn="base">
              <a:lnSpc>
                <a:spcPct val="130000"/>
              </a:lnSpc>
              <a:spcBef>
                <a:spcPct val="20000"/>
              </a:spcBef>
              <a:spcAft>
                <a:spcPct val="0"/>
              </a:spcAft>
              <a:buFont typeface="Wingdings" panose="05000000000000000000" pitchFamily="2" charset="2"/>
              <a:buChar char="l"/>
            </a:pPr>
            <a:r>
              <a:rPr lang="zh-CN" altLang="en-US" dirty="0">
                <a:solidFill>
                  <a:srgbClr val="FF0000"/>
                </a:solidFill>
                <a:latin typeface="Arial" panose="020B0604020202020204" pitchFamily="34" charset="0"/>
                <a:ea typeface="黑体" panose="02010609060101010101" pitchFamily="49" charset="-122"/>
              </a:rPr>
              <a:t>在每个簇中选出一个最靠近均值的实际的对象来代表该簇</a:t>
            </a:r>
            <a:r>
              <a:rPr lang="zh-CN" altLang="en-US" dirty="0">
                <a:solidFill>
                  <a:srgbClr val="000000"/>
                </a:solidFill>
                <a:latin typeface="Arial" panose="020B0604020202020204" pitchFamily="34" charset="0"/>
                <a:ea typeface="黑体" panose="02010609060101010101" pitchFamily="49" charset="-122"/>
              </a:rPr>
              <a:t>，其余的每个对象指派到与其距离最近的代表对象所在的簇中。</a:t>
            </a:r>
            <a:endParaRPr lang="en-US" altLang="zh-CN" dirty="0">
              <a:solidFill>
                <a:srgbClr val="000000"/>
              </a:solidFill>
              <a:latin typeface="Arial" panose="020B0604020202020204" pitchFamily="34" charset="0"/>
              <a:ea typeface="黑体" panose="02010609060101010101" pitchFamily="49" charset="-122"/>
            </a:endParaRPr>
          </a:p>
          <a:p>
            <a:pPr marL="285750" indent="-285750" fontAlgn="base">
              <a:lnSpc>
                <a:spcPct val="130000"/>
              </a:lnSpc>
              <a:spcBef>
                <a:spcPct val="20000"/>
              </a:spcBef>
              <a:spcAft>
                <a:spcPct val="0"/>
              </a:spcAft>
              <a:buFont typeface="Wingdings" panose="05000000000000000000" pitchFamily="2" charset="2"/>
              <a:buChar char="l"/>
            </a:pPr>
            <a:r>
              <a:rPr lang="zh-CN" altLang="en-US" dirty="0">
                <a:solidFill>
                  <a:srgbClr val="000000"/>
                </a:solidFill>
                <a:latin typeface="Arial" panose="020B0604020202020204" pitchFamily="34" charset="0"/>
                <a:ea typeface="黑体" panose="02010609060101010101" pitchFamily="49" charset="-122"/>
              </a:rPr>
              <a:t>每次迭代后的簇的代表对象点都是从簇的样本点中选取，选取的标准就是当该样本点成为新的代表对象点后能提高簇的聚类质量，使得簇更紧凑。</a:t>
            </a:r>
            <a:endParaRPr lang="zh-CN" altLang="en-US" dirty="0">
              <a:solidFill>
                <a:srgbClr val="FF0066"/>
              </a:solidFill>
              <a:latin typeface="Arial" panose="020B0604020202020204" pitchFamily="34" charset="0"/>
              <a:ea typeface="黑体" panose="02010609060101010101" pitchFamily="49" charset="-122"/>
            </a:endParaRPr>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a:defRPr/>
            </a:pPr>
            <a:r>
              <a:rPr lang="es-HN" sz="1200" b="1" i="1" dirty="0">
                <a:solidFill>
                  <a:prstClr val="white">
                    <a:lumMod val="65000"/>
                  </a:prstClr>
                </a:solidFill>
              </a:rPr>
              <a:t>of</a:t>
            </a:r>
            <a:endParaRPr lang="es-ES" sz="1200" b="1" i="1" dirty="0">
              <a:solidFill>
                <a:prstClr val="white">
                  <a:lumMod val="65000"/>
                </a:prstClr>
              </a:solidFill>
            </a:endParaRPr>
          </a:p>
        </p:txBody>
      </p:sp>
      <p:sp>
        <p:nvSpPr>
          <p:cNvPr id="74" name="31 CuadroTexto"/>
          <p:cNvSpPr txBox="1"/>
          <p:nvPr/>
        </p:nvSpPr>
        <p:spPr>
          <a:xfrm>
            <a:off x="4729199" y="6267161"/>
            <a:ext cx="370840" cy="275590"/>
          </a:xfrm>
          <a:prstGeom prst="rect">
            <a:avLst/>
          </a:prstGeom>
          <a:noFill/>
        </p:spPr>
        <p:txBody>
          <a:bodyPr wrap="none">
            <a:spAutoFit/>
          </a:bodyPr>
          <a:lstStyle/>
          <a:p>
            <a:pPr>
              <a:defRPr/>
            </a:pPr>
            <a:r>
              <a:rPr lang="en-US" altLang="es-HN" sz="1200" b="1" dirty="0">
                <a:solidFill>
                  <a:prstClr val="white">
                    <a:lumMod val="50000"/>
                  </a:prstClr>
                </a:solidFill>
              </a:rPr>
              <a:t>55</a:t>
            </a:r>
            <a:endParaRPr lang="en-US" altLang="es-HN" sz="1200" b="1" dirty="0">
              <a:solidFill>
                <a:prstClr val="white">
                  <a:lumMod val="50000"/>
                </a:prstClr>
              </a:solidFill>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solidFill>
                  <a:prstClr val="black">
                    <a:tint val="75000"/>
                  </a:prstClr>
                </a:solidFill>
              </a:rPr>
            </a:fld>
            <a:endParaRPr lang="zh-CN" altLang="en-US" dirty="0">
              <a:solidFill>
                <a:prstClr val="black">
                  <a:tint val="75000"/>
                </a:prstClr>
              </a:solidFill>
            </a:endParaRPr>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696251" cy="323165"/>
          </a:xfrm>
          <a:prstGeom prst="rect">
            <a:avLst/>
          </a:prstGeom>
          <a:noFill/>
        </p:spPr>
        <p:txBody>
          <a:bodyPr wrap="none" lIns="0" tIns="0" rIns="0" bIns="0" rtlCol="0">
            <a:spAutoFit/>
          </a:bodyPr>
          <a:lstStyle/>
          <a:p>
            <a:r>
              <a:rPr lang="en-US" altLang="zh-CN" sz="2100" b="1" spc="225" dirty="0">
                <a:solidFill>
                  <a:prstClr val="white"/>
                </a:solidFill>
              </a:rPr>
              <a:t>5.2.2 k </a:t>
            </a:r>
            <a:r>
              <a:rPr lang="zh-CN" altLang="en-US" sz="2100" b="1" spc="225" dirty="0">
                <a:solidFill>
                  <a:prstClr val="white"/>
                </a:solidFill>
              </a:rPr>
              <a:t>中心点算法</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5" name="文本框 27"/>
          <p:cNvSpPr txBox="1"/>
          <p:nvPr/>
        </p:nvSpPr>
        <p:spPr>
          <a:xfrm>
            <a:off x="6630203" y="234392"/>
            <a:ext cx="1274708" cy="300082"/>
          </a:xfrm>
          <a:prstGeom prst="rect">
            <a:avLst/>
          </a:prstGeom>
          <a:noFill/>
        </p:spPr>
        <p:txBody>
          <a:bodyPr wrap="none" rtlCol="0">
            <a:spAutoFit/>
          </a:bodyPr>
          <a:lstStyle/>
          <a:p>
            <a:r>
              <a:rPr lang="zh-CN" altLang="en-US" sz="1350" dirty="0">
                <a:solidFill>
                  <a:prstClr val="white"/>
                </a:solidFill>
              </a:rPr>
              <a:t>第五章　聚 类</a:t>
            </a:r>
            <a:endParaRPr lang="zh-CN" altLang="en-US" sz="1350" dirty="0">
              <a:solidFill>
                <a:prstClr val="white"/>
              </a:solidFill>
            </a:endParaRPr>
          </a:p>
        </p:txBody>
      </p:sp>
      <p:sp>
        <p:nvSpPr>
          <p:cNvPr id="146" name="Rectangle 2"/>
          <p:cNvSpPr>
            <a:spLocks noChangeArrowheads="1"/>
          </p:cNvSpPr>
          <p:nvPr/>
        </p:nvSpPr>
        <p:spPr bwMode="auto">
          <a:xfrm>
            <a:off x="445037" y="1714323"/>
            <a:ext cx="7787200" cy="342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indent="276225" fontAlgn="base">
              <a:lnSpc>
                <a:spcPct val="120000"/>
              </a:lnSpc>
              <a:spcBef>
                <a:spcPct val="20000"/>
              </a:spcBef>
              <a:spcAft>
                <a:spcPct val="0"/>
              </a:spcAft>
            </a:pPr>
            <a:r>
              <a:rPr lang="en-US" altLang="zh-CN" dirty="0">
                <a:solidFill>
                  <a:srgbClr val="000000"/>
                </a:solidFill>
                <a:latin typeface="Arial" panose="020B0604020202020204" pitchFamily="34" charset="0"/>
                <a:ea typeface="黑体" panose="02010609060101010101" pitchFamily="49" charset="-122"/>
              </a:rPr>
              <a:t>k</a:t>
            </a:r>
            <a:r>
              <a:rPr lang="zh-CN" altLang="en-US" dirty="0">
                <a:solidFill>
                  <a:srgbClr val="000000"/>
                </a:solidFill>
                <a:latin typeface="Arial" panose="020B0604020202020204" pitchFamily="34" charset="0"/>
                <a:ea typeface="黑体" panose="02010609060101010101" pitchFamily="49" charset="-122"/>
              </a:rPr>
              <a:t>中心点算法使用绝对误差标准作为度量聚类质量的目标函数，其定义如下：</a:t>
            </a:r>
            <a:endParaRPr lang="en-US" altLang="zh-CN" dirty="0">
              <a:solidFill>
                <a:srgbClr val="000000"/>
              </a:solidFill>
              <a:latin typeface="Arial" panose="020B0604020202020204" pitchFamily="34" charset="0"/>
              <a:ea typeface="黑体" panose="02010609060101010101" pitchFamily="49" charset="-122"/>
            </a:endParaRPr>
          </a:p>
          <a:p>
            <a:pPr indent="276225" fontAlgn="base">
              <a:lnSpc>
                <a:spcPct val="120000"/>
              </a:lnSpc>
              <a:spcBef>
                <a:spcPct val="20000"/>
              </a:spcBef>
              <a:spcAft>
                <a:spcPct val="0"/>
              </a:spcAft>
            </a:pPr>
            <a:r>
              <a:rPr lang="en-US" altLang="zh-CN" sz="2200" dirty="0">
                <a:solidFill>
                  <a:srgbClr val="000000"/>
                </a:solidFill>
                <a:latin typeface="Arial" panose="020B0604020202020204" pitchFamily="34" charset="0"/>
                <a:ea typeface="黑体" panose="02010609060101010101" pitchFamily="49" charset="-122"/>
              </a:rPr>
              <a:t>                                                         </a:t>
            </a:r>
            <a:r>
              <a:rPr lang="en-US" altLang="zh-CN" dirty="0">
                <a:solidFill>
                  <a:srgbClr val="000000"/>
                </a:solidFill>
                <a:latin typeface="Arial" panose="020B0604020202020204" pitchFamily="34" charset="0"/>
                <a:ea typeface="黑体" panose="02010609060101010101" pitchFamily="49" charset="-122"/>
              </a:rPr>
              <a:t>(5.4)</a:t>
            </a:r>
            <a:endParaRPr lang="en-US" altLang="zh-CN" dirty="0">
              <a:solidFill>
                <a:srgbClr val="000000"/>
              </a:solidFill>
              <a:latin typeface="Arial" panose="020B0604020202020204" pitchFamily="34" charset="0"/>
              <a:ea typeface="黑体" panose="02010609060101010101" pitchFamily="49" charset="-122"/>
            </a:endParaRPr>
          </a:p>
          <a:p>
            <a:pPr indent="276225" fontAlgn="base">
              <a:lnSpc>
                <a:spcPct val="120000"/>
              </a:lnSpc>
              <a:spcBef>
                <a:spcPct val="20000"/>
              </a:spcBef>
              <a:spcAft>
                <a:spcPct val="0"/>
              </a:spcAft>
            </a:pPr>
            <a:r>
              <a:rPr lang="en-US" altLang="zh-CN" sz="2200" dirty="0">
                <a:solidFill>
                  <a:srgbClr val="FF0066"/>
                </a:solidFill>
                <a:latin typeface="Arial" panose="020B0604020202020204" pitchFamily="34" charset="0"/>
                <a:ea typeface="黑体" panose="02010609060101010101" pitchFamily="49" charset="-122"/>
              </a:rPr>
              <a:t>                                     </a:t>
            </a:r>
            <a:endParaRPr lang="en-US" altLang="zh-CN" sz="2200" dirty="0">
              <a:solidFill>
                <a:srgbClr val="FF0066"/>
              </a:solidFill>
              <a:latin typeface="Arial" panose="020B0604020202020204" pitchFamily="34" charset="0"/>
              <a:ea typeface="黑体" panose="02010609060101010101" pitchFamily="49" charset="-122"/>
            </a:endParaRPr>
          </a:p>
          <a:p>
            <a:pPr indent="276225" fontAlgn="base">
              <a:lnSpc>
                <a:spcPct val="120000"/>
              </a:lnSpc>
              <a:spcBef>
                <a:spcPct val="20000"/>
              </a:spcBef>
              <a:spcAft>
                <a:spcPct val="0"/>
              </a:spcAft>
            </a:pPr>
            <a:r>
              <a:rPr lang="zh-CN" altLang="en-US" dirty="0">
                <a:latin typeface="Arial" panose="020B0604020202020204" pitchFamily="34" charset="0"/>
                <a:ea typeface="黑体" panose="02010609060101010101" pitchFamily="49" charset="-122"/>
              </a:rPr>
              <a:t>其中， </a:t>
            </a:r>
            <a:r>
              <a:rPr lang="en-US" altLang="zh-CN" dirty="0">
                <a:latin typeface="Arial" panose="020B0604020202020204" pitchFamily="34" charset="0"/>
                <a:ea typeface="黑体" panose="02010609060101010101" pitchFamily="49" charset="-122"/>
              </a:rPr>
              <a:t>E</a:t>
            </a:r>
            <a:r>
              <a:rPr lang="zh-CN" altLang="en-US" dirty="0">
                <a:latin typeface="Arial" panose="020B0604020202020204" pitchFamily="34" charset="0"/>
                <a:ea typeface="黑体" panose="02010609060101010101" pitchFamily="49" charset="-122"/>
              </a:rPr>
              <a:t>是数据集中所有数据对象的绝对误差之和，</a:t>
            </a:r>
            <a:r>
              <a:rPr lang="en-US" altLang="zh-CN" dirty="0">
                <a:latin typeface="Arial" panose="020B0604020202020204" pitchFamily="34" charset="0"/>
                <a:ea typeface="黑体" panose="02010609060101010101" pitchFamily="49" charset="-122"/>
              </a:rPr>
              <a:t>x</a:t>
            </a:r>
            <a:r>
              <a:rPr lang="zh-CN" altLang="en-US" dirty="0">
                <a:latin typeface="Arial" panose="020B0604020202020204" pitchFamily="34" charset="0"/>
                <a:ea typeface="黑体" panose="02010609060101010101" pitchFamily="49" charset="-122"/>
              </a:rPr>
              <a:t>是空间中的点，代表簇 </a:t>
            </a:r>
            <a:r>
              <a:rPr lang="en-US" altLang="zh-CN" dirty="0" err="1">
                <a:latin typeface="Arial" panose="020B0604020202020204" pitchFamily="34" charset="0"/>
                <a:ea typeface="黑体" panose="02010609060101010101" pitchFamily="49" charset="-122"/>
              </a:rPr>
              <a:t>C</a:t>
            </a:r>
            <a:r>
              <a:rPr lang="en-US" altLang="zh-CN" b="1" baseline="-25000" dirty="0" err="1">
                <a:latin typeface="黑体" panose="02010609060101010101" pitchFamily="49" charset="-122"/>
                <a:ea typeface="黑体" panose="02010609060101010101" pitchFamily="49" charset="-122"/>
              </a:rPr>
              <a:t>i</a:t>
            </a:r>
            <a:r>
              <a:rPr lang="zh-CN" altLang="en-US" dirty="0">
                <a:latin typeface="Arial" panose="020B0604020202020204" pitchFamily="34" charset="0"/>
                <a:ea typeface="黑体" panose="02010609060101010101" pitchFamily="49" charset="-122"/>
              </a:rPr>
              <a:t>中一个给定的数据对象， </a:t>
            </a:r>
            <a:r>
              <a:rPr lang="en-US" altLang="zh-CN" dirty="0" err="1">
                <a:latin typeface="Arial" panose="020B0604020202020204" pitchFamily="34" charset="0"/>
                <a:ea typeface="黑体" panose="02010609060101010101" pitchFamily="49" charset="-122"/>
              </a:rPr>
              <a:t>o</a:t>
            </a:r>
            <a:r>
              <a:rPr lang="en-US" altLang="zh-CN" b="1" baseline="-25000" dirty="0" err="1">
                <a:latin typeface="黑体" panose="02010609060101010101" pitchFamily="49" charset="-122"/>
                <a:ea typeface="黑体" panose="02010609060101010101" pitchFamily="49" charset="-122"/>
              </a:rPr>
              <a:t>i</a:t>
            </a:r>
            <a:r>
              <a:rPr lang="zh-CN" altLang="en-US" dirty="0">
                <a:latin typeface="Arial" panose="020B0604020202020204" pitchFamily="34" charset="0"/>
                <a:ea typeface="黑体" panose="02010609060101010101" pitchFamily="49" charset="-122"/>
              </a:rPr>
              <a:t>是簇</a:t>
            </a:r>
            <a:r>
              <a:rPr lang="en-US" altLang="zh-CN" dirty="0" err="1">
                <a:latin typeface="Arial" panose="020B0604020202020204" pitchFamily="34" charset="0"/>
                <a:ea typeface="黑体" panose="02010609060101010101" pitchFamily="49" charset="-122"/>
              </a:rPr>
              <a:t>C</a:t>
            </a:r>
            <a:r>
              <a:rPr lang="en-US" altLang="zh-CN" b="1" baseline="-25000" dirty="0" err="1">
                <a:latin typeface="黑体" panose="02010609060101010101" pitchFamily="49" charset="-122"/>
                <a:ea typeface="黑体" panose="02010609060101010101" pitchFamily="49" charset="-122"/>
              </a:rPr>
              <a:t>i</a:t>
            </a:r>
            <a:r>
              <a:rPr lang="zh-CN" altLang="en-US" dirty="0">
                <a:latin typeface="Arial" panose="020B0604020202020204" pitchFamily="34" charset="0"/>
                <a:ea typeface="黑体" panose="02010609060101010101" pitchFamily="49" charset="-122"/>
              </a:rPr>
              <a:t>中的代表对象。</a:t>
            </a:r>
            <a:r>
              <a:rPr lang="zh-CN" altLang="en-US" dirty="0">
                <a:solidFill>
                  <a:srgbClr val="FF0066"/>
                </a:solidFill>
                <a:latin typeface="Arial" panose="020B0604020202020204" pitchFamily="34" charset="0"/>
                <a:ea typeface="黑体" panose="02010609060101010101" pitchFamily="49" charset="-122"/>
              </a:rPr>
              <a:t>如果某样本点成为代表对象点后，绝对误差能小于原代表对象点所造成的绝对误差，那么</a:t>
            </a:r>
            <a:r>
              <a:rPr lang="en-US" altLang="zh-CN" dirty="0">
                <a:solidFill>
                  <a:srgbClr val="FF0066"/>
                </a:solidFill>
                <a:latin typeface="Arial" panose="020B0604020202020204" pitchFamily="34" charset="0"/>
                <a:ea typeface="黑体" panose="02010609060101010101" pitchFamily="49" charset="-122"/>
              </a:rPr>
              <a:t>k</a:t>
            </a:r>
            <a:r>
              <a:rPr lang="zh-CN" altLang="en-US" dirty="0">
                <a:solidFill>
                  <a:srgbClr val="FF0066"/>
                </a:solidFill>
                <a:latin typeface="Arial" panose="020B0604020202020204" pitchFamily="34" charset="0"/>
                <a:ea typeface="黑体" panose="02010609060101010101" pitchFamily="49" charset="-122"/>
              </a:rPr>
              <a:t>中心算法认为该样本点是可以取代原代表对象点的。通常，该算法重复迭代，直到每个代表对象都成为它的簇的实际中心点，或最靠中心的对象。</a:t>
            </a:r>
            <a:endParaRPr lang="zh-CN" altLang="en-US" dirty="0">
              <a:solidFill>
                <a:srgbClr val="FF0066"/>
              </a:solidFill>
              <a:latin typeface="Arial" panose="020B0604020202020204" pitchFamily="34" charset="0"/>
              <a:ea typeface="黑体" panose="02010609060101010101" pitchFamily="49" charset="-122"/>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pic>
        <p:nvPicPr>
          <p:cNvPr id="205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6869" y="2266685"/>
            <a:ext cx="2216150" cy="809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a:defRPr/>
            </a:pPr>
            <a:r>
              <a:rPr lang="es-HN" sz="1200" b="1" i="1" dirty="0">
                <a:solidFill>
                  <a:prstClr val="white">
                    <a:lumMod val="65000"/>
                  </a:prstClr>
                </a:solidFill>
              </a:rPr>
              <a:t>of</a:t>
            </a:r>
            <a:endParaRPr lang="es-ES" sz="1200" b="1" i="1" dirty="0">
              <a:solidFill>
                <a:prstClr val="white">
                  <a:lumMod val="65000"/>
                </a:prstClr>
              </a:solidFill>
            </a:endParaRPr>
          </a:p>
        </p:txBody>
      </p:sp>
      <p:sp>
        <p:nvSpPr>
          <p:cNvPr id="74" name="31 CuadroTexto"/>
          <p:cNvSpPr txBox="1"/>
          <p:nvPr/>
        </p:nvSpPr>
        <p:spPr>
          <a:xfrm>
            <a:off x="4729199" y="6267161"/>
            <a:ext cx="370840" cy="275590"/>
          </a:xfrm>
          <a:prstGeom prst="rect">
            <a:avLst/>
          </a:prstGeom>
          <a:noFill/>
        </p:spPr>
        <p:txBody>
          <a:bodyPr wrap="none">
            <a:spAutoFit/>
          </a:bodyPr>
          <a:lstStyle/>
          <a:p>
            <a:pPr>
              <a:defRPr/>
            </a:pPr>
            <a:r>
              <a:rPr lang="en-US" altLang="es-ES" sz="1200" b="1" dirty="0">
                <a:solidFill>
                  <a:prstClr val="white">
                    <a:lumMod val="50000"/>
                  </a:prstClr>
                </a:solidFill>
              </a:rPr>
              <a:t>55</a:t>
            </a:r>
            <a:endParaRPr lang="en-US" altLang="es-ES" sz="1200" b="1" dirty="0">
              <a:solidFill>
                <a:prstClr val="white">
                  <a:lumMod val="50000"/>
                </a:prstClr>
              </a:solidFill>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solidFill>
                  <a:prstClr val="black">
                    <a:tint val="75000"/>
                  </a:prstClr>
                </a:solidFill>
              </a:rPr>
            </a:fld>
            <a:endParaRPr lang="zh-CN" altLang="en-US" dirty="0">
              <a:solidFill>
                <a:prstClr val="black">
                  <a:tint val="75000"/>
                </a:prstClr>
              </a:solidFill>
            </a:endParaRPr>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696251" cy="323165"/>
          </a:xfrm>
          <a:prstGeom prst="rect">
            <a:avLst/>
          </a:prstGeom>
          <a:noFill/>
        </p:spPr>
        <p:txBody>
          <a:bodyPr wrap="none" lIns="0" tIns="0" rIns="0" bIns="0" rtlCol="0">
            <a:spAutoFit/>
          </a:bodyPr>
          <a:lstStyle/>
          <a:p>
            <a:r>
              <a:rPr lang="en-US" altLang="zh-CN" sz="2100" b="1" spc="225" dirty="0">
                <a:solidFill>
                  <a:prstClr val="white"/>
                </a:solidFill>
              </a:rPr>
              <a:t>5.2.2 k </a:t>
            </a:r>
            <a:r>
              <a:rPr lang="zh-CN" altLang="en-US" sz="2100" b="1" spc="225" dirty="0">
                <a:solidFill>
                  <a:prstClr val="white"/>
                </a:solidFill>
              </a:rPr>
              <a:t>中心点算法</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5" name="文本框 27"/>
          <p:cNvSpPr txBox="1"/>
          <p:nvPr/>
        </p:nvSpPr>
        <p:spPr>
          <a:xfrm>
            <a:off x="6630203" y="234392"/>
            <a:ext cx="1274708" cy="300082"/>
          </a:xfrm>
          <a:prstGeom prst="rect">
            <a:avLst/>
          </a:prstGeom>
          <a:noFill/>
        </p:spPr>
        <p:txBody>
          <a:bodyPr wrap="none" rtlCol="0">
            <a:spAutoFit/>
          </a:bodyPr>
          <a:lstStyle/>
          <a:p>
            <a:r>
              <a:rPr lang="zh-CN" altLang="en-US" sz="1350" dirty="0">
                <a:solidFill>
                  <a:prstClr val="white"/>
                </a:solidFill>
              </a:rPr>
              <a:t>第五章　聚 类</a:t>
            </a:r>
            <a:endParaRPr lang="zh-CN" altLang="en-US" sz="1350" dirty="0">
              <a:solidFill>
                <a:prstClr val="white"/>
              </a:solidFill>
            </a:endParaRPr>
          </a:p>
        </p:txBody>
      </p:sp>
      <p:sp>
        <p:nvSpPr>
          <p:cNvPr id="146" name="Rectangle 2"/>
          <p:cNvSpPr>
            <a:spLocks noChangeArrowheads="1"/>
          </p:cNvSpPr>
          <p:nvPr/>
        </p:nvSpPr>
        <p:spPr bwMode="auto">
          <a:xfrm>
            <a:off x="508958" y="1561342"/>
            <a:ext cx="7787200" cy="18097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indent="276225" fontAlgn="base">
              <a:lnSpc>
                <a:spcPct val="120000"/>
              </a:lnSpc>
              <a:spcBef>
                <a:spcPct val="20000"/>
              </a:spcBef>
              <a:spcAft>
                <a:spcPct val="0"/>
              </a:spcAft>
            </a:pPr>
            <a:r>
              <a:rPr lang="en-US" altLang="zh-CN" dirty="0">
                <a:solidFill>
                  <a:srgbClr val="000000"/>
                </a:solidFill>
                <a:latin typeface="Arial" panose="020B0604020202020204" pitchFamily="34" charset="0"/>
                <a:ea typeface="黑体" panose="02010609060101010101" pitchFamily="49" charset="-122"/>
              </a:rPr>
              <a:t>PAM(</a:t>
            </a:r>
            <a:r>
              <a:rPr lang="zh-CN" altLang="en-US" dirty="0">
                <a:solidFill>
                  <a:srgbClr val="000000"/>
                </a:solidFill>
                <a:latin typeface="Arial" panose="020B0604020202020204" pitchFamily="34" charset="0"/>
                <a:ea typeface="黑体" panose="02010609060101010101" pitchFamily="49" charset="-122"/>
              </a:rPr>
              <a:t>围绕中心点的划分</a:t>
            </a:r>
            <a:r>
              <a:rPr lang="en-US" altLang="zh-CN" dirty="0">
                <a:solidFill>
                  <a:srgbClr val="000000"/>
                </a:solidFill>
                <a:latin typeface="Arial" panose="020B0604020202020204" pitchFamily="34" charset="0"/>
                <a:ea typeface="黑体" panose="02010609060101010101" pitchFamily="49" charset="-122"/>
              </a:rPr>
              <a:t>)</a:t>
            </a:r>
            <a:r>
              <a:rPr lang="zh-CN" altLang="en-US" dirty="0">
                <a:solidFill>
                  <a:srgbClr val="000000"/>
                </a:solidFill>
                <a:latin typeface="Arial" panose="020B0604020202020204" pitchFamily="34" charset="0"/>
                <a:ea typeface="黑体" panose="02010609060101010101" pitchFamily="49" charset="-122"/>
              </a:rPr>
              <a:t>是最早提出的</a:t>
            </a:r>
            <a:r>
              <a:rPr lang="en-US" altLang="zh-CN" dirty="0">
                <a:solidFill>
                  <a:srgbClr val="000000"/>
                </a:solidFill>
                <a:latin typeface="Arial" panose="020B0604020202020204" pitchFamily="34" charset="0"/>
                <a:ea typeface="黑体" panose="02010609060101010101" pitchFamily="49" charset="-122"/>
              </a:rPr>
              <a:t>k-</a:t>
            </a:r>
            <a:r>
              <a:rPr lang="zh-CN" altLang="en-US" dirty="0">
                <a:solidFill>
                  <a:srgbClr val="000000"/>
                </a:solidFill>
                <a:latin typeface="Arial" panose="020B0604020202020204" pitchFamily="34" charset="0"/>
                <a:ea typeface="黑体" panose="02010609060101010101" pitchFamily="49" charset="-122"/>
              </a:rPr>
              <a:t>中心算法之一，它尝试将</a:t>
            </a:r>
            <a:r>
              <a:rPr lang="en-US" altLang="zh-CN" dirty="0">
                <a:solidFill>
                  <a:srgbClr val="000000"/>
                </a:solidFill>
                <a:latin typeface="Arial" panose="020B0604020202020204" pitchFamily="34" charset="0"/>
                <a:ea typeface="黑体" panose="02010609060101010101" pitchFamily="49" charset="-122"/>
              </a:rPr>
              <a:t>n</a:t>
            </a:r>
            <a:r>
              <a:rPr lang="zh-CN" altLang="en-US" dirty="0">
                <a:solidFill>
                  <a:srgbClr val="000000"/>
                </a:solidFill>
                <a:latin typeface="Arial" panose="020B0604020202020204" pitchFamily="34" charset="0"/>
                <a:ea typeface="黑体" panose="02010609060101010101" pitchFamily="49" charset="-122"/>
              </a:rPr>
              <a:t>个对象划分出</a:t>
            </a:r>
            <a:r>
              <a:rPr lang="en-US" altLang="zh-CN" dirty="0">
                <a:solidFill>
                  <a:srgbClr val="000000"/>
                </a:solidFill>
                <a:latin typeface="Arial" panose="020B0604020202020204" pitchFamily="34" charset="0"/>
                <a:ea typeface="黑体" panose="02010609060101010101" pitchFamily="49" charset="-122"/>
              </a:rPr>
              <a:t>k</a:t>
            </a:r>
            <a:r>
              <a:rPr lang="zh-CN" altLang="en-US" dirty="0">
                <a:solidFill>
                  <a:srgbClr val="000000"/>
                </a:solidFill>
                <a:latin typeface="Arial" panose="020B0604020202020204" pitchFamily="34" charset="0"/>
                <a:ea typeface="黑体" panose="02010609060101010101" pitchFamily="49" charset="-122"/>
              </a:rPr>
              <a:t>类。 </a:t>
            </a:r>
            <a:endParaRPr lang="en-US" altLang="zh-CN" dirty="0">
              <a:solidFill>
                <a:srgbClr val="000000"/>
              </a:solidFill>
              <a:latin typeface="Arial" panose="020B0604020202020204" pitchFamily="34" charset="0"/>
              <a:ea typeface="黑体" panose="02010609060101010101" pitchFamily="49" charset="-122"/>
            </a:endParaRPr>
          </a:p>
          <a:p>
            <a:pPr indent="276225" fontAlgn="base">
              <a:lnSpc>
                <a:spcPct val="120000"/>
              </a:lnSpc>
              <a:spcBef>
                <a:spcPct val="20000"/>
              </a:spcBef>
              <a:spcAft>
                <a:spcPct val="0"/>
              </a:spcAft>
            </a:pPr>
            <a:r>
              <a:rPr lang="zh-CN" altLang="en-US" dirty="0">
                <a:solidFill>
                  <a:srgbClr val="000000"/>
                </a:solidFill>
                <a:latin typeface="Arial" panose="020B0604020202020204" pitchFamily="34" charset="0"/>
                <a:ea typeface="黑体" panose="02010609060101010101" pitchFamily="49" charset="-122"/>
              </a:rPr>
              <a:t> </a:t>
            </a:r>
            <a:r>
              <a:rPr lang="en-US" altLang="zh-CN" dirty="0">
                <a:solidFill>
                  <a:srgbClr val="FF0000"/>
                </a:solidFill>
                <a:latin typeface="Arial" panose="020B0604020202020204" pitchFamily="34" charset="0"/>
                <a:ea typeface="黑体" panose="02010609060101010101" pitchFamily="49" charset="-122"/>
              </a:rPr>
              <a:t>PAM</a:t>
            </a:r>
            <a:r>
              <a:rPr lang="zh-CN" altLang="en-US" dirty="0">
                <a:solidFill>
                  <a:srgbClr val="FF0000"/>
                </a:solidFill>
                <a:latin typeface="Arial" panose="020B0604020202020204" pitchFamily="34" charset="0"/>
                <a:ea typeface="黑体" panose="02010609060101010101" pitchFamily="49" charset="-122"/>
              </a:rPr>
              <a:t>算法的主要思想</a:t>
            </a:r>
            <a:r>
              <a:rPr lang="zh-CN" altLang="en-US" dirty="0">
                <a:solidFill>
                  <a:srgbClr val="000000"/>
                </a:solidFill>
                <a:latin typeface="Arial" panose="020B0604020202020204" pitchFamily="34" charset="0"/>
                <a:ea typeface="黑体" panose="02010609060101010101" pitchFamily="49" charset="-122"/>
              </a:rPr>
              <a:t>：首先为每个簇任意选择一个代表对象</a:t>
            </a:r>
            <a:r>
              <a:rPr lang="en-US" altLang="zh-CN" dirty="0">
                <a:solidFill>
                  <a:srgbClr val="000000"/>
                </a:solidFill>
                <a:latin typeface="Arial" panose="020B0604020202020204" pitchFamily="34" charset="0"/>
                <a:ea typeface="黑体" panose="02010609060101010101" pitchFamily="49" charset="-122"/>
              </a:rPr>
              <a:t>(</a:t>
            </a:r>
            <a:r>
              <a:rPr lang="zh-CN" altLang="en-US" dirty="0">
                <a:solidFill>
                  <a:srgbClr val="000000"/>
                </a:solidFill>
                <a:latin typeface="Arial" panose="020B0604020202020204" pitchFamily="34" charset="0"/>
                <a:ea typeface="黑体" panose="02010609060101010101" pitchFamily="49" charset="-122"/>
              </a:rPr>
              <a:t>即中心点</a:t>
            </a:r>
            <a:r>
              <a:rPr lang="en-US" altLang="zh-CN" dirty="0">
                <a:solidFill>
                  <a:srgbClr val="000000"/>
                </a:solidFill>
                <a:latin typeface="Arial" panose="020B0604020202020204" pitchFamily="34" charset="0"/>
                <a:ea typeface="黑体" panose="02010609060101010101" pitchFamily="49" charset="-122"/>
              </a:rPr>
              <a:t>)</a:t>
            </a:r>
            <a:r>
              <a:rPr lang="zh-CN" altLang="en-US" dirty="0">
                <a:solidFill>
                  <a:srgbClr val="000000"/>
                </a:solidFill>
                <a:latin typeface="Arial" panose="020B0604020202020204" pitchFamily="34" charset="0"/>
                <a:ea typeface="黑体" panose="02010609060101010101" pitchFamily="49" charset="-122"/>
              </a:rPr>
              <a:t>，计算其余的数据对象与代表对象之间的距离，将其加入到最近的簇，接着反复尝试用更好的非代表对象点来替代代表数据对象点，以改进聚类的质量 。</a:t>
            </a:r>
            <a:endParaRPr lang="en-US" altLang="zh-CN" dirty="0">
              <a:solidFill>
                <a:srgbClr val="000000"/>
              </a:solidFill>
              <a:latin typeface="Arial" panose="020B0604020202020204" pitchFamily="34" charset="0"/>
              <a:ea typeface="黑体" panose="02010609060101010101" pitchFamily="49" charset="-122"/>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3" name="矩形 2"/>
          <p:cNvSpPr/>
          <p:nvPr/>
        </p:nvSpPr>
        <p:spPr>
          <a:xfrm>
            <a:off x="607500" y="3482112"/>
            <a:ext cx="7418900" cy="1200329"/>
          </a:xfrm>
          <a:prstGeom prst="rect">
            <a:avLst/>
          </a:prstGeom>
        </p:spPr>
        <p:txBody>
          <a:bodyPr wrap="square">
            <a:spAutoFit/>
          </a:bodyPr>
          <a:lstStyle/>
          <a:p>
            <a:r>
              <a:rPr lang="zh-CN" altLang="zh-CN" dirty="0">
                <a:solidFill>
                  <a:srgbClr val="000000"/>
                </a:solidFill>
                <a:latin typeface="Arial" panose="020B0604020202020204" pitchFamily="34" charset="0"/>
                <a:ea typeface="黑体" panose="02010609060101010101" pitchFamily="49" charset="-122"/>
              </a:rPr>
              <a:t>在</a:t>
            </a:r>
            <a:r>
              <a:rPr lang="en-US" altLang="zh-CN" dirty="0">
                <a:solidFill>
                  <a:srgbClr val="000000"/>
                </a:solidFill>
                <a:latin typeface="Arial" panose="020B0604020202020204" pitchFamily="34" charset="0"/>
                <a:ea typeface="黑体" panose="02010609060101010101" pitchFamily="49" charset="-122"/>
              </a:rPr>
              <a:t>PAM</a:t>
            </a:r>
            <a:r>
              <a:rPr lang="zh-CN" altLang="zh-CN" dirty="0">
                <a:solidFill>
                  <a:srgbClr val="000000"/>
                </a:solidFill>
                <a:latin typeface="Arial" panose="020B0604020202020204" pitchFamily="34" charset="0"/>
                <a:ea typeface="黑体" panose="02010609060101010101" pitchFamily="49" charset="-122"/>
              </a:rPr>
              <a:t>算法中，可以把过程分为两个步骤：</a:t>
            </a:r>
            <a:endParaRPr lang="zh-CN" altLang="zh-CN" dirty="0">
              <a:solidFill>
                <a:srgbClr val="000000"/>
              </a:solidFill>
              <a:latin typeface="Arial" panose="020B0604020202020204" pitchFamily="34" charset="0"/>
              <a:ea typeface="黑体" panose="02010609060101010101" pitchFamily="49" charset="-122"/>
            </a:endParaRPr>
          </a:p>
          <a:p>
            <a:pPr lvl="0"/>
            <a:r>
              <a:rPr lang="zh-CN" altLang="en-US" dirty="0">
                <a:solidFill>
                  <a:srgbClr val="000000"/>
                </a:solidFill>
                <a:latin typeface="Arial" panose="020B0604020202020204" pitchFamily="34" charset="0"/>
                <a:ea typeface="黑体" panose="02010609060101010101" pitchFamily="49" charset="-122"/>
              </a:rPr>
              <a:t>（</a:t>
            </a:r>
            <a:r>
              <a:rPr lang="en-US" altLang="zh-CN" dirty="0">
                <a:solidFill>
                  <a:srgbClr val="000000"/>
                </a:solidFill>
                <a:latin typeface="Arial" panose="020B0604020202020204" pitchFamily="34" charset="0"/>
                <a:ea typeface="黑体" panose="02010609060101010101" pitchFamily="49" charset="-122"/>
              </a:rPr>
              <a:t>1</a:t>
            </a:r>
            <a:r>
              <a:rPr lang="zh-CN" altLang="en-US" dirty="0">
                <a:solidFill>
                  <a:srgbClr val="000000"/>
                </a:solidFill>
                <a:latin typeface="Arial" panose="020B0604020202020204" pitchFamily="34" charset="0"/>
                <a:ea typeface="黑体" panose="02010609060101010101" pitchFamily="49" charset="-122"/>
              </a:rPr>
              <a:t>）</a:t>
            </a:r>
            <a:r>
              <a:rPr lang="zh-CN" altLang="zh-CN" dirty="0">
                <a:solidFill>
                  <a:srgbClr val="000000"/>
                </a:solidFill>
                <a:latin typeface="Arial" panose="020B0604020202020204" pitchFamily="34" charset="0"/>
                <a:ea typeface="黑体" panose="02010609060101010101" pitchFamily="49" charset="-122"/>
              </a:rPr>
              <a:t>建立：随机选择</a:t>
            </a:r>
            <a:r>
              <a:rPr lang="en-US" altLang="zh-CN" dirty="0">
                <a:solidFill>
                  <a:srgbClr val="000000"/>
                </a:solidFill>
                <a:latin typeface="Arial" panose="020B0604020202020204" pitchFamily="34" charset="0"/>
                <a:ea typeface="黑体" panose="02010609060101010101" pitchFamily="49" charset="-122"/>
              </a:rPr>
              <a:t>k</a:t>
            </a:r>
            <a:r>
              <a:rPr lang="zh-CN" altLang="zh-CN" dirty="0">
                <a:solidFill>
                  <a:srgbClr val="000000"/>
                </a:solidFill>
                <a:latin typeface="Arial" panose="020B0604020202020204" pitchFamily="34" charset="0"/>
                <a:ea typeface="黑体" panose="02010609060101010101" pitchFamily="49" charset="-122"/>
              </a:rPr>
              <a:t>个对象点作为初始的簇中心点；</a:t>
            </a:r>
            <a:endParaRPr lang="zh-CN" altLang="zh-CN" dirty="0">
              <a:solidFill>
                <a:srgbClr val="000000"/>
              </a:solidFill>
              <a:latin typeface="Arial" panose="020B0604020202020204" pitchFamily="34" charset="0"/>
              <a:ea typeface="黑体" panose="02010609060101010101" pitchFamily="49" charset="-122"/>
            </a:endParaRPr>
          </a:p>
          <a:p>
            <a:pPr lvl="0"/>
            <a:r>
              <a:rPr lang="zh-CN" altLang="en-US" dirty="0">
                <a:solidFill>
                  <a:srgbClr val="000000"/>
                </a:solidFill>
                <a:latin typeface="Arial" panose="020B0604020202020204" pitchFamily="34" charset="0"/>
                <a:ea typeface="黑体" panose="02010609060101010101" pitchFamily="49" charset="-122"/>
              </a:rPr>
              <a:t>（</a:t>
            </a:r>
            <a:r>
              <a:rPr lang="en-US" altLang="zh-CN" dirty="0">
                <a:solidFill>
                  <a:srgbClr val="000000"/>
                </a:solidFill>
                <a:latin typeface="Arial" panose="020B0604020202020204" pitchFamily="34" charset="0"/>
                <a:ea typeface="黑体" panose="02010609060101010101" pitchFamily="49" charset="-122"/>
              </a:rPr>
              <a:t>2</a:t>
            </a:r>
            <a:r>
              <a:rPr lang="zh-CN" altLang="en-US" dirty="0">
                <a:solidFill>
                  <a:srgbClr val="000000"/>
                </a:solidFill>
                <a:latin typeface="Arial" panose="020B0604020202020204" pitchFamily="34" charset="0"/>
                <a:ea typeface="黑体" panose="02010609060101010101" pitchFamily="49" charset="-122"/>
              </a:rPr>
              <a:t>）</a:t>
            </a:r>
            <a:r>
              <a:rPr lang="zh-CN" altLang="zh-CN" dirty="0">
                <a:solidFill>
                  <a:srgbClr val="000000"/>
                </a:solidFill>
                <a:latin typeface="Arial" panose="020B0604020202020204" pitchFamily="34" charset="0"/>
                <a:ea typeface="黑体" panose="02010609060101010101" pitchFamily="49" charset="-122"/>
              </a:rPr>
              <a:t>交换：对所有可能的对象对进行分析，找到交换后可以使误差减少的对象，代替原中心点。</a:t>
            </a:r>
            <a:endParaRPr lang="zh-CN" altLang="zh-CN" dirty="0">
              <a:solidFill>
                <a:srgbClr val="000000"/>
              </a:solidFill>
              <a:latin typeface="Arial" panose="020B0604020202020204" pitchFamily="34" charset="0"/>
              <a:ea typeface="黑体" panose="02010609060101010101" pitchFamily="49" charset="-122"/>
            </a:endParaRPr>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a:defRPr/>
            </a:pPr>
            <a:r>
              <a:rPr lang="es-HN" sz="1200" b="1" i="1" dirty="0">
                <a:solidFill>
                  <a:prstClr val="white">
                    <a:lumMod val="65000"/>
                  </a:prstClr>
                </a:solidFill>
              </a:rPr>
              <a:t>of</a:t>
            </a:r>
            <a:endParaRPr lang="es-ES" sz="1200" b="1" i="1" dirty="0">
              <a:solidFill>
                <a:prstClr val="white">
                  <a:lumMod val="65000"/>
                </a:prstClr>
              </a:solidFill>
            </a:endParaRPr>
          </a:p>
        </p:txBody>
      </p:sp>
      <p:sp>
        <p:nvSpPr>
          <p:cNvPr id="74" name="31 CuadroTexto"/>
          <p:cNvSpPr txBox="1"/>
          <p:nvPr/>
        </p:nvSpPr>
        <p:spPr>
          <a:xfrm>
            <a:off x="4729199" y="6267161"/>
            <a:ext cx="370840" cy="275590"/>
          </a:xfrm>
          <a:prstGeom prst="rect">
            <a:avLst/>
          </a:prstGeom>
          <a:noFill/>
        </p:spPr>
        <p:txBody>
          <a:bodyPr wrap="none">
            <a:spAutoFit/>
          </a:bodyPr>
          <a:lstStyle/>
          <a:p>
            <a:pPr>
              <a:defRPr/>
            </a:pPr>
            <a:r>
              <a:rPr lang="en-US" altLang="es-ES" sz="1200" b="1" dirty="0">
                <a:solidFill>
                  <a:prstClr val="white">
                    <a:lumMod val="50000"/>
                  </a:prstClr>
                </a:solidFill>
              </a:rPr>
              <a:t>55</a:t>
            </a:r>
            <a:endParaRPr lang="en-US" altLang="es-ES" sz="1200" b="1" dirty="0">
              <a:solidFill>
                <a:prstClr val="white">
                  <a:lumMod val="50000"/>
                </a:prstClr>
              </a:solidFill>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solidFill>
                  <a:prstClr val="black">
                    <a:tint val="75000"/>
                  </a:prstClr>
                </a:solidFill>
              </a:rPr>
            </a:fld>
            <a:endParaRPr lang="zh-CN" altLang="en-US" dirty="0">
              <a:solidFill>
                <a:prstClr val="black">
                  <a:tint val="75000"/>
                </a:prstClr>
              </a:solidFill>
            </a:endParaRPr>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696251" cy="323165"/>
          </a:xfrm>
          <a:prstGeom prst="rect">
            <a:avLst/>
          </a:prstGeom>
          <a:noFill/>
        </p:spPr>
        <p:txBody>
          <a:bodyPr wrap="none" lIns="0" tIns="0" rIns="0" bIns="0" rtlCol="0">
            <a:spAutoFit/>
          </a:bodyPr>
          <a:lstStyle/>
          <a:p>
            <a:r>
              <a:rPr lang="en-US" altLang="zh-CN" sz="2100" b="1" spc="225" dirty="0">
                <a:solidFill>
                  <a:prstClr val="white"/>
                </a:solidFill>
              </a:rPr>
              <a:t>5.2.2 k </a:t>
            </a:r>
            <a:r>
              <a:rPr lang="zh-CN" altLang="en-US" sz="2100" b="1" spc="225" dirty="0">
                <a:solidFill>
                  <a:prstClr val="white"/>
                </a:solidFill>
              </a:rPr>
              <a:t>中心点算法</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5" name="文本框 27"/>
          <p:cNvSpPr txBox="1"/>
          <p:nvPr/>
        </p:nvSpPr>
        <p:spPr>
          <a:xfrm>
            <a:off x="6630203" y="234392"/>
            <a:ext cx="1274708" cy="300082"/>
          </a:xfrm>
          <a:prstGeom prst="rect">
            <a:avLst/>
          </a:prstGeom>
          <a:noFill/>
        </p:spPr>
        <p:txBody>
          <a:bodyPr wrap="none" rtlCol="0">
            <a:spAutoFit/>
          </a:bodyPr>
          <a:lstStyle/>
          <a:p>
            <a:r>
              <a:rPr lang="zh-CN" altLang="en-US" sz="1350" dirty="0">
                <a:solidFill>
                  <a:prstClr val="white"/>
                </a:solidFill>
              </a:rPr>
              <a:t>第五章　聚 类</a:t>
            </a:r>
            <a:endParaRPr lang="zh-CN" altLang="en-US" sz="1350" dirty="0">
              <a:solidFill>
                <a:prstClr val="white"/>
              </a:solidFill>
            </a:endParaRPr>
          </a:p>
        </p:txBody>
      </p:sp>
      <p:sp>
        <p:nvSpPr>
          <p:cNvPr id="146" name="Rectangle 2"/>
          <p:cNvSpPr>
            <a:spLocks noChangeArrowheads="1"/>
          </p:cNvSpPr>
          <p:nvPr/>
        </p:nvSpPr>
        <p:spPr bwMode="auto">
          <a:xfrm>
            <a:off x="496258" y="1163856"/>
            <a:ext cx="7787200" cy="30285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indent="276225" fontAlgn="base">
              <a:spcBef>
                <a:spcPct val="20000"/>
              </a:spcBef>
              <a:spcAft>
                <a:spcPct val="0"/>
              </a:spcAft>
            </a:pPr>
            <a:r>
              <a:rPr lang="zh-CN" altLang="en-US" dirty="0">
                <a:solidFill>
                  <a:srgbClr val="000000"/>
                </a:solidFill>
                <a:latin typeface="Arial" panose="020B0604020202020204" pitchFamily="34" charset="0"/>
                <a:ea typeface="黑体" panose="02010609060101010101" pitchFamily="49" charset="-122"/>
              </a:rPr>
              <a:t>算法</a:t>
            </a:r>
            <a:r>
              <a:rPr lang="en-US" altLang="zh-CN" dirty="0">
                <a:solidFill>
                  <a:srgbClr val="000000"/>
                </a:solidFill>
                <a:latin typeface="Arial" panose="020B0604020202020204" pitchFamily="34" charset="0"/>
                <a:ea typeface="黑体" panose="02010609060101010101" pitchFamily="49" charset="-122"/>
              </a:rPr>
              <a:t>5.2  PAM(k-</a:t>
            </a:r>
            <a:r>
              <a:rPr lang="zh-CN" altLang="en-US" dirty="0">
                <a:solidFill>
                  <a:srgbClr val="000000"/>
                </a:solidFill>
                <a:latin typeface="Arial" panose="020B0604020202020204" pitchFamily="34" charset="0"/>
                <a:ea typeface="黑体" panose="02010609060101010101" pitchFamily="49" charset="-122"/>
              </a:rPr>
              <a:t>中心点算法</a:t>
            </a:r>
            <a:r>
              <a:rPr lang="en-US" altLang="zh-CN" dirty="0">
                <a:solidFill>
                  <a:srgbClr val="000000"/>
                </a:solidFill>
                <a:latin typeface="Arial" panose="020B0604020202020204" pitchFamily="34" charset="0"/>
                <a:ea typeface="黑体" panose="02010609060101010101" pitchFamily="49" charset="-122"/>
              </a:rPr>
              <a:t>)</a:t>
            </a:r>
            <a:endParaRPr lang="en-US" altLang="zh-CN" dirty="0">
              <a:solidFill>
                <a:srgbClr val="000000"/>
              </a:solidFill>
              <a:latin typeface="Arial" panose="020B0604020202020204" pitchFamily="34" charset="0"/>
              <a:ea typeface="黑体" panose="02010609060101010101" pitchFamily="49" charset="-122"/>
            </a:endParaRPr>
          </a:p>
          <a:p>
            <a:pPr indent="276225" fontAlgn="base">
              <a:spcBef>
                <a:spcPct val="20000"/>
              </a:spcBef>
              <a:spcAft>
                <a:spcPct val="0"/>
              </a:spcAft>
            </a:pPr>
            <a:r>
              <a:rPr lang="zh-CN" altLang="en-US" dirty="0">
                <a:solidFill>
                  <a:srgbClr val="000000"/>
                </a:solidFill>
                <a:latin typeface="Arial" panose="020B0604020202020204" pitchFamily="34" charset="0"/>
                <a:ea typeface="黑体" panose="02010609060101010101" pitchFamily="49" charset="-122"/>
              </a:rPr>
              <a:t>输入：簇的数目</a:t>
            </a:r>
            <a:r>
              <a:rPr lang="en-US" altLang="zh-CN" dirty="0">
                <a:solidFill>
                  <a:srgbClr val="000000"/>
                </a:solidFill>
                <a:latin typeface="Arial" panose="020B0604020202020204" pitchFamily="34" charset="0"/>
                <a:ea typeface="黑体" panose="02010609060101010101" pitchFamily="49" charset="-122"/>
              </a:rPr>
              <a:t>k</a:t>
            </a:r>
            <a:r>
              <a:rPr lang="zh-CN" altLang="en-US" dirty="0">
                <a:solidFill>
                  <a:srgbClr val="000000"/>
                </a:solidFill>
                <a:latin typeface="Arial" panose="020B0604020202020204" pitchFamily="34" charset="0"/>
                <a:ea typeface="黑体" panose="02010609060101010101" pitchFamily="49" charset="-122"/>
              </a:rPr>
              <a:t>，包含</a:t>
            </a:r>
            <a:r>
              <a:rPr lang="en-US" altLang="zh-CN" dirty="0">
                <a:solidFill>
                  <a:srgbClr val="000000"/>
                </a:solidFill>
                <a:latin typeface="Arial" panose="020B0604020202020204" pitchFamily="34" charset="0"/>
                <a:ea typeface="黑体" panose="02010609060101010101" pitchFamily="49" charset="-122"/>
              </a:rPr>
              <a:t>n</a:t>
            </a:r>
            <a:r>
              <a:rPr lang="zh-CN" altLang="en-US" dirty="0">
                <a:solidFill>
                  <a:srgbClr val="000000"/>
                </a:solidFill>
                <a:latin typeface="Arial" panose="020B0604020202020204" pitchFamily="34" charset="0"/>
                <a:ea typeface="黑体" panose="02010609060101010101" pitchFamily="49" charset="-122"/>
              </a:rPr>
              <a:t>个对象的数据集</a:t>
            </a:r>
            <a:r>
              <a:rPr lang="en-US" altLang="zh-CN" dirty="0">
                <a:solidFill>
                  <a:srgbClr val="000000"/>
                </a:solidFill>
                <a:latin typeface="Arial" panose="020B0604020202020204" pitchFamily="34" charset="0"/>
                <a:ea typeface="黑体" panose="02010609060101010101" pitchFamily="49" charset="-122"/>
              </a:rPr>
              <a:t>D</a:t>
            </a:r>
            <a:endParaRPr lang="en-US" altLang="zh-CN" dirty="0">
              <a:solidFill>
                <a:srgbClr val="000000"/>
              </a:solidFill>
              <a:latin typeface="Arial" panose="020B0604020202020204" pitchFamily="34" charset="0"/>
              <a:ea typeface="黑体" panose="02010609060101010101" pitchFamily="49" charset="-122"/>
            </a:endParaRPr>
          </a:p>
          <a:p>
            <a:pPr indent="276225" fontAlgn="base">
              <a:spcBef>
                <a:spcPct val="20000"/>
              </a:spcBef>
              <a:spcAft>
                <a:spcPct val="0"/>
              </a:spcAft>
            </a:pPr>
            <a:r>
              <a:rPr lang="zh-CN" altLang="en-US" dirty="0">
                <a:solidFill>
                  <a:srgbClr val="000000"/>
                </a:solidFill>
                <a:latin typeface="Arial" panose="020B0604020202020204" pitchFamily="34" charset="0"/>
                <a:ea typeface="黑体" panose="02010609060101010101" pitchFamily="49" charset="-122"/>
              </a:rPr>
              <a:t>输出：</a:t>
            </a:r>
            <a:r>
              <a:rPr lang="en-US" altLang="zh-CN" dirty="0">
                <a:solidFill>
                  <a:srgbClr val="000000"/>
                </a:solidFill>
                <a:latin typeface="Arial" panose="020B0604020202020204" pitchFamily="34" charset="0"/>
                <a:ea typeface="黑体" panose="02010609060101010101" pitchFamily="49" charset="-122"/>
              </a:rPr>
              <a:t>k</a:t>
            </a:r>
            <a:r>
              <a:rPr lang="zh-CN" altLang="en-US" dirty="0">
                <a:solidFill>
                  <a:srgbClr val="000000"/>
                </a:solidFill>
                <a:latin typeface="Arial" panose="020B0604020202020204" pitchFamily="34" charset="0"/>
                <a:ea typeface="黑体" panose="02010609060101010101" pitchFamily="49" charset="-122"/>
              </a:rPr>
              <a:t>个簇，使得所有对象与其最近代表对象点的距离总和最小</a:t>
            </a:r>
            <a:endParaRPr lang="zh-CN" altLang="en-US" dirty="0">
              <a:solidFill>
                <a:srgbClr val="000000"/>
              </a:solidFill>
              <a:latin typeface="Arial" panose="020B0604020202020204" pitchFamily="34" charset="0"/>
              <a:ea typeface="黑体" panose="02010609060101010101" pitchFamily="49" charset="-122"/>
            </a:endParaRPr>
          </a:p>
          <a:p>
            <a:pPr indent="276225" fontAlgn="base">
              <a:spcBef>
                <a:spcPct val="20000"/>
              </a:spcBef>
              <a:spcAft>
                <a:spcPct val="0"/>
              </a:spcAft>
            </a:pPr>
            <a:r>
              <a:rPr lang="en-US" altLang="zh-CN" dirty="0">
                <a:solidFill>
                  <a:srgbClr val="000000"/>
                </a:solidFill>
                <a:latin typeface="Arial" panose="020B0604020202020204" pitchFamily="34" charset="0"/>
                <a:ea typeface="黑体" panose="02010609060101010101" pitchFamily="49" charset="-122"/>
              </a:rPr>
              <a:t>1</a:t>
            </a:r>
            <a:r>
              <a:rPr lang="zh-CN" altLang="en-US" dirty="0">
                <a:solidFill>
                  <a:srgbClr val="000000"/>
                </a:solidFill>
                <a:latin typeface="Arial" panose="020B0604020202020204" pitchFamily="34" charset="0"/>
                <a:ea typeface="黑体" panose="02010609060101010101" pitchFamily="49" charset="-122"/>
              </a:rPr>
              <a:t>：任意选择</a:t>
            </a:r>
            <a:r>
              <a:rPr lang="en-US" altLang="zh-CN" dirty="0">
                <a:solidFill>
                  <a:srgbClr val="000000"/>
                </a:solidFill>
                <a:latin typeface="Arial" panose="020B0604020202020204" pitchFamily="34" charset="0"/>
                <a:ea typeface="黑体" panose="02010609060101010101" pitchFamily="49" charset="-122"/>
              </a:rPr>
              <a:t>k</a:t>
            </a:r>
            <a:r>
              <a:rPr lang="zh-CN" altLang="en-US" dirty="0">
                <a:solidFill>
                  <a:srgbClr val="000000"/>
                </a:solidFill>
                <a:latin typeface="Arial" panose="020B0604020202020204" pitchFamily="34" charset="0"/>
                <a:ea typeface="黑体" panose="02010609060101010101" pitchFamily="49" charset="-122"/>
              </a:rPr>
              <a:t>个对象作为初始的簇中心点；</a:t>
            </a:r>
            <a:endParaRPr lang="zh-CN" altLang="en-US" dirty="0">
              <a:solidFill>
                <a:srgbClr val="000000"/>
              </a:solidFill>
              <a:latin typeface="Arial" panose="020B0604020202020204" pitchFamily="34" charset="0"/>
              <a:ea typeface="黑体" panose="02010609060101010101" pitchFamily="49" charset="-122"/>
            </a:endParaRPr>
          </a:p>
          <a:p>
            <a:pPr indent="276225" fontAlgn="base">
              <a:spcBef>
                <a:spcPct val="20000"/>
              </a:spcBef>
              <a:spcAft>
                <a:spcPct val="0"/>
              </a:spcAft>
            </a:pPr>
            <a:r>
              <a:rPr lang="en-US" altLang="zh-CN" dirty="0">
                <a:solidFill>
                  <a:srgbClr val="000000"/>
                </a:solidFill>
                <a:latin typeface="Arial" panose="020B0604020202020204" pitchFamily="34" charset="0"/>
                <a:ea typeface="黑体" panose="02010609060101010101" pitchFamily="49" charset="-122"/>
              </a:rPr>
              <a:t>2</a:t>
            </a:r>
            <a:r>
              <a:rPr lang="zh-CN" altLang="en-US" dirty="0">
                <a:solidFill>
                  <a:srgbClr val="000000"/>
                </a:solidFill>
                <a:latin typeface="Arial" panose="020B0604020202020204" pitchFamily="34" charset="0"/>
                <a:ea typeface="黑体" panose="02010609060101010101" pitchFamily="49" charset="-122"/>
              </a:rPr>
              <a:t>：将每个剩余对象指派给离它最近的中心点所代表的簇；</a:t>
            </a:r>
            <a:endParaRPr lang="zh-CN" altLang="en-US" dirty="0">
              <a:solidFill>
                <a:srgbClr val="000000"/>
              </a:solidFill>
              <a:latin typeface="Arial" panose="020B0604020202020204" pitchFamily="34" charset="0"/>
              <a:ea typeface="黑体" panose="02010609060101010101" pitchFamily="49" charset="-122"/>
            </a:endParaRPr>
          </a:p>
          <a:p>
            <a:pPr indent="276225" fontAlgn="base">
              <a:spcBef>
                <a:spcPct val="20000"/>
              </a:spcBef>
              <a:spcAft>
                <a:spcPct val="0"/>
              </a:spcAft>
            </a:pPr>
            <a:r>
              <a:rPr lang="en-US" altLang="zh-CN" dirty="0">
                <a:solidFill>
                  <a:srgbClr val="000000"/>
                </a:solidFill>
                <a:latin typeface="Arial" panose="020B0604020202020204" pitchFamily="34" charset="0"/>
                <a:ea typeface="黑体" panose="02010609060101010101" pitchFamily="49" charset="-122"/>
              </a:rPr>
              <a:t>3</a:t>
            </a:r>
            <a:r>
              <a:rPr lang="zh-CN" altLang="en-US" dirty="0">
                <a:solidFill>
                  <a:srgbClr val="000000"/>
                </a:solidFill>
                <a:latin typeface="Arial" panose="020B0604020202020204" pitchFamily="34" charset="0"/>
                <a:ea typeface="黑体" panose="02010609060101010101" pitchFamily="49" charset="-122"/>
              </a:rPr>
              <a:t>：任意选择一个非中心对象</a:t>
            </a:r>
            <a:r>
              <a:rPr lang="en-US" altLang="zh-CN" dirty="0" err="1">
                <a:solidFill>
                  <a:srgbClr val="000000"/>
                </a:solidFill>
                <a:latin typeface="Arial" panose="020B0604020202020204" pitchFamily="34" charset="0"/>
                <a:ea typeface="黑体" panose="02010609060101010101" pitchFamily="49" charset="-122"/>
              </a:rPr>
              <a:t>orandom</a:t>
            </a:r>
            <a:r>
              <a:rPr lang="zh-CN" altLang="en-US" dirty="0">
                <a:solidFill>
                  <a:srgbClr val="000000"/>
                </a:solidFill>
                <a:latin typeface="Arial" panose="020B0604020202020204" pitchFamily="34" charset="0"/>
                <a:ea typeface="黑体" panose="02010609060101010101" pitchFamily="49" charset="-122"/>
              </a:rPr>
              <a:t>；</a:t>
            </a:r>
            <a:endParaRPr lang="zh-CN" altLang="en-US" dirty="0">
              <a:solidFill>
                <a:srgbClr val="000000"/>
              </a:solidFill>
              <a:latin typeface="Arial" panose="020B0604020202020204" pitchFamily="34" charset="0"/>
              <a:ea typeface="黑体" panose="02010609060101010101" pitchFamily="49" charset="-122"/>
            </a:endParaRPr>
          </a:p>
          <a:p>
            <a:pPr indent="276225" fontAlgn="base">
              <a:spcBef>
                <a:spcPct val="20000"/>
              </a:spcBef>
              <a:spcAft>
                <a:spcPct val="0"/>
              </a:spcAft>
            </a:pPr>
            <a:r>
              <a:rPr lang="en-US" altLang="zh-CN" dirty="0">
                <a:solidFill>
                  <a:srgbClr val="000000"/>
                </a:solidFill>
                <a:latin typeface="Arial" panose="020B0604020202020204" pitchFamily="34" charset="0"/>
                <a:ea typeface="黑体" panose="02010609060101010101" pitchFamily="49" charset="-122"/>
              </a:rPr>
              <a:t>4</a:t>
            </a:r>
            <a:r>
              <a:rPr lang="zh-CN" altLang="en-US" dirty="0">
                <a:solidFill>
                  <a:srgbClr val="000000"/>
                </a:solidFill>
                <a:latin typeface="Arial" panose="020B0604020202020204" pitchFamily="34" charset="0"/>
                <a:ea typeface="黑体" panose="02010609060101010101" pitchFamily="49" charset="-122"/>
              </a:rPr>
              <a:t>：计算用</a:t>
            </a:r>
            <a:r>
              <a:rPr lang="en-US" altLang="zh-CN" dirty="0" err="1">
                <a:solidFill>
                  <a:srgbClr val="000000"/>
                </a:solidFill>
                <a:latin typeface="Arial" panose="020B0604020202020204" pitchFamily="34" charset="0"/>
                <a:ea typeface="黑体" panose="02010609060101010101" pitchFamily="49" charset="-122"/>
              </a:rPr>
              <a:t>orandom</a:t>
            </a:r>
            <a:r>
              <a:rPr lang="zh-CN" altLang="en-US" dirty="0">
                <a:solidFill>
                  <a:srgbClr val="000000"/>
                </a:solidFill>
                <a:latin typeface="Arial" panose="020B0604020202020204" pitchFamily="34" charset="0"/>
                <a:ea typeface="黑体" panose="02010609060101010101" pitchFamily="49" charset="-122"/>
              </a:rPr>
              <a:t>代替中心对象 的总代价</a:t>
            </a:r>
            <a:r>
              <a:rPr lang="en-US" altLang="zh-CN" dirty="0">
                <a:solidFill>
                  <a:srgbClr val="000000"/>
                </a:solidFill>
                <a:latin typeface="Arial" panose="020B0604020202020204" pitchFamily="34" charset="0"/>
                <a:ea typeface="黑体" panose="02010609060101010101" pitchFamily="49" charset="-122"/>
              </a:rPr>
              <a:t>S</a:t>
            </a:r>
            <a:r>
              <a:rPr lang="zh-CN" altLang="en-US" dirty="0">
                <a:solidFill>
                  <a:srgbClr val="000000"/>
                </a:solidFill>
                <a:latin typeface="Arial" panose="020B0604020202020204" pitchFamily="34" charset="0"/>
                <a:ea typeface="黑体" panose="02010609060101010101" pitchFamily="49" charset="-122"/>
              </a:rPr>
              <a:t>；</a:t>
            </a:r>
            <a:endParaRPr lang="zh-CN" altLang="en-US" dirty="0">
              <a:solidFill>
                <a:srgbClr val="000000"/>
              </a:solidFill>
              <a:latin typeface="Arial" panose="020B0604020202020204" pitchFamily="34" charset="0"/>
              <a:ea typeface="黑体" panose="02010609060101010101" pitchFamily="49" charset="-122"/>
            </a:endParaRPr>
          </a:p>
          <a:p>
            <a:pPr indent="276225" fontAlgn="base">
              <a:spcBef>
                <a:spcPct val="20000"/>
              </a:spcBef>
              <a:spcAft>
                <a:spcPct val="0"/>
              </a:spcAft>
            </a:pPr>
            <a:r>
              <a:rPr lang="en-US" altLang="zh-CN" dirty="0">
                <a:solidFill>
                  <a:srgbClr val="000000"/>
                </a:solidFill>
                <a:latin typeface="Arial" panose="020B0604020202020204" pitchFamily="34" charset="0"/>
                <a:ea typeface="黑体" panose="02010609060101010101" pitchFamily="49" charset="-122"/>
              </a:rPr>
              <a:t>5</a:t>
            </a:r>
            <a:r>
              <a:rPr lang="zh-CN" altLang="en-US" dirty="0">
                <a:solidFill>
                  <a:srgbClr val="000000"/>
                </a:solidFill>
                <a:latin typeface="Arial" panose="020B0604020202020204" pitchFamily="34" charset="0"/>
                <a:ea typeface="黑体" panose="02010609060101010101" pitchFamily="49" charset="-122"/>
              </a:rPr>
              <a:t>：如果</a:t>
            </a:r>
            <a:r>
              <a:rPr lang="en-US" altLang="zh-CN" dirty="0">
                <a:solidFill>
                  <a:srgbClr val="000000"/>
                </a:solidFill>
                <a:latin typeface="Arial" panose="020B0604020202020204" pitchFamily="34" charset="0"/>
                <a:ea typeface="黑体" panose="02010609060101010101" pitchFamily="49" charset="-122"/>
              </a:rPr>
              <a:t>S</a:t>
            </a:r>
            <a:r>
              <a:rPr lang="zh-CN" altLang="en-US" dirty="0">
                <a:solidFill>
                  <a:srgbClr val="000000"/>
                </a:solidFill>
                <a:latin typeface="Arial" panose="020B0604020202020204" pitchFamily="34" charset="0"/>
                <a:ea typeface="黑体" panose="02010609060101010101" pitchFamily="49" charset="-122"/>
              </a:rPr>
              <a:t>为负，则可以用</a:t>
            </a:r>
            <a:r>
              <a:rPr lang="en-US" altLang="zh-CN" dirty="0" err="1">
                <a:solidFill>
                  <a:srgbClr val="000000"/>
                </a:solidFill>
                <a:latin typeface="Arial" panose="020B0604020202020204" pitchFamily="34" charset="0"/>
                <a:ea typeface="黑体" panose="02010609060101010101" pitchFamily="49" charset="-122"/>
              </a:rPr>
              <a:t>orandom</a:t>
            </a:r>
            <a:r>
              <a:rPr lang="zh-CN" altLang="en-US" dirty="0">
                <a:solidFill>
                  <a:srgbClr val="000000"/>
                </a:solidFill>
                <a:latin typeface="Arial" panose="020B0604020202020204" pitchFamily="34" charset="0"/>
                <a:ea typeface="黑体" panose="02010609060101010101" pitchFamily="49" charset="-122"/>
              </a:rPr>
              <a:t>代替 以构成新聚类的</a:t>
            </a:r>
            <a:r>
              <a:rPr lang="en-US" altLang="zh-CN" dirty="0">
                <a:solidFill>
                  <a:srgbClr val="000000"/>
                </a:solidFill>
                <a:latin typeface="Arial" panose="020B0604020202020204" pitchFamily="34" charset="0"/>
                <a:ea typeface="黑体" panose="02010609060101010101" pitchFamily="49" charset="-122"/>
              </a:rPr>
              <a:t>k</a:t>
            </a:r>
            <a:r>
              <a:rPr lang="zh-CN" altLang="en-US" dirty="0">
                <a:solidFill>
                  <a:srgbClr val="000000"/>
                </a:solidFill>
                <a:latin typeface="Arial" panose="020B0604020202020204" pitchFamily="34" charset="0"/>
                <a:ea typeface="黑体" panose="02010609060101010101" pitchFamily="49" charset="-122"/>
              </a:rPr>
              <a:t>个中心对象；</a:t>
            </a:r>
            <a:endParaRPr lang="zh-CN" altLang="en-US" dirty="0">
              <a:solidFill>
                <a:srgbClr val="000000"/>
              </a:solidFill>
              <a:latin typeface="Arial" panose="020B0604020202020204" pitchFamily="34" charset="0"/>
              <a:ea typeface="黑体" panose="02010609060101010101" pitchFamily="49" charset="-122"/>
            </a:endParaRPr>
          </a:p>
          <a:p>
            <a:pPr indent="276225" fontAlgn="base">
              <a:spcBef>
                <a:spcPct val="20000"/>
              </a:spcBef>
              <a:spcAft>
                <a:spcPct val="0"/>
              </a:spcAft>
            </a:pPr>
            <a:r>
              <a:rPr lang="en-US" altLang="zh-CN" dirty="0">
                <a:solidFill>
                  <a:srgbClr val="000000"/>
                </a:solidFill>
                <a:latin typeface="Arial" panose="020B0604020202020204" pitchFamily="34" charset="0"/>
                <a:ea typeface="黑体" panose="02010609060101010101" pitchFamily="49" charset="-122"/>
              </a:rPr>
              <a:t>6</a:t>
            </a:r>
            <a:r>
              <a:rPr lang="zh-CN" altLang="en-US" dirty="0">
                <a:solidFill>
                  <a:srgbClr val="000000"/>
                </a:solidFill>
                <a:latin typeface="Arial" panose="020B0604020202020204" pitchFamily="34" charset="0"/>
                <a:ea typeface="黑体" panose="02010609060101010101" pitchFamily="49" charset="-122"/>
              </a:rPr>
              <a:t>：重复</a:t>
            </a:r>
            <a:r>
              <a:rPr lang="en-US" altLang="zh-CN" dirty="0">
                <a:solidFill>
                  <a:srgbClr val="000000"/>
                </a:solidFill>
                <a:latin typeface="Arial" panose="020B0604020202020204" pitchFamily="34" charset="0"/>
                <a:ea typeface="黑体" panose="02010609060101010101" pitchFamily="49" charset="-122"/>
              </a:rPr>
              <a:t>(2)(3)(4)(5)</a:t>
            </a:r>
            <a:r>
              <a:rPr lang="zh-CN" altLang="en-US" dirty="0">
                <a:solidFill>
                  <a:srgbClr val="000000"/>
                </a:solidFill>
                <a:latin typeface="Arial" panose="020B0604020202020204" pitchFamily="34" charset="0"/>
                <a:ea typeface="黑体" panose="02010609060101010101" pitchFamily="49" charset="-122"/>
              </a:rPr>
              <a:t>，直到每个簇不再发生变化为止。</a:t>
            </a:r>
            <a:endParaRPr lang="zh-CN" altLang="en-US" dirty="0">
              <a:solidFill>
                <a:srgbClr val="000000"/>
              </a:solidFill>
              <a:latin typeface="Arial" panose="020B0604020202020204" pitchFamily="34" charset="0"/>
              <a:ea typeface="黑体" panose="02010609060101010101" pitchFamily="49" charset="-122"/>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4" name="矩形 3"/>
          <p:cNvSpPr/>
          <p:nvPr/>
        </p:nvSpPr>
        <p:spPr>
          <a:xfrm>
            <a:off x="788358" y="4541309"/>
            <a:ext cx="7495100" cy="769441"/>
          </a:xfrm>
          <a:prstGeom prst="rect">
            <a:avLst/>
          </a:prstGeom>
          <a:solidFill>
            <a:srgbClr val="0066FF"/>
          </a:solidFill>
        </p:spPr>
        <p:txBody>
          <a:bodyPr wrap="square">
            <a:spAutoFit/>
          </a:bodyPr>
          <a:lstStyle/>
          <a:p>
            <a:r>
              <a:rPr lang="zh-CN" altLang="en-US" sz="2200" dirty="0">
                <a:solidFill>
                  <a:schemeClr val="bg1"/>
                </a:solidFill>
                <a:latin typeface="Arial" panose="020B0604020202020204" pitchFamily="34" charset="0"/>
                <a:ea typeface="黑体" panose="02010609060101010101" pitchFamily="49" charset="-122"/>
              </a:rPr>
              <a:t>算法分析：</a:t>
            </a:r>
            <a:r>
              <a:rPr lang="en-US" altLang="zh-CN" sz="2200" dirty="0">
                <a:solidFill>
                  <a:schemeClr val="bg1"/>
                </a:solidFill>
                <a:latin typeface="Arial" panose="020B0604020202020204" pitchFamily="34" charset="0"/>
                <a:ea typeface="黑体" panose="02010609060101010101" pitchFamily="49" charset="-122"/>
              </a:rPr>
              <a:t>k-</a:t>
            </a:r>
            <a:r>
              <a:rPr lang="zh-CN" altLang="en-US" sz="2200" dirty="0">
                <a:solidFill>
                  <a:schemeClr val="bg1"/>
                </a:solidFill>
                <a:latin typeface="Arial" panose="020B0604020202020204" pitchFamily="34" charset="0"/>
                <a:ea typeface="黑体" panose="02010609060101010101" pitchFamily="49" charset="-122"/>
              </a:rPr>
              <a:t>中心点算法消除了</a:t>
            </a:r>
            <a:r>
              <a:rPr lang="en-US" altLang="zh-CN" sz="2200" dirty="0">
                <a:solidFill>
                  <a:schemeClr val="bg1"/>
                </a:solidFill>
                <a:latin typeface="Arial" panose="020B0604020202020204" pitchFamily="34" charset="0"/>
                <a:ea typeface="黑体" panose="02010609060101010101" pitchFamily="49" charset="-122"/>
              </a:rPr>
              <a:t>k-</a:t>
            </a:r>
            <a:r>
              <a:rPr lang="zh-CN" altLang="en-US" sz="2200" dirty="0">
                <a:solidFill>
                  <a:schemeClr val="bg1"/>
                </a:solidFill>
                <a:latin typeface="Arial" panose="020B0604020202020204" pitchFamily="34" charset="0"/>
                <a:ea typeface="黑体" panose="02010609060101010101" pitchFamily="49" charset="-122"/>
              </a:rPr>
              <a:t>平均算法对孤立点的敏感性；比</a:t>
            </a:r>
            <a:r>
              <a:rPr lang="en-US" altLang="zh-CN" sz="2200" dirty="0">
                <a:solidFill>
                  <a:schemeClr val="bg1"/>
                </a:solidFill>
                <a:latin typeface="Arial" panose="020B0604020202020204" pitchFamily="34" charset="0"/>
                <a:ea typeface="黑体" panose="02010609060101010101" pitchFamily="49" charset="-122"/>
              </a:rPr>
              <a:t>k-</a:t>
            </a:r>
            <a:r>
              <a:rPr lang="zh-CN" altLang="en-US" sz="2200" dirty="0">
                <a:solidFill>
                  <a:schemeClr val="bg1"/>
                </a:solidFill>
                <a:latin typeface="Arial" panose="020B0604020202020204" pitchFamily="34" charset="0"/>
                <a:ea typeface="黑体" panose="02010609060101010101" pitchFamily="49" charset="-122"/>
              </a:rPr>
              <a:t>平均算法更健壮。</a:t>
            </a:r>
            <a:endParaRPr lang="zh-CN" altLang="en-US" sz="2200" dirty="0">
              <a:solidFill>
                <a:schemeClr val="bg1"/>
              </a:solidFill>
              <a:latin typeface="Arial" panose="020B0604020202020204" pitchFamily="34" charset="0"/>
              <a:ea typeface="黑体" panose="02010609060101010101" pitchFamily="49" charset="-122"/>
            </a:endParaRPr>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a:defRPr/>
            </a:pPr>
            <a:r>
              <a:rPr lang="es-HN" sz="1200" b="1" i="1" dirty="0">
                <a:solidFill>
                  <a:prstClr val="white">
                    <a:lumMod val="65000"/>
                  </a:prstClr>
                </a:solidFill>
              </a:rPr>
              <a:t>of</a:t>
            </a:r>
            <a:endParaRPr lang="es-ES" sz="1200" b="1" i="1" dirty="0">
              <a:solidFill>
                <a:prstClr val="white">
                  <a:lumMod val="65000"/>
                </a:prstClr>
              </a:solidFill>
            </a:endParaRPr>
          </a:p>
        </p:txBody>
      </p:sp>
      <p:sp>
        <p:nvSpPr>
          <p:cNvPr id="74" name="31 CuadroTexto"/>
          <p:cNvSpPr txBox="1"/>
          <p:nvPr/>
        </p:nvSpPr>
        <p:spPr>
          <a:xfrm>
            <a:off x="4729199" y="6267161"/>
            <a:ext cx="370840" cy="275590"/>
          </a:xfrm>
          <a:prstGeom prst="rect">
            <a:avLst/>
          </a:prstGeom>
          <a:noFill/>
        </p:spPr>
        <p:txBody>
          <a:bodyPr wrap="none">
            <a:spAutoFit/>
          </a:bodyPr>
          <a:lstStyle/>
          <a:p>
            <a:pPr>
              <a:defRPr/>
            </a:pPr>
            <a:r>
              <a:rPr lang="en-US" altLang="es-ES" sz="1200" b="1" dirty="0">
                <a:solidFill>
                  <a:prstClr val="white">
                    <a:lumMod val="50000"/>
                  </a:prstClr>
                </a:solidFill>
              </a:rPr>
              <a:t>55</a:t>
            </a:r>
            <a:endParaRPr lang="en-US" altLang="es-ES" sz="1200" b="1" dirty="0">
              <a:solidFill>
                <a:prstClr val="white">
                  <a:lumMod val="50000"/>
                </a:prstClr>
              </a:solidFill>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solidFill>
                  <a:prstClr val="black">
                    <a:tint val="75000"/>
                  </a:prstClr>
                </a:solidFill>
              </a:rPr>
            </a:fld>
            <a:endParaRPr lang="zh-CN" altLang="en-US" dirty="0">
              <a:solidFill>
                <a:prstClr val="black">
                  <a:tint val="75000"/>
                </a:prstClr>
              </a:solidFill>
            </a:endParaRPr>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696251" cy="323165"/>
          </a:xfrm>
          <a:prstGeom prst="rect">
            <a:avLst/>
          </a:prstGeom>
          <a:noFill/>
        </p:spPr>
        <p:txBody>
          <a:bodyPr wrap="none" lIns="0" tIns="0" rIns="0" bIns="0" rtlCol="0">
            <a:spAutoFit/>
          </a:bodyPr>
          <a:lstStyle/>
          <a:p>
            <a:r>
              <a:rPr lang="en-US" altLang="zh-CN" sz="2100" b="1" spc="225" dirty="0">
                <a:solidFill>
                  <a:prstClr val="white"/>
                </a:solidFill>
              </a:rPr>
              <a:t>5.2.2 k </a:t>
            </a:r>
            <a:r>
              <a:rPr lang="zh-CN" altLang="en-US" sz="2100" b="1" spc="225" dirty="0">
                <a:solidFill>
                  <a:prstClr val="white"/>
                </a:solidFill>
              </a:rPr>
              <a:t>中心点算法</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5" name="文本框 27"/>
          <p:cNvSpPr txBox="1"/>
          <p:nvPr/>
        </p:nvSpPr>
        <p:spPr>
          <a:xfrm>
            <a:off x="6630203" y="234392"/>
            <a:ext cx="1274708" cy="300082"/>
          </a:xfrm>
          <a:prstGeom prst="rect">
            <a:avLst/>
          </a:prstGeom>
          <a:noFill/>
        </p:spPr>
        <p:txBody>
          <a:bodyPr wrap="none" rtlCol="0">
            <a:spAutoFit/>
          </a:bodyPr>
          <a:lstStyle/>
          <a:p>
            <a:r>
              <a:rPr lang="zh-CN" altLang="en-US" sz="1350" dirty="0">
                <a:solidFill>
                  <a:prstClr val="white"/>
                </a:solidFill>
              </a:rPr>
              <a:t>第五章　聚 类</a:t>
            </a:r>
            <a:endParaRPr lang="zh-CN" altLang="en-US" sz="1350" dirty="0">
              <a:solidFill>
                <a:prstClr val="white"/>
              </a:solidFill>
            </a:endParaRPr>
          </a:p>
        </p:txBody>
      </p:sp>
      <p:sp>
        <p:nvSpPr>
          <p:cNvPr id="146" name="Rectangle 2"/>
          <p:cNvSpPr>
            <a:spLocks noChangeArrowheads="1"/>
          </p:cNvSpPr>
          <p:nvPr/>
        </p:nvSpPr>
        <p:spPr bwMode="auto">
          <a:xfrm>
            <a:off x="508958" y="879777"/>
            <a:ext cx="778720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indent="276225" fontAlgn="base">
              <a:spcBef>
                <a:spcPct val="20000"/>
              </a:spcBef>
              <a:spcAft>
                <a:spcPct val="0"/>
              </a:spcAft>
            </a:pPr>
            <a:r>
              <a:rPr lang="zh-CN" altLang="en-US" dirty="0">
                <a:solidFill>
                  <a:srgbClr val="000000"/>
                </a:solidFill>
                <a:latin typeface="Arial" panose="020B0604020202020204" pitchFamily="34" charset="0"/>
                <a:ea typeface="黑体" panose="02010609060101010101" pitchFamily="49" charset="-122"/>
              </a:rPr>
              <a:t>例</a:t>
            </a:r>
            <a:r>
              <a:rPr lang="en-US" altLang="zh-CN" dirty="0">
                <a:solidFill>
                  <a:srgbClr val="000000"/>
                </a:solidFill>
                <a:latin typeface="Arial" panose="020B0604020202020204" pitchFamily="34" charset="0"/>
                <a:ea typeface="黑体" panose="02010609060101010101" pitchFamily="49" charset="-122"/>
              </a:rPr>
              <a:t>5.2</a:t>
            </a:r>
            <a:r>
              <a:rPr lang="zh-CN" altLang="en-US" dirty="0">
                <a:solidFill>
                  <a:srgbClr val="000000"/>
                </a:solidFill>
                <a:latin typeface="Arial" panose="020B0604020202020204" pitchFamily="34" charset="0"/>
                <a:ea typeface="黑体" panose="02010609060101010101" pitchFamily="49" charset="-122"/>
              </a:rPr>
              <a:t>给定含有</a:t>
            </a:r>
            <a:r>
              <a:rPr lang="en-US" altLang="zh-CN" dirty="0">
                <a:solidFill>
                  <a:srgbClr val="000000"/>
                </a:solidFill>
                <a:latin typeface="Arial" panose="020B0604020202020204" pitchFamily="34" charset="0"/>
                <a:ea typeface="黑体" panose="02010609060101010101" pitchFamily="49" charset="-122"/>
              </a:rPr>
              <a:t>5</a:t>
            </a:r>
            <a:r>
              <a:rPr lang="zh-CN" altLang="en-US" dirty="0">
                <a:solidFill>
                  <a:srgbClr val="000000"/>
                </a:solidFill>
                <a:latin typeface="Arial" panose="020B0604020202020204" pitchFamily="34" charset="0"/>
                <a:ea typeface="黑体" panose="02010609060101010101" pitchFamily="49" charset="-122"/>
              </a:rPr>
              <a:t>个数据对象的数据集</a:t>
            </a:r>
            <a:r>
              <a:rPr lang="en-US" altLang="zh-CN" dirty="0">
                <a:solidFill>
                  <a:srgbClr val="000000"/>
                </a:solidFill>
                <a:latin typeface="Arial" panose="020B0604020202020204" pitchFamily="34" charset="0"/>
                <a:ea typeface="黑体" panose="02010609060101010101" pitchFamily="49" charset="-122"/>
              </a:rPr>
              <a:t>D</a:t>
            </a:r>
            <a:r>
              <a:rPr lang="zh-CN" altLang="en-US" dirty="0">
                <a:solidFill>
                  <a:srgbClr val="000000"/>
                </a:solidFill>
                <a:latin typeface="Arial" panose="020B0604020202020204" pitchFamily="34" charset="0"/>
                <a:ea typeface="黑体" panose="02010609060101010101" pitchFamily="49" charset="-122"/>
              </a:rPr>
              <a:t>，</a:t>
            </a:r>
            <a:r>
              <a:rPr lang="en-US" altLang="zh-CN" dirty="0">
                <a:solidFill>
                  <a:srgbClr val="000000"/>
                </a:solidFill>
                <a:latin typeface="Arial" panose="020B0604020202020204" pitchFamily="34" charset="0"/>
                <a:ea typeface="黑体" panose="02010609060101010101" pitchFamily="49" charset="-122"/>
              </a:rPr>
              <a:t>D</a:t>
            </a:r>
            <a:r>
              <a:rPr lang="zh-CN" altLang="en-US" dirty="0">
                <a:solidFill>
                  <a:srgbClr val="000000"/>
                </a:solidFill>
                <a:latin typeface="Arial" panose="020B0604020202020204" pitchFamily="34" charset="0"/>
                <a:ea typeface="黑体" panose="02010609060101010101" pitchFamily="49" charset="-122"/>
              </a:rPr>
              <a:t>中的对象为</a:t>
            </a:r>
            <a:r>
              <a:rPr lang="en-US" altLang="zh-CN" dirty="0">
                <a:solidFill>
                  <a:srgbClr val="000000"/>
                </a:solidFill>
                <a:latin typeface="Arial" panose="020B0604020202020204" pitchFamily="34" charset="0"/>
                <a:ea typeface="黑体" panose="02010609060101010101" pitchFamily="49" charset="-122"/>
              </a:rPr>
              <a:t>A</a:t>
            </a:r>
            <a:r>
              <a:rPr lang="zh-CN" altLang="en-US" dirty="0">
                <a:solidFill>
                  <a:srgbClr val="000000"/>
                </a:solidFill>
                <a:latin typeface="Arial" panose="020B0604020202020204" pitchFamily="34" charset="0"/>
                <a:ea typeface="黑体" panose="02010609060101010101" pitchFamily="49" charset="-122"/>
              </a:rPr>
              <a:t>、Ｂ、Ｃ、Ｄ、Ｅ，各对象之间的距离如表</a:t>
            </a:r>
            <a:r>
              <a:rPr lang="en-US" altLang="zh-CN" dirty="0">
                <a:solidFill>
                  <a:srgbClr val="000000"/>
                </a:solidFill>
                <a:latin typeface="Arial" panose="020B0604020202020204" pitchFamily="34" charset="0"/>
                <a:ea typeface="黑体" panose="02010609060101010101" pitchFamily="49" charset="-122"/>
              </a:rPr>
              <a:t>5-1</a:t>
            </a:r>
            <a:r>
              <a:rPr lang="zh-CN" altLang="en-US" dirty="0">
                <a:solidFill>
                  <a:srgbClr val="000000"/>
                </a:solidFill>
                <a:latin typeface="Arial" panose="020B0604020202020204" pitchFamily="34" charset="0"/>
                <a:ea typeface="黑体" panose="02010609060101010101" pitchFamily="49" charset="-122"/>
              </a:rPr>
              <a:t>所示，根据所给的数据对其运行</a:t>
            </a:r>
            <a:r>
              <a:rPr lang="en-US" altLang="zh-CN" dirty="0">
                <a:solidFill>
                  <a:srgbClr val="000000"/>
                </a:solidFill>
                <a:latin typeface="Arial" panose="020B0604020202020204" pitchFamily="34" charset="0"/>
                <a:ea typeface="黑体" panose="02010609060101010101" pitchFamily="49" charset="-122"/>
              </a:rPr>
              <a:t>k-</a:t>
            </a:r>
            <a:r>
              <a:rPr lang="en-US" altLang="zh-CN" dirty="0" err="1">
                <a:solidFill>
                  <a:srgbClr val="000000"/>
                </a:solidFill>
                <a:latin typeface="Arial" panose="020B0604020202020204" pitchFamily="34" charset="0"/>
                <a:ea typeface="黑体" panose="02010609060101010101" pitchFamily="49" charset="-122"/>
              </a:rPr>
              <a:t>medoids</a:t>
            </a:r>
            <a:r>
              <a:rPr lang="zh-CN" altLang="en-US" dirty="0">
                <a:solidFill>
                  <a:srgbClr val="000000"/>
                </a:solidFill>
                <a:latin typeface="Arial" panose="020B0604020202020204" pitchFamily="34" charset="0"/>
                <a:ea typeface="黑体" panose="02010609060101010101" pitchFamily="49" charset="-122"/>
              </a:rPr>
              <a:t>算法实现划分聚类</a:t>
            </a:r>
            <a:r>
              <a:rPr lang="en-US" altLang="zh-CN" dirty="0">
                <a:solidFill>
                  <a:srgbClr val="000000"/>
                </a:solidFill>
                <a:latin typeface="Arial" panose="020B0604020202020204" pitchFamily="34" charset="0"/>
                <a:ea typeface="黑体" panose="02010609060101010101" pitchFamily="49" charset="-122"/>
              </a:rPr>
              <a:t>(</a:t>
            </a:r>
            <a:r>
              <a:rPr lang="zh-CN" altLang="en-US" dirty="0">
                <a:solidFill>
                  <a:srgbClr val="000000"/>
                </a:solidFill>
                <a:latin typeface="Arial" panose="020B0604020202020204" pitchFamily="34" charset="0"/>
                <a:ea typeface="黑体" panose="02010609060101010101" pitchFamily="49" charset="-122"/>
              </a:rPr>
              <a:t>设</a:t>
            </a:r>
            <a:r>
              <a:rPr lang="en-US" altLang="zh-CN" dirty="0">
                <a:solidFill>
                  <a:srgbClr val="000000"/>
                </a:solidFill>
                <a:latin typeface="Arial" panose="020B0604020202020204" pitchFamily="34" charset="0"/>
                <a:ea typeface="黑体" panose="02010609060101010101" pitchFamily="49" charset="-122"/>
              </a:rPr>
              <a:t>k=2)</a:t>
            </a:r>
            <a:r>
              <a:rPr lang="zh-CN" altLang="en-US" dirty="0">
                <a:solidFill>
                  <a:srgbClr val="000000"/>
                </a:solidFill>
                <a:latin typeface="Arial" panose="020B0604020202020204" pitchFamily="34" charset="0"/>
                <a:ea typeface="黑体" panose="02010609060101010101" pitchFamily="49" charset="-122"/>
              </a:rPr>
              <a:t>。</a:t>
            </a:r>
            <a:endParaRPr lang="zh-CN" altLang="en-US" dirty="0">
              <a:solidFill>
                <a:srgbClr val="000000"/>
              </a:solidFill>
              <a:latin typeface="Arial" panose="020B0604020202020204" pitchFamily="34" charset="0"/>
              <a:ea typeface="黑体" panose="02010609060101010101" pitchFamily="49" charset="-122"/>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4" name="矩形 3"/>
          <p:cNvSpPr/>
          <p:nvPr/>
        </p:nvSpPr>
        <p:spPr>
          <a:xfrm>
            <a:off x="4916109" y="2285484"/>
            <a:ext cx="3834191" cy="3139321"/>
          </a:xfrm>
          <a:prstGeom prst="rect">
            <a:avLst/>
          </a:prstGeom>
          <a:solidFill>
            <a:srgbClr val="0066FF"/>
          </a:solidFill>
        </p:spPr>
        <p:txBody>
          <a:bodyPr wrap="square">
            <a:spAutoFit/>
          </a:bodyPr>
          <a:lstStyle/>
          <a:p>
            <a:r>
              <a:rPr lang="zh-CN" altLang="en-US" dirty="0">
                <a:solidFill>
                  <a:prstClr val="white"/>
                </a:solidFill>
                <a:latin typeface="Arial" panose="020B0604020202020204" pitchFamily="34" charset="0"/>
                <a:ea typeface="黑体" panose="02010609060101010101" pitchFamily="49" charset="-122"/>
              </a:rPr>
              <a:t>算法按下面步骤执行：</a:t>
            </a:r>
            <a:endParaRPr lang="zh-CN" altLang="en-US" dirty="0">
              <a:solidFill>
                <a:prstClr val="white"/>
              </a:solidFill>
              <a:latin typeface="Arial" panose="020B0604020202020204" pitchFamily="34" charset="0"/>
              <a:ea typeface="黑体" panose="02010609060101010101" pitchFamily="49" charset="-122"/>
            </a:endParaRPr>
          </a:p>
          <a:p>
            <a:r>
              <a:rPr lang="zh-CN" altLang="en-US" dirty="0">
                <a:solidFill>
                  <a:prstClr val="white"/>
                </a:solidFill>
                <a:latin typeface="Arial" panose="020B0604020202020204" pitchFamily="34" charset="0"/>
                <a:ea typeface="黑体" panose="02010609060101010101" pitchFamily="49" charset="-122"/>
              </a:rPr>
              <a:t>   步骤</a:t>
            </a:r>
            <a:r>
              <a:rPr lang="en-US" altLang="zh-CN" dirty="0">
                <a:solidFill>
                  <a:prstClr val="white"/>
                </a:solidFill>
                <a:latin typeface="Arial" panose="020B0604020202020204" pitchFamily="34" charset="0"/>
                <a:ea typeface="黑体" panose="02010609060101010101" pitchFamily="49" charset="-122"/>
              </a:rPr>
              <a:t>1</a:t>
            </a:r>
            <a:r>
              <a:rPr lang="zh-CN" altLang="en-US" dirty="0">
                <a:solidFill>
                  <a:prstClr val="white"/>
                </a:solidFill>
                <a:latin typeface="Arial" panose="020B0604020202020204" pitchFamily="34" charset="0"/>
                <a:ea typeface="黑体" panose="02010609060101010101" pitchFamily="49" charset="-122"/>
              </a:rPr>
              <a:t>：假如从</a:t>
            </a:r>
            <a:r>
              <a:rPr lang="en-US" altLang="zh-CN" dirty="0">
                <a:solidFill>
                  <a:prstClr val="white"/>
                </a:solidFill>
                <a:latin typeface="Arial" panose="020B0604020202020204" pitchFamily="34" charset="0"/>
                <a:ea typeface="黑体" panose="02010609060101010101" pitchFamily="49" charset="-122"/>
              </a:rPr>
              <a:t>5</a:t>
            </a:r>
            <a:r>
              <a:rPr lang="zh-CN" altLang="en-US" dirty="0">
                <a:solidFill>
                  <a:prstClr val="white"/>
                </a:solidFill>
                <a:latin typeface="Arial" panose="020B0604020202020204" pitchFamily="34" charset="0"/>
                <a:ea typeface="黑体" panose="02010609060101010101" pitchFamily="49" charset="-122"/>
              </a:rPr>
              <a:t>个对象中随机选取</a:t>
            </a:r>
            <a:r>
              <a:rPr lang="en-US" altLang="zh-CN" dirty="0">
                <a:solidFill>
                  <a:prstClr val="white"/>
                </a:solidFill>
                <a:latin typeface="Arial" panose="020B0604020202020204" pitchFamily="34" charset="0"/>
                <a:ea typeface="黑体" panose="02010609060101010101" pitchFamily="49" charset="-122"/>
              </a:rPr>
              <a:t>A</a:t>
            </a:r>
            <a:r>
              <a:rPr lang="zh-CN" altLang="en-US" dirty="0">
                <a:solidFill>
                  <a:prstClr val="white"/>
                </a:solidFill>
                <a:latin typeface="Arial" panose="020B0604020202020204" pitchFamily="34" charset="0"/>
                <a:ea typeface="黑体" panose="02010609060101010101" pitchFamily="49" charset="-122"/>
              </a:rPr>
              <a:t>、</a:t>
            </a:r>
            <a:r>
              <a:rPr lang="en-US" altLang="zh-CN" dirty="0">
                <a:solidFill>
                  <a:prstClr val="white"/>
                </a:solidFill>
                <a:latin typeface="Arial" panose="020B0604020202020204" pitchFamily="34" charset="0"/>
                <a:ea typeface="黑体" panose="02010609060101010101" pitchFamily="49" charset="-122"/>
              </a:rPr>
              <a:t>C</a:t>
            </a:r>
            <a:r>
              <a:rPr lang="zh-CN" altLang="en-US" dirty="0">
                <a:solidFill>
                  <a:prstClr val="white"/>
                </a:solidFill>
                <a:latin typeface="Arial" panose="020B0604020202020204" pitchFamily="34" charset="0"/>
                <a:ea typeface="黑体" panose="02010609060101010101" pitchFamily="49" charset="-122"/>
              </a:rPr>
              <a:t>作为初始聚类中心。</a:t>
            </a:r>
            <a:endParaRPr lang="zh-CN" altLang="en-US" dirty="0">
              <a:solidFill>
                <a:prstClr val="white"/>
              </a:solidFill>
              <a:latin typeface="Arial" panose="020B0604020202020204" pitchFamily="34" charset="0"/>
              <a:ea typeface="黑体" panose="02010609060101010101" pitchFamily="49" charset="-122"/>
            </a:endParaRPr>
          </a:p>
          <a:p>
            <a:r>
              <a:rPr lang="zh-CN" altLang="en-US" dirty="0">
                <a:solidFill>
                  <a:prstClr val="white"/>
                </a:solidFill>
                <a:latin typeface="Arial" panose="020B0604020202020204" pitchFamily="34" charset="0"/>
                <a:ea typeface="黑体" panose="02010609060101010101" pitchFamily="49" charset="-122"/>
              </a:rPr>
              <a:t>   步骤</a:t>
            </a:r>
            <a:r>
              <a:rPr lang="en-US" altLang="zh-CN" dirty="0">
                <a:solidFill>
                  <a:prstClr val="white"/>
                </a:solidFill>
                <a:latin typeface="Arial" panose="020B0604020202020204" pitchFamily="34" charset="0"/>
                <a:ea typeface="黑体" panose="02010609060101010101" pitchFamily="49" charset="-122"/>
              </a:rPr>
              <a:t>2</a:t>
            </a:r>
            <a:r>
              <a:rPr lang="zh-CN" altLang="en-US" dirty="0">
                <a:solidFill>
                  <a:prstClr val="white"/>
                </a:solidFill>
                <a:latin typeface="Arial" panose="020B0604020202020204" pitchFamily="34" charset="0"/>
                <a:ea typeface="黑体" panose="02010609060101010101" pitchFamily="49" charset="-122"/>
              </a:rPr>
              <a:t>：计算其它对象与中心对象之间的距离，将每个剩余对象指派给离它最近的中心点所代表的簇，通过查询表</a:t>
            </a:r>
            <a:r>
              <a:rPr lang="en-US" altLang="zh-CN" dirty="0">
                <a:solidFill>
                  <a:prstClr val="white"/>
                </a:solidFill>
                <a:latin typeface="Arial" panose="020B0604020202020204" pitchFamily="34" charset="0"/>
                <a:ea typeface="黑体" panose="02010609060101010101" pitchFamily="49" charset="-122"/>
              </a:rPr>
              <a:t>5-1</a:t>
            </a:r>
            <a:r>
              <a:rPr lang="zh-CN" altLang="en-US" dirty="0">
                <a:solidFill>
                  <a:prstClr val="white"/>
                </a:solidFill>
                <a:latin typeface="Arial" panose="020B0604020202020204" pitchFamily="34" charset="0"/>
                <a:ea typeface="黑体" panose="02010609060101010101" pitchFamily="49" charset="-122"/>
              </a:rPr>
              <a:t>可知：可得到</a:t>
            </a:r>
            <a:r>
              <a:rPr lang="en-US" altLang="zh-CN" dirty="0">
                <a:solidFill>
                  <a:prstClr val="white"/>
                </a:solidFill>
                <a:latin typeface="Arial" panose="020B0604020202020204" pitchFamily="34" charset="0"/>
                <a:ea typeface="黑体" panose="02010609060101010101" pitchFamily="49" charset="-122"/>
              </a:rPr>
              <a:t>2</a:t>
            </a:r>
            <a:r>
              <a:rPr lang="zh-CN" altLang="en-US" dirty="0">
                <a:solidFill>
                  <a:prstClr val="white"/>
                </a:solidFill>
                <a:latin typeface="Arial" panose="020B0604020202020204" pitchFamily="34" charset="0"/>
                <a:ea typeface="黑体" panose="02010609060101010101" pitchFamily="49" charset="-122"/>
              </a:rPr>
              <a:t>个划分为：</a:t>
            </a:r>
            <a:r>
              <a:rPr lang="en-US" altLang="zh-CN" dirty="0">
                <a:solidFill>
                  <a:prstClr val="white"/>
                </a:solidFill>
                <a:latin typeface="Arial" panose="020B0604020202020204" pitchFamily="34" charset="0"/>
                <a:ea typeface="黑体" panose="02010609060101010101" pitchFamily="49" charset="-122"/>
              </a:rPr>
              <a:t>{A</a:t>
            </a:r>
            <a:r>
              <a:rPr lang="zh-CN" altLang="en-US" dirty="0">
                <a:solidFill>
                  <a:prstClr val="white"/>
                </a:solidFill>
                <a:latin typeface="Arial" panose="020B0604020202020204" pitchFamily="34" charset="0"/>
                <a:ea typeface="黑体" panose="02010609060101010101" pitchFamily="49" charset="-122"/>
              </a:rPr>
              <a:t>，</a:t>
            </a:r>
            <a:r>
              <a:rPr lang="en-US" altLang="zh-CN" dirty="0">
                <a:solidFill>
                  <a:prstClr val="white"/>
                </a:solidFill>
                <a:latin typeface="Arial" panose="020B0604020202020204" pitchFamily="34" charset="0"/>
                <a:ea typeface="黑体" panose="02010609060101010101" pitchFamily="49" charset="-122"/>
              </a:rPr>
              <a:t>B</a:t>
            </a:r>
            <a:r>
              <a:rPr lang="zh-CN" altLang="en-US" dirty="0">
                <a:solidFill>
                  <a:prstClr val="white"/>
                </a:solidFill>
                <a:latin typeface="Arial" panose="020B0604020202020204" pitchFamily="34" charset="0"/>
                <a:ea typeface="黑体" panose="02010609060101010101" pitchFamily="49" charset="-122"/>
              </a:rPr>
              <a:t>，</a:t>
            </a:r>
            <a:r>
              <a:rPr lang="en-US" altLang="zh-CN" dirty="0">
                <a:solidFill>
                  <a:prstClr val="white"/>
                </a:solidFill>
                <a:latin typeface="Arial" panose="020B0604020202020204" pitchFamily="34" charset="0"/>
                <a:ea typeface="黑体" panose="02010609060101010101" pitchFamily="49" charset="-122"/>
              </a:rPr>
              <a:t>E}</a:t>
            </a:r>
            <a:r>
              <a:rPr lang="zh-CN" altLang="en-US" dirty="0">
                <a:solidFill>
                  <a:prstClr val="white"/>
                </a:solidFill>
                <a:latin typeface="Arial" panose="020B0604020202020204" pitchFamily="34" charset="0"/>
                <a:ea typeface="黑体" panose="02010609060101010101" pitchFamily="49" charset="-122"/>
              </a:rPr>
              <a:t>和</a:t>
            </a:r>
            <a:r>
              <a:rPr lang="en-US" altLang="zh-CN" dirty="0">
                <a:solidFill>
                  <a:prstClr val="white"/>
                </a:solidFill>
                <a:latin typeface="Arial" panose="020B0604020202020204" pitchFamily="34" charset="0"/>
                <a:ea typeface="黑体" panose="02010609060101010101" pitchFamily="49" charset="-122"/>
              </a:rPr>
              <a:t>{C</a:t>
            </a:r>
            <a:r>
              <a:rPr lang="zh-CN" altLang="en-US" dirty="0">
                <a:solidFill>
                  <a:prstClr val="white"/>
                </a:solidFill>
                <a:latin typeface="Arial" panose="020B0604020202020204" pitchFamily="34" charset="0"/>
                <a:ea typeface="黑体" panose="02010609060101010101" pitchFamily="49" charset="-122"/>
              </a:rPr>
              <a:t>，</a:t>
            </a:r>
            <a:r>
              <a:rPr lang="en-US" altLang="zh-CN" dirty="0">
                <a:solidFill>
                  <a:prstClr val="white"/>
                </a:solidFill>
                <a:latin typeface="Arial" panose="020B0604020202020204" pitchFamily="34" charset="0"/>
                <a:ea typeface="黑体" panose="02010609060101010101" pitchFamily="49" charset="-122"/>
              </a:rPr>
              <a:t>D}</a:t>
            </a:r>
            <a:r>
              <a:rPr lang="zh-CN" altLang="en-US" dirty="0">
                <a:solidFill>
                  <a:prstClr val="white"/>
                </a:solidFill>
                <a:latin typeface="Arial" panose="020B0604020202020204" pitchFamily="34" charset="0"/>
                <a:ea typeface="黑体" panose="02010609060101010101" pitchFamily="49" charset="-122"/>
              </a:rPr>
              <a:t>。</a:t>
            </a:r>
            <a:endParaRPr lang="zh-CN" altLang="en-US" dirty="0">
              <a:solidFill>
                <a:prstClr val="white"/>
              </a:solidFill>
              <a:latin typeface="Arial" panose="020B0604020202020204" pitchFamily="34" charset="0"/>
              <a:ea typeface="黑体" panose="02010609060101010101" pitchFamily="49" charset="-122"/>
            </a:endParaRPr>
          </a:p>
          <a:p>
            <a:r>
              <a:rPr lang="zh-CN" altLang="en-US" dirty="0">
                <a:solidFill>
                  <a:prstClr val="white"/>
                </a:solidFill>
                <a:latin typeface="Arial" panose="020B0604020202020204" pitchFamily="34" charset="0"/>
                <a:ea typeface="黑体" panose="02010609060101010101" pitchFamily="49" charset="-122"/>
              </a:rPr>
              <a:t>  步骤</a:t>
            </a:r>
            <a:r>
              <a:rPr lang="en-US" altLang="zh-CN" dirty="0">
                <a:solidFill>
                  <a:prstClr val="white"/>
                </a:solidFill>
                <a:latin typeface="Arial" panose="020B0604020202020204" pitchFamily="34" charset="0"/>
                <a:ea typeface="黑体" panose="02010609060101010101" pitchFamily="49" charset="-122"/>
              </a:rPr>
              <a:t>3</a:t>
            </a:r>
            <a:r>
              <a:rPr lang="zh-CN" altLang="en-US" dirty="0">
                <a:solidFill>
                  <a:prstClr val="white"/>
                </a:solidFill>
                <a:latin typeface="Arial" panose="020B0604020202020204" pitchFamily="34" charset="0"/>
                <a:ea typeface="黑体" panose="02010609060101010101" pitchFamily="49" charset="-122"/>
              </a:rPr>
              <a:t>：任选非中心对象</a:t>
            </a:r>
            <a:r>
              <a:rPr lang="en-US" altLang="zh-CN" dirty="0">
                <a:solidFill>
                  <a:prstClr val="white"/>
                </a:solidFill>
                <a:latin typeface="Arial" panose="020B0604020202020204" pitchFamily="34" charset="0"/>
                <a:ea typeface="黑体" panose="02010609060101010101" pitchFamily="49" charset="-122"/>
              </a:rPr>
              <a:t>B</a:t>
            </a:r>
            <a:r>
              <a:rPr lang="zh-CN" altLang="en-US" dirty="0">
                <a:solidFill>
                  <a:prstClr val="white"/>
                </a:solidFill>
                <a:latin typeface="Arial" panose="020B0604020202020204" pitchFamily="34" charset="0"/>
                <a:ea typeface="黑体" panose="02010609060101010101" pitchFamily="49" charset="-122"/>
              </a:rPr>
              <a:t>、</a:t>
            </a:r>
            <a:r>
              <a:rPr lang="en-US" altLang="zh-CN" dirty="0">
                <a:solidFill>
                  <a:prstClr val="white"/>
                </a:solidFill>
                <a:latin typeface="Arial" panose="020B0604020202020204" pitchFamily="34" charset="0"/>
                <a:ea typeface="黑体" panose="02010609060101010101" pitchFamily="49" charset="-122"/>
              </a:rPr>
              <a:t>D</a:t>
            </a:r>
            <a:r>
              <a:rPr lang="zh-CN" altLang="en-US" dirty="0">
                <a:solidFill>
                  <a:prstClr val="white"/>
                </a:solidFill>
                <a:latin typeface="Arial" panose="020B0604020202020204" pitchFamily="34" charset="0"/>
                <a:ea typeface="黑体" panose="02010609060101010101" pitchFamily="49" charset="-122"/>
              </a:rPr>
              <a:t>、</a:t>
            </a:r>
            <a:r>
              <a:rPr lang="en-US" altLang="zh-CN" dirty="0">
                <a:solidFill>
                  <a:prstClr val="white"/>
                </a:solidFill>
                <a:latin typeface="Arial" panose="020B0604020202020204" pitchFamily="34" charset="0"/>
                <a:ea typeface="黑体" panose="02010609060101010101" pitchFamily="49" charset="-122"/>
              </a:rPr>
              <a:t>E</a:t>
            </a:r>
            <a:r>
              <a:rPr lang="zh-CN" altLang="en-US" dirty="0">
                <a:solidFill>
                  <a:prstClr val="white"/>
                </a:solidFill>
                <a:latin typeface="Arial" panose="020B0604020202020204" pitchFamily="34" charset="0"/>
                <a:ea typeface="黑体" panose="02010609060101010101" pitchFamily="49" charset="-122"/>
              </a:rPr>
              <a:t>分别与中心对象</a:t>
            </a:r>
            <a:r>
              <a:rPr lang="en-US" altLang="zh-CN" dirty="0">
                <a:solidFill>
                  <a:prstClr val="white"/>
                </a:solidFill>
                <a:latin typeface="Arial" panose="020B0604020202020204" pitchFamily="34" charset="0"/>
                <a:ea typeface="黑体" panose="02010609060101010101" pitchFamily="49" charset="-122"/>
              </a:rPr>
              <a:t>A</a:t>
            </a:r>
            <a:r>
              <a:rPr lang="zh-CN" altLang="en-US" dirty="0">
                <a:solidFill>
                  <a:prstClr val="white"/>
                </a:solidFill>
                <a:latin typeface="Arial" panose="020B0604020202020204" pitchFamily="34" charset="0"/>
                <a:ea typeface="黑体" panose="02010609060101010101" pitchFamily="49" charset="-122"/>
              </a:rPr>
              <a:t>、</a:t>
            </a:r>
            <a:r>
              <a:rPr lang="en-US" altLang="zh-CN" dirty="0">
                <a:solidFill>
                  <a:prstClr val="white"/>
                </a:solidFill>
                <a:latin typeface="Arial" panose="020B0604020202020204" pitchFamily="34" charset="0"/>
                <a:ea typeface="黑体" panose="02010609060101010101" pitchFamily="49" charset="-122"/>
              </a:rPr>
              <a:t>C</a:t>
            </a:r>
            <a:r>
              <a:rPr lang="zh-CN" altLang="en-US" dirty="0">
                <a:solidFill>
                  <a:prstClr val="white"/>
                </a:solidFill>
                <a:latin typeface="Arial" panose="020B0604020202020204" pitchFamily="34" charset="0"/>
                <a:ea typeface="黑体" panose="02010609060101010101" pitchFamily="49" charset="-122"/>
              </a:rPr>
              <a:t>交换，计算样本点的代价。</a:t>
            </a:r>
            <a:endParaRPr lang="zh-CN" altLang="en-US" dirty="0">
              <a:solidFill>
                <a:prstClr val="white"/>
              </a:solidFill>
              <a:latin typeface="Arial" panose="020B0604020202020204" pitchFamily="34" charset="0"/>
              <a:ea typeface="黑体" panose="02010609060101010101" pitchFamily="49" charset="-122"/>
            </a:endParaRPr>
          </a:p>
        </p:txBody>
      </p:sp>
      <p:graphicFrame>
        <p:nvGraphicFramePr>
          <p:cNvPr id="3" name="表格 2"/>
          <p:cNvGraphicFramePr>
            <a:graphicFrameLocks noGrp="1"/>
          </p:cNvGraphicFramePr>
          <p:nvPr/>
        </p:nvGraphicFramePr>
        <p:xfrm>
          <a:off x="607500" y="2465379"/>
          <a:ext cx="4140831" cy="2879762"/>
        </p:xfrm>
        <a:graphic>
          <a:graphicData uri="http://schemas.openxmlformats.org/drawingml/2006/table">
            <a:tbl>
              <a:tblPr/>
              <a:tblGrid>
                <a:gridCol w="870001"/>
                <a:gridCol w="737666"/>
                <a:gridCol w="600208"/>
                <a:gridCol w="666801"/>
                <a:gridCol w="636066"/>
                <a:gridCol w="630089"/>
              </a:tblGrid>
              <a:tr h="463317">
                <a:tc>
                  <a:txBody>
                    <a:bodyPr/>
                    <a:lstStyle/>
                    <a:p>
                      <a:pPr marL="347345" indent="-347345" algn="ctr" eaLnBrk="0" fontAlgn="base" hangingPunct="0">
                        <a:lnSpc>
                          <a:spcPts val="1600"/>
                        </a:lnSpc>
                        <a:spcAft>
                          <a:spcPts val="0"/>
                        </a:spcAft>
                      </a:pPr>
                      <a:r>
                        <a:rPr lang="zh-CN" sz="1050" b="1" kern="1200" dirty="0">
                          <a:effectLst/>
                          <a:latin typeface="Times New Roman" panose="02020603050405020304"/>
                          <a:ea typeface="宋体" panose="02010600030101010101" pitchFamily="2" charset="-122"/>
                        </a:rPr>
                        <a:t>样本点</a:t>
                      </a:r>
                      <a:endParaRPr lang="zh-CN" sz="1050" kern="1050" dirty="0">
                        <a:effectLst/>
                        <a:latin typeface="Times New Roman" panose="02020603050405020304"/>
                        <a:ea typeface="宋体" panose="02010600030101010101" pitchFamily="2" charset="-122"/>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algn="ctr" eaLnBrk="0" fontAlgn="base" hangingPunct="0">
                        <a:lnSpc>
                          <a:spcPts val="1600"/>
                        </a:lnSpc>
                        <a:spcAft>
                          <a:spcPts val="0"/>
                        </a:spcAft>
                      </a:pPr>
                      <a:r>
                        <a:rPr lang="en-US" sz="1050" b="1" kern="1200" dirty="0">
                          <a:effectLst/>
                          <a:latin typeface="Times New Roman" panose="02020603050405020304"/>
                          <a:ea typeface="宋体" panose="02010600030101010101" pitchFamily="2" charset="-122"/>
                        </a:rPr>
                        <a:t>A</a:t>
                      </a:r>
                      <a:endParaRPr lang="zh-CN" sz="1050" kern="1050" dirty="0">
                        <a:effectLst/>
                        <a:latin typeface="Times New Roman" panose="02020603050405020304"/>
                        <a:ea typeface="宋体" panose="02010600030101010101" pitchFamily="2" charset="-122"/>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algn="ctr" eaLnBrk="0" fontAlgn="base" hangingPunct="0">
                        <a:lnSpc>
                          <a:spcPts val="1600"/>
                        </a:lnSpc>
                        <a:spcAft>
                          <a:spcPts val="0"/>
                        </a:spcAft>
                      </a:pPr>
                      <a:r>
                        <a:rPr lang="en-US" sz="1050" b="1" kern="1200" dirty="0">
                          <a:effectLst/>
                          <a:latin typeface="Times New Roman" panose="02020603050405020304"/>
                          <a:ea typeface="宋体" panose="02010600030101010101" pitchFamily="2" charset="-122"/>
                        </a:rPr>
                        <a:t>B</a:t>
                      </a:r>
                      <a:endParaRPr lang="zh-CN" sz="1050" kern="1050" dirty="0">
                        <a:effectLst/>
                        <a:latin typeface="Times New Roman" panose="02020603050405020304"/>
                        <a:ea typeface="宋体" panose="02010600030101010101" pitchFamily="2" charset="-122"/>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algn="ctr" eaLnBrk="0" fontAlgn="base" hangingPunct="0">
                        <a:lnSpc>
                          <a:spcPts val="1600"/>
                        </a:lnSpc>
                        <a:spcAft>
                          <a:spcPts val="0"/>
                        </a:spcAft>
                      </a:pPr>
                      <a:r>
                        <a:rPr lang="en-US" sz="1050" b="1" kern="1200">
                          <a:effectLst/>
                          <a:latin typeface="Times New Roman" panose="02020603050405020304"/>
                          <a:ea typeface="宋体" panose="02010600030101010101" pitchFamily="2" charset="-122"/>
                        </a:rPr>
                        <a:t>C</a:t>
                      </a:r>
                      <a:endParaRPr lang="zh-CN" sz="1050" kern="1050">
                        <a:effectLst/>
                        <a:latin typeface="Times New Roman" panose="02020603050405020304"/>
                        <a:ea typeface="宋体" panose="02010600030101010101" pitchFamily="2" charset="-122"/>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algn="ctr" eaLnBrk="0" fontAlgn="base" hangingPunct="0">
                        <a:lnSpc>
                          <a:spcPts val="1600"/>
                        </a:lnSpc>
                        <a:spcAft>
                          <a:spcPts val="0"/>
                        </a:spcAft>
                      </a:pPr>
                      <a:r>
                        <a:rPr lang="en-US" sz="1050" b="1" kern="1200">
                          <a:effectLst/>
                          <a:latin typeface="Times New Roman" panose="02020603050405020304"/>
                          <a:ea typeface="宋体" panose="02010600030101010101" pitchFamily="2" charset="-122"/>
                        </a:rPr>
                        <a:t>D</a:t>
                      </a:r>
                      <a:endParaRPr lang="zh-CN" sz="1050" kern="1050">
                        <a:effectLst/>
                        <a:latin typeface="Times New Roman" panose="02020603050405020304"/>
                        <a:ea typeface="宋体" panose="02010600030101010101" pitchFamily="2" charset="-122"/>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algn="ctr" eaLnBrk="0" fontAlgn="base" hangingPunct="0">
                        <a:lnSpc>
                          <a:spcPts val="1600"/>
                        </a:lnSpc>
                        <a:spcAft>
                          <a:spcPts val="0"/>
                        </a:spcAft>
                      </a:pPr>
                      <a:r>
                        <a:rPr lang="en-US" sz="1050" b="1" kern="1200">
                          <a:effectLst/>
                          <a:latin typeface="Times New Roman" panose="02020603050405020304"/>
                          <a:ea typeface="宋体" panose="02010600030101010101" pitchFamily="2" charset="-122"/>
                        </a:rPr>
                        <a:t>E</a:t>
                      </a:r>
                      <a:endParaRPr lang="zh-CN" sz="1050" kern="1050">
                        <a:effectLst/>
                        <a:latin typeface="Times New Roman" panose="02020603050405020304"/>
                        <a:ea typeface="宋体" panose="02010600030101010101" pitchFamily="2" charset="-122"/>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3289">
                <a:tc>
                  <a:txBody>
                    <a:bodyPr/>
                    <a:lstStyle/>
                    <a:p>
                      <a:pPr marL="347345" indent="-347345" algn="ctr" eaLnBrk="0" fontAlgn="base" hangingPunct="0">
                        <a:lnSpc>
                          <a:spcPts val="1665"/>
                        </a:lnSpc>
                        <a:spcAft>
                          <a:spcPts val="0"/>
                        </a:spcAft>
                      </a:pPr>
                      <a:r>
                        <a:rPr lang="en-US" sz="1050" b="1" kern="1200">
                          <a:effectLst/>
                          <a:latin typeface="Times New Roman" panose="02020603050405020304"/>
                          <a:ea typeface="宋体" panose="02010600030101010101" pitchFamily="2" charset="-122"/>
                        </a:rPr>
                        <a:t>A</a:t>
                      </a:r>
                      <a:endParaRPr lang="zh-CN" sz="1050" kern="1050">
                        <a:effectLst/>
                        <a:latin typeface="Times New Roman" panose="02020603050405020304"/>
                        <a:ea typeface="宋体" panose="02010600030101010101" pitchFamily="2" charset="-122"/>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algn="ctr" eaLnBrk="0" fontAlgn="base" hangingPunct="0">
                        <a:lnSpc>
                          <a:spcPts val="1665"/>
                        </a:lnSpc>
                        <a:spcAft>
                          <a:spcPts val="0"/>
                        </a:spcAft>
                      </a:pPr>
                      <a:r>
                        <a:rPr lang="en-US" sz="1050" b="1" kern="1200">
                          <a:effectLst/>
                          <a:latin typeface="Times New Roman" panose="02020603050405020304"/>
                          <a:ea typeface="宋体" panose="02010600030101010101" pitchFamily="2" charset="-122"/>
                        </a:rPr>
                        <a:t>0</a:t>
                      </a:r>
                      <a:endParaRPr lang="zh-CN" sz="1050" kern="1050">
                        <a:effectLst/>
                        <a:latin typeface="Times New Roman" panose="02020603050405020304"/>
                        <a:ea typeface="宋体" panose="02010600030101010101" pitchFamily="2" charset="-122"/>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algn="ctr" eaLnBrk="0" fontAlgn="base" hangingPunct="0">
                        <a:lnSpc>
                          <a:spcPts val="1665"/>
                        </a:lnSpc>
                        <a:spcAft>
                          <a:spcPts val="0"/>
                        </a:spcAft>
                      </a:pPr>
                      <a:r>
                        <a:rPr lang="en-US" sz="1050" b="1" kern="1200">
                          <a:effectLst/>
                          <a:latin typeface="Times New Roman" panose="02020603050405020304"/>
                          <a:ea typeface="宋体" panose="02010600030101010101" pitchFamily="2" charset="-122"/>
                        </a:rPr>
                        <a:t>1</a:t>
                      </a:r>
                      <a:endParaRPr lang="zh-CN" sz="1050" kern="1050">
                        <a:effectLst/>
                        <a:latin typeface="Times New Roman" panose="02020603050405020304"/>
                        <a:ea typeface="宋体" panose="02010600030101010101" pitchFamily="2" charset="-122"/>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algn="ctr" eaLnBrk="0" fontAlgn="base" hangingPunct="0">
                        <a:lnSpc>
                          <a:spcPts val="1665"/>
                        </a:lnSpc>
                        <a:spcAft>
                          <a:spcPts val="0"/>
                        </a:spcAft>
                      </a:pPr>
                      <a:r>
                        <a:rPr lang="en-US" sz="1050" b="1" kern="1200">
                          <a:effectLst/>
                          <a:latin typeface="Times New Roman" panose="02020603050405020304"/>
                          <a:ea typeface="宋体" panose="02010600030101010101" pitchFamily="2" charset="-122"/>
                        </a:rPr>
                        <a:t>2</a:t>
                      </a:r>
                      <a:endParaRPr lang="zh-CN" sz="1050" kern="1050">
                        <a:effectLst/>
                        <a:latin typeface="Times New Roman" panose="02020603050405020304"/>
                        <a:ea typeface="宋体" panose="02010600030101010101" pitchFamily="2" charset="-122"/>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algn="ctr" eaLnBrk="0" fontAlgn="base" hangingPunct="0">
                        <a:lnSpc>
                          <a:spcPts val="1665"/>
                        </a:lnSpc>
                        <a:spcAft>
                          <a:spcPts val="0"/>
                        </a:spcAft>
                      </a:pPr>
                      <a:r>
                        <a:rPr lang="en-US" sz="1050" b="1" kern="1200">
                          <a:effectLst/>
                          <a:latin typeface="Times New Roman" panose="02020603050405020304"/>
                          <a:ea typeface="宋体" panose="02010600030101010101" pitchFamily="2" charset="-122"/>
                        </a:rPr>
                        <a:t>2</a:t>
                      </a:r>
                      <a:endParaRPr lang="zh-CN" sz="1050" kern="1050">
                        <a:effectLst/>
                        <a:latin typeface="Times New Roman" panose="02020603050405020304"/>
                        <a:ea typeface="宋体" panose="02010600030101010101" pitchFamily="2" charset="-122"/>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algn="ctr" eaLnBrk="0" fontAlgn="base" hangingPunct="0">
                        <a:lnSpc>
                          <a:spcPts val="1665"/>
                        </a:lnSpc>
                        <a:spcAft>
                          <a:spcPts val="0"/>
                        </a:spcAft>
                      </a:pPr>
                      <a:r>
                        <a:rPr lang="en-US" sz="1050" b="1" kern="1200">
                          <a:effectLst/>
                          <a:latin typeface="Times New Roman" panose="02020603050405020304"/>
                          <a:ea typeface="宋体" panose="02010600030101010101" pitchFamily="2" charset="-122"/>
                        </a:rPr>
                        <a:t>3</a:t>
                      </a:r>
                      <a:endParaRPr lang="zh-CN" sz="1050" kern="1050">
                        <a:effectLst/>
                        <a:latin typeface="Times New Roman" panose="02020603050405020304"/>
                        <a:ea typeface="宋体" panose="02010600030101010101" pitchFamily="2" charset="-122"/>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3289">
                <a:tc>
                  <a:txBody>
                    <a:bodyPr/>
                    <a:lstStyle/>
                    <a:p>
                      <a:pPr marL="347345" indent="-347345" algn="ctr" eaLnBrk="0" fontAlgn="base" hangingPunct="0">
                        <a:lnSpc>
                          <a:spcPts val="1665"/>
                        </a:lnSpc>
                        <a:spcAft>
                          <a:spcPts val="0"/>
                        </a:spcAft>
                      </a:pPr>
                      <a:r>
                        <a:rPr lang="en-US" sz="1050" b="1" kern="1200">
                          <a:effectLst/>
                          <a:latin typeface="Times New Roman" panose="02020603050405020304"/>
                          <a:ea typeface="宋体" panose="02010600030101010101" pitchFamily="2" charset="-122"/>
                        </a:rPr>
                        <a:t>B</a:t>
                      </a:r>
                      <a:endParaRPr lang="zh-CN" sz="1050" kern="1050">
                        <a:effectLst/>
                        <a:latin typeface="Times New Roman" panose="02020603050405020304"/>
                        <a:ea typeface="宋体" panose="02010600030101010101" pitchFamily="2" charset="-122"/>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algn="ctr" eaLnBrk="0" fontAlgn="base" hangingPunct="0">
                        <a:lnSpc>
                          <a:spcPts val="1665"/>
                        </a:lnSpc>
                        <a:spcAft>
                          <a:spcPts val="0"/>
                        </a:spcAft>
                      </a:pPr>
                      <a:r>
                        <a:rPr lang="en-US" sz="1050" b="1" kern="1200">
                          <a:effectLst/>
                          <a:latin typeface="Times New Roman" panose="02020603050405020304"/>
                          <a:ea typeface="宋体" panose="02010600030101010101" pitchFamily="2" charset="-122"/>
                        </a:rPr>
                        <a:t>1</a:t>
                      </a:r>
                      <a:endParaRPr lang="zh-CN" sz="1050" kern="1050">
                        <a:effectLst/>
                        <a:latin typeface="Times New Roman" panose="02020603050405020304"/>
                        <a:ea typeface="宋体" panose="02010600030101010101" pitchFamily="2" charset="-122"/>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algn="ctr" eaLnBrk="0" fontAlgn="base" hangingPunct="0">
                        <a:lnSpc>
                          <a:spcPts val="1665"/>
                        </a:lnSpc>
                        <a:spcAft>
                          <a:spcPts val="0"/>
                        </a:spcAft>
                      </a:pPr>
                      <a:r>
                        <a:rPr lang="en-US" sz="1050" b="1" kern="1200">
                          <a:effectLst/>
                          <a:latin typeface="Times New Roman" panose="02020603050405020304"/>
                          <a:ea typeface="宋体" panose="02010600030101010101" pitchFamily="2" charset="-122"/>
                        </a:rPr>
                        <a:t>0</a:t>
                      </a:r>
                      <a:endParaRPr lang="zh-CN" sz="1050" kern="1050">
                        <a:effectLst/>
                        <a:latin typeface="Times New Roman" panose="02020603050405020304"/>
                        <a:ea typeface="宋体" panose="02010600030101010101" pitchFamily="2" charset="-122"/>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algn="ctr" eaLnBrk="0" fontAlgn="base" hangingPunct="0">
                        <a:lnSpc>
                          <a:spcPts val="1665"/>
                        </a:lnSpc>
                        <a:spcAft>
                          <a:spcPts val="0"/>
                        </a:spcAft>
                      </a:pPr>
                      <a:r>
                        <a:rPr lang="en-US" sz="1050" b="1" kern="1200">
                          <a:effectLst/>
                          <a:latin typeface="Times New Roman" panose="02020603050405020304"/>
                          <a:ea typeface="宋体" panose="02010600030101010101" pitchFamily="2" charset="-122"/>
                        </a:rPr>
                        <a:t>2</a:t>
                      </a:r>
                      <a:endParaRPr lang="zh-CN" sz="1050" kern="1050">
                        <a:effectLst/>
                        <a:latin typeface="Times New Roman" panose="02020603050405020304"/>
                        <a:ea typeface="宋体" panose="02010600030101010101" pitchFamily="2" charset="-122"/>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algn="ctr" eaLnBrk="0" fontAlgn="base" hangingPunct="0">
                        <a:lnSpc>
                          <a:spcPts val="1665"/>
                        </a:lnSpc>
                        <a:spcAft>
                          <a:spcPts val="0"/>
                        </a:spcAft>
                      </a:pPr>
                      <a:r>
                        <a:rPr lang="en-US" sz="1050" b="1" kern="1200">
                          <a:effectLst/>
                          <a:latin typeface="Times New Roman" panose="02020603050405020304"/>
                          <a:ea typeface="宋体" panose="02010600030101010101" pitchFamily="2" charset="-122"/>
                        </a:rPr>
                        <a:t>4</a:t>
                      </a:r>
                      <a:endParaRPr lang="zh-CN" sz="1050" kern="1050">
                        <a:effectLst/>
                        <a:latin typeface="Times New Roman" panose="02020603050405020304"/>
                        <a:ea typeface="宋体" panose="02010600030101010101" pitchFamily="2" charset="-122"/>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algn="ctr" eaLnBrk="0" fontAlgn="base" hangingPunct="0">
                        <a:lnSpc>
                          <a:spcPts val="1665"/>
                        </a:lnSpc>
                        <a:spcAft>
                          <a:spcPts val="0"/>
                        </a:spcAft>
                      </a:pPr>
                      <a:r>
                        <a:rPr lang="en-US" sz="1050" b="1" kern="1200">
                          <a:effectLst/>
                          <a:latin typeface="Times New Roman" panose="02020603050405020304"/>
                          <a:ea typeface="宋体" panose="02010600030101010101" pitchFamily="2" charset="-122"/>
                        </a:rPr>
                        <a:t>3</a:t>
                      </a:r>
                      <a:endParaRPr lang="zh-CN" sz="1050" kern="1050">
                        <a:effectLst/>
                        <a:latin typeface="Times New Roman" panose="02020603050405020304"/>
                        <a:ea typeface="宋体" panose="02010600030101010101" pitchFamily="2" charset="-122"/>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3289">
                <a:tc>
                  <a:txBody>
                    <a:bodyPr/>
                    <a:lstStyle/>
                    <a:p>
                      <a:pPr marL="347345" indent="-347345" algn="ctr" eaLnBrk="0" fontAlgn="base" hangingPunct="0">
                        <a:lnSpc>
                          <a:spcPts val="1650"/>
                        </a:lnSpc>
                        <a:spcAft>
                          <a:spcPts val="0"/>
                        </a:spcAft>
                      </a:pPr>
                      <a:r>
                        <a:rPr lang="en-US" sz="1050" b="1" kern="1200">
                          <a:effectLst/>
                          <a:latin typeface="Times New Roman" panose="02020603050405020304"/>
                          <a:ea typeface="宋体" panose="02010600030101010101" pitchFamily="2" charset="-122"/>
                        </a:rPr>
                        <a:t>C</a:t>
                      </a:r>
                      <a:endParaRPr lang="zh-CN" sz="1050" kern="1050">
                        <a:effectLst/>
                        <a:latin typeface="Times New Roman" panose="02020603050405020304"/>
                        <a:ea typeface="宋体" panose="02010600030101010101" pitchFamily="2" charset="-122"/>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algn="ctr" eaLnBrk="0" fontAlgn="base" hangingPunct="0">
                        <a:lnSpc>
                          <a:spcPts val="1650"/>
                        </a:lnSpc>
                        <a:spcAft>
                          <a:spcPts val="0"/>
                        </a:spcAft>
                      </a:pPr>
                      <a:r>
                        <a:rPr lang="en-US" sz="1050" b="1" kern="1200">
                          <a:effectLst/>
                          <a:latin typeface="Times New Roman" panose="02020603050405020304"/>
                          <a:ea typeface="宋体" panose="02010600030101010101" pitchFamily="2" charset="-122"/>
                        </a:rPr>
                        <a:t>2</a:t>
                      </a:r>
                      <a:endParaRPr lang="zh-CN" sz="1050" kern="1050">
                        <a:effectLst/>
                        <a:latin typeface="Times New Roman" panose="02020603050405020304"/>
                        <a:ea typeface="宋体" panose="02010600030101010101" pitchFamily="2" charset="-122"/>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algn="ctr" eaLnBrk="0" fontAlgn="base" hangingPunct="0">
                        <a:lnSpc>
                          <a:spcPts val="1650"/>
                        </a:lnSpc>
                        <a:spcAft>
                          <a:spcPts val="0"/>
                        </a:spcAft>
                      </a:pPr>
                      <a:r>
                        <a:rPr lang="en-US" sz="1050" b="1" kern="1200">
                          <a:effectLst/>
                          <a:latin typeface="Times New Roman" panose="02020603050405020304"/>
                          <a:ea typeface="宋体" panose="02010600030101010101" pitchFamily="2" charset="-122"/>
                        </a:rPr>
                        <a:t>2</a:t>
                      </a:r>
                      <a:endParaRPr lang="zh-CN" sz="1050" kern="1050">
                        <a:effectLst/>
                        <a:latin typeface="Times New Roman" panose="02020603050405020304"/>
                        <a:ea typeface="宋体" panose="02010600030101010101" pitchFamily="2" charset="-122"/>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algn="ctr" eaLnBrk="0" fontAlgn="base" hangingPunct="0">
                        <a:lnSpc>
                          <a:spcPts val="1650"/>
                        </a:lnSpc>
                        <a:spcAft>
                          <a:spcPts val="0"/>
                        </a:spcAft>
                      </a:pPr>
                      <a:r>
                        <a:rPr lang="en-US" sz="1050" b="1" kern="1200">
                          <a:effectLst/>
                          <a:latin typeface="Times New Roman" panose="02020603050405020304"/>
                          <a:ea typeface="宋体" panose="02010600030101010101" pitchFamily="2" charset="-122"/>
                        </a:rPr>
                        <a:t>0</a:t>
                      </a:r>
                      <a:endParaRPr lang="zh-CN" sz="1050" kern="1050">
                        <a:effectLst/>
                        <a:latin typeface="Times New Roman" panose="02020603050405020304"/>
                        <a:ea typeface="宋体" panose="02010600030101010101" pitchFamily="2" charset="-122"/>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algn="ctr" eaLnBrk="0" fontAlgn="base" hangingPunct="0">
                        <a:lnSpc>
                          <a:spcPts val="1650"/>
                        </a:lnSpc>
                        <a:spcAft>
                          <a:spcPts val="0"/>
                        </a:spcAft>
                      </a:pPr>
                      <a:r>
                        <a:rPr lang="en-US" sz="1050" b="1" kern="1200">
                          <a:effectLst/>
                          <a:latin typeface="Times New Roman" panose="02020603050405020304"/>
                          <a:ea typeface="宋体" panose="02010600030101010101" pitchFamily="2" charset="-122"/>
                        </a:rPr>
                        <a:t>1</a:t>
                      </a:r>
                      <a:endParaRPr lang="zh-CN" sz="1050" kern="1050">
                        <a:effectLst/>
                        <a:latin typeface="Times New Roman" panose="02020603050405020304"/>
                        <a:ea typeface="宋体" panose="02010600030101010101" pitchFamily="2" charset="-122"/>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algn="ctr" eaLnBrk="0" fontAlgn="base" hangingPunct="0">
                        <a:lnSpc>
                          <a:spcPts val="1650"/>
                        </a:lnSpc>
                        <a:spcAft>
                          <a:spcPts val="0"/>
                        </a:spcAft>
                      </a:pPr>
                      <a:r>
                        <a:rPr lang="en-US" sz="1050" b="1" kern="1200" dirty="0">
                          <a:effectLst/>
                          <a:latin typeface="Times New Roman" panose="02020603050405020304"/>
                          <a:ea typeface="宋体" panose="02010600030101010101" pitchFamily="2" charset="-122"/>
                        </a:rPr>
                        <a:t>5</a:t>
                      </a:r>
                      <a:endParaRPr lang="zh-CN" sz="1050" kern="1050" dirty="0">
                        <a:effectLst/>
                        <a:latin typeface="Times New Roman" panose="02020603050405020304"/>
                        <a:ea typeface="宋体" panose="02010600030101010101" pitchFamily="2" charset="-122"/>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3289">
                <a:tc>
                  <a:txBody>
                    <a:bodyPr/>
                    <a:lstStyle/>
                    <a:p>
                      <a:pPr marL="347345" indent="-347345" algn="ctr" eaLnBrk="0" fontAlgn="base" hangingPunct="0">
                        <a:lnSpc>
                          <a:spcPts val="1665"/>
                        </a:lnSpc>
                        <a:spcAft>
                          <a:spcPts val="0"/>
                        </a:spcAft>
                      </a:pPr>
                      <a:r>
                        <a:rPr lang="en-US" sz="1050" b="1" kern="1200">
                          <a:effectLst/>
                          <a:latin typeface="Times New Roman" panose="02020603050405020304"/>
                          <a:ea typeface="宋体" panose="02010600030101010101" pitchFamily="2" charset="-122"/>
                        </a:rPr>
                        <a:t>D</a:t>
                      </a:r>
                      <a:endParaRPr lang="zh-CN" sz="1050" kern="1050">
                        <a:effectLst/>
                        <a:latin typeface="Times New Roman" panose="02020603050405020304"/>
                        <a:ea typeface="宋体" panose="02010600030101010101" pitchFamily="2" charset="-122"/>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algn="ctr" eaLnBrk="0" fontAlgn="base" hangingPunct="0">
                        <a:lnSpc>
                          <a:spcPts val="1665"/>
                        </a:lnSpc>
                        <a:spcAft>
                          <a:spcPts val="0"/>
                        </a:spcAft>
                      </a:pPr>
                      <a:r>
                        <a:rPr lang="en-US" sz="1050" b="1" kern="1200">
                          <a:effectLst/>
                          <a:latin typeface="Times New Roman" panose="02020603050405020304"/>
                          <a:ea typeface="宋体" panose="02010600030101010101" pitchFamily="2" charset="-122"/>
                        </a:rPr>
                        <a:t>2</a:t>
                      </a:r>
                      <a:endParaRPr lang="zh-CN" sz="1050" kern="1050">
                        <a:effectLst/>
                        <a:latin typeface="Times New Roman" panose="02020603050405020304"/>
                        <a:ea typeface="宋体" panose="02010600030101010101" pitchFamily="2" charset="-122"/>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algn="ctr" eaLnBrk="0" fontAlgn="base" hangingPunct="0">
                        <a:lnSpc>
                          <a:spcPts val="1665"/>
                        </a:lnSpc>
                        <a:spcAft>
                          <a:spcPts val="0"/>
                        </a:spcAft>
                      </a:pPr>
                      <a:r>
                        <a:rPr lang="en-US" sz="1050" b="1" kern="1200">
                          <a:effectLst/>
                          <a:latin typeface="Times New Roman" panose="02020603050405020304"/>
                          <a:ea typeface="宋体" panose="02010600030101010101" pitchFamily="2" charset="-122"/>
                        </a:rPr>
                        <a:t>4</a:t>
                      </a:r>
                      <a:endParaRPr lang="zh-CN" sz="1050" kern="1050">
                        <a:effectLst/>
                        <a:latin typeface="Times New Roman" panose="02020603050405020304"/>
                        <a:ea typeface="宋体" panose="02010600030101010101" pitchFamily="2" charset="-122"/>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algn="ctr" eaLnBrk="0" fontAlgn="base" hangingPunct="0">
                        <a:lnSpc>
                          <a:spcPts val="1665"/>
                        </a:lnSpc>
                        <a:spcAft>
                          <a:spcPts val="0"/>
                        </a:spcAft>
                      </a:pPr>
                      <a:r>
                        <a:rPr lang="en-US" sz="1050" b="1" kern="1200">
                          <a:effectLst/>
                          <a:latin typeface="Times New Roman" panose="02020603050405020304"/>
                          <a:ea typeface="宋体" panose="02010600030101010101" pitchFamily="2" charset="-122"/>
                        </a:rPr>
                        <a:t>1</a:t>
                      </a:r>
                      <a:endParaRPr lang="zh-CN" sz="1050" kern="1050">
                        <a:effectLst/>
                        <a:latin typeface="Times New Roman" panose="02020603050405020304"/>
                        <a:ea typeface="宋体" panose="02010600030101010101" pitchFamily="2" charset="-122"/>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algn="ctr" eaLnBrk="0" fontAlgn="base" hangingPunct="0">
                        <a:lnSpc>
                          <a:spcPts val="1665"/>
                        </a:lnSpc>
                        <a:spcAft>
                          <a:spcPts val="0"/>
                        </a:spcAft>
                      </a:pPr>
                      <a:r>
                        <a:rPr lang="en-US" sz="1050" b="1" kern="1200">
                          <a:effectLst/>
                          <a:latin typeface="Times New Roman" panose="02020603050405020304"/>
                          <a:ea typeface="宋体" panose="02010600030101010101" pitchFamily="2" charset="-122"/>
                        </a:rPr>
                        <a:t>0</a:t>
                      </a:r>
                      <a:endParaRPr lang="zh-CN" sz="1050" kern="1050">
                        <a:effectLst/>
                        <a:latin typeface="Times New Roman" panose="02020603050405020304"/>
                        <a:ea typeface="宋体" panose="02010600030101010101" pitchFamily="2" charset="-122"/>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algn="ctr" eaLnBrk="0" fontAlgn="base" hangingPunct="0">
                        <a:lnSpc>
                          <a:spcPts val="1665"/>
                        </a:lnSpc>
                        <a:spcAft>
                          <a:spcPts val="0"/>
                        </a:spcAft>
                      </a:pPr>
                      <a:r>
                        <a:rPr lang="en-US" sz="1050" b="1" kern="1200">
                          <a:effectLst/>
                          <a:latin typeface="Times New Roman" panose="02020603050405020304"/>
                          <a:ea typeface="宋体" panose="02010600030101010101" pitchFamily="2" charset="-122"/>
                        </a:rPr>
                        <a:t>3</a:t>
                      </a:r>
                      <a:endParaRPr lang="zh-CN" sz="1050" kern="1050">
                        <a:effectLst/>
                        <a:latin typeface="Times New Roman" panose="02020603050405020304"/>
                        <a:ea typeface="宋体" panose="02010600030101010101" pitchFamily="2" charset="-122"/>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3289">
                <a:tc>
                  <a:txBody>
                    <a:bodyPr/>
                    <a:lstStyle/>
                    <a:p>
                      <a:pPr marL="347345" indent="-347345" algn="ctr" eaLnBrk="0" fontAlgn="base" hangingPunct="0">
                        <a:lnSpc>
                          <a:spcPts val="1665"/>
                        </a:lnSpc>
                        <a:spcAft>
                          <a:spcPts val="0"/>
                        </a:spcAft>
                      </a:pPr>
                      <a:r>
                        <a:rPr lang="en-US" sz="1050" b="1" kern="1200">
                          <a:effectLst/>
                          <a:latin typeface="Times New Roman" panose="02020603050405020304"/>
                          <a:ea typeface="宋体" panose="02010600030101010101" pitchFamily="2" charset="-122"/>
                        </a:rPr>
                        <a:t>E</a:t>
                      </a:r>
                      <a:endParaRPr lang="zh-CN" sz="1050" kern="1050">
                        <a:effectLst/>
                        <a:latin typeface="Times New Roman" panose="02020603050405020304"/>
                        <a:ea typeface="宋体" panose="02010600030101010101" pitchFamily="2" charset="-122"/>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algn="ctr" eaLnBrk="0" fontAlgn="base" hangingPunct="0">
                        <a:lnSpc>
                          <a:spcPts val="1665"/>
                        </a:lnSpc>
                        <a:spcAft>
                          <a:spcPts val="0"/>
                        </a:spcAft>
                      </a:pPr>
                      <a:r>
                        <a:rPr lang="en-US" sz="1050" b="1" kern="1200">
                          <a:effectLst/>
                          <a:latin typeface="Times New Roman" panose="02020603050405020304"/>
                          <a:ea typeface="宋体" panose="02010600030101010101" pitchFamily="2" charset="-122"/>
                        </a:rPr>
                        <a:t>3</a:t>
                      </a:r>
                      <a:endParaRPr lang="zh-CN" sz="1050" kern="1050">
                        <a:effectLst/>
                        <a:latin typeface="Times New Roman" panose="02020603050405020304"/>
                        <a:ea typeface="宋体" panose="02010600030101010101" pitchFamily="2" charset="-122"/>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algn="ctr" eaLnBrk="0" fontAlgn="base" hangingPunct="0">
                        <a:lnSpc>
                          <a:spcPts val="1665"/>
                        </a:lnSpc>
                        <a:spcAft>
                          <a:spcPts val="0"/>
                        </a:spcAft>
                      </a:pPr>
                      <a:r>
                        <a:rPr lang="en-US" sz="1050" b="1" kern="1200">
                          <a:effectLst/>
                          <a:latin typeface="Times New Roman" panose="02020603050405020304"/>
                          <a:ea typeface="宋体" panose="02010600030101010101" pitchFamily="2" charset="-122"/>
                        </a:rPr>
                        <a:t>3</a:t>
                      </a:r>
                      <a:endParaRPr lang="zh-CN" sz="1050" kern="1050">
                        <a:effectLst/>
                        <a:latin typeface="Times New Roman" panose="02020603050405020304"/>
                        <a:ea typeface="宋体" panose="02010600030101010101" pitchFamily="2" charset="-122"/>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algn="ctr" eaLnBrk="0" fontAlgn="base" hangingPunct="0">
                        <a:lnSpc>
                          <a:spcPts val="1665"/>
                        </a:lnSpc>
                        <a:spcAft>
                          <a:spcPts val="0"/>
                        </a:spcAft>
                      </a:pPr>
                      <a:r>
                        <a:rPr lang="en-US" sz="1050" b="1" kern="1200">
                          <a:effectLst/>
                          <a:latin typeface="Times New Roman" panose="02020603050405020304"/>
                          <a:ea typeface="宋体" panose="02010600030101010101" pitchFamily="2" charset="-122"/>
                        </a:rPr>
                        <a:t>5</a:t>
                      </a:r>
                      <a:endParaRPr lang="zh-CN" sz="1050" kern="1050">
                        <a:effectLst/>
                        <a:latin typeface="Times New Roman" panose="02020603050405020304"/>
                        <a:ea typeface="宋体" panose="02010600030101010101" pitchFamily="2" charset="-122"/>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algn="ctr" eaLnBrk="0" fontAlgn="base" hangingPunct="0">
                        <a:lnSpc>
                          <a:spcPts val="1665"/>
                        </a:lnSpc>
                        <a:spcAft>
                          <a:spcPts val="0"/>
                        </a:spcAft>
                      </a:pPr>
                      <a:r>
                        <a:rPr lang="en-US" sz="1050" b="1" kern="1200">
                          <a:effectLst/>
                          <a:latin typeface="Times New Roman" panose="02020603050405020304"/>
                          <a:ea typeface="宋体" panose="02010600030101010101" pitchFamily="2" charset="-122"/>
                        </a:rPr>
                        <a:t>3</a:t>
                      </a:r>
                      <a:endParaRPr lang="zh-CN" sz="1050" kern="1050">
                        <a:effectLst/>
                        <a:latin typeface="Times New Roman" panose="02020603050405020304"/>
                        <a:ea typeface="宋体" panose="02010600030101010101" pitchFamily="2" charset="-122"/>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7345" indent="-347345" algn="ctr" eaLnBrk="0" fontAlgn="base" hangingPunct="0">
                        <a:lnSpc>
                          <a:spcPts val="1665"/>
                        </a:lnSpc>
                        <a:spcAft>
                          <a:spcPts val="0"/>
                        </a:spcAft>
                      </a:pPr>
                      <a:r>
                        <a:rPr lang="en-US" sz="1050" b="1" kern="1200" dirty="0">
                          <a:effectLst/>
                          <a:latin typeface="Times New Roman" panose="02020603050405020304"/>
                          <a:ea typeface="宋体" panose="02010600030101010101" pitchFamily="2" charset="-122"/>
                        </a:rPr>
                        <a:t>0</a:t>
                      </a:r>
                      <a:endParaRPr lang="zh-CN" sz="1050" kern="1050" dirty="0">
                        <a:effectLst/>
                        <a:latin typeface="Times New Roman" panose="02020603050405020304"/>
                        <a:ea typeface="宋体" panose="02010600030101010101" pitchFamily="2" charset="-122"/>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5" name="矩形 4"/>
          <p:cNvSpPr/>
          <p:nvPr/>
        </p:nvSpPr>
        <p:spPr>
          <a:xfrm>
            <a:off x="1167812" y="2012434"/>
            <a:ext cx="2428870" cy="369332"/>
          </a:xfrm>
          <a:prstGeom prst="rect">
            <a:avLst/>
          </a:prstGeom>
        </p:spPr>
        <p:txBody>
          <a:bodyPr wrap="none">
            <a:spAutoFit/>
          </a:bodyPr>
          <a:lstStyle/>
          <a:p>
            <a:r>
              <a:rPr lang="zh-CN" altLang="en-US" dirty="0">
                <a:solidFill>
                  <a:srgbClr val="000000"/>
                </a:solidFill>
                <a:latin typeface="Arial" panose="020B0604020202020204" pitchFamily="34" charset="0"/>
                <a:ea typeface="黑体" panose="02010609060101010101" pitchFamily="49" charset="-122"/>
              </a:rPr>
              <a:t>表</a:t>
            </a:r>
            <a:r>
              <a:rPr lang="en-US" altLang="zh-CN" dirty="0">
                <a:solidFill>
                  <a:srgbClr val="000000"/>
                </a:solidFill>
                <a:latin typeface="Arial" panose="020B0604020202020204" pitchFamily="34" charset="0"/>
                <a:ea typeface="黑体" panose="02010609060101010101" pitchFamily="49" charset="-122"/>
              </a:rPr>
              <a:t>5-1 </a:t>
            </a:r>
            <a:r>
              <a:rPr lang="zh-CN" altLang="en-US" dirty="0">
                <a:solidFill>
                  <a:srgbClr val="000000"/>
                </a:solidFill>
                <a:latin typeface="Arial" panose="020B0604020202020204" pitchFamily="34" charset="0"/>
                <a:ea typeface="黑体" panose="02010609060101010101" pitchFamily="49" charset="-122"/>
              </a:rPr>
              <a:t>对象之间的距离</a:t>
            </a:r>
            <a:endParaRPr lang="zh-CN" altLang="en-US" dirty="0">
              <a:solidFill>
                <a:srgbClr val="000000"/>
              </a:solidFill>
              <a:latin typeface="Arial" panose="020B0604020202020204" pitchFamily="34" charset="0"/>
              <a:ea typeface="黑体" panose="02010609060101010101" pitchFamily="49" charset="-122"/>
            </a:endParaRPr>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nvGrpSpPr>
        <p:grpSpPr>
          <a:xfrm>
            <a:off x="1754534" y="2086295"/>
            <a:ext cx="5693399" cy="424801"/>
            <a:chOff x="1807265" y="3866296"/>
            <a:chExt cx="5693399" cy="424801"/>
          </a:xfrm>
          <a:solidFill>
            <a:srgbClr val="000066"/>
          </a:solidFill>
        </p:grpSpPr>
        <p:sp>
          <p:nvSpPr>
            <p:cNvPr id="39" name="圆角矩形 38"/>
            <p:cNvSpPr/>
            <p:nvPr/>
          </p:nvSpPr>
          <p:spPr>
            <a:xfrm>
              <a:off x="1807265" y="3866296"/>
              <a:ext cx="5693399" cy="394200"/>
            </a:xfrm>
            <a:prstGeom prst="roundRect">
              <a:avLst>
                <a:gd name="adj" fmla="val 20658"/>
              </a:avLst>
            </a:prstGeom>
            <a:solidFill>
              <a:schemeClr val="bg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7" name="矩形 46"/>
            <p:cNvSpPr/>
            <p:nvPr/>
          </p:nvSpPr>
          <p:spPr>
            <a:xfrm>
              <a:off x="1881814" y="3877077"/>
              <a:ext cx="2121535" cy="414020"/>
            </a:xfrm>
            <a:prstGeom prst="rect">
              <a:avLst/>
            </a:prstGeom>
            <a:noFill/>
          </p:spPr>
          <p:txBody>
            <a:bodyPr wrap="none">
              <a:spAutoFit/>
            </a:bodyPr>
            <a:lstStyle/>
            <a:p>
              <a:r>
                <a:rPr lang="en-US" altLang="zh-CN" sz="2100" spc="225" dirty="0">
                  <a:solidFill>
                    <a:schemeClr val="tx1"/>
                  </a:solidFill>
                  <a:latin typeface="微软雅黑" panose="020B0503020204020204" pitchFamily="34" charset="-122"/>
                  <a:ea typeface="微软雅黑" panose="020B0503020204020204" pitchFamily="34" charset="-122"/>
                </a:rPr>
                <a:t>5.1</a:t>
              </a:r>
              <a:r>
                <a:rPr lang="zh-CN" altLang="en-US" sz="2100" spc="225" dirty="0">
                  <a:solidFill>
                    <a:schemeClr val="tx1"/>
                  </a:solidFill>
                  <a:latin typeface="微软雅黑" panose="020B0503020204020204" pitchFamily="34" charset="-122"/>
                  <a:ea typeface="微软雅黑" panose="020B0503020204020204" pitchFamily="34" charset="-122"/>
                </a:rPr>
                <a:t>　聚类概述</a:t>
              </a:r>
              <a:endParaRPr lang="zh-CN" altLang="en-US" sz="2100" spc="225" dirty="0">
                <a:solidFill>
                  <a:schemeClr val="tx1"/>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6" name="矩形 35"/>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1" name="组合 30"/>
          <p:cNvGrpSpPr/>
          <p:nvPr/>
        </p:nvGrpSpPr>
        <p:grpSpPr>
          <a:xfrm>
            <a:off x="690257" y="966177"/>
            <a:ext cx="7832784" cy="781050"/>
            <a:chOff x="2788580" y="1152524"/>
            <a:chExt cx="3730770" cy="781050"/>
          </a:xfrm>
          <a:solidFill>
            <a:srgbClr val="000066"/>
          </a:solidFill>
        </p:grpSpPr>
        <p:grpSp>
          <p:nvGrpSpPr>
            <p:cNvPr id="34" name="组合 33"/>
            <p:cNvGrpSpPr/>
            <p:nvPr/>
          </p:nvGrpSpPr>
          <p:grpSpPr>
            <a:xfrm>
              <a:off x="2788580" y="1152524"/>
              <a:ext cx="3730770" cy="781050"/>
              <a:chOff x="3725790" y="847725"/>
              <a:chExt cx="3730770" cy="781050"/>
            </a:xfrm>
            <a:grpFill/>
          </p:grpSpPr>
          <p:grpSp>
            <p:nvGrpSpPr>
              <p:cNvPr id="40" name="组合 39"/>
              <p:cNvGrpSpPr/>
              <p:nvPr/>
            </p:nvGrpSpPr>
            <p:grpSpPr>
              <a:xfrm>
                <a:off x="3725790" y="1019175"/>
                <a:ext cx="627135" cy="609600"/>
                <a:chOff x="3725790" y="1019175"/>
                <a:chExt cx="627135" cy="609600"/>
              </a:xfrm>
              <a:grpFill/>
            </p:grpSpPr>
            <p:sp>
              <p:nvSpPr>
                <p:cNvPr id="45" name="任意多边形 44"/>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直角三角形 45"/>
                <p:cNvSpPr/>
                <p:nvPr/>
              </p:nvSpPr>
              <p:spPr>
                <a:xfrm rot="5400000" flipV="1">
                  <a:off x="4181475" y="1457325"/>
                  <a:ext cx="171450" cy="17145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p:cNvGrpSpPr/>
              <p:nvPr/>
            </p:nvGrpSpPr>
            <p:grpSpPr>
              <a:xfrm flipH="1">
                <a:off x="6829425" y="1019175"/>
                <a:ext cx="627135" cy="609600"/>
                <a:chOff x="3725790" y="1019175"/>
                <a:chExt cx="627135" cy="609600"/>
              </a:xfrm>
              <a:grpFill/>
            </p:grpSpPr>
            <p:sp>
              <p:nvSpPr>
                <p:cNvPr id="43" name="任意多边形 42"/>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直角三角形 43"/>
                <p:cNvSpPr/>
                <p:nvPr/>
              </p:nvSpPr>
              <p:spPr>
                <a:xfrm rot="5400000" flipV="1">
                  <a:off x="4181475" y="1457325"/>
                  <a:ext cx="171450" cy="17145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矩形 41"/>
              <p:cNvSpPr/>
              <p:nvPr/>
            </p:nvSpPr>
            <p:spPr>
              <a:xfrm>
                <a:off x="4181475" y="847725"/>
                <a:ext cx="2819400" cy="609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文本框 14"/>
            <p:cNvSpPr txBox="1"/>
            <p:nvPr/>
          </p:nvSpPr>
          <p:spPr>
            <a:xfrm>
              <a:off x="3989737" y="1169836"/>
              <a:ext cx="1164511" cy="523220"/>
            </a:xfrm>
            <a:prstGeom prst="rect">
              <a:avLst/>
            </a:prstGeom>
            <a:grpFill/>
          </p:spPr>
          <p:txBody>
            <a:bodyPr wrap="none" rtlCol="0">
              <a:spAutoFit/>
            </a:bodyPr>
            <a:lstStyle/>
            <a:p>
              <a:pPr algn="ctr"/>
              <a:r>
                <a:rPr lang="zh-CN" altLang="en-US" sz="2800" dirty="0">
                  <a:solidFill>
                    <a:schemeClr val="accent4"/>
                  </a:solidFill>
                </a:rPr>
                <a:t>第五章　聚 类</a:t>
              </a:r>
              <a:endParaRPr lang="zh-CN" altLang="en-US" sz="2800" dirty="0">
                <a:solidFill>
                  <a:schemeClr val="accent4"/>
                </a:solidFill>
              </a:endParaRPr>
            </a:p>
          </p:txBody>
        </p:sp>
      </p:grpSp>
      <p:grpSp>
        <p:nvGrpSpPr>
          <p:cNvPr id="57" name="组合 56"/>
          <p:cNvGrpSpPr/>
          <p:nvPr/>
        </p:nvGrpSpPr>
        <p:grpSpPr>
          <a:xfrm>
            <a:off x="1754534" y="2628470"/>
            <a:ext cx="5693399" cy="426278"/>
            <a:chOff x="1807265" y="2935089"/>
            <a:chExt cx="5693399" cy="426278"/>
          </a:xfrm>
        </p:grpSpPr>
        <p:sp>
          <p:nvSpPr>
            <p:cNvPr id="74" name="圆角矩形 73"/>
            <p:cNvSpPr/>
            <p:nvPr/>
          </p:nvSpPr>
          <p:spPr>
            <a:xfrm>
              <a:off x="1807265" y="2935089"/>
              <a:ext cx="5693399" cy="394200"/>
            </a:xfrm>
            <a:prstGeom prst="roundRect">
              <a:avLst>
                <a:gd name="adj" fmla="val 20658"/>
              </a:avLst>
            </a:prstGeom>
            <a:solidFill>
              <a:schemeClr val="bg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5" name="矩形 74"/>
            <p:cNvSpPr/>
            <p:nvPr/>
          </p:nvSpPr>
          <p:spPr>
            <a:xfrm>
              <a:off x="1881814" y="2945869"/>
              <a:ext cx="2143536" cy="415498"/>
            </a:xfrm>
            <a:prstGeom prst="rect">
              <a:avLst/>
            </a:prstGeom>
          </p:spPr>
          <p:txBody>
            <a:bodyPr wrap="none">
              <a:spAutoFit/>
            </a:bodyPr>
            <a:lstStyle/>
            <a:p>
              <a:r>
                <a:rPr lang="en-US" altLang="zh-CN" sz="2100" spc="225" dirty="0">
                  <a:solidFill>
                    <a:schemeClr val="tx1"/>
                  </a:solidFill>
                  <a:latin typeface="微软雅黑" panose="020B0503020204020204" pitchFamily="34" charset="-122"/>
                  <a:ea typeface="微软雅黑" panose="020B0503020204020204" pitchFamily="34" charset="-122"/>
                </a:rPr>
                <a:t>5.2</a:t>
              </a:r>
              <a:r>
                <a:rPr lang="zh-CN" altLang="en-US" sz="2100" spc="225" dirty="0">
                  <a:solidFill>
                    <a:schemeClr val="tx1"/>
                  </a:solidFill>
                  <a:latin typeface="微软雅黑" panose="020B0503020204020204" pitchFamily="34" charset="-122"/>
                  <a:ea typeface="微软雅黑" panose="020B0503020204020204" pitchFamily="34" charset="-122"/>
                </a:rPr>
                <a:t>　划分方法</a:t>
              </a:r>
              <a:endParaRPr lang="zh-CN" altLang="en-US" sz="2100" spc="225" dirty="0">
                <a:solidFill>
                  <a:schemeClr val="tx1"/>
                </a:solidFill>
                <a:latin typeface="微软雅黑" panose="020B0503020204020204" pitchFamily="34" charset="-122"/>
                <a:ea typeface="微软雅黑" panose="020B0503020204020204" pitchFamily="34" charset="-122"/>
              </a:endParaRPr>
            </a:p>
          </p:txBody>
        </p:sp>
      </p:grpSp>
      <p:grpSp>
        <p:nvGrpSpPr>
          <p:cNvPr id="58" name="组合 57"/>
          <p:cNvGrpSpPr/>
          <p:nvPr/>
        </p:nvGrpSpPr>
        <p:grpSpPr>
          <a:xfrm>
            <a:off x="1754534" y="3193295"/>
            <a:ext cx="5693399" cy="426278"/>
            <a:chOff x="1807265" y="3400693"/>
            <a:chExt cx="5693399" cy="426278"/>
          </a:xfrm>
          <a:solidFill>
            <a:schemeClr val="bg2"/>
          </a:solidFill>
        </p:grpSpPr>
        <p:sp>
          <p:nvSpPr>
            <p:cNvPr id="71" name="圆角矩形 70"/>
            <p:cNvSpPr/>
            <p:nvPr/>
          </p:nvSpPr>
          <p:spPr>
            <a:xfrm>
              <a:off x="1807265" y="3400693"/>
              <a:ext cx="5693399" cy="394200"/>
            </a:xfrm>
            <a:prstGeom prst="roundRect">
              <a:avLst>
                <a:gd name="adj" fmla="val 20658"/>
              </a:avLst>
            </a:prstGeom>
            <a:gradFill>
              <a:gsLst>
                <a:gs pos="0">
                  <a:srgbClr val="012D86"/>
                </a:gs>
                <a:gs pos="100000">
                  <a:srgbClr val="0E2557"/>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2" name="矩形 71"/>
            <p:cNvSpPr/>
            <p:nvPr/>
          </p:nvSpPr>
          <p:spPr>
            <a:xfrm>
              <a:off x="1881814" y="3411473"/>
              <a:ext cx="2143536" cy="415498"/>
            </a:xfrm>
            <a:prstGeom prst="rect">
              <a:avLst/>
            </a:prstGeom>
            <a:noFill/>
          </p:spPr>
          <p:txBody>
            <a:bodyPr wrap="none">
              <a:spAutoFit/>
            </a:bodyPr>
            <a:lstStyle/>
            <a:p>
              <a:r>
                <a:rPr lang="en-US" altLang="zh-CN" sz="2100" spc="225" dirty="0">
                  <a:solidFill>
                    <a:schemeClr val="bg1"/>
                  </a:solidFill>
                  <a:latin typeface="微软雅黑" panose="020B0503020204020204" pitchFamily="34" charset="-122"/>
                  <a:ea typeface="微软雅黑" panose="020B0503020204020204" pitchFamily="34" charset="-122"/>
                </a:rPr>
                <a:t>5.3</a:t>
              </a:r>
              <a:r>
                <a:rPr lang="zh-CN" altLang="en-US" sz="2100" spc="225" dirty="0">
                  <a:solidFill>
                    <a:schemeClr val="bg1"/>
                  </a:solidFill>
                  <a:latin typeface="微软雅黑" panose="020B0503020204020204" pitchFamily="34" charset="-122"/>
                  <a:ea typeface="微软雅黑" panose="020B0503020204020204" pitchFamily="34" charset="-122"/>
                </a:rPr>
                <a:t>　层次方法</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grpSp>
      <p:grpSp>
        <p:nvGrpSpPr>
          <p:cNvPr id="59" name="组合 58"/>
          <p:cNvGrpSpPr/>
          <p:nvPr/>
        </p:nvGrpSpPr>
        <p:grpSpPr>
          <a:xfrm>
            <a:off x="1754534" y="3758120"/>
            <a:ext cx="5693399" cy="426279"/>
            <a:chOff x="1807265" y="3866296"/>
            <a:chExt cx="5693399" cy="426279"/>
          </a:xfrm>
        </p:grpSpPr>
        <p:sp>
          <p:nvSpPr>
            <p:cNvPr id="69" name="圆角矩形 68"/>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0" name="矩形 69"/>
            <p:cNvSpPr/>
            <p:nvPr/>
          </p:nvSpPr>
          <p:spPr>
            <a:xfrm>
              <a:off x="1881814" y="3877077"/>
              <a:ext cx="2739853"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3.1</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数据挖掘概述</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0" name="组合 59"/>
          <p:cNvGrpSpPr/>
          <p:nvPr/>
        </p:nvGrpSpPr>
        <p:grpSpPr>
          <a:xfrm>
            <a:off x="1754534" y="4322946"/>
            <a:ext cx="5693399" cy="426278"/>
            <a:chOff x="1807265" y="4331900"/>
            <a:chExt cx="5693399" cy="426278"/>
          </a:xfrm>
        </p:grpSpPr>
        <p:sp>
          <p:nvSpPr>
            <p:cNvPr id="67" name="圆角矩形 66"/>
            <p:cNvSpPr/>
            <p:nvPr/>
          </p:nvSpPr>
          <p:spPr>
            <a:xfrm>
              <a:off x="1807265" y="4331900"/>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8" name="矩形 67"/>
            <p:cNvSpPr/>
            <p:nvPr/>
          </p:nvSpPr>
          <p:spPr>
            <a:xfrm>
              <a:off x="1881814" y="4342680"/>
              <a:ext cx="4230645"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5.5</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实战：银行客户聚类分析</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1" name="组合 60"/>
          <p:cNvGrpSpPr/>
          <p:nvPr/>
        </p:nvGrpSpPr>
        <p:grpSpPr>
          <a:xfrm>
            <a:off x="1765366" y="5074910"/>
            <a:ext cx="5693399" cy="415498"/>
            <a:chOff x="1818097" y="4753860"/>
            <a:chExt cx="5693399" cy="415498"/>
          </a:xfrm>
        </p:grpSpPr>
        <p:sp>
          <p:nvSpPr>
            <p:cNvPr id="65" name="圆角矩形 64"/>
            <p:cNvSpPr/>
            <p:nvPr/>
          </p:nvSpPr>
          <p:spPr>
            <a:xfrm>
              <a:off x="1818097" y="4758178"/>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6" name="矩形 65"/>
            <p:cNvSpPr/>
            <p:nvPr/>
          </p:nvSpPr>
          <p:spPr>
            <a:xfrm>
              <a:off x="1887572" y="4753860"/>
              <a:ext cx="780983" cy="415498"/>
            </a:xfrm>
            <a:prstGeom prst="rect">
              <a:avLst/>
            </a:prstGeom>
          </p:spPr>
          <p:txBody>
            <a:bodyPr wrap="none">
              <a:spAutoFit/>
            </a:bodyPr>
            <a:lstStyle/>
            <a:p>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习题</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48" name="组合 47"/>
          <p:cNvGrpSpPr/>
          <p:nvPr/>
        </p:nvGrpSpPr>
        <p:grpSpPr>
          <a:xfrm>
            <a:off x="1754534" y="3768901"/>
            <a:ext cx="5693399" cy="415498"/>
            <a:chOff x="1807265" y="2462595"/>
            <a:chExt cx="5693399" cy="415498"/>
          </a:xfrm>
          <a:solidFill>
            <a:schemeClr val="bg2"/>
          </a:solidFill>
        </p:grpSpPr>
        <p:sp>
          <p:nvSpPr>
            <p:cNvPr id="49" name="圆角矩形 48"/>
            <p:cNvSpPr/>
            <p:nvPr/>
          </p:nvSpPr>
          <p:spPr>
            <a:xfrm>
              <a:off x="1807265" y="2478527"/>
              <a:ext cx="5693399" cy="394154"/>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矩形 49"/>
            <p:cNvSpPr/>
            <p:nvPr/>
          </p:nvSpPr>
          <p:spPr>
            <a:xfrm>
              <a:off x="1883286" y="2462595"/>
              <a:ext cx="3038011" cy="415498"/>
            </a:xfrm>
            <a:prstGeom prst="rect">
              <a:avLst/>
            </a:prstGeom>
            <a:grpFill/>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5.4</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基于密度的方法</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pic>
        <p:nvPicPr>
          <p:cNvPr id="5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53"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55</a:t>
            </a:r>
            <a:endParaRPr lang="en-US" altLang="es-ES" sz="1200" b="1" dirty="0">
              <a:solidFill>
                <a:schemeClr val="bg1">
                  <a:lumMod val="50000"/>
                </a:schemeClr>
              </a:solidFill>
              <a:latin typeface="+mn-lt"/>
            </a:endParaRPr>
          </a:p>
        </p:txBody>
      </p:sp>
      <p:pic>
        <p:nvPicPr>
          <p:cNvPr id="54"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73" name="矩形 72"/>
          <p:cNvSpPr/>
          <p:nvPr/>
        </p:nvSpPr>
        <p:spPr>
          <a:xfrm>
            <a:off x="7929" y="38314"/>
            <a:ext cx="4339650" cy="300082"/>
          </a:xfrm>
          <a:prstGeom prst="rect">
            <a:avLst/>
          </a:prstGeom>
        </p:spPr>
        <p:txBody>
          <a:bodyPr wrap="none">
            <a:spAutoFit/>
          </a:bodyPr>
          <a:lstStyle/>
          <a:p>
            <a:r>
              <a:rPr lang="zh-CN" altLang="en-US" sz="1350" dirty="0">
                <a:solidFill>
                  <a:schemeClr val="bg1"/>
                </a:solidFill>
              </a:rPr>
              <a:t>高级大数据人才培养丛书之一，大数据挖掘技术与应用</a:t>
            </a:r>
            <a:endParaRPr lang="zh-CN" altLang="en-US" sz="1350" dirty="0">
              <a:solidFill>
                <a:schemeClr val="bg1"/>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a:defRPr/>
            </a:pPr>
            <a:r>
              <a:rPr lang="es-HN" sz="1200" b="1" i="1" dirty="0">
                <a:solidFill>
                  <a:prstClr val="white">
                    <a:lumMod val="65000"/>
                  </a:prstClr>
                </a:solidFill>
              </a:rPr>
              <a:t>of</a:t>
            </a:r>
            <a:endParaRPr lang="es-ES" sz="1200" b="1" i="1" dirty="0">
              <a:solidFill>
                <a:prstClr val="white">
                  <a:lumMod val="65000"/>
                </a:prstClr>
              </a:solidFill>
            </a:endParaRPr>
          </a:p>
        </p:txBody>
      </p:sp>
      <p:sp>
        <p:nvSpPr>
          <p:cNvPr id="74" name="31 CuadroTexto"/>
          <p:cNvSpPr txBox="1"/>
          <p:nvPr/>
        </p:nvSpPr>
        <p:spPr>
          <a:xfrm>
            <a:off x="4729199" y="6267161"/>
            <a:ext cx="370840" cy="275590"/>
          </a:xfrm>
          <a:prstGeom prst="rect">
            <a:avLst/>
          </a:prstGeom>
          <a:noFill/>
        </p:spPr>
        <p:txBody>
          <a:bodyPr wrap="none">
            <a:spAutoFit/>
          </a:bodyPr>
          <a:lstStyle/>
          <a:p>
            <a:pPr>
              <a:defRPr/>
            </a:pPr>
            <a:r>
              <a:rPr lang="en-US" altLang="es-ES" sz="1200" b="1" dirty="0">
                <a:solidFill>
                  <a:prstClr val="white">
                    <a:lumMod val="50000"/>
                  </a:prstClr>
                </a:solidFill>
              </a:rPr>
              <a:t>55</a:t>
            </a:r>
            <a:endParaRPr lang="en-US" altLang="es-ES" sz="1200" b="1" dirty="0">
              <a:solidFill>
                <a:prstClr val="white">
                  <a:lumMod val="50000"/>
                </a:prstClr>
              </a:solidFill>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solidFill>
                  <a:prstClr val="black">
                    <a:tint val="75000"/>
                  </a:prstClr>
                </a:solidFill>
              </a:rPr>
            </a:fld>
            <a:endParaRPr lang="zh-CN" altLang="en-US" dirty="0">
              <a:solidFill>
                <a:prstClr val="black">
                  <a:tint val="75000"/>
                </a:prstClr>
              </a:solidFill>
            </a:endParaRPr>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994409" cy="323165"/>
          </a:xfrm>
          <a:prstGeom prst="rect">
            <a:avLst/>
          </a:prstGeom>
          <a:noFill/>
        </p:spPr>
        <p:txBody>
          <a:bodyPr wrap="none" lIns="0" tIns="0" rIns="0" bIns="0" rtlCol="0">
            <a:spAutoFit/>
          </a:bodyPr>
          <a:lstStyle/>
          <a:p>
            <a:r>
              <a:rPr lang="en-US" altLang="zh-CN" sz="2100" b="1" spc="225" dirty="0">
                <a:solidFill>
                  <a:prstClr val="white"/>
                </a:solidFill>
              </a:rPr>
              <a:t>5.3.1 </a:t>
            </a:r>
            <a:r>
              <a:rPr lang="zh-CN" altLang="en-US" sz="2100" b="1" spc="225" dirty="0">
                <a:solidFill>
                  <a:prstClr val="white"/>
                </a:solidFill>
              </a:rPr>
              <a:t>层次方法的分类</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5" name="文本框 27"/>
          <p:cNvSpPr txBox="1"/>
          <p:nvPr/>
        </p:nvSpPr>
        <p:spPr>
          <a:xfrm>
            <a:off x="6630203" y="234392"/>
            <a:ext cx="1274708" cy="300082"/>
          </a:xfrm>
          <a:prstGeom prst="rect">
            <a:avLst/>
          </a:prstGeom>
          <a:noFill/>
        </p:spPr>
        <p:txBody>
          <a:bodyPr wrap="none" rtlCol="0">
            <a:spAutoFit/>
          </a:bodyPr>
          <a:lstStyle/>
          <a:p>
            <a:r>
              <a:rPr lang="zh-CN" altLang="en-US" sz="1350" dirty="0">
                <a:solidFill>
                  <a:prstClr val="white"/>
                </a:solidFill>
              </a:rPr>
              <a:t>第五章　聚 类</a:t>
            </a:r>
            <a:endParaRPr lang="zh-CN" altLang="en-US" sz="1350" dirty="0">
              <a:solidFill>
                <a:prstClr val="white"/>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73" name="Rectangle 3"/>
          <p:cNvSpPr txBox="1">
            <a:spLocks noChangeArrowheads="1"/>
          </p:cNvSpPr>
          <p:nvPr/>
        </p:nvSpPr>
        <p:spPr>
          <a:xfrm>
            <a:off x="508958" y="1244600"/>
            <a:ext cx="7781132" cy="34226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1800" dirty="0">
                <a:solidFill>
                  <a:srgbClr val="FF0000"/>
                </a:solidFill>
                <a:latin typeface="黑体" panose="02010609060101010101" pitchFamily="49" charset="-122"/>
                <a:ea typeface="黑体" panose="02010609060101010101" pitchFamily="49" charset="-122"/>
              </a:rPr>
              <a:t>层次聚类方法</a:t>
            </a:r>
            <a:r>
              <a:rPr lang="zh-CN" altLang="en-US" sz="1800" dirty="0">
                <a:solidFill>
                  <a:srgbClr val="000000"/>
                </a:solidFill>
                <a:latin typeface="Arial" panose="020B0604020202020204" pitchFamily="34" charset="0"/>
                <a:ea typeface="黑体" panose="02010609060101010101" pitchFamily="49" charset="-122"/>
              </a:rPr>
              <a:t>有两种：</a:t>
            </a:r>
            <a:endParaRPr lang="en-US" altLang="zh-CN" sz="1800" dirty="0">
              <a:solidFill>
                <a:srgbClr val="000000"/>
              </a:solidFill>
              <a:latin typeface="Arial" panose="020B0604020202020204" pitchFamily="34" charset="0"/>
              <a:ea typeface="黑体" panose="02010609060101010101" pitchFamily="49" charset="-122"/>
            </a:endParaRPr>
          </a:p>
          <a:p>
            <a:pPr marL="0" indent="0">
              <a:buNone/>
            </a:pPr>
            <a:r>
              <a:rPr lang="zh-CN" altLang="en-US" sz="1800" dirty="0">
                <a:solidFill>
                  <a:srgbClr val="000000"/>
                </a:solidFill>
                <a:latin typeface="Arial" panose="020B0604020202020204" pitchFamily="34" charset="0"/>
                <a:ea typeface="黑体" panose="02010609060101010101" pitchFamily="49" charset="-122"/>
              </a:rPr>
              <a:t>   （</a:t>
            </a:r>
            <a:r>
              <a:rPr lang="en-US" altLang="zh-CN" sz="1800" dirty="0">
                <a:solidFill>
                  <a:srgbClr val="000000"/>
                </a:solidFill>
                <a:latin typeface="Arial" panose="020B0604020202020204" pitchFamily="34" charset="0"/>
                <a:ea typeface="黑体" panose="02010609060101010101" pitchFamily="49" charset="-122"/>
              </a:rPr>
              <a:t>1</a:t>
            </a:r>
            <a:r>
              <a:rPr lang="zh-CN" altLang="en-US" sz="1800" dirty="0">
                <a:solidFill>
                  <a:srgbClr val="000000"/>
                </a:solidFill>
                <a:latin typeface="Arial" panose="020B0604020202020204" pitchFamily="34" charset="0"/>
                <a:ea typeface="黑体" panose="02010609060101010101" pitchFamily="49" charset="-122"/>
              </a:rPr>
              <a:t>）自底向上的</a:t>
            </a:r>
            <a:r>
              <a:rPr lang="zh-CN" altLang="en-US" sz="1800" dirty="0">
                <a:solidFill>
                  <a:srgbClr val="FF0000"/>
                </a:solidFill>
                <a:latin typeface="Arial" panose="020B0604020202020204" pitchFamily="34" charset="0"/>
                <a:ea typeface="黑体" panose="02010609060101010101" pitchFamily="49" charset="-122"/>
              </a:rPr>
              <a:t>凝聚层次聚类方法</a:t>
            </a:r>
            <a:r>
              <a:rPr lang="zh-CN" altLang="en-US" sz="1800" dirty="0">
                <a:solidFill>
                  <a:srgbClr val="000000"/>
                </a:solidFill>
                <a:latin typeface="Arial" panose="020B0604020202020204" pitchFamily="34" charset="0"/>
                <a:ea typeface="黑体" panose="02010609060101010101" pitchFamily="49" charset="-122"/>
              </a:rPr>
              <a:t>。</a:t>
            </a:r>
            <a:endParaRPr lang="en-US" altLang="zh-CN" sz="1800" dirty="0">
              <a:solidFill>
                <a:srgbClr val="000000"/>
              </a:solidFill>
              <a:latin typeface="Arial" panose="020B0604020202020204" pitchFamily="34" charset="0"/>
              <a:ea typeface="黑体" panose="02010609060101010101" pitchFamily="49" charset="-122"/>
            </a:endParaRPr>
          </a:p>
          <a:p>
            <a:pPr marL="0" indent="0">
              <a:buNone/>
            </a:pPr>
            <a:r>
              <a:rPr lang="zh-CN" altLang="en-US" sz="1800" dirty="0">
                <a:solidFill>
                  <a:srgbClr val="000000"/>
                </a:solidFill>
                <a:latin typeface="Arial" panose="020B0604020202020204" pitchFamily="34" charset="0"/>
                <a:ea typeface="黑体" panose="02010609060101010101" pitchFamily="49" charset="-122"/>
              </a:rPr>
              <a:t>       首先将每个对象作为一个簇，然后合并这些原子簇为越来越大的簇，直到所有的对象都在一个簇中，或者达到了某个终止条件。绝大多数的层次聚类方法都属于这一类，只是在簇间相似度的定义上有所不同。凝聚层次聚类算法的代表是</a:t>
            </a:r>
            <a:r>
              <a:rPr lang="en-US" altLang="zh-CN" sz="1800" dirty="0">
                <a:solidFill>
                  <a:srgbClr val="000000"/>
                </a:solidFill>
                <a:latin typeface="Arial" panose="020B0604020202020204" pitchFamily="34" charset="0"/>
                <a:ea typeface="黑体" panose="02010609060101010101" pitchFamily="49" charset="-122"/>
              </a:rPr>
              <a:t>AGNES</a:t>
            </a:r>
            <a:r>
              <a:rPr lang="zh-CN" altLang="en-US" sz="1800" dirty="0">
                <a:solidFill>
                  <a:srgbClr val="000000"/>
                </a:solidFill>
                <a:latin typeface="Arial" panose="020B0604020202020204" pitchFamily="34" charset="0"/>
                <a:ea typeface="黑体" panose="02010609060101010101" pitchFamily="49" charset="-122"/>
              </a:rPr>
              <a:t>算法。</a:t>
            </a:r>
            <a:endParaRPr lang="zh-CN" altLang="en-US" sz="1800" dirty="0">
              <a:solidFill>
                <a:srgbClr val="000000"/>
              </a:solidFill>
              <a:latin typeface="Arial" panose="020B0604020202020204" pitchFamily="34" charset="0"/>
              <a:ea typeface="黑体" panose="02010609060101010101" pitchFamily="49" charset="-122"/>
            </a:endParaRPr>
          </a:p>
          <a:p>
            <a:pPr marL="0" indent="0">
              <a:buNone/>
            </a:pPr>
            <a:r>
              <a:rPr lang="zh-CN" altLang="en-US" sz="1800" dirty="0">
                <a:solidFill>
                  <a:srgbClr val="000000"/>
                </a:solidFill>
                <a:latin typeface="Arial" panose="020B0604020202020204" pitchFamily="34" charset="0"/>
                <a:ea typeface="黑体" panose="02010609060101010101" pitchFamily="49" charset="-122"/>
              </a:rPr>
              <a:t>   （</a:t>
            </a:r>
            <a:r>
              <a:rPr lang="en-US" altLang="zh-CN" sz="1800" dirty="0">
                <a:solidFill>
                  <a:srgbClr val="000000"/>
                </a:solidFill>
                <a:latin typeface="Arial" panose="020B0604020202020204" pitchFamily="34" charset="0"/>
                <a:ea typeface="黑体" panose="02010609060101010101" pitchFamily="49" charset="-122"/>
              </a:rPr>
              <a:t>2</a:t>
            </a:r>
            <a:r>
              <a:rPr lang="zh-CN" altLang="en-US" sz="1800" dirty="0">
                <a:solidFill>
                  <a:srgbClr val="000000"/>
                </a:solidFill>
                <a:latin typeface="Arial" panose="020B0604020202020204" pitchFamily="34" charset="0"/>
                <a:ea typeface="黑体" panose="02010609060101010101" pitchFamily="49" charset="-122"/>
              </a:rPr>
              <a:t>）自顶向下的</a:t>
            </a:r>
            <a:r>
              <a:rPr lang="zh-CN" altLang="en-US" sz="1800" dirty="0">
                <a:solidFill>
                  <a:srgbClr val="FF0000"/>
                </a:solidFill>
                <a:latin typeface="Arial" panose="020B0604020202020204" pitchFamily="34" charset="0"/>
                <a:ea typeface="黑体" panose="02010609060101010101" pitchFamily="49" charset="-122"/>
              </a:rPr>
              <a:t>分裂层次聚类方法</a:t>
            </a:r>
            <a:r>
              <a:rPr lang="zh-CN" altLang="en-US" sz="1800" dirty="0">
                <a:solidFill>
                  <a:srgbClr val="000000"/>
                </a:solidFill>
                <a:latin typeface="Arial" panose="020B0604020202020204" pitchFamily="34" charset="0"/>
                <a:ea typeface="黑体" panose="02010609060101010101" pitchFamily="49" charset="-122"/>
              </a:rPr>
              <a:t>。</a:t>
            </a:r>
            <a:endParaRPr lang="en-US" altLang="zh-CN" sz="1800" dirty="0">
              <a:solidFill>
                <a:srgbClr val="000000"/>
              </a:solidFill>
              <a:latin typeface="Arial" panose="020B0604020202020204" pitchFamily="34" charset="0"/>
              <a:ea typeface="黑体" panose="02010609060101010101" pitchFamily="49" charset="-122"/>
            </a:endParaRPr>
          </a:p>
          <a:p>
            <a:pPr marL="0" indent="0">
              <a:buNone/>
            </a:pPr>
            <a:r>
              <a:rPr lang="zh-CN" altLang="en-US" sz="1800" dirty="0">
                <a:solidFill>
                  <a:srgbClr val="000000"/>
                </a:solidFill>
                <a:latin typeface="Arial" panose="020B0604020202020204" pitchFamily="34" charset="0"/>
                <a:ea typeface="黑体" panose="02010609060101010101" pitchFamily="49" charset="-122"/>
              </a:rPr>
              <a:t>      它首先将所有对象置于一个簇中，然后逐渐细分为越来越小的簇，直到每个对象自成一簇，或者达到了某个终止条件，例如达到了某个希望的簇数目，或者两个最近的簇之间的距离超过了某个阈值。分裂层次聚类算法的代表是</a:t>
            </a:r>
            <a:r>
              <a:rPr lang="en-US" altLang="zh-CN" sz="1800" dirty="0">
                <a:solidFill>
                  <a:srgbClr val="000000"/>
                </a:solidFill>
                <a:latin typeface="Arial" panose="020B0604020202020204" pitchFamily="34" charset="0"/>
                <a:ea typeface="黑体" panose="02010609060101010101" pitchFamily="49" charset="-122"/>
              </a:rPr>
              <a:t>DIANA</a:t>
            </a:r>
            <a:r>
              <a:rPr lang="zh-CN" altLang="en-US" sz="1800" dirty="0">
                <a:solidFill>
                  <a:srgbClr val="000000"/>
                </a:solidFill>
                <a:latin typeface="Arial" panose="020B0604020202020204" pitchFamily="34" charset="0"/>
                <a:ea typeface="黑体" panose="02010609060101010101" pitchFamily="49" charset="-122"/>
              </a:rPr>
              <a:t>算法。</a:t>
            </a:r>
            <a:endParaRPr lang="zh-CN" altLang="en-US" sz="1800" dirty="0">
              <a:solidFill>
                <a:srgbClr val="000000"/>
              </a:solidFill>
              <a:latin typeface="Arial" panose="020B0604020202020204" pitchFamily="34" charset="0"/>
              <a:ea typeface="黑体" panose="02010609060101010101" pitchFamily="49" charset="-122"/>
            </a:endParaRPr>
          </a:p>
          <a:p>
            <a:endParaRPr lang="zh-CN" altLang="en-US" sz="2200" dirty="0">
              <a:solidFill>
                <a:srgbClr val="000000"/>
              </a:solidFill>
              <a:latin typeface="Arial" panose="020B0604020202020204" pitchFamily="34" charset="0"/>
              <a:ea typeface="黑体" panose="02010609060101010101" pitchFamily="49" charset="-122"/>
            </a:endParaRPr>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6" name="矩形 35"/>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1" name="组合 30"/>
          <p:cNvGrpSpPr/>
          <p:nvPr/>
        </p:nvGrpSpPr>
        <p:grpSpPr>
          <a:xfrm>
            <a:off x="690257" y="966177"/>
            <a:ext cx="7832784" cy="781050"/>
            <a:chOff x="2788580" y="1152524"/>
            <a:chExt cx="3730770" cy="781050"/>
          </a:xfrm>
          <a:solidFill>
            <a:srgbClr val="000066"/>
          </a:solidFill>
        </p:grpSpPr>
        <p:grpSp>
          <p:nvGrpSpPr>
            <p:cNvPr id="34" name="组合 33"/>
            <p:cNvGrpSpPr/>
            <p:nvPr/>
          </p:nvGrpSpPr>
          <p:grpSpPr>
            <a:xfrm>
              <a:off x="2788580" y="1152524"/>
              <a:ext cx="3730770" cy="781050"/>
              <a:chOff x="3725790" y="847725"/>
              <a:chExt cx="3730770" cy="781050"/>
            </a:xfrm>
            <a:grpFill/>
          </p:grpSpPr>
          <p:grpSp>
            <p:nvGrpSpPr>
              <p:cNvPr id="40" name="组合 39"/>
              <p:cNvGrpSpPr/>
              <p:nvPr/>
            </p:nvGrpSpPr>
            <p:grpSpPr>
              <a:xfrm>
                <a:off x="3725790" y="1019175"/>
                <a:ext cx="627135" cy="609600"/>
                <a:chOff x="3725790" y="1019175"/>
                <a:chExt cx="627135" cy="609600"/>
              </a:xfrm>
              <a:grpFill/>
            </p:grpSpPr>
            <p:sp>
              <p:nvSpPr>
                <p:cNvPr id="45" name="任意多边形 44"/>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直角三角形 45"/>
                <p:cNvSpPr/>
                <p:nvPr/>
              </p:nvSpPr>
              <p:spPr>
                <a:xfrm rot="5400000" flipV="1">
                  <a:off x="4181475" y="1457325"/>
                  <a:ext cx="171450" cy="17145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p:cNvGrpSpPr/>
              <p:nvPr/>
            </p:nvGrpSpPr>
            <p:grpSpPr>
              <a:xfrm flipH="1">
                <a:off x="6829425" y="1019175"/>
                <a:ext cx="627135" cy="609600"/>
                <a:chOff x="3725790" y="1019175"/>
                <a:chExt cx="627135" cy="609600"/>
              </a:xfrm>
              <a:grpFill/>
            </p:grpSpPr>
            <p:sp>
              <p:nvSpPr>
                <p:cNvPr id="43" name="任意多边形 42"/>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直角三角形 43"/>
                <p:cNvSpPr/>
                <p:nvPr/>
              </p:nvSpPr>
              <p:spPr>
                <a:xfrm rot="5400000" flipV="1">
                  <a:off x="4181475" y="1457325"/>
                  <a:ext cx="171450" cy="17145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矩形 41"/>
              <p:cNvSpPr/>
              <p:nvPr/>
            </p:nvSpPr>
            <p:spPr>
              <a:xfrm>
                <a:off x="4181475" y="847725"/>
                <a:ext cx="2819400" cy="609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文本框 14"/>
            <p:cNvSpPr txBox="1"/>
            <p:nvPr/>
          </p:nvSpPr>
          <p:spPr>
            <a:xfrm>
              <a:off x="3989737" y="1169836"/>
              <a:ext cx="1164511" cy="523220"/>
            </a:xfrm>
            <a:prstGeom prst="rect">
              <a:avLst/>
            </a:prstGeom>
            <a:grpFill/>
          </p:spPr>
          <p:txBody>
            <a:bodyPr wrap="none" rtlCol="0">
              <a:spAutoFit/>
            </a:bodyPr>
            <a:lstStyle/>
            <a:p>
              <a:pPr algn="ctr"/>
              <a:r>
                <a:rPr lang="zh-CN" altLang="en-US" sz="2800" dirty="0">
                  <a:solidFill>
                    <a:schemeClr val="accent4"/>
                  </a:solidFill>
                </a:rPr>
                <a:t>第五章　聚 类</a:t>
              </a:r>
              <a:endParaRPr lang="zh-CN" altLang="en-US" sz="2800" dirty="0">
                <a:solidFill>
                  <a:schemeClr val="accent4"/>
                </a:solidFill>
              </a:endParaRPr>
            </a:p>
          </p:txBody>
        </p:sp>
      </p:grpSp>
      <p:pic>
        <p:nvPicPr>
          <p:cNvPr id="5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53"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55</a:t>
            </a:r>
            <a:endParaRPr lang="en-US" altLang="es-ES" sz="1200" b="1" dirty="0">
              <a:solidFill>
                <a:schemeClr val="bg1">
                  <a:lumMod val="50000"/>
                </a:schemeClr>
              </a:solidFill>
              <a:latin typeface="+mn-lt"/>
            </a:endParaRPr>
          </a:p>
        </p:txBody>
      </p:sp>
      <p:pic>
        <p:nvPicPr>
          <p:cNvPr id="54"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73" name="矩形 72"/>
          <p:cNvSpPr/>
          <p:nvPr/>
        </p:nvSpPr>
        <p:spPr>
          <a:xfrm>
            <a:off x="7929" y="38314"/>
            <a:ext cx="4339650" cy="300082"/>
          </a:xfrm>
          <a:prstGeom prst="rect">
            <a:avLst/>
          </a:prstGeom>
        </p:spPr>
        <p:txBody>
          <a:bodyPr wrap="none">
            <a:spAutoFit/>
          </a:bodyPr>
          <a:lstStyle/>
          <a:p>
            <a:r>
              <a:rPr lang="zh-CN" altLang="en-US" sz="1350" dirty="0">
                <a:solidFill>
                  <a:schemeClr val="bg1"/>
                </a:solidFill>
              </a:rPr>
              <a:t>高级大数据人才培养丛书之一，大数据挖掘技术与应用</a:t>
            </a:r>
            <a:endParaRPr lang="zh-CN" altLang="en-US" sz="1350" dirty="0">
              <a:solidFill>
                <a:schemeClr val="bg1"/>
              </a:solidFill>
            </a:endParaRPr>
          </a:p>
        </p:txBody>
      </p:sp>
      <p:sp>
        <p:nvSpPr>
          <p:cNvPr id="76" name="矩形 75"/>
          <p:cNvSpPr/>
          <p:nvPr/>
        </p:nvSpPr>
        <p:spPr>
          <a:xfrm>
            <a:off x="508956" y="2080434"/>
            <a:ext cx="8075577" cy="923330"/>
          </a:xfrm>
          <a:prstGeom prst="rect">
            <a:avLst/>
          </a:prstGeom>
        </p:spPr>
        <p:txBody>
          <a:bodyPr wrap="square">
            <a:spAutoFit/>
          </a:bodyPr>
          <a:lstStyle/>
          <a:p>
            <a:r>
              <a:rPr lang="zh-CN" altLang="en-US" dirty="0"/>
              <a:t>“物以类聚，人以群分”，聚类（</a:t>
            </a:r>
            <a:r>
              <a:rPr lang="en-US" altLang="zh-CN" dirty="0"/>
              <a:t>Clustering</a:t>
            </a:r>
            <a:r>
              <a:rPr lang="zh-CN" altLang="en-US" dirty="0"/>
              <a:t>）是人类认识世界的一种重要方法。所谓聚类就是按照事物的某些属性，把事物聚集成簇，使簇内的对象之间具有较高的相似性，而不同簇的对象之间的相似程度较差。</a:t>
            </a:r>
            <a:endParaRPr lang="zh-CN" altLang="en-US" dirty="0"/>
          </a:p>
        </p:txBody>
      </p:sp>
      <p:grpSp>
        <p:nvGrpSpPr>
          <p:cNvPr id="77" name="组合 76"/>
          <p:cNvGrpSpPr/>
          <p:nvPr/>
        </p:nvGrpSpPr>
        <p:grpSpPr>
          <a:xfrm>
            <a:off x="346455" y="3524078"/>
            <a:ext cx="8149845" cy="2517141"/>
            <a:chOff x="232155" y="2872809"/>
            <a:chExt cx="8410192" cy="2597551"/>
          </a:xfrm>
        </p:grpSpPr>
        <p:pic>
          <p:nvPicPr>
            <p:cNvPr id="78" name="图片 77"/>
            <p:cNvPicPr>
              <a:picLocks noChangeAspect="1"/>
            </p:cNvPicPr>
            <p:nvPr/>
          </p:nvPicPr>
          <p:blipFill rotWithShape="1">
            <a:blip r:embed="rId3" cstate="print">
              <a:extLst>
                <a:ext uri="{28A0092B-C50C-407E-A947-70E740481C1C}">
                  <a14:useLocalDpi xmlns:a14="http://schemas.microsoft.com/office/drawing/2010/main" val="0"/>
                </a:ext>
              </a:extLst>
            </a:blip>
            <a:srcRect t="8728"/>
            <a:stretch>
              <a:fillRect/>
            </a:stretch>
          </p:blipFill>
          <p:spPr>
            <a:xfrm>
              <a:off x="5052069" y="4064921"/>
              <a:ext cx="2229415" cy="1405438"/>
            </a:xfrm>
            <a:prstGeom prst="rect">
              <a:avLst/>
            </a:prstGeom>
          </p:spPr>
        </p:pic>
        <p:pic>
          <p:nvPicPr>
            <p:cNvPr id="79" name="图片 78"/>
            <p:cNvPicPr>
              <a:picLocks noChangeAspect="1"/>
            </p:cNvPicPr>
            <p:nvPr/>
          </p:nvPicPr>
          <p:blipFill rotWithShape="1">
            <a:blip r:embed="rId4" cstate="print">
              <a:extLst>
                <a:ext uri="{28A0092B-C50C-407E-A947-70E740481C1C}">
                  <a14:useLocalDpi xmlns:a14="http://schemas.microsoft.com/office/drawing/2010/main" val="0"/>
                </a:ext>
              </a:extLst>
            </a:blip>
            <a:srcRect b="5251"/>
            <a:stretch>
              <a:fillRect/>
            </a:stretch>
          </p:blipFill>
          <p:spPr>
            <a:xfrm>
              <a:off x="6401367" y="2872809"/>
              <a:ext cx="2240980" cy="1194365"/>
            </a:xfrm>
            <a:prstGeom prst="rect">
              <a:avLst/>
            </a:prstGeom>
          </p:spPr>
        </p:pic>
        <p:pic>
          <p:nvPicPr>
            <p:cNvPr id="80" name="图片 79"/>
            <p:cNvPicPr>
              <a:picLocks noChangeAspect="1"/>
            </p:cNvPicPr>
            <p:nvPr/>
          </p:nvPicPr>
          <p:blipFill rotWithShape="1">
            <a:blip r:embed="rId5" cstate="print">
              <a:extLst>
                <a:ext uri="{28A0092B-C50C-407E-A947-70E740481C1C}">
                  <a14:useLocalDpi xmlns:a14="http://schemas.microsoft.com/office/drawing/2010/main" val="0"/>
                </a:ext>
              </a:extLst>
            </a:blip>
            <a:srcRect b="4751"/>
            <a:stretch>
              <a:fillRect/>
            </a:stretch>
          </p:blipFill>
          <p:spPr>
            <a:xfrm>
              <a:off x="4681538" y="2872809"/>
              <a:ext cx="2165313" cy="1194366"/>
            </a:xfrm>
            <a:prstGeom prst="rect">
              <a:avLst/>
            </a:prstGeom>
          </p:spPr>
        </p:pic>
        <p:pic>
          <p:nvPicPr>
            <p:cNvPr id="81" name="图片 80"/>
            <p:cNvPicPr>
              <a:picLocks noChangeAspect="1"/>
            </p:cNvPicPr>
            <p:nvPr/>
          </p:nvPicPr>
          <p:blipFill rotWithShape="1">
            <a:blip r:embed="rId6">
              <a:extLst>
                <a:ext uri="{28A0092B-C50C-407E-A947-70E740481C1C}">
                  <a14:useLocalDpi xmlns:a14="http://schemas.microsoft.com/office/drawing/2010/main" val="0"/>
                </a:ext>
              </a:extLst>
            </a:blip>
            <a:srcRect l="18191" t="4057" r="51147" b="58876"/>
            <a:stretch>
              <a:fillRect/>
            </a:stretch>
          </p:blipFill>
          <p:spPr>
            <a:xfrm>
              <a:off x="232155" y="4067175"/>
              <a:ext cx="2336420" cy="1403185"/>
            </a:xfrm>
            <a:prstGeom prst="rect">
              <a:avLst/>
            </a:prstGeom>
          </p:spPr>
        </p:pic>
        <p:pic>
          <p:nvPicPr>
            <p:cNvPr id="82" name="图片 81"/>
            <p:cNvPicPr>
              <a:picLocks noChangeAspect="1"/>
            </p:cNvPicPr>
            <p:nvPr/>
          </p:nvPicPr>
          <p:blipFill rotWithShape="1">
            <a:blip r:embed="rId7" cstate="print">
              <a:extLst>
                <a:ext uri="{28A0092B-C50C-407E-A947-70E740481C1C}">
                  <a14:useLocalDpi xmlns:a14="http://schemas.microsoft.com/office/drawing/2010/main" val="0"/>
                </a:ext>
              </a:extLst>
            </a:blip>
            <a:srcRect l="46453"/>
            <a:stretch>
              <a:fillRect/>
            </a:stretch>
          </p:blipFill>
          <p:spPr>
            <a:xfrm>
              <a:off x="2581275" y="4067175"/>
              <a:ext cx="1303808" cy="1403185"/>
            </a:xfrm>
            <a:prstGeom prst="rect">
              <a:avLst/>
            </a:prstGeom>
          </p:spPr>
        </p:pic>
        <p:pic>
          <p:nvPicPr>
            <p:cNvPr id="83" name="图片 82"/>
            <p:cNvPicPr>
              <a:picLocks noChangeAspect="1"/>
            </p:cNvPicPr>
            <p:nvPr/>
          </p:nvPicPr>
          <p:blipFill rotWithShape="1">
            <a:blip r:embed="rId8" cstate="print">
              <a:extLst>
                <a:ext uri="{28A0092B-C50C-407E-A947-70E740481C1C}">
                  <a14:useLocalDpi xmlns:a14="http://schemas.microsoft.com/office/drawing/2010/main" val="0"/>
                </a:ext>
              </a:extLst>
            </a:blip>
            <a:srcRect r="45019"/>
            <a:stretch>
              <a:fillRect/>
            </a:stretch>
          </p:blipFill>
          <p:spPr>
            <a:xfrm>
              <a:off x="3885083" y="4065346"/>
              <a:ext cx="1167930" cy="1405013"/>
            </a:xfrm>
            <a:prstGeom prst="rect">
              <a:avLst/>
            </a:prstGeom>
          </p:spPr>
        </p:pic>
        <p:grpSp>
          <p:nvGrpSpPr>
            <p:cNvPr id="84" name="组合 83"/>
            <p:cNvGrpSpPr/>
            <p:nvPr/>
          </p:nvGrpSpPr>
          <p:grpSpPr>
            <a:xfrm>
              <a:off x="6846851" y="4065346"/>
              <a:ext cx="1795495" cy="1405013"/>
              <a:chOff x="6818276" y="4448658"/>
              <a:chExt cx="1795495" cy="1593202"/>
            </a:xfrm>
          </p:grpSpPr>
          <p:sp>
            <p:nvSpPr>
              <p:cNvPr id="90" name="矩形 89"/>
              <p:cNvSpPr/>
              <p:nvPr/>
            </p:nvSpPr>
            <p:spPr>
              <a:xfrm>
                <a:off x="6818276" y="4448658"/>
                <a:ext cx="1795495" cy="1593202"/>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椭圆 90"/>
              <p:cNvSpPr/>
              <p:nvPr/>
            </p:nvSpPr>
            <p:spPr>
              <a:xfrm>
                <a:off x="7252909" y="4694621"/>
                <a:ext cx="975868" cy="107830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TextBox 10"/>
              <p:cNvSpPr>
                <a:spLocks noChangeArrowheads="1"/>
              </p:cNvSpPr>
              <p:nvPr/>
            </p:nvSpPr>
            <p:spPr bwMode="auto">
              <a:xfrm>
                <a:off x="7299391" y="4959346"/>
                <a:ext cx="879837" cy="39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26819" tIns="13409" rIns="26819" bIns="13409">
                <a:spAutoFit/>
              </a:bodyPr>
              <a:lstStyle>
                <a:lvl1pPr>
                  <a:spcBef>
                    <a:spcPct val="20000"/>
                  </a:spcBef>
                  <a:buChar char="•"/>
                  <a:defRPr sz="4000">
                    <a:solidFill>
                      <a:schemeClr val="tx1"/>
                    </a:solidFill>
                    <a:latin typeface="Arial" panose="020B0604020202020204" pitchFamily="34" charset="0"/>
                    <a:ea typeface="宋体" panose="02010600030101010101" pitchFamily="2" charset="-122"/>
                  </a:defRPr>
                </a:lvl1pPr>
                <a:lvl2pPr marL="742950" indent="-285750">
                  <a:spcBef>
                    <a:spcPct val="20000"/>
                  </a:spcBef>
                  <a:buChar char="–"/>
                  <a:defRPr sz="3500">
                    <a:solidFill>
                      <a:schemeClr val="tx1"/>
                    </a:solidFill>
                    <a:latin typeface="Arial" panose="020B0604020202020204" pitchFamily="34" charset="0"/>
                    <a:ea typeface="宋体" panose="02010600030101010101" pitchFamily="2" charset="-122"/>
                  </a:defRPr>
                </a:lvl2pPr>
                <a:lvl3pPr marL="1143000" indent="-228600">
                  <a:spcBef>
                    <a:spcPct val="20000"/>
                  </a:spcBef>
                  <a:buChar char="•"/>
                  <a:defRPr sz="3000">
                    <a:solidFill>
                      <a:schemeClr val="tx1"/>
                    </a:solidFill>
                    <a:latin typeface="Arial" panose="020B0604020202020204" pitchFamily="34" charset="0"/>
                    <a:ea typeface="宋体" panose="02010600030101010101" pitchFamily="2" charset="-122"/>
                  </a:defRPr>
                </a:lvl3pPr>
                <a:lvl4pPr marL="1600200" indent="-228600">
                  <a:spcBef>
                    <a:spcPct val="20000"/>
                  </a:spcBef>
                  <a:buChar char="–"/>
                  <a:defRPr sz="2500">
                    <a:solidFill>
                      <a:schemeClr val="tx1"/>
                    </a:solidFill>
                    <a:latin typeface="Arial" panose="020B0604020202020204" pitchFamily="34" charset="0"/>
                    <a:ea typeface="宋体" panose="02010600030101010101" pitchFamily="2" charset="-122"/>
                  </a:defRPr>
                </a:lvl4pPr>
                <a:lvl5pPr marL="2057400" indent="-228600">
                  <a:spcBef>
                    <a:spcPct val="20000"/>
                  </a:spcBef>
                  <a:buChar char="»"/>
                  <a:defRPr sz="25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har char="»"/>
                  <a:defRPr sz="25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har char="»"/>
                  <a:defRPr sz="25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har char="»"/>
                  <a:defRPr sz="25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har char="»"/>
                  <a:defRPr sz="2500">
                    <a:solidFill>
                      <a:schemeClr val="tx1"/>
                    </a:solidFill>
                    <a:latin typeface="Arial" panose="020B0604020202020204" pitchFamily="34" charset="0"/>
                    <a:ea typeface="宋体" panose="02010600030101010101" pitchFamily="2" charset="-122"/>
                  </a:defRPr>
                </a:lvl9pPr>
              </a:lstStyle>
              <a:p>
                <a:pPr eaLnBrk="1" hangingPunct="1">
                  <a:spcBef>
                    <a:spcPct val="0"/>
                  </a:spcBef>
                  <a:buFontTx/>
                  <a:buNone/>
                  <a:defRPr/>
                </a:pPr>
                <a:r>
                  <a:rPr lang="en-US" altLang="zh-CN" sz="24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rPr>
                  <a:t>More</a:t>
                </a:r>
                <a:endParaRPr lang="zh-CN" altLang="en-US" sz="2400" b="1" dirty="0">
                  <a:solidFill>
                    <a:schemeClr val="tx1">
                      <a:lumMod val="75000"/>
                      <a:lumOff val="25000"/>
                    </a:schemeClr>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pic>
          <p:nvPicPr>
            <p:cNvPr id="85" name="图片 8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32155" y="2872809"/>
              <a:ext cx="1463973" cy="1194366"/>
            </a:xfrm>
            <a:prstGeom prst="rect">
              <a:avLst/>
            </a:prstGeom>
          </p:spPr>
        </p:pic>
        <p:pic>
          <p:nvPicPr>
            <p:cNvPr id="86" name="图片 85"/>
            <p:cNvPicPr>
              <a:picLocks noChangeAspect="1"/>
            </p:cNvPicPr>
            <p:nvPr/>
          </p:nvPicPr>
          <p:blipFill rotWithShape="1">
            <a:blip r:embed="rId10">
              <a:extLst>
                <a:ext uri="{28A0092B-C50C-407E-A947-70E740481C1C}">
                  <a14:useLocalDpi xmlns:a14="http://schemas.microsoft.com/office/drawing/2010/main" val="0"/>
                </a:ext>
              </a:extLst>
            </a:blip>
            <a:srcRect t="21683" r="16096" b="28430"/>
            <a:stretch>
              <a:fillRect/>
            </a:stretch>
          </p:blipFill>
          <p:spPr>
            <a:xfrm>
              <a:off x="1689856" y="2872809"/>
              <a:ext cx="2991682" cy="1193430"/>
            </a:xfrm>
            <a:prstGeom prst="rect">
              <a:avLst/>
            </a:prstGeom>
          </p:spPr>
        </p:pic>
        <p:grpSp>
          <p:nvGrpSpPr>
            <p:cNvPr id="87" name="组合 86"/>
            <p:cNvGrpSpPr/>
            <p:nvPr/>
          </p:nvGrpSpPr>
          <p:grpSpPr>
            <a:xfrm>
              <a:off x="242198" y="3609983"/>
              <a:ext cx="6669086" cy="1157666"/>
              <a:chOff x="213623" y="4909748"/>
              <a:chExt cx="6669086" cy="627899"/>
            </a:xfrm>
          </p:grpSpPr>
          <p:sp>
            <p:nvSpPr>
              <p:cNvPr id="88" name="矩形 87"/>
              <p:cNvSpPr/>
              <p:nvPr/>
            </p:nvSpPr>
            <p:spPr>
              <a:xfrm>
                <a:off x="213623" y="4909748"/>
                <a:ext cx="6301477" cy="627899"/>
              </a:xfrm>
              <a:prstGeom prst="rect">
                <a:avLst/>
              </a:prstGeom>
              <a:solidFill>
                <a:schemeClr val="tx1">
                  <a:alpha val="7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9" name="矩形 88"/>
              <p:cNvSpPr>
                <a:spLocks noChangeArrowheads="1"/>
              </p:cNvSpPr>
              <p:nvPr/>
            </p:nvSpPr>
            <p:spPr bwMode="auto">
              <a:xfrm>
                <a:off x="232672" y="4927169"/>
                <a:ext cx="6650037" cy="234066"/>
              </a:xfrm>
              <a:prstGeom prst="rect">
                <a:avLst/>
              </a:prstGeom>
            </p:spPr>
            <p:txBody>
              <a:bodyPr wrap="square">
                <a:spAutoFit/>
              </a:bodyPr>
              <a:lstStyle/>
              <a:p>
                <a:pPr>
                  <a:lnSpc>
                    <a:spcPct val="150000"/>
                  </a:lnSpc>
                  <a:spcBef>
                    <a:spcPct val="0"/>
                  </a:spcBef>
                </a:pPr>
                <a:endParaRPr lang="en-US" altLang="zh-CN" sz="1600" dirty="0">
                  <a:solidFill>
                    <a:schemeClr val="bg1"/>
                  </a:solidFill>
                  <a:latin typeface="微软雅黑" panose="020B0503020204020204" pitchFamily="34" charset="-122"/>
                  <a:ea typeface="微软雅黑" panose="020B0503020204020204" pitchFamily="34" charset="-122"/>
                </a:endParaRPr>
              </a:p>
            </p:txBody>
          </p:sp>
        </p:grpSp>
      </p:grpSp>
      <p:sp>
        <p:nvSpPr>
          <p:cNvPr id="93" name="矩形 92"/>
          <p:cNvSpPr/>
          <p:nvPr/>
        </p:nvSpPr>
        <p:spPr>
          <a:xfrm>
            <a:off x="694578" y="4391635"/>
            <a:ext cx="5768017" cy="1323439"/>
          </a:xfrm>
          <a:prstGeom prst="rect">
            <a:avLst/>
          </a:prstGeom>
        </p:spPr>
        <p:txBody>
          <a:bodyPr wrap="square">
            <a:spAutoFit/>
          </a:bodyPr>
          <a:lstStyle/>
          <a:p>
            <a:r>
              <a:rPr lang="zh-CN" altLang="en-US" sz="1600" dirty="0">
                <a:solidFill>
                  <a:schemeClr val="bg1"/>
                </a:solidFill>
              </a:rPr>
              <a:t>应用市场：在商业上，聚类能帮助市场分析人员从客户基本库中发现不同的客户群；聚类也能用于对</a:t>
            </a:r>
            <a:r>
              <a:rPr lang="en-US" altLang="zh-CN" sz="1600" dirty="0">
                <a:solidFill>
                  <a:schemeClr val="bg1"/>
                </a:solidFill>
              </a:rPr>
              <a:t>Web </a:t>
            </a:r>
            <a:r>
              <a:rPr lang="zh-CN" altLang="en-US" sz="1600" dirty="0">
                <a:solidFill>
                  <a:schemeClr val="bg1"/>
                </a:solidFill>
              </a:rPr>
              <a:t>上的文档进行分</a:t>
            </a:r>
            <a:endParaRPr lang="zh-CN" altLang="en-US" sz="1600" dirty="0">
              <a:solidFill>
                <a:schemeClr val="bg1"/>
              </a:solidFill>
            </a:endParaRPr>
          </a:p>
          <a:p>
            <a:r>
              <a:rPr lang="zh-CN" altLang="en-US" sz="1600" dirty="0">
                <a:solidFill>
                  <a:schemeClr val="bg1"/>
                </a:solidFill>
              </a:rPr>
              <a:t>类，以发现信息。同一类事物往往具有更多的近似特征，分门别类地对事物进行研究远比在一个混杂多变的集合中研究更为清晰、细致。</a:t>
            </a:r>
            <a:r>
              <a:rPr lang="en-US" altLang="zh-CN" sz="1600" dirty="0">
                <a:solidFill>
                  <a:schemeClr val="bg1"/>
                </a:solidFill>
              </a:rPr>
              <a:t> ······</a:t>
            </a:r>
            <a:endParaRPr lang="zh-CN" altLang="en-US" sz="1600" dirty="0">
              <a:solidFill>
                <a:schemeClr val="bg1"/>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a:defRPr/>
            </a:pPr>
            <a:r>
              <a:rPr lang="es-HN" sz="1200" b="1" i="1" dirty="0">
                <a:solidFill>
                  <a:prstClr val="white">
                    <a:lumMod val="65000"/>
                  </a:prstClr>
                </a:solidFill>
              </a:rPr>
              <a:t>of</a:t>
            </a:r>
            <a:endParaRPr lang="es-ES" sz="1200" b="1" i="1" dirty="0">
              <a:solidFill>
                <a:prstClr val="white">
                  <a:lumMod val="65000"/>
                </a:prstClr>
              </a:solidFill>
            </a:endParaRPr>
          </a:p>
        </p:txBody>
      </p:sp>
      <p:sp>
        <p:nvSpPr>
          <p:cNvPr id="74" name="31 CuadroTexto"/>
          <p:cNvSpPr txBox="1"/>
          <p:nvPr/>
        </p:nvSpPr>
        <p:spPr>
          <a:xfrm>
            <a:off x="4729199" y="6267161"/>
            <a:ext cx="370840" cy="275590"/>
          </a:xfrm>
          <a:prstGeom prst="rect">
            <a:avLst/>
          </a:prstGeom>
          <a:noFill/>
        </p:spPr>
        <p:txBody>
          <a:bodyPr wrap="none">
            <a:spAutoFit/>
          </a:bodyPr>
          <a:lstStyle/>
          <a:p>
            <a:pPr>
              <a:defRPr/>
            </a:pPr>
            <a:r>
              <a:rPr lang="en-US" altLang="es-ES" sz="1200" b="1" dirty="0">
                <a:solidFill>
                  <a:prstClr val="white">
                    <a:lumMod val="50000"/>
                  </a:prstClr>
                </a:solidFill>
              </a:rPr>
              <a:t>55</a:t>
            </a:r>
            <a:endParaRPr lang="en-US" altLang="es-ES" sz="1200" b="1" dirty="0">
              <a:solidFill>
                <a:prstClr val="white">
                  <a:lumMod val="50000"/>
                </a:prstClr>
              </a:solidFill>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solidFill>
                  <a:prstClr val="black">
                    <a:tint val="75000"/>
                  </a:prstClr>
                </a:solidFill>
              </a:rPr>
            </a:fld>
            <a:endParaRPr lang="zh-CN" altLang="en-US" dirty="0">
              <a:solidFill>
                <a:prstClr val="black">
                  <a:tint val="75000"/>
                </a:prstClr>
              </a:solidFill>
            </a:endParaRPr>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994409" cy="323165"/>
          </a:xfrm>
          <a:prstGeom prst="rect">
            <a:avLst/>
          </a:prstGeom>
          <a:noFill/>
        </p:spPr>
        <p:txBody>
          <a:bodyPr wrap="none" lIns="0" tIns="0" rIns="0" bIns="0" rtlCol="0">
            <a:spAutoFit/>
          </a:bodyPr>
          <a:lstStyle/>
          <a:p>
            <a:r>
              <a:rPr lang="en-US" altLang="zh-CN" sz="2100" b="1" spc="225" dirty="0">
                <a:solidFill>
                  <a:prstClr val="white"/>
                </a:solidFill>
              </a:rPr>
              <a:t>5.3.1 </a:t>
            </a:r>
            <a:r>
              <a:rPr lang="zh-CN" altLang="en-US" sz="2100" b="1" spc="225" dirty="0">
                <a:solidFill>
                  <a:prstClr val="white"/>
                </a:solidFill>
              </a:rPr>
              <a:t>层次方法的分类</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5" name="文本框 27"/>
          <p:cNvSpPr txBox="1"/>
          <p:nvPr/>
        </p:nvSpPr>
        <p:spPr>
          <a:xfrm>
            <a:off x="6630203" y="234392"/>
            <a:ext cx="1274708" cy="300082"/>
          </a:xfrm>
          <a:prstGeom prst="rect">
            <a:avLst/>
          </a:prstGeom>
          <a:noFill/>
        </p:spPr>
        <p:txBody>
          <a:bodyPr wrap="none" rtlCol="0">
            <a:spAutoFit/>
          </a:bodyPr>
          <a:lstStyle/>
          <a:p>
            <a:r>
              <a:rPr lang="zh-CN" altLang="en-US" sz="1350" dirty="0">
                <a:solidFill>
                  <a:prstClr val="white"/>
                </a:solidFill>
              </a:rPr>
              <a:t>第五章　聚 类</a:t>
            </a:r>
            <a:endParaRPr lang="zh-CN" altLang="en-US" sz="1350" dirty="0">
              <a:solidFill>
                <a:prstClr val="white"/>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73" name="Rectangle 3"/>
          <p:cNvSpPr txBox="1">
            <a:spLocks noChangeArrowheads="1"/>
          </p:cNvSpPr>
          <p:nvPr/>
        </p:nvSpPr>
        <p:spPr>
          <a:xfrm>
            <a:off x="496093" y="1079500"/>
            <a:ext cx="8207375" cy="7493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zh-CN" altLang="en-US" sz="1800" dirty="0">
                <a:solidFill>
                  <a:srgbClr val="000000"/>
                </a:solidFill>
                <a:latin typeface="Arial" panose="020B0604020202020204" pitchFamily="34" charset="0"/>
                <a:ea typeface="黑体" panose="02010609060101010101" pitchFamily="49" charset="-122"/>
              </a:rPr>
              <a:t>下图描述了一种凝聚层次聚类算法</a:t>
            </a:r>
            <a:r>
              <a:rPr lang="en-US" altLang="zh-CN" sz="1800" dirty="0">
                <a:solidFill>
                  <a:srgbClr val="FF0000"/>
                </a:solidFill>
                <a:latin typeface="Arial" panose="020B0604020202020204" pitchFamily="34" charset="0"/>
                <a:ea typeface="黑体" panose="02010609060101010101" pitchFamily="49" charset="-122"/>
              </a:rPr>
              <a:t>AGNES</a:t>
            </a:r>
            <a:r>
              <a:rPr lang="zh-CN" altLang="en-US" sz="1800" dirty="0">
                <a:solidFill>
                  <a:srgbClr val="000000"/>
                </a:solidFill>
                <a:latin typeface="Arial" panose="020B0604020202020204" pitchFamily="34" charset="0"/>
                <a:ea typeface="黑体" panose="02010609060101010101" pitchFamily="49" charset="-122"/>
              </a:rPr>
              <a:t>和一种分裂层次聚类算法</a:t>
            </a:r>
            <a:r>
              <a:rPr lang="en-US" altLang="zh-CN" sz="1800" dirty="0">
                <a:solidFill>
                  <a:srgbClr val="FF0000"/>
                </a:solidFill>
                <a:latin typeface="Arial" panose="020B0604020202020204" pitchFamily="34" charset="0"/>
                <a:ea typeface="黑体" panose="02010609060101010101" pitchFamily="49" charset="-122"/>
              </a:rPr>
              <a:t>DIANA</a:t>
            </a:r>
            <a:r>
              <a:rPr lang="zh-CN" altLang="en-US" sz="1800" dirty="0">
                <a:solidFill>
                  <a:srgbClr val="000000"/>
                </a:solidFill>
                <a:latin typeface="Arial" panose="020B0604020202020204" pitchFamily="34" charset="0"/>
                <a:ea typeface="黑体" panose="02010609060101010101" pitchFamily="49" charset="-122"/>
              </a:rPr>
              <a:t>对一个包含五个对象的数据集合</a:t>
            </a:r>
            <a:r>
              <a:rPr lang="en-US" altLang="zh-CN" sz="1800" dirty="0">
                <a:solidFill>
                  <a:srgbClr val="000000"/>
                </a:solidFill>
                <a:latin typeface="Arial" panose="020B0604020202020204" pitchFamily="34" charset="0"/>
                <a:ea typeface="黑体" panose="02010609060101010101" pitchFamily="49" charset="-122"/>
              </a:rPr>
              <a:t>{</a:t>
            </a:r>
            <a:r>
              <a:rPr lang="en-US" altLang="zh-CN" sz="1800" dirty="0" err="1">
                <a:solidFill>
                  <a:srgbClr val="000000"/>
                </a:solidFill>
                <a:latin typeface="Arial" panose="020B0604020202020204" pitchFamily="34" charset="0"/>
                <a:ea typeface="黑体" panose="02010609060101010101" pitchFamily="49" charset="-122"/>
              </a:rPr>
              <a:t>a,b,c,d,e</a:t>
            </a:r>
            <a:r>
              <a:rPr lang="en-US" altLang="zh-CN" sz="1800" dirty="0">
                <a:solidFill>
                  <a:srgbClr val="000000"/>
                </a:solidFill>
                <a:latin typeface="Arial" panose="020B0604020202020204" pitchFamily="34" charset="0"/>
                <a:ea typeface="黑体" panose="02010609060101010101" pitchFamily="49" charset="-122"/>
              </a:rPr>
              <a:t>}</a:t>
            </a:r>
            <a:r>
              <a:rPr lang="zh-CN" altLang="en-US" sz="1800" dirty="0">
                <a:solidFill>
                  <a:srgbClr val="000000"/>
                </a:solidFill>
                <a:latin typeface="Arial" panose="020B0604020202020204" pitchFamily="34" charset="0"/>
                <a:ea typeface="黑体" panose="02010609060101010101" pitchFamily="49" charset="-122"/>
              </a:rPr>
              <a:t>的处理过程。</a:t>
            </a:r>
            <a:endParaRPr lang="zh-CN" altLang="en-US" sz="1800" dirty="0">
              <a:solidFill>
                <a:srgbClr val="000000"/>
              </a:solidFill>
              <a:latin typeface="Arial" panose="020B0604020202020204" pitchFamily="34" charset="0"/>
              <a:ea typeface="黑体" panose="02010609060101010101" pitchFamily="49" charset="-122"/>
            </a:endParaRPr>
          </a:p>
          <a:p>
            <a:pPr marL="0" indent="0">
              <a:buNone/>
            </a:pPr>
            <a:endParaRPr lang="zh-CN" altLang="en-US" sz="2200" dirty="0">
              <a:solidFill>
                <a:srgbClr val="000000"/>
              </a:solidFill>
              <a:latin typeface="Arial" panose="020B0604020202020204" pitchFamily="34" charset="0"/>
              <a:ea typeface="黑体" panose="02010609060101010101" pitchFamily="49" charset="-122"/>
            </a:endParaRPr>
          </a:p>
        </p:txBody>
      </p:sp>
      <p:sp>
        <p:nvSpPr>
          <p:cNvPr id="188" name="Text Box 60"/>
          <p:cNvSpPr txBox="1">
            <a:spLocks noChangeArrowheads="1"/>
          </p:cNvSpPr>
          <p:nvPr/>
        </p:nvSpPr>
        <p:spPr bwMode="auto">
          <a:xfrm>
            <a:off x="1527177" y="5472113"/>
            <a:ext cx="58642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b="1" i="1">
                <a:solidFill>
                  <a:schemeClr val="tx1"/>
                </a:solidFill>
                <a:latin typeface="Arial" panose="020B0604020202020204" pitchFamily="34" charset="0"/>
                <a:ea typeface="华文细黑" panose="02010600040101010101" pitchFamily="2" charset="-122"/>
              </a:defRPr>
            </a:lvl1pPr>
            <a:lvl2pPr marL="742950" indent="-285750" eaLnBrk="0" hangingPunct="0">
              <a:defRPr b="1" i="1">
                <a:solidFill>
                  <a:schemeClr val="tx1"/>
                </a:solidFill>
                <a:latin typeface="Arial" panose="020B0604020202020204" pitchFamily="34" charset="0"/>
                <a:ea typeface="华文细黑" panose="02010600040101010101" pitchFamily="2" charset="-122"/>
              </a:defRPr>
            </a:lvl2pPr>
            <a:lvl3pPr marL="1143000" indent="-228600" eaLnBrk="0" hangingPunct="0">
              <a:defRPr b="1" i="1">
                <a:solidFill>
                  <a:schemeClr val="tx1"/>
                </a:solidFill>
                <a:latin typeface="Arial" panose="020B0604020202020204" pitchFamily="34" charset="0"/>
                <a:ea typeface="华文细黑" panose="02010600040101010101" pitchFamily="2" charset="-122"/>
              </a:defRPr>
            </a:lvl3pPr>
            <a:lvl4pPr marL="1600200" indent="-228600" eaLnBrk="0" hangingPunct="0">
              <a:defRPr b="1" i="1">
                <a:solidFill>
                  <a:schemeClr val="tx1"/>
                </a:solidFill>
                <a:latin typeface="Arial" panose="020B0604020202020204" pitchFamily="34" charset="0"/>
                <a:ea typeface="华文细黑" panose="02010600040101010101" pitchFamily="2" charset="-122"/>
              </a:defRPr>
            </a:lvl4pPr>
            <a:lvl5pPr marL="2057400" indent="-228600" eaLnBrk="0" hangingPunct="0">
              <a:defRPr b="1" i="1">
                <a:solidFill>
                  <a:schemeClr val="tx1"/>
                </a:solidFill>
                <a:latin typeface="Arial" panose="020B0604020202020204" pitchFamily="34" charset="0"/>
                <a:ea typeface="华文细黑" panose="02010600040101010101" pitchFamily="2" charset="-122"/>
              </a:defRPr>
            </a:lvl5pPr>
            <a:lvl6pPr marL="2514600" indent="-228600" eaLnBrk="0" fontAlgn="base" hangingPunct="0">
              <a:spcBef>
                <a:spcPct val="0"/>
              </a:spcBef>
              <a:spcAft>
                <a:spcPct val="0"/>
              </a:spcAft>
              <a:buFont typeface="Arial" panose="020B0604020202020204" pitchFamily="34" charset="0"/>
              <a:defRPr b="1" i="1">
                <a:solidFill>
                  <a:schemeClr val="tx1"/>
                </a:solidFill>
                <a:latin typeface="Arial" panose="020B0604020202020204" pitchFamily="34" charset="0"/>
                <a:ea typeface="华文细黑" panose="02010600040101010101" pitchFamily="2" charset="-122"/>
              </a:defRPr>
            </a:lvl6pPr>
            <a:lvl7pPr marL="2971800" indent="-228600" eaLnBrk="0" fontAlgn="base" hangingPunct="0">
              <a:spcBef>
                <a:spcPct val="0"/>
              </a:spcBef>
              <a:spcAft>
                <a:spcPct val="0"/>
              </a:spcAft>
              <a:buFont typeface="Arial" panose="020B0604020202020204" pitchFamily="34" charset="0"/>
              <a:defRPr b="1" i="1">
                <a:solidFill>
                  <a:schemeClr val="tx1"/>
                </a:solidFill>
                <a:latin typeface="Arial" panose="020B0604020202020204" pitchFamily="34" charset="0"/>
                <a:ea typeface="华文细黑" panose="02010600040101010101" pitchFamily="2" charset="-122"/>
              </a:defRPr>
            </a:lvl7pPr>
            <a:lvl8pPr marL="3429000" indent="-228600" eaLnBrk="0" fontAlgn="base" hangingPunct="0">
              <a:spcBef>
                <a:spcPct val="0"/>
              </a:spcBef>
              <a:spcAft>
                <a:spcPct val="0"/>
              </a:spcAft>
              <a:buFont typeface="Arial" panose="020B0604020202020204" pitchFamily="34" charset="0"/>
              <a:defRPr b="1" i="1">
                <a:solidFill>
                  <a:schemeClr val="tx1"/>
                </a:solidFill>
                <a:latin typeface="Arial" panose="020B0604020202020204" pitchFamily="34" charset="0"/>
                <a:ea typeface="华文细黑" panose="02010600040101010101" pitchFamily="2" charset="-122"/>
              </a:defRPr>
            </a:lvl8pPr>
            <a:lvl9pPr marL="3886200" indent="-228600" eaLnBrk="0" fontAlgn="base" hangingPunct="0">
              <a:spcBef>
                <a:spcPct val="0"/>
              </a:spcBef>
              <a:spcAft>
                <a:spcPct val="0"/>
              </a:spcAft>
              <a:buFont typeface="Arial" panose="020B0604020202020204" pitchFamily="34" charset="0"/>
              <a:defRPr b="1" i="1">
                <a:solidFill>
                  <a:schemeClr val="tx1"/>
                </a:solidFill>
                <a:latin typeface="Arial" panose="020B0604020202020204" pitchFamily="34" charset="0"/>
                <a:ea typeface="华文细黑" panose="02010600040101010101" pitchFamily="2" charset="-122"/>
              </a:defRPr>
            </a:lvl9pPr>
          </a:lstStyle>
          <a:p>
            <a:pPr eaLnBrk="1" hangingPunct="1"/>
            <a:r>
              <a:rPr lang="zh-CN" altLang="en-US" i="0" dirty="0">
                <a:solidFill>
                  <a:srgbClr val="FF0000"/>
                </a:solidFill>
                <a:latin typeface="华文楷体" panose="02010600040101010101" pitchFamily="2" charset="-122"/>
                <a:ea typeface="华文楷体" panose="02010600040101010101" pitchFamily="2" charset="-122"/>
              </a:rPr>
              <a:t>图</a:t>
            </a:r>
            <a:r>
              <a:rPr lang="en-US" altLang="zh-CN" i="0" dirty="0">
                <a:solidFill>
                  <a:srgbClr val="FF0000"/>
                </a:solidFill>
                <a:latin typeface="华文楷体" panose="02010600040101010101" pitchFamily="2" charset="-122"/>
                <a:ea typeface="华文楷体" panose="02010600040101010101" pitchFamily="2" charset="-122"/>
              </a:rPr>
              <a:t>5-2</a:t>
            </a:r>
            <a:r>
              <a:rPr lang="zh-CN" altLang="en-US" i="0" dirty="0">
                <a:solidFill>
                  <a:srgbClr val="C02500"/>
                </a:solidFill>
                <a:latin typeface="华文楷体" panose="02010600040101010101" pitchFamily="2" charset="-122"/>
                <a:ea typeface="华文楷体" panose="02010600040101010101" pitchFamily="2" charset="-122"/>
              </a:rPr>
              <a:t>  </a:t>
            </a:r>
            <a:r>
              <a:rPr lang="zh-CN" altLang="en-US" i="0" dirty="0">
                <a:latin typeface="华文楷体" panose="02010600040101010101" pitchFamily="2" charset="-122"/>
                <a:ea typeface="华文楷体" panose="02010600040101010101" pitchFamily="2" charset="-122"/>
              </a:rPr>
              <a:t>对数据对象{</a:t>
            </a:r>
            <a:r>
              <a:rPr lang="zh-CN" altLang="en-US" i="0" dirty="0">
                <a:latin typeface="Times New Roman" panose="02020603050405020304" pitchFamily="18" charset="0"/>
                <a:ea typeface="华文楷体" panose="02010600040101010101" pitchFamily="2" charset="-122"/>
              </a:rPr>
              <a:t>a,b,c,d,e</a:t>
            </a:r>
            <a:r>
              <a:rPr lang="zh-CN" altLang="en-US" i="0" dirty="0">
                <a:latin typeface="华文楷体" panose="02010600040101010101" pitchFamily="2" charset="-122"/>
                <a:ea typeface="华文楷体" panose="02010600040101010101" pitchFamily="2" charset="-122"/>
              </a:rPr>
              <a:t>}的凝聚和分裂层次聚类</a:t>
            </a:r>
            <a:endParaRPr lang="zh-CN" altLang="en-US" i="0" dirty="0">
              <a:latin typeface="华文楷体" panose="02010600040101010101" pitchFamily="2" charset="-122"/>
              <a:ea typeface="华文楷体" panose="02010600040101010101" pitchFamily="2" charset="-122"/>
            </a:endParaRPr>
          </a:p>
        </p:txBody>
      </p:sp>
      <p:pic>
        <p:nvPicPr>
          <p:cNvPr id="14337" name="Picture 1" descr="C:\Users\cao\AppData\Roaming\Tencent\Users\42675492\QQ\WinTemp\RichOle\U}$)7IYZLQV$[1UDB`U)A}B.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9769" y="1828800"/>
            <a:ext cx="6798374" cy="3429000"/>
          </a:xfrm>
          <a:prstGeom prst="rect">
            <a:avLst/>
          </a:prstGeom>
          <a:noFill/>
          <a:extLst>
            <a:ext uri="{909E8E84-426E-40DD-AFC4-6F175D3DCCD1}">
              <a14:hiddenFill xmlns:a14="http://schemas.microsoft.com/office/drawing/2010/main">
                <a:solidFill>
                  <a:srgbClr val="FFFFFF"/>
                </a:solidFill>
              </a14:hiddenFill>
            </a:ext>
          </a:extLst>
        </p:spPr>
      </p:pic>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a:defRPr/>
            </a:pPr>
            <a:r>
              <a:rPr lang="es-HN" sz="1200" b="1" i="1" dirty="0">
                <a:solidFill>
                  <a:prstClr val="white">
                    <a:lumMod val="65000"/>
                  </a:prstClr>
                </a:solidFill>
              </a:rPr>
              <a:t>of</a:t>
            </a:r>
            <a:endParaRPr lang="es-ES" sz="1200" b="1" i="1" dirty="0">
              <a:solidFill>
                <a:prstClr val="white">
                  <a:lumMod val="65000"/>
                </a:prstClr>
              </a:solidFill>
            </a:endParaRPr>
          </a:p>
        </p:txBody>
      </p:sp>
      <p:sp>
        <p:nvSpPr>
          <p:cNvPr id="74" name="31 CuadroTexto"/>
          <p:cNvSpPr txBox="1"/>
          <p:nvPr/>
        </p:nvSpPr>
        <p:spPr>
          <a:xfrm>
            <a:off x="4729199" y="6267161"/>
            <a:ext cx="370840" cy="275590"/>
          </a:xfrm>
          <a:prstGeom prst="rect">
            <a:avLst/>
          </a:prstGeom>
          <a:noFill/>
        </p:spPr>
        <p:txBody>
          <a:bodyPr wrap="none">
            <a:spAutoFit/>
          </a:bodyPr>
          <a:lstStyle/>
          <a:p>
            <a:pPr>
              <a:defRPr/>
            </a:pPr>
            <a:r>
              <a:rPr lang="en-US" altLang="es-HN" sz="1200" b="1" dirty="0">
                <a:solidFill>
                  <a:prstClr val="white">
                    <a:lumMod val="50000"/>
                  </a:prstClr>
                </a:solidFill>
              </a:rPr>
              <a:t>55</a:t>
            </a:r>
            <a:endParaRPr lang="es-ES" sz="1200" b="1" dirty="0">
              <a:solidFill>
                <a:prstClr val="white">
                  <a:lumMod val="50000"/>
                </a:prstClr>
              </a:solidFill>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solidFill>
                  <a:prstClr val="black">
                    <a:tint val="75000"/>
                  </a:prstClr>
                </a:solidFill>
              </a:rPr>
            </a:fld>
            <a:endParaRPr lang="zh-CN" altLang="en-US" dirty="0">
              <a:solidFill>
                <a:prstClr val="black">
                  <a:tint val="75000"/>
                </a:prstClr>
              </a:solidFill>
            </a:endParaRPr>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994409" cy="323165"/>
          </a:xfrm>
          <a:prstGeom prst="rect">
            <a:avLst/>
          </a:prstGeom>
          <a:noFill/>
        </p:spPr>
        <p:txBody>
          <a:bodyPr wrap="none" lIns="0" tIns="0" rIns="0" bIns="0" rtlCol="0">
            <a:spAutoFit/>
          </a:bodyPr>
          <a:lstStyle/>
          <a:p>
            <a:r>
              <a:rPr lang="en-US" altLang="zh-CN" sz="2100" b="1" spc="225" dirty="0">
                <a:solidFill>
                  <a:prstClr val="white"/>
                </a:solidFill>
              </a:rPr>
              <a:t>5.3.1 </a:t>
            </a:r>
            <a:r>
              <a:rPr lang="zh-CN" altLang="en-US" sz="2100" b="1" spc="225" dirty="0">
                <a:solidFill>
                  <a:prstClr val="white"/>
                </a:solidFill>
              </a:rPr>
              <a:t>层次方法的分类</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5" name="文本框 27"/>
          <p:cNvSpPr txBox="1"/>
          <p:nvPr/>
        </p:nvSpPr>
        <p:spPr>
          <a:xfrm>
            <a:off x="6630203" y="234392"/>
            <a:ext cx="1274708" cy="300082"/>
          </a:xfrm>
          <a:prstGeom prst="rect">
            <a:avLst/>
          </a:prstGeom>
          <a:noFill/>
        </p:spPr>
        <p:txBody>
          <a:bodyPr wrap="none" rtlCol="0">
            <a:spAutoFit/>
          </a:bodyPr>
          <a:lstStyle/>
          <a:p>
            <a:r>
              <a:rPr lang="zh-CN" altLang="en-US" sz="1350" dirty="0">
                <a:solidFill>
                  <a:prstClr val="white"/>
                </a:solidFill>
              </a:rPr>
              <a:t>第五章　聚 类</a:t>
            </a:r>
            <a:endParaRPr lang="zh-CN" altLang="en-US" sz="1350" dirty="0">
              <a:solidFill>
                <a:prstClr val="white"/>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73" name="Rectangle 3"/>
          <p:cNvSpPr txBox="1">
            <a:spLocks noChangeArrowheads="1"/>
          </p:cNvSpPr>
          <p:nvPr/>
        </p:nvSpPr>
        <p:spPr>
          <a:xfrm>
            <a:off x="521493" y="1190626"/>
            <a:ext cx="8207375" cy="413385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50000"/>
              </a:lnSpc>
              <a:buClr>
                <a:srgbClr val="FF0000"/>
              </a:buClr>
              <a:buFont typeface="Wingdings" panose="05000000000000000000" pitchFamily="2" charset="2"/>
              <a:buChar char="u"/>
            </a:pPr>
            <a:r>
              <a:rPr lang="en-US" altLang="zh-CN" sz="1800" dirty="0">
                <a:solidFill>
                  <a:srgbClr val="000000"/>
                </a:solidFill>
                <a:latin typeface="Arial" panose="020B0604020202020204" pitchFamily="34" charset="0"/>
                <a:ea typeface="黑体" panose="02010609060101010101" pitchFamily="49" charset="-122"/>
              </a:rPr>
              <a:t>AGNES</a:t>
            </a:r>
            <a:r>
              <a:rPr lang="zh-CN" altLang="en-US" sz="1800" dirty="0">
                <a:solidFill>
                  <a:srgbClr val="000000"/>
                </a:solidFill>
                <a:latin typeface="Arial" panose="020B0604020202020204" pitchFamily="34" charset="0"/>
                <a:ea typeface="黑体" panose="02010609060101010101" pitchFamily="49" charset="-122"/>
              </a:rPr>
              <a:t>将每个对象自为一簇，然后这些簇根据某种准则逐步合并，直到所有的对象最终合并形成一个簇。</a:t>
            </a:r>
            <a:endParaRPr lang="zh-CN" altLang="en-US" sz="1800" dirty="0">
              <a:solidFill>
                <a:srgbClr val="000000"/>
              </a:solidFill>
              <a:latin typeface="Arial" panose="020B0604020202020204" pitchFamily="34" charset="0"/>
              <a:ea typeface="黑体" panose="02010609060101010101" pitchFamily="49" charset="-122"/>
            </a:endParaRPr>
          </a:p>
          <a:p>
            <a:pPr marL="0" indent="0">
              <a:lnSpc>
                <a:spcPct val="150000"/>
              </a:lnSpc>
              <a:spcBef>
                <a:spcPts val="0"/>
              </a:spcBef>
              <a:buNone/>
            </a:pPr>
            <a:r>
              <a:rPr lang="zh-CN" altLang="en-US" sz="1800" dirty="0">
                <a:solidFill>
                  <a:srgbClr val="000000"/>
                </a:solidFill>
                <a:latin typeface="Arial" panose="020B0604020202020204" pitchFamily="34" charset="0"/>
                <a:ea typeface="黑体" panose="02010609060101010101" pitchFamily="49" charset="-122"/>
              </a:rPr>
              <a:t>     例如，如果簇</a:t>
            </a:r>
            <a:r>
              <a:rPr lang="en-US" altLang="zh-CN" sz="1800" dirty="0">
                <a:solidFill>
                  <a:srgbClr val="000000"/>
                </a:solidFill>
                <a:latin typeface="Arial" panose="020B0604020202020204" pitchFamily="34" charset="0"/>
                <a:ea typeface="黑体" panose="02010609060101010101" pitchFamily="49" charset="-122"/>
              </a:rPr>
              <a:t>C1</a:t>
            </a:r>
            <a:r>
              <a:rPr lang="zh-CN" altLang="en-US" sz="1800" dirty="0">
                <a:solidFill>
                  <a:srgbClr val="000000"/>
                </a:solidFill>
                <a:latin typeface="Arial" panose="020B0604020202020204" pitchFamily="34" charset="0"/>
                <a:ea typeface="黑体" panose="02010609060101010101" pitchFamily="49" charset="-122"/>
              </a:rPr>
              <a:t>中的一个对象和簇</a:t>
            </a:r>
            <a:r>
              <a:rPr lang="en-US" altLang="zh-CN" sz="1800" dirty="0">
                <a:solidFill>
                  <a:srgbClr val="000000"/>
                </a:solidFill>
                <a:latin typeface="Arial" panose="020B0604020202020204" pitchFamily="34" charset="0"/>
                <a:ea typeface="黑体" panose="02010609060101010101" pitchFamily="49" charset="-122"/>
              </a:rPr>
              <a:t>C2</a:t>
            </a:r>
            <a:r>
              <a:rPr lang="zh-CN" altLang="en-US" sz="1800" dirty="0">
                <a:solidFill>
                  <a:srgbClr val="000000"/>
                </a:solidFill>
                <a:latin typeface="Arial" panose="020B0604020202020204" pitchFamily="34" charset="0"/>
                <a:ea typeface="黑体" panose="02010609060101010101" pitchFamily="49" charset="-122"/>
              </a:rPr>
              <a:t>中的一个对象之间的距离是所有属于不同簇的对象间欧氏距离中最小的，则</a:t>
            </a:r>
            <a:r>
              <a:rPr lang="en-US" altLang="zh-CN" sz="1800" dirty="0">
                <a:solidFill>
                  <a:srgbClr val="000000"/>
                </a:solidFill>
                <a:latin typeface="Arial" panose="020B0604020202020204" pitchFamily="34" charset="0"/>
                <a:ea typeface="黑体" panose="02010609060101010101" pitchFamily="49" charset="-122"/>
              </a:rPr>
              <a:t>C1</a:t>
            </a:r>
            <a:r>
              <a:rPr lang="zh-CN" altLang="en-US" sz="1800" dirty="0">
                <a:solidFill>
                  <a:srgbClr val="000000"/>
                </a:solidFill>
                <a:latin typeface="Arial" panose="020B0604020202020204" pitchFamily="34" charset="0"/>
                <a:ea typeface="黑体" panose="02010609060101010101" pitchFamily="49" charset="-122"/>
              </a:rPr>
              <a:t>和</a:t>
            </a:r>
            <a:r>
              <a:rPr lang="en-US" altLang="zh-CN" sz="1800" dirty="0">
                <a:solidFill>
                  <a:srgbClr val="000000"/>
                </a:solidFill>
                <a:latin typeface="Arial" panose="020B0604020202020204" pitchFamily="34" charset="0"/>
                <a:ea typeface="黑体" panose="02010609060101010101" pitchFamily="49" charset="-122"/>
              </a:rPr>
              <a:t>C2</a:t>
            </a:r>
            <a:r>
              <a:rPr lang="zh-CN" altLang="en-US" sz="1800" dirty="0">
                <a:solidFill>
                  <a:srgbClr val="000000"/>
                </a:solidFill>
                <a:latin typeface="Arial" panose="020B0604020202020204" pitchFamily="34" charset="0"/>
                <a:ea typeface="黑体" panose="02010609060101010101" pitchFamily="49" charset="-122"/>
              </a:rPr>
              <a:t>合并。</a:t>
            </a:r>
            <a:endParaRPr lang="zh-CN" altLang="en-US" sz="1800" dirty="0">
              <a:solidFill>
                <a:srgbClr val="000000"/>
              </a:solidFill>
              <a:latin typeface="Arial" panose="020B0604020202020204" pitchFamily="34" charset="0"/>
              <a:ea typeface="黑体" panose="02010609060101010101" pitchFamily="49" charset="-122"/>
            </a:endParaRPr>
          </a:p>
          <a:p>
            <a:pPr>
              <a:lnSpc>
                <a:spcPct val="150000"/>
              </a:lnSpc>
              <a:buClr>
                <a:srgbClr val="FF0000"/>
              </a:buClr>
              <a:buFont typeface="Wingdings" panose="05000000000000000000" pitchFamily="2" charset="2"/>
              <a:buChar char="u"/>
            </a:pPr>
            <a:r>
              <a:rPr lang="zh-CN" altLang="en-US" sz="1800" dirty="0">
                <a:solidFill>
                  <a:srgbClr val="000000"/>
                </a:solidFill>
                <a:latin typeface="Arial" panose="020B0604020202020204" pitchFamily="34" charset="0"/>
                <a:ea typeface="黑体" panose="02010609060101010101" pitchFamily="49" charset="-122"/>
              </a:rPr>
              <a:t>在</a:t>
            </a:r>
            <a:r>
              <a:rPr lang="en-US" altLang="zh-CN" sz="1800" dirty="0">
                <a:solidFill>
                  <a:srgbClr val="000000"/>
                </a:solidFill>
                <a:latin typeface="Arial" panose="020B0604020202020204" pitchFamily="34" charset="0"/>
                <a:ea typeface="黑体" panose="02010609060101010101" pitchFamily="49" charset="-122"/>
              </a:rPr>
              <a:t>DIANA</a:t>
            </a:r>
            <a:r>
              <a:rPr lang="zh-CN" altLang="en-US" sz="1800" dirty="0">
                <a:solidFill>
                  <a:srgbClr val="000000"/>
                </a:solidFill>
                <a:latin typeface="Arial" panose="020B0604020202020204" pitchFamily="34" charset="0"/>
                <a:ea typeface="黑体" panose="02010609060101010101" pitchFamily="49" charset="-122"/>
              </a:rPr>
              <a:t>中，所有的对象用于形成一个初始簇。根据某种原则（如，簇中最近的相邻对象的最大欧氏距离），将该簇分裂。簇的分裂过程反复进行，直到最终每个新簇只包含一个对象。</a:t>
            </a:r>
            <a:endParaRPr lang="zh-CN" altLang="en-US" sz="1800" dirty="0">
              <a:solidFill>
                <a:srgbClr val="000000"/>
              </a:solidFill>
              <a:latin typeface="Arial" panose="020B0604020202020204" pitchFamily="34" charset="0"/>
              <a:ea typeface="黑体" panose="02010609060101010101" pitchFamily="49" charset="-122"/>
            </a:endParaRPr>
          </a:p>
          <a:p>
            <a:pPr>
              <a:lnSpc>
                <a:spcPct val="150000"/>
              </a:lnSpc>
              <a:buClr>
                <a:srgbClr val="FF0000"/>
              </a:buClr>
              <a:buFont typeface="Wingdings" panose="05000000000000000000" pitchFamily="2" charset="2"/>
              <a:buChar char="u"/>
            </a:pPr>
            <a:r>
              <a:rPr lang="zh-CN" altLang="en-US" sz="1800" dirty="0">
                <a:solidFill>
                  <a:srgbClr val="000000"/>
                </a:solidFill>
                <a:latin typeface="Arial" panose="020B0604020202020204" pitchFamily="34" charset="0"/>
                <a:ea typeface="黑体" panose="02010609060101010101" pitchFamily="49" charset="-122"/>
              </a:rPr>
              <a:t>在凝聚或者分裂层次聚类方法中，用户可以定义希望得到的簇数目作为一个终止条件。</a:t>
            </a:r>
            <a:endParaRPr lang="zh-CN" altLang="en-US" sz="1800" dirty="0">
              <a:solidFill>
                <a:srgbClr val="000000"/>
              </a:solidFill>
              <a:latin typeface="Arial" panose="020B0604020202020204" pitchFamily="34" charset="0"/>
              <a:ea typeface="黑体" panose="02010609060101010101" pitchFamily="49" charset="-122"/>
            </a:endParaRPr>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a:defRPr/>
            </a:pPr>
            <a:r>
              <a:rPr lang="es-HN" sz="1200" b="1" i="1" dirty="0">
                <a:solidFill>
                  <a:prstClr val="white">
                    <a:lumMod val="65000"/>
                  </a:prstClr>
                </a:solidFill>
              </a:rPr>
              <a:t>of</a:t>
            </a:r>
            <a:endParaRPr lang="es-ES" sz="1200" b="1" i="1" dirty="0">
              <a:solidFill>
                <a:prstClr val="white">
                  <a:lumMod val="65000"/>
                </a:prstClr>
              </a:solidFill>
            </a:endParaRPr>
          </a:p>
        </p:txBody>
      </p:sp>
      <p:sp>
        <p:nvSpPr>
          <p:cNvPr id="74" name="31 CuadroTexto"/>
          <p:cNvSpPr txBox="1"/>
          <p:nvPr/>
        </p:nvSpPr>
        <p:spPr>
          <a:xfrm>
            <a:off x="4729199" y="6267161"/>
            <a:ext cx="370840" cy="275590"/>
          </a:xfrm>
          <a:prstGeom prst="rect">
            <a:avLst/>
          </a:prstGeom>
          <a:noFill/>
        </p:spPr>
        <p:txBody>
          <a:bodyPr wrap="none">
            <a:spAutoFit/>
          </a:bodyPr>
          <a:lstStyle/>
          <a:p>
            <a:pPr>
              <a:defRPr/>
            </a:pPr>
            <a:r>
              <a:rPr lang="en-US" altLang="es-ES" sz="1200" b="1" dirty="0">
                <a:solidFill>
                  <a:prstClr val="white">
                    <a:lumMod val="50000"/>
                  </a:prstClr>
                </a:solidFill>
              </a:rPr>
              <a:t>55</a:t>
            </a:r>
            <a:endParaRPr lang="en-US" altLang="es-ES" sz="1200" b="1" dirty="0">
              <a:solidFill>
                <a:prstClr val="white">
                  <a:lumMod val="50000"/>
                </a:prstClr>
              </a:solidFill>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solidFill>
                  <a:prstClr val="black">
                    <a:tint val="75000"/>
                  </a:prstClr>
                </a:solidFill>
              </a:rPr>
            </a:fld>
            <a:endParaRPr lang="zh-CN" altLang="en-US" dirty="0">
              <a:solidFill>
                <a:prstClr val="black">
                  <a:tint val="75000"/>
                </a:prstClr>
              </a:solidFill>
            </a:endParaRPr>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3183564" cy="323165"/>
          </a:xfrm>
          <a:prstGeom prst="rect">
            <a:avLst/>
          </a:prstGeom>
          <a:noFill/>
        </p:spPr>
        <p:txBody>
          <a:bodyPr wrap="none" lIns="0" tIns="0" rIns="0" bIns="0" rtlCol="0">
            <a:spAutoFit/>
          </a:bodyPr>
          <a:lstStyle/>
          <a:p>
            <a:r>
              <a:rPr lang="en-US" altLang="zh-CN" sz="2100" b="1" spc="225" dirty="0">
                <a:solidFill>
                  <a:prstClr val="white"/>
                </a:solidFill>
              </a:rPr>
              <a:t>5.3.1</a:t>
            </a:r>
            <a:r>
              <a:rPr lang="zh-CN" altLang="en-US" sz="2100" b="1" spc="225" dirty="0">
                <a:solidFill>
                  <a:prstClr val="white"/>
                </a:solidFill>
              </a:rPr>
              <a:t>簇间距离度量方法</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5" name="文本框 27"/>
          <p:cNvSpPr txBox="1"/>
          <p:nvPr/>
        </p:nvSpPr>
        <p:spPr>
          <a:xfrm>
            <a:off x="6630203" y="234392"/>
            <a:ext cx="1274708" cy="300082"/>
          </a:xfrm>
          <a:prstGeom prst="rect">
            <a:avLst/>
          </a:prstGeom>
          <a:noFill/>
        </p:spPr>
        <p:txBody>
          <a:bodyPr wrap="none" rtlCol="0">
            <a:spAutoFit/>
          </a:bodyPr>
          <a:lstStyle/>
          <a:p>
            <a:r>
              <a:rPr lang="zh-CN" altLang="en-US" sz="1350" dirty="0">
                <a:solidFill>
                  <a:prstClr val="white"/>
                </a:solidFill>
              </a:rPr>
              <a:t>第五章　聚 类</a:t>
            </a:r>
            <a:endParaRPr lang="zh-CN" altLang="en-US" sz="1350" dirty="0">
              <a:solidFill>
                <a:prstClr val="white"/>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68" name="Rectangle 3"/>
          <p:cNvSpPr txBox="1">
            <a:spLocks noChangeArrowheads="1"/>
          </p:cNvSpPr>
          <p:nvPr/>
        </p:nvSpPr>
        <p:spPr bwMode="auto">
          <a:xfrm>
            <a:off x="459976" y="1117600"/>
            <a:ext cx="8207375"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lnSpc>
                <a:spcPct val="120000"/>
              </a:lnSpc>
              <a:spcBef>
                <a:spcPct val="20000"/>
              </a:spcBef>
              <a:spcAft>
                <a:spcPct val="0"/>
              </a:spcAft>
              <a:buClr>
                <a:schemeClr val="accent1"/>
              </a:buClr>
              <a:buFont typeface="Wingdings" panose="05000000000000000000" pitchFamily="2" charset="2"/>
              <a:buChar char="n"/>
              <a:defRPr sz="2000" b="1">
                <a:solidFill>
                  <a:schemeClr val="tx1"/>
                </a:solidFill>
                <a:latin typeface="+mn-lt"/>
                <a:ea typeface="+mn-ea"/>
                <a:cs typeface="+mn-cs"/>
              </a:defRPr>
            </a:lvl1pPr>
            <a:lvl2pPr marL="742950" indent="-285750" algn="l" rtl="0" eaLnBrk="0" fontAlgn="base" hangingPunct="0">
              <a:lnSpc>
                <a:spcPct val="120000"/>
              </a:lnSpc>
              <a:spcBef>
                <a:spcPct val="20000"/>
              </a:spcBef>
              <a:spcAft>
                <a:spcPct val="0"/>
              </a:spcAft>
              <a:buClr>
                <a:schemeClr val="accent1"/>
              </a:buClr>
              <a:buFont typeface="Wingdings" panose="05000000000000000000" pitchFamily="2" charset="2"/>
              <a:buChar char="n"/>
              <a:defRPr b="1">
                <a:solidFill>
                  <a:schemeClr val="tx1"/>
                </a:solidFill>
                <a:latin typeface="+mn-lt"/>
                <a:ea typeface="+mn-ea"/>
              </a:defRPr>
            </a:lvl2pPr>
            <a:lvl3pPr marL="11430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600" b="1">
                <a:solidFill>
                  <a:schemeClr val="tx1"/>
                </a:solidFill>
                <a:latin typeface="+mn-lt"/>
                <a:ea typeface="+mn-ea"/>
              </a:defRPr>
            </a:lvl3pPr>
            <a:lvl4pPr marL="16002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400" b="1">
                <a:solidFill>
                  <a:schemeClr val="tx1"/>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
              <a:defRPr>
                <a:solidFill>
                  <a:schemeClr val="tx1"/>
                </a:solidFill>
                <a:latin typeface="+mn-lt"/>
                <a:ea typeface="+mn-ea"/>
              </a:defRPr>
            </a:lvl5pPr>
            <a:lvl6pPr marL="25146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6pPr>
            <a:lvl7pPr marL="29718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7pPr>
            <a:lvl8pPr marL="34290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8pPr>
            <a:lvl9pPr marL="38862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9pPr>
          </a:lstStyle>
          <a:p>
            <a:pPr marL="0" lvl="0" indent="0" eaLnBrk="1" hangingPunct="1">
              <a:buClr>
                <a:srgbClr val="B2B2B2"/>
              </a:buClr>
              <a:buNone/>
            </a:pPr>
            <a:r>
              <a:rPr lang="zh-CN" altLang="en-US" sz="1800" b="0" kern="0" dirty="0">
                <a:solidFill>
                  <a:srgbClr val="000000"/>
                </a:solidFill>
                <a:latin typeface="黑体" panose="02010609060101010101" pitchFamily="49" charset="-122"/>
                <a:ea typeface="黑体" panose="02010609060101010101" pitchFamily="49" charset="-122"/>
              </a:rPr>
              <a:t>四个广泛采用的</a:t>
            </a:r>
            <a:r>
              <a:rPr lang="zh-CN" altLang="en-US" sz="1800" kern="0" dirty="0">
                <a:solidFill>
                  <a:srgbClr val="0000FF"/>
                </a:solidFill>
                <a:latin typeface="黑体" panose="02010609060101010101" pitchFamily="49" charset="-122"/>
                <a:ea typeface="黑体" panose="02010609060101010101" pitchFamily="49" charset="-122"/>
              </a:rPr>
              <a:t>簇间距离</a:t>
            </a:r>
            <a:r>
              <a:rPr lang="zh-CN" altLang="en-US" sz="1800" b="0" kern="0" dirty="0">
                <a:solidFill>
                  <a:srgbClr val="000000"/>
                </a:solidFill>
                <a:latin typeface="黑体" panose="02010609060101010101" pitchFamily="49" charset="-122"/>
                <a:ea typeface="黑体" panose="02010609060101010101" pitchFamily="49" charset="-122"/>
              </a:rPr>
              <a:t>度量方法如下，其中|p-p</a:t>
            </a:r>
            <a:r>
              <a:rPr lang="en-US" altLang="zh-CN" sz="18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a:t>
            </a:r>
            <a:r>
              <a:rPr lang="zh-CN" altLang="en-US" sz="1800" b="0" kern="0" dirty="0">
                <a:solidFill>
                  <a:srgbClr val="000000"/>
                </a:solidFill>
                <a:latin typeface="黑体" panose="02010609060101010101" pitchFamily="49" charset="-122"/>
                <a:ea typeface="黑体" panose="02010609060101010101" pitchFamily="49" charset="-122"/>
              </a:rPr>
              <a:t>|是数据对象集中两个对象或点p和p'之间的距离，m</a:t>
            </a:r>
            <a:r>
              <a:rPr lang="zh-CN" altLang="en-US" sz="1800" b="0" kern="0" baseline="-25000" dirty="0">
                <a:solidFill>
                  <a:srgbClr val="000000"/>
                </a:solidFill>
                <a:latin typeface="黑体" panose="02010609060101010101" pitchFamily="49" charset="-122"/>
                <a:ea typeface="黑体" panose="02010609060101010101" pitchFamily="49" charset="-122"/>
              </a:rPr>
              <a:t>i</a:t>
            </a:r>
            <a:r>
              <a:rPr lang="zh-CN" altLang="en-US" sz="1800" b="0" kern="0" dirty="0">
                <a:solidFill>
                  <a:srgbClr val="000000"/>
                </a:solidFill>
                <a:latin typeface="黑体" panose="02010609060101010101" pitchFamily="49" charset="-122"/>
                <a:ea typeface="黑体" panose="02010609060101010101" pitchFamily="49" charset="-122"/>
              </a:rPr>
              <a:t>是簇C</a:t>
            </a:r>
            <a:r>
              <a:rPr lang="zh-CN" altLang="en-US" sz="1800" b="0" kern="0" baseline="-25000" dirty="0">
                <a:solidFill>
                  <a:srgbClr val="000000"/>
                </a:solidFill>
                <a:latin typeface="黑体" panose="02010609060101010101" pitchFamily="49" charset="-122"/>
                <a:ea typeface="黑体" panose="02010609060101010101" pitchFamily="49" charset="-122"/>
              </a:rPr>
              <a:t>i</a:t>
            </a:r>
            <a:r>
              <a:rPr lang="zh-CN" altLang="en-US" sz="1800" b="0" kern="0" dirty="0">
                <a:solidFill>
                  <a:srgbClr val="000000"/>
                </a:solidFill>
                <a:latin typeface="黑体" panose="02010609060101010101" pitchFamily="49" charset="-122"/>
                <a:ea typeface="黑体" panose="02010609060101010101" pitchFamily="49" charset="-122"/>
              </a:rPr>
              <a:t>的均值，而n</a:t>
            </a:r>
            <a:r>
              <a:rPr lang="zh-CN" altLang="en-US" sz="1800" b="0" kern="0" baseline="-25000" dirty="0">
                <a:solidFill>
                  <a:srgbClr val="000000"/>
                </a:solidFill>
                <a:latin typeface="黑体" panose="02010609060101010101" pitchFamily="49" charset="-122"/>
                <a:ea typeface="黑体" panose="02010609060101010101" pitchFamily="49" charset="-122"/>
              </a:rPr>
              <a:t>i</a:t>
            </a:r>
            <a:r>
              <a:rPr lang="zh-CN" altLang="en-US" sz="1800" b="0" kern="0" dirty="0">
                <a:solidFill>
                  <a:srgbClr val="000000"/>
                </a:solidFill>
                <a:latin typeface="黑体" panose="02010609060101010101" pitchFamily="49" charset="-122"/>
                <a:ea typeface="黑体" panose="02010609060101010101" pitchFamily="49" charset="-122"/>
              </a:rPr>
              <a:t>是簇C</a:t>
            </a:r>
            <a:r>
              <a:rPr lang="zh-CN" altLang="en-US" sz="1800" b="0" kern="0" baseline="-25000" dirty="0">
                <a:solidFill>
                  <a:srgbClr val="000000"/>
                </a:solidFill>
                <a:latin typeface="黑体" panose="02010609060101010101" pitchFamily="49" charset="-122"/>
                <a:ea typeface="黑体" panose="02010609060101010101" pitchFamily="49" charset="-122"/>
              </a:rPr>
              <a:t>i</a:t>
            </a:r>
            <a:r>
              <a:rPr lang="zh-CN" altLang="en-US" sz="1800" b="0" kern="0" dirty="0">
                <a:solidFill>
                  <a:srgbClr val="000000"/>
                </a:solidFill>
                <a:latin typeface="黑体" panose="02010609060101010101" pitchFamily="49" charset="-122"/>
                <a:ea typeface="黑体" panose="02010609060101010101" pitchFamily="49" charset="-122"/>
              </a:rPr>
              <a:t>中对象的数目。</a:t>
            </a:r>
            <a:endParaRPr lang="zh-CN" altLang="en-US" sz="1800" b="0" kern="0" dirty="0">
              <a:solidFill>
                <a:srgbClr val="000000"/>
              </a:solidFill>
              <a:latin typeface="黑体" panose="02010609060101010101" pitchFamily="49" charset="-122"/>
              <a:ea typeface="黑体" panose="02010609060101010101" pitchFamily="49" charset="-122"/>
            </a:endParaRPr>
          </a:p>
          <a:p>
            <a:pPr marL="0" indent="0" eaLnBrk="1" hangingPunct="1">
              <a:lnSpc>
                <a:spcPct val="150000"/>
              </a:lnSpc>
              <a:spcBef>
                <a:spcPts val="1000"/>
              </a:spcBef>
              <a:buClr>
                <a:srgbClr val="FF0000"/>
              </a:buClr>
              <a:buNone/>
            </a:pPr>
            <a:endParaRPr lang="zh-CN" altLang="en-US" sz="2200" b="0" dirty="0">
              <a:solidFill>
                <a:srgbClr val="000000"/>
              </a:solidFill>
              <a:latin typeface="Arial" panose="020B0604020202020204" pitchFamily="34" charset="0"/>
              <a:ea typeface="黑体" panose="02010609060101010101" pitchFamily="49" charset="-122"/>
            </a:endParaRPr>
          </a:p>
        </p:txBody>
      </p:sp>
      <p:sp>
        <p:nvSpPr>
          <p:cNvPr id="69" name="Rectangle 3"/>
          <p:cNvSpPr txBox="1">
            <a:spLocks noChangeArrowheads="1"/>
          </p:cNvSpPr>
          <p:nvPr/>
        </p:nvSpPr>
        <p:spPr bwMode="auto">
          <a:xfrm>
            <a:off x="521493" y="2165350"/>
            <a:ext cx="8207375" cy="46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lnSpc>
                <a:spcPct val="120000"/>
              </a:lnSpc>
              <a:spcBef>
                <a:spcPct val="20000"/>
              </a:spcBef>
              <a:spcAft>
                <a:spcPct val="0"/>
              </a:spcAft>
              <a:buClr>
                <a:schemeClr val="accent1"/>
              </a:buClr>
              <a:buFont typeface="Wingdings" panose="05000000000000000000" pitchFamily="2" charset="2"/>
              <a:buChar char="n"/>
              <a:defRPr sz="2000" b="1">
                <a:solidFill>
                  <a:schemeClr val="tx1"/>
                </a:solidFill>
                <a:latin typeface="+mn-lt"/>
                <a:ea typeface="+mn-ea"/>
                <a:cs typeface="+mn-cs"/>
              </a:defRPr>
            </a:lvl1pPr>
            <a:lvl2pPr marL="742950" indent="-285750" algn="l" rtl="0" eaLnBrk="0" fontAlgn="base" hangingPunct="0">
              <a:lnSpc>
                <a:spcPct val="120000"/>
              </a:lnSpc>
              <a:spcBef>
                <a:spcPct val="20000"/>
              </a:spcBef>
              <a:spcAft>
                <a:spcPct val="0"/>
              </a:spcAft>
              <a:buClr>
                <a:schemeClr val="accent1"/>
              </a:buClr>
              <a:buFont typeface="Wingdings" panose="05000000000000000000" pitchFamily="2" charset="2"/>
              <a:buChar char="n"/>
              <a:defRPr b="1">
                <a:solidFill>
                  <a:schemeClr val="tx1"/>
                </a:solidFill>
                <a:latin typeface="+mn-lt"/>
                <a:ea typeface="+mn-ea"/>
              </a:defRPr>
            </a:lvl2pPr>
            <a:lvl3pPr marL="11430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600" b="1">
                <a:solidFill>
                  <a:schemeClr val="tx1"/>
                </a:solidFill>
                <a:latin typeface="+mn-lt"/>
                <a:ea typeface="+mn-ea"/>
              </a:defRPr>
            </a:lvl3pPr>
            <a:lvl4pPr marL="16002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400" b="1">
                <a:solidFill>
                  <a:schemeClr val="tx1"/>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
              <a:defRPr>
                <a:solidFill>
                  <a:schemeClr val="tx1"/>
                </a:solidFill>
                <a:latin typeface="+mn-lt"/>
                <a:ea typeface="+mn-ea"/>
              </a:defRPr>
            </a:lvl5pPr>
            <a:lvl6pPr marL="25146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6pPr>
            <a:lvl7pPr marL="29718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7pPr>
            <a:lvl8pPr marL="34290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8pPr>
            <a:lvl9pPr marL="38862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9pPr>
          </a:lstStyle>
          <a:p>
            <a:pPr marL="0" lvl="0" indent="0" eaLnBrk="1" hangingPunct="1">
              <a:buClr>
                <a:srgbClr val="B2B2B2"/>
              </a:buClr>
              <a:buNone/>
            </a:pPr>
            <a:r>
              <a:rPr lang="zh-CN" altLang="en-US" sz="1800" b="0" kern="0" dirty="0">
                <a:solidFill>
                  <a:srgbClr val="000000"/>
                </a:solidFill>
                <a:latin typeface="黑体" panose="02010609060101010101" pitchFamily="49" charset="-122"/>
                <a:ea typeface="黑体" panose="02010609060101010101" pitchFamily="49" charset="-122"/>
              </a:rPr>
              <a:t>（</a:t>
            </a:r>
            <a:r>
              <a:rPr lang="en-US" altLang="zh-CN" sz="1800" b="0" kern="0" dirty="0">
                <a:solidFill>
                  <a:srgbClr val="000000"/>
                </a:solidFill>
                <a:latin typeface="黑体" panose="02010609060101010101" pitchFamily="49" charset="-122"/>
                <a:ea typeface="黑体" panose="02010609060101010101" pitchFamily="49" charset="-122"/>
              </a:rPr>
              <a:t>1</a:t>
            </a:r>
            <a:r>
              <a:rPr lang="zh-CN" altLang="en-US" sz="1800" b="0" kern="0" dirty="0">
                <a:solidFill>
                  <a:srgbClr val="000000"/>
                </a:solidFill>
                <a:latin typeface="黑体" panose="02010609060101010101" pitchFamily="49" charset="-122"/>
                <a:ea typeface="黑体" panose="02010609060101010101" pitchFamily="49" charset="-122"/>
              </a:rPr>
              <a:t>）簇间最小距离：是指用两个簇中所有数据点的最近距离代表两个簇的距离。</a:t>
            </a:r>
            <a:endParaRPr lang="zh-CN" altLang="en-US" sz="1800" b="0" kern="0" dirty="0">
              <a:solidFill>
                <a:srgbClr val="000000"/>
              </a:solidFill>
              <a:latin typeface="黑体" panose="02010609060101010101" pitchFamily="49" charset="-122"/>
              <a:ea typeface="黑体" panose="02010609060101010101" pitchFamily="49" charset="-122"/>
            </a:endParaRPr>
          </a:p>
        </p:txBody>
      </p:sp>
      <p:pic>
        <p:nvPicPr>
          <p:cNvPr id="1741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1165" y="2822575"/>
            <a:ext cx="7001669" cy="1892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5" name="Rectangle 3"/>
          <p:cNvSpPr txBox="1">
            <a:spLocks noChangeArrowheads="1"/>
          </p:cNvSpPr>
          <p:nvPr/>
        </p:nvSpPr>
        <p:spPr bwMode="auto">
          <a:xfrm>
            <a:off x="625512" y="4886325"/>
            <a:ext cx="8041840" cy="4327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lnSpc>
                <a:spcPct val="120000"/>
              </a:lnSpc>
              <a:spcBef>
                <a:spcPct val="20000"/>
              </a:spcBef>
              <a:spcAft>
                <a:spcPct val="0"/>
              </a:spcAft>
              <a:buClr>
                <a:schemeClr val="accent1"/>
              </a:buClr>
              <a:buFont typeface="Wingdings" panose="05000000000000000000" pitchFamily="2" charset="2"/>
              <a:buChar char="n"/>
              <a:defRPr sz="2000" b="1">
                <a:solidFill>
                  <a:schemeClr val="tx1"/>
                </a:solidFill>
                <a:latin typeface="+mn-lt"/>
                <a:ea typeface="+mn-ea"/>
                <a:cs typeface="+mn-cs"/>
              </a:defRPr>
            </a:lvl1pPr>
            <a:lvl2pPr marL="742950" indent="-285750" algn="l" rtl="0" eaLnBrk="0" fontAlgn="base" hangingPunct="0">
              <a:lnSpc>
                <a:spcPct val="120000"/>
              </a:lnSpc>
              <a:spcBef>
                <a:spcPct val="20000"/>
              </a:spcBef>
              <a:spcAft>
                <a:spcPct val="0"/>
              </a:spcAft>
              <a:buClr>
                <a:schemeClr val="accent1"/>
              </a:buClr>
              <a:buFont typeface="Wingdings" panose="05000000000000000000" pitchFamily="2" charset="2"/>
              <a:buChar char="n"/>
              <a:defRPr b="1">
                <a:solidFill>
                  <a:schemeClr val="tx1"/>
                </a:solidFill>
                <a:latin typeface="+mn-lt"/>
                <a:ea typeface="+mn-ea"/>
              </a:defRPr>
            </a:lvl2pPr>
            <a:lvl3pPr marL="11430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600" b="1">
                <a:solidFill>
                  <a:schemeClr val="tx1"/>
                </a:solidFill>
                <a:latin typeface="+mn-lt"/>
                <a:ea typeface="+mn-ea"/>
              </a:defRPr>
            </a:lvl3pPr>
            <a:lvl4pPr marL="16002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400" b="1">
                <a:solidFill>
                  <a:schemeClr val="tx1"/>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
              <a:defRPr>
                <a:solidFill>
                  <a:schemeClr val="tx1"/>
                </a:solidFill>
                <a:latin typeface="+mn-lt"/>
                <a:ea typeface="+mn-ea"/>
              </a:defRPr>
            </a:lvl5pPr>
            <a:lvl6pPr marL="25146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6pPr>
            <a:lvl7pPr marL="29718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7pPr>
            <a:lvl8pPr marL="34290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8pPr>
            <a:lvl9pPr marL="38862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9pPr>
          </a:lstStyle>
          <a:p>
            <a:pPr marL="0" lvl="0" indent="0" eaLnBrk="1" hangingPunct="1">
              <a:buClr>
                <a:srgbClr val="B2B2B2"/>
              </a:buClr>
              <a:buNone/>
            </a:pPr>
            <a:r>
              <a:rPr lang="zh-CN" altLang="en-US" sz="1800" b="0" kern="0" dirty="0">
                <a:solidFill>
                  <a:srgbClr val="000000"/>
                </a:solidFill>
                <a:latin typeface="黑体" panose="02010609060101010101" pitchFamily="49" charset="-122"/>
                <a:ea typeface="黑体" panose="02010609060101010101" pitchFamily="49" charset="-122"/>
              </a:rPr>
              <a:t>（</a:t>
            </a:r>
            <a:r>
              <a:rPr lang="en-US" altLang="zh-CN" sz="1800" b="0" kern="0" dirty="0">
                <a:solidFill>
                  <a:srgbClr val="000000"/>
                </a:solidFill>
                <a:latin typeface="黑体" panose="02010609060101010101" pitchFamily="49" charset="-122"/>
                <a:ea typeface="黑体" panose="02010609060101010101" pitchFamily="49" charset="-122"/>
              </a:rPr>
              <a:t>2</a:t>
            </a:r>
            <a:r>
              <a:rPr lang="zh-CN" altLang="en-US" sz="1800" b="0" kern="0" dirty="0">
                <a:solidFill>
                  <a:srgbClr val="000000"/>
                </a:solidFill>
                <a:latin typeface="黑体" panose="02010609060101010101" pitchFamily="49" charset="-122"/>
                <a:ea typeface="黑体" panose="02010609060101010101" pitchFamily="49" charset="-122"/>
              </a:rPr>
              <a:t>）簇间最大距离：是指用两个簇所有数据点的最远距离代表两个簇的距离。</a:t>
            </a:r>
            <a:endParaRPr lang="zh-CN" altLang="en-US" sz="1800" b="0" kern="0" dirty="0">
              <a:solidFill>
                <a:srgbClr val="000000"/>
              </a:solidFill>
              <a:latin typeface="黑体" panose="02010609060101010101" pitchFamily="49" charset="-122"/>
              <a:ea typeface="黑体" panose="02010609060101010101" pitchFamily="49" charset="-122"/>
            </a:endParaRPr>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a:defRPr/>
            </a:pPr>
            <a:r>
              <a:rPr lang="es-HN" sz="1200" b="1" i="1" dirty="0">
                <a:solidFill>
                  <a:prstClr val="white">
                    <a:lumMod val="65000"/>
                  </a:prstClr>
                </a:solidFill>
              </a:rPr>
              <a:t>of</a:t>
            </a:r>
            <a:endParaRPr lang="es-ES" sz="1200" b="1" i="1" dirty="0">
              <a:solidFill>
                <a:prstClr val="white">
                  <a:lumMod val="65000"/>
                </a:prstClr>
              </a:solidFill>
            </a:endParaRPr>
          </a:p>
        </p:txBody>
      </p:sp>
      <p:sp>
        <p:nvSpPr>
          <p:cNvPr id="74" name="31 CuadroTexto"/>
          <p:cNvSpPr txBox="1"/>
          <p:nvPr/>
        </p:nvSpPr>
        <p:spPr>
          <a:xfrm>
            <a:off x="4729199" y="6267161"/>
            <a:ext cx="370840" cy="275590"/>
          </a:xfrm>
          <a:prstGeom prst="rect">
            <a:avLst/>
          </a:prstGeom>
          <a:noFill/>
        </p:spPr>
        <p:txBody>
          <a:bodyPr wrap="none">
            <a:spAutoFit/>
          </a:bodyPr>
          <a:lstStyle/>
          <a:p>
            <a:pPr>
              <a:defRPr/>
            </a:pPr>
            <a:r>
              <a:rPr lang="en-US" altLang="es-ES" sz="1200" b="1" dirty="0">
                <a:solidFill>
                  <a:prstClr val="white">
                    <a:lumMod val="50000"/>
                  </a:prstClr>
                </a:solidFill>
              </a:rPr>
              <a:t>55</a:t>
            </a:r>
            <a:endParaRPr lang="en-US" altLang="es-ES" sz="1200" b="1" dirty="0">
              <a:solidFill>
                <a:prstClr val="white">
                  <a:lumMod val="50000"/>
                </a:prstClr>
              </a:solidFill>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solidFill>
                  <a:prstClr val="black">
                    <a:tint val="75000"/>
                  </a:prstClr>
                </a:solidFill>
              </a:rPr>
            </a:fld>
            <a:endParaRPr lang="zh-CN" altLang="en-US" dirty="0">
              <a:solidFill>
                <a:prstClr val="black">
                  <a:tint val="75000"/>
                </a:prstClr>
              </a:solidFill>
            </a:endParaRPr>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3292568" cy="323165"/>
          </a:xfrm>
          <a:prstGeom prst="rect">
            <a:avLst/>
          </a:prstGeom>
          <a:noFill/>
        </p:spPr>
        <p:txBody>
          <a:bodyPr wrap="none" lIns="0" tIns="0" rIns="0" bIns="0" rtlCol="0">
            <a:spAutoFit/>
          </a:bodyPr>
          <a:lstStyle/>
          <a:p>
            <a:r>
              <a:rPr lang="en-US" altLang="zh-CN" sz="2100" b="1" spc="225" dirty="0">
                <a:solidFill>
                  <a:prstClr val="white"/>
                </a:solidFill>
              </a:rPr>
              <a:t>5.3.1 </a:t>
            </a:r>
            <a:r>
              <a:rPr lang="zh-CN" altLang="en-US" sz="2100" b="1" spc="225" dirty="0">
                <a:solidFill>
                  <a:prstClr val="white"/>
                </a:solidFill>
              </a:rPr>
              <a:t>簇间距离度量方法</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5" name="文本框 27"/>
          <p:cNvSpPr txBox="1"/>
          <p:nvPr/>
        </p:nvSpPr>
        <p:spPr>
          <a:xfrm>
            <a:off x="6630203" y="234392"/>
            <a:ext cx="1274708" cy="300082"/>
          </a:xfrm>
          <a:prstGeom prst="rect">
            <a:avLst/>
          </a:prstGeom>
          <a:noFill/>
        </p:spPr>
        <p:txBody>
          <a:bodyPr wrap="none" rtlCol="0">
            <a:spAutoFit/>
          </a:bodyPr>
          <a:lstStyle/>
          <a:p>
            <a:r>
              <a:rPr lang="zh-CN" altLang="en-US" sz="1350" dirty="0">
                <a:solidFill>
                  <a:prstClr val="white"/>
                </a:solidFill>
              </a:rPr>
              <a:t>第五章　聚 类</a:t>
            </a:r>
            <a:endParaRPr lang="zh-CN" altLang="en-US" sz="1350" dirty="0">
              <a:solidFill>
                <a:prstClr val="white"/>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69" name="Rectangle 3"/>
          <p:cNvSpPr txBox="1">
            <a:spLocks noChangeArrowheads="1"/>
          </p:cNvSpPr>
          <p:nvPr/>
        </p:nvSpPr>
        <p:spPr bwMode="auto">
          <a:xfrm>
            <a:off x="714375" y="882649"/>
            <a:ext cx="7956754" cy="174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lnSpc>
                <a:spcPct val="120000"/>
              </a:lnSpc>
              <a:spcBef>
                <a:spcPct val="20000"/>
              </a:spcBef>
              <a:spcAft>
                <a:spcPct val="0"/>
              </a:spcAft>
              <a:buClr>
                <a:schemeClr val="accent1"/>
              </a:buClr>
              <a:buFont typeface="Wingdings" panose="05000000000000000000" pitchFamily="2" charset="2"/>
              <a:buChar char="n"/>
              <a:defRPr sz="2000" b="1">
                <a:solidFill>
                  <a:schemeClr val="tx1"/>
                </a:solidFill>
                <a:latin typeface="+mn-lt"/>
                <a:ea typeface="+mn-ea"/>
                <a:cs typeface="+mn-cs"/>
              </a:defRPr>
            </a:lvl1pPr>
            <a:lvl2pPr marL="742950" indent="-285750" algn="l" rtl="0" eaLnBrk="0" fontAlgn="base" hangingPunct="0">
              <a:lnSpc>
                <a:spcPct val="120000"/>
              </a:lnSpc>
              <a:spcBef>
                <a:spcPct val="20000"/>
              </a:spcBef>
              <a:spcAft>
                <a:spcPct val="0"/>
              </a:spcAft>
              <a:buClr>
                <a:schemeClr val="accent1"/>
              </a:buClr>
              <a:buFont typeface="Wingdings" panose="05000000000000000000" pitchFamily="2" charset="2"/>
              <a:buChar char="n"/>
              <a:defRPr b="1">
                <a:solidFill>
                  <a:schemeClr val="tx1"/>
                </a:solidFill>
                <a:latin typeface="+mn-lt"/>
                <a:ea typeface="+mn-ea"/>
              </a:defRPr>
            </a:lvl2pPr>
            <a:lvl3pPr marL="11430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600" b="1">
                <a:solidFill>
                  <a:schemeClr val="tx1"/>
                </a:solidFill>
                <a:latin typeface="+mn-lt"/>
                <a:ea typeface="+mn-ea"/>
              </a:defRPr>
            </a:lvl3pPr>
            <a:lvl4pPr marL="16002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400" b="1">
                <a:solidFill>
                  <a:schemeClr val="tx1"/>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
              <a:defRPr>
                <a:solidFill>
                  <a:schemeClr val="tx1"/>
                </a:solidFill>
                <a:latin typeface="+mn-lt"/>
                <a:ea typeface="+mn-ea"/>
              </a:defRPr>
            </a:lvl5pPr>
            <a:lvl6pPr marL="25146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6pPr>
            <a:lvl7pPr marL="29718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7pPr>
            <a:lvl8pPr marL="34290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8pPr>
            <a:lvl9pPr marL="38862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9pPr>
          </a:lstStyle>
          <a:p>
            <a:pPr marL="0" indent="0" eaLnBrk="1" hangingPunct="1">
              <a:buClr>
                <a:srgbClr val="B2B2B2"/>
              </a:buClr>
              <a:buNone/>
            </a:pPr>
            <a:r>
              <a:rPr lang="zh-CN" altLang="en-US" sz="1800" b="0" kern="0" dirty="0">
                <a:solidFill>
                  <a:srgbClr val="000000"/>
                </a:solidFill>
                <a:latin typeface="黑体" panose="02010609060101010101" pitchFamily="49" charset="-122"/>
                <a:ea typeface="黑体" panose="02010609060101010101" pitchFamily="49" charset="-122"/>
              </a:rPr>
              <a:t>（</a:t>
            </a:r>
            <a:r>
              <a:rPr lang="en-US" altLang="zh-CN" sz="1800" b="0" kern="0" dirty="0">
                <a:solidFill>
                  <a:srgbClr val="000000"/>
                </a:solidFill>
                <a:latin typeface="黑体" panose="02010609060101010101" pitchFamily="49" charset="-122"/>
                <a:ea typeface="黑体" panose="02010609060101010101" pitchFamily="49" charset="-122"/>
              </a:rPr>
              <a:t>3</a:t>
            </a:r>
            <a:r>
              <a:rPr lang="zh-CN" altLang="en-US" sz="1800" b="0" kern="0" dirty="0">
                <a:solidFill>
                  <a:srgbClr val="000000"/>
                </a:solidFill>
                <a:latin typeface="黑体" panose="02010609060101010101" pitchFamily="49" charset="-122"/>
                <a:ea typeface="黑体" panose="02010609060101010101" pitchFamily="49" charset="-122"/>
              </a:rPr>
              <a:t>）簇间均值距离：是指用两个簇各自中心点之间的距离代表两个簇的距离。</a:t>
            </a:r>
            <a:endParaRPr lang="zh-CN" altLang="en-US" sz="1800" b="0" kern="0" dirty="0">
              <a:solidFill>
                <a:srgbClr val="000000"/>
              </a:solidFill>
              <a:latin typeface="黑体" panose="02010609060101010101" pitchFamily="49" charset="-122"/>
              <a:ea typeface="黑体" panose="02010609060101010101" pitchFamily="49" charset="-122"/>
            </a:endParaRPr>
          </a:p>
        </p:txBody>
      </p:sp>
      <p:sp>
        <p:nvSpPr>
          <p:cNvPr id="75" name="Rectangle 3"/>
          <p:cNvSpPr txBox="1">
            <a:spLocks noChangeArrowheads="1"/>
          </p:cNvSpPr>
          <p:nvPr/>
        </p:nvSpPr>
        <p:spPr bwMode="auto">
          <a:xfrm>
            <a:off x="714375" y="1382938"/>
            <a:ext cx="8001957" cy="933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lnSpc>
                <a:spcPct val="120000"/>
              </a:lnSpc>
              <a:spcBef>
                <a:spcPct val="20000"/>
              </a:spcBef>
              <a:spcAft>
                <a:spcPct val="0"/>
              </a:spcAft>
              <a:buClr>
                <a:schemeClr val="accent1"/>
              </a:buClr>
              <a:buFont typeface="Wingdings" panose="05000000000000000000" pitchFamily="2" charset="2"/>
              <a:buChar char="n"/>
              <a:defRPr sz="2000" b="1">
                <a:solidFill>
                  <a:schemeClr val="tx1"/>
                </a:solidFill>
                <a:latin typeface="+mn-lt"/>
                <a:ea typeface="+mn-ea"/>
                <a:cs typeface="+mn-cs"/>
              </a:defRPr>
            </a:lvl1pPr>
            <a:lvl2pPr marL="742950" indent="-285750" algn="l" rtl="0" eaLnBrk="0" fontAlgn="base" hangingPunct="0">
              <a:lnSpc>
                <a:spcPct val="120000"/>
              </a:lnSpc>
              <a:spcBef>
                <a:spcPct val="20000"/>
              </a:spcBef>
              <a:spcAft>
                <a:spcPct val="0"/>
              </a:spcAft>
              <a:buClr>
                <a:schemeClr val="accent1"/>
              </a:buClr>
              <a:buFont typeface="Wingdings" panose="05000000000000000000" pitchFamily="2" charset="2"/>
              <a:buChar char="n"/>
              <a:defRPr b="1">
                <a:solidFill>
                  <a:schemeClr val="tx1"/>
                </a:solidFill>
                <a:latin typeface="+mn-lt"/>
                <a:ea typeface="+mn-ea"/>
              </a:defRPr>
            </a:lvl2pPr>
            <a:lvl3pPr marL="11430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600" b="1">
                <a:solidFill>
                  <a:schemeClr val="tx1"/>
                </a:solidFill>
                <a:latin typeface="+mn-lt"/>
                <a:ea typeface="+mn-ea"/>
              </a:defRPr>
            </a:lvl3pPr>
            <a:lvl4pPr marL="16002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400" b="1">
                <a:solidFill>
                  <a:schemeClr val="tx1"/>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
              <a:defRPr>
                <a:solidFill>
                  <a:schemeClr val="tx1"/>
                </a:solidFill>
                <a:latin typeface="+mn-lt"/>
                <a:ea typeface="+mn-ea"/>
              </a:defRPr>
            </a:lvl5pPr>
            <a:lvl6pPr marL="25146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6pPr>
            <a:lvl7pPr marL="29718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7pPr>
            <a:lvl8pPr marL="34290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8pPr>
            <a:lvl9pPr marL="38862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9pPr>
          </a:lstStyle>
          <a:p>
            <a:pPr marL="0" indent="0" eaLnBrk="1" hangingPunct="1">
              <a:buClr>
                <a:srgbClr val="B2B2B2"/>
              </a:buClr>
              <a:buNone/>
            </a:pPr>
            <a:r>
              <a:rPr lang="zh-CN" altLang="en-US" sz="1800" b="0" kern="0" dirty="0">
                <a:solidFill>
                  <a:srgbClr val="000000"/>
                </a:solidFill>
                <a:latin typeface="黑体" panose="02010609060101010101" pitchFamily="49" charset="-122"/>
                <a:ea typeface="黑体" panose="02010609060101010101" pitchFamily="49" charset="-122"/>
              </a:rPr>
              <a:t>（</a:t>
            </a:r>
            <a:r>
              <a:rPr lang="en-US" altLang="zh-CN" sz="1800" b="0" kern="0" dirty="0">
                <a:solidFill>
                  <a:srgbClr val="000000"/>
                </a:solidFill>
                <a:latin typeface="黑体" panose="02010609060101010101" pitchFamily="49" charset="-122"/>
                <a:ea typeface="黑体" panose="02010609060101010101" pitchFamily="49" charset="-122"/>
              </a:rPr>
              <a:t>4</a:t>
            </a:r>
            <a:r>
              <a:rPr lang="zh-CN" altLang="en-US" sz="1800" b="0" kern="0" dirty="0">
                <a:solidFill>
                  <a:srgbClr val="000000"/>
                </a:solidFill>
                <a:latin typeface="黑体" panose="02010609060101010101" pitchFamily="49" charset="-122"/>
                <a:ea typeface="黑体" panose="02010609060101010101" pitchFamily="49" charset="-122"/>
              </a:rPr>
              <a:t>）簇间平均距离：是指用两个簇所有数据点间的距离的平均值代表两个簇的距离。</a:t>
            </a:r>
            <a:endParaRPr lang="zh-CN" altLang="en-US" sz="1800" b="0" kern="0" dirty="0">
              <a:solidFill>
                <a:srgbClr val="000000"/>
              </a:solidFill>
              <a:latin typeface="黑体" panose="02010609060101010101" pitchFamily="49" charset="-122"/>
              <a:ea typeface="黑体" panose="02010609060101010101" pitchFamily="49" charset="-122"/>
            </a:endParaRPr>
          </a:p>
        </p:txBody>
      </p:sp>
      <p:pic>
        <p:nvPicPr>
          <p:cNvPr id="1843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3766" y="2316388"/>
            <a:ext cx="7219159" cy="221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a:defRPr/>
            </a:pPr>
            <a:r>
              <a:rPr lang="es-HN" sz="1200" b="1" i="1" dirty="0">
                <a:solidFill>
                  <a:prstClr val="white">
                    <a:lumMod val="65000"/>
                  </a:prstClr>
                </a:solidFill>
              </a:rPr>
              <a:t>of</a:t>
            </a:r>
            <a:endParaRPr lang="es-ES" sz="1200" b="1" i="1" dirty="0">
              <a:solidFill>
                <a:prstClr val="white">
                  <a:lumMod val="65000"/>
                </a:prstClr>
              </a:solidFill>
            </a:endParaRPr>
          </a:p>
        </p:txBody>
      </p:sp>
      <p:sp>
        <p:nvSpPr>
          <p:cNvPr id="74" name="31 CuadroTexto"/>
          <p:cNvSpPr txBox="1"/>
          <p:nvPr/>
        </p:nvSpPr>
        <p:spPr>
          <a:xfrm>
            <a:off x="4729199" y="6267161"/>
            <a:ext cx="370840" cy="275590"/>
          </a:xfrm>
          <a:prstGeom prst="rect">
            <a:avLst/>
          </a:prstGeom>
          <a:noFill/>
        </p:spPr>
        <p:txBody>
          <a:bodyPr wrap="none">
            <a:spAutoFit/>
          </a:bodyPr>
          <a:lstStyle/>
          <a:p>
            <a:pPr>
              <a:defRPr/>
            </a:pPr>
            <a:r>
              <a:rPr lang="en-US" altLang="es-ES" sz="1200" b="1" dirty="0">
                <a:solidFill>
                  <a:prstClr val="white">
                    <a:lumMod val="50000"/>
                  </a:prstClr>
                </a:solidFill>
              </a:rPr>
              <a:t>55</a:t>
            </a:r>
            <a:endParaRPr lang="en-US" altLang="es-ES" sz="1200" b="1" dirty="0">
              <a:solidFill>
                <a:prstClr val="white">
                  <a:lumMod val="50000"/>
                </a:prstClr>
              </a:solidFill>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solidFill>
                  <a:prstClr val="black">
                    <a:tint val="75000"/>
                  </a:prstClr>
                </a:solidFill>
              </a:rPr>
            </a:fld>
            <a:endParaRPr lang="zh-CN" altLang="en-US" dirty="0">
              <a:solidFill>
                <a:prstClr val="black">
                  <a:tint val="75000"/>
                </a:prstClr>
              </a:solidFill>
            </a:endParaRPr>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596929" cy="323165"/>
          </a:xfrm>
          <a:prstGeom prst="rect">
            <a:avLst/>
          </a:prstGeom>
          <a:noFill/>
        </p:spPr>
        <p:txBody>
          <a:bodyPr wrap="none" lIns="0" tIns="0" rIns="0" bIns="0" rtlCol="0">
            <a:spAutoFit/>
          </a:bodyPr>
          <a:lstStyle/>
          <a:p>
            <a:r>
              <a:rPr lang="en-US" altLang="zh-CN" sz="2100" b="1" spc="225" dirty="0">
                <a:solidFill>
                  <a:prstClr val="white"/>
                </a:solidFill>
              </a:rPr>
              <a:t>5.3.1 AGNES</a:t>
            </a:r>
            <a:r>
              <a:rPr lang="zh-CN" altLang="en-US" sz="2100" b="1" spc="225" dirty="0">
                <a:solidFill>
                  <a:prstClr val="white"/>
                </a:solidFill>
              </a:rPr>
              <a:t>算法</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5" name="文本框 27"/>
          <p:cNvSpPr txBox="1"/>
          <p:nvPr/>
        </p:nvSpPr>
        <p:spPr>
          <a:xfrm>
            <a:off x="6630203" y="234392"/>
            <a:ext cx="1274708" cy="300082"/>
          </a:xfrm>
          <a:prstGeom prst="rect">
            <a:avLst/>
          </a:prstGeom>
          <a:noFill/>
        </p:spPr>
        <p:txBody>
          <a:bodyPr wrap="none" rtlCol="0">
            <a:spAutoFit/>
          </a:bodyPr>
          <a:lstStyle/>
          <a:p>
            <a:r>
              <a:rPr lang="zh-CN" altLang="en-US" sz="1350" dirty="0">
                <a:solidFill>
                  <a:prstClr val="white"/>
                </a:solidFill>
              </a:rPr>
              <a:t>第五章　聚 类</a:t>
            </a:r>
            <a:endParaRPr lang="zh-CN" altLang="en-US" sz="1350" dirty="0">
              <a:solidFill>
                <a:prstClr val="white"/>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69" name="Rectangle 3"/>
          <p:cNvSpPr txBox="1">
            <a:spLocks noChangeArrowheads="1"/>
          </p:cNvSpPr>
          <p:nvPr/>
        </p:nvSpPr>
        <p:spPr bwMode="auto">
          <a:xfrm>
            <a:off x="463754" y="882650"/>
            <a:ext cx="8207375" cy="2822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lnSpc>
                <a:spcPct val="120000"/>
              </a:lnSpc>
              <a:spcBef>
                <a:spcPct val="20000"/>
              </a:spcBef>
              <a:spcAft>
                <a:spcPct val="0"/>
              </a:spcAft>
              <a:buClr>
                <a:schemeClr val="accent1"/>
              </a:buClr>
              <a:buFont typeface="Wingdings" panose="05000000000000000000" pitchFamily="2" charset="2"/>
              <a:buChar char="n"/>
              <a:defRPr sz="2000" b="1">
                <a:solidFill>
                  <a:schemeClr val="tx1"/>
                </a:solidFill>
                <a:latin typeface="+mn-lt"/>
                <a:ea typeface="+mn-ea"/>
                <a:cs typeface="+mn-cs"/>
              </a:defRPr>
            </a:lvl1pPr>
            <a:lvl2pPr marL="742950" indent="-285750" algn="l" rtl="0" eaLnBrk="0" fontAlgn="base" hangingPunct="0">
              <a:lnSpc>
                <a:spcPct val="120000"/>
              </a:lnSpc>
              <a:spcBef>
                <a:spcPct val="20000"/>
              </a:spcBef>
              <a:spcAft>
                <a:spcPct val="0"/>
              </a:spcAft>
              <a:buClr>
                <a:schemeClr val="accent1"/>
              </a:buClr>
              <a:buFont typeface="Wingdings" panose="05000000000000000000" pitchFamily="2" charset="2"/>
              <a:buChar char="n"/>
              <a:defRPr b="1">
                <a:solidFill>
                  <a:schemeClr val="tx1"/>
                </a:solidFill>
                <a:latin typeface="+mn-lt"/>
                <a:ea typeface="+mn-ea"/>
              </a:defRPr>
            </a:lvl2pPr>
            <a:lvl3pPr marL="11430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600" b="1">
                <a:solidFill>
                  <a:schemeClr val="tx1"/>
                </a:solidFill>
                <a:latin typeface="+mn-lt"/>
                <a:ea typeface="+mn-ea"/>
              </a:defRPr>
            </a:lvl3pPr>
            <a:lvl4pPr marL="16002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400" b="1">
                <a:solidFill>
                  <a:schemeClr val="tx1"/>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
              <a:defRPr>
                <a:solidFill>
                  <a:schemeClr val="tx1"/>
                </a:solidFill>
                <a:latin typeface="+mn-lt"/>
                <a:ea typeface="+mn-ea"/>
              </a:defRPr>
            </a:lvl5pPr>
            <a:lvl6pPr marL="25146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6pPr>
            <a:lvl7pPr marL="29718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7pPr>
            <a:lvl8pPr marL="34290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8pPr>
            <a:lvl9pPr marL="38862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9pPr>
          </a:lstStyle>
          <a:p>
            <a:pPr marL="0" indent="0" eaLnBrk="1" hangingPunct="1">
              <a:lnSpc>
                <a:spcPct val="100000"/>
              </a:lnSpc>
              <a:buClr>
                <a:srgbClr val="B2B2B2"/>
              </a:buClr>
              <a:buNone/>
            </a:pPr>
            <a:r>
              <a:rPr lang="zh-CN" altLang="en-US" sz="1800" b="0" kern="0" dirty="0">
                <a:solidFill>
                  <a:srgbClr val="000000"/>
                </a:solidFill>
                <a:latin typeface="黑体" panose="02010609060101010101" pitchFamily="49" charset="-122"/>
                <a:ea typeface="黑体" panose="02010609060101010101" pitchFamily="49" charset="-122"/>
              </a:rPr>
              <a:t>算法</a:t>
            </a:r>
            <a:r>
              <a:rPr lang="en-US" altLang="zh-CN" sz="1800" b="0" kern="0" dirty="0">
                <a:solidFill>
                  <a:srgbClr val="000000"/>
                </a:solidFill>
                <a:latin typeface="黑体" panose="02010609060101010101" pitchFamily="49" charset="-122"/>
                <a:ea typeface="黑体" panose="02010609060101010101" pitchFamily="49" charset="-122"/>
              </a:rPr>
              <a:t>5.3  AGNES(</a:t>
            </a:r>
            <a:r>
              <a:rPr lang="zh-CN" altLang="en-US" sz="1800" b="0" kern="0" dirty="0">
                <a:solidFill>
                  <a:srgbClr val="000000"/>
                </a:solidFill>
                <a:latin typeface="黑体" panose="02010609060101010101" pitchFamily="49" charset="-122"/>
                <a:ea typeface="黑体" panose="02010609060101010101" pitchFamily="49" charset="-122"/>
              </a:rPr>
              <a:t>自底向上凝聚层次聚类</a:t>
            </a:r>
            <a:r>
              <a:rPr lang="en-US" altLang="zh-CN" sz="1800" b="0" kern="0" dirty="0">
                <a:solidFill>
                  <a:srgbClr val="000000"/>
                </a:solidFill>
                <a:latin typeface="黑体" panose="02010609060101010101" pitchFamily="49" charset="-122"/>
                <a:ea typeface="黑体" panose="02010609060101010101" pitchFamily="49" charset="-122"/>
              </a:rPr>
              <a:t>)</a:t>
            </a:r>
            <a:endParaRPr lang="en-US" altLang="zh-CN" sz="1800" b="0" kern="0" dirty="0">
              <a:solidFill>
                <a:srgbClr val="000000"/>
              </a:solidFill>
              <a:latin typeface="黑体" panose="02010609060101010101" pitchFamily="49" charset="-122"/>
              <a:ea typeface="黑体" panose="02010609060101010101" pitchFamily="49" charset="-122"/>
            </a:endParaRPr>
          </a:p>
          <a:p>
            <a:pPr marL="0" indent="0" eaLnBrk="1" hangingPunct="1">
              <a:lnSpc>
                <a:spcPct val="100000"/>
              </a:lnSpc>
              <a:buClr>
                <a:srgbClr val="B2B2B2"/>
              </a:buClr>
              <a:buNone/>
            </a:pPr>
            <a:r>
              <a:rPr lang="zh-CN" altLang="en-US" sz="1800" b="0" kern="0" dirty="0">
                <a:solidFill>
                  <a:srgbClr val="000000"/>
                </a:solidFill>
                <a:latin typeface="黑体" panose="02010609060101010101" pitchFamily="49" charset="-122"/>
                <a:ea typeface="黑体" panose="02010609060101010101" pitchFamily="49" charset="-122"/>
              </a:rPr>
              <a:t>输入：包含</a:t>
            </a:r>
            <a:r>
              <a:rPr lang="en-US" altLang="zh-CN" sz="1800" b="0" kern="0" dirty="0">
                <a:solidFill>
                  <a:srgbClr val="000000"/>
                </a:solidFill>
                <a:latin typeface="黑体" panose="02010609060101010101" pitchFamily="49" charset="-122"/>
                <a:ea typeface="黑体" panose="02010609060101010101" pitchFamily="49" charset="-122"/>
              </a:rPr>
              <a:t>n</a:t>
            </a:r>
            <a:r>
              <a:rPr lang="zh-CN" altLang="en-US" sz="1800" b="0" kern="0" dirty="0">
                <a:solidFill>
                  <a:srgbClr val="000000"/>
                </a:solidFill>
                <a:latin typeface="黑体" panose="02010609060101010101" pitchFamily="49" charset="-122"/>
                <a:ea typeface="黑体" panose="02010609060101010101" pitchFamily="49" charset="-122"/>
              </a:rPr>
              <a:t>个对象的数据集</a:t>
            </a:r>
            <a:r>
              <a:rPr lang="en-US" altLang="zh-CN" sz="1800" b="0" kern="0" dirty="0">
                <a:solidFill>
                  <a:srgbClr val="000000"/>
                </a:solidFill>
                <a:latin typeface="黑体" panose="02010609060101010101" pitchFamily="49" charset="-122"/>
                <a:ea typeface="黑体" panose="02010609060101010101" pitchFamily="49" charset="-122"/>
              </a:rPr>
              <a:t>D</a:t>
            </a:r>
            <a:r>
              <a:rPr lang="zh-CN" altLang="en-US" sz="1800" b="0" kern="0" dirty="0">
                <a:solidFill>
                  <a:srgbClr val="000000"/>
                </a:solidFill>
                <a:latin typeface="黑体" panose="02010609060101010101" pitchFamily="49" charset="-122"/>
                <a:ea typeface="黑体" panose="02010609060101010101" pitchFamily="49" charset="-122"/>
              </a:rPr>
              <a:t>，终止条件簇的数目</a:t>
            </a:r>
            <a:r>
              <a:rPr lang="en-US" altLang="zh-CN" sz="1800" b="0" kern="0" dirty="0">
                <a:solidFill>
                  <a:srgbClr val="000000"/>
                </a:solidFill>
                <a:latin typeface="黑体" panose="02010609060101010101" pitchFamily="49" charset="-122"/>
                <a:ea typeface="黑体" panose="02010609060101010101" pitchFamily="49" charset="-122"/>
              </a:rPr>
              <a:t>k</a:t>
            </a:r>
            <a:endParaRPr lang="en-US" altLang="zh-CN" sz="1800" b="0" kern="0" dirty="0">
              <a:solidFill>
                <a:srgbClr val="000000"/>
              </a:solidFill>
              <a:latin typeface="黑体" panose="02010609060101010101" pitchFamily="49" charset="-122"/>
              <a:ea typeface="黑体" panose="02010609060101010101" pitchFamily="49" charset="-122"/>
            </a:endParaRPr>
          </a:p>
          <a:p>
            <a:pPr marL="0" indent="0" eaLnBrk="1" hangingPunct="1">
              <a:lnSpc>
                <a:spcPct val="100000"/>
              </a:lnSpc>
              <a:buClr>
                <a:srgbClr val="B2B2B2"/>
              </a:buClr>
              <a:buNone/>
            </a:pPr>
            <a:r>
              <a:rPr lang="zh-CN" altLang="en-US" sz="1800" b="0" kern="0" dirty="0">
                <a:solidFill>
                  <a:srgbClr val="000000"/>
                </a:solidFill>
                <a:latin typeface="黑体" panose="02010609060101010101" pitchFamily="49" charset="-122"/>
                <a:ea typeface="黑体" panose="02010609060101010101" pitchFamily="49" charset="-122"/>
              </a:rPr>
              <a:t>输出：</a:t>
            </a:r>
            <a:r>
              <a:rPr lang="en-US" altLang="zh-CN" sz="1800" b="0" kern="0" dirty="0">
                <a:solidFill>
                  <a:srgbClr val="000000"/>
                </a:solidFill>
                <a:latin typeface="黑体" panose="02010609060101010101" pitchFamily="49" charset="-122"/>
                <a:ea typeface="黑体" panose="02010609060101010101" pitchFamily="49" charset="-122"/>
              </a:rPr>
              <a:t>k</a:t>
            </a:r>
            <a:r>
              <a:rPr lang="zh-CN" altLang="en-US" sz="1800" b="0" kern="0" dirty="0">
                <a:solidFill>
                  <a:srgbClr val="000000"/>
                </a:solidFill>
                <a:latin typeface="黑体" panose="02010609060101010101" pitchFamily="49" charset="-122"/>
                <a:ea typeface="黑体" panose="02010609060101010101" pitchFamily="49" charset="-122"/>
              </a:rPr>
              <a:t>个簇</a:t>
            </a:r>
            <a:endParaRPr lang="zh-CN" altLang="en-US" sz="1800" b="0" kern="0" dirty="0">
              <a:solidFill>
                <a:srgbClr val="000000"/>
              </a:solidFill>
              <a:latin typeface="黑体" panose="02010609060101010101" pitchFamily="49" charset="-122"/>
              <a:ea typeface="黑体" panose="02010609060101010101" pitchFamily="49" charset="-122"/>
            </a:endParaRPr>
          </a:p>
          <a:p>
            <a:pPr marL="0" indent="0" eaLnBrk="1" hangingPunct="1">
              <a:lnSpc>
                <a:spcPct val="100000"/>
              </a:lnSpc>
              <a:buClr>
                <a:srgbClr val="B2B2B2"/>
              </a:buClr>
              <a:buNone/>
            </a:pPr>
            <a:r>
              <a:rPr lang="en-US" altLang="zh-CN" sz="1800" b="0" kern="0" dirty="0">
                <a:solidFill>
                  <a:srgbClr val="000000"/>
                </a:solidFill>
                <a:latin typeface="黑体" panose="02010609060101010101" pitchFamily="49" charset="-122"/>
                <a:ea typeface="黑体" panose="02010609060101010101" pitchFamily="49" charset="-122"/>
              </a:rPr>
              <a:t>1</a:t>
            </a:r>
            <a:r>
              <a:rPr lang="zh-CN" altLang="en-US" sz="1800" b="0" kern="0" dirty="0">
                <a:solidFill>
                  <a:srgbClr val="000000"/>
                </a:solidFill>
                <a:latin typeface="黑体" panose="02010609060101010101" pitchFamily="49" charset="-122"/>
                <a:ea typeface="黑体" panose="02010609060101010101" pitchFamily="49" charset="-122"/>
              </a:rPr>
              <a:t>：将每个对象当成一个初始簇；</a:t>
            </a:r>
            <a:endParaRPr lang="zh-CN" altLang="en-US" sz="1800" b="0" kern="0" dirty="0">
              <a:solidFill>
                <a:srgbClr val="000000"/>
              </a:solidFill>
              <a:latin typeface="黑体" panose="02010609060101010101" pitchFamily="49" charset="-122"/>
              <a:ea typeface="黑体" panose="02010609060101010101" pitchFamily="49" charset="-122"/>
            </a:endParaRPr>
          </a:p>
          <a:p>
            <a:pPr marL="0" indent="0" eaLnBrk="1" hangingPunct="1">
              <a:lnSpc>
                <a:spcPct val="100000"/>
              </a:lnSpc>
              <a:buClr>
                <a:srgbClr val="B2B2B2"/>
              </a:buClr>
              <a:buNone/>
            </a:pPr>
            <a:r>
              <a:rPr lang="en-US" altLang="zh-CN" sz="1800" b="0" kern="0" dirty="0">
                <a:solidFill>
                  <a:srgbClr val="000000"/>
                </a:solidFill>
                <a:latin typeface="黑体" panose="02010609060101010101" pitchFamily="49" charset="-122"/>
                <a:ea typeface="黑体" panose="02010609060101010101" pitchFamily="49" charset="-122"/>
              </a:rPr>
              <a:t>2</a:t>
            </a:r>
            <a:r>
              <a:rPr lang="zh-CN" altLang="en-US" sz="1800" b="0" kern="0" dirty="0">
                <a:solidFill>
                  <a:srgbClr val="000000"/>
                </a:solidFill>
                <a:latin typeface="黑体" panose="02010609060101010101" pitchFamily="49" charset="-122"/>
                <a:ea typeface="黑体" panose="02010609060101010101" pitchFamily="49" charset="-122"/>
              </a:rPr>
              <a:t>：</a:t>
            </a:r>
            <a:r>
              <a:rPr lang="en-US" altLang="zh-CN" sz="1800" b="0" kern="0" dirty="0">
                <a:solidFill>
                  <a:srgbClr val="000000"/>
                </a:solidFill>
                <a:latin typeface="黑体" panose="02010609060101010101" pitchFamily="49" charset="-122"/>
                <a:ea typeface="黑体" panose="02010609060101010101" pitchFamily="49" charset="-122"/>
              </a:rPr>
              <a:t>repeat</a:t>
            </a:r>
            <a:endParaRPr lang="en-US" altLang="zh-CN" sz="1800" b="0" kern="0" dirty="0">
              <a:solidFill>
                <a:srgbClr val="000000"/>
              </a:solidFill>
              <a:latin typeface="黑体" panose="02010609060101010101" pitchFamily="49" charset="-122"/>
              <a:ea typeface="黑体" panose="02010609060101010101" pitchFamily="49" charset="-122"/>
            </a:endParaRPr>
          </a:p>
          <a:p>
            <a:pPr marL="0" indent="0" eaLnBrk="1" hangingPunct="1">
              <a:lnSpc>
                <a:spcPct val="100000"/>
              </a:lnSpc>
              <a:buClr>
                <a:srgbClr val="B2B2B2"/>
              </a:buClr>
              <a:buNone/>
            </a:pPr>
            <a:r>
              <a:rPr lang="en-US" altLang="zh-CN" sz="1800" b="0" kern="0" dirty="0">
                <a:solidFill>
                  <a:srgbClr val="000000"/>
                </a:solidFill>
                <a:latin typeface="黑体" panose="02010609060101010101" pitchFamily="49" charset="-122"/>
                <a:ea typeface="黑体" panose="02010609060101010101" pitchFamily="49" charset="-122"/>
              </a:rPr>
              <a:t>3</a:t>
            </a:r>
            <a:r>
              <a:rPr lang="zh-CN" altLang="en-US" sz="1800" b="0" kern="0" dirty="0">
                <a:solidFill>
                  <a:srgbClr val="000000"/>
                </a:solidFill>
                <a:latin typeface="黑体" panose="02010609060101010101" pitchFamily="49" charset="-122"/>
                <a:ea typeface="黑体" panose="02010609060101010101" pitchFamily="49" charset="-122"/>
              </a:rPr>
              <a:t>：根据两个簇中最近的数据点找到最近的两个簇；</a:t>
            </a:r>
            <a:endParaRPr lang="zh-CN" altLang="en-US" sz="1800" b="0" kern="0" dirty="0">
              <a:solidFill>
                <a:srgbClr val="000000"/>
              </a:solidFill>
              <a:latin typeface="黑体" panose="02010609060101010101" pitchFamily="49" charset="-122"/>
              <a:ea typeface="黑体" panose="02010609060101010101" pitchFamily="49" charset="-122"/>
            </a:endParaRPr>
          </a:p>
          <a:p>
            <a:pPr marL="0" indent="0" eaLnBrk="1" hangingPunct="1">
              <a:lnSpc>
                <a:spcPct val="100000"/>
              </a:lnSpc>
              <a:buClr>
                <a:srgbClr val="B2B2B2"/>
              </a:buClr>
              <a:buNone/>
            </a:pPr>
            <a:r>
              <a:rPr lang="en-US" altLang="zh-CN" sz="1800" b="0" kern="0" dirty="0">
                <a:solidFill>
                  <a:srgbClr val="000000"/>
                </a:solidFill>
                <a:latin typeface="黑体" panose="02010609060101010101" pitchFamily="49" charset="-122"/>
                <a:ea typeface="黑体" panose="02010609060101010101" pitchFamily="49" charset="-122"/>
              </a:rPr>
              <a:t>4</a:t>
            </a:r>
            <a:r>
              <a:rPr lang="zh-CN" altLang="en-US" sz="1800" b="0" kern="0" dirty="0">
                <a:solidFill>
                  <a:srgbClr val="000000"/>
                </a:solidFill>
                <a:latin typeface="黑体" panose="02010609060101010101" pitchFamily="49" charset="-122"/>
                <a:ea typeface="黑体" panose="02010609060101010101" pitchFamily="49" charset="-122"/>
              </a:rPr>
              <a:t>：合并两个簇，生成新的簇的集合；</a:t>
            </a:r>
            <a:endParaRPr lang="zh-CN" altLang="en-US" sz="1800" b="0" kern="0" dirty="0">
              <a:solidFill>
                <a:srgbClr val="000000"/>
              </a:solidFill>
              <a:latin typeface="黑体" panose="02010609060101010101" pitchFamily="49" charset="-122"/>
              <a:ea typeface="黑体" panose="02010609060101010101" pitchFamily="49" charset="-122"/>
            </a:endParaRPr>
          </a:p>
          <a:p>
            <a:pPr marL="0" indent="0" eaLnBrk="1" hangingPunct="1">
              <a:lnSpc>
                <a:spcPct val="100000"/>
              </a:lnSpc>
              <a:buClr>
                <a:srgbClr val="B2B2B2"/>
              </a:buClr>
              <a:buNone/>
            </a:pPr>
            <a:r>
              <a:rPr lang="en-US" altLang="zh-CN" sz="1800" b="0" kern="0" dirty="0">
                <a:solidFill>
                  <a:srgbClr val="000000"/>
                </a:solidFill>
                <a:latin typeface="黑体" panose="02010609060101010101" pitchFamily="49" charset="-122"/>
                <a:ea typeface="黑体" panose="02010609060101010101" pitchFamily="49" charset="-122"/>
              </a:rPr>
              <a:t>5</a:t>
            </a:r>
            <a:r>
              <a:rPr lang="zh-CN" altLang="en-US" sz="1800" b="0" kern="0" dirty="0">
                <a:solidFill>
                  <a:srgbClr val="000000"/>
                </a:solidFill>
                <a:latin typeface="黑体" panose="02010609060101010101" pitchFamily="49" charset="-122"/>
                <a:ea typeface="黑体" panose="02010609060101010101" pitchFamily="49" charset="-122"/>
              </a:rPr>
              <a:t>：</a:t>
            </a:r>
            <a:r>
              <a:rPr lang="en-US" altLang="zh-CN" sz="1800" b="0" kern="0" dirty="0">
                <a:solidFill>
                  <a:srgbClr val="000000"/>
                </a:solidFill>
                <a:latin typeface="黑体" panose="02010609060101010101" pitchFamily="49" charset="-122"/>
                <a:ea typeface="黑体" panose="02010609060101010101" pitchFamily="49" charset="-122"/>
              </a:rPr>
              <a:t>until</a:t>
            </a:r>
            <a:r>
              <a:rPr lang="zh-CN" altLang="en-US" sz="1800" b="0" kern="0" dirty="0">
                <a:solidFill>
                  <a:srgbClr val="000000"/>
                </a:solidFill>
                <a:latin typeface="黑体" panose="02010609060101010101" pitchFamily="49" charset="-122"/>
                <a:ea typeface="黑体" panose="02010609060101010101" pitchFamily="49" charset="-122"/>
              </a:rPr>
              <a:t>达到定义的簇的数目</a:t>
            </a:r>
            <a:endParaRPr lang="zh-CN" altLang="en-US" sz="1800" b="0" kern="0" dirty="0">
              <a:solidFill>
                <a:srgbClr val="000000"/>
              </a:solidFill>
              <a:latin typeface="黑体" panose="02010609060101010101" pitchFamily="49" charset="-122"/>
              <a:ea typeface="黑体" panose="02010609060101010101" pitchFamily="49" charset="-122"/>
            </a:endParaRPr>
          </a:p>
        </p:txBody>
      </p:sp>
      <p:sp>
        <p:nvSpPr>
          <p:cNvPr id="75" name="Rectangle 3"/>
          <p:cNvSpPr txBox="1">
            <a:spLocks noChangeArrowheads="1"/>
          </p:cNvSpPr>
          <p:nvPr/>
        </p:nvSpPr>
        <p:spPr bwMode="auto">
          <a:xfrm>
            <a:off x="607500" y="3705225"/>
            <a:ext cx="7297412" cy="1714501"/>
          </a:xfrm>
          <a:prstGeom prst="rect">
            <a:avLst/>
          </a:prstGeom>
          <a:solidFill>
            <a:srgbClr val="0066FF"/>
          </a:solidFill>
          <a:ln>
            <a:noFill/>
          </a:ln>
        </p:spPr>
        <p:txBody>
          <a:bodyPr vert="horz" wrap="square" lIns="91440" tIns="45720" rIns="91440" bIns="45720" numCol="1" anchor="t" anchorCtr="0" compatLnSpc="1"/>
          <a:lstStyle>
            <a:lvl1pPr marL="342900" indent="-342900" algn="l" rtl="0" eaLnBrk="0" fontAlgn="base" hangingPunct="0">
              <a:lnSpc>
                <a:spcPct val="120000"/>
              </a:lnSpc>
              <a:spcBef>
                <a:spcPct val="20000"/>
              </a:spcBef>
              <a:spcAft>
                <a:spcPct val="0"/>
              </a:spcAft>
              <a:buClr>
                <a:schemeClr val="accent1"/>
              </a:buClr>
              <a:buFont typeface="Wingdings" panose="05000000000000000000" pitchFamily="2" charset="2"/>
              <a:buChar char="n"/>
              <a:defRPr sz="2000" b="1">
                <a:solidFill>
                  <a:schemeClr val="tx1"/>
                </a:solidFill>
                <a:latin typeface="+mn-lt"/>
                <a:ea typeface="+mn-ea"/>
                <a:cs typeface="+mn-cs"/>
              </a:defRPr>
            </a:lvl1pPr>
            <a:lvl2pPr marL="742950" indent="-285750" algn="l" rtl="0" eaLnBrk="0" fontAlgn="base" hangingPunct="0">
              <a:lnSpc>
                <a:spcPct val="120000"/>
              </a:lnSpc>
              <a:spcBef>
                <a:spcPct val="20000"/>
              </a:spcBef>
              <a:spcAft>
                <a:spcPct val="0"/>
              </a:spcAft>
              <a:buClr>
                <a:schemeClr val="accent1"/>
              </a:buClr>
              <a:buFont typeface="Wingdings" panose="05000000000000000000" pitchFamily="2" charset="2"/>
              <a:buChar char="n"/>
              <a:defRPr b="1">
                <a:solidFill>
                  <a:schemeClr val="tx1"/>
                </a:solidFill>
                <a:latin typeface="+mn-lt"/>
                <a:ea typeface="+mn-ea"/>
              </a:defRPr>
            </a:lvl2pPr>
            <a:lvl3pPr marL="11430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600" b="1">
                <a:solidFill>
                  <a:schemeClr val="tx1"/>
                </a:solidFill>
                <a:latin typeface="+mn-lt"/>
                <a:ea typeface="+mn-ea"/>
              </a:defRPr>
            </a:lvl3pPr>
            <a:lvl4pPr marL="16002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400" b="1">
                <a:solidFill>
                  <a:schemeClr val="tx1"/>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
              <a:defRPr>
                <a:solidFill>
                  <a:schemeClr val="tx1"/>
                </a:solidFill>
                <a:latin typeface="+mn-lt"/>
                <a:ea typeface="+mn-ea"/>
              </a:defRPr>
            </a:lvl5pPr>
            <a:lvl6pPr marL="25146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6pPr>
            <a:lvl7pPr marL="29718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7pPr>
            <a:lvl8pPr marL="34290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8pPr>
            <a:lvl9pPr marL="38862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9pPr>
          </a:lstStyle>
          <a:p>
            <a:pPr marL="0" indent="0" eaLnBrk="1" hangingPunct="1">
              <a:lnSpc>
                <a:spcPct val="100000"/>
              </a:lnSpc>
              <a:buClr>
                <a:srgbClr val="B2B2B2"/>
              </a:buClr>
              <a:buNone/>
            </a:pPr>
            <a:r>
              <a:rPr lang="zh-CN" altLang="en-US" sz="1800" b="0" kern="0" dirty="0">
                <a:solidFill>
                  <a:schemeClr val="bg1"/>
                </a:solidFill>
                <a:latin typeface="黑体" panose="02010609060101010101" pitchFamily="49" charset="-122"/>
                <a:ea typeface="黑体" panose="02010609060101010101" pitchFamily="49" charset="-122"/>
              </a:rPr>
              <a:t>算法分析：</a:t>
            </a:r>
            <a:endParaRPr lang="zh-CN" altLang="en-US" sz="1800" b="0" kern="0" dirty="0">
              <a:solidFill>
                <a:schemeClr val="bg1"/>
              </a:solidFill>
              <a:latin typeface="黑体" panose="02010609060101010101" pitchFamily="49" charset="-122"/>
              <a:ea typeface="黑体" panose="02010609060101010101" pitchFamily="49" charset="-122"/>
            </a:endParaRPr>
          </a:p>
          <a:p>
            <a:pPr marL="0" indent="0" eaLnBrk="1" hangingPunct="1">
              <a:lnSpc>
                <a:spcPct val="100000"/>
              </a:lnSpc>
              <a:buClr>
                <a:srgbClr val="B2B2B2"/>
              </a:buClr>
              <a:buNone/>
            </a:pPr>
            <a:r>
              <a:rPr lang="zh-CN" altLang="en-US" sz="1800" b="0" kern="0" dirty="0">
                <a:solidFill>
                  <a:schemeClr val="bg1"/>
                </a:solidFill>
                <a:latin typeface="黑体" panose="02010609060101010101" pitchFamily="49" charset="-122"/>
                <a:ea typeface="黑体" panose="02010609060101010101" pitchFamily="49" charset="-122"/>
              </a:rPr>
              <a:t>（</a:t>
            </a:r>
            <a:r>
              <a:rPr lang="en-US" altLang="zh-CN" sz="1800" b="0" kern="0" dirty="0">
                <a:solidFill>
                  <a:schemeClr val="bg1"/>
                </a:solidFill>
                <a:latin typeface="黑体" panose="02010609060101010101" pitchFamily="49" charset="-122"/>
                <a:ea typeface="黑体" panose="02010609060101010101" pitchFamily="49" charset="-122"/>
              </a:rPr>
              <a:t>1</a:t>
            </a:r>
            <a:r>
              <a:rPr lang="zh-CN" altLang="en-US" sz="1800" b="0" kern="0" dirty="0">
                <a:solidFill>
                  <a:schemeClr val="bg1"/>
                </a:solidFill>
                <a:latin typeface="黑体" panose="02010609060101010101" pitchFamily="49" charset="-122"/>
                <a:ea typeface="黑体" panose="02010609060101010101" pitchFamily="49" charset="-122"/>
              </a:rPr>
              <a:t>）简单，但遇到合并点选择困难的情况；</a:t>
            </a:r>
            <a:endParaRPr lang="zh-CN" altLang="en-US" sz="1800" b="0" kern="0" dirty="0">
              <a:solidFill>
                <a:schemeClr val="bg1"/>
              </a:solidFill>
              <a:latin typeface="黑体" panose="02010609060101010101" pitchFamily="49" charset="-122"/>
              <a:ea typeface="黑体" panose="02010609060101010101" pitchFamily="49" charset="-122"/>
            </a:endParaRPr>
          </a:p>
          <a:p>
            <a:pPr marL="0" indent="0" eaLnBrk="1" hangingPunct="1">
              <a:lnSpc>
                <a:spcPct val="100000"/>
              </a:lnSpc>
              <a:buClr>
                <a:srgbClr val="B2B2B2"/>
              </a:buClr>
              <a:buNone/>
            </a:pPr>
            <a:r>
              <a:rPr lang="zh-CN" altLang="en-US" sz="1800" b="0" kern="0" dirty="0">
                <a:solidFill>
                  <a:schemeClr val="bg1"/>
                </a:solidFill>
                <a:latin typeface="黑体" panose="02010609060101010101" pitchFamily="49" charset="-122"/>
                <a:ea typeface="黑体" panose="02010609060101010101" pitchFamily="49" charset="-122"/>
              </a:rPr>
              <a:t>（</a:t>
            </a:r>
            <a:r>
              <a:rPr lang="en-US" altLang="zh-CN" sz="1800" b="0" kern="0" dirty="0">
                <a:solidFill>
                  <a:schemeClr val="bg1"/>
                </a:solidFill>
                <a:latin typeface="黑体" panose="02010609060101010101" pitchFamily="49" charset="-122"/>
                <a:ea typeface="黑体" panose="02010609060101010101" pitchFamily="49" charset="-122"/>
              </a:rPr>
              <a:t>2</a:t>
            </a:r>
            <a:r>
              <a:rPr lang="zh-CN" altLang="en-US" sz="1800" b="0" kern="0" dirty="0">
                <a:solidFill>
                  <a:schemeClr val="bg1"/>
                </a:solidFill>
                <a:latin typeface="黑体" panose="02010609060101010101" pitchFamily="49" charset="-122"/>
                <a:ea typeface="黑体" panose="02010609060101010101" pitchFamily="49" charset="-122"/>
              </a:rPr>
              <a:t>）一旦一组对象被合并，不能撤销；</a:t>
            </a:r>
            <a:endParaRPr lang="zh-CN" altLang="en-US" sz="1800" b="0" kern="0" dirty="0">
              <a:solidFill>
                <a:schemeClr val="bg1"/>
              </a:solidFill>
              <a:latin typeface="黑体" panose="02010609060101010101" pitchFamily="49" charset="-122"/>
              <a:ea typeface="黑体" panose="02010609060101010101" pitchFamily="49" charset="-122"/>
            </a:endParaRPr>
          </a:p>
          <a:p>
            <a:pPr marL="0" indent="0" eaLnBrk="1" hangingPunct="1">
              <a:lnSpc>
                <a:spcPct val="100000"/>
              </a:lnSpc>
              <a:buClr>
                <a:srgbClr val="B2B2B2"/>
              </a:buClr>
              <a:buNone/>
            </a:pPr>
            <a:r>
              <a:rPr lang="zh-CN" altLang="en-US" sz="1800" b="0" kern="0" dirty="0">
                <a:solidFill>
                  <a:schemeClr val="bg1"/>
                </a:solidFill>
                <a:latin typeface="黑体" panose="02010609060101010101" pitchFamily="49" charset="-122"/>
                <a:ea typeface="黑体" panose="02010609060101010101" pitchFamily="49" charset="-122"/>
              </a:rPr>
              <a:t>（</a:t>
            </a:r>
            <a:r>
              <a:rPr lang="en-US" altLang="zh-CN" sz="1800" b="0" kern="0" dirty="0">
                <a:solidFill>
                  <a:schemeClr val="bg1"/>
                </a:solidFill>
                <a:latin typeface="黑体" panose="02010609060101010101" pitchFamily="49" charset="-122"/>
                <a:ea typeface="黑体" panose="02010609060101010101" pitchFamily="49" charset="-122"/>
              </a:rPr>
              <a:t>3</a:t>
            </a:r>
            <a:r>
              <a:rPr lang="zh-CN" altLang="en-US" sz="1800" b="0" kern="0" dirty="0">
                <a:solidFill>
                  <a:schemeClr val="bg1"/>
                </a:solidFill>
                <a:latin typeface="黑体" panose="02010609060101010101" pitchFamily="49" charset="-122"/>
                <a:ea typeface="黑体" panose="02010609060101010101" pitchFamily="49" charset="-122"/>
              </a:rPr>
              <a:t>）算法的复杂度为</a:t>
            </a:r>
            <a:r>
              <a:rPr lang="en-US" altLang="zh-CN" sz="1800" b="0" kern="0" dirty="0">
                <a:solidFill>
                  <a:schemeClr val="bg1"/>
                </a:solidFill>
                <a:latin typeface="Times New Roman" panose="02020603050405020304" pitchFamily="18" charset="0"/>
                <a:ea typeface="黑体" panose="02010609060101010101" pitchFamily="49" charset="-122"/>
                <a:cs typeface="Times New Roman" panose="02020603050405020304" pitchFamily="18" charset="0"/>
              </a:rPr>
              <a:t>O</a:t>
            </a:r>
            <a:r>
              <a:rPr lang="en-US" altLang="zh-CN" sz="1800" b="0" kern="0" dirty="0">
                <a:solidFill>
                  <a:schemeClr val="bg1"/>
                </a:solidFill>
                <a:latin typeface="黑体" panose="02010609060101010101" pitchFamily="49" charset="-122"/>
                <a:ea typeface="黑体" panose="02010609060101010101" pitchFamily="49" charset="-122"/>
              </a:rPr>
              <a:t>(n</a:t>
            </a:r>
            <a:r>
              <a:rPr lang="en-US" altLang="zh-CN" sz="1800" b="0" kern="0" baseline="30000" dirty="0">
                <a:solidFill>
                  <a:schemeClr val="bg1"/>
                </a:solidFill>
                <a:latin typeface="黑体" panose="02010609060101010101" pitchFamily="49" charset="-122"/>
                <a:ea typeface="黑体" panose="02010609060101010101" pitchFamily="49" charset="-122"/>
              </a:rPr>
              <a:t>2</a:t>
            </a:r>
            <a:r>
              <a:rPr lang="en-US" altLang="zh-CN" sz="1800" b="0" kern="0" dirty="0">
                <a:solidFill>
                  <a:schemeClr val="bg1"/>
                </a:solidFill>
                <a:latin typeface="黑体" panose="02010609060101010101" pitchFamily="49" charset="-122"/>
                <a:ea typeface="黑体" panose="02010609060101010101" pitchFamily="49" charset="-122"/>
              </a:rPr>
              <a:t>)</a:t>
            </a:r>
            <a:r>
              <a:rPr lang="zh-CN" altLang="en-US" sz="1800" b="0" kern="0" dirty="0">
                <a:solidFill>
                  <a:schemeClr val="bg1"/>
                </a:solidFill>
                <a:latin typeface="黑体" panose="02010609060101010101" pitchFamily="49" charset="-122"/>
                <a:ea typeface="黑体" panose="02010609060101010101" pitchFamily="49" charset="-122"/>
              </a:rPr>
              <a:t>，不适合大数据集。</a:t>
            </a:r>
            <a:endParaRPr lang="zh-CN" altLang="en-US" sz="1800" b="0" kern="0" dirty="0">
              <a:solidFill>
                <a:schemeClr val="bg1"/>
              </a:solidFill>
              <a:latin typeface="黑体" panose="02010609060101010101" pitchFamily="49" charset="-122"/>
              <a:ea typeface="黑体" panose="02010609060101010101" pitchFamily="49" charset="-122"/>
            </a:endParaRPr>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a:defRPr/>
            </a:pPr>
            <a:r>
              <a:rPr lang="es-HN" sz="1200" b="1" i="1" dirty="0">
                <a:solidFill>
                  <a:prstClr val="white">
                    <a:lumMod val="65000"/>
                  </a:prstClr>
                </a:solidFill>
              </a:rPr>
              <a:t>of</a:t>
            </a:r>
            <a:endParaRPr lang="es-ES" sz="1200" b="1" i="1" dirty="0">
              <a:solidFill>
                <a:prstClr val="white">
                  <a:lumMod val="65000"/>
                </a:prstClr>
              </a:solidFill>
            </a:endParaRPr>
          </a:p>
        </p:txBody>
      </p:sp>
      <p:sp>
        <p:nvSpPr>
          <p:cNvPr id="74" name="31 CuadroTexto"/>
          <p:cNvSpPr txBox="1"/>
          <p:nvPr/>
        </p:nvSpPr>
        <p:spPr>
          <a:xfrm>
            <a:off x="4729199" y="6267161"/>
            <a:ext cx="370840" cy="275590"/>
          </a:xfrm>
          <a:prstGeom prst="rect">
            <a:avLst/>
          </a:prstGeom>
          <a:noFill/>
        </p:spPr>
        <p:txBody>
          <a:bodyPr wrap="none">
            <a:spAutoFit/>
          </a:bodyPr>
          <a:lstStyle/>
          <a:p>
            <a:pPr>
              <a:defRPr/>
            </a:pPr>
            <a:r>
              <a:rPr lang="en-US" altLang="es-ES" sz="1200" b="1" dirty="0">
                <a:solidFill>
                  <a:prstClr val="white">
                    <a:lumMod val="50000"/>
                  </a:prstClr>
                </a:solidFill>
              </a:rPr>
              <a:t>55</a:t>
            </a:r>
            <a:endParaRPr lang="en-US" altLang="es-ES" sz="1200" b="1" dirty="0">
              <a:solidFill>
                <a:prstClr val="white">
                  <a:lumMod val="50000"/>
                </a:prstClr>
              </a:solidFill>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solidFill>
                  <a:prstClr val="black">
                    <a:tint val="75000"/>
                  </a:prstClr>
                </a:solidFill>
              </a:rPr>
            </a:fld>
            <a:endParaRPr lang="zh-CN" altLang="en-US" dirty="0">
              <a:solidFill>
                <a:prstClr val="black">
                  <a:tint val="75000"/>
                </a:prstClr>
              </a:solidFill>
            </a:endParaRPr>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582438" cy="323165"/>
          </a:xfrm>
          <a:prstGeom prst="rect">
            <a:avLst/>
          </a:prstGeom>
          <a:noFill/>
        </p:spPr>
        <p:txBody>
          <a:bodyPr wrap="none" lIns="0" tIns="0" rIns="0" bIns="0" rtlCol="0">
            <a:spAutoFit/>
          </a:bodyPr>
          <a:lstStyle/>
          <a:p>
            <a:r>
              <a:rPr lang="en-US" altLang="zh-CN" sz="2100" b="1" spc="225" dirty="0">
                <a:solidFill>
                  <a:prstClr val="white"/>
                </a:solidFill>
              </a:rPr>
              <a:t>5.3.1 DIANA</a:t>
            </a:r>
            <a:r>
              <a:rPr lang="zh-CN" altLang="en-US" sz="2100" b="1" spc="225" dirty="0">
                <a:solidFill>
                  <a:prstClr val="white"/>
                </a:solidFill>
              </a:rPr>
              <a:t>算法</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5" name="文本框 27"/>
          <p:cNvSpPr txBox="1"/>
          <p:nvPr/>
        </p:nvSpPr>
        <p:spPr>
          <a:xfrm>
            <a:off x="6630203" y="234392"/>
            <a:ext cx="1274708" cy="300082"/>
          </a:xfrm>
          <a:prstGeom prst="rect">
            <a:avLst/>
          </a:prstGeom>
          <a:noFill/>
        </p:spPr>
        <p:txBody>
          <a:bodyPr wrap="none" rtlCol="0">
            <a:spAutoFit/>
          </a:bodyPr>
          <a:lstStyle/>
          <a:p>
            <a:r>
              <a:rPr lang="zh-CN" altLang="en-US" sz="1350" dirty="0">
                <a:solidFill>
                  <a:prstClr val="white"/>
                </a:solidFill>
              </a:rPr>
              <a:t>第五章　聚 类</a:t>
            </a:r>
            <a:endParaRPr lang="zh-CN" altLang="en-US" sz="1350" dirty="0">
              <a:solidFill>
                <a:prstClr val="white"/>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69" name="Rectangle 3"/>
          <p:cNvSpPr txBox="1">
            <a:spLocks noChangeArrowheads="1"/>
          </p:cNvSpPr>
          <p:nvPr/>
        </p:nvSpPr>
        <p:spPr bwMode="auto">
          <a:xfrm>
            <a:off x="521493" y="882649"/>
            <a:ext cx="8207375" cy="3219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lnSpc>
                <a:spcPct val="120000"/>
              </a:lnSpc>
              <a:spcBef>
                <a:spcPct val="20000"/>
              </a:spcBef>
              <a:spcAft>
                <a:spcPct val="0"/>
              </a:spcAft>
              <a:buClr>
                <a:schemeClr val="accent1"/>
              </a:buClr>
              <a:buFont typeface="Wingdings" panose="05000000000000000000" pitchFamily="2" charset="2"/>
              <a:buChar char="n"/>
              <a:defRPr sz="2000" b="1">
                <a:solidFill>
                  <a:schemeClr val="tx1"/>
                </a:solidFill>
                <a:latin typeface="+mn-lt"/>
                <a:ea typeface="+mn-ea"/>
                <a:cs typeface="+mn-cs"/>
              </a:defRPr>
            </a:lvl1pPr>
            <a:lvl2pPr marL="742950" indent="-285750" algn="l" rtl="0" eaLnBrk="0" fontAlgn="base" hangingPunct="0">
              <a:lnSpc>
                <a:spcPct val="120000"/>
              </a:lnSpc>
              <a:spcBef>
                <a:spcPct val="20000"/>
              </a:spcBef>
              <a:spcAft>
                <a:spcPct val="0"/>
              </a:spcAft>
              <a:buClr>
                <a:schemeClr val="accent1"/>
              </a:buClr>
              <a:buFont typeface="Wingdings" panose="05000000000000000000" pitchFamily="2" charset="2"/>
              <a:buChar char="n"/>
              <a:defRPr b="1">
                <a:solidFill>
                  <a:schemeClr val="tx1"/>
                </a:solidFill>
                <a:latin typeface="+mn-lt"/>
                <a:ea typeface="+mn-ea"/>
              </a:defRPr>
            </a:lvl2pPr>
            <a:lvl3pPr marL="11430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600" b="1">
                <a:solidFill>
                  <a:schemeClr val="tx1"/>
                </a:solidFill>
                <a:latin typeface="+mn-lt"/>
                <a:ea typeface="+mn-ea"/>
              </a:defRPr>
            </a:lvl3pPr>
            <a:lvl4pPr marL="16002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400" b="1">
                <a:solidFill>
                  <a:schemeClr val="tx1"/>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
              <a:defRPr>
                <a:solidFill>
                  <a:schemeClr val="tx1"/>
                </a:solidFill>
                <a:latin typeface="+mn-lt"/>
                <a:ea typeface="+mn-ea"/>
              </a:defRPr>
            </a:lvl5pPr>
            <a:lvl6pPr marL="25146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6pPr>
            <a:lvl7pPr marL="29718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7pPr>
            <a:lvl8pPr marL="34290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8pPr>
            <a:lvl9pPr marL="38862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9pPr>
          </a:lstStyle>
          <a:p>
            <a:pPr marL="0" indent="0" eaLnBrk="1" hangingPunct="1">
              <a:lnSpc>
                <a:spcPct val="100000"/>
              </a:lnSpc>
              <a:spcBef>
                <a:spcPts val="0"/>
              </a:spcBef>
              <a:buClr>
                <a:srgbClr val="B2B2B2"/>
              </a:buClr>
              <a:buNone/>
            </a:pPr>
            <a:r>
              <a:rPr lang="zh-CN" altLang="en-US" sz="1800" b="0" kern="0" dirty="0">
                <a:solidFill>
                  <a:srgbClr val="000000"/>
                </a:solidFill>
                <a:latin typeface="黑体" panose="02010609060101010101" pitchFamily="49" charset="-122"/>
                <a:ea typeface="黑体" panose="02010609060101010101" pitchFamily="49" charset="-122"/>
              </a:rPr>
              <a:t>算法</a:t>
            </a:r>
            <a:r>
              <a:rPr lang="en-US" altLang="zh-CN" sz="1800" b="0" kern="0" dirty="0">
                <a:solidFill>
                  <a:srgbClr val="000000"/>
                </a:solidFill>
                <a:latin typeface="黑体" panose="02010609060101010101" pitchFamily="49" charset="-122"/>
                <a:ea typeface="黑体" panose="02010609060101010101" pitchFamily="49" charset="-122"/>
              </a:rPr>
              <a:t>5.4  DIANA (</a:t>
            </a:r>
            <a:r>
              <a:rPr lang="zh-CN" altLang="en-US" sz="1800" b="0" kern="0" dirty="0">
                <a:solidFill>
                  <a:srgbClr val="000000"/>
                </a:solidFill>
                <a:latin typeface="黑体" panose="02010609060101010101" pitchFamily="49" charset="-122"/>
                <a:ea typeface="黑体" panose="02010609060101010101" pitchFamily="49" charset="-122"/>
              </a:rPr>
              <a:t>自顶向下的分裂层次聚类</a:t>
            </a:r>
            <a:r>
              <a:rPr lang="en-US" altLang="zh-CN" sz="1800" b="0" kern="0" dirty="0">
                <a:solidFill>
                  <a:srgbClr val="000000"/>
                </a:solidFill>
                <a:latin typeface="黑体" panose="02010609060101010101" pitchFamily="49" charset="-122"/>
                <a:ea typeface="黑体" panose="02010609060101010101" pitchFamily="49" charset="-122"/>
              </a:rPr>
              <a:t>)</a:t>
            </a:r>
            <a:endParaRPr lang="en-US" altLang="zh-CN" sz="1800" b="0" kern="0" dirty="0">
              <a:solidFill>
                <a:srgbClr val="000000"/>
              </a:solidFill>
              <a:latin typeface="黑体" panose="02010609060101010101" pitchFamily="49" charset="-122"/>
              <a:ea typeface="黑体" panose="02010609060101010101" pitchFamily="49" charset="-122"/>
            </a:endParaRPr>
          </a:p>
          <a:p>
            <a:pPr marL="0" indent="0" eaLnBrk="1" hangingPunct="1">
              <a:lnSpc>
                <a:spcPct val="100000"/>
              </a:lnSpc>
              <a:spcBef>
                <a:spcPts val="0"/>
              </a:spcBef>
              <a:buClr>
                <a:srgbClr val="B2B2B2"/>
              </a:buClr>
              <a:buNone/>
            </a:pPr>
            <a:r>
              <a:rPr lang="zh-CN" altLang="en-US" sz="1800" b="0" kern="0" dirty="0">
                <a:solidFill>
                  <a:srgbClr val="000000"/>
                </a:solidFill>
                <a:latin typeface="黑体" panose="02010609060101010101" pitchFamily="49" charset="-122"/>
                <a:ea typeface="黑体" panose="02010609060101010101" pitchFamily="49" charset="-122"/>
              </a:rPr>
              <a:t>输入：包含</a:t>
            </a:r>
            <a:r>
              <a:rPr lang="en-US" altLang="zh-CN" sz="1800" b="0" kern="0" dirty="0">
                <a:solidFill>
                  <a:srgbClr val="000000"/>
                </a:solidFill>
                <a:latin typeface="黑体" panose="02010609060101010101" pitchFamily="49" charset="-122"/>
                <a:ea typeface="黑体" panose="02010609060101010101" pitchFamily="49" charset="-122"/>
              </a:rPr>
              <a:t>n</a:t>
            </a:r>
            <a:r>
              <a:rPr lang="zh-CN" altLang="en-US" sz="1800" b="0" kern="0" dirty="0">
                <a:solidFill>
                  <a:srgbClr val="000000"/>
                </a:solidFill>
                <a:latin typeface="黑体" panose="02010609060101010101" pitchFamily="49" charset="-122"/>
                <a:ea typeface="黑体" panose="02010609060101010101" pitchFamily="49" charset="-122"/>
              </a:rPr>
              <a:t>个对象的数据集</a:t>
            </a:r>
            <a:r>
              <a:rPr lang="en-US" altLang="zh-CN" sz="1800" b="0" kern="0" dirty="0">
                <a:solidFill>
                  <a:srgbClr val="000000"/>
                </a:solidFill>
                <a:latin typeface="黑体" panose="02010609060101010101" pitchFamily="49" charset="-122"/>
                <a:ea typeface="黑体" panose="02010609060101010101" pitchFamily="49" charset="-122"/>
              </a:rPr>
              <a:t>D</a:t>
            </a:r>
            <a:r>
              <a:rPr lang="zh-CN" altLang="en-US" sz="1800" b="0" kern="0" dirty="0">
                <a:solidFill>
                  <a:srgbClr val="000000"/>
                </a:solidFill>
                <a:latin typeface="黑体" panose="02010609060101010101" pitchFamily="49" charset="-122"/>
                <a:ea typeface="黑体" panose="02010609060101010101" pitchFamily="49" charset="-122"/>
              </a:rPr>
              <a:t>，终止条件簇的数目</a:t>
            </a:r>
            <a:r>
              <a:rPr lang="en-US" altLang="zh-CN" sz="1800" b="0" kern="0" dirty="0">
                <a:solidFill>
                  <a:srgbClr val="000000"/>
                </a:solidFill>
                <a:latin typeface="黑体" panose="02010609060101010101" pitchFamily="49" charset="-122"/>
                <a:ea typeface="黑体" panose="02010609060101010101" pitchFamily="49" charset="-122"/>
              </a:rPr>
              <a:t>k</a:t>
            </a:r>
            <a:endParaRPr lang="en-US" altLang="zh-CN" sz="1800" b="0" kern="0" dirty="0">
              <a:solidFill>
                <a:srgbClr val="000000"/>
              </a:solidFill>
              <a:latin typeface="黑体" panose="02010609060101010101" pitchFamily="49" charset="-122"/>
              <a:ea typeface="黑体" panose="02010609060101010101" pitchFamily="49" charset="-122"/>
            </a:endParaRPr>
          </a:p>
          <a:p>
            <a:pPr marL="0" indent="0" eaLnBrk="1" hangingPunct="1">
              <a:lnSpc>
                <a:spcPct val="100000"/>
              </a:lnSpc>
              <a:spcBef>
                <a:spcPts val="0"/>
              </a:spcBef>
              <a:buClr>
                <a:srgbClr val="B2B2B2"/>
              </a:buClr>
              <a:buNone/>
            </a:pPr>
            <a:r>
              <a:rPr lang="zh-CN" altLang="en-US" sz="1800" b="0" kern="0" dirty="0">
                <a:solidFill>
                  <a:srgbClr val="000000"/>
                </a:solidFill>
                <a:latin typeface="黑体" panose="02010609060101010101" pitchFamily="49" charset="-122"/>
                <a:ea typeface="黑体" panose="02010609060101010101" pitchFamily="49" charset="-122"/>
              </a:rPr>
              <a:t>输出：</a:t>
            </a:r>
            <a:r>
              <a:rPr lang="en-US" altLang="zh-CN" sz="1800" b="0" kern="0" dirty="0">
                <a:solidFill>
                  <a:srgbClr val="000000"/>
                </a:solidFill>
                <a:latin typeface="黑体" panose="02010609060101010101" pitchFamily="49" charset="-122"/>
                <a:ea typeface="黑体" panose="02010609060101010101" pitchFamily="49" charset="-122"/>
              </a:rPr>
              <a:t>k</a:t>
            </a:r>
            <a:r>
              <a:rPr lang="zh-CN" altLang="en-US" sz="1800" b="0" kern="0" dirty="0">
                <a:solidFill>
                  <a:srgbClr val="000000"/>
                </a:solidFill>
                <a:latin typeface="黑体" panose="02010609060101010101" pitchFamily="49" charset="-122"/>
                <a:ea typeface="黑体" panose="02010609060101010101" pitchFamily="49" charset="-122"/>
              </a:rPr>
              <a:t>个簇</a:t>
            </a:r>
            <a:endParaRPr lang="zh-CN" altLang="en-US" sz="1800" b="0" kern="0" dirty="0">
              <a:solidFill>
                <a:srgbClr val="000000"/>
              </a:solidFill>
              <a:latin typeface="黑体" panose="02010609060101010101" pitchFamily="49" charset="-122"/>
              <a:ea typeface="黑体" panose="02010609060101010101" pitchFamily="49" charset="-122"/>
            </a:endParaRPr>
          </a:p>
          <a:p>
            <a:pPr marL="0" indent="0" eaLnBrk="1" hangingPunct="1">
              <a:lnSpc>
                <a:spcPct val="100000"/>
              </a:lnSpc>
              <a:spcBef>
                <a:spcPts val="0"/>
              </a:spcBef>
              <a:buClr>
                <a:srgbClr val="B2B2B2"/>
              </a:buClr>
              <a:buNone/>
            </a:pPr>
            <a:r>
              <a:rPr lang="en-US" altLang="zh-CN" sz="1800" b="0" kern="0" dirty="0">
                <a:solidFill>
                  <a:srgbClr val="000000"/>
                </a:solidFill>
                <a:latin typeface="黑体" panose="02010609060101010101" pitchFamily="49" charset="-122"/>
                <a:ea typeface="黑体" panose="02010609060101010101" pitchFamily="49" charset="-122"/>
              </a:rPr>
              <a:t>1</a:t>
            </a:r>
            <a:r>
              <a:rPr lang="zh-CN" altLang="en-US" sz="1800" b="0" kern="0" dirty="0">
                <a:solidFill>
                  <a:srgbClr val="000000"/>
                </a:solidFill>
                <a:latin typeface="黑体" panose="02010609060101010101" pitchFamily="49" charset="-122"/>
                <a:ea typeface="黑体" panose="02010609060101010101" pitchFamily="49" charset="-122"/>
              </a:rPr>
              <a:t>：将包含</a:t>
            </a:r>
            <a:r>
              <a:rPr lang="en-US" altLang="zh-CN" sz="1800" b="0" kern="0" dirty="0">
                <a:solidFill>
                  <a:srgbClr val="000000"/>
                </a:solidFill>
                <a:latin typeface="黑体" panose="02010609060101010101" pitchFamily="49" charset="-122"/>
                <a:ea typeface="黑体" panose="02010609060101010101" pitchFamily="49" charset="-122"/>
              </a:rPr>
              <a:t>n</a:t>
            </a:r>
            <a:r>
              <a:rPr lang="zh-CN" altLang="en-US" sz="1800" b="0" kern="0" dirty="0">
                <a:solidFill>
                  <a:srgbClr val="000000"/>
                </a:solidFill>
                <a:latin typeface="黑体" panose="02010609060101010101" pitchFamily="49" charset="-122"/>
                <a:ea typeface="黑体" panose="02010609060101010101" pitchFamily="49" charset="-122"/>
              </a:rPr>
              <a:t>个对象的数据集</a:t>
            </a:r>
            <a:r>
              <a:rPr lang="en-US" altLang="zh-CN" sz="1800" b="0" kern="0" dirty="0">
                <a:solidFill>
                  <a:srgbClr val="000000"/>
                </a:solidFill>
                <a:latin typeface="黑体" panose="02010609060101010101" pitchFamily="49" charset="-122"/>
                <a:ea typeface="黑体" panose="02010609060101010101" pitchFamily="49" charset="-122"/>
              </a:rPr>
              <a:t>D</a:t>
            </a:r>
            <a:r>
              <a:rPr lang="zh-CN" altLang="en-US" sz="1800" b="0" kern="0" dirty="0">
                <a:solidFill>
                  <a:srgbClr val="000000"/>
                </a:solidFill>
                <a:latin typeface="黑体" panose="02010609060101010101" pitchFamily="49" charset="-122"/>
                <a:ea typeface="黑体" panose="02010609060101010101" pitchFamily="49" charset="-122"/>
              </a:rPr>
              <a:t>当成一个初始簇；</a:t>
            </a:r>
            <a:endParaRPr lang="zh-CN" altLang="en-US" sz="1800" b="0" kern="0" dirty="0">
              <a:solidFill>
                <a:srgbClr val="000000"/>
              </a:solidFill>
              <a:latin typeface="黑体" panose="02010609060101010101" pitchFamily="49" charset="-122"/>
              <a:ea typeface="黑体" panose="02010609060101010101" pitchFamily="49" charset="-122"/>
            </a:endParaRPr>
          </a:p>
          <a:p>
            <a:pPr marL="0" indent="0" eaLnBrk="1" hangingPunct="1">
              <a:lnSpc>
                <a:spcPct val="100000"/>
              </a:lnSpc>
              <a:spcBef>
                <a:spcPts val="0"/>
              </a:spcBef>
              <a:buClr>
                <a:srgbClr val="B2B2B2"/>
              </a:buClr>
              <a:buNone/>
            </a:pPr>
            <a:r>
              <a:rPr lang="en-US" altLang="zh-CN" sz="1800" b="0" kern="0" dirty="0">
                <a:solidFill>
                  <a:srgbClr val="000000"/>
                </a:solidFill>
                <a:latin typeface="黑体" panose="02010609060101010101" pitchFamily="49" charset="-122"/>
                <a:ea typeface="黑体" panose="02010609060101010101" pitchFamily="49" charset="-122"/>
              </a:rPr>
              <a:t>2</a:t>
            </a:r>
            <a:r>
              <a:rPr lang="zh-CN" altLang="en-US" sz="1800" b="0" kern="0" dirty="0">
                <a:solidFill>
                  <a:srgbClr val="000000"/>
                </a:solidFill>
                <a:latin typeface="黑体" panose="02010609060101010101" pitchFamily="49" charset="-122"/>
                <a:ea typeface="黑体" panose="02010609060101010101" pitchFamily="49" charset="-122"/>
              </a:rPr>
              <a:t>：</a:t>
            </a:r>
            <a:r>
              <a:rPr lang="en-US" altLang="zh-CN" sz="1800" b="0" kern="0" dirty="0">
                <a:solidFill>
                  <a:srgbClr val="000000"/>
                </a:solidFill>
                <a:latin typeface="黑体" panose="02010609060101010101" pitchFamily="49" charset="-122"/>
                <a:ea typeface="黑体" panose="02010609060101010101" pitchFamily="49" charset="-122"/>
              </a:rPr>
              <a:t>repeat</a:t>
            </a:r>
            <a:endParaRPr lang="en-US" altLang="zh-CN" sz="1800" b="0" kern="0" dirty="0">
              <a:solidFill>
                <a:srgbClr val="000000"/>
              </a:solidFill>
              <a:latin typeface="黑体" panose="02010609060101010101" pitchFamily="49" charset="-122"/>
              <a:ea typeface="黑体" panose="02010609060101010101" pitchFamily="49" charset="-122"/>
            </a:endParaRPr>
          </a:p>
          <a:p>
            <a:pPr marL="0" indent="0" eaLnBrk="1" hangingPunct="1">
              <a:lnSpc>
                <a:spcPct val="100000"/>
              </a:lnSpc>
              <a:spcBef>
                <a:spcPts val="0"/>
              </a:spcBef>
              <a:buClr>
                <a:srgbClr val="B2B2B2"/>
              </a:buClr>
              <a:buNone/>
            </a:pPr>
            <a:r>
              <a:rPr lang="en-US" altLang="zh-CN" sz="1800" b="0" kern="0" dirty="0">
                <a:solidFill>
                  <a:srgbClr val="000000"/>
                </a:solidFill>
                <a:latin typeface="黑体" panose="02010609060101010101" pitchFamily="49" charset="-122"/>
                <a:ea typeface="黑体" panose="02010609060101010101" pitchFamily="49" charset="-122"/>
              </a:rPr>
              <a:t>3</a:t>
            </a:r>
            <a:r>
              <a:rPr lang="zh-CN" altLang="en-US" sz="1800" b="0" kern="0" dirty="0">
                <a:solidFill>
                  <a:srgbClr val="000000"/>
                </a:solidFill>
                <a:latin typeface="黑体" panose="02010609060101010101" pitchFamily="49" charset="-122"/>
                <a:ea typeface="黑体" panose="02010609060101010101" pitchFamily="49" charset="-122"/>
              </a:rPr>
              <a:t>：在同类簇中找到距离最远的样本点对；</a:t>
            </a:r>
            <a:endParaRPr lang="zh-CN" altLang="en-US" sz="1800" b="0" kern="0" dirty="0">
              <a:solidFill>
                <a:srgbClr val="000000"/>
              </a:solidFill>
              <a:latin typeface="黑体" panose="02010609060101010101" pitchFamily="49" charset="-122"/>
              <a:ea typeface="黑体" panose="02010609060101010101" pitchFamily="49" charset="-122"/>
            </a:endParaRPr>
          </a:p>
          <a:p>
            <a:pPr marL="0" indent="0" eaLnBrk="1" hangingPunct="1">
              <a:lnSpc>
                <a:spcPct val="100000"/>
              </a:lnSpc>
              <a:spcBef>
                <a:spcPts val="0"/>
              </a:spcBef>
              <a:buClr>
                <a:srgbClr val="B2B2B2"/>
              </a:buClr>
              <a:buNone/>
            </a:pPr>
            <a:r>
              <a:rPr lang="en-US" altLang="zh-CN" sz="1800" b="0" kern="0" dirty="0">
                <a:solidFill>
                  <a:srgbClr val="000000"/>
                </a:solidFill>
                <a:latin typeface="黑体" panose="02010609060101010101" pitchFamily="49" charset="-122"/>
                <a:ea typeface="黑体" panose="02010609060101010101" pitchFamily="49" charset="-122"/>
              </a:rPr>
              <a:t>4</a:t>
            </a:r>
            <a:r>
              <a:rPr lang="zh-CN" altLang="en-US" sz="1800" b="0" kern="0" dirty="0">
                <a:solidFill>
                  <a:srgbClr val="000000"/>
                </a:solidFill>
                <a:latin typeface="黑体" panose="02010609060101010101" pitchFamily="49" charset="-122"/>
                <a:ea typeface="黑体" panose="02010609060101010101" pitchFamily="49" charset="-122"/>
              </a:rPr>
              <a:t>：以该样本点为代表，将原类簇中的样本点重新分属到这两个新</a:t>
            </a:r>
            <a:endParaRPr lang="en-US" altLang="zh-CN" sz="1800" b="0" kern="0" dirty="0">
              <a:solidFill>
                <a:srgbClr val="000000"/>
              </a:solidFill>
              <a:latin typeface="黑体" panose="02010609060101010101" pitchFamily="49" charset="-122"/>
              <a:ea typeface="黑体" panose="02010609060101010101" pitchFamily="49" charset="-122"/>
            </a:endParaRPr>
          </a:p>
          <a:p>
            <a:pPr marL="0" indent="0" eaLnBrk="1" hangingPunct="1">
              <a:lnSpc>
                <a:spcPct val="100000"/>
              </a:lnSpc>
              <a:spcBef>
                <a:spcPts val="0"/>
              </a:spcBef>
              <a:buClr>
                <a:srgbClr val="B2B2B2"/>
              </a:buClr>
              <a:buNone/>
            </a:pPr>
            <a:r>
              <a:rPr lang="en-US" altLang="zh-CN" sz="1800" b="0" kern="0" dirty="0">
                <a:solidFill>
                  <a:srgbClr val="000000"/>
                </a:solidFill>
                <a:latin typeface="黑体" panose="02010609060101010101" pitchFamily="49" charset="-122"/>
                <a:ea typeface="黑体" panose="02010609060101010101" pitchFamily="49" charset="-122"/>
              </a:rPr>
              <a:t>  </a:t>
            </a:r>
            <a:r>
              <a:rPr lang="zh-CN" altLang="en-US" sz="1800" b="0" kern="0" dirty="0">
                <a:solidFill>
                  <a:srgbClr val="000000"/>
                </a:solidFill>
                <a:latin typeface="黑体" panose="02010609060101010101" pitchFamily="49" charset="-122"/>
                <a:ea typeface="黑体" panose="02010609060101010101" pitchFamily="49" charset="-122"/>
              </a:rPr>
              <a:t> 簇中；</a:t>
            </a:r>
            <a:endParaRPr lang="zh-CN" altLang="en-US" sz="1800" b="0" kern="0" dirty="0">
              <a:solidFill>
                <a:srgbClr val="000000"/>
              </a:solidFill>
              <a:latin typeface="黑体" panose="02010609060101010101" pitchFamily="49" charset="-122"/>
              <a:ea typeface="黑体" panose="02010609060101010101" pitchFamily="49" charset="-122"/>
            </a:endParaRPr>
          </a:p>
          <a:p>
            <a:pPr marL="0" indent="0" eaLnBrk="1" hangingPunct="1">
              <a:lnSpc>
                <a:spcPct val="100000"/>
              </a:lnSpc>
              <a:spcBef>
                <a:spcPts val="0"/>
              </a:spcBef>
              <a:buClr>
                <a:srgbClr val="B2B2B2"/>
              </a:buClr>
              <a:buNone/>
            </a:pPr>
            <a:r>
              <a:rPr lang="en-US" altLang="zh-CN" sz="1800" b="0" kern="0" dirty="0">
                <a:solidFill>
                  <a:srgbClr val="000000"/>
                </a:solidFill>
                <a:latin typeface="黑体" panose="02010609060101010101" pitchFamily="49" charset="-122"/>
                <a:ea typeface="黑体" panose="02010609060101010101" pitchFamily="49" charset="-122"/>
              </a:rPr>
              <a:t>5</a:t>
            </a:r>
            <a:r>
              <a:rPr lang="zh-CN" altLang="en-US" sz="1800" b="0" kern="0" dirty="0">
                <a:solidFill>
                  <a:srgbClr val="000000"/>
                </a:solidFill>
                <a:latin typeface="黑体" panose="02010609060101010101" pitchFamily="49" charset="-122"/>
                <a:ea typeface="黑体" panose="02010609060101010101" pitchFamily="49" charset="-122"/>
              </a:rPr>
              <a:t>：</a:t>
            </a:r>
            <a:r>
              <a:rPr lang="en-US" altLang="zh-CN" sz="1800" b="0" kern="0" dirty="0">
                <a:solidFill>
                  <a:srgbClr val="000000"/>
                </a:solidFill>
                <a:latin typeface="黑体" panose="02010609060101010101" pitchFamily="49" charset="-122"/>
                <a:ea typeface="黑体" panose="02010609060101010101" pitchFamily="49" charset="-122"/>
              </a:rPr>
              <a:t>until</a:t>
            </a:r>
            <a:r>
              <a:rPr lang="zh-CN" altLang="en-US" sz="1800" b="0" kern="0" dirty="0">
                <a:solidFill>
                  <a:srgbClr val="000000"/>
                </a:solidFill>
                <a:latin typeface="黑体" panose="02010609060101010101" pitchFamily="49" charset="-122"/>
                <a:ea typeface="黑体" panose="02010609060101010101" pitchFamily="49" charset="-122"/>
              </a:rPr>
              <a:t>达到定义的簇的数目</a:t>
            </a:r>
            <a:endParaRPr lang="zh-CN" altLang="en-US" sz="1800" b="0" kern="0" dirty="0">
              <a:solidFill>
                <a:srgbClr val="000000"/>
              </a:solidFill>
              <a:latin typeface="黑体" panose="02010609060101010101" pitchFamily="49" charset="-122"/>
              <a:ea typeface="黑体" panose="02010609060101010101" pitchFamily="49" charset="-122"/>
            </a:endParaRPr>
          </a:p>
        </p:txBody>
      </p:sp>
      <p:sp>
        <p:nvSpPr>
          <p:cNvPr id="75" name="Rectangle 3"/>
          <p:cNvSpPr txBox="1">
            <a:spLocks noChangeArrowheads="1"/>
          </p:cNvSpPr>
          <p:nvPr/>
        </p:nvSpPr>
        <p:spPr bwMode="auto">
          <a:xfrm>
            <a:off x="564497" y="3749674"/>
            <a:ext cx="8121368" cy="1714501"/>
          </a:xfrm>
          <a:prstGeom prst="rect">
            <a:avLst/>
          </a:prstGeom>
          <a:solidFill>
            <a:srgbClr val="0066FF"/>
          </a:solidFill>
          <a:ln>
            <a:noFill/>
          </a:ln>
        </p:spPr>
        <p:txBody>
          <a:bodyPr vert="horz" wrap="square" lIns="91440" tIns="45720" rIns="91440" bIns="45720" numCol="1" anchor="t" anchorCtr="0" compatLnSpc="1"/>
          <a:lstStyle>
            <a:lvl1pPr marL="342900" indent="-342900" algn="l" rtl="0" eaLnBrk="0" fontAlgn="base" hangingPunct="0">
              <a:lnSpc>
                <a:spcPct val="120000"/>
              </a:lnSpc>
              <a:spcBef>
                <a:spcPct val="20000"/>
              </a:spcBef>
              <a:spcAft>
                <a:spcPct val="0"/>
              </a:spcAft>
              <a:buClr>
                <a:schemeClr val="accent1"/>
              </a:buClr>
              <a:buFont typeface="Wingdings" panose="05000000000000000000" pitchFamily="2" charset="2"/>
              <a:buChar char="n"/>
              <a:defRPr sz="2000" b="1">
                <a:solidFill>
                  <a:schemeClr val="tx1"/>
                </a:solidFill>
                <a:latin typeface="+mn-lt"/>
                <a:ea typeface="+mn-ea"/>
                <a:cs typeface="+mn-cs"/>
              </a:defRPr>
            </a:lvl1pPr>
            <a:lvl2pPr marL="742950" indent="-285750" algn="l" rtl="0" eaLnBrk="0" fontAlgn="base" hangingPunct="0">
              <a:lnSpc>
                <a:spcPct val="120000"/>
              </a:lnSpc>
              <a:spcBef>
                <a:spcPct val="20000"/>
              </a:spcBef>
              <a:spcAft>
                <a:spcPct val="0"/>
              </a:spcAft>
              <a:buClr>
                <a:schemeClr val="accent1"/>
              </a:buClr>
              <a:buFont typeface="Wingdings" panose="05000000000000000000" pitchFamily="2" charset="2"/>
              <a:buChar char="n"/>
              <a:defRPr b="1">
                <a:solidFill>
                  <a:schemeClr val="tx1"/>
                </a:solidFill>
                <a:latin typeface="+mn-lt"/>
                <a:ea typeface="+mn-ea"/>
              </a:defRPr>
            </a:lvl2pPr>
            <a:lvl3pPr marL="11430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600" b="1">
                <a:solidFill>
                  <a:schemeClr val="tx1"/>
                </a:solidFill>
                <a:latin typeface="+mn-lt"/>
                <a:ea typeface="+mn-ea"/>
              </a:defRPr>
            </a:lvl3pPr>
            <a:lvl4pPr marL="16002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400" b="1">
                <a:solidFill>
                  <a:schemeClr val="tx1"/>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
              <a:defRPr>
                <a:solidFill>
                  <a:schemeClr val="tx1"/>
                </a:solidFill>
                <a:latin typeface="+mn-lt"/>
                <a:ea typeface="+mn-ea"/>
              </a:defRPr>
            </a:lvl5pPr>
            <a:lvl6pPr marL="25146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6pPr>
            <a:lvl7pPr marL="29718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7pPr>
            <a:lvl8pPr marL="34290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8pPr>
            <a:lvl9pPr marL="38862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9pPr>
          </a:lstStyle>
          <a:p>
            <a:pPr marL="0" indent="0" eaLnBrk="1" hangingPunct="1">
              <a:lnSpc>
                <a:spcPct val="100000"/>
              </a:lnSpc>
              <a:buClr>
                <a:srgbClr val="B2B2B2"/>
              </a:buClr>
              <a:buFont typeface="Wingdings" panose="05000000000000000000" pitchFamily="2" charset="2"/>
              <a:buNone/>
            </a:pPr>
            <a:r>
              <a:rPr lang="zh-CN" altLang="en-US" sz="1800" b="0" kern="0" dirty="0">
                <a:solidFill>
                  <a:schemeClr val="bg1"/>
                </a:solidFill>
                <a:latin typeface="黑体" panose="02010609060101010101" pitchFamily="49" charset="-122"/>
                <a:ea typeface="黑体" panose="02010609060101010101" pitchFamily="49" charset="-122"/>
              </a:rPr>
              <a:t>算法分析：</a:t>
            </a:r>
            <a:endParaRPr lang="zh-CN" altLang="en-US" sz="1800" b="0" kern="0" dirty="0">
              <a:solidFill>
                <a:schemeClr val="bg1"/>
              </a:solidFill>
              <a:latin typeface="黑体" panose="02010609060101010101" pitchFamily="49" charset="-122"/>
              <a:ea typeface="黑体" panose="02010609060101010101" pitchFamily="49" charset="-122"/>
            </a:endParaRPr>
          </a:p>
          <a:p>
            <a:pPr marL="0" indent="0" eaLnBrk="1" hangingPunct="1">
              <a:lnSpc>
                <a:spcPct val="100000"/>
              </a:lnSpc>
              <a:buClr>
                <a:srgbClr val="B2B2B2"/>
              </a:buClr>
              <a:buNone/>
            </a:pPr>
            <a:r>
              <a:rPr lang="zh-CN" altLang="en-US" sz="1800" b="0" kern="0" dirty="0">
                <a:solidFill>
                  <a:schemeClr val="bg1"/>
                </a:solidFill>
                <a:latin typeface="黑体" panose="02010609060101010101" pitchFamily="49" charset="-122"/>
                <a:ea typeface="黑体" panose="02010609060101010101" pitchFamily="49" charset="-122"/>
              </a:rPr>
              <a:t>（</a:t>
            </a:r>
            <a:r>
              <a:rPr lang="en-US" altLang="zh-CN" sz="1800" b="0" kern="0" dirty="0">
                <a:solidFill>
                  <a:schemeClr val="bg1"/>
                </a:solidFill>
                <a:latin typeface="黑体" panose="02010609060101010101" pitchFamily="49" charset="-122"/>
                <a:ea typeface="黑体" panose="02010609060101010101" pitchFamily="49" charset="-122"/>
              </a:rPr>
              <a:t>1</a:t>
            </a:r>
            <a:r>
              <a:rPr lang="zh-CN" altLang="en-US" sz="1800" b="0" kern="0" dirty="0">
                <a:solidFill>
                  <a:schemeClr val="bg1"/>
                </a:solidFill>
                <a:latin typeface="黑体" panose="02010609060101010101" pitchFamily="49" charset="-122"/>
                <a:ea typeface="黑体" panose="02010609060101010101" pitchFamily="49" charset="-122"/>
              </a:rPr>
              <a:t>）缺点是已做的分裂操作不能撤销，类之间不能交换对象；</a:t>
            </a:r>
            <a:endParaRPr lang="zh-CN" altLang="en-US" sz="1800" b="0" kern="0" dirty="0">
              <a:solidFill>
                <a:schemeClr val="bg1"/>
              </a:solidFill>
              <a:latin typeface="黑体" panose="02010609060101010101" pitchFamily="49" charset="-122"/>
              <a:ea typeface="黑体" panose="02010609060101010101" pitchFamily="49" charset="-122"/>
            </a:endParaRPr>
          </a:p>
          <a:p>
            <a:pPr marL="0" indent="0" eaLnBrk="1" hangingPunct="1">
              <a:lnSpc>
                <a:spcPct val="100000"/>
              </a:lnSpc>
              <a:buClr>
                <a:srgbClr val="B2B2B2"/>
              </a:buClr>
              <a:buNone/>
            </a:pPr>
            <a:r>
              <a:rPr lang="zh-CN" altLang="en-US" sz="1800" b="0" kern="0" dirty="0">
                <a:solidFill>
                  <a:schemeClr val="bg1"/>
                </a:solidFill>
                <a:latin typeface="黑体" panose="02010609060101010101" pitchFamily="49" charset="-122"/>
                <a:ea typeface="黑体" panose="02010609060101010101" pitchFamily="49" charset="-122"/>
              </a:rPr>
              <a:t>（</a:t>
            </a:r>
            <a:r>
              <a:rPr lang="en-US" altLang="zh-CN" sz="1800" b="0" kern="0" dirty="0">
                <a:solidFill>
                  <a:schemeClr val="bg1"/>
                </a:solidFill>
                <a:latin typeface="黑体" panose="02010609060101010101" pitchFamily="49" charset="-122"/>
                <a:ea typeface="黑体" panose="02010609060101010101" pitchFamily="49" charset="-122"/>
              </a:rPr>
              <a:t>2</a:t>
            </a:r>
            <a:r>
              <a:rPr lang="zh-CN" altLang="en-US" sz="1800" b="0" kern="0" dirty="0">
                <a:solidFill>
                  <a:schemeClr val="bg1"/>
                </a:solidFill>
                <a:latin typeface="黑体" panose="02010609060101010101" pitchFamily="49" charset="-122"/>
                <a:ea typeface="黑体" panose="02010609060101010101" pitchFamily="49" charset="-122"/>
              </a:rPr>
              <a:t>）如果在某步没有选择好分裂点，可能会导致低质量的聚类结果；</a:t>
            </a:r>
            <a:endParaRPr lang="zh-CN" altLang="en-US" sz="1800" b="0" kern="0" dirty="0">
              <a:solidFill>
                <a:schemeClr val="bg1"/>
              </a:solidFill>
              <a:latin typeface="黑体" panose="02010609060101010101" pitchFamily="49" charset="-122"/>
              <a:ea typeface="黑体" panose="02010609060101010101" pitchFamily="49" charset="-122"/>
            </a:endParaRPr>
          </a:p>
          <a:p>
            <a:pPr marL="0" indent="0" eaLnBrk="1" hangingPunct="1">
              <a:lnSpc>
                <a:spcPct val="100000"/>
              </a:lnSpc>
              <a:buClr>
                <a:srgbClr val="B2B2B2"/>
              </a:buClr>
              <a:buNone/>
            </a:pPr>
            <a:r>
              <a:rPr lang="zh-CN" altLang="en-US" sz="1800" b="0" kern="0" dirty="0">
                <a:solidFill>
                  <a:schemeClr val="bg1"/>
                </a:solidFill>
                <a:latin typeface="黑体" panose="02010609060101010101" pitchFamily="49" charset="-122"/>
                <a:ea typeface="黑体" panose="02010609060101010101" pitchFamily="49" charset="-122"/>
              </a:rPr>
              <a:t>（</a:t>
            </a:r>
            <a:r>
              <a:rPr lang="en-US" altLang="zh-CN" sz="1800" b="0" kern="0" dirty="0">
                <a:solidFill>
                  <a:schemeClr val="bg1"/>
                </a:solidFill>
                <a:latin typeface="黑体" panose="02010609060101010101" pitchFamily="49" charset="-122"/>
                <a:ea typeface="黑体" panose="02010609060101010101" pitchFamily="49" charset="-122"/>
              </a:rPr>
              <a:t>3</a:t>
            </a:r>
            <a:r>
              <a:rPr lang="zh-CN" altLang="en-US" sz="1800" b="0" kern="0" dirty="0">
                <a:solidFill>
                  <a:schemeClr val="bg1"/>
                </a:solidFill>
                <a:latin typeface="黑体" panose="02010609060101010101" pitchFamily="49" charset="-122"/>
                <a:ea typeface="黑体" panose="02010609060101010101" pitchFamily="49" charset="-122"/>
              </a:rPr>
              <a:t>）算法的复杂度为</a:t>
            </a:r>
            <a:r>
              <a:rPr lang="en-US" altLang="zh-CN" sz="1800" b="0" kern="0" dirty="0">
                <a:solidFill>
                  <a:schemeClr val="bg1"/>
                </a:solidFill>
                <a:latin typeface="Times New Roman" panose="02020603050405020304" pitchFamily="18" charset="0"/>
                <a:ea typeface="黑体" panose="02010609060101010101" pitchFamily="49" charset="-122"/>
                <a:cs typeface="Times New Roman" panose="02020603050405020304" pitchFamily="18" charset="0"/>
              </a:rPr>
              <a:t>O</a:t>
            </a:r>
            <a:r>
              <a:rPr lang="en-US" altLang="zh-CN" sz="1800" b="0" kern="0" dirty="0">
                <a:solidFill>
                  <a:schemeClr val="bg1"/>
                </a:solidFill>
                <a:latin typeface="黑体" panose="02010609060101010101" pitchFamily="49" charset="-122"/>
                <a:ea typeface="黑体" panose="02010609060101010101" pitchFamily="49" charset="-122"/>
              </a:rPr>
              <a:t>(tn</a:t>
            </a:r>
            <a:r>
              <a:rPr lang="en-US" altLang="zh-CN" sz="1800" b="0" kern="0" baseline="30000" dirty="0">
                <a:solidFill>
                  <a:schemeClr val="bg1"/>
                </a:solidFill>
                <a:latin typeface="黑体" panose="02010609060101010101" pitchFamily="49" charset="-122"/>
                <a:ea typeface="黑体" panose="02010609060101010101" pitchFamily="49" charset="-122"/>
              </a:rPr>
              <a:t>2</a:t>
            </a:r>
            <a:r>
              <a:rPr lang="en-US" altLang="zh-CN" sz="1800" b="0" kern="0" dirty="0">
                <a:solidFill>
                  <a:schemeClr val="bg1"/>
                </a:solidFill>
                <a:latin typeface="黑体" panose="02010609060101010101" pitchFamily="49" charset="-122"/>
                <a:ea typeface="黑体" panose="02010609060101010101" pitchFamily="49" charset="-122"/>
              </a:rPr>
              <a:t>)</a:t>
            </a:r>
            <a:r>
              <a:rPr lang="zh-CN" altLang="en-US" sz="1800" b="0" kern="0" dirty="0">
                <a:solidFill>
                  <a:schemeClr val="bg1"/>
                </a:solidFill>
                <a:latin typeface="黑体" panose="02010609060101010101" pitchFamily="49" charset="-122"/>
                <a:ea typeface="黑体" panose="02010609060101010101" pitchFamily="49" charset="-122"/>
              </a:rPr>
              <a:t> ，</a:t>
            </a:r>
            <a:r>
              <a:rPr lang="en-US" altLang="zh-CN" sz="1800" b="0" kern="0" dirty="0">
                <a:solidFill>
                  <a:schemeClr val="bg1"/>
                </a:solidFill>
                <a:latin typeface="黑体" panose="02010609060101010101" pitchFamily="49" charset="-122"/>
                <a:ea typeface="黑体" panose="02010609060101010101" pitchFamily="49" charset="-122"/>
              </a:rPr>
              <a:t>t</a:t>
            </a:r>
            <a:r>
              <a:rPr lang="zh-CN" altLang="en-US" sz="1800" b="0" kern="0" dirty="0">
                <a:solidFill>
                  <a:schemeClr val="bg1"/>
                </a:solidFill>
                <a:latin typeface="黑体" panose="02010609060101010101" pitchFamily="49" charset="-122"/>
                <a:ea typeface="黑体" panose="02010609060101010101" pitchFamily="49" charset="-122"/>
              </a:rPr>
              <a:t>为迭代次数，不适合大数据集。</a:t>
            </a:r>
            <a:endParaRPr lang="zh-CN" altLang="en-US" sz="1800" b="0" kern="0" dirty="0">
              <a:solidFill>
                <a:schemeClr val="bg1"/>
              </a:solidFill>
              <a:latin typeface="黑体" panose="02010609060101010101" pitchFamily="49" charset="-122"/>
              <a:ea typeface="黑体" panose="02010609060101010101" pitchFamily="49" charset="-122"/>
            </a:endParaRPr>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a:defRPr/>
            </a:pPr>
            <a:r>
              <a:rPr lang="es-HN" sz="1200" b="1" i="1" dirty="0">
                <a:solidFill>
                  <a:prstClr val="white">
                    <a:lumMod val="65000"/>
                  </a:prstClr>
                </a:solidFill>
              </a:rPr>
              <a:t>of</a:t>
            </a:r>
            <a:endParaRPr lang="es-ES" sz="1200" b="1" i="1" dirty="0">
              <a:solidFill>
                <a:prstClr val="white">
                  <a:lumMod val="65000"/>
                </a:prstClr>
              </a:solidFill>
            </a:endParaRPr>
          </a:p>
        </p:txBody>
      </p:sp>
      <p:sp>
        <p:nvSpPr>
          <p:cNvPr id="74" name="31 CuadroTexto"/>
          <p:cNvSpPr txBox="1"/>
          <p:nvPr/>
        </p:nvSpPr>
        <p:spPr>
          <a:xfrm>
            <a:off x="4729199" y="6267161"/>
            <a:ext cx="370840" cy="275590"/>
          </a:xfrm>
          <a:prstGeom prst="rect">
            <a:avLst/>
          </a:prstGeom>
          <a:noFill/>
        </p:spPr>
        <p:txBody>
          <a:bodyPr wrap="none">
            <a:spAutoFit/>
          </a:bodyPr>
          <a:lstStyle/>
          <a:p>
            <a:pPr>
              <a:defRPr/>
            </a:pPr>
            <a:r>
              <a:rPr lang="en-US" altLang="es-ES" sz="1200" b="1" dirty="0">
                <a:solidFill>
                  <a:prstClr val="white">
                    <a:lumMod val="50000"/>
                  </a:prstClr>
                </a:solidFill>
              </a:rPr>
              <a:t>55</a:t>
            </a:r>
            <a:endParaRPr lang="en-US" altLang="es-ES" sz="1200" b="1" dirty="0">
              <a:solidFill>
                <a:prstClr val="white">
                  <a:lumMod val="50000"/>
                </a:prstClr>
              </a:solidFill>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solidFill>
                  <a:prstClr val="black">
                    <a:tint val="75000"/>
                  </a:prstClr>
                </a:solidFill>
              </a:rPr>
            </a:fld>
            <a:endParaRPr lang="zh-CN" altLang="en-US" dirty="0">
              <a:solidFill>
                <a:prstClr val="black">
                  <a:tint val="75000"/>
                </a:prstClr>
              </a:solidFill>
            </a:endParaRPr>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617768" cy="323165"/>
          </a:xfrm>
          <a:prstGeom prst="rect">
            <a:avLst/>
          </a:prstGeom>
          <a:noFill/>
        </p:spPr>
        <p:txBody>
          <a:bodyPr wrap="none" lIns="0" tIns="0" rIns="0" bIns="0" rtlCol="0">
            <a:spAutoFit/>
          </a:bodyPr>
          <a:lstStyle/>
          <a:p>
            <a:r>
              <a:rPr lang="en-US" altLang="zh-CN" sz="2100" b="1" spc="225" dirty="0">
                <a:solidFill>
                  <a:prstClr val="white"/>
                </a:solidFill>
              </a:rPr>
              <a:t>5.3.2 BIRCH </a:t>
            </a:r>
            <a:r>
              <a:rPr lang="zh-CN" altLang="en-US" sz="2100" b="1" spc="225" dirty="0">
                <a:solidFill>
                  <a:prstClr val="white"/>
                </a:solidFill>
              </a:rPr>
              <a:t>算法</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5" name="文本框 27"/>
          <p:cNvSpPr txBox="1"/>
          <p:nvPr/>
        </p:nvSpPr>
        <p:spPr>
          <a:xfrm>
            <a:off x="6630203" y="234392"/>
            <a:ext cx="1274708" cy="300082"/>
          </a:xfrm>
          <a:prstGeom prst="rect">
            <a:avLst/>
          </a:prstGeom>
          <a:noFill/>
        </p:spPr>
        <p:txBody>
          <a:bodyPr wrap="none" rtlCol="0">
            <a:spAutoFit/>
          </a:bodyPr>
          <a:lstStyle/>
          <a:p>
            <a:r>
              <a:rPr lang="zh-CN" altLang="en-US" sz="1350" dirty="0">
                <a:solidFill>
                  <a:prstClr val="white"/>
                </a:solidFill>
              </a:rPr>
              <a:t>第五章　聚 类</a:t>
            </a:r>
            <a:endParaRPr lang="zh-CN" altLang="en-US" sz="1350" dirty="0">
              <a:solidFill>
                <a:prstClr val="white"/>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69" name="Rectangle 3"/>
          <p:cNvSpPr txBox="1">
            <a:spLocks noChangeArrowheads="1"/>
          </p:cNvSpPr>
          <p:nvPr/>
        </p:nvSpPr>
        <p:spPr bwMode="auto">
          <a:xfrm>
            <a:off x="521493" y="882650"/>
            <a:ext cx="8207375" cy="2460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lnSpc>
                <a:spcPct val="120000"/>
              </a:lnSpc>
              <a:spcBef>
                <a:spcPct val="20000"/>
              </a:spcBef>
              <a:spcAft>
                <a:spcPct val="0"/>
              </a:spcAft>
              <a:buClr>
                <a:schemeClr val="accent1"/>
              </a:buClr>
              <a:buFont typeface="Wingdings" panose="05000000000000000000" pitchFamily="2" charset="2"/>
              <a:buChar char="n"/>
              <a:defRPr sz="2000" b="1">
                <a:solidFill>
                  <a:schemeClr val="tx1"/>
                </a:solidFill>
                <a:latin typeface="+mn-lt"/>
                <a:ea typeface="+mn-ea"/>
                <a:cs typeface="+mn-cs"/>
              </a:defRPr>
            </a:lvl1pPr>
            <a:lvl2pPr marL="742950" indent="-285750" algn="l" rtl="0" eaLnBrk="0" fontAlgn="base" hangingPunct="0">
              <a:lnSpc>
                <a:spcPct val="120000"/>
              </a:lnSpc>
              <a:spcBef>
                <a:spcPct val="20000"/>
              </a:spcBef>
              <a:spcAft>
                <a:spcPct val="0"/>
              </a:spcAft>
              <a:buClr>
                <a:schemeClr val="accent1"/>
              </a:buClr>
              <a:buFont typeface="Wingdings" panose="05000000000000000000" pitchFamily="2" charset="2"/>
              <a:buChar char="n"/>
              <a:defRPr b="1">
                <a:solidFill>
                  <a:schemeClr val="tx1"/>
                </a:solidFill>
                <a:latin typeface="+mn-lt"/>
                <a:ea typeface="+mn-ea"/>
              </a:defRPr>
            </a:lvl2pPr>
            <a:lvl3pPr marL="11430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600" b="1">
                <a:solidFill>
                  <a:schemeClr val="tx1"/>
                </a:solidFill>
                <a:latin typeface="+mn-lt"/>
                <a:ea typeface="+mn-ea"/>
              </a:defRPr>
            </a:lvl3pPr>
            <a:lvl4pPr marL="16002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400" b="1">
                <a:solidFill>
                  <a:schemeClr val="tx1"/>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
              <a:defRPr>
                <a:solidFill>
                  <a:schemeClr val="tx1"/>
                </a:solidFill>
                <a:latin typeface="+mn-lt"/>
                <a:ea typeface="+mn-ea"/>
              </a:defRPr>
            </a:lvl5pPr>
            <a:lvl6pPr marL="25146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6pPr>
            <a:lvl7pPr marL="29718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7pPr>
            <a:lvl8pPr marL="34290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8pPr>
            <a:lvl9pPr marL="38862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9pPr>
          </a:lstStyle>
          <a:p>
            <a:pPr marL="0" indent="0" eaLnBrk="1" hangingPunct="1">
              <a:lnSpc>
                <a:spcPct val="100000"/>
              </a:lnSpc>
              <a:spcBef>
                <a:spcPts val="0"/>
              </a:spcBef>
              <a:buClr>
                <a:srgbClr val="B2B2B2"/>
              </a:buClr>
              <a:buNone/>
            </a:pPr>
            <a:r>
              <a:rPr lang="en-US" altLang="zh-CN" sz="2200" b="0" kern="0" dirty="0">
                <a:solidFill>
                  <a:srgbClr val="000000"/>
                </a:solidFill>
                <a:latin typeface="黑体" panose="02010609060101010101" pitchFamily="49" charset="-122"/>
                <a:ea typeface="黑体" panose="02010609060101010101" pitchFamily="49" charset="-122"/>
              </a:rPr>
              <a:t>   </a:t>
            </a:r>
            <a:r>
              <a:rPr lang="en-US" altLang="zh-CN" sz="1800" b="0" kern="0" dirty="0">
                <a:solidFill>
                  <a:srgbClr val="000000"/>
                </a:solidFill>
                <a:latin typeface="黑体" panose="02010609060101010101" pitchFamily="49" charset="-122"/>
                <a:ea typeface="黑体" panose="02010609060101010101" pitchFamily="49" charset="-122"/>
              </a:rPr>
              <a:t>BIRCH</a:t>
            </a:r>
            <a:r>
              <a:rPr lang="zh-CN" altLang="en-US" sz="1800" b="0" kern="0" dirty="0">
                <a:solidFill>
                  <a:srgbClr val="000000"/>
                </a:solidFill>
                <a:latin typeface="黑体" panose="02010609060101010101" pitchFamily="49" charset="-122"/>
                <a:ea typeface="黑体" panose="02010609060101010101" pitchFamily="49" charset="-122"/>
              </a:rPr>
              <a:t>算法，首先用树结构对数据对象进行层次划分，其中叶节点或低层次的非叶节点可以看作是由分辨率决定的“微簇”，然后使用其他的聚类算法对这些微簇进行宏聚类，它克服了凝聚聚类方法所面临的两个困难：</a:t>
            </a:r>
            <a:endParaRPr lang="en-US" altLang="zh-CN" sz="1800" b="0" kern="0" dirty="0">
              <a:solidFill>
                <a:srgbClr val="000000"/>
              </a:solidFill>
              <a:latin typeface="黑体" panose="02010609060101010101" pitchFamily="49" charset="-122"/>
              <a:ea typeface="黑体" panose="02010609060101010101" pitchFamily="49" charset="-122"/>
            </a:endParaRPr>
          </a:p>
          <a:p>
            <a:pPr marL="0" indent="0" eaLnBrk="1" hangingPunct="1">
              <a:lnSpc>
                <a:spcPct val="100000"/>
              </a:lnSpc>
              <a:spcBef>
                <a:spcPts val="0"/>
              </a:spcBef>
              <a:buClr>
                <a:srgbClr val="B2B2B2"/>
              </a:buClr>
              <a:buNone/>
            </a:pPr>
            <a:r>
              <a:rPr lang="en-US" altLang="zh-CN" sz="1800" b="0" kern="0" dirty="0">
                <a:solidFill>
                  <a:srgbClr val="000000"/>
                </a:solidFill>
                <a:latin typeface="黑体" panose="02010609060101010101" pitchFamily="49" charset="-122"/>
                <a:ea typeface="黑体" panose="02010609060101010101" pitchFamily="49" charset="-122"/>
              </a:rPr>
              <a:t>  </a:t>
            </a:r>
            <a:r>
              <a:rPr lang="zh-CN" altLang="en-US" sz="1800" b="0" kern="0" dirty="0">
                <a:solidFill>
                  <a:srgbClr val="000000"/>
                </a:solidFill>
                <a:latin typeface="黑体" panose="02010609060101010101" pitchFamily="49" charset="-122"/>
                <a:ea typeface="黑体" panose="02010609060101010101" pitchFamily="49" charset="-122"/>
              </a:rPr>
              <a:t>①可伸缩性；</a:t>
            </a:r>
            <a:endParaRPr lang="en-US" altLang="zh-CN" sz="1800" b="0" kern="0" dirty="0">
              <a:solidFill>
                <a:srgbClr val="000000"/>
              </a:solidFill>
              <a:latin typeface="黑体" panose="02010609060101010101" pitchFamily="49" charset="-122"/>
              <a:ea typeface="黑体" panose="02010609060101010101" pitchFamily="49" charset="-122"/>
            </a:endParaRPr>
          </a:p>
          <a:p>
            <a:pPr marL="0" indent="0" eaLnBrk="1" hangingPunct="1">
              <a:lnSpc>
                <a:spcPct val="100000"/>
              </a:lnSpc>
              <a:spcBef>
                <a:spcPts val="0"/>
              </a:spcBef>
              <a:buClr>
                <a:srgbClr val="B2B2B2"/>
              </a:buClr>
              <a:buNone/>
            </a:pPr>
            <a:r>
              <a:rPr lang="en-US" altLang="zh-CN" sz="1800" b="0" kern="0" dirty="0">
                <a:solidFill>
                  <a:srgbClr val="000000"/>
                </a:solidFill>
                <a:latin typeface="黑体" panose="02010609060101010101" pitchFamily="49" charset="-122"/>
                <a:ea typeface="黑体" panose="02010609060101010101" pitchFamily="49" charset="-122"/>
              </a:rPr>
              <a:t>  </a:t>
            </a:r>
            <a:r>
              <a:rPr lang="zh-CN" altLang="en-US" sz="1800" b="0" kern="0" dirty="0">
                <a:solidFill>
                  <a:srgbClr val="000000"/>
                </a:solidFill>
                <a:latin typeface="黑体" panose="02010609060101010101" pitchFamily="49" charset="-122"/>
                <a:ea typeface="黑体" panose="02010609060101010101" pitchFamily="49" charset="-122"/>
              </a:rPr>
              <a:t>②不能撤销前一步所做的工作。</a:t>
            </a:r>
            <a:endParaRPr lang="en-US" altLang="zh-CN" sz="1800" b="0" kern="0" dirty="0">
              <a:solidFill>
                <a:srgbClr val="000000"/>
              </a:solidFill>
              <a:latin typeface="黑体" panose="02010609060101010101" pitchFamily="49" charset="-122"/>
              <a:ea typeface="黑体" panose="02010609060101010101" pitchFamily="49" charset="-122"/>
            </a:endParaRPr>
          </a:p>
          <a:p>
            <a:pPr marL="0" indent="0" eaLnBrk="1" hangingPunct="1">
              <a:lnSpc>
                <a:spcPct val="100000"/>
              </a:lnSpc>
              <a:spcBef>
                <a:spcPts val="0"/>
              </a:spcBef>
              <a:buClr>
                <a:srgbClr val="B2B2B2"/>
              </a:buClr>
              <a:buNone/>
            </a:pPr>
            <a:r>
              <a:rPr lang="en-US" altLang="zh-CN" sz="1800" b="0" kern="0" dirty="0">
                <a:solidFill>
                  <a:srgbClr val="000000"/>
                </a:solidFill>
                <a:latin typeface="黑体" panose="02010609060101010101" pitchFamily="49" charset="-122"/>
                <a:ea typeface="黑体" panose="02010609060101010101" pitchFamily="49" charset="-122"/>
              </a:rPr>
              <a:t>  BIRCH </a:t>
            </a:r>
            <a:r>
              <a:rPr lang="zh-CN" altLang="en-US" sz="1800" b="0" kern="0" dirty="0">
                <a:solidFill>
                  <a:srgbClr val="000000"/>
                </a:solidFill>
                <a:latin typeface="黑体" panose="02010609060101010101" pitchFamily="49" charset="-122"/>
                <a:ea typeface="黑体" panose="02010609060101010101" pitchFamily="49" charset="-122"/>
              </a:rPr>
              <a:t>算法最大的特点是能利用有限的内存资源完成对大数据集高质量地聚类，通过单遍扫描数据集最小化</a:t>
            </a:r>
            <a:r>
              <a:rPr lang="en-US" altLang="zh-CN" sz="18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I/O</a:t>
            </a:r>
            <a:r>
              <a:rPr lang="en-US" altLang="zh-CN" sz="1800" b="0" kern="0" dirty="0">
                <a:solidFill>
                  <a:srgbClr val="000000"/>
                </a:solidFill>
                <a:latin typeface="黑体" panose="02010609060101010101" pitchFamily="49" charset="-122"/>
                <a:ea typeface="黑体" panose="02010609060101010101" pitchFamily="49" charset="-122"/>
              </a:rPr>
              <a:t> </a:t>
            </a:r>
            <a:r>
              <a:rPr lang="zh-CN" altLang="en-US" sz="1800" b="0" kern="0" dirty="0">
                <a:solidFill>
                  <a:srgbClr val="000000"/>
                </a:solidFill>
                <a:latin typeface="黑体" panose="02010609060101010101" pitchFamily="49" charset="-122"/>
                <a:ea typeface="黑体" panose="02010609060101010101" pitchFamily="49" charset="-122"/>
              </a:rPr>
              <a:t>代价。</a:t>
            </a:r>
            <a:endParaRPr lang="zh-CN" altLang="en-US" sz="1800" b="0" kern="0" dirty="0">
              <a:solidFill>
                <a:srgbClr val="000000"/>
              </a:solidFill>
              <a:latin typeface="黑体" panose="02010609060101010101" pitchFamily="49" charset="-122"/>
              <a:ea typeface="黑体" panose="02010609060101010101" pitchFamily="49" charset="-122"/>
            </a:endParaRPr>
          </a:p>
        </p:txBody>
      </p:sp>
      <p:sp>
        <p:nvSpPr>
          <p:cNvPr id="75" name="Rectangle 3"/>
          <p:cNvSpPr txBox="1">
            <a:spLocks noChangeArrowheads="1"/>
          </p:cNvSpPr>
          <p:nvPr/>
        </p:nvSpPr>
        <p:spPr bwMode="auto">
          <a:xfrm>
            <a:off x="602738" y="3555999"/>
            <a:ext cx="8121368" cy="1092201"/>
          </a:xfrm>
          <a:prstGeom prst="rect">
            <a:avLst/>
          </a:prstGeom>
          <a:solidFill>
            <a:srgbClr val="0066FF"/>
          </a:solidFill>
          <a:ln>
            <a:noFill/>
          </a:ln>
        </p:spPr>
        <p:txBody>
          <a:bodyPr vert="horz" wrap="square" lIns="91440" tIns="45720" rIns="91440" bIns="45720" numCol="1" anchor="t" anchorCtr="0" compatLnSpc="1"/>
          <a:lstStyle>
            <a:lvl1pPr marL="342900" indent="-342900" algn="l" rtl="0" eaLnBrk="0" fontAlgn="base" hangingPunct="0">
              <a:lnSpc>
                <a:spcPct val="120000"/>
              </a:lnSpc>
              <a:spcBef>
                <a:spcPct val="20000"/>
              </a:spcBef>
              <a:spcAft>
                <a:spcPct val="0"/>
              </a:spcAft>
              <a:buClr>
                <a:schemeClr val="accent1"/>
              </a:buClr>
              <a:buFont typeface="Wingdings" panose="05000000000000000000" pitchFamily="2" charset="2"/>
              <a:buChar char="n"/>
              <a:defRPr sz="2000" b="1">
                <a:solidFill>
                  <a:schemeClr val="tx1"/>
                </a:solidFill>
                <a:latin typeface="+mn-lt"/>
                <a:ea typeface="+mn-ea"/>
                <a:cs typeface="+mn-cs"/>
              </a:defRPr>
            </a:lvl1pPr>
            <a:lvl2pPr marL="742950" indent="-285750" algn="l" rtl="0" eaLnBrk="0" fontAlgn="base" hangingPunct="0">
              <a:lnSpc>
                <a:spcPct val="120000"/>
              </a:lnSpc>
              <a:spcBef>
                <a:spcPct val="20000"/>
              </a:spcBef>
              <a:spcAft>
                <a:spcPct val="0"/>
              </a:spcAft>
              <a:buClr>
                <a:schemeClr val="accent1"/>
              </a:buClr>
              <a:buFont typeface="Wingdings" panose="05000000000000000000" pitchFamily="2" charset="2"/>
              <a:buChar char="n"/>
              <a:defRPr b="1">
                <a:solidFill>
                  <a:schemeClr val="tx1"/>
                </a:solidFill>
                <a:latin typeface="+mn-lt"/>
                <a:ea typeface="+mn-ea"/>
              </a:defRPr>
            </a:lvl2pPr>
            <a:lvl3pPr marL="11430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600" b="1">
                <a:solidFill>
                  <a:schemeClr val="tx1"/>
                </a:solidFill>
                <a:latin typeface="+mn-lt"/>
                <a:ea typeface="+mn-ea"/>
              </a:defRPr>
            </a:lvl3pPr>
            <a:lvl4pPr marL="16002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400" b="1">
                <a:solidFill>
                  <a:schemeClr val="tx1"/>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
              <a:defRPr>
                <a:solidFill>
                  <a:schemeClr val="tx1"/>
                </a:solidFill>
                <a:latin typeface="+mn-lt"/>
                <a:ea typeface="+mn-ea"/>
              </a:defRPr>
            </a:lvl5pPr>
            <a:lvl6pPr marL="25146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6pPr>
            <a:lvl7pPr marL="29718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7pPr>
            <a:lvl8pPr marL="34290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8pPr>
            <a:lvl9pPr marL="38862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9pPr>
          </a:lstStyle>
          <a:p>
            <a:pPr marL="0" indent="0" eaLnBrk="1" hangingPunct="1">
              <a:lnSpc>
                <a:spcPct val="100000"/>
              </a:lnSpc>
              <a:buClr>
                <a:srgbClr val="B2B2B2"/>
              </a:buClr>
              <a:buNone/>
            </a:pPr>
            <a:r>
              <a:rPr lang="en-US" altLang="zh-CN" sz="1800" b="0" kern="0" dirty="0">
                <a:solidFill>
                  <a:prstClr val="white"/>
                </a:solidFill>
                <a:latin typeface="黑体" panose="02010609060101010101" pitchFamily="49" charset="-122"/>
                <a:ea typeface="黑体" panose="02010609060101010101" pitchFamily="49" charset="-122"/>
              </a:rPr>
              <a:t>BIRCH </a:t>
            </a:r>
            <a:r>
              <a:rPr lang="zh-CN" altLang="en-US" sz="1800" b="0" kern="0" dirty="0">
                <a:solidFill>
                  <a:prstClr val="white"/>
                </a:solidFill>
                <a:latin typeface="黑体" panose="02010609060101010101" pitchFamily="49" charset="-122"/>
                <a:ea typeface="黑体" panose="02010609060101010101" pitchFamily="49" charset="-122"/>
              </a:rPr>
              <a:t>算法使用聚类特征来概括一个簇，使用聚类特征树（</a:t>
            </a:r>
            <a:r>
              <a:rPr lang="en-US" altLang="zh-CN" sz="1800" b="0" kern="0" dirty="0">
                <a:solidFill>
                  <a:prstClr val="white"/>
                </a:solidFill>
                <a:latin typeface="黑体" panose="02010609060101010101" pitchFamily="49" charset="-122"/>
                <a:ea typeface="黑体" panose="02010609060101010101" pitchFamily="49" charset="-122"/>
              </a:rPr>
              <a:t>CF </a:t>
            </a:r>
            <a:r>
              <a:rPr lang="zh-CN" altLang="en-US" sz="1800" b="0" kern="0" dirty="0">
                <a:solidFill>
                  <a:prstClr val="white"/>
                </a:solidFill>
                <a:latin typeface="黑体" panose="02010609060101010101" pitchFamily="49" charset="-122"/>
                <a:ea typeface="黑体" panose="02010609060101010101" pitchFamily="49" charset="-122"/>
              </a:rPr>
              <a:t>树）来表示聚类的层次结构。这些结构帮助聚类方法在大型数据库中取得好的速度和伸缩性，还使得</a:t>
            </a:r>
            <a:r>
              <a:rPr lang="en-US" altLang="zh-CN" sz="1800" b="0" kern="0" dirty="0">
                <a:solidFill>
                  <a:prstClr val="white"/>
                </a:solidFill>
                <a:latin typeface="黑体" panose="02010609060101010101" pitchFamily="49" charset="-122"/>
                <a:ea typeface="黑体" panose="02010609060101010101" pitchFamily="49" charset="-122"/>
              </a:rPr>
              <a:t>BIRCH </a:t>
            </a:r>
            <a:r>
              <a:rPr lang="zh-CN" altLang="en-US" sz="1800" b="0" kern="0" dirty="0">
                <a:solidFill>
                  <a:prstClr val="white"/>
                </a:solidFill>
                <a:latin typeface="黑体" panose="02010609060101010101" pitchFamily="49" charset="-122"/>
                <a:ea typeface="黑体" panose="02010609060101010101" pitchFamily="49" charset="-122"/>
              </a:rPr>
              <a:t>算法对新对象增量和动态聚类也非常有效。</a:t>
            </a:r>
            <a:endParaRPr lang="zh-CN" altLang="en-US" sz="1800" b="0" kern="0" dirty="0">
              <a:solidFill>
                <a:prstClr val="white"/>
              </a:solidFill>
              <a:latin typeface="黑体" panose="02010609060101010101" pitchFamily="49" charset="-122"/>
              <a:ea typeface="黑体" panose="02010609060101010101" pitchFamily="49" charset="-122"/>
            </a:endParaRPr>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a:defRPr/>
            </a:pPr>
            <a:r>
              <a:rPr lang="es-HN" sz="1200" b="1" i="1" dirty="0">
                <a:solidFill>
                  <a:prstClr val="white">
                    <a:lumMod val="65000"/>
                  </a:prstClr>
                </a:solidFill>
              </a:rPr>
              <a:t>of</a:t>
            </a:r>
            <a:endParaRPr lang="es-ES" sz="1200" b="1" i="1" dirty="0">
              <a:solidFill>
                <a:prstClr val="white">
                  <a:lumMod val="65000"/>
                </a:prstClr>
              </a:solidFill>
            </a:endParaRPr>
          </a:p>
        </p:txBody>
      </p:sp>
      <p:sp>
        <p:nvSpPr>
          <p:cNvPr id="74" name="31 CuadroTexto"/>
          <p:cNvSpPr txBox="1"/>
          <p:nvPr/>
        </p:nvSpPr>
        <p:spPr>
          <a:xfrm>
            <a:off x="4729199" y="6267161"/>
            <a:ext cx="370840" cy="275590"/>
          </a:xfrm>
          <a:prstGeom prst="rect">
            <a:avLst/>
          </a:prstGeom>
          <a:noFill/>
        </p:spPr>
        <p:txBody>
          <a:bodyPr wrap="none">
            <a:spAutoFit/>
          </a:bodyPr>
          <a:lstStyle/>
          <a:p>
            <a:pPr>
              <a:defRPr/>
            </a:pPr>
            <a:r>
              <a:rPr lang="en-US" altLang="es-ES" sz="1200" b="1" dirty="0">
                <a:solidFill>
                  <a:prstClr val="white">
                    <a:lumMod val="50000"/>
                  </a:prstClr>
                </a:solidFill>
              </a:rPr>
              <a:t>55</a:t>
            </a:r>
            <a:endParaRPr lang="en-US" altLang="es-ES" sz="1200" b="1" dirty="0">
              <a:solidFill>
                <a:prstClr val="white">
                  <a:lumMod val="50000"/>
                </a:prstClr>
              </a:solidFill>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solidFill>
                  <a:prstClr val="black">
                    <a:tint val="75000"/>
                  </a:prstClr>
                </a:solidFill>
              </a:rPr>
            </a:fld>
            <a:endParaRPr lang="zh-CN" altLang="en-US" dirty="0">
              <a:solidFill>
                <a:prstClr val="black">
                  <a:tint val="75000"/>
                </a:prstClr>
              </a:solidFill>
            </a:endParaRPr>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617768" cy="323165"/>
          </a:xfrm>
          <a:prstGeom prst="rect">
            <a:avLst/>
          </a:prstGeom>
          <a:noFill/>
        </p:spPr>
        <p:txBody>
          <a:bodyPr wrap="none" lIns="0" tIns="0" rIns="0" bIns="0" rtlCol="0">
            <a:spAutoFit/>
          </a:bodyPr>
          <a:lstStyle/>
          <a:p>
            <a:r>
              <a:rPr lang="en-US" altLang="zh-CN" sz="2100" b="1" spc="225" dirty="0">
                <a:solidFill>
                  <a:prstClr val="white"/>
                </a:solidFill>
              </a:rPr>
              <a:t>5.3.2 BIRCH </a:t>
            </a:r>
            <a:r>
              <a:rPr lang="zh-CN" altLang="en-US" sz="2100" b="1" spc="225" dirty="0">
                <a:solidFill>
                  <a:prstClr val="white"/>
                </a:solidFill>
              </a:rPr>
              <a:t>算法</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5" name="文本框 27"/>
          <p:cNvSpPr txBox="1"/>
          <p:nvPr/>
        </p:nvSpPr>
        <p:spPr>
          <a:xfrm>
            <a:off x="6630203" y="234392"/>
            <a:ext cx="1274708" cy="300082"/>
          </a:xfrm>
          <a:prstGeom prst="rect">
            <a:avLst/>
          </a:prstGeom>
          <a:noFill/>
        </p:spPr>
        <p:txBody>
          <a:bodyPr wrap="none" rtlCol="0">
            <a:spAutoFit/>
          </a:bodyPr>
          <a:lstStyle/>
          <a:p>
            <a:r>
              <a:rPr lang="zh-CN" altLang="en-US" sz="1350" dirty="0">
                <a:solidFill>
                  <a:prstClr val="white"/>
                </a:solidFill>
              </a:rPr>
              <a:t>第五章　聚 类</a:t>
            </a:r>
            <a:endParaRPr lang="zh-CN" altLang="en-US" sz="1350" dirty="0">
              <a:solidFill>
                <a:prstClr val="white"/>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mc:AlternateContent xmlns:mc="http://schemas.openxmlformats.org/markup-compatibility/2006">
        <mc:Choice xmlns:a14="http://schemas.microsoft.com/office/drawing/2010/main" Requires="a14">
          <p:sp>
            <p:nvSpPr>
              <p:cNvPr id="70" name="Rectangle 3"/>
              <p:cNvSpPr txBox="1">
                <a:spLocks noChangeArrowheads="1"/>
              </p:cNvSpPr>
              <p:nvPr/>
            </p:nvSpPr>
            <p:spPr bwMode="auto">
              <a:xfrm>
                <a:off x="376238" y="1444422"/>
                <a:ext cx="8280400" cy="3451428"/>
              </a:xfrm>
              <a:prstGeom prst="rect">
                <a:avLst/>
              </a:prstGeom>
              <a:noFill/>
              <a:ln>
                <a:noFill/>
              </a:ln>
              <a:extLst>
                <a:ext uri="{909E8E84-426E-40DD-AFC4-6F175D3DCCD1}">
                  <a14:hiddenFill>
                    <a:solidFill>
                      <a:srgbClr val="FFFFFF"/>
                    </a:solidFill>
                  </a14:hiddenFill>
                </a:ext>
                <a:ext uri="{91240B29-F687-4F45-9708-019B960494DF}">
                  <a14:hiddenLine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fontAlgn="base">
                  <a:lnSpc>
                    <a:spcPct val="120000"/>
                  </a:lnSpc>
                  <a:spcBef>
                    <a:spcPct val="20000"/>
                  </a:spcBef>
                  <a:spcAft>
                    <a:spcPct val="0"/>
                  </a:spcAft>
                  <a:buClr>
                    <a:schemeClr val="accent1"/>
                  </a:buClr>
                  <a:buFont typeface="Wingdings" pitchFamily="2" charset="2"/>
                  <a:buChar char="n"/>
                  <a:defRPr sz="2000" b="1">
                    <a:solidFill>
                      <a:schemeClr val="tx1"/>
                    </a:solidFill>
                    <a:latin typeface="+mn-lt"/>
                    <a:ea typeface="+mn-ea"/>
                    <a:cs typeface="+mn-cs"/>
                  </a:defRPr>
                </a:lvl1pPr>
                <a:lvl2pPr marL="742950" indent="-285750" algn="l" rtl="0" fontAlgn="base">
                  <a:lnSpc>
                    <a:spcPct val="120000"/>
                  </a:lnSpc>
                  <a:spcBef>
                    <a:spcPct val="20000"/>
                  </a:spcBef>
                  <a:spcAft>
                    <a:spcPct val="0"/>
                  </a:spcAft>
                  <a:buClr>
                    <a:schemeClr val="accent1"/>
                  </a:buClr>
                  <a:buFont typeface="Wingdings" pitchFamily="2" charset="2"/>
                  <a:buChar char="n"/>
                  <a:defRPr b="1">
                    <a:solidFill>
                      <a:schemeClr val="tx1"/>
                    </a:solidFill>
                    <a:latin typeface="+mn-lt"/>
                    <a:ea typeface="+mn-ea"/>
                  </a:defRPr>
                </a:lvl2pPr>
                <a:lvl3pPr marL="1143000" indent="-228600" algn="l" rtl="0" fontAlgn="base">
                  <a:lnSpc>
                    <a:spcPct val="120000"/>
                  </a:lnSpc>
                  <a:spcBef>
                    <a:spcPct val="20000"/>
                  </a:spcBef>
                  <a:spcAft>
                    <a:spcPct val="0"/>
                  </a:spcAft>
                  <a:buClr>
                    <a:schemeClr val="accent1"/>
                  </a:buClr>
                  <a:buFont typeface="Wingdings" pitchFamily="2" charset="2"/>
                  <a:buChar char="n"/>
                  <a:defRPr sz="1600" b="1">
                    <a:solidFill>
                      <a:schemeClr val="tx1"/>
                    </a:solidFill>
                    <a:latin typeface="+mn-lt"/>
                    <a:ea typeface="+mn-ea"/>
                  </a:defRPr>
                </a:lvl3pPr>
                <a:lvl4pPr marL="1600200" indent="-228600" algn="l" rtl="0" fontAlgn="base">
                  <a:lnSpc>
                    <a:spcPct val="120000"/>
                  </a:lnSpc>
                  <a:spcBef>
                    <a:spcPct val="20000"/>
                  </a:spcBef>
                  <a:spcAft>
                    <a:spcPct val="0"/>
                  </a:spcAft>
                  <a:buClr>
                    <a:schemeClr val="accent1"/>
                  </a:buClr>
                  <a:buFont typeface="Wingdings" pitchFamily="2" charset="2"/>
                  <a:buChar char="n"/>
                  <a:defRPr sz="1400" b="1">
                    <a:solidFill>
                      <a:schemeClr val="tx1"/>
                    </a:solidFill>
                    <a:latin typeface="+mn-lt"/>
                    <a:ea typeface="+mn-ea"/>
                  </a:defRPr>
                </a:lvl4pPr>
                <a:lvl5pPr marL="2057400" indent="-228600" algn="l" rtl="0" fontAlgn="base">
                  <a:spcBef>
                    <a:spcPct val="20000"/>
                  </a:spcBef>
                  <a:spcAft>
                    <a:spcPct val="0"/>
                  </a:spcAft>
                  <a:buFont typeface="Wingdings" pitchFamily="2" charset="2"/>
                  <a:buChar char="»"/>
                  <a:defRPr>
                    <a:solidFill>
                      <a:schemeClr val="tx1"/>
                    </a:solidFill>
                    <a:latin typeface="+mn-lt"/>
                    <a:ea typeface="+mn-ea"/>
                  </a:defRPr>
                </a:lvl5pPr>
                <a:lvl6pPr marL="2514600" indent="-228600" algn="l" rtl="0" fontAlgn="base">
                  <a:spcBef>
                    <a:spcPct val="20000"/>
                  </a:spcBef>
                  <a:spcAft>
                    <a:spcPct val="0"/>
                  </a:spcAft>
                  <a:buFont typeface="Wingdings" pitchFamily="2" charset="2"/>
                  <a:buChar char="»"/>
                  <a:defRPr>
                    <a:solidFill>
                      <a:schemeClr val="tx1"/>
                    </a:solidFill>
                    <a:latin typeface="+mn-lt"/>
                    <a:ea typeface="+mn-ea"/>
                  </a:defRPr>
                </a:lvl6pPr>
                <a:lvl7pPr marL="2971800" indent="-228600" algn="l" rtl="0" fontAlgn="base">
                  <a:spcBef>
                    <a:spcPct val="20000"/>
                  </a:spcBef>
                  <a:spcAft>
                    <a:spcPct val="0"/>
                  </a:spcAft>
                  <a:buFont typeface="Wingdings" pitchFamily="2" charset="2"/>
                  <a:buChar char="»"/>
                  <a:defRPr>
                    <a:solidFill>
                      <a:schemeClr val="tx1"/>
                    </a:solidFill>
                    <a:latin typeface="+mn-lt"/>
                    <a:ea typeface="+mn-ea"/>
                  </a:defRPr>
                </a:lvl7pPr>
                <a:lvl8pPr marL="3429000" indent="-228600" algn="l" rtl="0" fontAlgn="base">
                  <a:spcBef>
                    <a:spcPct val="20000"/>
                  </a:spcBef>
                  <a:spcAft>
                    <a:spcPct val="0"/>
                  </a:spcAft>
                  <a:buFont typeface="Wingdings" pitchFamily="2" charset="2"/>
                  <a:buChar char="»"/>
                  <a:defRPr>
                    <a:solidFill>
                      <a:schemeClr val="tx1"/>
                    </a:solidFill>
                    <a:latin typeface="+mn-lt"/>
                    <a:ea typeface="+mn-ea"/>
                  </a:defRPr>
                </a:lvl8pPr>
                <a:lvl9pPr marL="3886200" indent="-228600" algn="l" rtl="0" fontAlgn="base">
                  <a:spcBef>
                    <a:spcPct val="20000"/>
                  </a:spcBef>
                  <a:spcAft>
                    <a:spcPct val="0"/>
                  </a:spcAft>
                  <a:buFont typeface="Wingdings" pitchFamily="2" charset="2"/>
                  <a:buChar char="»"/>
                  <a:defRPr>
                    <a:solidFill>
                      <a:schemeClr val="tx1"/>
                    </a:solidFill>
                    <a:latin typeface="+mn-lt"/>
                    <a:ea typeface="+mn-ea"/>
                  </a:defRPr>
                </a:lvl9pPr>
              </a:lstStyle>
              <a:p>
                <a:pPr marL="0" indent="0">
                  <a:lnSpc>
                    <a:spcPct val="110000"/>
                  </a:lnSpc>
                  <a:buNone/>
                </a:pPr>
                <a:r>
                  <a:rPr lang="zh-CN" altLang="en-US" sz="2400" b="0" kern="0" dirty="0">
                    <a:ea typeface="华文楷体" pitchFamily="2" charset="-122"/>
                  </a:rPr>
                  <a:t>    </a:t>
                </a:r>
                <a:r>
                  <a:rPr lang="zh-CN" altLang="en-US" sz="1800" b="0" kern="0" dirty="0">
                    <a:solidFill>
                      <a:srgbClr val="000000"/>
                    </a:solidFill>
                    <a:latin typeface="黑体" pitchFamily="49" charset="-122"/>
                    <a:ea typeface="黑体" pitchFamily="49" charset="-122"/>
                  </a:rPr>
                  <a:t>考虑一个由</a:t>
                </a:r>
                <a:r>
                  <a:rPr lang="en-US" altLang="zh-CN" sz="1800" b="0" kern="0" dirty="0">
                    <a:solidFill>
                      <a:srgbClr val="000000"/>
                    </a:solidFill>
                    <a:latin typeface="黑体" pitchFamily="49" charset="-122"/>
                    <a:ea typeface="黑体" pitchFamily="49" charset="-122"/>
                  </a:rPr>
                  <a:t>n</a:t>
                </a:r>
                <a:r>
                  <a:rPr lang="zh-CN" altLang="en-US" sz="1800" b="0" kern="0" dirty="0">
                    <a:solidFill>
                      <a:srgbClr val="000000"/>
                    </a:solidFill>
                    <a:latin typeface="黑体" pitchFamily="49" charset="-122"/>
                    <a:ea typeface="黑体" pitchFamily="49" charset="-122"/>
                  </a:rPr>
                  <a:t>个</a:t>
                </a:r>
                <a:r>
                  <a:rPr lang="en-US" altLang="zh-CN" sz="1800" b="0" kern="0" dirty="0">
                    <a:solidFill>
                      <a:srgbClr val="000000"/>
                    </a:solidFill>
                    <a:latin typeface="黑体" pitchFamily="49" charset="-122"/>
                    <a:ea typeface="黑体" pitchFamily="49" charset="-122"/>
                  </a:rPr>
                  <a:t>d</a:t>
                </a:r>
                <a:r>
                  <a:rPr lang="zh-CN" altLang="en-US" sz="1800" b="0" kern="0" dirty="0">
                    <a:solidFill>
                      <a:srgbClr val="000000"/>
                    </a:solidFill>
                    <a:latin typeface="黑体" pitchFamily="49" charset="-122"/>
                    <a:ea typeface="黑体" pitchFamily="49" charset="-122"/>
                  </a:rPr>
                  <a:t>维数据对象或点组成的簇，簇的聚类特征</a:t>
                </a:r>
                <a:r>
                  <a:rPr lang="en-US" altLang="zh-CN" sz="1800" b="0" kern="0" dirty="0">
                    <a:solidFill>
                      <a:srgbClr val="000000"/>
                    </a:solidFill>
                    <a:latin typeface="黑体" pitchFamily="49" charset="-122"/>
                    <a:ea typeface="黑体" pitchFamily="49" charset="-122"/>
                  </a:rPr>
                  <a:t>CF</a:t>
                </a:r>
                <a:r>
                  <a:rPr lang="zh-CN" altLang="en-US" sz="1800" b="0" kern="0" dirty="0">
                    <a:solidFill>
                      <a:srgbClr val="000000"/>
                    </a:solidFill>
                    <a:latin typeface="黑体" pitchFamily="49" charset="-122"/>
                    <a:ea typeface="黑体" pitchFamily="49" charset="-122"/>
                  </a:rPr>
                  <a:t>可用一个三元组来表示，这个三元组就代表了簇的所有信息。定义如下：</a:t>
                </a:r>
                <a:endParaRPr lang="en-US" altLang="zh-CN" sz="1800" b="0" kern="0" dirty="0">
                  <a:solidFill>
                    <a:srgbClr val="000000"/>
                  </a:solidFill>
                  <a:latin typeface="黑体" pitchFamily="49" charset="-122"/>
                  <a:ea typeface="黑体" pitchFamily="49" charset="-122"/>
                </a:endParaRPr>
              </a:p>
              <a:p>
                <a:pPr marL="0" indent="0">
                  <a:lnSpc>
                    <a:spcPct val="110000"/>
                  </a:lnSpc>
                  <a:buNone/>
                </a:pPr>
                <a:r>
                  <a:rPr lang="en-US" altLang="zh-CN" sz="1800" b="0" kern="0" dirty="0">
                    <a:solidFill>
                      <a:srgbClr val="000000"/>
                    </a:solidFill>
                    <a:latin typeface="黑体" pitchFamily="49" charset="-122"/>
                    <a:ea typeface="黑体" pitchFamily="49" charset="-122"/>
                  </a:rPr>
                  <a:t>               CF=&lt;n, LS, SS&gt; </a:t>
                </a:r>
              </a:p>
              <a:p>
                <a:pPr marL="0" indent="0">
                  <a:lnSpc>
                    <a:spcPct val="150000"/>
                  </a:lnSpc>
                  <a:buNone/>
                </a:pPr>
                <a:r>
                  <a:rPr lang="zh-CN" altLang="en-US" sz="1800" b="0" kern="0" dirty="0">
                    <a:solidFill>
                      <a:srgbClr val="000000"/>
                    </a:solidFill>
                    <a:latin typeface="黑体" pitchFamily="49" charset="-122"/>
                    <a:ea typeface="黑体" pitchFamily="49" charset="-122"/>
                  </a:rPr>
                  <a:t>其中，</a:t>
                </a:r>
                <a:r>
                  <a:rPr lang="en-US" altLang="zh-CN" sz="1800" b="0" kern="0" dirty="0">
                    <a:solidFill>
                      <a:srgbClr val="000000"/>
                    </a:solidFill>
                    <a:latin typeface="黑体" pitchFamily="49" charset="-122"/>
                    <a:ea typeface="黑体" pitchFamily="49" charset="-122"/>
                  </a:rPr>
                  <a:t>n</a:t>
                </a:r>
                <a:r>
                  <a:rPr lang="zh-CN" altLang="en-US" sz="1800" b="0" kern="0" dirty="0">
                    <a:solidFill>
                      <a:srgbClr val="000000"/>
                    </a:solidFill>
                    <a:latin typeface="黑体" pitchFamily="49" charset="-122"/>
                    <a:ea typeface="黑体" pitchFamily="49" charset="-122"/>
                  </a:rPr>
                  <a:t>是簇中点的数目，</a:t>
                </a:r>
                <a:r>
                  <a:rPr lang="en-US" altLang="zh-CN" sz="1800" b="0" kern="0" dirty="0">
                    <a:solidFill>
                      <a:srgbClr val="000000"/>
                    </a:solidFill>
                    <a:latin typeface="黑体" pitchFamily="49" charset="-122"/>
                    <a:ea typeface="黑体" pitchFamily="49" charset="-122"/>
                  </a:rPr>
                  <a:t>LS</a:t>
                </a:r>
                <a:r>
                  <a:rPr lang="zh-CN" altLang="en-US" sz="1800" b="0" kern="0" dirty="0">
                    <a:solidFill>
                      <a:srgbClr val="000000"/>
                    </a:solidFill>
                    <a:latin typeface="黑体" pitchFamily="49" charset="-122"/>
                    <a:ea typeface="黑体" pitchFamily="49" charset="-122"/>
                  </a:rPr>
                  <a:t>是</a:t>
                </a:r>
                <a:r>
                  <a:rPr lang="en-US" altLang="zh-CN" sz="1800" b="0" kern="0" dirty="0">
                    <a:solidFill>
                      <a:srgbClr val="000000"/>
                    </a:solidFill>
                    <a:latin typeface="黑体" pitchFamily="49" charset="-122"/>
                    <a:ea typeface="黑体" pitchFamily="49" charset="-122"/>
                  </a:rPr>
                  <a:t>n</a:t>
                </a:r>
                <a:r>
                  <a:rPr lang="zh-CN" altLang="en-US" sz="1800" b="0" kern="0" dirty="0">
                    <a:solidFill>
                      <a:srgbClr val="000000"/>
                    </a:solidFill>
                    <a:latin typeface="黑体" pitchFamily="49" charset="-122"/>
                    <a:ea typeface="黑体" pitchFamily="49" charset="-122"/>
                  </a:rPr>
                  <a:t>个点的线性和（即</a:t>
                </a:r>
                <a14:m>
                  <m:oMath xmlns:m="http://schemas.openxmlformats.org/officeDocument/2006/math">
                    <m:nary>
                      <m:naryPr>
                        <m:chr m:val="∑"/>
                        <m:limLoc m:val="subSup"/>
                        <m:ctrlPr>
                          <a:rPr lang="zh-CN" altLang="en-US" sz="1800" b="0" i="1" kern="0" smtClean="0">
                            <a:solidFill>
                              <a:srgbClr val="000000"/>
                            </a:solidFill>
                            <a:latin typeface="Cambria Math" panose="02040503050406030204" pitchFamily="18" charset="0"/>
                            <a:ea typeface="黑体" pitchFamily="49" charset="-122"/>
                          </a:rPr>
                        </m:ctrlPr>
                      </m:naryPr>
                      <m:sub>
                        <m:r>
                          <m:rPr>
                            <m:brk m:alnAt="25"/>
                          </m:rPr>
                          <a:rPr lang="en-US" altLang="zh-CN" sz="1800" b="0" i="1" kern="0" smtClean="0">
                            <a:solidFill>
                              <a:srgbClr val="000000"/>
                            </a:solidFill>
                            <a:latin typeface="Cambria Math"/>
                            <a:ea typeface="黑体" pitchFamily="49" charset="-122"/>
                          </a:rPr>
                          <m:t>𝑖</m:t>
                        </m:r>
                        <m:r>
                          <a:rPr lang="en-US" altLang="zh-CN" sz="1800" b="0" i="1" kern="0" smtClean="0">
                            <a:solidFill>
                              <a:srgbClr val="000000"/>
                            </a:solidFill>
                            <a:latin typeface="Cambria Math"/>
                            <a:ea typeface="黑体" pitchFamily="49" charset="-122"/>
                          </a:rPr>
                          <m:t>=1</m:t>
                        </m:r>
                      </m:sub>
                      <m:sup>
                        <m:r>
                          <a:rPr lang="en-US" altLang="zh-CN" sz="1800" b="0" i="1" kern="0" smtClean="0">
                            <a:solidFill>
                              <a:srgbClr val="000000"/>
                            </a:solidFill>
                            <a:latin typeface="Cambria Math"/>
                            <a:ea typeface="黑体" pitchFamily="49" charset="-122"/>
                          </a:rPr>
                          <m:t>𝑛</m:t>
                        </m:r>
                      </m:sup>
                      <m:e>
                        <m:sSub>
                          <m:sSubPr>
                            <m:ctrlPr>
                              <a:rPr lang="en-US" altLang="zh-CN" sz="1800" b="0" i="1" kern="0" smtClean="0">
                                <a:solidFill>
                                  <a:srgbClr val="000000"/>
                                </a:solidFill>
                                <a:latin typeface="Cambria Math" panose="02040503050406030204" pitchFamily="18" charset="0"/>
                                <a:ea typeface="黑体" pitchFamily="49" charset="-122"/>
                              </a:rPr>
                            </m:ctrlPr>
                          </m:sSubPr>
                          <m:e>
                            <m:r>
                              <a:rPr lang="en-US" altLang="zh-CN" sz="1800" b="0" i="1" kern="0" smtClean="0">
                                <a:solidFill>
                                  <a:srgbClr val="000000"/>
                                </a:solidFill>
                                <a:latin typeface="Cambria Math"/>
                                <a:ea typeface="黑体" pitchFamily="49" charset="-122"/>
                              </a:rPr>
                              <m:t>𝑥</m:t>
                            </m:r>
                          </m:e>
                          <m:sub>
                            <m:r>
                              <a:rPr lang="en-US" altLang="zh-CN" sz="1800" b="0" i="1" kern="0" smtClean="0">
                                <a:solidFill>
                                  <a:srgbClr val="000000"/>
                                </a:solidFill>
                                <a:latin typeface="Cambria Math"/>
                                <a:ea typeface="黑体" pitchFamily="49" charset="-122"/>
                              </a:rPr>
                              <m:t>𝑖</m:t>
                            </m:r>
                          </m:sub>
                        </m:sSub>
                      </m:e>
                    </m:nary>
                  </m:oMath>
                </a14:m>
                <a:r>
                  <a:rPr lang="zh-CN" altLang="en-US" sz="1800" b="0" kern="0" dirty="0">
                    <a:solidFill>
                      <a:srgbClr val="000000"/>
                    </a:solidFill>
                    <a:latin typeface="黑体" pitchFamily="49" charset="-122"/>
                    <a:ea typeface="黑体" pitchFamily="49" charset="-122"/>
                  </a:rPr>
                  <a:t>），</a:t>
                </a:r>
                <a:r>
                  <a:rPr lang="en-US" altLang="zh-CN" sz="1800" b="0" kern="0" dirty="0">
                    <a:solidFill>
                      <a:srgbClr val="000000"/>
                    </a:solidFill>
                    <a:latin typeface="黑体" pitchFamily="49" charset="-122"/>
                    <a:ea typeface="黑体" pitchFamily="49" charset="-122"/>
                  </a:rPr>
                  <a:t>SS</a:t>
                </a:r>
                <a:r>
                  <a:rPr lang="zh-CN" altLang="en-US" sz="1800" b="0" kern="0" dirty="0">
                    <a:solidFill>
                      <a:srgbClr val="000000"/>
                    </a:solidFill>
                    <a:latin typeface="黑体" pitchFamily="49" charset="-122"/>
                    <a:ea typeface="黑体" pitchFamily="49" charset="-122"/>
                  </a:rPr>
                  <a:t>是数据点的平方和（即</a:t>
                </a:r>
                <a14:m>
                  <m:oMath xmlns:m="http://schemas.openxmlformats.org/officeDocument/2006/math">
                    <m:nary>
                      <m:naryPr>
                        <m:chr m:val="∑"/>
                        <m:limLoc m:val="subSup"/>
                        <m:ctrlPr>
                          <a:rPr lang="zh-CN" altLang="en-US" sz="1800" b="0" i="1" kern="0" smtClean="0">
                            <a:solidFill>
                              <a:srgbClr val="000000"/>
                            </a:solidFill>
                            <a:latin typeface="Cambria Math" panose="02040503050406030204" pitchFamily="18" charset="0"/>
                            <a:ea typeface="黑体" pitchFamily="49" charset="-122"/>
                          </a:rPr>
                        </m:ctrlPr>
                      </m:naryPr>
                      <m:sub>
                        <m:r>
                          <m:rPr>
                            <m:brk m:alnAt="25"/>
                          </m:rPr>
                          <a:rPr lang="en-US" altLang="zh-CN" sz="1800" b="0" i="1" kern="0" smtClean="0">
                            <a:solidFill>
                              <a:srgbClr val="000000"/>
                            </a:solidFill>
                            <a:latin typeface="Cambria Math"/>
                            <a:ea typeface="黑体" pitchFamily="49" charset="-122"/>
                          </a:rPr>
                          <m:t>𝑖</m:t>
                        </m:r>
                        <m:r>
                          <a:rPr lang="en-US" altLang="zh-CN" sz="1800" b="0" i="1" kern="0" smtClean="0">
                            <a:solidFill>
                              <a:srgbClr val="000000"/>
                            </a:solidFill>
                            <a:latin typeface="Cambria Math"/>
                            <a:ea typeface="黑体" pitchFamily="49" charset="-122"/>
                          </a:rPr>
                          <m:t>=1</m:t>
                        </m:r>
                      </m:sub>
                      <m:sup>
                        <m:r>
                          <a:rPr lang="en-US" altLang="zh-CN" sz="1800" b="0" i="1" kern="0" smtClean="0">
                            <a:solidFill>
                              <a:srgbClr val="000000"/>
                            </a:solidFill>
                            <a:latin typeface="Cambria Math"/>
                            <a:ea typeface="黑体" pitchFamily="49" charset="-122"/>
                          </a:rPr>
                          <m:t>𝑛</m:t>
                        </m:r>
                      </m:sup>
                      <m:e>
                        <m:sSubSup>
                          <m:sSubSupPr>
                            <m:ctrlPr>
                              <a:rPr lang="en-US" altLang="zh-CN" sz="1800" b="0" i="1" kern="0" dirty="0">
                                <a:solidFill>
                                  <a:srgbClr val="000000"/>
                                </a:solidFill>
                                <a:latin typeface="Cambria Math" panose="02040503050406030204" pitchFamily="18" charset="0"/>
                                <a:ea typeface="黑体" pitchFamily="49" charset="-122"/>
                              </a:rPr>
                            </m:ctrlPr>
                          </m:sSubSupPr>
                          <m:e>
                            <m:r>
                              <a:rPr lang="en-US" altLang="zh-CN" sz="1800" b="0" i="1" kern="0" dirty="0">
                                <a:solidFill>
                                  <a:srgbClr val="000000"/>
                                </a:solidFill>
                                <a:latin typeface="Cambria Math"/>
                                <a:ea typeface="黑体" pitchFamily="49" charset="-122"/>
                              </a:rPr>
                              <m:t>𝑥</m:t>
                            </m:r>
                          </m:e>
                          <m:sub>
                            <m:r>
                              <a:rPr lang="en-US" altLang="zh-CN" sz="1800" b="0" i="1" kern="0" dirty="0">
                                <a:solidFill>
                                  <a:srgbClr val="000000"/>
                                </a:solidFill>
                                <a:latin typeface="Cambria Math"/>
                                <a:ea typeface="黑体" pitchFamily="49" charset="-122"/>
                              </a:rPr>
                              <m:t>𝑖</m:t>
                            </m:r>
                          </m:sub>
                          <m:sup/>
                        </m:sSubSup>
                        <m:r>
                          <m:rPr>
                            <m:nor/>
                          </m:rPr>
                          <a:rPr lang="en-US" altLang="zh-CN" sz="1800" b="0" kern="0" baseline="30000" dirty="0">
                            <a:solidFill>
                              <a:srgbClr val="000000"/>
                            </a:solidFill>
                            <a:latin typeface="黑体" pitchFamily="49" charset="-122"/>
                            <a:ea typeface="黑体" pitchFamily="49" charset="-122"/>
                          </a:rPr>
                          <m:t>2</m:t>
                        </m:r>
                      </m:e>
                    </m:nary>
                  </m:oMath>
                </a14:m>
                <a:r>
                  <a:rPr lang="zh-CN" altLang="en-US" sz="1800" b="0" kern="0" dirty="0">
                    <a:solidFill>
                      <a:srgbClr val="000000"/>
                    </a:solidFill>
                    <a:latin typeface="黑体" pitchFamily="49" charset="-122"/>
                    <a:ea typeface="黑体" pitchFamily="49" charset="-122"/>
                  </a:rPr>
                  <a:t> ）。</a:t>
                </a:r>
                <a:endParaRPr lang="en-US" altLang="zh-CN" sz="1800" b="0" kern="0" dirty="0">
                  <a:solidFill>
                    <a:srgbClr val="000000"/>
                  </a:solidFill>
                  <a:latin typeface="黑体" pitchFamily="49" charset="-122"/>
                  <a:ea typeface="黑体" pitchFamily="49" charset="-122"/>
                </a:endParaRPr>
              </a:p>
              <a:p>
                <a:pPr>
                  <a:lnSpc>
                    <a:spcPct val="110000"/>
                  </a:lnSpc>
                </a:pPr>
                <a:endParaRPr lang="zh-CN" altLang="en-US" sz="1800" b="0" kern="0" dirty="0">
                  <a:solidFill>
                    <a:srgbClr val="000000"/>
                  </a:solidFill>
                  <a:latin typeface="黑体" pitchFamily="49" charset="-122"/>
                  <a:ea typeface="黑体" pitchFamily="49" charset="-122"/>
                </a:endParaRPr>
              </a:p>
              <a:p>
                <a:pPr marL="0" indent="0">
                  <a:lnSpc>
                    <a:spcPct val="110000"/>
                  </a:lnSpc>
                  <a:buSzPct val="100000"/>
                  <a:buNone/>
                </a:pPr>
                <a:r>
                  <a:rPr lang="zh-CN" altLang="en-US" sz="1800" b="0" kern="0" dirty="0">
                    <a:solidFill>
                      <a:srgbClr val="000000"/>
                    </a:solidFill>
                    <a:latin typeface="黑体" pitchFamily="49" charset="-122"/>
                    <a:ea typeface="黑体" pitchFamily="49" charset="-122"/>
                  </a:rPr>
                  <a:t>聚类特征是可加的。也就是说，对于两个不相交的簇</a:t>
                </a:r>
                <a:r>
                  <a:rPr lang="en-US" altLang="zh-CN" sz="1800" b="0" kern="0" dirty="0">
                    <a:solidFill>
                      <a:srgbClr val="000000"/>
                    </a:solidFill>
                    <a:latin typeface="黑体" pitchFamily="49" charset="-122"/>
                    <a:ea typeface="黑体" pitchFamily="49" charset="-122"/>
                  </a:rPr>
                  <a:t>C</a:t>
                </a:r>
                <a:r>
                  <a:rPr lang="en-US" altLang="zh-CN" sz="1800" b="0" kern="0" baseline="-25000" dirty="0">
                    <a:solidFill>
                      <a:srgbClr val="000000"/>
                    </a:solidFill>
                    <a:latin typeface="黑体" pitchFamily="49" charset="-122"/>
                    <a:ea typeface="黑体" pitchFamily="49" charset="-122"/>
                  </a:rPr>
                  <a:t>1</a:t>
                </a:r>
                <a:r>
                  <a:rPr lang="zh-CN" altLang="en-US" sz="1800" b="0" kern="0" dirty="0">
                    <a:solidFill>
                      <a:srgbClr val="000000"/>
                    </a:solidFill>
                    <a:latin typeface="黑体" pitchFamily="49" charset="-122"/>
                    <a:ea typeface="黑体" pitchFamily="49" charset="-122"/>
                  </a:rPr>
                  <a:t>和</a:t>
                </a:r>
                <a:r>
                  <a:rPr lang="en-US" altLang="zh-CN" sz="1800" b="0" kern="0" dirty="0">
                    <a:solidFill>
                      <a:srgbClr val="000000"/>
                    </a:solidFill>
                    <a:latin typeface="黑体" pitchFamily="49" charset="-122"/>
                    <a:ea typeface="黑体" pitchFamily="49" charset="-122"/>
                  </a:rPr>
                  <a:t>C</a:t>
                </a:r>
                <a:r>
                  <a:rPr lang="en-US" altLang="zh-CN" sz="1800" b="0" kern="0" baseline="-25000" dirty="0">
                    <a:solidFill>
                      <a:srgbClr val="000000"/>
                    </a:solidFill>
                    <a:latin typeface="黑体" pitchFamily="49" charset="-122"/>
                    <a:ea typeface="黑体" pitchFamily="49" charset="-122"/>
                  </a:rPr>
                  <a:t>2</a:t>
                </a:r>
                <a:r>
                  <a:rPr lang="en-US" altLang="zh-CN" sz="1800" b="0" kern="0" dirty="0">
                    <a:solidFill>
                      <a:srgbClr val="000000"/>
                    </a:solidFill>
                    <a:latin typeface="黑体" pitchFamily="49" charset="-122"/>
                    <a:ea typeface="黑体" pitchFamily="49" charset="-122"/>
                  </a:rPr>
                  <a:t> </a:t>
                </a:r>
                <a:r>
                  <a:rPr lang="zh-CN" altLang="en-US" sz="1800" b="0" kern="0" dirty="0">
                    <a:solidFill>
                      <a:srgbClr val="000000"/>
                    </a:solidFill>
                    <a:latin typeface="黑体" pitchFamily="49" charset="-122"/>
                    <a:ea typeface="黑体" pitchFamily="49" charset="-122"/>
                  </a:rPr>
                  <a:t>，其聚类特征分别为</a:t>
                </a:r>
                <a:r>
                  <a:rPr lang="en-US" altLang="zh-CN" sz="1800" b="0" kern="0" dirty="0">
                    <a:solidFill>
                      <a:srgbClr val="000000"/>
                    </a:solidFill>
                    <a:latin typeface="黑体" pitchFamily="49" charset="-122"/>
                    <a:ea typeface="黑体" pitchFamily="49" charset="-122"/>
                  </a:rPr>
                  <a:t>CF</a:t>
                </a:r>
                <a:r>
                  <a:rPr lang="en-US" altLang="zh-CN" sz="1800" b="0" kern="0" baseline="-25000" dirty="0">
                    <a:solidFill>
                      <a:srgbClr val="000000"/>
                    </a:solidFill>
                    <a:latin typeface="黑体" pitchFamily="49" charset="-122"/>
                    <a:ea typeface="黑体" pitchFamily="49" charset="-122"/>
                  </a:rPr>
                  <a:t>1</a:t>
                </a:r>
                <a:r>
                  <a:rPr lang="en-US" altLang="zh-CN" sz="1800" b="0" kern="0" dirty="0">
                    <a:solidFill>
                      <a:srgbClr val="000000"/>
                    </a:solidFill>
                    <a:latin typeface="黑体" pitchFamily="49" charset="-122"/>
                    <a:ea typeface="黑体" pitchFamily="49" charset="-122"/>
                  </a:rPr>
                  <a:t>=&lt;n</a:t>
                </a:r>
                <a:r>
                  <a:rPr lang="en-US" altLang="zh-CN" sz="1800" b="0" kern="0" baseline="-25000" dirty="0">
                    <a:solidFill>
                      <a:srgbClr val="000000"/>
                    </a:solidFill>
                    <a:latin typeface="黑体" pitchFamily="49" charset="-122"/>
                    <a:ea typeface="黑体" pitchFamily="49" charset="-122"/>
                  </a:rPr>
                  <a:t>1</a:t>
                </a:r>
                <a:r>
                  <a:rPr lang="en-US" altLang="zh-CN" sz="1800" b="0" kern="0" dirty="0">
                    <a:solidFill>
                      <a:srgbClr val="000000"/>
                    </a:solidFill>
                    <a:latin typeface="黑体" pitchFamily="49" charset="-122"/>
                    <a:ea typeface="黑体" pitchFamily="49" charset="-122"/>
                  </a:rPr>
                  <a:t>,LS</a:t>
                </a:r>
                <a:r>
                  <a:rPr lang="en-US" altLang="zh-CN" sz="1800" b="0" kern="0" baseline="-25000" dirty="0">
                    <a:solidFill>
                      <a:srgbClr val="000000"/>
                    </a:solidFill>
                    <a:latin typeface="黑体" pitchFamily="49" charset="-122"/>
                    <a:ea typeface="黑体" pitchFamily="49" charset="-122"/>
                  </a:rPr>
                  <a:t>1</a:t>
                </a:r>
                <a:r>
                  <a:rPr lang="en-US" altLang="zh-CN" sz="1800" b="0" kern="0" dirty="0">
                    <a:solidFill>
                      <a:srgbClr val="000000"/>
                    </a:solidFill>
                    <a:latin typeface="黑体" pitchFamily="49" charset="-122"/>
                    <a:ea typeface="黑体" pitchFamily="49" charset="-122"/>
                  </a:rPr>
                  <a:t>,SS</a:t>
                </a:r>
                <a:r>
                  <a:rPr lang="en-US" altLang="zh-CN" sz="1800" b="0" kern="0" baseline="-25000" dirty="0">
                    <a:solidFill>
                      <a:srgbClr val="000000"/>
                    </a:solidFill>
                    <a:latin typeface="黑体" pitchFamily="49" charset="-122"/>
                    <a:ea typeface="黑体" pitchFamily="49" charset="-122"/>
                  </a:rPr>
                  <a:t>1</a:t>
                </a:r>
                <a:r>
                  <a:rPr lang="en-US" altLang="zh-CN" sz="1800" b="0" kern="0" dirty="0">
                    <a:solidFill>
                      <a:srgbClr val="000000"/>
                    </a:solidFill>
                    <a:latin typeface="黑体" pitchFamily="49" charset="-122"/>
                    <a:ea typeface="黑体" pitchFamily="49" charset="-122"/>
                  </a:rPr>
                  <a:t>&gt;</a:t>
                </a:r>
                <a:r>
                  <a:rPr lang="zh-CN" altLang="en-US" sz="1800" b="0" kern="0" dirty="0">
                    <a:solidFill>
                      <a:srgbClr val="000000"/>
                    </a:solidFill>
                    <a:latin typeface="黑体" pitchFamily="49" charset="-122"/>
                    <a:ea typeface="黑体" pitchFamily="49" charset="-122"/>
                  </a:rPr>
                  <a:t>和 </a:t>
                </a:r>
                <a:r>
                  <a:rPr lang="en-US" altLang="zh-CN" sz="1800" b="0" kern="0" dirty="0">
                    <a:solidFill>
                      <a:srgbClr val="000000"/>
                    </a:solidFill>
                    <a:latin typeface="黑体" pitchFamily="49" charset="-122"/>
                    <a:ea typeface="黑体" pitchFamily="49" charset="-122"/>
                  </a:rPr>
                  <a:t>CF</a:t>
                </a:r>
                <a:r>
                  <a:rPr lang="en-US" altLang="zh-CN" sz="1800" b="0" kern="0" baseline="-25000" dirty="0">
                    <a:solidFill>
                      <a:srgbClr val="000000"/>
                    </a:solidFill>
                    <a:latin typeface="黑体" pitchFamily="49" charset="-122"/>
                    <a:ea typeface="黑体" pitchFamily="49" charset="-122"/>
                  </a:rPr>
                  <a:t>2</a:t>
                </a:r>
                <a:r>
                  <a:rPr lang="en-US" altLang="zh-CN" sz="1800" b="0" kern="0" dirty="0">
                    <a:solidFill>
                      <a:srgbClr val="000000"/>
                    </a:solidFill>
                    <a:latin typeface="黑体" pitchFamily="49" charset="-122"/>
                    <a:ea typeface="黑体" pitchFamily="49" charset="-122"/>
                  </a:rPr>
                  <a:t>=&lt;n</a:t>
                </a:r>
                <a:r>
                  <a:rPr lang="en-US" altLang="zh-CN" sz="1800" b="0" kern="0" baseline="-25000" dirty="0">
                    <a:solidFill>
                      <a:srgbClr val="000000"/>
                    </a:solidFill>
                    <a:latin typeface="黑体" pitchFamily="49" charset="-122"/>
                    <a:ea typeface="黑体" pitchFamily="49" charset="-122"/>
                  </a:rPr>
                  <a:t>2</a:t>
                </a:r>
                <a:r>
                  <a:rPr lang="en-US" altLang="zh-CN" sz="1800" b="0" kern="0" dirty="0">
                    <a:solidFill>
                      <a:srgbClr val="000000"/>
                    </a:solidFill>
                    <a:latin typeface="黑体" pitchFamily="49" charset="-122"/>
                    <a:ea typeface="黑体" pitchFamily="49" charset="-122"/>
                  </a:rPr>
                  <a:t>,LS</a:t>
                </a:r>
                <a:r>
                  <a:rPr lang="en-US" altLang="zh-CN" sz="1800" b="0" kern="0" baseline="-25000" dirty="0">
                    <a:solidFill>
                      <a:srgbClr val="000000"/>
                    </a:solidFill>
                    <a:latin typeface="黑体" pitchFamily="49" charset="-122"/>
                    <a:ea typeface="黑体" pitchFamily="49" charset="-122"/>
                  </a:rPr>
                  <a:t>2</a:t>
                </a:r>
                <a:r>
                  <a:rPr lang="en-US" altLang="zh-CN" sz="1800" b="0" kern="0" dirty="0">
                    <a:solidFill>
                      <a:srgbClr val="000000"/>
                    </a:solidFill>
                    <a:latin typeface="黑体" pitchFamily="49" charset="-122"/>
                    <a:ea typeface="黑体" pitchFamily="49" charset="-122"/>
                  </a:rPr>
                  <a:t>,SS</a:t>
                </a:r>
                <a:r>
                  <a:rPr lang="en-US" altLang="zh-CN" sz="1800" b="0" kern="0" baseline="-25000" dirty="0">
                    <a:solidFill>
                      <a:srgbClr val="000000"/>
                    </a:solidFill>
                    <a:latin typeface="黑体" pitchFamily="49" charset="-122"/>
                    <a:ea typeface="黑体" pitchFamily="49" charset="-122"/>
                  </a:rPr>
                  <a:t>2</a:t>
                </a:r>
                <a:r>
                  <a:rPr lang="en-US" altLang="zh-CN" sz="1800" b="0" kern="0" dirty="0">
                    <a:solidFill>
                      <a:srgbClr val="000000"/>
                    </a:solidFill>
                    <a:latin typeface="黑体" pitchFamily="49" charset="-122"/>
                    <a:ea typeface="黑体" pitchFamily="49" charset="-122"/>
                  </a:rPr>
                  <a:t>&gt; </a:t>
                </a:r>
                <a:r>
                  <a:rPr lang="zh-CN" altLang="en-US" sz="1800" b="0" kern="0" dirty="0">
                    <a:solidFill>
                      <a:srgbClr val="000000"/>
                    </a:solidFill>
                    <a:latin typeface="黑体" pitchFamily="49" charset="-122"/>
                    <a:ea typeface="黑体" pitchFamily="49" charset="-122"/>
                  </a:rPr>
                  <a:t>，那么由</a:t>
                </a:r>
                <a:r>
                  <a:rPr lang="en-US" altLang="zh-CN" sz="1800" b="0" kern="0" dirty="0">
                    <a:solidFill>
                      <a:srgbClr val="000000"/>
                    </a:solidFill>
                    <a:latin typeface="黑体" pitchFamily="49" charset="-122"/>
                    <a:ea typeface="黑体" pitchFamily="49" charset="-122"/>
                  </a:rPr>
                  <a:t>C</a:t>
                </a:r>
                <a:r>
                  <a:rPr lang="en-US" altLang="zh-CN" sz="1800" b="0" kern="0" baseline="-25000" dirty="0">
                    <a:solidFill>
                      <a:srgbClr val="000000"/>
                    </a:solidFill>
                    <a:latin typeface="黑体" pitchFamily="49" charset="-122"/>
                    <a:ea typeface="黑体" pitchFamily="49" charset="-122"/>
                  </a:rPr>
                  <a:t>1</a:t>
                </a:r>
                <a:r>
                  <a:rPr lang="zh-CN" altLang="en-US" sz="1800" b="0" kern="0" dirty="0">
                    <a:solidFill>
                      <a:srgbClr val="000000"/>
                    </a:solidFill>
                    <a:latin typeface="黑体" pitchFamily="49" charset="-122"/>
                    <a:ea typeface="黑体" pitchFamily="49" charset="-122"/>
                  </a:rPr>
                  <a:t>和</a:t>
                </a:r>
                <a:r>
                  <a:rPr lang="en-US" altLang="zh-CN" sz="1800" b="0" kern="0" dirty="0">
                    <a:solidFill>
                      <a:srgbClr val="000000"/>
                    </a:solidFill>
                    <a:latin typeface="黑体" pitchFamily="49" charset="-122"/>
                    <a:ea typeface="黑体" pitchFamily="49" charset="-122"/>
                  </a:rPr>
                  <a:t>C</a:t>
                </a:r>
                <a:r>
                  <a:rPr lang="en-US" altLang="zh-CN" sz="1800" b="0" kern="0" baseline="-25000" dirty="0">
                    <a:solidFill>
                      <a:srgbClr val="000000"/>
                    </a:solidFill>
                    <a:latin typeface="黑体" pitchFamily="49" charset="-122"/>
                    <a:ea typeface="黑体" pitchFamily="49" charset="-122"/>
                  </a:rPr>
                  <a:t>2</a:t>
                </a:r>
                <a:r>
                  <a:rPr lang="zh-CN" altLang="en-US" sz="1800" b="0" kern="0" dirty="0">
                    <a:solidFill>
                      <a:srgbClr val="000000"/>
                    </a:solidFill>
                    <a:latin typeface="黑体" pitchFamily="49" charset="-122"/>
                    <a:ea typeface="黑体" pitchFamily="49" charset="-122"/>
                  </a:rPr>
                  <a:t>合并而成的簇的聚类特征就是</a:t>
                </a:r>
                <a:r>
                  <a:rPr lang="en-US" altLang="zh-CN" sz="1800" b="0" kern="0" dirty="0">
                    <a:solidFill>
                      <a:srgbClr val="000000"/>
                    </a:solidFill>
                    <a:latin typeface="黑体" pitchFamily="49" charset="-122"/>
                    <a:ea typeface="黑体" pitchFamily="49" charset="-122"/>
                  </a:rPr>
                  <a:t>CF</a:t>
                </a:r>
                <a:r>
                  <a:rPr lang="en-US" altLang="zh-CN" sz="1800" b="0" kern="0" baseline="-25000" dirty="0">
                    <a:solidFill>
                      <a:srgbClr val="000000"/>
                    </a:solidFill>
                    <a:latin typeface="黑体" pitchFamily="49" charset="-122"/>
                    <a:ea typeface="黑体" pitchFamily="49" charset="-122"/>
                  </a:rPr>
                  <a:t>1</a:t>
                </a:r>
                <a:r>
                  <a:rPr lang="en-US" altLang="zh-CN" sz="1800" b="0" kern="0" dirty="0">
                    <a:solidFill>
                      <a:srgbClr val="000000"/>
                    </a:solidFill>
                    <a:latin typeface="黑体" pitchFamily="49" charset="-122"/>
                    <a:ea typeface="黑体" pitchFamily="49" charset="-122"/>
                  </a:rPr>
                  <a:t>+CF</a:t>
                </a:r>
                <a:r>
                  <a:rPr lang="en-US" altLang="zh-CN" sz="1800" b="0" kern="0" baseline="-25000" dirty="0">
                    <a:solidFill>
                      <a:srgbClr val="000000"/>
                    </a:solidFill>
                    <a:latin typeface="黑体" pitchFamily="49" charset="-122"/>
                    <a:ea typeface="黑体" pitchFamily="49" charset="-122"/>
                  </a:rPr>
                  <a:t>2 </a:t>
                </a:r>
                <a:r>
                  <a:rPr lang="en-US" altLang="zh-CN" sz="1800" b="0" kern="0" dirty="0">
                    <a:solidFill>
                      <a:srgbClr val="000000"/>
                    </a:solidFill>
                    <a:latin typeface="黑体" pitchFamily="49" charset="-122"/>
                    <a:ea typeface="黑体" pitchFamily="49" charset="-122"/>
                  </a:rPr>
                  <a:t>= &lt;n</a:t>
                </a:r>
                <a:r>
                  <a:rPr lang="en-US" altLang="zh-CN" sz="1800" b="0" kern="0" baseline="-25000" dirty="0">
                    <a:solidFill>
                      <a:srgbClr val="000000"/>
                    </a:solidFill>
                    <a:latin typeface="黑体" pitchFamily="49" charset="-122"/>
                    <a:ea typeface="黑体" pitchFamily="49" charset="-122"/>
                  </a:rPr>
                  <a:t>1</a:t>
                </a:r>
                <a:r>
                  <a:rPr lang="en-US" altLang="zh-CN" sz="1800" b="0" kern="0" dirty="0">
                    <a:solidFill>
                      <a:srgbClr val="000000"/>
                    </a:solidFill>
                    <a:latin typeface="黑体" pitchFamily="49" charset="-122"/>
                    <a:ea typeface="黑体" pitchFamily="49" charset="-122"/>
                  </a:rPr>
                  <a:t>+n</a:t>
                </a:r>
                <a:r>
                  <a:rPr lang="en-US" altLang="zh-CN" sz="1800" b="0" kern="0" baseline="-25000" dirty="0">
                    <a:solidFill>
                      <a:srgbClr val="000000"/>
                    </a:solidFill>
                    <a:latin typeface="黑体" pitchFamily="49" charset="-122"/>
                    <a:ea typeface="黑体" pitchFamily="49" charset="-122"/>
                  </a:rPr>
                  <a:t>2</a:t>
                </a:r>
                <a:r>
                  <a:rPr lang="en-US" altLang="zh-CN" sz="1800" b="0" kern="0" dirty="0">
                    <a:solidFill>
                      <a:srgbClr val="000000"/>
                    </a:solidFill>
                    <a:latin typeface="黑体" pitchFamily="49" charset="-122"/>
                    <a:ea typeface="黑体" pitchFamily="49" charset="-122"/>
                  </a:rPr>
                  <a:t>, LS</a:t>
                </a:r>
                <a:r>
                  <a:rPr lang="en-US" altLang="zh-CN" sz="1800" b="0" kern="0" baseline="-25000" dirty="0">
                    <a:solidFill>
                      <a:srgbClr val="000000"/>
                    </a:solidFill>
                    <a:latin typeface="黑体" pitchFamily="49" charset="-122"/>
                    <a:ea typeface="黑体" pitchFamily="49" charset="-122"/>
                  </a:rPr>
                  <a:t>1</a:t>
                </a:r>
                <a:r>
                  <a:rPr lang="en-US" altLang="zh-CN" sz="1800" b="0" kern="0" dirty="0">
                    <a:solidFill>
                      <a:srgbClr val="000000"/>
                    </a:solidFill>
                    <a:latin typeface="黑体" pitchFamily="49" charset="-122"/>
                    <a:ea typeface="黑体" pitchFamily="49" charset="-122"/>
                  </a:rPr>
                  <a:t>+LS</a:t>
                </a:r>
                <a:r>
                  <a:rPr lang="en-US" altLang="zh-CN" sz="1800" b="0" kern="0" baseline="-25000" dirty="0">
                    <a:solidFill>
                      <a:srgbClr val="000000"/>
                    </a:solidFill>
                    <a:latin typeface="黑体" pitchFamily="49" charset="-122"/>
                    <a:ea typeface="黑体" pitchFamily="49" charset="-122"/>
                  </a:rPr>
                  <a:t>2</a:t>
                </a:r>
                <a:r>
                  <a:rPr lang="en-US" altLang="zh-CN" sz="1800" b="0" kern="0" dirty="0">
                    <a:solidFill>
                      <a:srgbClr val="000000"/>
                    </a:solidFill>
                    <a:latin typeface="黑体" pitchFamily="49" charset="-122"/>
                    <a:ea typeface="黑体" pitchFamily="49" charset="-122"/>
                  </a:rPr>
                  <a:t>,SS</a:t>
                </a:r>
                <a:r>
                  <a:rPr lang="en-US" altLang="zh-CN" sz="1800" b="0" kern="0" baseline="-25000" dirty="0">
                    <a:solidFill>
                      <a:srgbClr val="000000"/>
                    </a:solidFill>
                    <a:latin typeface="黑体" pitchFamily="49" charset="-122"/>
                    <a:ea typeface="黑体" pitchFamily="49" charset="-122"/>
                  </a:rPr>
                  <a:t>1</a:t>
                </a:r>
                <a:r>
                  <a:rPr lang="en-US" altLang="zh-CN" sz="1800" b="0" kern="0" dirty="0">
                    <a:solidFill>
                      <a:srgbClr val="000000"/>
                    </a:solidFill>
                    <a:latin typeface="黑体" pitchFamily="49" charset="-122"/>
                    <a:ea typeface="黑体" pitchFamily="49" charset="-122"/>
                  </a:rPr>
                  <a:t> +SS</a:t>
                </a:r>
                <a:r>
                  <a:rPr lang="en-US" altLang="zh-CN" sz="1800" b="0" kern="0" baseline="-25000" dirty="0">
                    <a:solidFill>
                      <a:srgbClr val="000000"/>
                    </a:solidFill>
                    <a:latin typeface="黑体" pitchFamily="49" charset="-122"/>
                    <a:ea typeface="黑体" pitchFamily="49" charset="-122"/>
                  </a:rPr>
                  <a:t>2</a:t>
                </a:r>
                <a:r>
                  <a:rPr lang="en-US" altLang="zh-CN" sz="1800" b="0" kern="0" dirty="0">
                    <a:solidFill>
                      <a:srgbClr val="000000"/>
                    </a:solidFill>
                    <a:latin typeface="黑体" pitchFamily="49" charset="-122"/>
                    <a:ea typeface="黑体" pitchFamily="49" charset="-122"/>
                  </a:rPr>
                  <a:t>&gt;</a:t>
                </a:r>
                <a:r>
                  <a:rPr lang="zh-CN" altLang="en-US" sz="1800" b="0" kern="0" dirty="0">
                    <a:solidFill>
                      <a:srgbClr val="000000"/>
                    </a:solidFill>
                    <a:latin typeface="黑体" pitchFamily="49" charset="-122"/>
                    <a:ea typeface="黑体" pitchFamily="49" charset="-122"/>
                  </a:rPr>
                  <a:t>。</a:t>
                </a:r>
              </a:p>
              <a:p>
                <a:pPr>
                  <a:lnSpc>
                    <a:spcPct val="110000"/>
                  </a:lnSpc>
                  <a:buFont typeface="Wingdings" pitchFamily="2" charset="2"/>
                  <a:buNone/>
                </a:pPr>
                <a:endParaRPr lang="en-US" altLang="zh-CN" sz="1800" kern="0" dirty="0">
                  <a:latin typeface="Times New Roman" pitchFamily="18" charset="0"/>
                  <a:ea typeface="华文楷体" pitchFamily="2" charset="-122"/>
                </a:endParaRPr>
              </a:p>
            </p:txBody>
          </p:sp>
        </mc:Choice>
        <mc:Fallback>
          <p:sp>
            <p:nvSpPr>
              <p:cNvPr id="70" name="Rectangle 3"/>
              <p:cNvSpPr txBox="1">
                <a:spLocks noRot="1" noChangeAspect="1" noMove="1" noResize="1" noEditPoints="1" noAdjustHandles="1" noChangeArrowheads="1" noChangeShapeType="1" noTextEdit="1"/>
              </p:cNvSpPr>
              <p:nvPr/>
            </p:nvSpPr>
            <p:spPr bwMode="auto">
              <a:xfrm>
                <a:off x="376238" y="1444422"/>
                <a:ext cx="8280400" cy="3451428"/>
              </a:xfrm>
              <a:prstGeom prst="rect">
                <a:avLst/>
              </a:prstGeom>
              <a:blipFill rotWithShape="1">
                <a:blip r:embed="rId3"/>
                <a:stretch>
                  <a:fillRect l="-663" r="-295"/>
                </a:stretch>
              </a:blip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zh-CN" altLang="en-US">
                    <a:noFill/>
                  </a:rPr>
                  <a:t> </a:t>
                </a:r>
                <a:endParaRPr lang="zh-CN" altLang="en-US">
                  <a:noFill/>
                </a:endParaRPr>
              </a:p>
            </p:txBody>
          </p:sp>
        </mc:Fallback>
      </mc:AlternateContent>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a:defRPr/>
            </a:pPr>
            <a:r>
              <a:rPr lang="es-HN" sz="1200" b="1" i="1" dirty="0">
                <a:solidFill>
                  <a:prstClr val="white">
                    <a:lumMod val="65000"/>
                  </a:prstClr>
                </a:solidFill>
              </a:rPr>
              <a:t>of</a:t>
            </a:r>
            <a:endParaRPr lang="es-ES" sz="1200" b="1" i="1" dirty="0">
              <a:solidFill>
                <a:prstClr val="white">
                  <a:lumMod val="65000"/>
                </a:prstClr>
              </a:solidFill>
            </a:endParaRPr>
          </a:p>
        </p:txBody>
      </p:sp>
      <p:sp>
        <p:nvSpPr>
          <p:cNvPr id="74" name="31 CuadroTexto"/>
          <p:cNvSpPr txBox="1"/>
          <p:nvPr/>
        </p:nvSpPr>
        <p:spPr>
          <a:xfrm>
            <a:off x="4729199" y="6267161"/>
            <a:ext cx="370840" cy="275590"/>
          </a:xfrm>
          <a:prstGeom prst="rect">
            <a:avLst/>
          </a:prstGeom>
          <a:noFill/>
        </p:spPr>
        <p:txBody>
          <a:bodyPr wrap="none">
            <a:spAutoFit/>
          </a:bodyPr>
          <a:lstStyle/>
          <a:p>
            <a:pPr>
              <a:defRPr/>
            </a:pPr>
            <a:r>
              <a:rPr lang="en-US" altLang="es-ES" sz="1200" b="1" dirty="0">
                <a:solidFill>
                  <a:prstClr val="white">
                    <a:lumMod val="50000"/>
                  </a:prstClr>
                </a:solidFill>
              </a:rPr>
              <a:t>55</a:t>
            </a:r>
            <a:endParaRPr lang="en-US" altLang="es-ES" sz="1200" b="1" dirty="0">
              <a:solidFill>
                <a:prstClr val="white">
                  <a:lumMod val="50000"/>
                </a:prstClr>
              </a:solidFill>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solidFill>
                  <a:prstClr val="black">
                    <a:tint val="75000"/>
                  </a:prstClr>
                </a:solidFill>
              </a:rPr>
            </a:fld>
            <a:endParaRPr lang="zh-CN" altLang="en-US" dirty="0">
              <a:solidFill>
                <a:prstClr val="black">
                  <a:tint val="75000"/>
                </a:prstClr>
              </a:solidFill>
            </a:endParaRPr>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617768" cy="323165"/>
          </a:xfrm>
          <a:prstGeom prst="rect">
            <a:avLst/>
          </a:prstGeom>
          <a:noFill/>
        </p:spPr>
        <p:txBody>
          <a:bodyPr wrap="none" lIns="0" tIns="0" rIns="0" bIns="0" rtlCol="0">
            <a:spAutoFit/>
          </a:bodyPr>
          <a:lstStyle/>
          <a:p>
            <a:r>
              <a:rPr lang="en-US" altLang="zh-CN" sz="2100" b="1" spc="225" dirty="0">
                <a:solidFill>
                  <a:prstClr val="white"/>
                </a:solidFill>
              </a:rPr>
              <a:t>5.3.2 BIRCH </a:t>
            </a:r>
            <a:r>
              <a:rPr lang="zh-CN" altLang="en-US" sz="2100" b="1" spc="225" dirty="0">
                <a:solidFill>
                  <a:prstClr val="white"/>
                </a:solidFill>
              </a:rPr>
              <a:t>算法</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5" name="文本框 27"/>
          <p:cNvSpPr txBox="1"/>
          <p:nvPr/>
        </p:nvSpPr>
        <p:spPr>
          <a:xfrm>
            <a:off x="6630203" y="234392"/>
            <a:ext cx="1274708" cy="300082"/>
          </a:xfrm>
          <a:prstGeom prst="rect">
            <a:avLst/>
          </a:prstGeom>
          <a:noFill/>
        </p:spPr>
        <p:txBody>
          <a:bodyPr wrap="none" rtlCol="0">
            <a:spAutoFit/>
          </a:bodyPr>
          <a:lstStyle/>
          <a:p>
            <a:r>
              <a:rPr lang="zh-CN" altLang="en-US" sz="1350" dirty="0">
                <a:solidFill>
                  <a:prstClr val="white"/>
                </a:solidFill>
              </a:rPr>
              <a:t>第五章　聚 类</a:t>
            </a:r>
            <a:endParaRPr lang="zh-CN" altLang="en-US" sz="1350" dirty="0">
              <a:solidFill>
                <a:prstClr val="white"/>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70" name="Rectangle 3"/>
          <p:cNvSpPr txBox="1">
            <a:spLocks noChangeArrowheads="1"/>
          </p:cNvSpPr>
          <p:nvPr/>
        </p:nvSpPr>
        <p:spPr bwMode="auto">
          <a:xfrm>
            <a:off x="395288" y="977698"/>
            <a:ext cx="8280400" cy="11940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fontAlgn="base">
              <a:lnSpc>
                <a:spcPct val="120000"/>
              </a:lnSpc>
              <a:spcBef>
                <a:spcPct val="20000"/>
              </a:spcBef>
              <a:spcAft>
                <a:spcPct val="0"/>
              </a:spcAft>
              <a:buClr>
                <a:schemeClr val="accent1"/>
              </a:buClr>
              <a:buFont typeface="Wingdings" panose="05000000000000000000" pitchFamily="2" charset="2"/>
              <a:buChar char="n"/>
              <a:defRPr sz="2000" b="1">
                <a:solidFill>
                  <a:schemeClr val="tx1"/>
                </a:solidFill>
                <a:latin typeface="+mn-lt"/>
                <a:ea typeface="+mn-ea"/>
                <a:cs typeface="+mn-cs"/>
              </a:defRPr>
            </a:lvl1pPr>
            <a:lvl2pPr marL="742950" indent="-285750" algn="l" rtl="0" fontAlgn="base">
              <a:lnSpc>
                <a:spcPct val="120000"/>
              </a:lnSpc>
              <a:spcBef>
                <a:spcPct val="20000"/>
              </a:spcBef>
              <a:spcAft>
                <a:spcPct val="0"/>
              </a:spcAft>
              <a:buClr>
                <a:schemeClr val="accent1"/>
              </a:buClr>
              <a:buFont typeface="Wingdings" panose="05000000000000000000" pitchFamily="2" charset="2"/>
              <a:buChar char="n"/>
              <a:defRPr b="1">
                <a:solidFill>
                  <a:schemeClr val="tx1"/>
                </a:solidFill>
                <a:latin typeface="+mn-lt"/>
                <a:ea typeface="+mn-ea"/>
              </a:defRPr>
            </a:lvl2pPr>
            <a:lvl3pPr marL="1143000" indent="-228600" algn="l" rtl="0" fontAlgn="base">
              <a:lnSpc>
                <a:spcPct val="120000"/>
              </a:lnSpc>
              <a:spcBef>
                <a:spcPct val="20000"/>
              </a:spcBef>
              <a:spcAft>
                <a:spcPct val="0"/>
              </a:spcAft>
              <a:buClr>
                <a:schemeClr val="accent1"/>
              </a:buClr>
              <a:buFont typeface="Wingdings" panose="05000000000000000000" pitchFamily="2" charset="2"/>
              <a:buChar char="n"/>
              <a:defRPr sz="1600" b="1">
                <a:solidFill>
                  <a:schemeClr val="tx1"/>
                </a:solidFill>
                <a:latin typeface="+mn-lt"/>
                <a:ea typeface="+mn-ea"/>
              </a:defRPr>
            </a:lvl3pPr>
            <a:lvl4pPr marL="1600200" indent="-228600" algn="l" rtl="0" fontAlgn="base">
              <a:lnSpc>
                <a:spcPct val="120000"/>
              </a:lnSpc>
              <a:spcBef>
                <a:spcPct val="20000"/>
              </a:spcBef>
              <a:spcAft>
                <a:spcPct val="0"/>
              </a:spcAft>
              <a:buClr>
                <a:schemeClr val="accent1"/>
              </a:buClr>
              <a:buFont typeface="Wingdings" panose="05000000000000000000" pitchFamily="2" charset="2"/>
              <a:buChar char="n"/>
              <a:defRPr sz="1400" b="1">
                <a:solidFill>
                  <a:schemeClr val="tx1"/>
                </a:solidFill>
                <a:latin typeface="+mn-lt"/>
                <a:ea typeface="+mn-ea"/>
              </a:defRPr>
            </a:lvl4pPr>
            <a:lvl5pPr marL="20574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5pPr>
            <a:lvl6pPr marL="25146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6pPr>
            <a:lvl7pPr marL="29718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7pPr>
            <a:lvl8pPr marL="34290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8pPr>
            <a:lvl9pPr marL="38862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9pPr>
          </a:lstStyle>
          <a:p>
            <a:pPr marL="0" indent="0">
              <a:lnSpc>
                <a:spcPct val="110000"/>
              </a:lnSpc>
              <a:buClr>
                <a:srgbClr val="5B9BD5"/>
              </a:buClr>
              <a:buNone/>
            </a:pPr>
            <a:r>
              <a:rPr lang="zh-CN" altLang="en-US" sz="2200" b="0" kern="0" dirty="0">
                <a:solidFill>
                  <a:srgbClr val="000000"/>
                </a:solidFill>
                <a:latin typeface="黑体" panose="02010609060101010101" pitchFamily="49" charset="-122"/>
                <a:ea typeface="黑体" panose="02010609060101010101" pitchFamily="49" charset="-122"/>
              </a:rPr>
              <a:t>    </a:t>
            </a:r>
            <a:r>
              <a:rPr lang="zh-CN" altLang="en-US" sz="1800" b="0" kern="0" dirty="0">
                <a:solidFill>
                  <a:srgbClr val="000000"/>
                </a:solidFill>
                <a:latin typeface="黑体" panose="02010609060101010101" pitchFamily="49" charset="-122"/>
                <a:ea typeface="黑体" panose="02010609060101010101" pitchFamily="49" charset="-122"/>
              </a:rPr>
              <a:t>聚类特征本质上是给定簇的统计汇总：从统计学的观点来看，它是簇的零阶矩、一阶矩和二阶矩。使用聚类特征，可以很容易地推导出簇的许多有用的统计量，如簇的质心</a:t>
            </a:r>
            <a:r>
              <a:rPr lang="en-US" altLang="zh-CN" sz="1800" b="0" kern="0" dirty="0">
                <a:solidFill>
                  <a:srgbClr val="000000"/>
                </a:solidFill>
                <a:latin typeface="黑体" panose="02010609060101010101" pitchFamily="49" charset="-122"/>
                <a:ea typeface="黑体" panose="02010609060101010101" pitchFamily="49" charset="-122"/>
              </a:rPr>
              <a:t>x</a:t>
            </a:r>
            <a:r>
              <a:rPr lang="en-US" altLang="zh-CN" sz="1800" b="0" kern="0" baseline="-25000" dirty="0">
                <a:solidFill>
                  <a:srgbClr val="000000"/>
                </a:solidFill>
                <a:latin typeface="黑体" panose="02010609060101010101" pitchFamily="49" charset="-122"/>
                <a:ea typeface="黑体" panose="02010609060101010101" pitchFamily="49" charset="-122"/>
              </a:rPr>
              <a:t>0</a:t>
            </a:r>
            <a:r>
              <a:rPr lang="zh-CN" altLang="en-US" sz="1800" b="0" kern="0" dirty="0">
                <a:solidFill>
                  <a:srgbClr val="000000"/>
                </a:solidFill>
                <a:latin typeface="黑体" panose="02010609060101010101" pitchFamily="49" charset="-122"/>
                <a:ea typeface="黑体" panose="02010609060101010101" pitchFamily="49" charset="-122"/>
              </a:rPr>
              <a:t>，半径</a:t>
            </a:r>
            <a:r>
              <a:rPr lang="en-US" altLang="zh-CN" sz="1800" b="0" kern="0" dirty="0">
                <a:solidFill>
                  <a:srgbClr val="000000"/>
                </a:solidFill>
                <a:latin typeface="黑体" panose="02010609060101010101" pitchFamily="49" charset="-122"/>
                <a:ea typeface="黑体" panose="02010609060101010101" pitchFamily="49" charset="-122"/>
              </a:rPr>
              <a:t>R</a:t>
            </a:r>
            <a:r>
              <a:rPr lang="zh-CN" altLang="en-US" sz="1800" b="0" kern="0" dirty="0">
                <a:solidFill>
                  <a:srgbClr val="000000"/>
                </a:solidFill>
                <a:latin typeface="黑体" panose="02010609060101010101" pitchFamily="49" charset="-122"/>
                <a:ea typeface="黑体" panose="02010609060101010101" pitchFamily="49" charset="-122"/>
              </a:rPr>
              <a:t>和直径</a:t>
            </a:r>
            <a:r>
              <a:rPr lang="en-US" altLang="zh-CN" sz="1800" b="0" kern="0" dirty="0">
                <a:solidFill>
                  <a:srgbClr val="000000"/>
                </a:solidFill>
                <a:latin typeface="黑体" panose="02010609060101010101" pitchFamily="49" charset="-122"/>
                <a:ea typeface="黑体" panose="02010609060101010101" pitchFamily="49" charset="-122"/>
              </a:rPr>
              <a:t>D</a:t>
            </a:r>
            <a:r>
              <a:rPr lang="zh-CN" altLang="en-US" sz="1800" b="0" kern="0" dirty="0">
                <a:solidFill>
                  <a:srgbClr val="000000"/>
                </a:solidFill>
                <a:latin typeface="黑体" panose="02010609060101010101" pitchFamily="49" charset="-122"/>
                <a:ea typeface="黑体" panose="02010609060101010101" pitchFamily="49" charset="-122"/>
              </a:rPr>
              <a:t>分别是：</a:t>
            </a:r>
            <a:endParaRPr lang="en-US" altLang="zh-CN" sz="1800" kern="0" dirty="0">
              <a:solidFill>
                <a:prstClr val="black"/>
              </a:solidFill>
              <a:latin typeface="Times New Roman" panose="02020603050405020304" pitchFamily="18" charset="0"/>
              <a:ea typeface="华文楷体" panose="02010600040101010101" pitchFamily="2" charset="-122"/>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3506" y="2171699"/>
            <a:ext cx="6167437" cy="30003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a:defRPr/>
            </a:pPr>
            <a:r>
              <a:rPr lang="es-HN" sz="1200" b="1" i="1" dirty="0">
                <a:solidFill>
                  <a:prstClr val="white">
                    <a:lumMod val="65000"/>
                  </a:prstClr>
                </a:solidFill>
              </a:rPr>
              <a:t>of</a:t>
            </a:r>
            <a:endParaRPr lang="es-ES" sz="1200" b="1" i="1" dirty="0">
              <a:solidFill>
                <a:prstClr val="white">
                  <a:lumMod val="65000"/>
                </a:prstClr>
              </a:solidFill>
            </a:endParaRPr>
          </a:p>
        </p:txBody>
      </p:sp>
      <p:sp>
        <p:nvSpPr>
          <p:cNvPr id="74" name="31 CuadroTexto"/>
          <p:cNvSpPr txBox="1"/>
          <p:nvPr/>
        </p:nvSpPr>
        <p:spPr>
          <a:xfrm>
            <a:off x="4729199" y="6267161"/>
            <a:ext cx="370840" cy="275590"/>
          </a:xfrm>
          <a:prstGeom prst="rect">
            <a:avLst/>
          </a:prstGeom>
          <a:noFill/>
        </p:spPr>
        <p:txBody>
          <a:bodyPr wrap="none">
            <a:spAutoFit/>
          </a:bodyPr>
          <a:lstStyle/>
          <a:p>
            <a:pPr>
              <a:defRPr/>
            </a:pPr>
            <a:r>
              <a:rPr lang="en-US" altLang="es-ES" sz="1200" b="1" dirty="0">
                <a:solidFill>
                  <a:prstClr val="white">
                    <a:lumMod val="50000"/>
                  </a:prstClr>
                </a:solidFill>
              </a:rPr>
              <a:t>55</a:t>
            </a:r>
            <a:endParaRPr lang="en-US" altLang="es-ES" sz="1200" b="1" dirty="0">
              <a:solidFill>
                <a:prstClr val="white">
                  <a:lumMod val="50000"/>
                </a:prstClr>
              </a:solidFill>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solidFill>
                  <a:prstClr val="black">
                    <a:tint val="75000"/>
                  </a:prstClr>
                </a:solidFill>
              </a:rPr>
            </a:fld>
            <a:endParaRPr lang="zh-CN" altLang="en-US" dirty="0">
              <a:solidFill>
                <a:prstClr val="black">
                  <a:tint val="75000"/>
                </a:prstClr>
              </a:solidFill>
            </a:endParaRPr>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617768" cy="323165"/>
          </a:xfrm>
          <a:prstGeom prst="rect">
            <a:avLst/>
          </a:prstGeom>
          <a:noFill/>
        </p:spPr>
        <p:txBody>
          <a:bodyPr wrap="none" lIns="0" tIns="0" rIns="0" bIns="0" rtlCol="0">
            <a:spAutoFit/>
          </a:bodyPr>
          <a:lstStyle/>
          <a:p>
            <a:r>
              <a:rPr lang="en-US" altLang="zh-CN" sz="2100" b="1" spc="225" dirty="0">
                <a:solidFill>
                  <a:prstClr val="white"/>
                </a:solidFill>
              </a:rPr>
              <a:t>5.3.2 BIRCH </a:t>
            </a:r>
            <a:r>
              <a:rPr lang="zh-CN" altLang="en-US" sz="2100" b="1" spc="225" dirty="0">
                <a:solidFill>
                  <a:prstClr val="white"/>
                </a:solidFill>
              </a:rPr>
              <a:t>算法</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5" name="文本框 27"/>
          <p:cNvSpPr txBox="1"/>
          <p:nvPr/>
        </p:nvSpPr>
        <p:spPr>
          <a:xfrm>
            <a:off x="6630203" y="234392"/>
            <a:ext cx="1274708" cy="300082"/>
          </a:xfrm>
          <a:prstGeom prst="rect">
            <a:avLst/>
          </a:prstGeom>
          <a:noFill/>
        </p:spPr>
        <p:txBody>
          <a:bodyPr wrap="none" rtlCol="0">
            <a:spAutoFit/>
          </a:bodyPr>
          <a:lstStyle/>
          <a:p>
            <a:r>
              <a:rPr lang="zh-CN" altLang="en-US" sz="1350" dirty="0">
                <a:solidFill>
                  <a:prstClr val="white"/>
                </a:solidFill>
              </a:rPr>
              <a:t>第五章　聚 类</a:t>
            </a:r>
            <a:endParaRPr lang="zh-CN" altLang="en-US" sz="1350" dirty="0">
              <a:solidFill>
                <a:prstClr val="white"/>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69" name="Rectangle 3"/>
          <p:cNvSpPr txBox="1">
            <a:spLocks noChangeArrowheads="1"/>
          </p:cNvSpPr>
          <p:nvPr/>
        </p:nvSpPr>
        <p:spPr bwMode="auto">
          <a:xfrm>
            <a:off x="521493" y="1162049"/>
            <a:ext cx="8207375" cy="3790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lnSpc>
                <a:spcPct val="120000"/>
              </a:lnSpc>
              <a:spcBef>
                <a:spcPct val="20000"/>
              </a:spcBef>
              <a:spcAft>
                <a:spcPct val="0"/>
              </a:spcAft>
              <a:buClr>
                <a:schemeClr val="accent1"/>
              </a:buClr>
              <a:buFont typeface="Wingdings" panose="05000000000000000000" pitchFamily="2" charset="2"/>
              <a:buChar char="n"/>
              <a:defRPr sz="2000" b="1">
                <a:solidFill>
                  <a:schemeClr val="tx1"/>
                </a:solidFill>
                <a:latin typeface="+mn-lt"/>
                <a:ea typeface="+mn-ea"/>
                <a:cs typeface="+mn-cs"/>
              </a:defRPr>
            </a:lvl1pPr>
            <a:lvl2pPr marL="742950" indent="-285750" algn="l" rtl="0" eaLnBrk="0" fontAlgn="base" hangingPunct="0">
              <a:lnSpc>
                <a:spcPct val="120000"/>
              </a:lnSpc>
              <a:spcBef>
                <a:spcPct val="20000"/>
              </a:spcBef>
              <a:spcAft>
                <a:spcPct val="0"/>
              </a:spcAft>
              <a:buClr>
                <a:schemeClr val="accent1"/>
              </a:buClr>
              <a:buFont typeface="Wingdings" panose="05000000000000000000" pitchFamily="2" charset="2"/>
              <a:buChar char="n"/>
              <a:defRPr b="1">
                <a:solidFill>
                  <a:schemeClr val="tx1"/>
                </a:solidFill>
                <a:latin typeface="+mn-lt"/>
                <a:ea typeface="+mn-ea"/>
              </a:defRPr>
            </a:lvl2pPr>
            <a:lvl3pPr marL="11430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600" b="1">
                <a:solidFill>
                  <a:schemeClr val="tx1"/>
                </a:solidFill>
                <a:latin typeface="+mn-lt"/>
                <a:ea typeface="+mn-ea"/>
              </a:defRPr>
            </a:lvl3pPr>
            <a:lvl4pPr marL="16002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400" b="1">
                <a:solidFill>
                  <a:schemeClr val="tx1"/>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
              <a:defRPr>
                <a:solidFill>
                  <a:schemeClr val="tx1"/>
                </a:solidFill>
                <a:latin typeface="+mn-lt"/>
                <a:ea typeface="+mn-ea"/>
              </a:defRPr>
            </a:lvl5pPr>
            <a:lvl6pPr marL="25146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6pPr>
            <a:lvl7pPr marL="29718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7pPr>
            <a:lvl8pPr marL="34290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8pPr>
            <a:lvl9pPr marL="38862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9pPr>
          </a:lstStyle>
          <a:p>
            <a:pPr marL="0" indent="0" eaLnBrk="1" hangingPunct="1">
              <a:spcBef>
                <a:spcPts val="0"/>
              </a:spcBef>
              <a:buClr>
                <a:srgbClr val="B2B2B2"/>
              </a:buClr>
              <a:buNone/>
            </a:pPr>
            <a:r>
              <a:rPr lang="en-US" altLang="zh-CN" sz="1800" b="0" kern="0" dirty="0">
                <a:solidFill>
                  <a:srgbClr val="000000"/>
                </a:solidFill>
                <a:latin typeface="黑体" panose="02010609060101010101" pitchFamily="49" charset="-122"/>
                <a:ea typeface="黑体" panose="02010609060101010101" pitchFamily="49" charset="-122"/>
              </a:rPr>
              <a:t>  </a:t>
            </a:r>
            <a:r>
              <a:rPr lang="en-US" altLang="zh-CN" sz="1800" b="0" kern="0" dirty="0">
                <a:solidFill>
                  <a:srgbClr val="0000FF"/>
                </a:solidFill>
                <a:latin typeface="黑体" panose="02010609060101010101" pitchFamily="49" charset="-122"/>
                <a:ea typeface="黑体" panose="02010609060101010101" pitchFamily="49" charset="-122"/>
              </a:rPr>
              <a:t>BIRCH</a:t>
            </a:r>
            <a:r>
              <a:rPr lang="zh-CN" altLang="en-US" sz="1800" b="0" kern="0" dirty="0">
                <a:solidFill>
                  <a:srgbClr val="0000FF"/>
                </a:solidFill>
                <a:latin typeface="黑体" panose="02010609060101010101" pitchFamily="49" charset="-122"/>
                <a:ea typeface="黑体" panose="02010609060101010101" pitchFamily="49" charset="-122"/>
              </a:rPr>
              <a:t>算法的特点：</a:t>
            </a:r>
            <a:endParaRPr lang="zh-CN" altLang="en-US" sz="1800" b="0" kern="0" dirty="0">
              <a:solidFill>
                <a:srgbClr val="0000FF"/>
              </a:solidFill>
              <a:latin typeface="黑体" panose="02010609060101010101" pitchFamily="49" charset="-122"/>
              <a:ea typeface="黑体" panose="02010609060101010101" pitchFamily="49" charset="-122"/>
            </a:endParaRPr>
          </a:p>
          <a:p>
            <a:pPr eaLnBrk="1" hangingPunct="1">
              <a:spcBef>
                <a:spcPts val="0"/>
              </a:spcBef>
              <a:buClr>
                <a:srgbClr val="FF0000"/>
              </a:buClr>
              <a:buFont typeface="Wingdings" panose="05000000000000000000" pitchFamily="2" charset="2"/>
              <a:buChar char="u"/>
            </a:pPr>
            <a:r>
              <a:rPr lang="en-US" altLang="zh-CN" sz="1800" b="0" kern="0" dirty="0">
                <a:solidFill>
                  <a:srgbClr val="000000"/>
                </a:solidFill>
                <a:latin typeface="黑体" panose="02010609060101010101" pitchFamily="49" charset="-122"/>
                <a:ea typeface="黑体" panose="02010609060101010101" pitchFamily="49" charset="-122"/>
              </a:rPr>
              <a:t>BIRCH</a:t>
            </a:r>
            <a:r>
              <a:rPr lang="zh-CN" altLang="en-US" sz="1800" b="0" kern="0" dirty="0">
                <a:solidFill>
                  <a:srgbClr val="000000"/>
                </a:solidFill>
                <a:latin typeface="黑体" panose="02010609060101010101" pitchFamily="49" charset="-122"/>
                <a:ea typeface="黑体" panose="02010609060101010101" pitchFamily="49" charset="-122"/>
              </a:rPr>
              <a:t>算法试图利用可用的资源来生成最好的聚类结果，给定有限的主存，一个重要的考虑是最小化</a:t>
            </a:r>
            <a:r>
              <a:rPr lang="en-US" altLang="zh-CN" sz="18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I/O </a:t>
            </a:r>
            <a:r>
              <a:rPr lang="zh-CN" altLang="en-US" sz="1800" b="0" kern="0" dirty="0">
                <a:solidFill>
                  <a:srgbClr val="000000"/>
                </a:solidFill>
                <a:latin typeface="黑体" panose="02010609060101010101" pitchFamily="49" charset="-122"/>
                <a:ea typeface="黑体" panose="02010609060101010101" pitchFamily="49" charset="-122"/>
              </a:rPr>
              <a:t>时间。</a:t>
            </a:r>
            <a:endParaRPr lang="en-US" altLang="zh-CN" sz="1800" b="0" kern="0" dirty="0">
              <a:solidFill>
                <a:srgbClr val="000000"/>
              </a:solidFill>
              <a:latin typeface="黑体" panose="02010609060101010101" pitchFamily="49" charset="-122"/>
              <a:ea typeface="黑体" panose="02010609060101010101" pitchFamily="49" charset="-122"/>
            </a:endParaRPr>
          </a:p>
          <a:p>
            <a:pPr eaLnBrk="1" hangingPunct="1">
              <a:spcBef>
                <a:spcPts val="0"/>
              </a:spcBef>
              <a:buClr>
                <a:srgbClr val="FF0000"/>
              </a:buClr>
              <a:buFont typeface="Wingdings" panose="05000000000000000000" pitchFamily="2" charset="2"/>
              <a:buChar char="u"/>
            </a:pPr>
            <a:r>
              <a:rPr lang="en-US" altLang="zh-CN" sz="1800" b="0" kern="0" dirty="0">
                <a:solidFill>
                  <a:srgbClr val="000000"/>
                </a:solidFill>
                <a:latin typeface="黑体" panose="02010609060101010101" pitchFamily="49" charset="-122"/>
                <a:ea typeface="黑体" panose="02010609060101010101" pitchFamily="49" charset="-122"/>
              </a:rPr>
              <a:t>BIRCH</a:t>
            </a:r>
            <a:r>
              <a:rPr lang="zh-CN" altLang="en-US" sz="1800" b="0" kern="0" dirty="0">
                <a:solidFill>
                  <a:srgbClr val="000000"/>
                </a:solidFill>
                <a:latin typeface="黑体" panose="02010609060101010101" pitchFamily="49" charset="-122"/>
                <a:ea typeface="黑体" panose="02010609060101010101" pitchFamily="49" charset="-122"/>
              </a:rPr>
              <a:t>算法采用了一种多阶段聚类方法：数据集的单边扫描产生了一个基本的聚类，一或多遍地额外扫描可以进一步改进聚类质量。</a:t>
            </a:r>
            <a:endParaRPr lang="en-US" altLang="zh-CN" sz="1800" b="0" kern="0" dirty="0">
              <a:solidFill>
                <a:srgbClr val="000000"/>
              </a:solidFill>
              <a:latin typeface="黑体" panose="02010609060101010101" pitchFamily="49" charset="-122"/>
              <a:ea typeface="黑体" panose="02010609060101010101" pitchFamily="49" charset="-122"/>
            </a:endParaRPr>
          </a:p>
          <a:p>
            <a:pPr eaLnBrk="1" hangingPunct="1">
              <a:spcBef>
                <a:spcPts val="0"/>
              </a:spcBef>
              <a:buClr>
                <a:srgbClr val="FF0000"/>
              </a:buClr>
              <a:buFont typeface="Wingdings" panose="05000000000000000000" pitchFamily="2" charset="2"/>
              <a:buChar char="u"/>
            </a:pPr>
            <a:r>
              <a:rPr lang="en-US" altLang="zh-CN" sz="1800" b="0" kern="0" dirty="0">
                <a:solidFill>
                  <a:srgbClr val="000000"/>
                </a:solidFill>
                <a:latin typeface="黑体" panose="02010609060101010101" pitchFamily="49" charset="-122"/>
                <a:ea typeface="黑体" panose="02010609060101010101" pitchFamily="49" charset="-122"/>
              </a:rPr>
              <a:t>BIRCH</a:t>
            </a:r>
            <a:r>
              <a:rPr lang="zh-CN" altLang="en-US" sz="1800" b="0" kern="0" dirty="0">
                <a:solidFill>
                  <a:srgbClr val="000000"/>
                </a:solidFill>
                <a:latin typeface="黑体" panose="02010609060101010101" pitchFamily="49" charset="-122"/>
                <a:ea typeface="黑体" panose="02010609060101010101" pitchFamily="49" charset="-122"/>
              </a:rPr>
              <a:t>算法是一种增量的聚类方法，因为它对每一个数据点聚类的决策都是基于当前已经处理过的数据点，而不是基于全局的数据点。</a:t>
            </a:r>
            <a:endParaRPr lang="en-US" altLang="zh-CN" sz="1800" b="0" kern="0" dirty="0">
              <a:solidFill>
                <a:srgbClr val="000000"/>
              </a:solidFill>
              <a:latin typeface="黑体" panose="02010609060101010101" pitchFamily="49" charset="-122"/>
              <a:ea typeface="黑体" panose="02010609060101010101" pitchFamily="49" charset="-122"/>
            </a:endParaRPr>
          </a:p>
          <a:p>
            <a:pPr eaLnBrk="1" hangingPunct="1">
              <a:spcBef>
                <a:spcPts val="0"/>
              </a:spcBef>
              <a:buClr>
                <a:srgbClr val="FF0000"/>
              </a:buClr>
              <a:buFont typeface="Wingdings" panose="05000000000000000000" pitchFamily="2" charset="2"/>
              <a:buChar char="u"/>
            </a:pPr>
            <a:r>
              <a:rPr lang="zh-CN" altLang="en-US" sz="1800" b="0" kern="0" dirty="0">
                <a:solidFill>
                  <a:srgbClr val="000000"/>
                </a:solidFill>
                <a:latin typeface="黑体" panose="02010609060101010101" pitchFamily="49" charset="-122"/>
                <a:ea typeface="黑体" panose="02010609060101010101" pitchFamily="49" charset="-122"/>
              </a:rPr>
              <a:t>如果簇不是球形的，</a:t>
            </a:r>
            <a:r>
              <a:rPr lang="en-US" altLang="zh-CN" sz="1800" b="0" kern="0" dirty="0">
                <a:solidFill>
                  <a:srgbClr val="000000"/>
                </a:solidFill>
                <a:latin typeface="黑体" panose="02010609060101010101" pitchFamily="49" charset="-122"/>
                <a:ea typeface="黑体" panose="02010609060101010101" pitchFamily="49" charset="-122"/>
              </a:rPr>
              <a:t>BIRCH</a:t>
            </a:r>
            <a:r>
              <a:rPr lang="zh-CN" altLang="en-US" sz="1800" b="0" kern="0" dirty="0">
                <a:solidFill>
                  <a:srgbClr val="000000"/>
                </a:solidFill>
                <a:latin typeface="黑体" panose="02010609060101010101" pitchFamily="49" charset="-122"/>
                <a:ea typeface="黑体" panose="02010609060101010101" pitchFamily="49" charset="-122"/>
              </a:rPr>
              <a:t>算法不能很好地工作，因为它使用了半径或直径的概念来控制聚类的边界。</a:t>
            </a:r>
            <a:endParaRPr lang="zh-CN" altLang="en-US" sz="1800" b="0" kern="0" dirty="0">
              <a:solidFill>
                <a:srgbClr val="000000"/>
              </a:solidFill>
              <a:latin typeface="黑体" panose="02010609060101010101" pitchFamily="49" charset="-122"/>
              <a:ea typeface="黑体" panose="02010609060101010101" pitchFamily="49" charset="-122"/>
            </a:endParaRPr>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nvGrpSpPr>
        <p:grpSpPr>
          <a:xfrm>
            <a:off x="1754534" y="2086295"/>
            <a:ext cx="5693399" cy="426279"/>
            <a:chOff x="1807265" y="3866296"/>
            <a:chExt cx="5693399" cy="426279"/>
          </a:xfrm>
          <a:solidFill>
            <a:srgbClr val="000066"/>
          </a:solidFill>
        </p:grpSpPr>
        <p:sp>
          <p:nvSpPr>
            <p:cNvPr id="39" name="圆角矩形 38"/>
            <p:cNvSpPr/>
            <p:nvPr/>
          </p:nvSpPr>
          <p:spPr>
            <a:xfrm>
              <a:off x="1807265" y="3866296"/>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7" name="矩形 46"/>
            <p:cNvSpPr/>
            <p:nvPr/>
          </p:nvSpPr>
          <p:spPr>
            <a:xfrm>
              <a:off x="1881814" y="3877077"/>
              <a:ext cx="2143536" cy="415498"/>
            </a:xfrm>
            <a:prstGeom prst="rect">
              <a:avLst/>
            </a:prstGeom>
            <a:noFill/>
          </p:spPr>
          <p:txBody>
            <a:bodyPr wrap="none">
              <a:spAutoFit/>
            </a:bodyPr>
            <a:lstStyle/>
            <a:p>
              <a:r>
                <a:rPr lang="en-US" altLang="zh-CN" sz="2100" spc="225" dirty="0">
                  <a:solidFill>
                    <a:schemeClr val="bg1"/>
                  </a:solidFill>
                  <a:latin typeface="微软雅黑" panose="020B0503020204020204" pitchFamily="34" charset="-122"/>
                  <a:ea typeface="微软雅黑" panose="020B0503020204020204" pitchFamily="34" charset="-122"/>
                </a:rPr>
                <a:t>5.1</a:t>
              </a:r>
              <a:r>
                <a:rPr lang="zh-CN" altLang="en-US" sz="2100" spc="225" dirty="0">
                  <a:solidFill>
                    <a:schemeClr val="bg1"/>
                  </a:solidFill>
                  <a:latin typeface="微软雅黑" panose="020B0503020204020204" pitchFamily="34" charset="-122"/>
                  <a:ea typeface="微软雅黑" panose="020B0503020204020204" pitchFamily="34" charset="-122"/>
                </a:rPr>
                <a:t>　聚类概述</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6" name="矩形 35"/>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1" name="组合 30"/>
          <p:cNvGrpSpPr/>
          <p:nvPr/>
        </p:nvGrpSpPr>
        <p:grpSpPr>
          <a:xfrm>
            <a:off x="690257" y="966177"/>
            <a:ext cx="7832784" cy="781050"/>
            <a:chOff x="2788580" y="1152524"/>
            <a:chExt cx="3730770" cy="781050"/>
          </a:xfrm>
          <a:solidFill>
            <a:srgbClr val="000066"/>
          </a:solidFill>
        </p:grpSpPr>
        <p:grpSp>
          <p:nvGrpSpPr>
            <p:cNvPr id="34" name="组合 33"/>
            <p:cNvGrpSpPr/>
            <p:nvPr/>
          </p:nvGrpSpPr>
          <p:grpSpPr>
            <a:xfrm>
              <a:off x="2788580" y="1152524"/>
              <a:ext cx="3730770" cy="781050"/>
              <a:chOff x="3725790" y="847725"/>
              <a:chExt cx="3730770" cy="781050"/>
            </a:xfrm>
            <a:grpFill/>
          </p:grpSpPr>
          <p:grpSp>
            <p:nvGrpSpPr>
              <p:cNvPr id="40" name="组合 39"/>
              <p:cNvGrpSpPr/>
              <p:nvPr/>
            </p:nvGrpSpPr>
            <p:grpSpPr>
              <a:xfrm>
                <a:off x="3725790" y="1019175"/>
                <a:ext cx="627135" cy="609600"/>
                <a:chOff x="3725790" y="1019175"/>
                <a:chExt cx="627135" cy="609600"/>
              </a:xfrm>
              <a:grpFill/>
            </p:grpSpPr>
            <p:sp>
              <p:nvSpPr>
                <p:cNvPr id="45" name="任意多边形 44"/>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直角三角形 45"/>
                <p:cNvSpPr/>
                <p:nvPr/>
              </p:nvSpPr>
              <p:spPr>
                <a:xfrm rot="5400000" flipV="1">
                  <a:off x="4181475" y="1457325"/>
                  <a:ext cx="171450" cy="17145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p:cNvGrpSpPr/>
              <p:nvPr/>
            </p:nvGrpSpPr>
            <p:grpSpPr>
              <a:xfrm flipH="1">
                <a:off x="6829425" y="1019175"/>
                <a:ext cx="627135" cy="609600"/>
                <a:chOff x="3725790" y="1019175"/>
                <a:chExt cx="627135" cy="609600"/>
              </a:xfrm>
              <a:grpFill/>
            </p:grpSpPr>
            <p:sp>
              <p:nvSpPr>
                <p:cNvPr id="43" name="任意多边形 42"/>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直角三角形 43"/>
                <p:cNvSpPr/>
                <p:nvPr/>
              </p:nvSpPr>
              <p:spPr>
                <a:xfrm rot="5400000" flipV="1">
                  <a:off x="4181475" y="1457325"/>
                  <a:ext cx="171450" cy="17145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矩形 41"/>
              <p:cNvSpPr/>
              <p:nvPr/>
            </p:nvSpPr>
            <p:spPr>
              <a:xfrm>
                <a:off x="4181475" y="847725"/>
                <a:ext cx="2819400" cy="609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文本框 14"/>
            <p:cNvSpPr txBox="1"/>
            <p:nvPr/>
          </p:nvSpPr>
          <p:spPr>
            <a:xfrm>
              <a:off x="3989737" y="1169836"/>
              <a:ext cx="1164511" cy="523220"/>
            </a:xfrm>
            <a:prstGeom prst="rect">
              <a:avLst/>
            </a:prstGeom>
            <a:grpFill/>
          </p:spPr>
          <p:txBody>
            <a:bodyPr wrap="none" rtlCol="0">
              <a:spAutoFit/>
            </a:bodyPr>
            <a:lstStyle/>
            <a:p>
              <a:pPr algn="ctr"/>
              <a:r>
                <a:rPr lang="zh-CN" altLang="en-US" sz="2800" dirty="0">
                  <a:solidFill>
                    <a:schemeClr val="accent4"/>
                  </a:solidFill>
                </a:rPr>
                <a:t>第五章　聚 类</a:t>
              </a:r>
              <a:endParaRPr lang="zh-CN" altLang="en-US" sz="2800" dirty="0">
                <a:solidFill>
                  <a:schemeClr val="accent4"/>
                </a:solidFill>
              </a:endParaRPr>
            </a:p>
          </p:txBody>
        </p:sp>
      </p:grpSp>
      <p:grpSp>
        <p:nvGrpSpPr>
          <p:cNvPr id="57" name="组合 56"/>
          <p:cNvGrpSpPr/>
          <p:nvPr/>
        </p:nvGrpSpPr>
        <p:grpSpPr>
          <a:xfrm>
            <a:off x="1754534" y="2628470"/>
            <a:ext cx="5693399" cy="426278"/>
            <a:chOff x="1807265" y="2935089"/>
            <a:chExt cx="5693399" cy="426278"/>
          </a:xfrm>
        </p:grpSpPr>
        <p:sp>
          <p:nvSpPr>
            <p:cNvPr id="74" name="圆角矩形 73"/>
            <p:cNvSpPr/>
            <p:nvPr/>
          </p:nvSpPr>
          <p:spPr>
            <a:xfrm>
              <a:off x="1807265" y="2935089"/>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5" name="矩形 74"/>
            <p:cNvSpPr/>
            <p:nvPr/>
          </p:nvSpPr>
          <p:spPr>
            <a:xfrm>
              <a:off x="1881814" y="2945869"/>
              <a:ext cx="2143536"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5.2</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划分方法</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58" name="组合 57"/>
          <p:cNvGrpSpPr/>
          <p:nvPr/>
        </p:nvGrpSpPr>
        <p:grpSpPr>
          <a:xfrm>
            <a:off x="1754534" y="3193295"/>
            <a:ext cx="5693399" cy="426278"/>
            <a:chOff x="1807265" y="3400693"/>
            <a:chExt cx="5693399" cy="426278"/>
          </a:xfrm>
          <a:solidFill>
            <a:schemeClr val="bg2"/>
          </a:solidFill>
        </p:grpSpPr>
        <p:sp>
          <p:nvSpPr>
            <p:cNvPr id="71" name="圆角矩形 70"/>
            <p:cNvSpPr/>
            <p:nvPr/>
          </p:nvSpPr>
          <p:spPr>
            <a:xfrm>
              <a:off x="1807265" y="3400693"/>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2" name="矩形 71"/>
            <p:cNvSpPr/>
            <p:nvPr/>
          </p:nvSpPr>
          <p:spPr>
            <a:xfrm>
              <a:off x="1881814" y="3411473"/>
              <a:ext cx="2143536" cy="415498"/>
            </a:xfrm>
            <a:prstGeom prst="rect">
              <a:avLst/>
            </a:prstGeom>
            <a:noFill/>
          </p:spPr>
          <p:txBody>
            <a:bodyPr wrap="none">
              <a:spAutoFit/>
            </a:bodyPr>
            <a:lstStyle/>
            <a:p>
              <a:r>
                <a:rPr lang="en-US" altLang="zh-CN" sz="2100" spc="225" dirty="0">
                  <a:solidFill>
                    <a:schemeClr val="tx1">
                      <a:lumMod val="65000"/>
                      <a:lumOff val="35000"/>
                    </a:schemeClr>
                  </a:solidFill>
                  <a:latin typeface="微软雅黑" panose="020B0503020204020204" pitchFamily="34" charset="-122"/>
                  <a:ea typeface="微软雅黑" panose="020B0503020204020204" pitchFamily="34" charset="-122"/>
                </a:rPr>
                <a:t>5.3</a:t>
              </a:r>
              <a:r>
                <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rPr>
                <a:t>　层次方法</a:t>
              </a:r>
              <a:endPar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59" name="组合 58"/>
          <p:cNvGrpSpPr/>
          <p:nvPr/>
        </p:nvGrpSpPr>
        <p:grpSpPr>
          <a:xfrm>
            <a:off x="1754534" y="3758120"/>
            <a:ext cx="5693399" cy="426279"/>
            <a:chOff x="1807265" y="3866296"/>
            <a:chExt cx="5693399" cy="426279"/>
          </a:xfrm>
        </p:grpSpPr>
        <p:sp>
          <p:nvSpPr>
            <p:cNvPr id="69" name="圆角矩形 68"/>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0" name="矩形 69"/>
            <p:cNvSpPr/>
            <p:nvPr/>
          </p:nvSpPr>
          <p:spPr>
            <a:xfrm>
              <a:off x="1881814" y="3877077"/>
              <a:ext cx="2739853"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3.1</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数据挖掘概述</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0" name="组合 59"/>
          <p:cNvGrpSpPr/>
          <p:nvPr/>
        </p:nvGrpSpPr>
        <p:grpSpPr>
          <a:xfrm>
            <a:off x="1754534" y="4322946"/>
            <a:ext cx="5693399" cy="426278"/>
            <a:chOff x="1807265" y="4331900"/>
            <a:chExt cx="5693399" cy="426278"/>
          </a:xfrm>
        </p:grpSpPr>
        <p:sp>
          <p:nvSpPr>
            <p:cNvPr id="67" name="圆角矩形 66"/>
            <p:cNvSpPr/>
            <p:nvPr/>
          </p:nvSpPr>
          <p:spPr>
            <a:xfrm>
              <a:off x="1807265" y="4331900"/>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8" name="矩形 67"/>
            <p:cNvSpPr/>
            <p:nvPr/>
          </p:nvSpPr>
          <p:spPr>
            <a:xfrm>
              <a:off x="1881814" y="4342680"/>
              <a:ext cx="4230645"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5.5</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实战：银行客户聚类分析</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1" name="组合 60"/>
          <p:cNvGrpSpPr/>
          <p:nvPr/>
        </p:nvGrpSpPr>
        <p:grpSpPr>
          <a:xfrm>
            <a:off x="1765366" y="5074910"/>
            <a:ext cx="5693399" cy="415498"/>
            <a:chOff x="1818097" y="4753860"/>
            <a:chExt cx="5693399" cy="415498"/>
          </a:xfrm>
        </p:grpSpPr>
        <p:sp>
          <p:nvSpPr>
            <p:cNvPr id="65" name="圆角矩形 64"/>
            <p:cNvSpPr/>
            <p:nvPr/>
          </p:nvSpPr>
          <p:spPr>
            <a:xfrm>
              <a:off x="1818097" y="4758178"/>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6" name="矩形 65"/>
            <p:cNvSpPr/>
            <p:nvPr/>
          </p:nvSpPr>
          <p:spPr>
            <a:xfrm>
              <a:off x="1887572" y="4753860"/>
              <a:ext cx="780983" cy="415498"/>
            </a:xfrm>
            <a:prstGeom prst="rect">
              <a:avLst/>
            </a:prstGeom>
          </p:spPr>
          <p:txBody>
            <a:bodyPr wrap="none">
              <a:spAutoFit/>
            </a:bodyPr>
            <a:lstStyle/>
            <a:p>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习题</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48" name="组合 47"/>
          <p:cNvGrpSpPr/>
          <p:nvPr/>
        </p:nvGrpSpPr>
        <p:grpSpPr>
          <a:xfrm>
            <a:off x="1754534" y="3768901"/>
            <a:ext cx="5693399" cy="415498"/>
            <a:chOff x="1807265" y="2462595"/>
            <a:chExt cx="5693399" cy="415498"/>
          </a:xfrm>
          <a:solidFill>
            <a:schemeClr val="bg2"/>
          </a:solidFill>
        </p:grpSpPr>
        <p:sp>
          <p:nvSpPr>
            <p:cNvPr id="49" name="圆角矩形 48"/>
            <p:cNvSpPr/>
            <p:nvPr/>
          </p:nvSpPr>
          <p:spPr>
            <a:xfrm>
              <a:off x="1807265" y="2478527"/>
              <a:ext cx="5693399" cy="394154"/>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矩形 49"/>
            <p:cNvSpPr/>
            <p:nvPr/>
          </p:nvSpPr>
          <p:spPr>
            <a:xfrm>
              <a:off x="1883286" y="2462595"/>
              <a:ext cx="3038011" cy="415498"/>
            </a:xfrm>
            <a:prstGeom prst="rect">
              <a:avLst/>
            </a:prstGeom>
            <a:grpFill/>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5.4</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基于密度的方法</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pic>
        <p:nvPicPr>
          <p:cNvPr id="5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53"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55</a:t>
            </a:r>
            <a:endParaRPr lang="en-US" altLang="es-ES" sz="1200" b="1" dirty="0">
              <a:solidFill>
                <a:schemeClr val="bg1">
                  <a:lumMod val="50000"/>
                </a:schemeClr>
              </a:solidFill>
              <a:latin typeface="+mn-lt"/>
            </a:endParaRPr>
          </a:p>
        </p:txBody>
      </p:sp>
      <p:pic>
        <p:nvPicPr>
          <p:cNvPr id="54"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73" name="矩形 72"/>
          <p:cNvSpPr/>
          <p:nvPr/>
        </p:nvSpPr>
        <p:spPr>
          <a:xfrm>
            <a:off x="7929" y="38314"/>
            <a:ext cx="4339650" cy="300082"/>
          </a:xfrm>
          <a:prstGeom prst="rect">
            <a:avLst/>
          </a:prstGeom>
        </p:spPr>
        <p:txBody>
          <a:bodyPr wrap="none">
            <a:spAutoFit/>
          </a:bodyPr>
          <a:lstStyle/>
          <a:p>
            <a:r>
              <a:rPr lang="zh-CN" altLang="en-US" sz="1350" dirty="0">
                <a:solidFill>
                  <a:schemeClr val="bg1"/>
                </a:solidFill>
              </a:rPr>
              <a:t>高级大数据人才培养丛书之一，大数据挖掘技术与应用</a:t>
            </a:r>
            <a:endParaRPr lang="zh-CN" altLang="en-US" sz="1350" dirty="0">
              <a:solidFill>
                <a:schemeClr val="bg1"/>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a:defRPr/>
            </a:pPr>
            <a:r>
              <a:rPr lang="es-HN" sz="1200" b="1" i="1" dirty="0">
                <a:solidFill>
                  <a:prstClr val="white">
                    <a:lumMod val="65000"/>
                  </a:prstClr>
                </a:solidFill>
              </a:rPr>
              <a:t>of</a:t>
            </a:r>
            <a:endParaRPr lang="es-ES" sz="1200" b="1" i="1" dirty="0">
              <a:solidFill>
                <a:prstClr val="white">
                  <a:lumMod val="65000"/>
                </a:prstClr>
              </a:solidFill>
            </a:endParaRPr>
          </a:p>
        </p:txBody>
      </p:sp>
      <p:sp>
        <p:nvSpPr>
          <p:cNvPr id="74" name="31 CuadroTexto"/>
          <p:cNvSpPr txBox="1"/>
          <p:nvPr/>
        </p:nvSpPr>
        <p:spPr>
          <a:xfrm>
            <a:off x="4729199" y="6267161"/>
            <a:ext cx="370840" cy="275590"/>
          </a:xfrm>
          <a:prstGeom prst="rect">
            <a:avLst/>
          </a:prstGeom>
          <a:noFill/>
        </p:spPr>
        <p:txBody>
          <a:bodyPr wrap="none">
            <a:spAutoFit/>
          </a:bodyPr>
          <a:lstStyle/>
          <a:p>
            <a:pPr>
              <a:defRPr/>
            </a:pPr>
            <a:r>
              <a:rPr lang="en-US" altLang="es-ES" sz="1200" b="1" dirty="0">
                <a:solidFill>
                  <a:prstClr val="white">
                    <a:lumMod val="50000"/>
                  </a:prstClr>
                </a:solidFill>
              </a:rPr>
              <a:t>55</a:t>
            </a:r>
            <a:endParaRPr lang="en-US" altLang="es-ES" sz="1200" b="1" dirty="0">
              <a:solidFill>
                <a:prstClr val="white">
                  <a:lumMod val="50000"/>
                </a:prstClr>
              </a:solidFill>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solidFill>
                  <a:prstClr val="black">
                    <a:tint val="75000"/>
                  </a:prstClr>
                </a:solidFill>
              </a:rPr>
            </a:fld>
            <a:endParaRPr lang="zh-CN" altLang="en-US" dirty="0">
              <a:solidFill>
                <a:prstClr val="black">
                  <a:tint val="75000"/>
                </a:prstClr>
              </a:solidFill>
            </a:endParaRPr>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617768" cy="323165"/>
          </a:xfrm>
          <a:prstGeom prst="rect">
            <a:avLst/>
          </a:prstGeom>
          <a:noFill/>
        </p:spPr>
        <p:txBody>
          <a:bodyPr wrap="none" lIns="0" tIns="0" rIns="0" bIns="0" rtlCol="0">
            <a:spAutoFit/>
          </a:bodyPr>
          <a:lstStyle/>
          <a:p>
            <a:r>
              <a:rPr lang="en-US" altLang="zh-CN" sz="2100" b="1" spc="225" dirty="0">
                <a:solidFill>
                  <a:prstClr val="white"/>
                </a:solidFill>
              </a:rPr>
              <a:t>5.3.2 BIRCH </a:t>
            </a:r>
            <a:r>
              <a:rPr lang="zh-CN" altLang="en-US" sz="2100" b="1" spc="225" dirty="0">
                <a:solidFill>
                  <a:prstClr val="white"/>
                </a:solidFill>
              </a:rPr>
              <a:t>算法</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5" name="文本框 27"/>
          <p:cNvSpPr txBox="1"/>
          <p:nvPr/>
        </p:nvSpPr>
        <p:spPr>
          <a:xfrm>
            <a:off x="6630203" y="234392"/>
            <a:ext cx="1274708" cy="300082"/>
          </a:xfrm>
          <a:prstGeom prst="rect">
            <a:avLst/>
          </a:prstGeom>
          <a:noFill/>
        </p:spPr>
        <p:txBody>
          <a:bodyPr wrap="none" rtlCol="0">
            <a:spAutoFit/>
          </a:bodyPr>
          <a:lstStyle/>
          <a:p>
            <a:r>
              <a:rPr lang="zh-CN" altLang="en-US" sz="1350" dirty="0">
                <a:solidFill>
                  <a:prstClr val="white"/>
                </a:solidFill>
              </a:rPr>
              <a:t>第五章　聚 类</a:t>
            </a:r>
            <a:endParaRPr lang="zh-CN" altLang="en-US" sz="1350" dirty="0">
              <a:solidFill>
                <a:prstClr val="white"/>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69" name="Rectangle 3"/>
          <p:cNvSpPr txBox="1">
            <a:spLocks noChangeArrowheads="1"/>
          </p:cNvSpPr>
          <p:nvPr/>
        </p:nvSpPr>
        <p:spPr bwMode="auto">
          <a:xfrm>
            <a:off x="317722" y="996949"/>
            <a:ext cx="8207375" cy="4222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lnSpc>
                <a:spcPct val="120000"/>
              </a:lnSpc>
              <a:spcBef>
                <a:spcPct val="20000"/>
              </a:spcBef>
              <a:spcAft>
                <a:spcPct val="0"/>
              </a:spcAft>
              <a:buClr>
                <a:schemeClr val="accent1"/>
              </a:buClr>
              <a:buFont typeface="Wingdings" panose="05000000000000000000" pitchFamily="2" charset="2"/>
              <a:buChar char="n"/>
              <a:defRPr sz="2000" b="1">
                <a:solidFill>
                  <a:schemeClr val="tx1"/>
                </a:solidFill>
                <a:latin typeface="+mn-lt"/>
                <a:ea typeface="+mn-ea"/>
                <a:cs typeface="+mn-cs"/>
              </a:defRPr>
            </a:lvl1pPr>
            <a:lvl2pPr marL="742950" indent="-285750" algn="l" rtl="0" eaLnBrk="0" fontAlgn="base" hangingPunct="0">
              <a:lnSpc>
                <a:spcPct val="120000"/>
              </a:lnSpc>
              <a:spcBef>
                <a:spcPct val="20000"/>
              </a:spcBef>
              <a:spcAft>
                <a:spcPct val="0"/>
              </a:spcAft>
              <a:buClr>
                <a:schemeClr val="accent1"/>
              </a:buClr>
              <a:buFont typeface="Wingdings" panose="05000000000000000000" pitchFamily="2" charset="2"/>
              <a:buChar char="n"/>
              <a:defRPr b="1">
                <a:solidFill>
                  <a:schemeClr val="tx1"/>
                </a:solidFill>
                <a:latin typeface="+mn-lt"/>
                <a:ea typeface="+mn-ea"/>
              </a:defRPr>
            </a:lvl2pPr>
            <a:lvl3pPr marL="11430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600" b="1">
                <a:solidFill>
                  <a:schemeClr val="tx1"/>
                </a:solidFill>
                <a:latin typeface="+mn-lt"/>
                <a:ea typeface="+mn-ea"/>
              </a:defRPr>
            </a:lvl3pPr>
            <a:lvl4pPr marL="16002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400" b="1">
                <a:solidFill>
                  <a:schemeClr val="tx1"/>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
              <a:defRPr>
                <a:solidFill>
                  <a:schemeClr val="tx1"/>
                </a:solidFill>
                <a:latin typeface="+mn-lt"/>
                <a:ea typeface="+mn-ea"/>
              </a:defRPr>
            </a:lvl5pPr>
            <a:lvl6pPr marL="25146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6pPr>
            <a:lvl7pPr marL="29718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7pPr>
            <a:lvl8pPr marL="34290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8pPr>
            <a:lvl9pPr marL="38862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9pPr>
          </a:lstStyle>
          <a:p>
            <a:pPr marL="0" indent="0" eaLnBrk="1" hangingPunct="1">
              <a:spcBef>
                <a:spcPts val="0"/>
              </a:spcBef>
              <a:buClr>
                <a:srgbClr val="FF0000"/>
              </a:buClr>
              <a:buNone/>
            </a:pPr>
            <a:r>
              <a:rPr lang="zh-CN" altLang="en-US" sz="1800" b="0" kern="0" dirty="0">
                <a:solidFill>
                  <a:srgbClr val="000000"/>
                </a:solidFill>
                <a:latin typeface="黑体" panose="02010609060101010101" pitchFamily="49" charset="-122"/>
                <a:ea typeface="黑体" panose="02010609060101010101" pitchFamily="49" charset="-122"/>
              </a:rPr>
              <a:t>算法</a:t>
            </a:r>
            <a:r>
              <a:rPr lang="en-US" altLang="zh-CN" sz="1800" b="0" kern="0" dirty="0">
                <a:solidFill>
                  <a:srgbClr val="000000"/>
                </a:solidFill>
                <a:latin typeface="黑体" panose="02010609060101010101" pitchFamily="49" charset="-122"/>
                <a:ea typeface="黑体" panose="02010609060101010101" pitchFamily="49" charset="-122"/>
              </a:rPr>
              <a:t>5.5  BIRCH</a:t>
            </a:r>
            <a:endParaRPr lang="en-US" altLang="zh-CN" sz="1800" b="0" kern="0" dirty="0">
              <a:solidFill>
                <a:srgbClr val="000000"/>
              </a:solidFill>
              <a:latin typeface="黑体" panose="02010609060101010101" pitchFamily="49" charset="-122"/>
              <a:ea typeface="黑体" panose="02010609060101010101" pitchFamily="49" charset="-122"/>
            </a:endParaRPr>
          </a:p>
          <a:p>
            <a:pPr marL="0" indent="0" eaLnBrk="1" hangingPunct="1">
              <a:spcBef>
                <a:spcPts val="0"/>
              </a:spcBef>
              <a:buClr>
                <a:srgbClr val="FF0000"/>
              </a:buClr>
              <a:buNone/>
            </a:pPr>
            <a:r>
              <a:rPr lang="zh-CN" altLang="en-US" sz="1800" b="0" kern="0" dirty="0">
                <a:solidFill>
                  <a:srgbClr val="000000"/>
                </a:solidFill>
                <a:latin typeface="黑体" panose="02010609060101010101" pitchFamily="49" charset="-122"/>
                <a:ea typeface="黑体" panose="02010609060101010101" pitchFamily="49" charset="-122"/>
              </a:rPr>
              <a:t>输入：数据集</a:t>
            </a:r>
            <a:r>
              <a:rPr lang="en-US" altLang="zh-CN" sz="1800" b="0" kern="0" dirty="0">
                <a:solidFill>
                  <a:srgbClr val="000000"/>
                </a:solidFill>
                <a:latin typeface="黑体" panose="02010609060101010101" pitchFamily="49" charset="-122"/>
                <a:ea typeface="黑体" panose="02010609060101010101" pitchFamily="49" charset="-122"/>
              </a:rPr>
              <a:t>{</a:t>
            </a:r>
            <a:r>
              <a:rPr lang="en-US" altLang="zh-CN" sz="1800" b="0" i="1" kern="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x</a:t>
            </a:r>
            <a:r>
              <a:rPr lang="en-US" altLang="zh-CN" sz="1800" b="0" kern="0" baseline="-250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1</a:t>
            </a:r>
            <a:r>
              <a:rPr lang="en-US" altLang="zh-CN" sz="1800" b="0" kern="0" dirty="0">
                <a:solidFill>
                  <a:srgbClr val="000000"/>
                </a:solidFill>
                <a:latin typeface="黑体" panose="02010609060101010101" pitchFamily="49" charset="-122"/>
                <a:ea typeface="黑体" panose="02010609060101010101" pitchFamily="49" charset="-122"/>
              </a:rPr>
              <a:t>, ..., </a:t>
            </a:r>
            <a:r>
              <a:rPr lang="en-US" altLang="zh-CN" sz="1800" b="0" i="1" kern="0" dirty="0" err="1">
                <a:solidFill>
                  <a:srgbClr val="000000"/>
                </a:solidFill>
                <a:latin typeface="黑体" panose="02010609060101010101" pitchFamily="49" charset="-122"/>
                <a:ea typeface="黑体" panose="02010609060101010101" pitchFamily="49" charset="-122"/>
                <a:cs typeface="Times New Roman" panose="02020603050405020304" pitchFamily="18" charset="0"/>
              </a:rPr>
              <a:t>x</a:t>
            </a:r>
            <a:r>
              <a:rPr lang="en-US" altLang="zh-CN" sz="1800" b="0" i="1" kern="0" baseline="-25000" dirty="0" err="1">
                <a:solidFill>
                  <a:srgbClr val="000000"/>
                </a:solidFill>
                <a:latin typeface="黑体" panose="02010609060101010101" pitchFamily="49" charset="-122"/>
                <a:ea typeface="黑体" panose="02010609060101010101" pitchFamily="49" charset="-122"/>
                <a:cs typeface="Times New Roman" panose="02020603050405020304" pitchFamily="18" charset="0"/>
              </a:rPr>
              <a:t>n</a:t>
            </a:r>
            <a:r>
              <a:rPr lang="en-US" altLang="zh-CN" sz="1800" b="0" kern="0" dirty="0">
                <a:solidFill>
                  <a:srgbClr val="000000"/>
                </a:solidFill>
                <a:latin typeface="黑体" panose="02010609060101010101" pitchFamily="49" charset="-122"/>
                <a:ea typeface="黑体" panose="02010609060101010101" pitchFamily="49" charset="-122"/>
              </a:rPr>
              <a:t>}</a:t>
            </a:r>
            <a:r>
              <a:rPr lang="zh-CN" altLang="en-US" sz="1800" b="0" kern="0" dirty="0">
                <a:solidFill>
                  <a:srgbClr val="000000"/>
                </a:solidFill>
                <a:latin typeface="黑体" panose="02010609060101010101" pitchFamily="49" charset="-122"/>
                <a:ea typeface="黑体" panose="02010609060101010101" pitchFamily="49" charset="-122"/>
              </a:rPr>
              <a:t>，阈值</a:t>
            </a:r>
            <a:r>
              <a:rPr lang="en-US" altLang="zh-CN" sz="1800" b="0" i="1" kern="0" dirty="0">
                <a:solidFill>
                  <a:srgbClr val="000000"/>
                </a:solidFill>
                <a:latin typeface="黑体" panose="02010609060101010101" pitchFamily="49" charset="-122"/>
                <a:ea typeface="黑体" panose="02010609060101010101" pitchFamily="49" charset="-122"/>
              </a:rPr>
              <a:t>T</a:t>
            </a:r>
            <a:endParaRPr lang="en-US" altLang="zh-CN" sz="1800" b="0" i="1" kern="0" dirty="0">
              <a:solidFill>
                <a:srgbClr val="000000"/>
              </a:solidFill>
              <a:latin typeface="黑体" panose="02010609060101010101" pitchFamily="49" charset="-122"/>
              <a:ea typeface="黑体" panose="02010609060101010101" pitchFamily="49" charset="-122"/>
            </a:endParaRPr>
          </a:p>
          <a:p>
            <a:pPr marL="0" indent="0" eaLnBrk="1" hangingPunct="1">
              <a:spcBef>
                <a:spcPts val="0"/>
              </a:spcBef>
              <a:buClr>
                <a:srgbClr val="FF0000"/>
              </a:buClr>
              <a:buNone/>
            </a:pPr>
            <a:r>
              <a:rPr lang="zh-CN" altLang="en-US" sz="1800" b="0" kern="0" dirty="0">
                <a:solidFill>
                  <a:srgbClr val="000000"/>
                </a:solidFill>
                <a:latin typeface="黑体" panose="02010609060101010101" pitchFamily="49" charset="-122"/>
                <a:ea typeface="黑体" panose="02010609060101010101" pitchFamily="49" charset="-122"/>
              </a:rPr>
              <a:t>输出：</a:t>
            </a:r>
            <a:r>
              <a:rPr lang="en-US" altLang="zh-CN" sz="1800" b="0" kern="0" dirty="0">
                <a:solidFill>
                  <a:srgbClr val="000000"/>
                </a:solidFill>
                <a:latin typeface="黑体" panose="02010609060101010101" pitchFamily="49" charset="-122"/>
                <a:ea typeface="黑体" panose="02010609060101010101" pitchFamily="49" charset="-122"/>
              </a:rPr>
              <a:t>m</a:t>
            </a:r>
            <a:r>
              <a:rPr lang="zh-CN" altLang="en-US" sz="1800" b="0" kern="0" dirty="0">
                <a:solidFill>
                  <a:srgbClr val="000000"/>
                </a:solidFill>
                <a:latin typeface="黑体" panose="02010609060101010101" pitchFamily="49" charset="-122"/>
                <a:ea typeface="黑体" panose="02010609060101010101" pitchFamily="49" charset="-122"/>
              </a:rPr>
              <a:t>个簇</a:t>
            </a:r>
            <a:endParaRPr lang="zh-CN" altLang="en-US" sz="1800" b="0" kern="0" dirty="0">
              <a:solidFill>
                <a:srgbClr val="000000"/>
              </a:solidFill>
              <a:latin typeface="黑体" panose="02010609060101010101" pitchFamily="49" charset="-122"/>
              <a:ea typeface="黑体" panose="02010609060101010101" pitchFamily="49" charset="-122"/>
            </a:endParaRPr>
          </a:p>
          <a:p>
            <a:pPr marL="0" indent="0" eaLnBrk="1" hangingPunct="1">
              <a:spcBef>
                <a:spcPts val="0"/>
              </a:spcBef>
              <a:buClr>
                <a:srgbClr val="FF0000"/>
              </a:buClr>
              <a:buNone/>
            </a:pPr>
            <a:r>
              <a:rPr lang="en-US" altLang="zh-CN" sz="1800" b="0" kern="0" dirty="0">
                <a:solidFill>
                  <a:srgbClr val="000000"/>
                </a:solidFill>
                <a:latin typeface="黑体" panose="02010609060101010101" pitchFamily="49" charset="-122"/>
                <a:ea typeface="黑体" panose="02010609060101010101" pitchFamily="49" charset="-122"/>
              </a:rPr>
              <a:t>1</a:t>
            </a:r>
            <a:r>
              <a:rPr lang="zh-CN" altLang="en-US" sz="1800" b="0" kern="0" dirty="0">
                <a:solidFill>
                  <a:srgbClr val="000000"/>
                </a:solidFill>
                <a:latin typeface="黑体" panose="02010609060101010101" pitchFamily="49" charset="-122"/>
                <a:ea typeface="黑体" panose="02010609060101010101" pitchFamily="49" charset="-122"/>
              </a:rPr>
              <a:t>：</a:t>
            </a:r>
            <a:r>
              <a:rPr lang="en-US" altLang="zh-CN" sz="1800" b="0" kern="0" dirty="0">
                <a:solidFill>
                  <a:srgbClr val="000000"/>
                </a:solidFill>
                <a:latin typeface="黑体" panose="02010609060101010101" pitchFamily="49" charset="-122"/>
                <a:ea typeface="黑体" panose="02010609060101010101" pitchFamily="49" charset="-122"/>
              </a:rPr>
              <a:t>for each </a:t>
            </a:r>
            <a:r>
              <a:rPr lang="en-US" altLang="zh-CN" sz="1800" b="0" i="1" kern="0" dirty="0" err="1">
                <a:solidFill>
                  <a:srgbClr val="000000"/>
                </a:solidFill>
                <a:latin typeface="黑体" panose="02010609060101010101" pitchFamily="49" charset="-122"/>
                <a:ea typeface="黑体" panose="02010609060101010101" pitchFamily="49" charset="-122"/>
                <a:cs typeface="Times New Roman" panose="02020603050405020304" pitchFamily="18" charset="0"/>
              </a:rPr>
              <a:t>i</a:t>
            </a:r>
            <a:r>
              <a:rPr lang="en-US" altLang="zh-CN" sz="1800" b="0" kern="0" dirty="0">
                <a:solidFill>
                  <a:srgbClr val="000000"/>
                </a:solidFill>
                <a:latin typeface="黑体" panose="02010609060101010101" pitchFamily="49" charset="-122"/>
                <a:ea typeface="黑体" panose="02010609060101010101" pitchFamily="49" charset="-122"/>
                <a:sym typeface="Symbol Tiger"/>
              </a:rPr>
              <a:t></a:t>
            </a:r>
            <a:r>
              <a:rPr lang="en-US" altLang="zh-CN" sz="1800" b="0" kern="0" dirty="0">
                <a:solidFill>
                  <a:srgbClr val="000000"/>
                </a:solidFill>
                <a:latin typeface="黑体" panose="02010609060101010101" pitchFamily="49" charset="-122"/>
                <a:ea typeface="黑体" panose="02010609060101010101" pitchFamily="49" charset="-122"/>
              </a:rPr>
              <a:t>{1, 2, ..., n}</a:t>
            </a:r>
            <a:endParaRPr lang="en-US" altLang="zh-CN" sz="1800" b="0" kern="0" dirty="0">
              <a:solidFill>
                <a:srgbClr val="000000"/>
              </a:solidFill>
              <a:latin typeface="黑体" panose="02010609060101010101" pitchFamily="49" charset="-122"/>
              <a:ea typeface="黑体" panose="02010609060101010101" pitchFamily="49" charset="-122"/>
            </a:endParaRPr>
          </a:p>
          <a:p>
            <a:pPr marL="0" indent="0" eaLnBrk="1" hangingPunct="1">
              <a:spcBef>
                <a:spcPts val="0"/>
              </a:spcBef>
              <a:buClr>
                <a:srgbClr val="FF0000"/>
              </a:buClr>
              <a:buNone/>
            </a:pPr>
            <a:r>
              <a:rPr lang="en-US" altLang="zh-CN" sz="1800" b="0" kern="0" dirty="0">
                <a:solidFill>
                  <a:srgbClr val="000000"/>
                </a:solidFill>
                <a:latin typeface="黑体" panose="02010609060101010101" pitchFamily="49" charset="-122"/>
                <a:ea typeface="黑体" panose="02010609060101010101" pitchFamily="49" charset="-122"/>
              </a:rPr>
              <a:t>2</a:t>
            </a:r>
            <a:r>
              <a:rPr lang="zh-CN" altLang="en-US" sz="1800" b="0" kern="0" dirty="0">
                <a:solidFill>
                  <a:srgbClr val="000000"/>
                </a:solidFill>
                <a:latin typeface="黑体" panose="02010609060101010101" pitchFamily="49" charset="-122"/>
                <a:ea typeface="黑体" panose="02010609060101010101" pitchFamily="49" charset="-122"/>
              </a:rPr>
              <a:t>：将</a:t>
            </a:r>
            <a:r>
              <a:rPr lang="en-US" altLang="zh-CN" sz="1800" b="0" i="1" kern="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x</a:t>
            </a:r>
            <a:r>
              <a:rPr lang="en-US" altLang="zh-CN" sz="1800" b="0" i="1" kern="0" baseline="-250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i</a:t>
            </a:r>
            <a:r>
              <a:rPr lang="zh-CN" altLang="en-US" sz="1800" b="0" kern="0" dirty="0">
                <a:solidFill>
                  <a:srgbClr val="000000"/>
                </a:solidFill>
                <a:latin typeface="黑体" panose="02010609060101010101" pitchFamily="49" charset="-122"/>
                <a:ea typeface="黑体" panose="02010609060101010101" pitchFamily="49" charset="-122"/>
              </a:rPr>
              <a:t>插入到与其最近的一个叶子节点中；</a:t>
            </a:r>
            <a:endParaRPr lang="zh-CN" altLang="en-US" sz="1800" b="0" kern="0" dirty="0">
              <a:solidFill>
                <a:srgbClr val="000000"/>
              </a:solidFill>
              <a:latin typeface="黑体" panose="02010609060101010101" pitchFamily="49" charset="-122"/>
              <a:ea typeface="黑体" panose="02010609060101010101" pitchFamily="49" charset="-122"/>
            </a:endParaRPr>
          </a:p>
          <a:p>
            <a:pPr marL="0" indent="0" eaLnBrk="1" hangingPunct="1">
              <a:spcBef>
                <a:spcPts val="0"/>
              </a:spcBef>
              <a:buClr>
                <a:srgbClr val="FF0000"/>
              </a:buClr>
              <a:buNone/>
            </a:pPr>
            <a:r>
              <a:rPr lang="en-US" altLang="zh-CN" sz="1800" b="0" kern="0" dirty="0">
                <a:solidFill>
                  <a:srgbClr val="000000"/>
                </a:solidFill>
                <a:latin typeface="黑体" panose="02010609060101010101" pitchFamily="49" charset="-122"/>
                <a:ea typeface="黑体" panose="02010609060101010101" pitchFamily="49" charset="-122"/>
              </a:rPr>
              <a:t>3</a:t>
            </a:r>
            <a:r>
              <a:rPr lang="zh-CN" altLang="en-US" sz="1800" b="0" kern="0" dirty="0">
                <a:solidFill>
                  <a:srgbClr val="000000"/>
                </a:solidFill>
                <a:latin typeface="黑体" panose="02010609060101010101" pitchFamily="49" charset="-122"/>
                <a:ea typeface="黑体" panose="02010609060101010101" pitchFamily="49" charset="-122"/>
              </a:rPr>
              <a:t>：</a:t>
            </a:r>
            <a:r>
              <a:rPr lang="en-US" altLang="zh-CN" sz="1800" b="0" kern="0" dirty="0">
                <a:solidFill>
                  <a:srgbClr val="000000"/>
                </a:solidFill>
                <a:latin typeface="黑体" panose="02010609060101010101" pitchFamily="49" charset="-122"/>
                <a:ea typeface="黑体" panose="02010609060101010101" pitchFamily="49" charset="-122"/>
              </a:rPr>
              <a:t>if</a:t>
            </a:r>
            <a:r>
              <a:rPr lang="zh-CN" altLang="en-US" sz="1800" b="0" kern="0" dirty="0">
                <a:solidFill>
                  <a:srgbClr val="000000"/>
                </a:solidFill>
                <a:latin typeface="黑体" panose="02010609060101010101" pitchFamily="49" charset="-122"/>
                <a:ea typeface="黑体" panose="02010609060101010101" pitchFamily="49" charset="-122"/>
              </a:rPr>
              <a:t>插入后的簇小于或等于阈值</a:t>
            </a:r>
            <a:endParaRPr lang="zh-CN" altLang="en-US" sz="1800" b="0" kern="0" dirty="0">
              <a:solidFill>
                <a:srgbClr val="000000"/>
              </a:solidFill>
              <a:latin typeface="黑体" panose="02010609060101010101" pitchFamily="49" charset="-122"/>
              <a:ea typeface="黑体" panose="02010609060101010101" pitchFamily="49" charset="-122"/>
            </a:endParaRPr>
          </a:p>
          <a:p>
            <a:pPr marL="0" indent="0" eaLnBrk="1" hangingPunct="1">
              <a:spcBef>
                <a:spcPts val="0"/>
              </a:spcBef>
              <a:buClr>
                <a:srgbClr val="FF0000"/>
              </a:buClr>
              <a:buNone/>
            </a:pPr>
            <a:r>
              <a:rPr lang="en-US" altLang="zh-CN" sz="1800" b="0" kern="0" dirty="0">
                <a:solidFill>
                  <a:srgbClr val="000000"/>
                </a:solidFill>
                <a:latin typeface="黑体" panose="02010609060101010101" pitchFamily="49" charset="-122"/>
                <a:ea typeface="黑体" panose="02010609060101010101" pitchFamily="49" charset="-122"/>
              </a:rPr>
              <a:t>4</a:t>
            </a:r>
            <a:r>
              <a:rPr lang="zh-CN" altLang="en-US" sz="1800" b="0" kern="0" dirty="0">
                <a:solidFill>
                  <a:srgbClr val="000000"/>
                </a:solidFill>
                <a:latin typeface="黑体" panose="02010609060101010101" pitchFamily="49" charset="-122"/>
                <a:ea typeface="黑体" panose="02010609060101010101" pitchFamily="49" charset="-122"/>
              </a:rPr>
              <a:t>：将</a:t>
            </a:r>
            <a:r>
              <a:rPr lang="en-US" altLang="zh-CN" sz="1800" b="0" i="1" kern="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x</a:t>
            </a:r>
            <a:r>
              <a:rPr lang="en-US" altLang="zh-CN" sz="1800" b="0" i="1" kern="0" baseline="-250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i</a:t>
            </a:r>
            <a:r>
              <a:rPr lang="zh-CN" altLang="en-US" sz="1800" b="0" kern="0" dirty="0">
                <a:solidFill>
                  <a:srgbClr val="000000"/>
                </a:solidFill>
                <a:latin typeface="黑体" panose="02010609060101010101" pitchFamily="49" charset="-122"/>
                <a:ea typeface="黑体" panose="02010609060101010101" pitchFamily="49" charset="-122"/>
              </a:rPr>
              <a:t>插入到该叶子节点，并从新调整从根到此叶子路径上的所有三元组；</a:t>
            </a:r>
            <a:endParaRPr lang="zh-CN" altLang="en-US" sz="1800" b="0" kern="0" dirty="0">
              <a:solidFill>
                <a:srgbClr val="000000"/>
              </a:solidFill>
              <a:latin typeface="黑体" panose="02010609060101010101" pitchFamily="49" charset="-122"/>
              <a:ea typeface="黑体" panose="02010609060101010101" pitchFamily="49" charset="-122"/>
            </a:endParaRPr>
          </a:p>
          <a:p>
            <a:pPr marL="0" indent="0" eaLnBrk="1" hangingPunct="1">
              <a:spcBef>
                <a:spcPts val="0"/>
              </a:spcBef>
              <a:buClr>
                <a:srgbClr val="FF0000"/>
              </a:buClr>
              <a:buNone/>
            </a:pPr>
            <a:r>
              <a:rPr lang="en-US" altLang="zh-CN" sz="1800" b="0" kern="0" dirty="0">
                <a:solidFill>
                  <a:srgbClr val="000000"/>
                </a:solidFill>
                <a:latin typeface="黑体" panose="02010609060101010101" pitchFamily="49" charset="-122"/>
                <a:ea typeface="黑体" panose="02010609060101010101" pitchFamily="49" charset="-122"/>
              </a:rPr>
              <a:t>5</a:t>
            </a:r>
            <a:r>
              <a:rPr lang="zh-CN" altLang="en-US" sz="1800" b="0" kern="0" dirty="0">
                <a:solidFill>
                  <a:srgbClr val="000000"/>
                </a:solidFill>
                <a:latin typeface="黑体" panose="02010609060101010101" pitchFamily="49" charset="-122"/>
                <a:ea typeface="黑体" panose="02010609060101010101" pitchFamily="49" charset="-122"/>
              </a:rPr>
              <a:t>：</a:t>
            </a:r>
            <a:r>
              <a:rPr lang="en-US" altLang="zh-CN" sz="1800" b="0" kern="0" dirty="0">
                <a:solidFill>
                  <a:srgbClr val="000000"/>
                </a:solidFill>
                <a:latin typeface="黑体" panose="02010609060101010101" pitchFamily="49" charset="-122"/>
                <a:ea typeface="黑体" panose="02010609060101010101" pitchFamily="49" charset="-122"/>
              </a:rPr>
              <a:t>else if </a:t>
            </a:r>
            <a:r>
              <a:rPr lang="zh-CN" altLang="en-US" sz="1800" b="0" kern="0" dirty="0">
                <a:solidFill>
                  <a:srgbClr val="000000"/>
                </a:solidFill>
                <a:latin typeface="黑体" panose="02010609060101010101" pitchFamily="49" charset="-122"/>
                <a:ea typeface="黑体" panose="02010609060101010101" pitchFamily="49" charset="-122"/>
              </a:rPr>
              <a:t>插入后节点中有剩余空间</a:t>
            </a:r>
            <a:endParaRPr lang="zh-CN" altLang="en-US" sz="1800" b="0" kern="0" dirty="0">
              <a:solidFill>
                <a:srgbClr val="000000"/>
              </a:solidFill>
              <a:latin typeface="黑体" panose="02010609060101010101" pitchFamily="49" charset="-122"/>
              <a:ea typeface="黑体" panose="02010609060101010101" pitchFamily="49" charset="-122"/>
            </a:endParaRPr>
          </a:p>
          <a:p>
            <a:pPr marL="0" indent="0" eaLnBrk="1" hangingPunct="1">
              <a:spcBef>
                <a:spcPts val="0"/>
              </a:spcBef>
              <a:buClr>
                <a:srgbClr val="FF0000"/>
              </a:buClr>
              <a:buNone/>
            </a:pPr>
            <a:r>
              <a:rPr lang="en-US" altLang="zh-CN" sz="1800" b="0" kern="0" dirty="0">
                <a:solidFill>
                  <a:srgbClr val="000000"/>
                </a:solidFill>
                <a:latin typeface="黑体" panose="02010609060101010101" pitchFamily="49" charset="-122"/>
                <a:ea typeface="黑体" panose="02010609060101010101" pitchFamily="49" charset="-122"/>
              </a:rPr>
              <a:t>6</a:t>
            </a:r>
            <a:r>
              <a:rPr lang="zh-CN" altLang="en-US" sz="1800" b="0" kern="0" dirty="0">
                <a:solidFill>
                  <a:srgbClr val="000000"/>
                </a:solidFill>
                <a:latin typeface="黑体" panose="02010609060101010101" pitchFamily="49" charset="-122"/>
                <a:ea typeface="黑体" panose="02010609060101010101" pitchFamily="49" charset="-122"/>
              </a:rPr>
              <a:t>：把</a:t>
            </a:r>
            <a:r>
              <a:rPr lang="en-US" altLang="zh-CN" sz="1800" b="0" i="1" kern="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x</a:t>
            </a:r>
            <a:r>
              <a:rPr lang="en-US" altLang="zh-CN" sz="1800" b="0" i="1" kern="0" baseline="-25000" dirty="0">
                <a:solidFill>
                  <a:srgbClr val="000000"/>
                </a:solidFill>
                <a:latin typeface="黑体" panose="02010609060101010101" pitchFamily="49" charset="-122"/>
                <a:ea typeface="黑体" panose="02010609060101010101" pitchFamily="49" charset="-122"/>
                <a:cs typeface="Times New Roman" panose="02020603050405020304" pitchFamily="18" charset="0"/>
              </a:rPr>
              <a:t>i </a:t>
            </a:r>
            <a:r>
              <a:rPr lang="zh-CN" altLang="en-US" sz="1800" b="0" kern="0" dirty="0">
                <a:solidFill>
                  <a:srgbClr val="000000"/>
                </a:solidFill>
                <a:latin typeface="黑体" panose="02010609060101010101" pitchFamily="49" charset="-122"/>
                <a:ea typeface="黑体" panose="02010609060101010101" pitchFamily="49" charset="-122"/>
              </a:rPr>
              <a:t>作为一个单独的簇插入并重新整从根到此叶子路径上的所有三元组；</a:t>
            </a:r>
            <a:endParaRPr lang="zh-CN" altLang="en-US" sz="1800" b="0" kern="0" dirty="0">
              <a:solidFill>
                <a:srgbClr val="000000"/>
              </a:solidFill>
              <a:latin typeface="黑体" panose="02010609060101010101" pitchFamily="49" charset="-122"/>
              <a:ea typeface="黑体" panose="02010609060101010101" pitchFamily="49" charset="-122"/>
            </a:endParaRPr>
          </a:p>
          <a:p>
            <a:pPr marL="0" indent="0" eaLnBrk="1" hangingPunct="1">
              <a:spcBef>
                <a:spcPts val="0"/>
              </a:spcBef>
              <a:buClr>
                <a:srgbClr val="FF0000"/>
              </a:buClr>
              <a:buNone/>
            </a:pPr>
            <a:r>
              <a:rPr lang="en-US" altLang="zh-CN" sz="1800" b="0" kern="0" dirty="0">
                <a:solidFill>
                  <a:srgbClr val="000000"/>
                </a:solidFill>
                <a:latin typeface="黑体" panose="02010609060101010101" pitchFamily="49" charset="-122"/>
                <a:ea typeface="黑体" panose="02010609060101010101" pitchFamily="49" charset="-122"/>
              </a:rPr>
              <a:t>7</a:t>
            </a:r>
            <a:r>
              <a:rPr lang="zh-CN" altLang="en-US" sz="1800" b="0" kern="0" dirty="0">
                <a:solidFill>
                  <a:srgbClr val="000000"/>
                </a:solidFill>
                <a:latin typeface="黑体" panose="02010609060101010101" pitchFamily="49" charset="-122"/>
                <a:ea typeface="黑体" panose="02010609060101010101" pitchFamily="49" charset="-122"/>
              </a:rPr>
              <a:t>：    </a:t>
            </a:r>
            <a:r>
              <a:rPr lang="en-US" altLang="zh-CN" sz="1800" b="0" kern="0" dirty="0">
                <a:solidFill>
                  <a:srgbClr val="000000"/>
                </a:solidFill>
                <a:latin typeface="黑体" panose="02010609060101010101" pitchFamily="49" charset="-122"/>
                <a:ea typeface="黑体" panose="02010609060101010101" pitchFamily="49" charset="-122"/>
              </a:rPr>
              <a:t>else </a:t>
            </a:r>
            <a:r>
              <a:rPr lang="zh-CN" altLang="en-US" sz="1800" b="0" kern="0" dirty="0">
                <a:solidFill>
                  <a:srgbClr val="000000"/>
                </a:solidFill>
                <a:latin typeface="黑体" panose="02010609060101010101" pitchFamily="49" charset="-122"/>
                <a:ea typeface="黑体" panose="02010609060101010101" pitchFamily="49" charset="-122"/>
              </a:rPr>
              <a:t>分裂该节点并调整从根到此叶节点路径上的三元组。</a:t>
            </a:r>
            <a:endParaRPr lang="zh-CN" altLang="en-US" sz="1800" b="0" kern="0" dirty="0">
              <a:solidFill>
                <a:srgbClr val="000000"/>
              </a:solidFill>
              <a:latin typeface="黑体" panose="02010609060101010101" pitchFamily="49" charset="-122"/>
              <a:ea typeface="黑体" panose="02010609060101010101" pitchFamily="49" charset="-122"/>
            </a:endParaRPr>
          </a:p>
          <a:p>
            <a:pPr marL="0" indent="0" eaLnBrk="1" hangingPunct="1">
              <a:lnSpc>
                <a:spcPct val="100000"/>
              </a:lnSpc>
              <a:spcBef>
                <a:spcPts val="0"/>
              </a:spcBef>
              <a:buClr>
                <a:srgbClr val="FF0000"/>
              </a:buClr>
              <a:buNone/>
            </a:pPr>
            <a:endParaRPr lang="zh-CN" altLang="en-US" sz="2200" b="0" kern="0" dirty="0">
              <a:solidFill>
                <a:srgbClr val="000000"/>
              </a:solidFill>
              <a:latin typeface="黑体" panose="02010609060101010101" pitchFamily="49" charset="-122"/>
              <a:ea typeface="黑体" panose="02010609060101010101" pitchFamily="49" charset="-122"/>
            </a:endParaRPr>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a:defRPr/>
            </a:pPr>
            <a:r>
              <a:rPr lang="es-HN" sz="1200" b="1" i="1" dirty="0">
                <a:solidFill>
                  <a:prstClr val="white">
                    <a:lumMod val="65000"/>
                  </a:prstClr>
                </a:solidFill>
              </a:rPr>
              <a:t>of</a:t>
            </a:r>
            <a:endParaRPr lang="es-ES" sz="1200" b="1" i="1" dirty="0">
              <a:solidFill>
                <a:prstClr val="white">
                  <a:lumMod val="65000"/>
                </a:prstClr>
              </a:solidFill>
            </a:endParaRPr>
          </a:p>
        </p:txBody>
      </p:sp>
      <p:sp>
        <p:nvSpPr>
          <p:cNvPr id="74" name="31 CuadroTexto"/>
          <p:cNvSpPr txBox="1"/>
          <p:nvPr/>
        </p:nvSpPr>
        <p:spPr>
          <a:xfrm>
            <a:off x="4729199" y="6267161"/>
            <a:ext cx="370840" cy="275590"/>
          </a:xfrm>
          <a:prstGeom prst="rect">
            <a:avLst/>
          </a:prstGeom>
          <a:noFill/>
        </p:spPr>
        <p:txBody>
          <a:bodyPr wrap="none">
            <a:spAutoFit/>
          </a:bodyPr>
          <a:lstStyle/>
          <a:p>
            <a:pPr>
              <a:defRPr/>
            </a:pPr>
            <a:r>
              <a:rPr lang="en-US" altLang="es-ES" sz="1200" b="1" dirty="0">
                <a:solidFill>
                  <a:prstClr val="white">
                    <a:lumMod val="50000"/>
                  </a:prstClr>
                </a:solidFill>
              </a:rPr>
              <a:t>55</a:t>
            </a:r>
            <a:endParaRPr lang="en-US" altLang="es-ES" sz="1200" b="1" dirty="0">
              <a:solidFill>
                <a:prstClr val="white">
                  <a:lumMod val="50000"/>
                </a:prstClr>
              </a:solidFill>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solidFill>
                  <a:prstClr val="black">
                    <a:tint val="75000"/>
                  </a:prstClr>
                </a:solidFill>
              </a:rPr>
            </a:fld>
            <a:endParaRPr lang="zh-CN" altLang="en-US" dirty="0">
              <a:solidFill>
                <a:prstClr val="black">
                  <a:tint val="75000"/>
                </a:prstClr>
              </a:solidFill>
            </a:endParaRPr>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617768" cy="323165"/>
          </a:xfrm>
          <a:prstGeom prst="rect">
            <a:avLst/>
          </a:prstGeom>
          <a:noFill/>
        </p:spPr>
        <p:txBody>
          <a:bodyPr wrap="none" lIns="0" tIns="0" rIns="0" bIns="0" rtlCol="0">
            <a:spAutoFit/>
          </a:bodyPr>
          <a:lstStyle/>
          <a:p>
            <a:r>
              <a:rPr lang="en-US" altLang="zh-CN" sz="2100" b="1" spc="225" dirty="0">
                <a:solidFill>
                  <a:prstClr val="white"/>
                </a:solidFill>
              </a:rPr>
              <a:t>5.3.2 BIRCH </a:t>
            </a:r>
            <a:r>
              <a:rPr lang="zh-CN" altLang="en-US" sz="2100" b="1" spc="225" dirty="0">
                <a:solidFill>
                  <a:prstClr val="white"/>
                </a:solidFill>
              </a:rPr>
              <a:t>算法</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5" name="文本框 27"/>
          <p:cNvSpPr txBox="1"/>
          <p:nvPr/>
        </p:nvSpPr>
        <p:spPr>
          <a:xfrm>
            <a:off x="6630203" y="234392"/>
            <a:ext cx="1274708" cy="300082"/>
          </a:xfrm>
          <a:prstGeom prst="rect">
            <a:avLst/>
          </a:prstGeom>
          <a:noFill/>
        </p:spPr>
        <p:txBody>
          <a:bodyPr wrap="none" rtlCol="0">
            <a:spAutoFit/>
          </a:bodyPr>
          <a:lstStyle/>
          <a:p>
            <a:r>
              <a:rPr lang="zh-CN" altLang="en-US" sz="1350" dirty="0">
                <a:solidFill>
                  <a:prstClr val="white"/>
                </a:solidFill>
              </a:rPr>
              <a:t>第五章　聚 类</a:t>
            </a:r>
            <a:endParaRPr lang="zh-CN" altLang="en-US" sz="1350" dirty="0">
              <a:solidFill>
                <a:prstClr val="white"/>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69" name="Rectangle 3"/>
          <p:cNvSpPr txBox="1">
            <a:spLocks noChangeArrowheads="1"/>
          </p:cNvSpPr>
          <p:nvPr/>
        </p:nvSpPr>
        <p:spPr bwMode="auto">
          <a:xfrm>
            <a:off x="317722" y="996949"/>
            <a:ext cx="8207375" cy="4222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lnSpc>
                <a:spcPct val="120000"/>
              </a:lnSpc>
              <a:spcBef>
                <a:spcPct val="20000"/>
              </a:spcBef>
              <a:spcAft>
                <a:spcPct val="0"/>
              </a:spcAft>
              <a:buClr>
                <a:schemeClr val="accent1"/>
              </a:buClr>
              <a:buFont typeface="Wingdings" panose="05000000000000000000" pitchFamily="2" charset="2"/>
              <a:buChar char="n"/>
              <a:defRPr sz="2000" b="1">
                <a:solidFill>
                  <a:schemeClr val="tx1"/>
                </a:solidFill>
                <a:latin typeface="+mn-lt"/>
                <a:ea typeface="+mn-ea"/>
                <a:cs typeface="+mn-cs"/>
              </a:defRPr>
            </a:lvl1pPr>
            <a:lvl2pPr marL="742950" indent="-285750" algn="l" rtl="0" eaLnBrk="0" fontAlgn="base" hangingPunct="0">
              <a:lnSpc>
                <a:spcPct val="120000"/>
              </a:lnSpc>
              <a:spcBef>
                <a:spcPct val="20000"/>
              </a:spcBef>
              <a:spcAft>
                <a:spcPct val="0"/>
              </a:spcAft>
              <a:buClr>
                <a:schemeClr val="accent1"/>
              </a:buClr>
              <a:buFont typeface="Wingdings" panose="05000000000000000000" pitchFamily="2" charset="2"/>
              <a:buChar char="n"/>
              <a:defRPr b="1">
                <a:solidFill>
                  <a:schemeClr val="tx1"/>
                </a:solidFill>
                <a:latin typeface="+mn-lt"/>
                <a:ea typeface="+mn-ea"/>
              </a:defRPr>
            </a:lvl2pPr>
            <a:lvl3pPr marL="11430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600" b="1">
                <a:solidFill>
                  <a:schemeClr val="tx1"/>
                </a:solidFill>
                <a:latin typeface="+mn-lt"/>
                <a:ea typeface="+mn-ea"/>
              </a:defRPr>
            </a:lvl3pPr>
            <a:lvl4pPr marL="16002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400" b="1">
                <a:solidFill>
                  <a:schemeClr val="tx1"/>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
              <a:defRPr>
                <a:solidFill>
                  <a:schemeClr val="tx1"/>
                </a:solidFill>
                <a:latin typeface="+mn-lt"/>
                <a:ea typeface="+mn-ea"/>
              </a:defRPr>
            </a:lvl5pPr>
            <a:lvl6pPr marL="25146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6pPr>
            <a:lvl7pPr marL="29718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7pPr>
            <a:lvl8pPr marL="34290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8pPr>
            <a:lvl9pPr marL="38862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9pPr>
          </a:lstStyle>
          <a:p>
            <a:pPr marL="0" indent="0" eaLnBrk="1" hangingPunct="1">
              <a:spcBef>
                <a:spcPts val="0"/>
              </a:spcBef>
              <a:buClr>
                <a:srgbClr val="FF0000"/>
              </a:buClr>
              <a:buNone/>
            </a:pPr>
            <a:r>
              <a:rPr lang="en-US" altLang="zh-CN" sz="1800" b="0" kern="0" dirty="0">
                <a:solidFill>
                  <a:srgbClr val="000000"/>
                </a:solidFill>
                <a:latin typeface="黑体" panose="02010609060101010101" pitchFamily="49" charset="-122"/>
                <a:ea typeface="黑体" panose="02010609060101010101" pitchFamily="49" charset="-122"/>
              </a:rPr>
              <a:t>BIRCH</a:t>
            </a:r>
            <a:r>
              <a:rPr lang="zh-CN" altLang="en-US" sz="1800" b="0" kern="0" dirty="0">
                <a:solidFill>
                  <a:srgbClr val="000000"/>
                </a:solidFill>
                <a:latin typeface="黑体" panose="02010609060101010101" pitchFamily="49" charset="-122"/>
                <a:ea typeface="黑体" panose="02010609060101010101" pitchFamily="49" charset="-122"/>
              </a:rPr>
              <a:t>算法分析：</a:t>
            </a:r>
            <a:endParaRPr lang="zh-CN" altLang="en-US" sz="1800" b="0" kern="0" dirty="0">
              <a:solidFill>
                <a:srgbClr val="000000"/>
              </a:solidFill>
              <a:latin typeface="黑体" panose="02010609060101010101" pitchFamily="49" charset="-122"/>
              <a:ea typeface="黑体" panose="02010609060101010101" pitchFamily="49" charset="-122"/>
            </a:endParaRPr>
          </a:p>
          <a:p>
            <a:pPr marL="0" indent="0" eaLnBrk="1" hangingPunct="1">
              <a:spcBef>
                <a:spcPts val="0"/>
              </a:spcBef>
              <a:buClr>
                <a:srgbClr val="FF0000"/>
              </a:buClr>
              <a:buNone/>
            </a:pPr>
            <a:r>
              <a:rPr lang="zh-CN" altLang="en-US" sz="1800" b="0" kern="0" dirty="0">
                <a:solidFill>
                  <a:srgbClr val="000000"/>
                </a:solidFill>
                <a:latin typeface="黑体" panose="02010609060101010101" pitchFamily="49" charset="-122"/>
                <a:ea typeface="黑体" panose="02010609060101010101" pitchFamily="49" charset="-122"/>
              </a:rPr>
              <a:t>优点有：</a:t>
            </a:r>
            <a:endParaRPr lang="zh-CN" altLang="en-US" sz="1800" b="0" kern="0" dirty="0">
              <a:solidFill>
                <a:srgbClr val="000000"/>
              </a:solidFill>
              <a:latin typeface="黑体" panose="02010609060101010101" pitchFamily="49" charset="-122"/>
              <a:ea typeface="黑体" panose="02010609060101010101" pitchFamily="49" charset="-122"/>
            </a:endParaRPr>
          </a:p>
          <a:p>
            <a:pPr marL="0" indent="0" eaLnBrk="1" hangingPunct="1">
              <a:spcBef>
                <a:spcPts val="0"/>
              </a:spcBef>
              <a:buClr>
                <a:srgbClr val="FF0000"/>
              </a:buClr>
              <a:buNone/>
            </a:pPr>
            <a:r>
              <a:rPr lang="zh-CN" altLang="en-US" sz="1800" b="0" kern="0" dirty="0">
                <a:solidFill>
                  <a:srgbClr val="000000"/>
                </a:solidFill>
                <a:latin typeface="黑体" panose="02010609060101010101" pitchFamily="49" charset="-122"/>
                <a:ea typeface="黑体" panose="02010609060101010101" pitchFamily="49" charset="-122"/>
              </a:rPr>
              <a:t>（</a:t>
            </a:r>
            <a:r>
              <a:rPr lang="en-US" altLang="zh-CN" sz="1800" b="0" kern="0" dirty="0">
                <a:solidFill>
                  <a:srgbClr val="000000"/>
                </a:solidFill>
                <a:latin typeface="黑体" panose="02010609060101010101" pitchFamily="49" charset="-122"/>
                <a:ea typeface="黑体" panose="02010609060101010101" pitchFamily="49" charset="-122"/>
              </a:rPr>
              <a:t>1</a:t>
            </a:r>
            <a:r>
              <a:rPr lang="zh-CN" altLang="en-US" sz="1800" b="0" kern="0" dirty="0">
                <a:solidFill>
                  <a:srgbClr val="000000"/>
                </a:solidFill>
                <a:latin typeface="黑体" panose="02010609060101010101" pitchFamily="49" charset="-122"/>
                <a:ea typeface="黑体" panose="02010609060101010101" pitchFamily="49" charset="-122"/>
              </a:rPr>
              <a:t>）节约内存，所有的对象都在磁盘上。</a:t>
            </a:r>
            <a:endParaRPr lang="zh-CN" altLang="en-US" sz="1800" b="0" kern="0" dirty="0">
              <a:solidFill>
                <a:srgbClr val="000000"/>
              </a:solidFill>
              <a:latin typeface="黑体" panose="02010609060101010101" pitchFamily="49" charset="-122"/>
              <a:ea typeface="黑体" panose="02010609060101010101" pitchFamily="49" charset="-122"/>
            </a:endParaRPr>
          </a:p>
          <a:p>
            <a:pPr marL="0" indent="0" eaLnBrk="1" hangingPunct="1">
              <a:spcBef>
                <a:spcPts val="0"/>
              </a:spcBef>
              <a:buClr>
                <a:srgbClr val="FF0000"/>
              </a:buClr>
              <a:buNone/>
            </a:pPr>
            <a:r>
              <a:rPr lang="zh-CN" altLang="en-US" sz="1800" b="0" kern="0" dirty="0">
                <a:solidFill>
                  <a:srgbClr val="000000"/>
                </a:solidFill>
                <a:latin typeface="黑体" panose="02010609060101010101" pitchFamily="49" charset="-122"/>
                <a:ea typeface="黑体" panose="02010609060101010101" pitchFamily="49" charset="-122"/>
              </a:rPr>
              <a:t>（</a:t>
            </a:r>
            <a:r>
              <a:rPr lang="en-US" altLang="zh-CN" sz="1800" b="0" kern="0" dirty="0">
                <a:solidFill>
                  <a:srgbClr val="000000"/>
                </a:solidFill>
                <a:latin typeface="黑体" panose="02010609060101010101" pitchFamily="49" charset="-122"/>
                <a:ea typeface="黑体" panose="02010609060101010101" pitchFamily="49" charset="-122"/>
              </a:rPr>
              <a:t>2</a:t>
            </a:r>
            <a:r>
              <a:rPr lang="zh-CN" altLang="en-US" sz="1800" b="0" kern="0" dirty="0">
                <a:solidFill>
                  <a:srgbClr val="000000"/>
                </a:solidFill>
                <a:latin typeface="黑体" panose="02010609060101010101" pitchFamily="49" charset="-122"/>
                <a:ea typeface="黑体" panose="02010609060101010101" pitchFamily="49" charset="-122"/>
              </a:rPr>
              <a:t>）聚类速度快，只需要一遍扫描训练集就可以建立</a:t>
            </a:r>
            <a:r>
              <a:rPr lang="en-US" altLang="zh-CN" sz="1800" b="0" kern="0" dirty="0">
                <a:solidFill>
                  <a:srgbClr val="000000"/>
                </a:solidFill>
                <a:latin typeface="黑体" panose="02010609060101010101" pitchFamily="49" charset="-122"/>
                <a:ea typeface="黑体" panose="02010609060101010101" pitchFamily="49" charset="-122"/>
              </a:rPr>
              <a:t>CF</a:t>
            </a:r>
            <a:r>
              <a:rPr lang="zh-CN" altLang="en-US" sz="1800" b="0" kern="0" dirty="0">
                <a:solidFill>
                  <a:srgbClr val="000000"/>
                </a:solidFill>
                <a:latin typeface="黑体" panose="02010609060101010101" pitchFamily="49" charset="-122"/>
                <a:ea typeface="黑体" panose="02010609060101010101" pitchFamily="49" charset="-122"/>
              </a:rPr>
              <a:t>树，</a:t>
            </a:r>
            <a:r>
              <a:rPr lang="en-US" altLang="zh-CN" sz="1800" b="0" kern="0" dirty="0">
                <a:solidFill>
                  <a:srgbClr val="000000"/>
                </a:solidFill>
                <a:latin typeface="黑体" panose="02010609060101010101" pitchFamily="49" charset="-122"/>
                <a:ea typeface="黑体" panose="02010609060101010101" pitchFamily="49" charset="-122"/>
              </a:rPr>
              <a:t>CF</a:t>
            </a:r>
            <a:r>
              <a:rPr lang="zh-CN" altLang="en-US" sz="1800" b="0" kern="0" dirty="0">
                <a:solidFill>
                  <a:srgbClr val="000000"/>
                </a:solidFill>
                <a:latin typeface="黑体" panose="02010609060101010101" pitchFamily="49" charset="-122"/>
                <a:ea typeface="黑体" panose="02010609060101010101" pitchFamily="49" charset="-122"/>
              </a:rPr>
              <a:t>树的增删改都很快。</a:t>
            </a:r>
            <a:endParaRPr lang="zh-CN" altLang="en-US" sz="1800" b="0" kern="0" dirty="0">
              <a:solidFill>
                <a:srgbClr val="000000"/>
              </a:solidFill>
              <a:latin typeface="黑体" panose="02010609060101010101" pitchFamily="49" charset="-122"/>
              <a:ea typeface="黑体" panose="02010609060101010101" pitchFamily="49" charset="-122"/>
            </a:endParaRPr>
          </a:p>
          <a:p>
            <a:pPr marL="0" indent="0" eaLnBrk="1" hangingPunct="1">
              <a:spcBef>
                <a:spcPts val="0"/>
              </a:spcBef>
              <a:buClr>
                <a:srgbClr val="FF0000"/>
              </a:buClr>
              <a:buNone/>
            </a:pPr>
            <a:r>
              <a:rPr lang="zh-CN" altLang="en-US" sz="1800" b="0" kern="0" dirty="0">
                <a:solidFill>
                  <a:srgbClr val="000000"/>
                </a:solidFill>
                <a:latin typeface="黑体" panose="02010609060101010101" pitchFamily="49" charset="-122"/>
                <a:ea typeface="黑体" panose="02010609060101010101" pitchFamily="49" charset="-122"/>
              </a:rPr>
              <a:t>（</a:t>
            </a:r>
            <a:r>
              <a:rPr lang="en-US" altLang="zh-CN" sz="1800" b="0" kern="0" dirty="0">
                <a:solidFill>
                  <a:srgbClr val="000000"/>
                </a:solidFill>
                <a:latin typeface="黑体" panose="02010609060101010101" pitchFamily="49" charset="-122"/>
                <a:ea typeface="黑体" panose="02010609060101010101" pitchFamily="49" charset="-122"/>
              </a:rPr>
              <a:t>3</a:t>
            </a:r>
            <a:r>
              <a:rPr lang="zh-CN" altLang="en-US" sz="1800" b="0" kern="0" dirty="0">
                <a:solidFill>
                  <a:srgbClr val="000000"/>
                </a:solidFill>
                <a:latin typeface="黑体" panose="02010609060101010101" pitchFamily="49" charset="-122"/>
                <a:ea typeface="黑体" panose="02010609060101010101" pitchFamily="49" charset="-122"/>
              </a:rPr>
              <a:t>）可以识别噪音点，还可以对数据集进行初步分类的预处理。</a:t>
            </a:r>
            <a:endParaRPr lang="zh-CN" altLang="en-US" sz="1800" b="0" kern="0" dirty="0">
              <a:solidFill>
                <a:srgbClr val="000000"/>
              </a:solidFill>
              <a:latin typeface="黑体" panose="02010609060101010101" pitchFamily="49" charset="-122"/>
              <a:ea typeface="黑体" panose="02010609060101010101" pitchFamily="49" charset="-122"/>
            </a:endParaRPr>
          </a:p>
          <a:p>
            <a:pPr marL="0" indent="0" eaLnBrk="1" hangingPunct="1">
              <a:spcBef>
                <a:spcPts val="0"/>
              </a:spcBef>
              <a:buClr>
                <a:srgbClr val="FF0000"/>
              </a:buClr>
              <a:buNone/>
            </a:pPr>
            <a:r>
              <a:rPr lang="zh-CN" altLang="en-US" sz="1800" b="0" kern="0" dirty="0">
                <a:solidFill>
                  <a:srgbClr val="000000"/>
                </a:solidFill>
                <a:latin typeface="黑体" panose="02010609060101010101" pitchFamily="49" charset="-122"/>
                <a:ea typeface="黑体" panose="02010609060101010101" pitchFamily="49" charset="-122"/>
              </a:rPr>
              <a:t>缺点有：</a:t>
            </a:r>
            <a:endParaRPr lang="zh-CN" altLang="en-US" sz="1800" b="0" kern="0" dirty="0">
              <a:solidFill>
                <a:srgbClr val="000000"/>
              </a:solidFill>
              <a:latin typeface="黑体" panose="02010609060101010101" pitchFamily="49" charset="-122"/>
              <a:ea typeface="黑体" panose="02010609060101010101" pitchFamily="49" charset="-122"/>
            </a:endParaRPr>
          </a:p>
          <a:p>
            <a:pPr marL="0" indent="0" eaLnBrk="1" hangingPunct="1">
              <a:spcBef>
                <a:spcPts val="0"/>
              </a:spcBef>
              <a:buClr>
                <a:srgbClr val="FF0000"/>
              </a:buClr>
              <a:buNone/>
            </a:pPr>
            <a:r>
              <a:rPr lang="zh-CN" altLang="en-US" sz="1800" b="0" kern="0" dirty="0">
                <a:solidFill>
                  <a:srgbClr val="000000"/>
                </a:solidFill>
                <a:latin typeface="黑体" panose="02010609060101010101" pitchFamily="49" charset="-122"/>
                <a:ea typeface="黑体" panose="02010609060101010101" pitchFamily="49" charset="-122"/>
              </a:rPr>
              <a:t>（</a:t>
            </a:r>
            <a:r>
              <a:rPr lang="en-US" altLang="zh-CN" sz="1800" b="0" kern="0" dirty="0">
                <a:solidFill>
                  <a:srgbClr val="000000"/>
                </a:solidFill>
                <a:latin typeface="黑体" panose="02010609060101010101" pitchFamily="49" charset="-122"/>
                <a:ea typeface="黑体" panose="02010609060101010101" pitchFamily="49" charset="-122"/>
              </a:rPr>
              <a:t>1</a:t>
            </a:r>
            <a:r>
              <a:rPr lang="zh-CN" altLang="en-US" sz="1800" b="0" kern="0" dirty="0">
                <a:solidFill>
                  <a:srgbClr val="000000"/>
                </a:solidFill>
                <a:latin typeface="黑体" panose="02010609060101010101" pitchFamily="49" charset="-122"/>
                <a:ea typeface="黑体" panose="02010609060101010101" pitchFamily="49" charset="-122"/>
              </a:rPr>
              <a:t>）由于</a:t>
            </a:r>
            <a:r>
              <a:rPr lang="en-US" altLang="zh-CN" sz="1800" b="0" kern="0" dirty="0">
                <a:solidFill>
                  <a:srgbClr val="000000"/>
                </a:solidFill>
                <a:latin typeface="黑体" panose="02010609060101010101" pitchFamily="49" charset="-122"/>
                <a:ea typeface="黑体" panose="02010609060101010101" pitchFamily="49" charset="-122"/>
              </a:rPr>
              <a:t>CF</a:t>
            </a:r>
            <a:r>
              <a:rPr lang="zh-CN" altLang="en-US" sz="1800" b="0" kern="0" dirty="0">
                <a:solidFill>
                  <a:srgbClr val="000000"/>
                </a:solidFill>
                <a:latin typeface="黑体" panose="02010609060101010101" pitchFamily="49" charset="-122"/>
                <a:ea typeface="黑体" panose="02010609060101010101" pitchFamily="49" charset="-122"/>
              </a:rPr>
              <a:t>树对每个节点的</a:t>
            </a:r>
            <a:r>
              <a:rPr lang="en-US" altLang="zh-CN" sz="1800" b="0" kern="0" dirty="0">
                <a:solidFill>
                  <a:srgbClr val="000000"/>
                </a:solidFill>
                <a:latin typeface="黑体" panose="02010609060101010101" pitchFamily="49" charset="-122"/>
                <a:ea typeface="黑体" panose="02010609060101010101" pitchFamily="49" charset="-122"/>
              </a:rPr>
              <a:t>CF</a:t>
            </a:r>
            <a:r>
              <a:rPr lang="zh-CN" altLang="en-US" sz="1800" b="0" kern="0" dirty="0">
                <a:solidFill>
                  <a:srgbClr val="000000"/>
                </a:solidFill>
                <a:latin typeface="黑体" panose="02010609060101010101" pitchFamily="49" charset="-122"/>
                <a:ea typeface="黑体" panose="02010609060101010101" pitchFamily="49" charset="-122"/>
              </a:rPr>
              <a:t>个数有限制，导致聚类的结果可能和真实的类别分布不同。</a:t>
            </a:r>
            <a:endParaRPr lang="zh-CN" altLang="en-US" sz="1800" b="0" kern="0" dirty="0">
              <a:solidFill>
                <a:srgbClr val="000000"/>
              </a:solidFill>
              <a:latin typeface="黑体" panose="02010609060101010101" pitchFamily="49" charset="-122"/>
              <a:ea typeface="黑体" panose="02010609060101010101" pitchFamily="49" charset="-122"/>
            </a:endParaRPr>
          </a:p>
          <a:p>
            <a:pPr marL="0" indent="0" eaLnBrk="1" hangingPunct="1">
              <a:spcBef>
                <a:spcPts val="0"/>
              </a:spcBef>
              <a:buClr>
                <a:srgbClr val="FF0000"/>
              </a:buClr>
              <a:buNone/>
            </a:pPr>
            <a:r>
              <a:rPr lang="zh-CN" altLang="en-US" sz="1800" b="0" kern="0" dirty="0">
                <a:solidFill>
                  <a:srgbClr val="000000"/>
                </a:solidFill>
                <a:latin typeface="黑体" panose="02010609060101010101" pitchFamily="49" charset="-122"/>
                <a:ea typeface="黑体" panose="02010609060101010101" pitchFamily="49" charset="-122"/>
              </a:rPr>
              <a:t>（</a:t>
            </a:r>
            <a:r>
              <a:rPr lang="en-US" altLang="zh-CN" sz="1800" b="0" kern="0" dirty="0">
                <a:solidFill>
                  <a:srgbClr val="000000"/>
                </a:solidFill>
                <a:latin typeface="黑体" panose="02010609060101010101" pitchFamily="49" charset="-122"/>
                <a:ea typeface="黑体" panose="02010609060101010101" pitchFamily="49" charset="-122"/>
              </a:rPr>
              <a:t>2</a:t>
            </a:r>
            <a:r>
              <a:rPr lang="zh-CN" altLang="en-US" sz="1800" b="0" kern="0" dirty="0">
                <a:solidFill>
                  <a:srgbClr val="000000"/>
                </a:solidFill>
                <a:latin typeface="黑体" panose="02010609060101010101" pitchFamily="49" charset="-122"/>
                <a:ea typeface="黑体" panose="02010609060101010101" pitchFamily="49" charset="-122"/>
              </a:rPr>
              <a:t>）对高维特征的数据聚类效果不好。</a:t>
            </a:r>
            <a:endParaRPr lang="zh-CN" altLang="en-US" sz="1800" b="0" kern="0" dirty="0">
              <a:solidFill>
                <a:srgbClr val="000000"/>
              </a:solidFill>
              <a:latin typeface="黑体" panose="02010609060101010101" pitchFamily="49" charset="-122"/>
              <a:ea typeface="黑体" panose="02010609060101010101" pitchFamily="49" charset="-122"/>
            </a:endParaRPr>
          </a:p>
          <a:p>
            <a:pPr marL="0" indent="0" eaLnBrk="1" hangingPunct="1">
              <a:spcBef>
                <a:spcPts val="0"/>
              </a:spcBef>
              <a:buClr>
                <a:srgbClr val="FF0000"/>
              </a:buClr>
              <a:buNone/>
            </a:pPr>
            <a:r>
              <a:rPr lang="zh-CN" altLang="en-US" sz="1800" b="0" kern="0" dirty="0">
                <a:solidFill>
                  <a:srgbClr val="000000"/>
                </a:solidFill>
                <a:latin typeface="黑体" panose="02010609060101010101" pitchFamily="49" charset="-122"/>
                <a:ea typeface="黑体" panose="02010609060101010101" pitchFamily="49" charset="-122"/>
              </a:rPr>
              <a:t>（</a:t>
            </a:r>
            <a:r>
              <a:rPr lang="en-US" altLang="zh-CN" sz="1800" b="0" kern="0" dirty="0">
                <a:solidFill>
                  <a:srgbClr val="000000"/>
                </a:solidFill>
                <a:latin typeface="黑体" panose="02010609060101010101" pitchFamily="49" charset="-122"/>
                <a:ea typeface="黑体" panose="02010609060101010101" pitchFamily="49" charset="-122"/>
              </a:rPr>
              <a:t>3</a:t>
            </a:r>
            <a:r>
              <a:rPr lang="zh-CN" altLang="en-US" sz="1800" b="0" kern="0" dirty="0">
                <a:solidFill>
                  <a:srgbClr val="000000"/>
                </a:solidFill>
                <a:latin typeface="黑体" panose="02010609060101010101" pitchFamily="49" charset="-122"/>
                <a:ea typeface="黑体" panose="02010609060101010101" pitchFamily="49" charset="-122"/>
              </a:rPr>
              <a:t>）如果簇不是球形的，则聚类效果不好。</a:t>
            </a:r>
            <a:endParaRPr lang="zh-CN" altLang="en-US" sz="1800" b="0" kern="0" dirty="0">
              <a:solidFill>
                <a:srgbClr val="000000"/>
              </a:solidFill>
              <a:latin typeface="黑体" panose="02010609060101010101" pitchFamily="49" charset="-122"/>
              <a:ea typeface="黑体" panose="02010609060101010101" pitchFamily="49" charset="-122"/>
            </a:endParaRPr>
          </a:p>
          <a:p>
            <a:pPr marL="0" indent="0" eaLnBrk="1" hangingPunct="1">
              <a:spcBef>
                <a:spcPts val="0"/>
              </a:spcBef>
              <a:buClr>
                <a:srgbClr val="FF0000"/>
              </a:buClr>
              <a:buFont typeface="Wingdings" panose="05000000000000000000" pitchFamily="2" charset="2"/>
              <a:buNone/>
            </a:pPr>
            <a:endParaRPr lang="zh-CN" altLang="en-US" sz="1800" b="0" kern="0" dirty="0">
              <a:solidFill>
                <a:srgbClr val="000000"/>
              </a:solidFill>
              <a:latin typeface="黑体" panose="02010609060101010101" pitchFamily="49" charset="-122"/>
              <a:ea typeface="黑体" panose="02010609060101010101" pitchFamily="49" charset="-122"/>
            </a:endParaRPr>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nvGrpSpPr>
        <p:grpSpPr>
          <a:xfrm>
            <a:off x="1754534" y="2086295"/>
            <a:ext cx="5693399" cy="424801"/>
            <a:chOff x="1807265" y="3866296"/>
            <a:chExt cx="5693399" cy="424801"/>
          </a:xfrm>
          <a:solidFill>
            <a:srgbClr val="000066"/>
          </a:solidFill>
        </p:grpSpPr>
        <p:sp>
          <p:nvSpPr>
            <p:cNvPr id="39" name="圆角矩形 38"/>
            <p:cNvSpPr/>
            <p:nvPr/>
          </p:nvSpPr>
          <p:spPr>
            <a:xfrm>
              <a:off x="1807265" y="3866296"/>
              <a:ext cx="5693399" cy="394200"/>
            </a:xfrm>
            <a:prstGeom prst="roundRect">
              <a:avLst>
                <a:gd name="adj" fmla="val 20658"/>
              </a:avLst>
            </a:prstGeom>
            <a:solidFill>
              <a:schemeClr val="bg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7" name="矩形 46"/>
            <p:cNvSpPr/>
            <p:nvPr/>
          </p:nvSpPr>
          <p:spPr>
            <a:xfrm>
              <a:off x="1881814" y="3877077"/>
              <a:ext cx="2121535" cy="414020"/>
            </a:xfrm>
            <a:prstGeom prst="rect">
              <a:avLst/>
            </a:prstGeom>
            <a:noFill/>
          </p:spPr>
          <p:txBody>
            <a:bodyPr wrap="none">
              <a:spAutoFit/>
            </a:bodyPr>
            <a:lstStyle/>
            <a:p>
              <a:r>
                <a:rPr lang="en-US" altLang="zh-CN" sz="2100" spc="225" dirty="0">
                  <a:solidFill>
                    <a:schemeClr val="tx1"/>
                  </a:solidFill>
                  <a:latin typeface="微软雅黑" panose="020B0503020204020204" pitchFamily="34" charset="-122"/>
                  <a:ea typeface="微软雅黑" panose="020B0503020204020204" pitchFamily="34" charset="-122"/>
                </a:rPr>
                <a:t>5.1</a:t>
              </a:r>
              <a:r>
                <a:rPr lang="zh-CN" altLang="en-US" sz="2100" spc="225" dirty="0">
                  <a:solidFill>
                    <a:schemeClr val="tx1"/>
                  </a:solidFill>
                  <a:latin typeface="微软雅黑" panose="020B0503020204020204" pitchFamily="34" charset="-122"/>
                  <a:ea typeface="微软雅黑" panose="020B0503020204020204" pitchFamily="34" charset="-122"/>
                </a:rPr>
                <a:t>　聚类概述</a:t>
              </a:r>
              <a:endParaRPr lang="zh-CN" altLang="en-US" sz="2100" spc="225" dirty="0">
                <a:solidFill>
                  <a:schemeClr val="tx1"/>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6" name="矩形 35"/>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1" name="组合 30"/>
          <p:cNvGrpSpPr/>
          <p:nvPr/>
        </p:nvGrpSpPr>
        <p:grpSpPr>
          <a:xfrm>
            <a:off x="690257" y="966177"/>
            <a:ext cx="7832784" cy="781050"/>
            <a:chOff x="2788580" y="1152524"/>
            <a:chExt cx="3730770" cy="781050"/>
          </a:xfrm>
          <a:solidFill>
            <a:srgbClr val="000066"/>
          </a:solidFill>
        </p:grpSpPr>
        <p:grpSp>
          <p:nvGrpSpPr>
            <p:cNvPr id="34" name="组合 33"/>
            <p:cNvGrpSpPr/>
            <p:nvPr/>
          </p:nvGrpSpPr>
          <p:grpSpPr>
            <a:xfrm>
              <a:off x="2788580" y="1152524"/>
              <a:ext cx="3730770" cy="781050"/>
              <a:chOff x="3725790" y="847725"/>
              <a:chExt cx="3730770" cy="781050"/>
            </a:xfrm>
            <a:grpFill/>
          </p:grpSpPr>
          <p:grpSp>
            <p:nvGrpSpPr>
              <p:cNvPr id="40" name="组合 39"/>
              <p:cNvGrpSpPr/>
              <p:nvPr/>
            </p:nvGrpSpPr>
            <p:grpSpPr>
              <a:xfrm>
                <a:off x="3725790" y="1019175"/>
                <a:ext cx="627135" cy="609600"/>
                <a:chOff x="3725790" y="1019175"/>
                <a:chExt cx="627135" cy="609600"/>
              </a:xfrm>
              <a:grpFill/>
            </p:grpSpPr>
            <p:sp>
              <p:nvSpPr>
                <p:cNvPr id="45" name="任意多边形 44"/>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直角三角形 45"/>
                <p:cNvSpPr/>
                <p:nvPr/>
              </p:nvSpPr>
              <p:spPr>
                <a:xfrm rot="5400000" flipV="1">
                  <a:off x="4181475" y="1457325"/>
                  <a:ext cx="171450" cy="17145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p:cNvGrpSpPr/>
              <p:nvPr/>
            </p:nvGrpSpPr>
            <p:grpSpPr>
              <a:xfrm flipH="1">
                <a:off x="6829425" y="1019175"/>
                <a:ext cx="627135" cy="609600"/>
                <a:chOff x="3725790" y="1019175"/>
                <a:chExt cx="627135" cy="609600"/>
              </a:xfrm>
              <a:grpFill/>
            </p:grpSpPr>
            <p:sp>
              <p:nvSpPr>
                <p:cNvPr id="43" name="任意多边形 42"/>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直角三角形 43"/>
                <p:cNvSpPr/>
                <p:nvPr/>
              </p:nvSpPr>
              <p:spPr>
                <a:xfrm rot="5400000" flipV="1">
                  <a:off x="4181475" y="1457325"/>
                  <a:ext cx="171450" cy="17145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矩形 41"/>
              <p:cNvSpPr/>
              <p:nvPr/>
            </p:nvSpPr>
            <p:spPr>
              <a:xfrm>
                <a:off x="4181475" y="847725"/>
                <a:ext cx="2819400" cy="609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文本框 14"/>
            <p:cNvSpPr txBox="1"/>
            <p:nvPr/>
          </p:nvSpPr>
          <p:spPr>
            <a:xfrm>
              <a:off x="3989737" y="1169836"/>
              <a:ext cx="1164511" cy="523220"/>
            </a:xfrm>
            <a:prstGeom prst="rect">
              <a:avLst/>
            </a:prstGeom>
            <a:grpFill/>
          </p:spPr>
          <p:txBody>
            <a:bodyPr wrap="none" rtlCol="0">
              <a:spAutoFit/>
            </a:bodyPr>
            <a:lstStyle/>
            <a:p>
              <a:pPr algn="ctr"/>
              <a:r>
                <a:rPr lang="zh-CN" altLang="en-US" sz="2800" dirty="0">
                  <a:solidFill>
                    <a:schemeClr val="accent4"/>
                  </a:solidFill>
                </a:rPr>
                <a:t>第五章　聚 类</a:t>
              </a:r>
              <a:endParaRPr lang="zh-CN" altLang="en-US" sz="2800" dirty="0">
                <a:solidFill>
                  <a:schemeClr val="accent4"/>
                </a:solidFill>
              </a:endParaRPr>
            </a:p>
          </p:txBody>
        </p:sp>
      </p:grpSp>
      <p:grpSp>
        <p:nvGrpSpPr>
          <p:cNvPr id="57" name="组合 56"/>
          <p:cNvGrpSpPr/>
          <p:nvPr/>
        </p:nvGrpSpPr>
        <p:grpSpPr>
          <a:xfrm>
            <a:off x="1754534" y="2628470"/>
            <a:ext cx="5693399" cy="426278"/>
            <a:chOff x="1807265" y="2935089"/>
            <a:chExt cx="5693399" cy="426278"/>
          </a:xfrm>
        </p:grpSpPr>
        <p:sp>
          <p:nvSpPr>
            <p:cNvPr id="74" name="圆角矩形 73"/>
            <p:cNvSpPr/>
            <p:nvPr/>
          </p:nvSpPr>
          <p:spPr>
            <a:xfrm>
              <a:off x="1807265" y="2935089"/>
              <a:ext cx="5693399" cy="394200"/>
            </a:xfrm>
            <a:prstGeom prst="roundRect">
              <a:avLst>
                <a:gd name="adj" fmla="val 20658"/>
              </a:avLst>
            </a:prstGeom>
            <a:solidFill>
              <a:schemeClr val="bg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5" name="矩形 74"/>
            <p:cNvSpPr/>
            <p:nvPr/>
          </p:nvSpPr>
          <p:spPr>
            <a:xfrm>
              <a:off x="1881814" y="2945869"/>
              <a:ext cx="2143536" cy="415498"/>
            </a:xfrm>
            <a:prstGeom prst="rect">
              <a:avLst/>
            </a:prstGeom>
          </p:spPr>
          <p:txBody>
            <a:bodyPr wrap="none">
              <a:spAutoFit/>
            </a:bodyPr>
            <a:lstStyle/>
            <a:p>
              <a:r>
                <a:rPr lang="en-US" altLang="zh-CN" sz="2100" spc="225" dirty="0">
                  <a:solidFill>
                    <a:schemeClr val="tx1"/>
                  </a:solidFill>
                  <a:latin typeface="微软雅黑" panose="020B0503020204020204" pitchFamily="34" charset="-122"/>
                  <a:ea typeface="微软雅黑" panose="020B0503020204020204" pitchFamily="34" charset="-122"/>
                </a:rPr>
                <a:t>5.2</a:t>
              </a:r>
              <a:r>
                <a:rPr lang="zh-CN" altLang="en-US" sz="2100" spc="225" dirty="0">
                  <a:solidFill>
                    <a:schemeClr val="tx1"/>
                  </a:solidFill>
                  <a:latin typeface="微软雅黑" panose="020B0503020204020204" pitchFamily="34" charset="-122"/>
                  <a:ea typeface="微软雅黑" panose="020B0503020204020204" pitchFamily="34" charset="-122"/>
                </a:rPr>
                <a:t>　划分方法</a:t>
              </a:r>
              <a:endParaRPr lang="zh-CN" altLang="en-US" sz="2100" spc="225" dirty="0">
                <a:solidFill>
                  <a:schemeClr val="tx1"/>
                </a:solidFill>
                <a:latin typeface="微软雅黑" panose="020B0503020204020204" pitchFamily="34" charset="-122"/>
                <a:ea typeface="微软雅黑" panose="020B0503020204020204" pitchFamily="34" charset="-122"/>
              </a:endParaRPr>
            </a:p>
          </p:txBody>
        </p:sp>
      </p:grpSp>
      <p:grpSp>
        <p:nvGrpSpPr>
          <p:cNvPr id="58" name="组合 57"/>
          <p:cNvGrpSpPr/>
          <p:nvPr/>
        </p:nvGrpSpPr>
        <p:grpSpPr>
          <a:xfrm>
            <a:off x="1754534" y="3193295"/>
            <a:ext cx="5693399" cy="426278"/>
            <a:chOff x="1807265" y="3400693"/>
            <a:chExt cx="5693399" cy="426278"/>
          </a:xfrm>
          <a:solidFill>
            <a:schemeClr val="bg2"/>
          </a:solidFill>
        </p:grpSpPr>
        <p:sp>
          <p:nvSpPr>
            <p:cNvPr id="71" name="圆角矩形 70"/>
            <p:cNvSpPr/>
            <p:nvPr/>
          </p:nvSpPr>
          <p:spPr>
            <a:xfrm>
              <a:off x="1807265" y="3400693"/>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2" name="矩形 71"/>
            <p:cNvSpPr/>
            <p:nvPr/>
          </p:nvSpPr>
          <p:spPr>
            <a:xfrm>
              <a:off x="1881814" y="3411473"/>
              <a:ext cx="2143536" cy="415498"/>
            </a:xfrm>
            <a:prstGeom prst="rect">
              <a:avLst/>
            </a:prstGeom>
            <a:noFill/>
          </p:spPr>
          <p:txBody>
            <a:bodyPr wrap="none">
              <a:spAutoFit/>
            </a:bodyPr>
            <a:lstStyle/>
            <a:p>
              <a:r>
                <a:rPr lang="en-US" altLang="zh-CN" sz="2100" spc="225" dirty="0">
                  <a:solidFill>
                    <a:schemeClr val="tx1">
                      <a:lumMod val="65000"/>
                      <a:lumOff val="35000"/>
                    </a:schemeClr>
                  </a:solidFill>
                  <a:latin typeface="微软雅黑" panose="020B0503020204020204" pitchFamily="34" charset="-122"/>
                  <a:ea typeface="微软雅黑" panose="020B0503020204020204" pitchFamily="34" charset="-122"/>
                </a:rPr>
                <a:t>5.3</a:t>
              </a:r>
              <a:r>
                <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rPr>
                <a:t>　层次方法</a:t>
              </a:r>
              <a:endPar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59" name="组合 58"/>
          <p:cNvGrpSpPr/>
          <p:nvPr/>
        </p:nvGrpSpPr>
        <p:grpSpPr>
          <a:xfrm>
            <a:off x="1754534" y="3758120"/>
            <a:ext cx="5693399" cy="426279"/>
            <a:chOff x="1807265" y="3866296"/>
            <a:chExt cx="5693399" cy="426279"/>
          </a:xfrm>
        </p:grpSpPr>
        <p:sp>
          <p:nvSpPr>
            <p:cNvPr id="69" name="圆角矩形 68"/>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0" name="矩形 69"/>
            <p:cNvSpPr/>
            <p:nvPr/>
          </p:nvSpPr>
          <p:spPr>
            <a:xfrm>
              <a:off x="1881814" y="3877077"/>
              <a:ext cx="2739853"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3.1</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数据挖掘概述</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0" name="组合 59"/>
          <p:cNvGrpSpPr/>
          <p:nvPr/>
        </p:nvGrpSpPr>
        <p:grpSpPr>
          <a:xfrm>
            <a:off x="1754534" y="4322946"/>
            <a:ext cx="5693399" cy="426278"/>
            <a:chOff x="1807265" y="4331900"/>
            <a:chExt cx="5693399" cy="426278"/>
          </a:xfrm>
        </p:grpSpPr>
        <p:sp>
          <p:nvSpPr>
            <p:cNvPr id="67" name="圆角矩形 66"/>
            <p:cNvSpPr/>
            <p:nvPr/>
          </p:nvSpPr>
          <p:spPr>
            <a:xfrm>
              <a:off x="1807265" y="4331900"/>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8" name="矩形 67"/>
            <p:cNvSpPr/>
            <p:nvPr/>
          </p:nvSpPr>
          <p:spPr>
            <a:xfrm>
              <a:off x="1881814" y="4342680"/>
              <a:ext cx="4230645"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5.5</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实战：银行客户聚类分析</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1" name="组合 60"/>
          <p:cNvGrpSpPr/>
          <p:nvPr/>
        </p:nvGrpSpPr>
        <p:grpSpPr>
          <a:xfrm>
            <a:off x="1765366" y="5074910"/>
            <a:ext cx="5693399" cy="415498"/>
            <a:chOff x="1818097" y="4753860"/>
            <a:chExt cx="5693399" cy="415498"/>
          </a:xfrm>
        </p:grpSpPr>
        <p:sp>
          <p:nvSpPr>
            <p:cNvPr id="65" name="圆角矩形 64"/>
            <p:cNvSpPr/>
            <p:nvPr/>
          </p:nvSpPr>
          <p:spPr>
            <a:xfrm>
              <a:off x="1818097" y="4758178"/>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6" name="矩形 65"/>
            <p:cNvSpPr/>
            <p:nvPr/>
          </p:nvSpPr>
          <p:spPr>
            <a:xfrm>
              <a:off x="1887572" y="4753860"/>
              <a:ext cx="780983" cy="415498"/>
            </a:xfrm>
            <a:prstGeom prst="rect">
              <a:avLst/>
            </a:prstGeom>
          </p:spPr>
          <p:txBody>
            <a:bodyPr wrap="none">
              <a:spAutoFit/>
            </a:bodyPr>
            <a:lstStyle/>
            <a:p>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习题</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48" name="组合 47"/>
          <p:cNvGrpSpPr/>
          <p:nvPr/>
        </p:nvGrpSpPr>
        <p:grpSpPr>
          <a:xfrm>
            <a:off x="1754534" y="3768901"/>
            <a:ext cx="5693399" cy="415498"/>
            <a:chOff x="1807265" y="2462595"/>
            <a:chExt cx="5693399" cy="415498"/>
          </a:xfrm>
          <a:solidFill>
            <a:schemeClr val="bg2"/>
          </a:solidFill>
        </p:grpSpPr>
        <p:sp>
          <p:nvSpPr>
            <p:cNvPr id="49" name="圆角矩形 48"/>
            <p:cNvSpPr/>
            <p:nvPr/>
          </p:nvSpPr>
          <p:spPr>
            <a:xfrm>
              <a:off x="1807265" y="2478527"/>
              <a:ext cx="5693399" cy="394154"/>
            </a:xfrm>
            <a:prstGeom prst="roundRect">
              <a:avLst>
                <a:gd name="adj" fmla="val 20658"/>
              </a:avLst>
            </a:prstGeom>
            <a:gradFill>
              <a:gsLst>
                <a:gs pos="0">
                  <a:srgbClr val="012D86"/>
                </a:gs>
                <a:gs pos="100000">
                  <a:srgbClr val="0E2557"/>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矩形 49"/>
            <p:cNvSpPr/>
            <p:nvPr/>
          </p:nvSpPr>
          <p:spPr>
            <a:xfrm>
              <a:off x="1883286" y="2462595"/>
              <a:ext cx="3038011" cy="415498"/>
            </a:xfrm>
            <a:prstGeom prst="rect">
              <a:avLst/>
            </a:prstGeom>
            <a:gradFill>
              <a:gsLst>
                <a:gs pos="0">
                  <a:srgbClr val="012D86"/>
                </a:gs>
                <a:gs pos="100000">
                  <a:srgbClr val="0E2557"/>
                </a:gs>
              </a:gsLst>
              <a:lin ang="5400000" scaled="0"/>
            </a:gradFill>
          </p:spPr>
          <p:txBody>
            <a:bodyPr wrap="none">
              <a:spAutoFit/>
            </a:bodyPr>
            <a:lstStyle/>
            <a:p>
              <a:r>
                <a:rPr lang="en-US" altLang="zh-CN" sz="2100" spc="225" dirty="0">
                  <a:solidFill>
                    <a:schemeClr val="bg1"/>
                  </a:solidFill>
                  <a:latin typeface="微软雅黑" panose="020B0503020204020204" pitchFamily="34" charset="-122"/>
                  <a:ea typeface="微软雅黑" panose="020B0503020204020204" pitchFamily="34" charset="-122"/>
                </a:rPr>
                <a:t>5.4</a:t>
              </a:r>
              <a:r>
                <a:rPr lang="zh-CN" altLang="en-US" sz="2100" spc="225" dirty="0">
                  <a:solidFill>
                    <a:schemeClr val="bg1"/>
                  </a:solidFill>
                  <a:latin typeface="微软雅黑" panose="020B0503020204020204" pitchFamily="34" charset="-122"/>
                  <a:ea typeface="微软雅黑" panose="020B0503020204020204" pitchFamily="34" charset="-122"/>
                </a:rPr>
                <a:t>　基于密度的方法</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grpSp>
      <p:pic>
        <p:nvPicPr>
          <p:cNvPr id="5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53"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55</a:t>
            </a:r>
            <a:endParaRPr lang="en-US" altLang="es-ES" sz="1200" b="1" dirty="0">
              <a:solidFill>
                <a:schemeClr val="bg1">
                  <a:lumMod val="50000"/>
                </a:schemeClr>
              </a:solidFill>
              <a:latin typeface="+mn-lt"/>
            </a:endParaRPr>
          </a:p>
        </p:txBody>
      </p:sp>
      <p:pic>
        <p:nvPicPr>
          <p:cNvPr id="54"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73" name="矩形 72"/>
          <p:cNvSpPr/>
          <p:nvPr/>
        </p:nvSpPr>
        <p:spPr>
          <a:xfrm>
            <a:off x="7929" y="38314"/>
            <a:ext cx="4339650" cy="300082"/>
          </a:xfrm>
          <a:prstGeom prst="rect">
            <a:avLst/>
          </a:prstGeom>
        </p:spPr>
        <p:txBody>
          <a:bodyPr wrap="none">
            <a:spAutoFit/>
          </a:bodyPr>
          <a:lstStyle/>
          <a:p>
            <a:r>
              <a:rPr lang="zh-CN" altLang="en-US" sz="1350" dirty="0">
                <a:solidFill>
                  <a:schemeClr val="bg1"/>
                </a:solidFill>
              </a:rPr>
              <a:t>高级大数据人才培养丛书之一，大数据挖掘技术与应用</a:t>
            </a:r>
            <a:endParaRPr lang="zh-CN" altLang="en-US" sz="1350" dirty="0">
              <a:solidFill>
                <a:schemeClr val="bg1"/>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a:defRPr/>
            </a:pPr>
            <a:r>
              <a:rPr lang="es-HN" sz="1200" b="1" i="1" dirty="0">
                <a:solidFill>
                  <a:prstClr val="white">
                    <a:lumMod val="65000"/>
                  </a:prstClr>
                </a:solidFill>
              </a:rPr>
              <a:t>of</a:t>
            </a:r>
            <a:endParaRPr lang="es-ES" sz="1200" b="1" i="1" dirty="0">
              <a:solidFill>
                <a:prstClr val="white">
                  <a:lumMod val="65000"/>
                </a:prstClr>
              </a:solidFill>
            </a:endParaRPr>
          </a:p>
        </p:txBody>
      </p:sp>
      <p:sp>
        <p:nvSpPr>
          <p:cNvPr id="74" name="31 CuadroTexto"/>
          <p:cNvSpPr txBox="1"/>
          <p:nvPr/>
        </p:nvSpPr>
        <p:spPr>
          <a:xfrm>
            <a:off x="4729199" y="6267161"/>
            <a:ext cx="370840" cy="275590"/>
          </a:xfrm>
          <a:prstGeom prst="rect">
            <a:avLst/>
          </a:prstGeom>
          <a:noFill/>
        </p:spPr>
        <p:txBody>
          <a:bodyPr wrap="none">
            <a:spAutoFit/>
          </a:bodyPr>
          <a:lstStyle/>
          <a:p>
            <a:pPr>
              <a:defRPr/>
            </a:pPr>
            <a:r>
              <a:rPr lang="en-US" altLang="es-ES" sz="1200" b="1" dirty="0">
                <a:solidFill>
                  <a:prstClr val="white">
                    <a:lumMod val="50000"/>
                  </a:prstClr>
                </a:solidFill>
              </a:rPr>
              <a:t>55</a:t>
            </a:r>
            <a:endParaRPr lang="en-US" altLang="es-ES" sz="1200" b="1" dirty="0">
              <a:solidFill>
                <a:prstClr val="white">
                  <a:lumMod val="50000"/>
                </a:prstClr>
              </a:solidFill>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solidFill>
                  <a:prstClr val="black">
                    <a:tint val="75000"/>
                  </a:prstClr>
                </a:solidFill>
              </a:rPr>
            </a:fld>
            <a:endParaRPr lang="zh-CN" altLang="en-US" dirty="0">
              <a:solidFill>
                <a:prstClr val="black">
                  <a:tint val="75000"/>
                </a:prstClr>
              </a:solidFill>
            </a:endParaRPr>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802049" cy="323165"/>
          </a:xfrm>
          <a:prstGeom prst="rect">
            <a:avLst/>
          </a:prstGeom>
          <a:noFill/>
        </p:spPr>
        <p:txBody>
          <a:bodyPr wrap="none" lIns="0" tIns="0" rIns="0" bIns="0" rtlCol="0">
            <a:spAutoFit/>
          </a:bodyPr>
          <a:lstStyle/>
          <a:p>
            <a:r>
              <a:rPr lang="en-US" altLang="zh-CN" sz="2100" b="1" spc="225" dirty="0">
                <a:solidFill>
                  <a:prstClr val="white"/>
                </a:solidFill>
              </a:rPr>
              <a:t>5.4  </a:t>
            </a:r>
            <a:r>
              <a:rPr lang="zh-CN" altLang="en-US" sz="2100" b="1" spc="225" dirty="0">
                <a:solidFill>
                  <a:prstClr val="white"/>
                </a:solidFill>
              </a:rPr>
              <a:t>基于密度的方法</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5" name="文本框 27"/>
          <p:cNvSpPr txBox="1"/>
          <p:nvPr/>
        </p:nvSpPr>
        <p:spPr>
          <a:xfrm>
            <a:off x="6630203" y="234392"/>
            <a:ext cx="1274708" cy="300082"/>
          </a:xfrm>
          <a:prstGeom prst="rect">
            <a:avLst/>
          </a:prstGeom>
          <a:noFill/>
        </p:spPr>
        <p:txBody>
          <a:bodyPr wrap="none" rtlCol="0">
            <a:spAutoFit/>
          </a:bodyPr>
          <a:lstStyle/>
          <a:p>
            <a:r>
              <a:rPr lang="zh-CN" altLang="en-US" sz="1350" dirty="0">
                <a:solidFill>
                  <a:prstClr val="white"/>
                </a:solidFill>
              </a:rPr>
              <a:t>第五章　聚 类</a:t>
            </a:r>
            <a:endParaRPr lang="zh-CN" altLang="en-US" sz="1350" dirty="0">
              <a:solidFill>
                <a:prstClr val="white"/>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69" name="Rectangle 3"/>
          <p:cNvSpPr txBox="1">
            <a:spLocks noChangeArrowheads="1"/>
          </p:cNvSpPr>
          <p:nvPr/>
        </p:nvSpPr>
        <p:spPr bwMode="auto">
          <a:xfrm>
            <a:off x="501761" y="1390650"/>
            <a:ext cx="7930928" cy="321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lnSpc>
                <a:spcPct val="120000"/>
              </a:lnSpc>
              <a:spcBef>
                <a:spcPct val="20000"/>
              </a:spcBef>
              <a:spcAft>
                <a:spcPct val="0"/>
              </a:spcAft>
              <a:buClr>
                <a:schemeClr val="accent1"/>
              </a:buClr>
              <a:buFont typeface="Wingdings" panose="05000000000000000000" pitchFamily="2" charset="2"/>
              <a:buChar char="n"/>
              <a:defRPr sz="2000" b="1">
                <a:solidFill>
                  <a:schemeClr val="tx1"/>
                </a:solidFill>
                <a:latin typeface="+mn-lt"/>
                <a:ea typeface="+mn-ea"/>
                <a:cs typeface="+mn-cs"/>
              </a:defRPr>
            </a:lvl1pPr>
            <a:lvl2pPr marL="742950" indent="-285750" algn="l" rtl="0" eaLnBrk="0" fontAlgn="base" hangingPunct="0">
              <a:lnSpc>
                <a:spcPct val="120000"/>
              </a:lnSpc>
              <a:spcBef>
                <a:spcPct val="20000"/>
              </a:spcBef>
              <a:spcAft>
                <a:spcPct val="0"/>
              </a:spcAft>
              <a:buClr>
                <a:schemeClr val="accent1"/>
              </a:buClr>
              <a:buFont typeface="Wingdings" panose="05000000000000000000" pitchFamily="2" charset="2"/>
              <a:buChar char="n"/>
              <a:defRPr b="1">
                <a:solidFill>
                  <a:schemeClr val="tx1"/>
                </a:solidFill>
                <a:latin typeface="+mn-lt"/>
                <a:ea typeface="+mn-ea"/>
              </a:defRPr>
            </a:lvl2pPr>
            <a:lvl3pPr marL="11430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600" b="1">
                <a:solidFill>
                  <a:schemeClr val="tx1"/>
                </a:solidFill>
                <a:latin typeface="+mn-lt"/>
                <a:ea typeface="+mn-ea"/>
              </a:defRPr>
            </a:lvl3pPr>
            <a:lvl4pPr marL="16002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400" b="1">
                <a:solidFill>
                  <a:schemeClr val="tx1"/>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
              <a:defRPr>
                <a:solidFill>
                  <a:schemeClr val="tx1"/>
                </a:solidFill>
                <a:latin typeface="+mn-lt"/>
                <a:ea typeface="+mn-ea"/>
              </a:defRPr>
            </a:lvl5pPr>
            <a:lvl6pPr marL="25146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6pPr>
            <a:lvl7pPr marL="29718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7pPr>
            <a:lvl8pPr marL="34290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8pPr>
            <a:lvl9pPr marL="38862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9pPr>
          </a:lstStyle>
          <a:p>
            <a:pPr eaLnBrk="1" hangingPunct="1">
              <a:lnSpc>
                <a:spcPct val="130000"/>
              </a:lnSpc>
              <a:spcBef>
                <a:spcPts val="0"/>
              </a:spcBef>
              <a:buClr>
                <a:srgbClr val="FF0000"/>
              </a:buClr>
              <a:buFont typeface="Wingdings" panose="05000000000000000000" pitchFamily="2" charset="2"/>
              <a:buChar char="u"/>
            </a:pPr>
            <a:r>
              <a:rPr lang="zh-CN" altLang="en-US" sz="1800" b="0" kern="0" dirty="0">
                <a:solidFill>
                  <a:srgbClr val="000000"/>
                </a:solidFill>
                <a:latin typeface="黑体" panose="02010609060101010101" pitchFamily="49" charset="-122"/>
                <a:ea typeface="黑体" panose="02010609060101010101" pitchFamily="49" charset="-122"/>
              </a:rPr>
              <a:t>基于密度的聚类方法以数据集在空间分布上的稠密程度为依据进行聚类，无需预先设定簇的数量，特别适合对于未知内容的数据集进行聚类。</a:t>
            </a:r>
            <a:endParaRPr lang="en-US" altLang="zh-CN" sz="1800" b="0" kern="0" dirty="0">
              <a:solidFill>
                <a:srgbClr val="000000"/>
              </a:solidFill>
              <a:latin typeface="黑体" panose="02010609060101010101" pitchFamily="49" charset="-122"/>
              <a:ea typeface="黑体" panose="02010609060101010101" pitchFamily="49" charset="-122"/>
            </a:endParaRPr>
          </a:p>
          <a:p>
            <a:pPr eaLnBrk="1" hangingPunct="1">
              <a:lnSpc>
                <a:spcPct val="130000"/>
              </a:lnSpc>
              <a:spcBef>
                <a:spcPts val="0"/>
              </a:spcBef>
              <a:buClr>
                <a:srgbClr val="FF0000"/>
              </a:buClr>
              <a:buFont typeface="Wingdings" panose="05000000000000000000" pitchFamily="2" charset="2"/>
              <a:buChar char="u"/>
            </a:pPr>
            <a:r>
              <a:rPr lang="zh-CN" altLang="en-US" sz="1800" b="0" kern="0" dirty="0">
                <a:solidFill>
                  <a:srgbClr val="000000"/>
                </a:solidFill>
                <a:latin typeface="黑体" panose="02010609060101010101" pitchFamily="49" charset="-122"/>
                <a:ea typeface="黑体" panose="02010609060101010101" pitchFamily="49" charset="-122"/>
              </a:rPr>
              <a:t>密度聚类方法的基本思想是：只要一个区域中的点的密度大于某个域值，就把它加到与之相近的聚类中去，对于簇中每个对象，在给定的半径</a:t>
            </a:r>
            <a:r>
              <a:rPr lang="en-US" altLang="zh-CN" sz="1800" b="0" kern="0" dirty="0">
                <a:solidFill>
                  <a:srgbClr val="000000"/>
                </a:solidFill>
                <a:latin typeface="黑体" panose="02010609060101010101" pitchFamily="49" charset="-122"/>
                <a:ea typeface="黑体" panose="02010609060101010101" pitchFamily="49" charset="-122"/>
              </a:rPr>
              <a:t>ε</a:t>
            </a:r>
            <a:r>
              <a:rPr lang="zh-CN" altLang="en-US" sz="1800" b="0" kern="0" dirty="0">
                <a:solidFill>
                  <a:srgbClr val="000000"/>
                </a:solidFill>
                <a:latin typeface="黑体" panose="02010609060101010101" pitchFamily="49" charset="-122"/>
                <a:ea typeface="黑体" panose="02010609060101010101" pitchFamily="49" charset="-122"/>
              </a:rPr>
              <a:t>的邻域中至少要包含最小数目（</a:t>
            </a:r>
            <a:r>
              <a:rPr lang="en-US" altLang="zh-CN" sz="1800" b="0" kern="0" dirty="0" err="1">
                <a:solidFill>
                  <a:srgbClr val="000000"/>
                </a:solidFill>
                <a:latin typeface="黑体" panose="02010609060101010101" pitchFamily="49" charset="-122"/>
                <a:ea typeface="黑体" panose="02010609060101010101" pitchFamily="49" charset="-122"/>
              </a:rPr>
              <a:t>MinPts</a:t>
            </a:r>
            <a:r>
              <a:rPr lang="zh-CN" altLang="en-US" sz="1800" b="0" kern="0" dirty="0">
                <a:solidFill>
                  <a:srgbClr val="000000"/>
                </a:solidFill>
                <a:latin typeface="黑体" panose="02010609060101010101" pitchFamily="49" charset="-122"/>
                <a:ea typeface="黑体" panose="02010609060101010101" pitchFamily="49" charset="-122"/>
              </a:rPr>
              <a:t>）个对象。</a:t>
            </a:r>
            <a:endParaRPr lang="en-US" altLang="zh-CN" sz="1800" b="0" kern="0" dirty="0">
              <a:solidFill>
                <a:srgbClr val="000000"/>
              </a:solidFill>
              <a:latin typeface="黑体" panose="02010609060101010101" pitchFamily="49" charset="-122"/>
              <a:ea typeface="黑体" panose="02010609060101010101" pitchFamily="49" charset="-122"/>
            </a:endParaRPr>
          </a:p>
          <a:p>
            <a:pPr eaLnBrk="1" hangingPunct="1">
              <a:lnSpc>
                <a:spcPct val="130000"/>
              </a:lnSpc>
              <a:spcBef>
                <a:spcPts val="0"/>
              </a:spcBef>
              <a:buClr>
                <a:srgbClr val="FF0000"/>
              </a:buClr>
              <a:buFont typeface="Wingdings" panose="05000000000000000000" pitchFamily="2" charset="2"/>
              <a:buChar char="u"/>
            </a:pPr>
            <a:r>
              <a:rPr lang="zh-CN" altLang="en-US" sz="1800" b="0" kern="0" dirty="0">
                <a:solidFill>
                  <a:srgbClr val="000000"/>
                </a:solidFill>
                <a:latin typeface="黑体" panose="02010609060101010101" pitchFamily="49" charset="-122"/>
                <a:ea typeface="黑体" panose="02010609060101010101" pitchFamily="49" charset="-122"/>
              </a:rPr>
              <a:t>这类算法能克服基于距离的算法只能发现“类圆形”的聚类的缺点，可发现任意形状的聚类，且对噪声数据不敏感。</a:t>
            </a:r>
            <a:endParaRPr lang="zh-CN" altLang="en-US" sz="1800" b="0" kern="0" dirty="0">
              <a:solidFill>
                <a:srgbClr val="000000"/>
              </a:solidFill>
              <a:latin typeface="黑体" panose="02010609060101010101" pitchFamily="49" charset="-122"/>
              <a:ea typeface="黑体" panose="02010609060101010101" pitchFamily="49" charset="-122"/>
            </a:endParaRPr>
          </a:p>
          <a:p>
            <a:pPr eaLnBrk="1" hangingPunct="1">
              <a:lnSpc>
                <a:spcPct val="130000"/>
              </a:lnSpc>
              <a:spcBef>
                <a:spcPts val="0"/>
              </a:spcBef>
              <a:buClr>
                <a:srgbClr val="FF0000"/>
              </a:buClr>
              <a:buFont typeface="Wingdings" panose="05000000000000000000" pitchFamily="2" charset="2"/>
              <a:buChar char="u"/>
            </a:pPr>
            <a:r>
              <a:rPr lang="zh-CN" altLang="en-US" sz="1800" b="0" kern="0" dirty="0">
                <a:solidFill>
                  <a:srgbClr val="000000"/>
                </a:solidFill>
                <a:latin typeface="黑体" panose="02010609060101010101" pitchFamily="49" charset="-122"/>
                <a:ea typeface="黑体" panose="02010609060101010101" pitchFamily="49" charset="-122"/>
              </a:rPr>
              <a:t>代表算法有：</a:t>
            </a:r>
            <a:r>
              <a:rPr lang="en-US" altLang="zh-CN" sz="1800" b="0" kern="0" dirty="0">
                <a:solidFill>
                  <a:srgbClr val="000000"/>
                </a:solidFill>
                <a:latin typeface="黑体" panose="02010609060101010101" pitchFamily="49" charset="-122"/>
                <a:ea typeface="黑体" panose="02010609060101010101" pitchFamily="49" charset="-122"/>
              </a:rPr>
              <a:t>DBSCAN</a:t>
            </a:r>
            <a:r>
              <a:rPr lang="zh-CN" altLang="en-US" sz="1800" b="0" kern="0" dirty="0">
                <a:solidFill>
                  <a:srgbClr val="000000"/>
                </a:solidFill>
                <a:latin typeface="黑体" panose="02010609060101010101" pitchFamily="49" charset="-122"/>
                <a:ea typeface="黑体" panose="02010609060101010101" pitchFamily="49" charset="-122"/>
              </a:rPr>
              <a:t>、</a:t>
            </a:r>
            <a:r>
              <a:rPr lang="en-US" altLang="zh-CN" sz="1800" b="0" kern="0" dirty="0">
                <a:solidFill>
                  <a:srgbClr val="000000"/>
                </a:solidFill>
                <a:latin typeface="黑体" panose="02010609060101010101" pitchFamily="49" charset="-122"/>
                <a:ea typeface="黑体" panose="02010609060101010101" pitchFamily="49" charset="-122"/>
              </a:rPr>
              <a:t>OPTICS</a:t>
            </a:r>
            <a:r>
              <a:rPr lang="zh-CN" altLang="en-US" sz="1800" b="0" kern="0" dirty="0">
                <a:solidFill>
                  <a:srgbClr val="000000"/>
                </a:solidFill>
                <a:latin typeface="黑体" panose="02010609060101010101" pitchFamily="49" charset="-122"/>
                <a:ea typeface="黑体" panose="02010609060101010101" pitchFamily="49" charset="-122"/>
              </a:rPr>
              <a:t>、</a:t>
            </a:r>
            <a:r>
              <a:rPr lang="en-US" altLang="zh-CN" sz="1800" b="0" kern="0" dirty="0">
                <a:solidFill>
                  <a:srgbClr val="000000"/>
                </a:solidFill>
                <a:latin typeface="黑体" panose="02010609060101010101" pitchFamily="49" charset="-122"/>
                <a:ea typeface="黑体" panose="02010609060101010101" pitchFamily="49" charset="-122"/>
              </a:rPr>
              <a:t>DENCLUE</a:t>
            </a:r>
            <a:r>
              <a:rPr lang="zh-CN" altLang="en-US" sz="1800" b="0" kern="0" dirty="0">
                <a:solidFill>
                  <a:srgbClr val="000000"/>
                </a:solidFill>
                <a:latin typeface="黑体" panose="02010609060101010101" pitchFamily="49" charset="-122"/>
                <a:ea typeface="黑体" panose="02010609060101010101" pitchFamily="49" charset="-122"/>
              </a:rPr>
              <a:t>算法等。</a:t>
            </a:r>
            <a:endParaRPr lang="zh-CN" altLang="en-US" sz="1800" b="0" kern="0" dirty="0">
              <a:solidFill>
                <a:srgbClr val="000000"/>
              </a:solidFill>
              <a:latin typeface="黑体" panose="02010609060101010101" pitchFamily="49" charset="-122"/>
              <a:ea typeface="黑体" panose="02010609060101010101" pitchFamily="49" charset="-122"/>
            </a:endParaRPr>
          </a:p>
          <a:p>
            <a:pPr marL="0" indent="0" eaLnBrk="1" hangingPunct="1">
              <a:lnSpc>
                <a:spcPct val="130000"/>
              </a:lnSpc>
              <a:spcBef>
                <a:spcPts val="0"/>
              </a:spcBef>
              <a:buClr>
                <a:srgbClr val="FF0000"/>
              </a:buClr>
              <a:buNone/>
            </a:pPr>
            <a:endParaRPr lang="zh-CN" altLang="en-US" sz="2200" b="0" kern="0" dirty="0">
              <a:solidFill>
                <a:srgbClr val="000000"/>
              </a:solidFill>
              <a:latin typeface="黑体" panose="02010609060101010101" pitchFamily="49" charset="-122"/>
              <a:ea typeface="黑体" panose="02010609060101010101" pitchFamily="49" charset="-122"/>
            </a:endParaRPr>
          </a:p>
          <a:p>
            <a:pPr marL="0" indent="0" eaLnBrk="1" hangingPunct="1">
              <a:lnSpc>
                <a:spcPct val="100000"/>
              </a:lnSpc>
              <a:spcBef>
                <a:spcPts val="0"/>
              </a:spcBef>
              <a:buClr>
                <a:srgbClr val="FF0000"/>
              </a:buClr>
              <a:buFont typeface="Wingdings" panose="05000000000000000000" pitchFamily="2" charset="2"/>
              <a:buNone/>
            </a:pPr>
            <a:endParaRPr lang="zh-CN" altLang="en-US" sz="2200" b="0" kern="0" dirty="0">
              <a:solidFill>
                <a:srgbClr val="000000"/>
              </a:solidFill>
              <a:latin typeface="黑体" panose="02010609060101010101" pitchFamily="49" charset="-122"/>
              <a:ea typeface="黑体" panose="02010609060101010101" pitchFamily="49" charset="-122"/>
            </a:endParaRPr>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a:defRPr/>
            </a:pPr>
            <a:r>
              <a:rPr lang="es-HN" sz="1200" b="1" i="1" dirty="0">
                <a:solidFill>
                  <a:prstClr val="white">
                    <a:lumMod val="65000"/>
                  </a:prstClr>
                </a:solidFill>
              </a:rPr>
              <a:t>of</a:t>
            </a:r>
            <a:endParaRPr lang="es-ES" sz="1200" b="1" i="1" dirty="0">
              <a:solidFill>
                <a:prstClr val="white">
                  <a:lumMod val="65000"/>
                </a:prstClr>
              </a:solidFill>
            </a:endParaRPr>
          </a:p>
        </p:txBody>
      </p:sp>
      <p:sp>
        <p:nvSpPr>
          <p:cNvPr id="74" name="31 CuadroTexto"/>
          <p:cNvSpPr txBox="1"/>
          <p:nvPr/>
        </p:nvSpPr>
        <p:spPr>
          <a:xfrm>
            <a:off x="4729199" y="6267161"/>
            <a:ext cx="370840" cy="275590"/>
          </a:xfrm>
          <a:prstGeom prst="rect">
            <a:avLst/>
          </a:prstGeom>
          <a:noFill/>
        </p:spPr>
        <p:txBody>
          <a:bodyPr wrap="none">
            <a:spAutoFit/>
          </a:bodyPr>
          <a:lstStyle/>
          <a:p>
            <a:pPr>
              <a:defRPr/>
            </a:pPr>
            <a:r>
              <a:rPr lang="en-US" altLang="es-ES" sz="1200" b="1" dirty="0">
                <a:solidFill>
                  <a:prstClr val="white">
                    <a:lumMod val="50000"/>
                  </a:prstClr>
                </a:solidFill>
              </a:rPr>
              <a:t>55</a:t>
            </a:r>
            <a:endParaRPr lang="en-US" altLang="es-ES" sz="1200" b="1" dirty="0">
              <a:solidFill>
                <a:prstClr val="white">
                  <a:lumMod val="50000"/>
                </a:prstClr>
              </a:solidFill>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solidFill>
                  <a:prstClr val="black">
                    <a:tint val="75000"/>
                  </a:prstClr>
                </a:solidFill>
              </a:rPr>
            </a:fld>
            <a:endParaRPr lang="zh-CN" altLang="en-US" dirty="0">
              <a:solidFill>
                <a:prstClr val="black">
                  <a:tint val="75000"/>
                </a:prstClr>
              </a:solidFill>
            </a:endParaRPr>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802049" cy="323165"/>
          </a:xfrm>
          <a:prstGeom prst="rect">
            <a:avLst/>
          </a:prstGeom>
          <a:noFill/>
        </p:spPr>
        <p:txBody>
          <a:bodyPr wrap="none" lIns="0" tIns="0" rIns="0" bIns="0" rtlCol="0">
            <a:spAutoFit/>
          </a:bodyPr>
          <a:lstStyle/>
          <a:p>
            <a:r>
              <a:rPr lang="en-US" altLang="zh-CN" sz="2100" b="1" spc="225" dirty="0">
                <a:solidFill>
                  <a:prstClr val="white"/>
                </a:solidFill>
              </a:rPr>
              <a:t>5.4  </a:t>
            </a:r>
            <a:r>
              <a:rPr lang="zh-CN" altLang="en-US" sz="2100" b="1" spc="225" dirty="0">
                <a:solidFill>
                  <a:prstClr val="white"/>
                </a:solidFill>
              </a:rPr>
              <a:t>基于密度的方法</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5" name="文本框 27"/>
          <p:cNvSpPr txBox="1"/>
          <p:nvPr/>
        </p:nvSpPr>
        <p:spPr>
          <a:xfrm>
            <a:off x="6630203" y="234392"/>
            <a:ext cx="1274708" cy="300082"/>
          </a:xfrm>
          <a:prstGeom prst="rect">
            <a:avLst/>
          </a:prstGeom>
          <a:noFill/>
        </p:spPr>
        <p:txBody>
          <a:bodyPr wrap="none" rtlCol="0">
            <a:spAutoFit/>
          </a:bodyPr>
          <a:lstStyle/>
          <a:p>
            <a:r>
              <a:rPr lang="zh-CN" altLang="en-US" sz="1350" dirty="0">
                <a:solidFill>
                  <a:prstClr val="white"/>
                </a:solidFill>
              </a:rPr>
              <a:t>第五章　聚 类</a:t>
            </a:r>
            <a:endParaRPr lang="zh-CN" altLang="en-US" sz="1350" dirty="0">
              <a:solidFill>
                <a:prstClr val="white"/>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69" name="Rectangle 3"/>
          <p:cNvSpPr txBox="1">
            <a:spLocks noChangeArrowheads="1"/>
          </p:cNvSpPr>
          <p:nvPr/>
        </p:nvSpPr>
        <p:spPr bwMode="auto">
          <a:xfrm>
            <a:off x="317722" y="730249"/>
            <a:ext cx="8207375" cy="2825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lnSpc>
                <a:spcPct val="120000"/>
              </a:lnSpc>
              <a:spcBef>
                <a:spcPct val="20000"/>
              </a:spcBef>
              <a:spcAft>
                <a:spcPct val="0"/>
              </a:spcAft>
              <a:buClr>
                <a:schemeClr val="accent1"/>
              </a:buClr>
              <a:buFont typeface="Wingdings" panose="05000000000000000000" pitchFamily="2" charset="2"/>
              <a:buChar char="n"/>
              <a:defRPr sz="2000" b="1">
                <a:solidFill>
                  <a:schemeClr val="tx1"/>
                </a:solidFill>
                <a:latin typeface="+mn-lt"/>
                <a:ea typeface="+mn-ea"/>
                <a:cs typeface="+mn-cs"/>
              </a:defRPr>
            </a:lvl1pPr>
            <a:lvl2pPr marL="742950" indent="-285750" algn="l" rtl="0" eaLnBrk="0" fontAlgn="base" hangingPunct="0">
              <a:lnSpc>
                <a:spcPct val="120000"/>
              </a:lnSpc>
              <a:spcBef>
                <a:spcPct val="20000"/>
              </a:spcBef>
              <a:spcAft>
                <a:spcPct val="0"/>
              </a:spcAft>
              <a:buClr>
                <a:schemeClr val="accent1"/>
              </a:buClr>
              <a:buFont typeface="Wingdings" panose="05000000000000000000" pitchFamily="2" charset="2"/>
              <a:buChar char="n"/>
              <a:defRPr b="1">
                <a:solidFill>
                  <a:schemeClr val="tx1"/>
                </a:solidFill>
                <a:latin typeface="+mn-lt"/>
                <a:ea typeface="+mn-ea"/>
              </a:defRPr>
            </a:lvl2pPr>
            <a:lvl3pPr marL="11430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600" b="1">
                <a:solidFill>
                  <a:schemeClr val="tx1"/>
                </a:solidFill>
                <a:latin typeface="+mn-lt"/>
                <a:ea typeface="+mn-ea"/>
              </a:defRPr>
            </a:lvl3pPr>
            <a:lvl4pPr marL="16002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400" b="1">
                <a:solidFill>
                  <a:schemeClr val="tx1"/>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
              <a:defRPr>
                <a:solidFill>
                  <a:schemeClr val="tx1"/>
                </a:solidFill>
                <a:latin typeface="+mn-lt"/>
                <a:ea typeface="+mn-ea"/>
              </a:defRPr>
            </a:lvl5pPr>
            <a:lvl6pPr marL="25146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6pPr>
            <a:lvl7pPr marL="29718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7pPr>
            <a:lvl8pPr marL="34290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8pPr>
            <a:lvl9pPr marL="38862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9pPr>
          </a:lstStyle>
          <a:p>
            <a:pPr eaLnBrk="1" hangingPunct="1">
              <a:lnSpc>
                <a:spcPct val="130000"/>
              </a:lnSpc>
              <a:spcBef>
                <a:spcPts val="0"/>
              </a:spcBef>
              <a:buClr>
                <a:srgbClr val="FF0000"/>
              </a:buClr>
              <a:buFont typeface="Wingdings" panose="05000000000000000000" pitchFamily="2" charset="2"/>
              <a:buChar char="u"/>
            </a:pPr>
            <a:r>
              <a:rPr lang="en-US" altLang="zh-CN" sz="1800" b="0" kern="0" dirty="0">
                <a:solidFill>
                  <a:srgbClr val="000000"/>
                </a:solidFill>
                <a:latin typeface="黑体" panose="02010609060101010101" pitchFamily="49" charset="-122"/>
                <a:ea typeface="黑体" panose="02010609060101010101" pitchFamily="49" charset="-122"/>
              </a:rPr>
              <a:t>DBSCAN</a:t>
            </a:r>
            <a:r>
              <a:rPr lang="zh-CN" altLang="en-US" sz="1800" b="0" kern="0" dirty="0">
                <a:solidFill>
                  <a:srgbClr val="000000"/>
                </a:solidFill>
                <a:latin typeface="黑体" panose="02010609060101010101" pitchFamily="49" charset="-122"/>
                <a:ea typeface="黑体" panose="02010609060101010101" pitchFamily="49" charset="-122"/>
              </a:rPr>
              <a:t>算法。</a:t>
            </a:r>
            <a:endParaRPr lang="en-US" altLang="zh-CN" sz="1800" b="0" kern="0" dirty="0">
              <a:solidFill>
                <a:srgbClr val="000000"/>
              </a:solidFill>
              <a:latin typeface="黑体" panose="02010609060101010101" pitchFamily="49" charset="-122"/>
              <a:ea typeface="黑体" panose="02010609060101010101" pitchFamily="49" charset="-122"/>
            </a:endParaRPr>
          </a:p>
          <a:p>
            <a:pPr marL="0" indent="0" eaLnBrk="1" hangingPunct="1">
              <a:lnSpc>
                <a:spcPct val="130000"/>
              </a:lnSpc>
              <a:spcBef>
                <a:spcPts val="0"/>
              </a:spcBef>
              <a:buClr>
                <a:srgbClr val="FF0000"/>
              </a:buClr>
              <a:buNone/>
            </a:pPr>
            <a:r>
              <a:rPr lang="zh-CN" altLang="en-US" sz="1800" b="0" kern="0" dirty="0">
                <a:solidFill>
                  <a:srgbClr val="000000"/>
                </a:solidFill>
                <a:latin typeface="黑体" panose="02010609060101010101" pitchFamily="49" charset="-122"/>
                <a:ea typeface="黑体" panose="02010609060101010101" pitchFamily="49" charset="-122"/>
              </a:rPr>
              <a:t>  </a:t>
            </a:r>
            <a:r>
              <a:rPr lang="en-US" altLang="zh-CN" sz="1800" b="0" kern="0" dirty="0">
                <a:solidFill>
                  <a:srgbClr val="000000"/>
                </a:solidFill>
                <a:latin typeface="黑体" panose="02010609060101010101" pitchFamily="49" charset="-122"/>
                <a:ea typeface="黑体" panose="02010609060101010101" pitchFamily="49" charset="-122"/>
              </a:rPr>
              <a:t>DBSCAN</a:t>
            </a:r>
            <a:r>
              <a:rPr lang="zh-CN" altLang="en-US" sz="1800" b="0" kern="0" dirty="0">
                <a:solidFill>
                  <a:srgbClr val="000000"/>
                </a:solidFill>
                <a:latin typeface="黑体" panose="02010609060101010101" pitchFamily="49" charset="-122"/>
                <a:ea typeface="黑体" panose="02010609060101010101" pitchFamily="49" charset="-122"/>
              </a:rPr>
              <a:t>是一种基于高密度连通区域的基于密度的聚类方法，该算法将具有足够高密度的区域划分为簇，并在具有噪声的空间数据集中发现任意形状的簇，它将簇定义为密度相连的点的最大集合。</a:t>
            </a:r>
            <a:endParaRPr lang="en-US" altLang="zh-CN" sz="1800" b="0" kern="0" dirty="0">
              <a:solidFill>
                <a:srgbClr val="000000"/>
              </a:solidFill>
              <a:latin typeface="黑体" panose="02010609060101010101" pitchFamily="49" charset="-122"/>
              <a:ea typeface="黑体" panose="02010609060101010101" pitchFamily="49" charset="-122"/>
            </a:endParaRPr>
          </a:p>
          <a:p>
            <a:pPr eaLnBrk="1" hangingPunct="1">
              <a:lnSpc>
                <a:spcPct val="130000"/>
              </a:lnSpc>
              <a:spcBef>
                <a:spcPts val="0"/>
              </a:spcBef>
              <a:buClr>
                <a:srgbClr val="FF0000"/>
              </a:buClr>
              <a:buFont typeface="Wingdings" panose="05000000000000000000" pitchFamily="2" charset="2"/>
              <a:buChar char="u"/>
            </a:pPr>
            <a:r>
              <a:rPr lang="zh-CN" altLang="en-US" sz="1800" b="0" kern="0" dirty="0">
                <a:solidFill>
                  <a:srgbClr val="000000"/>
                </a:solidFill>
                <a:latin typeface="黑体" panose="02010609060101010101" pitchFamily="49" charset="-122"/>
                <a:ea typeface="黑体" panose="02010609060101010101" pitchFamily="49" charset="-122"/>
              </a:rPr>
              <a:t>对象的</a:t>
            </a:r>
            <a:r>
              <a:rPr lang="en-US" altLang="zh-CN" sz="1800" b="0" kern="0" dirty="0">
                <a:solidFill>
                  <a:srgbClr val="000000"/>
                </a:solidFill>
                <a:latin typeface="黑体" panose="02010609060101010101" pitchFamily="49" charset="-122"/>
                <a:ea typeface="黑体" panose="02010609060101010101" pitchFamily="49" charset="-122"/>
              </a:rPr>
              <a:t>ε</a:t>
            </a:r>
            <a:r>
              <a:rPr lang="zh-CN" altLang="en-US" sz="1800" b="0" kern="0" dirty="0">
                <a:solidFill>
                  <a:srgbClr val="000000"/>
                </a:solidFill>
                <a:latin typeface="黑体" panose="02010609060101010101" pitchFamily="49" charset="-122"/>
                <a:ea typeface="黑体" panose="02010609060101010101" pitchFamily="49" charset="-122"/>
              </a:rPr>
              <a:t>邻域：给定对象在半径</a:t>
            </a:r>
            <a:r>
              <a:rPr lang="en-US" altLang="zh-CN" sz="18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ε</a:t>
            </a:r>
            <a:r>
              <a:rPr lang="zh-CN" altLang="en-US" sz="1800" b="0" kern="0" dirty="0">
                <a:solidFill>
                  <a:srgbClr val="000000"/>
                </a:solidFill>
                <a:latin typeface="黑体" panose="02010609060101010101" pitchFamily="49" charset="-122"/>
                <a:ea typeface="黑体" panose="02010609060101010101" pitchFamily="49" charset="-122"/>
              </a:rPr>
              <a:t>内的区域。</a:t>
            </a:r>
            <a:endParaRPr lang="zh-CN" altLang="en-US" sz="1800" b="0" kern="0" dirty="0">
              <a:solidFill>
                <a:srgbClr val="000000"/>
              </a:solidFill>
              <a:latin typeface="黑体" panose="02010609060101010101" pitchFamily="49" charset="-122"/>
              <a:ea typeface="黑体" panose="02010609060101010101" pitchFamily="49" charset="-122"/>
            </a:endParaRPr>
          </a:p>
          <a:p>
            <a:pPr marL="0" indent="0" eaLnBrk="1" hangingPunct="1">
              <a:lnSpc>
                <a:spcPct val="130000"/>
              </a:lnSpc>
              <a:spcBef>
                <a:spcPts val="0"/>
              </a:spcBef>
              <a:buClr>
                <a:srgbClr val="FF0000"/>
              </a:buClr>
              <a:buFont typeface="Wingdings" panose="05000000000000000000" pitchFamily="2" charset="2"/>
              <a:buNone/>
            </a:pPr>
            <a:endParaRPr lang="zh-CN" altLang="en-US" sz="2200" b="0" kern="0" dirty="0">
              <a:solidFill>
                <a:srgbClr val="000000"/>
              </a:solidFill>
              <a:latin typeface="黑体" panose="02010609060101010101" pitchFamily="49" charset="-122"/>
              <a:ea typeface="黑体" panose="02010609060101010101" pitchFamily="49" charset="-122"/>
            </a:endParaRPr>
          </a:p>
          <a:p>
            <a:pPr marL="0" indent="0" eaLnBrk="1" hangingPunct="1">
              <a:lnSpc>
                <a:spcPct val="100000"/>
              </a:lnSpc>
              <a:spcBef>
                <a:spcPts val="0"/>
              </a:spcBef>
              <a:buClr>
                <a:srgbClr val="FF0000"/>
              </a:buClr>
              <a:buFont typeface="Wingdings" panose="05000000000000000000" pitchFamily="2" charset="2"/>
              <a:buNone/>
            </a:pPr>
            <a:endParaRPr lang="zh-CN" altLang="en-US" sz="2200" b="0" kern="0" dirty="0">
              <a:solidFill>
                <a:srgbClr val="000000"/>
              </a:solidFill>
              <a:latin typeface="黑体" panose="02010609060101010101" pitchFamily="49" charset="-122"/>
              <a:ea typeface="黑体" panose="02010609060101010101" pitchFamily="49" charset="-122"/>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2285" y="3556000"/>
            <a:ext cx="3263403" cy="2071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0" name="Rectangle 3"/>
          <p:cNvSpPr txBox="1">
            <a:spLocks noChangeArrowheads="1"/>
          </p:cNvSpPr>
          <p:nvPr/>
        </p:nvSpPr>
        <p:spPr bwMode="auto">
          <a:xfrm>
            <a:off x="389674" y="2642958"/>
            <a:ext cx="7906601" cy="7896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lnSpc>
                <a:spcPct val="120000"/>
              </a:lnSpc>
              <a:spcBef>
                <a:spcPct val="20000"/>
              </a:spcBef>
              <a:spcAft>
                <a:spcPct val="0"/>
              </a:spcAft>
              <a:buClr>
                <a:schemeClr val="accent1"/>
              </a:buClr>
              <a:buFont typeface="Wingdings" panose="05000000000000000000" pitchFamily="2" charset="2"/>
              <a:buChar char="n"/>
              <a:defRPr sz="2000" b="1">
                <a:solidFill>
                  <a:schemeClr val="tx1"/>
                </a:solidFill>
                <a:latin typeface="+mn-lt"/>
                <a:ea typeface="+mn-ea"/>
                <a:cs typeface="+mn-cs"/>
              </a:defRPr>
            </a:lvl1pPr>
            <a:lvl2pPr marL="742950" indent="-285750" algn="l" rtl="0" eaLnBrk="0" fontAlgn="base" hangingPunct="0">
              <a:lnSpc>
                <a:spcPct val="120000"/>
              </a:lnSpc>
              <a:spcBef>
                <a:spcPct val="20000"/>
              </a:spcBef>
              <a:spcAft>
                <a:spcPct val="0"/>
              </a:spcAft>
              <a:buClr>
                <a:schemeClr val="accent1"/>
              </a:buClr>
              <a:buFont typeface="Wingdings" panose="05000000000000000000" pitchFamily="2" charset="2"/>
              <a:buChar char="n"/>
              <a:defRPr b="1">
                <a:solidFill>
                  <a:schemeClr val="tx1"/>
                </a:solidFill>
                <a:latin typeface="+mn-lt"/>
                <a:ea typeface="+mn-ea"/>
              </a:defRPr>
            </a:lvl2pPr>
            <a:lvl3pPr marL="11430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600" b="1">
                <a:solidFill>
                  <a:schemeClr val="tx1"/>
                </a:solidFill>
                <a:latin typeface="+mn-lt"/>
                <a:ea typeface="+mn-ea"/>
              </a:defRPr>
            </a:lvl3pPr>
            <a:lvl4pPr marL="16002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400" b="1">
                <a:solidFill>
                  <a:schemeClr val="tx1"/>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
              <a:defRPr>
                <a:solidFill>
                  <a:schemeClr val="tx1"/>
                </a:solidFill>
                <a:latin typeface="+mn-lt"/>
                <a:ea typeface="+mn-ea"/>
              </a:defRPr>
            </a:lvl5pPr>
            <a:lvl6pPr marL="25146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6pPr>
            <a:lvl7pPr marL="29718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7pPr>
            <a:lvl8pPr marL="34290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8pPr>
            <a:lvl9pPr marL="38862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9pPr>
          </a:lstStyle>
          <a:p>
            <a:pPr eaLnBrk="1" hangingPunct="1">
              <a:lnSpc>
                <a:spcPct val="130000"/>
              </a:lnSpc>
              <a:spcBef>
                <a:spcPts val="0"/>
              </a:spcBef>
              <a:buClr>
                <a:srgbClr val="FF0000"/>
              </a:buClr>
              <a:buFont typeface="Wingdings" panose="05000000000000000000" pitchFamily="2" charset="2"/>
              <a:buChar char="u"/>
            </a:pPr>
            <a:r>
              <a:rPr lang="zh-CN" altLang="en-US" sz="1800" b="0" kern="0" dirty="0">
                <a:solidFill>
                  <a:srgbClr val="000000"/>
                </a:solidFill>
                <a:latin typeface="黑体" panose="02010609060101010101" pitchFamily="49" charset="-122"/>
                <a:ea typeface="黑体" panose="02010609060101010101" pitchFamily="49" charset="-122"/>
              </a:rPr>
              <a:t>核心对象：如果一个对象的</a:t>
            </a:r>
            <a:r>
              <a:rPr lang="en-US" altLang="zh-CN" sz="18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ε</a:t>
            </a:r>
            <a:r>
              <a:rPr lang="zh-CN" altLang="en-US" sz="1800" b="0" kern="0" dirty="0">
                <a:solidFill>
                  <a:srgbClr val="000000"/>
                </a:solidFill>
                <a:latin typeface="黑体" panose="02010609060101010101" pitchFamily="49" charset="-122"/>
                <a:ea typeface="黑体" panose="02010609060101010101" pitchFamily="49" charset="-122"/>
              </a:rPr>
              <a:t>邻域至少包含最小数目</a:t>
            </a:r>
            <a:r>
              <a:rPr lang="en-US" altLang="zh-CN" sz="1800" b="0" kern="0" dirty="0" err="1">
                <a:solidFill>
                  <a:srgbClr val="000000"/>
                </a:solidFill>
                <a:latin typeface="黑体" panose="02010609060101010101" pitchFamily="49" charset="-122"/>
                <a:ea typeface="黑体" panose="02010609060101010101" pitchFamily="49" charset="-122"/>
              </a:rPr>
              <a:t>MinPts</a:t>
            </a:r>
            <a:r>
              <a:rPr lang="zh-CN" altLang="en-US" sz="1800" b="0" kern="0" dirty="0">
                <a:solidFill>
                  <a:srgbClr val="000000"/>
                </a:solidFill>
                <a:latin typeface="黑体" panose="02010609060101010101" pitchFamily="49" charset="-122"/>
                <a:ea typeface="黑体" panose="02010609060101010101" pitchFamily="49" charset="-122"/>
              </a:rPr>
              <a:t>个对象，则称该对象为核心对象。如图</a:t>
            </a:r>
            <a:r>
              <a:rPr lang="en-US" altLang="zh-CN" sz="1800" b="0" kern="0" dirty="0">
                <a:solidFill>
                  <a:srgbClr val="000000"/>
                </a:solidFill>
                <a:latin typeface="黑体" panose="02010609060101010101" pitchFamily="49" charset="-122"/>
                <a:ea typeface="黑体" panose="02010609060101010101" pitchFamily="49" charset="-122"/>
              </a:rPr>
              <a:t>5-8</a:t>
            </a:r>
            <a:r>
              <a:rPr lang="zh-CN" altLang="en-US" sz="1800" b="0" kern="0" dirty="0">
                <a:solidFill>
                  <a:srgbClr val="000000"/>
                </a:solidFill>
                <a:latin typeface="黑体" panose="02010609060101010101" pitchFamily="49" charset="-122"/>
                <a:ea typeface="黑体" panose="02010609060101010101" pitchFamily="49" charset="-122"/>
              </a:rPr>
              <a:t>中，</a:t>
            </a:r>
            <a:r>
              <a:rPr lang="en-US" altLang="zh-CN" sz="18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ε</a:t>
            </a:r>
            <a:r>
              <a:rPr lang="en-US" altLang="zh-CN" sz="1800" b="0" kern="0" dirty="0">
                <a:solidFill>
                  <a:srgbClr val="000000"/>
                </a:solidFill>
                <a:latin typeface="黑体" panose="02010609060101010101" pitchFamily="49" charset="-122"/>
                <a:ea typeface="黑体" panose="02010609060101010101" pitchFamily="49" charset="-122"/>
              </a:rPr>
              <a:t>=1</a:t>
            </a:r>
            <a:r>
              <a:rPr lang="zh-CN" altLang="en-US" sz="1800" b="0" kern="0" dirty="0">
                <a:solidFill>
                  <a:srgbClr val="000000"/>
                </a:solidFill>
                <a:latin typeface="黑体" panose="02010609060101010101" pitchFamily="49" charset="-122"/>
                <a:ea typeface="黑体" panose="02010609060101010101" pitchFamily="49" charset="-122"/>
              </a:rPr>
              <a:t>，</a:t>
            </a:r>
            <a:r>
              <a:rPr lang="en-US" altLang="zh-CN" sz="1800" b="0" kern="0" dirty="0" err="1">
                <a:solidFill>
                  <a:srgbClr val="000000"/>
                </a:solidFill>
                <a:latin typeface="黑体" panose="02010609060101010101" pitchFamily="49" charset="-122"/>
                <a:ea typeface="黑体" panose="02010609060101010101" pitchFamily="49" charset="-122"/>
              </a:rPr>
              <a:t>MinPts</a:t>
            </a:r>
            <a:r>
              <a:rPr lang="en-US" altLang="zh-CN" sz="1800" b="0" kern="0" dirty="0">
                <a:solidFill>
                  <a:srgbClr val="000000"/>
                </a:solidFill>
                <a:latin typeface="黑体" panose="02010609060101010101" pitchFamily="49" charset="-122"/>
                <a:ea typeface="黑体" panose="02010609060101010101" pitchFamily="49" charset="-122"/>
              </a:rPr>
              <a:t>=5</a:t>
            </a:r>
            <a:r>
              <a:rPr lang="zh-CN" altLang="en-US" sz="1800" b="0" kern="0" dirty="0">
                <a:solidFill>
                  <a:srgbClr val="000000"/>
                </a:solidFill>
                <a:latin typeface="黑体" panose="02010609060101010101" pitchFamily="49" charset="-122"/>
                <a:ea typeface="黑体" panose="02010609060101010101" pitchFamily="49" charset="-122"/>
              </a:rPr>
              <a:t>，</a:t>
            </a:r>
            <a:r>
              <a:rPr lang="en-US" altLang="zh-CN" sz="1800" b="0" kern="0" dirty="0">
                <a:solidFill>
                  <a:srgbClr val="000000"/>
                </a:solidFill>
                <a:latin typeface="黑体" panose="02010609060101010101" pitchFamily="49" charset="-122"/>
                <a:ea typeface="黑体" panose="02010609060101010101" pitchFamily="49" charset="-122"/>
              </a:rPr>
              <a:t>q</a:t>
            </a:r>
            <a:r>
              <a:rPr lang="zh-CN" altLang="en-US" sz="1800" b="0" kern="0" dirty="0">
                <a:solidFill>
                  <a:srgbClr val="000000"/>
                </a:solidFill>
                <a:latin typeface="黑体" panose="02010609060101010101" pitchFamily="49" charset="-122"/>
                <a:ea typeface="黑体" panose="02010609060101010101" pitchFamily="49" charset="-122"/>
              </a:rPr>
              <a:t>是一个核心对象。</a:t>
            </a:r>
            <a:endParaRPr lang="zh-CN" altLang="en-US" sz="1800" b="0" kern="0" dirty="0">
              <a:solidFill>
                <a:srgbClr val="000000"/>
              </a:solidFill>
              <a:latin typeface="黑体" panose="02010609060101010101" pitchFamily="49" charset="-122"/>
              <a:ea typeface="黑体" panose="02010609060101010101" pitchFamily="49" charset="-122"/>
            </a:endParaRPr>
          </a:p>
          <a:p>
            <a:pPr marL="0" indent="0" eaLnBrk="1" hangingPunct="1">
              <a:lnSpc>
                <a:spcPct val="130000"/>
              </a:lnSpc>
              <a:spcBef>
                <a:spcPts val="0"/>
              </a:spcBef>
              <a:buClr>
                <a:srgbClr val="FF0000"/>
              </a:buClr>
              <a:buFont typeface="Wingdings" panose="05000000000000000000" pitchFamily="2" charset="2"/>
              <a:buNone/>
            </a:pPr>
            <a:endParaRPr lang="zh-CN" altLang="en-US" sz="2200" b="0" kern="0" dirty="0">
              <a:solidFill>
                <a:srgbClr val="000000"/>
              </a:solidFill>
              <a:latin typeface="黑体" panose="02010609060101010101" pitchFamily="49" charset="-122"/>
              <a:ea typeface="黑体" panose="02010609060101010101" pitchFamily="49" charset="-122"/>
            </a:endParaRPr>
          </a:p>
          <a:p>
            <a:pPr marL="0" indent="0" eaLnBrk="1" hangingPunct="1">
              <a:lnSpc>
                <a:spcPct val="100000"/>
              </a:lnSpc>
              <a:spcBef>
                <a:spcPts val="0"/>
              </a:spcBef>
              <a:buClr>
                <a:srgbClr val="FF0000"/>
              </a:buClr>
              <a:buFont typeface="Wingdings" panose="05000000000000000000" pitchFamily="2" charset="2"/>
              <a:buNone/>
            </a:pPr>
            <a:endParaRPr lang="zh-CN" altLang="en-US" sz="2200" b="0" kern="0" dirty="0">
              <a:solidFill>
                <a:srgbClr val="000000"/>
              </a:solidFill>
              <a:latin typeface="黑体" panose="02010609060101010101" pitchFamily="49" charset="-122"/>
              <a:ea typeface="黑体" panose="02010609060101010101" pitchFamily="49" charset="-122"/>
            </a:endParaRPr>
          </a:p>
        </p:txBody>
      </p:sp>
      <p:sp>
        <p:nvSpPr>
          <p:cNvPr id="3" name="矩形 2"/>
          <p:cNvSpPr/>
          <p:nvPr/>
        </p:nvSpPr>
        <p:spPr>
          <a:xfrm>
            <a:off x="2008524" y="5713387"/>
            <a:ext cx="3392275" cy="369332"/>
          </a:xfrm>
          <a:prstGeom prst="rect">
            <a:avLst/>
          </a:prstGeom>
        </p:spPr>
        <p:txBody>
          <a:bodyPr wrap="none">
            <a:spAutoFit/>
          </a:bodyPr>
          <a:lstStyle/>
          <a:p>
            <a:r>
              <a:rPr lang="zh-CN" altLang="zh-CN" dirty="0"/>
              <a:t>图</a:t>
            </a:r>
            <a:r>
              <a:rPr lang="en-US" altLang="zh-CN" dirty="0"/>
              <a:t>5-8 </a:t>
            </a:r>
            <a:r>
              <a:rPr lang="zh-CN" altLang="zh-CN" dirty="0"/>
              <a:t>核心点、边界点和噪声点</a:t>
            </a:r>
            <a:endParaRPr lang="zh-CN" altLang="en-US" dirty="0"/>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a:defRPr/>
            </a:pPr>
            <a:r>
              <a:rPr lang="es-HN" sz="1200" b="1" i="1" dirty="0">
                <a:solidFill>
                  <a:prstClr val="white">
                    <a:lumMod val="65000"/>
                  </a:prstClr>
                </a:solidFill>
              </a:rPr>
              <a:t>of</a:t>
            </a:r>
            <a:endParaRPr lang="es-ES" sz="1200" b="1" i="1" dirty="0">
              <a:solidFill>
                <a:prstClr val="white">
                  <a:lumMod val="65000"/>
                </a:prstClr>
              </a:solidFill>
            </a:endParaRPr>
          </a:p>
        </p:txBody>
      </p:sp>
      <p:sp>
        <p:nvSpPr>
          <p:cNvPr id="74" name="31 CuadroTexto"/>
          <p:cNvSpPr txBox="1"/>
          <p:nvPr/>
        </p:nvSpPr>
        <p:spPr>
          <a:xfrm>
            <a:off x="4729199" y="6267161"/>
            <a:ext cx="370840" cy="275590"/>
          </a:xfrm>
          <a:prstGeom prst="rect">
            <a:avLst/>
          </a:prstGeom>
          <a:noFill/>
        </p:spPr>
        <p:txBody>
          <a:bodyPr wrap="none">
            <a:spAutoFit/>
          </a:bodyPr>
          <a:lstStyle/>
          <a:p>
            <a:pPr>
              <a:defRPr/>
            </a:pPr>
            <a:r>
              <a:rPr lang="en-US" altLang="es-ES" sz="1200" b="1" dirty="0">
                <a:solidFill>
                  <a:prstClr val="white">
                    <a:lumMod val="50000"/>
                  </a:prstClr>
                </a:solidFill>
              </a:rPr>
              <a:t>55</a:t>
            </a:r>
            <a:endParaRPr lang="en-US" altLang="es-ES" sz="1200" b="1" dirty="0">
              <a:solidFill>
                <a:prstClr val="white">
                  <a:lumMod val="50000"/>
                </a:prstClr>
              </a:solidFill>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solidFill>
                  <a:prstClr val="black">
                    <a:tint val="75000"/>
                  </a:prstClr>
                </a:solidFill>
              </a:rPr>
            </a:fld>
            <a:endParaRPr lang="zh-CN" altLang="en-US" dirty="0">
              <a:solidFill>
                <a:prstClr val="black">
                  <a:tint val="75000"/>
                </a:prstClr>
              </a:solidFill>
            </a:endParaRPr>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802049" cy="323165"/>
          </a:xfrm>
          <a:prstGeom prst="rect">
            <a:avLst/>
          </a:prstGeom>
          <a:noFill/>
        </p:spPr>
        <p:txBody>
          <a:bodyPr wrap="none" lIns="0" tIns="0" rIns="0" bIns="0" rtlCol="0">
            <a:spAutoFit/>
          </a:bodyPr>
          <a:lstStyle/>
          <a:p>
            <a:r>
              <a:rPr lang="en-US" altLang="zh-CN" sz="2100" b="1" spc="225" dirty="0">
                <a:solidFill>
                  <a:prstClr val="white"/>
                </a:solidFill>
              </a:rPr>
              <a:t>5.4  </a:t>
            </a:r>
            <a:r>
              <a:rPr lang="zh-CN" altLang="en-US" sz="2100" b="1" spc="225" dirty="0">
                <a:solidFill>
                  <a:prstClr val="white"/>
                </a:solidFill>
              </a:rPr>
              <a:t>基于密度的方法</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5" name="文本框 27"/>
          <p:cNvSpPr txBox="1"/>
          <p:nvPr/>
        </p:nvSpPr>
        <p:spPr>
          <a:xfrm>
            <a:off x="6630203" y="234392"/>
            <a:ext cx="1274708" cy="300082"/>
          </a:xfrm>
          <a:prstGeom prst="rect">
            <a:avLst/>
          </a:prstGeom>
          <a:noFill/>
        </p:spPr>
        <p:txBody>
          <a:bodyPr wrap="none" rtlCol="0">
            <a:spAutoFit/>
          </a:bodyPr>
          <a:lstStyle/>
          <a:p>
            <a:r>
              <a:rPr lang="zh-CN" altLang="en-US" sz="1350" dirty="0">
                <a:solidFill>
                  <a:prstClr val="white"/>
                </a:solidFill>
              </a:rPr>
              <a:t>第五章　聚 类</a:t>
            </a:r>
            <a:endParaRPr lang="zh-CN" altLang="en-US" sz="1350" dirty="0">
              <a:solidFill>
                <a:prstClr val="white"/>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69" name="Rectangle 3"/>
          <p:cNvSpPr txBox="1">
            <a:spLocks noChangeArrowheads="1"/>
          </p:cNvSpPr>
          <p:nvPr/>
        </p:nvSpPr>
        <p:spPr bwMode="auto">
          <a:xfrm>
            <a:off x="317722" y="1390649"/>
            <a:ext cx="8207375" cy="3282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lnSpc>
                <a:spcPct val="120000"/>
              </a:lnSpc>
              <a:spcBef>
                <a:spcPct val="20000"/>
              </a:spcBef>
              <a:spcAft>
                <a:spcPct val="0"/>
              </a:spcAft>
              <a:buClr>
                <a:schemeClr val="accent1"/>
              </a:buClr>
              <a:buFont typeface="Wingdings" panose="05000000000000000000" pitchFamily="2" charset="2"/>
              <a:buChar char="n"/>
              <a:defRPr sz="2000" b="1">
                <a:solidFill>
                  <a:schemeClr val="tx1"/>
                </a:solidFill>
                <a:latin typeface="+mn-lt"/>
                <a:ea typeface="+mn-ea"/>
                <a:cs typeface="+mn-cs"/>
              </a:defRPr>
            </a:lvl1pPr>
            <a:lvl2pPr marL="742950" indent="-285750" algn="l" rtl="0" eaLnBrk="0" fontAlgn="base" hangingPunct="0">
              <a:lnSpc>
                <a:spcPct val="120000"/>
              </a:lnSpc>
              <a:spcBef>
                <a:spcPct val="20000"/>
              </a:spcBef>
              <a:spcAft>
                <a:spcPct val="0"/>
              </a:spcAft>
              <a:buClr>
                <a:schemeClr val="accent1"/>
              </a:buClr>
              <a:buFont typeface="Wingdings" panose="05000000000000000000" pitchFamily="2" charset="2"/>
              <a:buChar char="n"/>
              <a:defRPr b="1">
                <a:solidFill>
                  <a:schemeClr val="tx1"/>
                </a:solidFill>
                <a:latin typeface="+mn-lt"/>
                <a:ea typeface="+mn-ea"/>
              </a:defRPr>
            </a:lvl2pPr>
            <a:lvl3pPr marL="11430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600" b="1">
                <a:solidFill>
                  <a:schemeClr val="tx1"/>
                </a:solidFill>
                <a:latin typeface="+mn-lt"/>
                <a:ea typeface="+mn-ea"/>
              </a:defRPr>
            </a:lvl3pPr>
            <a:lvl4pPr marL="16002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400" b="1">
                <a:solidFill>
                  <a:schemeClr val="tx1"/>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
              <a:defRPr>
                <a:solidFill>
                  <a:schemeClr val="tx1"/>
                </a:solidFill>
                <a:latin typeface="+mn-lt"/>
                <a:ea typeface="+mn-ea"/>
              </a:defRPr>
            </a:lvl5pPr>
            <a:lvl6pPr marL="25146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6pPr>
            <a:lvl7pPr marL="29718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7pPr>
            <a:lvl8pPr marL="34290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8pPr>
            <a:lvl9pPr marL="38862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9pPr>
          </a:lstStyle>
          <a:p>
            <a:pPr eaLnBrk="1" hangingPunct="1">
              <a:lnSpc>
                <a:spcPct val="150000"/>
              </a:lnSpc>
              <a:spcBef>
                <a:spcPts val="0"/>
              </a:spcBef>
              <a:buClr>
                <a:srgbClr val="FF0000"/>
              </a:buClr>
              <a:buFont typeface="Wingdings" panose="05000000000000000000" pitchFamily="2" charset="2"/>
              <a:buChar char="u"/>
            </a:pPr>
            <a:r>
              <a:rPr lang="zh-CN" altLang="en-US" sz="1800" b="0" kern="0" dirty="0">
                <a:solidFill>
                  <a:srgbClr val="000000"/>
                </a:solidFill>
                <a:latin typeface="黑体" panose="02010609060101010101" pitchFamily="49" charset="-122"/>
                <a:ea typeface="黑体" panose="02010609060101010101" pitchFamily="49" charset="-122"/>
              </a:rPr>
              <a:t>边界点：不是核心点，但落在某个核心点的</a:t>
            </a:r>
            <a:r>
              <a:rPr lang="en-US" altLang="zh-CN" sz="1800" b="0" kern="0" dirty="0">
                <a:solidFill>
                  <a:srgbClr val="000000"/>
                </a:solidFill>
                <a:latin typeface="黑体" panose="02010609060101010101" pitchFamily="49" charset="-122"/>
                <a:ea typeface="黑体" panose="02010609060101010101" pitchFamily="49" charset="-122"/>
              </a:rPr>
              <a:t>ε</a:t>
            </a:r>
            <a:r>
              <a:rPr lang="zh-CN" altLang="en-US" sz="1800" b="0" kern="0" dirty="0">
                <a:solidFill>
                  <a:srgbClr val="000000"/>
                </a:solidFill>
                <a:latin typeface="黑体" panose="02010609060101010101" pitchFamily="49" charset="-122"/>
                <a:ea typeface="黑体" panose="02010609060101010101" pitchFamily="49" charset="-122"/>
              </a:rPr>
              <a:t>邻域内。</a:t>
            </a:r>
            <a:endParaRPr lang="zh-CN" altLang="en-US" sz="1800" b="0" kern="0" dirty="0">
              <a:solidFill>
                <a:srgbClr val="000000"/>
              </a:solidFill>
              <a:latin typeface="黑体" panose="02010609060101010101" pitchFamily="49" charset="-122"/>
              <a:ea typeface="黑体" panose="02010609060101010101" pitchFamily="49" charset="-122"/>
            </a:endParaRPr>
          </a:p>
          <a:p>
            <a:pPr eaLnBrk="1" hangingPunct="1">
              <a:lnSpc>
                <a:spcPct val="150000"/>
              </a:lnSpc>
              <a:spcBef>
                <a:spcPts val="0"/>
              </a:spcBef>
              <a:buClr>
                <a:srgbClr val="FF0000"/>
              </a:buClr>
              <a:buFont typeface="Wingdings" panose="05000000000000000000" pitchFamily="2" charset="2"/>
              <a:buChar char="u"/>
            </a:pPr>
            <a:r>
              <a:rPr lang="zh-CN" altLang="en-US" sz="1800" b="0" kern="0" dirty="0">
                <a:solidFill>
                  <a:srgbClr val="000000"/>
                </a:solidFill>
                <a:latin typeface="黑体" panose="02010609060101010101" pitchFamily="49" charset="-122"/>
                <a:ea typeface="黑体" panose="02010609060101010101" pitchFamily="49" charset="-122"/>
              </a:rPr>
              <a:t>噪声：不包含在任何簇中的对象被认为是“噪声”。</a:t>
            </a:r>
            <a:endParaRPr lang="en-US" altLang="zh-CN" sz="1800" b="0" kern="0" dirty="0">
              <a:solidFill>
                <a:srgbClr val="000000"/>
              </a:solidFill>
              <a:latin typeface="黑体" panose="02010609060101010101" pitchFamily="49" charset="-122"/>
              <a:ea typeface="黑体" panose="02010609060101010101" pitchFamily="49" charset="-122"/>
            </a:endParaRPr>
          </a:p>
          <a:p>
            <a:pPr eaLnBrk="1" hangingPunct="1">
              <a:lnSpc>
                <a:spcPct val="150000"/>
              </a:lnSpc>
              <a:spcBef>
                <a:spcPts val="0"/>
              </a:spcBef>
              <a:buClr>
                <a:srgbClr val="FF0000"/>
              </a:buClr>
              <a:buFont typeface="Wingdings" panose="05000000000000000000" pitchFamily="2" charset="2"/>
              <a:buChar char="u"/>
            </a:pPr>
            <a:r>
              <a:rPr lang="zh-CN" altLang="en-US" sz="1800" b="0" kern="0" dirty="0">
                <a:solidFill>
                  <a:srgbClr val="000000"/>
                </a:solidFill>
                <a:latin typeface="黑体" panose="02010609060101010101" pitchFamily="49" charset="-122"/>
                <a:ea typeface="黑体" panose="02010609060101010101" pitchFamily="49" charset="-122"/>
              </a:rPr>
              <a:t>直接密度可达：给定一个对象集合</a:t>
            </a:r>
            <a:r>
              <a:rPr lang="en-US" altLang="zh-CN" sz="1800" b="0" kern="0" dirty="0">
                <a:solidFill>
                  <a:srgbClr val="000000"/>
                </a:solidFill>
                <a:latin typeface="黑体" panose="02010609060101010101" pitchFamily="49" charset="-122"/>
                <a:ea typeface="黑体" panose="02010609060101010101" pitchFamily="49" charset="-122"/>
              </a:rPr>
              <a:t>D</a:t>
            </a:r>
            <a:r>
              <a:rPr lang="zh-CN" altLang="en-US" sz="1800" b="0" kern="0" dirty="0">
                <a:solidFill>
                  <a:srgbClr val="000000"/>
                </a:solidFill>
                <a:latin typeface="黑体" panose="02010609060101010101" pitchFamily="49" charset="-122"/>
                <a:ea typeface="黑体" panose="02010609060101010101" pitchFamily="49" charset="-122"/>
              </a:rPr>
              <a:t>，如果</a:t>
            </a:r>
            <a:r>
              <a:rPr lang="en-US" altLang="zh-CN" sz="1800" b="0" kern="0" dirty="0">
                <a:solidFill>
                  <a:srgbClr val="000000"/>
                </a:solidFill>
                <a:latin typeface="黑体" panose="02010609060101010101" pitchFamily="49" charset="-122"/>
                <a:ea typeface="黑体" panose="02010609060101010101" pitchFamily="49" charset="-122"/>
              </a:rPr>
              <a:t>p</a:t>
            </a:r>
            <a:r>
              <a:rPr lang="zh-CN" altLang="en-US" sz="1800" b="0" kern="0" dirty="0">
                <a:solidFill>
                  <a:srgbClr val="000000"/>
                </a:solidFill>
                <a:latin typeface="黑体" panose="02010609060101010101" pitchFamily="49" charset="-122"/>
                <a:ea typeface="黑体" panose="02010609060101010101" pitchFamily="49" charset="-122"/>
              </a:rPr>
              <a:t>是在</a:t>
            </a:r>
            <a:r>
              <a:rPr lang="en-US" altLang="zh-CN" sz="1800" b="0" kern="0" dirty="0">
                <a:solidFill>
                  <a:srgbClr val="000000"/>
                </a:solidFill>
                <a:latin typeface="黑体" panose="02010609060101010101" pitchFamily="49" charset="-122"/>
                <a:ea typeface="黑体" panose="02010609060101010101" pitchFamily="49" charset="-122"/>
              </a:rPr>
              <a:t>q</a:t>
            </a:r>
            <a:r>
              <a:rPr lang="zh-CN" altLang="en-US" sz="1800" b="0" kern="0" dirty="0">
                <a:solidFill>
                  <a:srgbClr val="000000"/>
                </a:solidFill>
                <a:latin typeface="黑体" panose="02010609060101010101" pitchFamily="49" charset="-122"/>
                <a:ea typeface="黑体" panose="02010609060101010101" pitchFamily="49" charset="-122"/>
              </a:rPr>
              <a:t>的</a:t>
            </a:r>
            <a:r>
              <a:rPr lang="en-US" altLang="zh-CN" sz="1800" b="0" kern="0" dirty="0">
                <a:solidFill>
                  <a:srgbClr val="000000"/>
                </a:solidFill>
                <a:latin typeface="黑体" panose="02010609060101010101" pitchFamily="49" charset="-122"/>
                <a:ea typeface="黑体" panose="02010609060101010101" pitchFamily="49" charset="-122"/>
              </a:rPr>
              <a:t>ε</a:t>
            </a:r>
            <a:r>
              <a:rPr lang="zh-CN" altLang="en-US" sz="1800" b="0" kern="0" dirty="0">
                <a:solidFill>
                  <a:srgbClr val="000000"/>
                </a:solidFill>
                <a:latin typeface="黑体" panose="02010609060101010101" pitchFamily="49" charset="-122"/>
                <a:ea typeface="黑体" panose="02010609060101010101" pitchFamily="49" charset="-122"/>
              </a:rPr>
              <a:t>邻域内，而</a:t>
            </a:r>
            <a:r>
              <a:rPr lang="en-US" altLang="zh-CN" sz="1800" b="0" kern="0" dirty="0">
                <a:solidFill>
                  <a:srgbClr val="000000"/>
                </a:solidFill>
                <a:latin typeface="黑体" panose="02010609060101010101" pitchFamily="49" charset="-122"/>
                <a:ea typeface="黑体" panose="02010609060101010101" pitchFamily="49" charset="-122"/>
              </a:rPr>
              <a:t>q</a:t>
            </a:r>
            <a:r>
              <a:rPr lang="zh-CN" altLang="en-US" sz="1800" b="0" kern="0" dirty="0">
                <a:solidFill>
                  <a:srgbClr val="000000"/>
                </a:solidFill>
                <a:latin typeface="黑体" panose="02010609060101010101" pitchFamily="49" charset="-122"/>
                <a:ea typeface="黑体" panose="02010609060101010101" pitchFamily="49" charset="-122"/>
              </a:rPr>
              <a:t>是一个核心对象，我们说对象</a:t>
            </a:r>
            <a:r>
              <a:rPr lang="en-US" altLang="zh-CN" sz="1800" b="0" kern="0" dirty="0">
                <a:solidFill>
                  <a:srgbClr val="000000"/>
                </a:solidFill>
                <a:latin typeface="黑体" panose="02010609060101010101" pitchFamily="49" charset="-122"/>
                <a:ea typeface="黑体" panose="02010609060101010101" pitchFamily="49" charset="-122"/>
              </a:rPr>
              <a:t>p</a:t>
            </a:r>
            <a:r>
              <a:rPr lang="zh-CN" altLang="en-US" sz="1800" b="0" kern="0" dirty="0">
                <a:solidFill>
                  <a:srgbClr val="000000"/>
                </a:solidFill>
                <a:latin typeface="黑体" panose="02010609060101010101" pitchFamily="49" charset="-122"/>
                <a:ea typeface="黑体" panose="02010609060101010101" pitchFamily="49" charset="-122"/>
              </a:rPr>
              <a:t>从对象</a:t>
            </a:r>
            <a:r>
              <a:rPr lang="en-US" altLang="zh-CN" sz="1800" b="0" kern="0" dirty="0">
                <a:solidFill>
                  <a:srgbClr val="000000"/>
                </a:solidFill>
                <a:latin typeface="黑体" panose="02010609060101010101" pitchFamily="49" charset="-122"/>
                <a:ea typeface="黑体" panose="02010609060101010101" pitchFamily="49" charset="-122"/>
              </a:rPr>
              <a:t>q</a:t>
            </a:r>
            <a:r>
              <a:rPr lang="zh-CN" altLang="en-US" sz="1800" b="0" kern="0" dirty="0">
                <a:solidFill>
                  <a:srgbClr val="000000"/>
                </a:solidFill>
                <a:latin typeface="黑体" panose="02010609060101010101" pitchFamily="49" charset="-122"/>
                <a:ea typeface="黑体" panose="02010609060101010101" pitchFamily="49" charset="-122"/>
              </a:rPr>
              <a:t>出发是直接密度可达的。如果</a:t>
            </a:r>
            <a:r>
              <a:rPr lang="en-US" altLang="zh-CN" sz="1800" b="0" kern="0" dirty="0">
                <a:solidFill>
                  <a:srgbClr val="000000"/>
                </a:solidFill>
                <a:latin typeface="黑体" panose="02010609060101010101" pitchFamily="49" charset="-122"/>
                <a:ea typeface="黑体" panose="02010609060101010101" pitchFamily="49" charset="-122"/>
              </a:rPr>
              <a:t>q</a:t>
            </a:r>
            <a:r>
              <a:rPr lang="zh-CN" altLang="en-US" sz="1800" b="0" kern="0" dirty="0">
                <a:solidFill>
                  <a:srgbClr val="000000"/>
                </a:solidFill>
                <a:latin typeface="黑体" panose="02010609060101010101" pitchFamily="49" charset="-122"/>
                <a:ea typeface="黑体" panose="02010609060101010101" pitchFamily="49" charset="-122"/>
              </a:rPr>
              <a:t>是一个核心对象，</a:t>
            </a:r>
            <a:r>
              <a:rPr lang="en-US" altLang="zh-CN" sz="1800" b="0" kern="0" dirty="0">
                <a:solidFill>
                  <a:srgbClr val="000000"/>
                </a:solidFill>
                <a:latin typeface="黑体" panose="02010609060101010101" pitchFamily="49" charset="-122"/>
                <a:ea typeface="黑体" panose="02010609060101010101" pitchFamily="49" charset="-122"/>
              </a:rPr>
              <a:t>p</a:t>
            </a:r>
            <a:r>
              <a:rPr lang="zh-CN" altLang="en-US" sz="1800" b="0" kern="0" dirty="0">
                <a:solidFill>
                  <a:srgbClr val="000000"/>
                </a:solidFill>
                <a:latin typeface="黑体" panose="02010609060101010101" pitchFamily="49" charset="-122"/>
                <a:ea typeface="黑体" panose="02010609060101010101" pitchFamily="49" charset="-122"/>
              </a:rPr>
              <a:t>属于</a:t>
            </a:r>
            <a:r>
              <a:rPr lang="en-US" altLang="zh-CN" sz="1800" b="0" kern="0" dirty="0">
                <a:solidFill>
                  <a:srgbClr val="000000"/>
                </a:solidFill>
                <a:latin typeface="黑体" panose="02010609060101010101" pitchFamily="49" charset="-122"/>
                <a:ea typeface="黑体" panose="02010609060101010101" pitchFamily="49" charset="-122"/>
              </a:rPr>
              <a:t>q</a:t>
            </a:r>
            <a:r>
              <a:rPr lang="zh-CN" altLang="en-US" sz="1800" b="0" kern="0" dirty="0">
                <a:solidFill>
                  <a:srgbClr val="000000"/>
                </a:solidFill>
                <a:latin typeface="黑体" panose="02010609060101010101" pitchFamily="49" charset="-122"/>
                <a:ea typeface="黑体" panose="02010609060101010101" pitchFamily="49" charset="-122"/>
              </a:rPr>
              <a:t>的邻域，那么称</a:t>
            </a:r>
            <a:r>
              <a:rPr lang="en-US" altLang="zh-CN" sz="1800" b="0" kern="0" dirty="0">
                <a:solidFill>
                  <a:srgbClr val="000000"/>
                </a:solidFill>
                <a:latin typeface="黑体" panose="02010609060101010101" pitchFamily="49" charset="-122"/>
                <a:ea typeface="黑体" panose="02010609060101010101" pitchFamily="49" charset="-122"/>
              </a:rPr>
              <a:t>p</a:t>
            </a:r>
            <a:r>
              <a:rPr lang="zh-CN" altLang="en-US" sz="1800" b="0" kern="0" dirty="0">
                <a:solidFill>
                  <a:srgbClr val="000000"/>
                </a:solidFill>
                <a:latin typeface="黑体" panose="02010609060101010101" pitchFamily="49" charset="-122"/>
                <a:ea typeface="黑体" panose="02010609060101010101" pitchFamily="49" charset="-122"/>
              </a:rPr>
              <a:t>直接密度可达</a:t>
            </a:r>
            <a:r>
              <a:rPr lang="en-US" altLang="zh-CN" sz="1800" b="0" kern="0" dirty="0">
                <a:solidFill>
                  <a:srgbClr val="000000"/>
                </a:solidFill>
                <a:latin typeface="黑体" panose="02010609060101010101" pitchFamily="49" charset="-122"/>
                <a:ea typeface="黑体" panose="02010609060101010101" pitchFamily="49" charset="-122"/>
              </a:rPr>
              <a:t>q</a:t>
            </a:r>
            <a:r>
              <a:rPr lang="zh-CN" altLang="en-US" sz="1800" b="0" kern="0" dirty="0">
                <a:solidFill>
                  <a:srgbClr val="000000"/>
                </a:solidFill>
                <a:latin typeface="黑体" panose="02010609060101010101" pitchFamily="49" charset="-122"/>
                <a:ea typeface="黑体" panose="02010609060101010101" pitchFamily="49" charset="-122"/>
              </a:rPr>
              <a:t>。</a:t>
            </a:r>
            <a:endParaRPr lang="zh-CN" altLang="en-US" sz="1800" b="0" kern="0" dirty="0">
              <a:solidFill>
                <a:srgbClr val="000000"/>
              </a:solidFill>
              <a:latin typeface="黑体" panose="02010609060101010101" pitchFamily="49" charset="-122"/>
              <a:ea typeface="黑体" panose="02010609060101010101" pitchFamily="49" charset="-122"/>
            </a:endParaRPr>
          </a:p>
          <a:p>
            <a:pPr marL="0" indent="0" eaLnBrk="1" hangingPunct="1">
              <a:lnSpc>
                <a:spcPct val="100000"/>
              </a:lnSpc>
              <a:spcBef>
                <a:spcPts val="0"/>
              </a:spcBef>
              <a:buClr>
                <a:srgbClr val="FF0000"/>
              </a:buClr>
              <a:buFont typeface="Wingdings" panose="05000000000000000000" pitchFamily="2" charset="2"/>
              <a:buNone/>
            </a:pPr>
            <a:endParaRPr lang="zh-CN" altLang="en-US" sz="2200" b="0" kern="0" dirty="0">
              <a:solidFill>
                <a:srgbClr val="000000"/>
              </a:solidFill>
              <a:latin typeface="黑体" panose="02010609060101010101" pitchFamily="49" charset="-122"/>
              <a:ea typeface="黑体" panose="02010609060101010101" pitchFamily="49" charset="-122"/>
            </a:endParaRPr>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a:defRPr/>
            </a:pPr>
            <a:r>
              <a:rPr lang="es-HN" sz="1200" b="1" i="1" dirty="0">
                <a:solidFill>
                  <a:prstClr val="white">
                    <a:lumMod val="65000"/>
                  </a:prstClr>
                </a:solidFill>
              </a:rPr>
              <a:t>of</a:t>
            </a:r>
            <a:endParaRPr lang="es-ES" sz="1200" b="1" i="1" dirty="0">
              <a:solidFill>
                <a:prstClr val="white">
                  <a:lumMod val="65000"/>
                </a:prstClr>
              </a:solidFill>
            </a:endParaRPr>
          </a:p>
        </p:txBody>
      </p:sp>
      <p:sp>
        <p:nvSpPr>
          <p:cNvPr id="74" name="31 CuadroTexto"/>
          <p:cNvSpPr txBox="1"/>
          <p:nvPr/>
        </p:nvSpPr>
        <p:spPr>
          <a:xfrm>
            <a:off x="4729199" y="6267161"/>
            <a:ext cx="370840" cy="275590"/>
          </a:xfrm>
          <a:prstGeom prst="rect">
            <a:avLst/>
          </a:prstGeom>
          <a:noFill/>
        </p:spPr>
        <p:txBody>
          <a:bodyPr wrap="none">
            <a:spAutoFit/>
          </a:bodyPr>
          <a:lstStyle/>
          <a:p>
            <a:pPr>
              <a:defRPr/>
            </a:pPr>
            <a:r>
              <a:rPr lang="en-US" altLang="es-ES" sz="1200" b="1" dirty="0">
                <a:solidFill>
                  <a:prstClr val="white">
                    <a:lumMod val="50000"/>
                  </a:prstClr>
                </a:solidFill>
              </a:rPr>
              <a:t>55</a:t>
            </a:r>
            <a:endParaRPr lang="en-US" altLang="es-ES" sz="1200" b="1" dirty="0">
              <a:solidFill>
                <a:prstClr val="white">
                  <a:lumMod val="50000"/>
                </a:prstClr>
              </a:solidFill>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solidFill>
                  <a:prstClr val="black">
                    <a:tint val="75000"/>
                  </a:prstClr>
                </a:solidFill>
              </a:rPr>
            </a:fld>
            <a:endParaRPr lang="zh-CN" altLang="en-US" dirty="0">
              <a:solidFill>
                <a:prstClr val="black">
                  <a:tint val="75000"/>
                </a:prstClr>
              </a:solidFill>
            </a:endParaRPr>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802049" cy="323165"/>
          </a:xfrm>
          <a:prstGeom prst="rect">
            <a:avLst/>
          </a:prstGeom>
          <a:noFill/>
        </p:spPr>
        <p:txBody>
          <a:bodyPr wrap="none" lIns="0" tIns="0" rIns="0" bIns="0" rtlCol="0">
            <a:spAutoFit/>
          </a:bodyPr>
          <a:lstStyle/>
          <a:p>
            <a:r>
              <a:rPr lang="en-US" altLang="zh-CN" sz="2100" b="1" spc="225" dirty="0">
                <a:solidFill>
                  <a:prstClr val="white"/>
                </a:solidFill>
              </a:rPr>
              <a:t>5.4  </a:t>
            </a:r>
            <a:r>
              <a:rPr lang="zh-CN" altLang="en-US" sz="2100" b="1" spc="225" dirty="0">
                <a:solidFill>
                  <a:prstClr val="white"/>
                </a:solidFill>
              </a:rPr>
              <a:t>基于密度的方法</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5" name="文本框 27"/>
          <p:cNvSpPr txBox="1"/>
          <p:nvPr/>
        </p:nvSpPr>
        <p:spPr>
          <a:xfrm>
            <a:off x="6630203" y="234392"/>
            <a:ext cx="1274708" cy="300082"/>
          </a:xfrm>
          <a:prstGeom prst="rect">
            <a:avLst/>
          </a:prstGeom>
          <a:noFill/>
        </p:spPr>
        <p:txBody>
          <a:bodyPr wrap="none" rtlCol="0">
            <a:spAutoFit/>
          </a:bodyPr>
          <a:lstStyle/>
          <a:p>
            <a:r>
              <a:rPr lang="zh-CN" altLang="en-US" sz="1350" dirty="0">
                <a:solidFill>
                  <a:prstClr val="white"/>
                </a:solidFill>
              </a:rPr>
              <a:t>第五章　聚 类</a:t>
            </a:r>
            <a:endParaRPr lang="zh-CN" altLang="en-US" sz="1350" dirty="0">
              <a:solidFill>
                <a:prstClr val="white"/>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69" name="Rectangle 3"/>
          <p:cNvSpPr txBox="1">
            <a:spLocks noChangeArrowheads="1"/>
          </p:cNvSpPr>
          <p:nvPr/>
        </p:nvSpPr>
        <p:spPr bwMode="auto">
          <a:xfrm>
            <a:off x="317722" y="996949"/>
            <a:ext cx="8207375" cy="22542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lnSpc>
                <a:spcPct val="120000"/>
              </a:lnSpc>
              <a:spcBef>
                <a:spcPct val="20000"/>
              </a:spcBef>
              <a:spcAft>
                <a:spcPct val="0"/>
              </a:spcAft>
              <a:buClr>
                <a:schemeClr val="accent1"/>
              </a:buClr>
              <a:buFont typeface="Wingdings" panose="05000000000000000000" pitchFamily="2" charset="2"/>
              <a:buChar char="n"/>
              <a:defRPr sz="2000" b="1">
                <a:solidFill>
                  <a:schemeClr val="tx1"/>
                </a:solidFill>
                <a:latin typeface="+mn-lt"/>
                <a:ea typeface="+mn-ea"/>
                <a:cs typeface="+mn-cs"/>
              </a:defRPr>
            </a:lvl1pPr>
            <a:lvl2pPr marL="742950" indent="-285750" algn="l" rtl="0" eaLnBrk="0" fontAlgn="base" hangingPunct="0">
              <a:lnSpc>
                <a:spcPct val="120000"/>
              </a:lnSpc>
              <a:spcBef>
                <a:spcPct val="20000"/>
              </a:spcBef>
              <a:spcAft>
                <a:spcPct val="0"/>
              </a:spcAft>
              <a:buClr>
                <a:schemeClr val="accent1"/>
              </a:buClr>
              <a:buFont typeface="Wingdings" panose="05000000000000000000" pitchFamily="2" charset="2"/>
              <a:buChar char="n"/>
              <a:defRPr b="1">
                <a:solidFill>
                  <a:schemeClr val="tx1"/>
                </a:solidFill>
                <a:latin typeface="+mn-lt"/>
                <a:ea typeface="+mn-ea"/>
              </a:defRPr>
            </a:lvl2pPr>
            <a:lvl3pPr marL="11430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600" b="1">
                <a:solidFill>
                  <a:schemeClr val="tx1"/>
                </a:solidFill>
                <a:latin typeface="+mn-lt"/>
                <a:ea typeface="+mn-ea"/>
              </a:defRPr>
            </a:lvl3pPr>
            <a:lvl4pPr marL="16002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400" b="1">
                <a:solidFill>
                  <a:schemeClr val="tx1"/>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
              <a:defRPr>
                <a:solidFill>
                  <a:schemeClr val="tx1"/>
                </a:solidFill>
                <a:latin typeface="+mn-lt"/>
                <a:ea typeface="+mn-ea"/>
              </a:defRPr>
            </a:lvl5pPr>
            <a:lvl6pPr marL="25146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6pPr>
            <a:lvl7pPr marL="29718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7pPr>
            <a:lvl8pPr marL="34290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8pPr>
            <a:lvl9pPr marL="38862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9pPr>
          </a:lstStyle>
          <a:p>
            <a:pPr eaLnBrk="1" hangingPunct="1">
              <a:lnSpc>
                <a:spcPct val="130000"/>
              </a:lnSpc>
              <a:spcBef>
                <a:spcPts val="0"/>
              </a:spcBef>
              <a:buClr>
                <a:srgbClr val="FF0000"/>
              </a:buClr>
              <a:buFont typeface="Wingdings" panose="05000000000000000000" pitchFamily="2" charset="2"/>
              <a:buChar char="u"/>
            </a:pPr>
            <a:r>
              <a:rPr lang="zh-CN" altLang="en-US" sz="1800" b="0" kern="0" dirty="0">
                <a:solidFill>
                  <a:srgbClr val="000000"/>
                </a:solidFill>
                <a:latin typeface="黑体" panose="02010609060101010101" pitchFamily="49" charset="-122"/>
                <a:ea typeface="黑体" panose="02010609060101010101" pitchFamily="49" charset="-122"/>
              </a:rPr>
              <a:t>密度可达的：如果存在一个对象链</a:t>
            </a:r>
            <a:r>
              <a:rPr lang="en-US" altLang="zh-CN" sz="1800" b="0" kern="0" dirty="0">
                <a:solidFill>
                  <a:srgbClr val="000000"/>
                </a:solidFill>
                <a:latin typeface="黑体" panose="02010609060101010101" pitchFamily="49" charset="-122"/>
                <a:ea typeface="黑体" panose="02010609060101010101" pitchFamily="49" charset="-122"/>
              </a:rPr>
              <a:t>p</a:t>
            </a:r>
            <a:r>
              <a:rPr lang="en-US" altLang="zh-CN" sz="1800" b="0" kern="0" baseline="-25000" dirty="0">
                <a:solidFill>
                  <a:srgbClr val="000000"/>
                </a:solidFill>
                <a:latin typeface="黑体" panose="02010609060101010101" pitchFamily="49" charset="-122"/>
                <a:ea typeface="黑体" panose="02010609060101010101" pitchFamily="49" charset="-122"/>
              </a:rPr>
              <a:t>1</a:t>
            </a:r>
            <a:r>
              <a:rPr lang="zh-CN" altLang="en-US" sz="1800" b="0" kern="0" dirty="0">
                <a:solidFill>
                  <a:srgbClr val="000000"/>
                </a:solidFill>
                <a:latin typeface="黑体" panose="02010609060101010101" pitchFamily="49" charset="-122"/>
                <a:ea typeface="黑体" panose="02010609060101010101" pitchFamily="49" charset="-122"/>
              </a:rPr>
              <a:t>，</a:t>
            </a:r>
            <a:r>
              <a:rPr lang="en-US" altLang="zh-CN" sz="1800" b="0" kern="0" dirty="0">
                <a:solidFill>
                  <a:srgbClr val="000000"/>
                </a:solidFill>
                <a:latin typeface="黑体" panose="02010609060101010101" pitchFamily="49" charset="-122"/>
                <a:ea typeface="黑体" panose="02010609060101010101" pitchFamily="49" charset="-122"/>
              </a:rPr>
              <a:t>p</a:t>
            </a:r>
            <a:r>
              <a:rPr lang="en-US" altLang="zh-CN" sz="1800" b="0" kern="0" baseline="-25000" dirty="0">
                <a:solidFill>
                  <a:srgbClr val="000000"/>
                </a:solidFill>
                <a:latin typeface="黑体" panose="02010609060101010101" pitchFamily="49" charset="-122"/>
                <a:ea typeface="黑体" panose="02010609060101010101" pitchFamily="49" charset="-122"/>
              </a:rPr>
              <a:t>2</a:t>
            </a:r>
            <a:r>
              <a:rPr lang="zh-CN" altLang="en-US" sz="1800" b="0" kern="0" dirty="0">
                <a:solidFill>
                  <a:srgbClr val="000000"/>
                </a:solidFill>
                <a:latin typeface="黑体" panose="02010609060101010101" pitchFamily="49" charset="-122"/>
                <a:ea typeface="黑体" panose="02010609060101010101" pitchFamily="49" charset="-122"/>
              </a:rPr>
              <a:t> ，</a:t>
            </a:r>
            <a:r>
              <a:rPr lang="en-US" altLang="zh-CN" sz="1800" b="0" kern="0" dirty="0">
                <a:solidFill>
                  <a:srgbClr val="000000"/>
                </a:solidFill>
                <a:latin typeface="黑体" panose="02010609060101010101" pitchFamily="49" charset="-122"/>
                <a:ea typeface="黑体" panose="02010609060101010101" pitchFamily="49" charset="-122"/>
              </a:rPr>
              <a:t>…</a:t>
            </a:r>
            <a:r>
              <a:rPr lang="zh-CN" altLang="en-US" sz="1800" b="0" kern="0" dirty="0">
                <a:solidFill>
                  <a:srgbClr val="000000"/>
                </a:solidFill>
                <a:latin typeface="黑体" panose="02010609060101010101" pitchFamily="49" charset="-122"/>
                <a:ea typeface="黑体" panose="02010609060101010101" pitchFamily="49" charset="-122"/>
              </a:rPr>
              <a:t>，</a:t>
            </a:r>
            <a:r>
              <a:rPr lang="en-US" altLang="zh-CN" sz="1800" b="0" kern="0" dirty="0" err="1">
                <a:solidFill>
                  <a:srgbClr val="000000"/>
                </a:solidFill>
                <a:latin typeface="黑体" panose="02010609060101010101" pitchFamily="49" charset="-122"/>
                <a:ea typeface="黑体" panose="02010609060101010101" pitchFamily="49" charset="-122"/>
              </a:rPr>
              <a:t>p</a:t>
            </a:r>
            <a:r>
              <a:rPr lang="en-US" altLang="zh-CN" sz="1800" b="0" kern="0" baseline="-25000" dirty="0" err="1">
                <a:solidFill>
                  <a:srgbClr val="000000"/>
                </a:solidFill>
                <a:latin typeface="黑体" panose="02010609060101010101" pitchFamily="49" charset="-122"/>
                <a:ea typeface="黑体" panose="02010609060101010101" pitchFamily="49" charset="-122"/>
              </a:rPr>
              <a:t>n</a:t>
            </a:r>
            <a:r>
              <a:rPr lang="zh-CN" altLang="en-US" sz="1800" b="0" kern="0" dirty="0">
                <a:solidFill>
                  <a:srgbClr val="000000"/>
                </a:solidFill>
                <a:latin typeface="黑体" panose="02010609060101010101" pitchFamily="49" charset="-122"/>
                <a:ea typeface="黑体" panose="02010609060101010101" pitchFamily="49" charset="-122"/>
              </a:rPr>
              <a:t> ，</a:t>
            </a:r>
            <a:r>
              <a:rPr lang="en-US" altLang="zh-CN" sz="1800" b="0" kern="0" dirty="0">
                <a:solidFill>
                  <a:srgbClr val="000000"/>
                </a:solidFill>
                <a:latin typeface="黑体" panose="02010609060101010101" pitchFamily="49" charset="-122"/>
                <a:ea typeface="黑体" panose="02010609060101010101" pitchFamily="49" charset="-122"/>
              </a:rPr>
              <a:t>p</a:t>
            </a:r>
            <a:r>
              <a:rPr lang="en-US" altLang="zh-CN" sz="1800" b="0" kern="0" baseline="-25000" dirty="0">
                <a:solidFill>
                  <a:srgbClr val="000000"/>
                </a:solidFill>
                <a:latin typeface="黑体" panose="02010609060101010101" pitchFamily="49" charset="-122"/>
                <a:ea typeface="黑体" panose="02010609060101010101" pitchFamily="49" charset="-122"/>
              </a:rPr>
              <a:t>1</a:t>
            </a:r>
            <a:r>
              <a:rPr lang="zh-CN" altLang="en-US" sz="1800" b="0" kern="0" dirty="0">
                <a:solidFill>
                  <a:srgbClr val="000000"/>
                </a:solidFill>
                <a:latin typeface="黑体" panose="02010609060101010101" pitchFamily="49" charset="-122"/>
                <a:ea typeface="黑体" panose="02010609060101010101" pitchFamily="49" charset="-122"/>
              </a:rPr>
              <a:t> </a:t>
            </a:r>
            <a:r>
              <a:rPr lang="en-US" altLang="zh-CN" sz="1800" b="0" kern="0" dirty="0">
                <a:solidFill>
                  <a:srgbClr val="000000"/>
                </a:solidFill>
                <a:latin typeface="黑体" panose="02010609060101010101" pitchFamily="49" charset="-122"/>
                <a:ea typeface="黑体" panose="02010609060101010101" pitchFamily="49" charset="-122"/>
              </a:rPr>
              <a:t>= q</a:t>
            </a:r>
            <a:r>
              <a:rPr lang="zh-CN" altLang="en-US" sz="1800" b="0" kern="0" dirty="0">
                <a:solidFill>
                  <a:srgbClr val="000000"/>
                </a:solidFill>
                <a:latin typeface="黑体" panose="02010609060101010101" pitchFamily="49" charset="-122"/>
                <a:ea typeface="黑体" panose="02010609060101010101" pitchFamily="49" charset="-122"/>
              </a:rPr>
              <a:t>， </a:t>
            </a:r>
            <a:r>
              <a:rPr lang="en-US" altLang="zh-CN" sz="1800" b="0" kern="0" dirty="0" err="1">
                <a:solidFill>
                  <a:srgbClr val="000000"/>
                </a:solidFill>
                <a:latin typeface="黑体" panose="02010609060101010101" pitchFamily="49" charset="-122"/>
                <a:ea typeface="黑体" panose="02010609060101010101" pitchFamily="49" charset="-122"/>
              </a:rPr>
              <a:t>p</a:t>
            </a:r>
            <a:r>
              <a:rPr lang="en-US" altLang="zh-CN" sz="1800" b="0" kern="0" baseline="-25000" dirty="0" err="1">
                <a:solidFill>
                  <a:srgbClr val="000000"/>
                </a:solidFill>
                <a:latin typeface="黑体" panose="02010609060101010101" pitchFamily="49" charset="-122"/>
                <a:ea typeface="黑体" panose="02010609060101010101" pitchFamily="49" charset="-122"/>
              </a:rPr>
              <a:t>n</a:t>
            </a:r>
            <a:r>
              <a:rPr lang="en-US" altLang="zh-CN" sz="1800" b="0" kern="0" baseline="-25000" dirty="0">
                <a:solidFill>
                  <a:srgbClr val="000000"/>
                </a:solidFill>
                <a:latin typeface="黑体" panose="02010609060101010101" pitchFamily="49" charset="-122"/>
                <a:ea typeface="黑体" panose="02010609060101010101" pitchFamily="49" charset="-122"/>
              </a:rPr>
              <a:t> </a:t>
            </a:r>
            <a:r>
              <a:rPr lang="en-US" altLang="zh-CN" sz="1800" b="0" kern="0" dirty="0">
                <a:solidFill>
                  <a:srgbClr val="000000"/>
                </a:solidFill>
                <a:latin typeface="黑体" panose="02010609060101010101" pitchFamily="49" charset="-122"/>
                <a:ea typeface="黑体" panose="02010609060101010101" pitchFamily="49" charset="-122"/>
              </a:rPr>
              <a:t>= p </a:t>
            </a:r>
            <a:r>
              <a:rPr lang="zh-CN" altLang="en-US" sz="1800" b="0" kern="0" dirty="0">
                <a:solidFill>
                  <a:srgbClr val="000000"/>
                </a:solidFill>
                <a:latin typeface="黑体" panose="02010609060101010101" pitchFamily="49" charset="-122"/>
                <a:ea typeface="黑体" panose="02010609060101010101" pitchFamily="49" charset="-122"/>
              </a:rPr>
              <a:t>，对</a:t>
            </a:r>
            <a:r>
              <a:rPr lang="en-US" altLang="zh-CN" sz="1800" b="0" kern="0" dirty="0">
                <a:solidFill>
                  <a:srgbClr val="000000"/>
                </a:solidFill>
                <a:latin typeface="黑体" panose="02010609060101010101" pitchFamily="49" charset="-122"/>
                <a:ea typeface="黑体" panose="02010609060101010101" pitchFamily="49" charset="-122"/>
              </a:rPr>
              <a:t>p</a:t>
            </a:r>
            <a:r>
              <a:rPr lang="en-US" altLang="zh-CN" sz="1800" b="0" kern="0" baseline="-25000" dirty="0">
                <a:solidFill>
                  <a:srgbClr val="000000"/>
                </a:solidFill>
                <a:latin typeface="黑体" panose="02010609060101010101" pitchFamily="49" charset="-122"/>
                <a:ea typeface="黑体" panose="02010609060101010101" pitchFamily="49" charset="-122"/>
              </a:rPr>
              <a:t>i</a:t>
            </a:r>
            <a:r>
              <a:rPr lang="zh-CN" altLang="en-US" sz="1800" b="0" kern="0" dirty="0">
                <a:solidFill>
                  <a:srgbClr val="000000"/>
                </a:solidFill>
                <a:latin typeface="黑体" panose="02010609060101010101" pitchFamily="49" charset="-122"/>
                <a:ea typeface="黑体" panose="02010609060101010101" pitchFamily="49" charset="-122"/>
              </a:rPr>
              <a:t> ∈</a:t>
            </a:r>
            <a:r>
              <a:rPr lang="en-US" altLang="zh-CN" sz="1800" b="0" kern="0" dirty="0">
                <a:solidFill>
                  <a:srgbClr val="000000"/>
                </a:solidFill>
                <a:latin typeface="黑体" panose="02010609060101010101" pitchFamily="49" charset="-122"/>
                <a:ea typeface="黑体" panose="02010609060101010101" pitchFamily="49" charset="-122"/>
              </a:rPr>
              <a:t>D</a:t>
            </a:r>
            <a:r>
              <a:rPr lang="zh-CN" altLang="en-US" sz="1800" b="0" kern="0" dirty="0">
                <a:solidFill>
                  <a:srgbClr val="000000"/>
                </a:solidFill>
                <a:latin typeface="黑体" panose="02010609060101010101" pitchFamily="49" charset="-122"/>
                <a:ea typeface="黑体" panose="02010609060101010101" pitchFamily="49" charset="-122"/>
              </a:rPr>
              <a:t>，（</a:t>
            </a:r>
            <a:r>
              <a:rPr lang="en-US" altLang="zh-CN" sz="1800" b="0" kern="0" dirty="0">
                <a:solidFill>
                  <a:srgbClr val="000000"/>
                </a:solidFill>
                <a:latin typeface="黑体" panose="02010609060101010101" pitchFamily="49" charset="-122"/>
                <a:ea typeface="黑体" panose="02010609060101010101" pitchFamily="49" charset="-122"/>
              </a:rPr>
              <a:t>1≤i≤n</a:t>
            </a:r>
            <a:r>
              <a:rPr lang="zh-CN" altLang="en-US" sz="1800" b="0" kern="0" dirty="0">
                <a:solidFill>
                  <a:srgbClr val="000000"/>
                </a:solidFill>
                <a:latin typeface="黑体" panose="02010609060101010101" pitchFamily="49" charset="-122"/>
                <a:ea typeface="黑体" panose="02010609060101010101" pitchFamily="49" charset="-122"/>
              </a:rPr>
              <a:t>），</a:t>
            </a:r>
            <a:r>
              <a:rPr lang="en-US" altLang="zh-CN" sz="1800" b="0" kern="0" dirty="0">
                <a:solidFill>
                  <a:srgbClr val="000000"/>
                </a:solidFill>
                <a:latin typeface="黑体" panose="02010609060101010101" pitchFamily="49" charset="-122"/>
                <a:ea typeface="黑体" panose="02010609060101010101" pitchFamily="49" charset="-122"/>
              </a:rPr>
              <a:t>p</a:t>
            </a:r>
            <a:r>
              <a:rPr lang="en-US" altLang="zh-CN" sz="1800" b="0" kern="0" baseline="-25000" dirty="0">
                <a:solidFill>
                  <a:srgbClr val="000000"/>
                </a:solidFill>
                <a:latin typeface="黑体" panose="02010609060101010101" pitchFamily="49" charset="-122"/>
                <a:ea typeface="黑体" panose="02010609060101010101" pitchFamily="49" charset="-122"/>
              </a:rPr>
              <a:t>i+1</a:t>
            </a:r>
            <a:r>
              <a:rPr lang="zh-CN" altLang="en-US" sz="1800" b="0" kern="0" dirty="0">
                <a:solidFill>
                  <a:srgbClr val="000000"/>
                </a:solidFill>
                <a:latin typeface="黑体" panose="02010609060101010101" pitchFamily="49" charset="-122"/>
                <a:ea typeface="黑体" panose="02010609060101010101" pitchFamily="49" charset="-122"/>
              </a:rPr>
              <a:t> 是从</a:t>
            </a:r>
            <a:r>
              <a:rPr lang="en-US" altLang="zh-CN" sz="1800" b="0" kern="0" dirty="0">
                <a:solidFill>
                  <a:srgbClr val="000000"/>
                </a:solidFill>
                <a:latin typeface="黑体" panose="02010609060101010101" pitchFamily="49" charset="-122"/>
                <a:ea typeface="黑体" panose="02010609060101010101" pitchFamily="49" charset="-122"/>
              </a:rPr>
              <a:t>p</a:t>
            </a:r>
            <a:r>
              <a:rPr lang="en-US" altLang="zh-CN" sz="1800" b="0" kern="0" baseline="-25000" dirty="0">
                <a:solidFill>
                  <a:srgbClr val="000000"/>
                </a:solidFill>
                <a:latin typeface="黑体" panose="02010609060101010101" pitchFamily="49" charset="-122"/>
                <a:ea typeface="黑体" panose="02010609060101010101" pitchFamily="49" charset="-122"/>
              </a:rPr>
              <a:t>i</a:t>
            </a:r>
            <a:r>
              <a:rPr lang="zh-CN" altLang="en-US" sz="1800" b="0" kern="0" dirty="0">
                <a:solidFill>
                  <a:srgbClr val="000000"/>
                </a:solidFill>
                <a:latin typeface="黑体" panose="02010609060101010101" pitchFamily="49" charset="-122"/>
                <a:ea typeface="黑体" panose="02010609060101010101" pitchFamily="49" charset="-122"/>
              </a:rPr>
              <a:t>关于</a:t>
            </a:r>
            <a:r>
              <a:rPr lang="en-US" altLang="zh-CN" sz="1800" b="0" kern="0" dirty="0">
                <a:solidFill>
                  <a:srgbClr val="000000"/>
                </a:solidFill>
                <a:latin typeface="黑体" panose="02010609060101010101" pitchFamily="49" charset="-122"/>
                <a:ea typeface="黑体" panose="02010609060101010101" pitchFamily="49" charset="-122"/>
              </a:rPr>
              <a:t>ε</a:t>
            </a:r>
            <a:r>
              <a:rPr lang="zh-CN" altLang="en-US" sz="1800" b="0" kern="0" dirty="0">
                <a:solidFill>
                  <a:srgbClr val="000000"/>
                </a:solidFill>
                <a:latin typeface="黑体" panose="02010609060101010101" pitchFamily="49" charset="-122"/>
                <a:ea typeface="黑体" panose="02010609060101010101" pitchFamily="49" charset="-122"/>
              </a:rPr>
              <a:t>和</a:t>
            </a:r>
            <a:r>
              <a:rPr lang="en-US" altLang="zh-CN" sz="1800" b="0" kern="0" dirty="0" err="1">
                <a:solidFill>
                  <a:srgbClr val="000000"/>
                </a:solidFill>
                <a:latin typeface="黑体" panose="02010609060101010101" pitchFamily="49" charset="-122"/>
                <a:ea typeface="黑体" panose="02010609060101010101" pitchFamily="49" charset="-122"/>
              </a:rPr>
              <a:t>MitPts</a:t>
            </a:r>
            <a:r>
              <a:rPr lang="zh-CN" altLang="en-US" sz="1800" b="0" kern="0" dirty="0">
                <a:solidFill>
                  <a:srgbClr val="000000"/>
                </a:solidFill>
                <a:latin typeface="黑体" panose="02010609060101010101" pitchFamily="49" charset="-122"/>
                <a:ea typeface="黑体" panose="02010609060101010101" pitchFamily="49" charset="-122"/>
              </a:rPr>
              <a:t>直接密度可达的，则对象</a:t>
            </a:r>
            <a:r>
              <a:rPr lang="en-US" altLang="zh-CN" sz="1800" b="0" kern="0" dirty="0">
                <a:solidFill>
                  <a:srgbClr val="000000"/>
                </a:solidFill>
                <a:latin typeface="黑体" panose="02010609060101010101" pitchFamily="49" charset="-122"/>
                <a:ea typeface="黑体" panose="02010609060101010101" pitchFamily="49" charset="-122"/>
              </a:rPr>
              <a:t>p</a:t>
            </a:r>
            <a:r>
              <a:rPr lang="zh-CN" altLang="en-US" sz="1800" b="0" kern="0" dirty="0">
                <a:solidFill>
                  <a:srgbClr val="000000"/>
                </a:solidFill>
                <a:latin typeface="黑体" panose="02010609060101010101" pitchFamily="49" charset="-122"/>
                <a:ea typeface="黑体" panose="02010609060101010101" pitchFamily="49" charset="-122"/>
              </a:rPr>
              <a:t>是从对象</a:t>
            </a:r>
            <a:r>
              <a:rPr lang="en-US" altLang="zh-CN" sz="1800" b="0" kern="0" dirty="0">
                <a:solidFill>
                  <a:srgbClr val="000000"/>
                </a:solidFill>
                <a:latin typeface="黑体" panose="02010609060101010101" pitchFamily="49" charset="-122"/>
                <a:ea typeface="黑体" panose="02010609060101010101" pitchFamily="49" charset="-122"/>
              </a:rPr>
              <a:t>q</a:t>
            </a:r>
            <a:r>
              <a:rPr lang="zh-CN" altLang="en-US" sz="1800" b="0" kern="0" dirty="0">
                <a:solidFill>
                  <a:srgbClr val="000000"/>
                </a:solidFill>
                <a:latin typeface="黑体" panose="02010609060101010101" pitchFamily="49" charset="-122"/>
                <a:ea typeface="黑体" panose="02010609060101010101" pitchFamily="49" charset="-122"/>
              </a:rPr>
              <a:t>关于</a:t>
            </a:r>
            <a:r>
              <a:rPr lang="en-US" altLang="zh-CN" sz="1800" b="0" kern="0" dirty="0">
                <a:solidFill>
                  <a:srgbClr val="000000"/>
                </a:solidFill>
                <a:latin typeface="黑体" panose="02010609060101010101" pitchFamily="49" charset="-122"/>
                <a:ea typeface="黑体" panose="02010609060101010101" pitchFamily="49" charset="-122"/>
              </a:rPr>
              <a:t>ε</a:t>
            </a:r>
            <a:r>
              <a:rPr lang="zh-CN" altLang="en-US" sz="1800" b="0" kern="0" dirty="0">
                <a:solidFill>
                  <a:srgbClr val="000000"/>
                </a:solidFill>
                <a:latin typeface="黑体" panose="02010609060101010101" pitchFamily="49" charset="-122"/>
                <a:ea typeface="黑体" panose="02010609060101010101" pitchFamily="49" charset="-122"/>
              </a:rPr>
              <a:t>和</a:t>
            </a:r>
            <a:r>
              <a:rPr lang="en-US" altLang="zh-CN" sz="1800" b="0" kern="0" dirty="0" err="1">
                <a:solidFill>
                  <a:srgbClr val="000000"/>
                </a:solidFill>
                <a:latin typeface="黑体" panose="02010609060101010101" pitchFamily="49" charset="-122"/>
                <a:ea typeface="黑体" panose="02010609060101010101" pitchFamily="49" charset="-122"/>
              </a:rPr>
              <a:t>MinPts</a:t>
            </a:r>
            <a:r>
              <a:rPr lang="zh-CN" altLang="en-US" sz="1800" b="0" kern="0" dirty="0">
                <a:solidFill>
                  <a:srgbClr val="000000"/>
                </a:solidFill>
                <a:latin typeface="黑体" panose="02010609060101010101" pitchFamily="49" charset="-122"/>
                <a:ea typeface="黑体" panose="02010609060101010101" pitchFamily="49" charset="-122"/>
              </a:rPr>
              <a:t>密度可达的，如同</a:t>
            </a:r>
            <a:r>
              <a:rPr lang="en-US" altLang="zh-CN" sz="1800" b="0" kern="0" dirty="0">
                <a:solidFill>
                  <a:srgbClr val="000000"/>
                </a:solidFill>
                <a:latin typeface="黑体" panose="02010609060101010101" pitchFamily="49" charset="-122"/>
                <a:ea typeface="黑体" panose="02010609060101010101" pitchFamily="49" charset="-122"/>
              </a:rPr>
              <a:t>5-9</a:t>
            </a:r>
            <a:r>
              <a:rPr lang="zh-CN" altLang="en-US" sz="1800" b="0" kern="0" dirty="0">
                <a:solidFill>
                  <a:srgbClr val="000000"/>
                </a:solidFill>
                <a:latin typeface="黑体" panose="02010609060101010101" pitchFamily="49" charset="-122"/>
                <a:ea typeface="黑体" panose="02010609060101010101" pitchFamily="49" charset="-122"/>
              </a:rPr>
              <a:t>所示。由一个核心对象和其密度可达的所有对象构成一个聚类。</a:t>
            </a:r>
            <a:endParaRPr lang="zh-CN" altLang="en-US" sz="1800" b="0" kern="0" dirty="0">
              <a:solidFill>
                <a:srgbClr val="000000"/>
              </a:solidFill>
              <a:latin typeface="黑体" panose="02010609060101010101" pitchFamily="49" charset="-122"/>
              <a:ea typeface="黑体" panose="02010609060101010101" pitchFamily="49" charset="-122"/>
            </a:endParaRPr>
          </a:p>
          <a:p>
            <a:pPr marL="0" indent="0" eaLnBrk="1" hangingPunct="1">
              <a:lnSpc>
                <a:spcPct val="130000"/>
              </a:lnSpc>
              <a:spcBef>
                <a:spcPts val="0"/>
              </a:spcBef>
              <a:buClr>
                <a:srgbClr val="FF0000"/>
              </a:buClr>
              <a:buFont typeface="Wingdings" panose="05000000000000000000" pitchFamily="2" charset="2"/>
              <a:buNone/>
            </a:pPr>
            <a:endParaRPr lang="zh-CN" altLang="en-US" sz="2200" b="0" kern="0" dirty="0">
              <a:solidFill>
                <a:srgbClr val="000000"/>
              </a:solidFill>
              <a:latin typeface="黑体" panose="02010609060101010101" pitchFamily="49" charset="-122"/>
              <a:ea typeface="黑体" panose="02010609060101010101" pitchFamily="49" charset="-122"/>
            </a:endParaRPr>
          </a:p>
          <a:p>
            <a:pPr marL="0" indent="0" eaLnBrk="1" hangingPunct="1">
              <a:lnSpc>
                <a:spcPct val="100000"/>
              </a:lnSpc>
              <a:spcBef>
                <a:spcPts val="0"/>
              </a:spcBef>
              <a:buClr>
                <a:srgbClr val="FF0000"/>
              </a:buClr>
              <a:buFont typeface="Wingdings" panose="05000000000000000000" pitchFamily="2" charset="2"/>
              <a:buNone/>
            </a:pPr>
            <a:endParaRPr lang="zh-CN" altLang="en-US" sz="2200" b="0" kern="0" dirty="0">
              <a:solidFill>
                <a:srgbClr val="000000"/>
              </a:solidFill>
              <a:latin typeface="黑体" panose="02010609060101010101" pitchFamily="49" charset="-122"/>
              <a:ea typeface="黑体" panose="02010609060101010101" pitchFamily="49" charset="-122"/>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8365" y="2741613"/>
            <a:ext cx="3101182" cy="26124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矩形 2"/>
          <p:cNvSpPr/>
          <p:nvPr/>
        </p:nvSpPr>
        <p:spPr>
          <a:xfrm>
            <a:off x="3725558" y="5581134"/>
            <a:ext cx="2007281" cy="369332"/>
          </a:xfrm>
          <a:prstGeom prst="rect">
            <a:avLst/>
          </a:prstGeom>
        </p:spPr>
        <p:txBody>
          <a:bodyPr wrap="none">
            <a:spAutoFit/>
          </a:bodyPr>
          <a:lstStyle/>
          <a:p>
            <a:r>
              <a:rPr lang="zh-CN" altLang="en-US" dirty="0"/>
              <a:t>图</a:t>
            </a:r>
            <a:r>
              <a:rPr lang="en-US" altLang="zh-CN" dirty="0"/>
              <a:t>5-9 </a:t>
            </a:r>
            <a:r>
              <a:rPr lang="zh-CN" altLang="en-US" dirty="0"/>
              <a:t>密度可达的</a:t>
            </a:r>
            <a:endParaRPr lang="zh-CN" altLang="en-US" dirty="0"/>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a:defRPr/>
            </a:pPr>
            <a:r>
              <a:rPr lang="es-HN" sz="1200" b="1" i="1" dirty="0">
                <a:solidFill>
                  <a:prstClr val="white">
                    <a:lumMod val="65000"/>
                  </a:prstClr>
                </a:solidFill>
              </a:rPr>
              <a:t>of</a:t>
            </a:r>
            <a:endParaRPr lang="es-ES" sz="1200" b="1" i="1" dirty="0">
              <a:solidFill>
                <a:prstClr val="white">
                  <a:lumMod val="65000"/>
                </a:prstClr>
              </a:solidFill>
            </a:endParaRPr>
          </a:p>
        </p:txBody>
      </p:sp>
      <p:sp>
        <p:nvSpPr>
          <p:cNvPr id="74" name="31 CuadroTexto"/>
          <p:cNvSpPr txBox="1"/>
          <p:nvPr/>
        </p:nvSpPr>
        <p:spPr>
          <a:xfrm>
            <a:off x="4729199" y="6267161"/>
            <a:ext cx="370840" cy="275590"/>
          </a:xfrm>
          <a:prstGeom prst="rect">
            <a:avLst/>
          </a:prstGeom>
          <a:noFill/>
        </p:spPr>
        <p:txBody>
          <a:bodyPr wrap="none">
            <a:spAutoFit/>
          </a:bodyPr>
          <a:lstStyle/>
          <a:p>
            <a:pPr>
              <a:defRPr/>
            </a:pPr>
            <a:r>
              <a:rPr lang="en-US" altLang="es-ES" sz="1200" b="1" dirty="0">
                <a:solidFill>
                  <a:prstClr val="white">
                    <a:lumMod val="50000"/>
                  </a:prstClr>
                </a:solidFill>
              </a:rPr>
              <a:t>55</a:t>
            </a:r>
            <a:endParaRPr lang="en-US" altLang="es-ES" sz="1200" b="1" dirty="0">
              <a:solidFill>
                <a:prstClr val="white">
                  <a:lumMod val="50000"/>
                </a:prstClr>
              </a:solidFill>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solidFill>
                  <a:prstClr val="black">
                    <a:tint val="75000"/>
                  </a:prstClr>
                </a:solidFill>
              </a:rPr>
            </a:fld>
            <a:endParaRPr lang="zh-CN" altLang="en-US" dirty="0">
              <a:solidFill>
                <a:prstClr val="black">
                  <a:tint val="75000"/>
                </a:prstClr>
              </a:solidFill>
            </a:endParaRPr>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802049" cy="323165"/>
          </a:xfrm>
          <a:prstGeom prst="rect">
            <a:avLst/>
          </a:prstGeom>
          <a:noFill/>
        </p:spPr>
        <p:txBody>
          <a:bodyPr wrap="none" lIns="0" tIns="0" rIns="0" bIns="0" rtlCol="0">
            <a:spAutoFit/>
          </a:bodyPr>
          <a:lstStyle/>
          <a:p>
            <a:r>
              <a:rPr lang="en-US" altLang="zh-CN" sz="2100" b="1" spc="225" dirty="0">
                <a:solidFill>
                  <a:prstClr val="white"/>
                </a:solidFill>
              </a:rPr>
              <a:t>5.4  </a:t>
            </a:r>
            <a:r>
              <a:rPr lang="zh-CN" altLang="en-US" sz="2100" b="1" spc="225" dirty="0">
                <a:solidFill>
                  <a:prstClr val="white"/>
                </a:solidFill>
              </a:rPr>
              <a:t>基于密度的方法</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5" name="文本框 27"/>
          <p:cNvSpPr txBox="1"/>
          <p:nvPr/>
        </p:nvSpPr>
        <p:spPr>
          <a:xfrm>
            <a:off x="6630203" y="234392"/>
            <a:ext cx="1274708" cy="300082"/>
          </a:xfrm>
          <a:prstGeom prst="rect">
            <a:avLst/>
          </a:prstGeom>
          <a:noFill/>
        </p:spPr>
        <p:txBody>
          <a:bodyPr wrap="none" rtlCol="0">
            <a:spAutoFit/>
          </a:bodyPr>
          <a:lstStyle/>
          <a:p>
            <a:r>
              <a:rPr lang="zh-CN" altLang="en-US" sz="1350" dirty="0">
                <a:solidFill>
                  <a:prstClr val="white"/>
                </a:solidFill>
              </a:rPr>
              <a:t>第五章　聚 类</a:t>
            </a:r>
            <a:endParaRPr lang="zh-CN" altLang="en-US" sz="1350" dirty="0">
              <a:solidFill>
                <a:prstClr val="white"/>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69" name="Rectangle 3"/>
          <p:cNvSpPr txBox="1">
            <a:spLocks noChangeArrowheads="1"/>
          </p:cNvSpPr>
          <p:nvPr/>
        </p:nvSpPr>
        <p:spPr bwMode="auto">
          <a:xfrm>
            <a:off x="317722" y="996950"/>
            <a:ext cx="8207375" cy="9366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lnSpc>
                <a:spcPct val="120000"/>
              </a:lnSpc>
              <a:spcBef>
                <a:spcPct val="20000"/>
              </a:spcBef>
              <a:spcAft>
                <a:spcPct val="0"/>
              </a:spcAft>
              <a:buClr>
                <a:schemeClr val="accent1"/>
              </a:buClr>
              <a:buFont typeface="Wingdings" panose="05000000000000000000" pitchFamily="2" charset="2"/>
              <a:buChar char="n"/>
              <a:defRPr sz="2000" b="1">
                <a:solidFill>
                  <a:schemeClr val="tx1"/>
                </a:solidFill>
                <a:latin typeface="+mn-lt"/>
                <a:ea typeface="+mn-ea"/>
                <a:cs typeface="+mn-cs"/>
              </a:defRPr>
            </a:lvl1pPr>
            <a:lvl2pPr marL="742950" indent="-285750" algn="l" rtl="0" eaLnBrk="0" fontAlgn="base" hangingPunct="0">
              <a:lnSpc>
                <a:spcPct val="120000"/>
              </a:lnSpc>
              <a:spcBef>
                <a:spcPct val="20000"/>
              </a:spcBef>
              <a:spcAft>
                <a:spcPct val="0"/>
              </a:spcAft>
              <a:buClr>
                <a:schemeClr val="accent1"/>
              </a:buClr>
              <a:buFont typeface="Wingdings" panose="05000000000000000000" pitchFamily="2" charset="2"/>
              <a:buChar char="n"/>
              <a:defRPr b="1">
                <a:solidFill>
                  <a:schemeClr val="tx1"/>
                </a:solidFill>
                <a:latin typeface="+mn-lt"/>
                <a:ea typeface="+mn-ea"/>
              </a:defRPr>
            </a:lvl2pPr>
            <a:lvl3pPr marL="11430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600" b="1">
                <a:solidFill>
                  <a:schemeClr val="tx1"/>
                </a:solidFill>
                <a:latin typeface="+mn-lt"/>
                <a:ea typeface="+mn-ea"/>
              </a:defRPr>
            </a:lvl3pPr>
            <a:lvl4pPr marL="16002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400" b="1">
                <a:solidFill>
                  <a:schemeClr val="tx1"/>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
              <a:defRPr>
                <a:solidFill>
                  <a:schemeClr val="tx1"/>
                </a:solidFill>
                <a:latin typeface="+mn-lt"/>
                <a:ea typeface="+mn-ea"/>
              </a:defRPr>
            </a:lvl5pPr>
            <a:lvl6pPr marL="25146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6pPr>
            <a:lvl7pPr marL="29718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7pPr>
            <a:lvl8pPr marL="34290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8pPr>
            <a:lvl9pPr marL="38862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9pPr>
          </a:lstStyle>
          <a:p>
            <a:pPr eaLnBrk="1" hangingPunct="1">
              <a:lnSpc>
                <a:spcPct val="130000"/>
              </a:lnSpc>
              <a:spcBef>
                <a:spcPts val="0"/>
              </a:spcBef>
              <a:buClr>
                <a:srgbClr val="FF0000"/>
              </a:buClr>
              <a:buFont typeface="Wingdings" panose="05000000000000000000" pitchFamily="2" charset="2"/>
              <a:buChar char="u"/>
            </a:pPr>
            <a:r>
              <a:rPr lang="zh-CN" altLang="en-US" sz="1800" b="0" kern="0" dirty="0">
                <a:solidFill>
                  <a:srgbClr val="000000"/>
                </a:solidFill>
                <a:latin typeface="黑体" panose="02010609060101010101" pitchFamily="49" charset="-122"/>
                <a:ea typeface="黑体" panose="02010609060101010101" pitchFamily="49" charset="-122"/>
              </a:rPr>
              <a:t>密度相连的：如果对象集合</a:t>
            </a:r>
            <a:r>
              <a:rPr lang="en-US" altLang="zh-CN" sz="1800" b="0" kern="0" dirty="0">
                <a:solidFill>
                  <a:srgbClr val="000000"/>
                </a:solidFill>
                <a:latin typeface="黑体" panose="02010609060101010101" pitchFamily="49" charset="-122"/>
                <a:ea typeface="黑体" panose="02010609060101010101" pitchFamily="49" charset="-122"/>
              </a:rPr>
              <a:t>D</a:t>
            </a:r>
            <a:r>
              <a:rPr lang="zh-CN" altLang="en-US" sz="1800" b="0" kern="0" dirty="0">
                <a:solidFill>
                  <a:srgbClr val="000000"/>
                </a:solidFill>
                <a:latin typeface="黑体" panose="02010609060101010101" pitchFamily="49" charset="-122"/>
                <a:ea typeface="黑体" panose="02010609060101010101" pitchFamily="49" charset="-122"/>
              </a:rPr>
              <a:t>中存在一个对象</a:t>
            </a:r>
            <a:r>
              <a:rPr lang="en-US" altLang="zh-CN" sz="1800" b="0" kern="0" dirty="0">
                <a:solidFill>
                  <a:srgbClr val="000000"/>
                </a:solidFill>
                <a:latin typeface="黑体" panose="02010609060101010101" pitchFamily="49" charset="-122"/>
                <a:ea typeface="黑体" panose="02010609060101010101" pitchFamily="49" charset="-122"/>
              </a:rPr>
              <a:t>o</a:t>
            </a:r>
            <a:r>
              <a:rPr lang="zh-CN" altLang="en-US" sz="1800" b="0" kern="0" dirty="0">
                <a:solidFill>
                  <a:srgbClr val="000000"/>
                </a:solidFill>
                <a:latin typeface="黑体" panose="02010609060101010101" pitchFamily="49" charset="-122"/>
                <a:ea typeface="黑体" panose="02010609060101010101" pitchFamily="49" charset="-122"/>
              </a:rPr>
              <a:t>，使得对象</a:t>
            </a:r>
            <a:r>
              <a:rPr lang="en-US" altLang="zh-CN" sz="1800" b="0" kern="0" dirty="0">
                <a:solidFill>
                  <a:srgbClr val="000000"/>
                </a:solidFill>
                <a:latin typeface="黑体" panose="02010609060101010101" pitchFamily="49" charset="-122"/>
                <a:ea typeface="黑体" panose="02010609060101010101" pitchFamily="49" charset="-122"/>
              </a:rPr>
              <a:t>p</a:t>
            </a:r>
            <a:r>
              <a:rPr lang="zh-CN" altLang="en-US" sz="1800" b="0" kern="0" dirty="0">
                <a:solidFill>
                  <a:srgbClr val="000000"/>
                </a:solidFill>
                <a:latin typeface="黑体" panose="02010609060101010101" pitchFamily="49" charset="-122"/>
                <a:ea typeface="黑体" panose="02010609060101010101" pitchFamily="49" charset="-122"/>
              </a:rPr>
              <a:t>和</a:t>
            </a:r>
            <a:r>
              <a:rPr lang="en-US" altLang="zh-CN" sz="1800" b="0" kern="0" dirty="0">
                <a:solidFill>
                  <a:srgbClr val="000000"/>
                </a:solidFill>
                <a:latin typeface="黑体" panose="02010609060101010101" pitchFamily="49" charset="-122"/>
                <a:ea typeface="黑体" panose="02010609060101010101" pitchFamily="49" charset="-122"/>
              </a:rPr>
              <a:t>q</a:t>
            </a:r>
            <a:r>
              <a:rPr lang="zh-CN" altLang="en-US" sz="1800" b="0" kern="0" dirty="0">
                <a:solidFill>
                  <a:srgbClr val="000000"/>
                </a:solidFill>
                <a:latin typeface="黑体" panose="02010609060101010101" pitchFamily="49" charset="-122"/>
                <a:ea typeface="黑体" panose="02010609060101010101" pitchFamily="49" charset="-122"/>
              </a:rPr>
              <a:t>是从</a:t>
            </a:r>
            <a:r>
              <a:rPr lang="en-US" altLang="zh-CN" sz="1800" b="0" kern="0" dirty="0">
                <a:solidFill>
                  <a:srgbClr val="000000"/>
                </a:solidFill>
                <a:latin typeface="黑体" panose="02010609060101010101" pitchFamily="49" charset="-122"/>
                <a:ea typeface="黑体" panose="02010609060101010101" pitchFamily="49" charset="-122"/>
              </a:rPr>
              <a:t>o</a:t>
            </a:r>
            <a:r>
              <a:rPr lang="zh-CN" altLang="en-US" sz="1800" b="0" kern="0" dirty="0">
                <a:solidFill>
                  <a:srgbClr val="000000"/>
                </a:solidFill>
                <a:latin typeface="黑体" panose="02010609060101010101" pitchFamily="49" charset="-122"/>
                <a:ea typeface="黑体" panose="02010609060101010101" pitchFamily="49" charset="-122"/>
              </a:rPr>
              <a:t>关于</a:t>
            </a:r>
            <a:r>
              <a:rPr lang="en-US" altLang="zh-CN" sz="1800" b="0" kern="0" dirty="0">
                <a:solidFill>
                  <a:srgbClr val="000000"/>
                </a:solidFill>
                <a:latin typeface="黑体" panose="02010609060101010101" pitchFamily="49" charset="-122"/>
                <a:ea typeface="黑体" panose="02010609060101010101" pitchFamily="49" charset="-122"/>
              </a:rPr>
              <a:t>ε</a:t>
            </a:r>
            <a:r>
              <a:rPr lang="zh-CN" altLang="en-US" sz="1800" b="0" kern="0" dirty="0">
                <a:solidFill>
                  <a:srgbClr val="000000"/>
                </a:solidFill>
                <a:latin typeface="黑体" panose="02010609060101010101" pitchFamily="49" charset="-122"/>
                <a:ea typeface="黑体" panose="02010609060101010101" pitchFamily="49" charset="-122"/>
              </a:rPr>
              <a:t>和</a:t>
            </a:r>
            <a:r>
              <a:rPr lang="en-US" altLang="zh-CN" sz="1800" b="0" kern="0" dirty="0" err="1">
                <a:solidFill>
                  <a:srgbClr val="000000"/>
                </a:solidFill>
                <a:latin typeface="黑体" panose="02010609060101010101" pitchFamily="49" charset="-122"/>
                <a:ea typeface="黑体" panose="02010609060101010101" pitchFamily="49" charset="-122"/>
              </a:rPr>
              <a:t>MinPts</a:t>
            </a:r>
            <a:r>
              <a:rPr lang="zh-CN" altLang="en-US" sz="1800" b="0" kern="0" dirty="0">
                <a:solidFill>
                  <a:srgbClr val="000000"/>
                </a:solidFill>
                <a:latin typeface="黑体" panose="02010609060101010101" pitchFamily="49" charset="-122"/>
                <a:ea typeface="黑体" panose="02010609060101010101" pitchFamily="49" charset="-122"/>
              </a:rPr>
              <a:t>密度可达的，那么对象</a:t>
            </a:r>
            <a:r>
              <a:rPr lang="en-US" altLang="zh-CN" sz="1800" b="0" kern="0" dirty="0">
                <a:solidFill>
                  <a:srgbClr val="000000"/>
                </a:solidFill>
                <a:latin typeface="黑体" panose="02010609060101010101" pitchFamily="49" charset="-122"/>
                <a:ea typeface="黑体" panose="02010609060101010101" pitchFamily="49" charset="-122"/>
              </a:rPr>
              <a:t>p</a:t>
            </a:r>
            <a:r>
              <a:rPr lang="zh-CN" altLang="en-US" sz="1800" b="0" kern="0" dirty="0">
                <a:solidFill>
                  <a:srgbClr val="000000"/>
                </a:solidFill>
                <a:latin typeface="黑体" panose="02010609060101010101" pitchFamily="49" charset="-122"/>
                <a:ea typeface="黑体" panose="02010609060101010101" pitchFamily="49" charset="-122"/>
              </a:rPr>
              <a:t>和</a:t>
            </a:r>
            <a:r>
              <a:rPr lang="en-US" altLang="zh-CN" sz="1800" b="0" kern="0" dirty="0">
                <a:solidFill>
                  <a:srgbClr val="000000"/>
                </a:solidFill>
                <a:latin typeface="黑体" panose="02010609060101010101" pitchFamily="49" charset="-122"/>
                <a:ea typeface="黑体" panose="02010609060101010101" pitchFamily="49" charset="-122"/>
              </a:rPr>
              <a:t>q</a:t>
            </a:r>
            <a:r>
              <a:rPr lang="zh-CN" altLang="en-US" sz="1800" b="0" kern="0" dirty="0">
                <a:solidFill>
                  <a:srgbClr val="000000"/>
                </a:solidFill>
                <a:latin typeface="黑体" panose="02010609060101010101" pitchFamily="49" charset="-122"/>
                <a:ea typeface="黑体" panose="02010609060101010101" pitchFamily="49" charset="-122"/>
              </a:rPr>
              <a:t>是关于</a:t>
            </a:r>
            <a:r>
              <a:rPr lang="en-US" altLang="zh-CN" sz="1800" b="0" kern="0" dirty="0">
                <a:solidFill>
                  <a:srgbClr val="000000"/>
                </a:solidFill>
                <a:latin typeface="黑体" panose="02010609060101010101" pitchFamily="49" charset="-122"/>
                <a:ea typeface="黑体" panose="02010609060101010101" pitchFamily="49" charset="-122"/>
              </a:rPr>
              <a:t>ε</a:t>
            </a:r>
            <a:r>
              <a:rPr lang="zh-CN" altLang="en-US" sz="1800" b="0" kern="0" dirty="0">
                <a:solidFill>
                  <a:srgbClr val="000000"/>
                </a:solidFill>
                <a:latin typeface="黑体" panose="02010609060101010101" pitchFamily="49" charset="-122"/>
                <a:ea typeface="黑体" panose="02010609060101010101" pitchFamily="49" charset="-122"/>
              </a:rPr>
              <a:t>和</a:t>
            </a:r>
            <a:r>
              <a:rPr lang="en-US" altLang="zh-CN" sz="1800" b="0" kern="0" dirty="0" err="1">
                <a:solidFill>
                  <a:srgbClr val="000000"/>
                </a:solidFill>
                <a:latin typeface="黑体" panose="02010609060101010101" pitchFamily="49" charset="-122"/>
                <a:ea typeface="黑体" panose="02010609060101010101" pitchFamily="49" charset="-122"/>
              </a:rPr>
              <a:t>MinPts</a:t>
            </a:r>
            <a:r>
              <a:rPr lang="zh-CN" altLang="en-US" sz="1800" b="0" kern="0" dirty="0">
                <a:solidFill>
                  <a:srgbClr val="000000"/>
                </a:solidFill>
                <a:latin typeface="黑体" panose="02010609060101010101" pitchFamily="49" charset="-122"/>
                <a:ea typeface="黑体" panose="02010609060101010101" pitchFamily="49" charset="-122"/>
              </a:rPr>
              <a:t>密度相连的。</a:t>
            </a:r>
            <a:endParaRPr lang="zh-CN" altLang="en-US" sz="1800" b="0" kern="0" dirty="0">
              <a:solidFill>
                <a:srgbClr val="000000"/>
              </a:solidFill>
              <a:latin typeface="黑体" panose="02010609060101010101" pitchFamily="49" charset="-122"/>
              <a:ea typeface="黑体" panose="02010609060101010101" pitchFamily="49" charset="-122"/>
            </a:endParaRPr>
          </a:p>
          <a:p>
            <a:pPr marL="0" indent="0" eaLnBrk="1" hangingPunct="1">
              <a:lnSpc>
                <a:spcPct val="130000"/>
              </a:lnSpc>
              <a:spcBef>
                <a:spcPts val="0"/>
              </a:spcBef>
              <a:buClr>
                <a:srgbClr val="FF0000"/>
              </a:buClr>
              <a:buFont typeface="Wingdings" panose="05000000000000000000" pitchFamily="2" charset="2"/>
              <a:buNone/>
            </a:pPr>
            <a:endParaRPr lang="zh-CN" altLang="en-US" sz="2200" b="0" kern="0" dirty="0">
              <a:solidFill>
                <a:srgbClr val="000000"/>
              </a:solidFill>
              <a:latin typeface="黑体" panose="02010609060101010101" pitchFamily="49" charset="-122"/>
              <a:ea typeface="黑体" panose="02010609060101010101" pitchFamily="49" charset="-122"/>
            </a:endParaRPr>
          </a:p>
          <a:p>
            <a:pPr marL="0" indent="0" eaLnBrk="1" hangingPunct="1">
              <a:lnSpc>
                <a:spcPct val="100000"/>
              </a:lnSpc>
              <a:spcBef>
                <a:spcPts val="0"/>
              </a:spcBef>
              <a:buClr>
                <a:srgbClr val="FF0000"/>
              </a:buClr>
              <a:buFont typeface="Wingdings" panose="05000000000000000000" pitchFamily="2" charset="2"/>
              <a:buNone/>
            </a:pPr>
            <a:endParaRPr lang="zh-CN" altLang="en-US" sz="2200" b="0" kern="0" dirty="0">
              <a:solidFill>
                <a:srgbClr val="000000"/>
              </a:solidFill>
              <a:latin typeface="黑体" panose="02010609060101010101" pitchFamily="49" charset="-122"/>
              <a:ea typeface="黑体" panose="02010609060101010101" pitchFamily="49" charset="-122"/>
            </a:endParaRPr>
          </a:p>
        </p:txBody>
      </p:sp>
      <p:sp>
        <p:nvSpPr>
          <p:cNvPr id="3" name="矩形 2"/>
          <p:cNvSpPr/>
          <p:nvPr/>
        </p:nvSpPr>
        <p:spPr>
          <a:xfrm>
            <a:off x="3459758" y="4882634"/>
            <a:ext cx="2141933" cy="369332"/>
          </a:xfrm>
          <a:prstGeom prst="rect">
            <a:avLst/>
          </a:prstGeom>
        </p:spPr>
        <p:txBody>
          <a:bodyPr wrap="none">
            <a:spAutoFit/>
          </a:bodyPr>
          <a:lstStyle/>
          <a:p>
            <a:r>
              <a:rPr lang="zh-CN" altLang="en-US" dirty="0">
                <a:solidFill>
                  <a:prstClr val="black"/>
                </a:solidFill>
              </a:rPr>
              <a:t>图</a:t>
            </a:r>
            <a:r>
              <a:rPr lang="en-US" altLang="zh-CN" dirty="0">
                <a:solidFill>
                  <a:prstClr val="black"/>
                </a:solidFill>
              </a:rPr>
              <a:t>5-10 </a:t>
            </a:r>
            <a:r>
              <a:rPr lang="zh-CN" altLang="en-US" dirty="0">
                <a:solidFill>
                  <a:prstClr val="black"/>
                </a:solidFill>
              </a:rPr>
              <a:t>密度相连的</a:t>
            </a:r>
            <a:endParaRPr lang="zh-CN" altLang="en-US" dirty="0">
              <a:solidFill>
                <a:prstClr val="black"/>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02333" y="2324100"/>
            <a:ext cx="4065142" cy="2187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a:defRPr/>
            </a:pPr>
            <a:r>
              <a:rPr lang="es-HN" sz="1200" b="1" i="1" dirty="0">
                <a:solidFill>
                  <a:prstClr val="white">
                    <a:lumMod val="65000"/>
                  </a:prstClr>
                </a:solidFill>
              </a:rPr>
              <a:t>of</a:t>
            </a:r>
            <a:endParaRPr lang="es-ES" sz="1200" b="1" i="1" dirty="0">
              <a:solidFill>
                <a:prstClr val="white">
                  <a:lumMod val="65000"/>
                </a:prstClr>
              </a:solidFill>
            </a:endParaRPr>
          </a:p>
        </p:txBody>
      </p:sp>
      <p:sp>
        <p:nvSpPr>
          <p:cNvPr id="74" name="31 CuadroTexto"/>
          <p:cNvSpPr txBox="1"/>
          <p:nvPr/>
        </p:nvSpPr>
        <p:spPr>
          <a:xfrm>
            <a:off x="4729199" y="6267161"/>
            <a:ext cx="370840" cy="275590"/>
          </a:xfrm>
          <a:prstGeom prst="rect">
            <a:avLst/>
          </a:prstGeom>
          <a:noFill/>
        </p:spPr>
        <p:txBody>
          <a:bodyPr wrap="none">
            <a:spAutoFit/>
          </a:bodyPr>
          <a:lstStyle/>
          <a:p>
            <a:pPr>
              <a:defRPr/>
            </a:pPr>
            <a:r>
              <a:rPr lang="en-US" altLang="es-ES" sz="1200" b="1" dirty="0">
                <a:solidFill>
                  <a:prstClr val="white">
                    <a:lumMod val="50000"/>
                  </a:prstClr>
                </a:solidFill>
              </a:rPr>
              <a:t>55</a:t>
            </a:r>
            <a:endParaRPr lang="en-US" altLang="es-ES" sz="1200" b="1" dirty="0">
              <a:solidFill>
                <a:prstClr val="white">
                  <a:lumMod val="50000"/>
                </a:prstClr>
              </a:solidFill>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solidFill>
                  <a:prstClr val="black">
                    <a:tint val="75000"/>
                  </a:prstClr>
                </a:solidFill>
              </a:rPr>
            </a:fld>
            <a:endParaRPr lang="zh-CN" altLang="en-US" dirty="0">
              <a:solidFill>
                <a:prstClr val="black">
                  <a:tint val="75000"/>
                </a:prstClr>
              </a:solidFill>
            </a:endParaRPr>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802049" cy="323165"/>
          </a:xfrm>
          <a:prstGeom prst="rect">
            <a:avLst/>
          </a:prstGeom>
          <a:noFill/>
        </p:spPr>
        <p:txBody>
          <a:bodyPr wrap="none" lIns="0" tIns="0" rIns="0" bIns="0" rtlCol="0">
            <a:spAutoFit/>
          </a:bodyPr>
          <a:lstStyle/>
          <a:p>
            <a:r>
              <a:rPr lang="en-US" altLang="zh-CN" sz="2100" b="1" spc="225" dirty="0">
                <a:solidFill>
                  <a:prstClr val="white"/>
                </a:solidFill>
              </a:rPr>
              <a:t>5.4  </a:t>
            </a:r>
            <a:r>
              <a:rPr lang="zh-CN" altLang="en-US" sz="2100" b="1" spc="225" dirty="0">
                <a:solidFill>
                  <a:prstClr val="white"/>
                </a:solidFill>
              </a:rPr>
              <a:t>基于密度的方法</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5" name="文本框 27"/>
          <p:cNvSpPr txBox="1"/>
          <p:nvPr/>
        </p:nvSpPr>
        <p:spPr>
          <a:xfrm>
            <a:off x="6630203" y="234392"/>
            <a:ext cx="1274708" cy="300082"/>
          </a:xfrm>
          <a:prstGeom prst="rect">
            <a:avLst/>
          </a:prstGeom>
          <a:noFill/>
        </p:spPr>
        <p:txBody>
          <a:bodyPr wrap="none" rtlCol="0">
            <a:spAutoFit/>
          </a:bodyPr>
          <a:lstStyle/>
          <a:p>
            <a:r>
              <a:rPr lang="zh-CN" altLang="en-US" sz="1350" dirty="0">
                <a:solidFill>
                  <a:prstClr val="white"/>
                </a:solidFill>
              </a:rPr>
              <a:t>第五章　聚 类</a:t>
            </a:r>
            <a:endParaRPr lang="zh-CN" altLang="en-US" sz="1350" dirty="0">
              <a:solidFill>
                <a:prstClr val="white"/>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69" name="Rectangle 3"/>
          <p:cNvSpPr txBox="1">
            <a:spLocks noChangeArrowheads="1"/>
          </p:cNvSpPr>
          <p:nvPr/>
        </p:nvSpPr>
        <p:spPr bwMode="auto">
          <a:xfrm>
            <a:off x="363537" y="1041399"/>
            <a:ext cx="8207375" cy="4819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lnSpc>
                <a:spcPct val="120000"/>
              </a:lnSpc>
              <a:spcBef>
                <a:spcPct val="20000"/>
              </a:spcBef>
              <a:spcAft>
                <a:spcPct val="0"/>
              </a:spcAft>
              <a:buClr>
                <a:schemeClr val="accent1"/>
              </a:buClr>
              <a:buFont typeface="Wingdings" panose="05000000000000000000" pitchFamily="2" charset="2"/>
              <a:buChar char="n"/>
              <a:defRPr sz="2000" b="1">
                <a:solidFill>
                  <a:schemeClr val="tx1"/>
                </a:solidFill>
                <a:latin typeface="+mn-lt"/>
                <a:ea typeface="+mn-ea"/>
                <a:cs typeface="+mn-cs"/>
              </a:defRPr>
            </a:lvl1pPr>
            <a:lvl2pPr marL="742950" indent="-285750" algn="l" rtl="0" eaLnBrk="0" fontAlgn="base" hangingPunct="0">
              <a:lnSpc>
                <a:spcPct val="120000"/>
              </a:lnSpc>
              <a:spcBef>
                <a:spcPct val="20000"/>
              </a:spcBef>
              <a:spcAft>
                <a:spcPct val="0"/>
              </a:spcAft>
              <a:buClr>
                <a:schemeClr val="accent1"/>
              </a:buClr>
              <a:buFont typeface="Wingdings" panose="05000000000000000000" pitchFamily="2" charset="2"/>
              <a:buChar char="n"/>
              <a:defRPr b="1">
                <a:solidFill>
                  <a:schemeClr val="tx1"/>
                </a:solidFill>
                <a:latin typeface="+mn-lt"/>
                <a:ea typeface="+mn-ea"/>
              </a:defRPr>
            </a:lvl2pPr>
            <a:lvl3pPr marL="11430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600" b="1">
                <a:solidFill>
                  <a:schemeClr val="tx1"/>
                </a:solidFill>
                <a:latin typeface="+mn-lt"/>
                <a:ea typeface="+mn-ea"/>
              </a:defRPr>
            </a:lvl3pPr>
            <a:lvl4pPr marL="16002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400" b="1">
                <a:solidFill>
                  <a:schemeClr val="tx1"/>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
              <a:defRPr>
                <a:solidFill>
                  <a:schemeClr val="tx1"/>
                </a:solidFill>
                <a:latin typeface="+mn-lt"/>
                <a:ea typeface="+mn-ea"/>
              </a:defRPr>
            </a:lvl5pPr>
            <a:lvl6pPr marL="25146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6pPr>
            <a:lvl7pPr marL="29718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7pPr>
            <a:lvl8pPr marL="34290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8pPr>
            <a:lvl9pPr marL="38862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9pPr>
          </a:lstStyle>
          <a:p>
            <a:pPr marL="0" indent="0" eaLnBrk="1" hangingPunct="1">
              <a:spcBef>
                <a:spcPts val="0"/>
              </a:spcBef>
              <a:buClr>
                <a:srgbClr val="FF0000"/>
              </a:buClr>
              <a:buNone/>
            </a:pPr>
            <a:r>
              <a:rPr lang="zh-CN" altLang="en-US" sz="1800" b="0" kern="0" dirty="0">
                <a:solidFill>
                  <a:srgbClr val="000000"/>
                </a:solidFill>
                <a:latin typeface="黑体" panose="02010609060101010101" pitchFamily="49" charset="-122"/>
                <a:ea typeface="黑体" panose="02010609060101010101" pitchFamily="49" charset="-122"/>
              </a:rPr>
              <a:t>算法</a:t>
            </a:r>
            <a:r>
              <a:rPr lang="en-US" altLang="zh-CN" sz="1800" b="0" kern="0" dirty="0">
                <a:solidFill>
                  <a:srgbClr val="000000"/>
                </a:solidFill>
                <a:latin typeface="黑体" panose="02010609060101010101" pitchFamily="49" charset="-122"/>
                <a:ea typeface="黑体" panose="02010609060101010101" pitchFamily="49" charset="-122"/>
              </a:rPr>
              <a:t>5.6  DBSCAN</a:t>
            </a:r>
            <a:r>
              <a:rPr lang="zh-CN" altLang="en-US" sz="1800" b="0" kern="0" dirty="0">
                <a:solidFill>
                  <a:srgbClr val="000000"/>
                </a:solidFill>
                <a:latin typeface="黑体" panose="02010609060101010101" pitchFamily="49" charset="-122"/>
                <a:ea typeface="黑体" panose="02010609060101010101" pitchFamily="49" charset="-122"/>
              </a:rPr>
              <a:t>算法</a:t>
            </a:r>
            <a:endParaRPr lang="zh-CN" altLang="en-US" sz="1800" b="0" kern="0" dirty="0">
              <a:solidFill>
                <a:srgbClr val="000000"/>
              </a:solidFill>
              <a:latin typeface="黑体" panose="02010609060101010101" pitchFamily="49" charset="-122"/>
              <a:ea typeface="黑体" panose="02010609060101010101" pitchFamily="49" charset="-122"/>
            </a:endParaRPr>
          </a:p>
          <a:p>
            <a:pPr marL="0" indent="0" eaLnBrk="1" hangingPunct="1">
              <a:spcBef>
                <a:spcPts val="0"/>
              </a:spcBef>
              <a:buClr>
                <a:srgbClr val="FF0000"/>
              </a:buClr>
              <a:buNone/>
            </a:pPr>
            <a:r>
              <a:rPr lang="zh-CN" altLang="en-US" sz="1800" b="0" kern="0" dirty="0">
                <a:solidFill>
                  <a:srgbClr val="000000"/>
                </a:solidFill>
                <a:latin typeface="黑体" panose="02010609060101010101" pitchFamily="49" charset="-122"/>
                <a:ea typeface="黑体" panose="02010609060101010101" pitchFamily="49" charset="-122"/>
              </a:rPr>
              <a:t>输入：</a:t>
            </a:r>
            <a:r>
              <a:rPr lang="en-US" altLang="zh-CN" sz="1800" b="0" kern="0" dirty="0">
                <a:solidFill>
                  <a:srgbClr val="000000"/>
                </a:solidFill>
                <a:latin typeface="黑体" panose="02010609060101010101" pitchFamily="49" charset="-122"/>
                <a:ea typeface="黑体" panose="02010609060101010101" pitchFamily="49" charset="-122"/>
              </a:rPr>
              <a:t>ε -</a:t>
            </a:r>
            <a:r>
              <a:rPr lang="zh-CN" altLang="en-US" sz="1800" b="0" kern="0" dirty="0">
                <a:solidFill>
                  <a:srgbClr val="000000"/>
                </a:solidFill>
                <a:latin typeface="黑体" panose="02010609060101010101" pitchFamily="49" charset="-122"/>
                <a:ea typeface="黑体" panose="02010609060101010101" pitchFamily="49" charset="-122"/>
              </a:rPr>
              <a:t>半径，</a:t>
            </a:r>
            <a:r>
              <a:rPr lang="en-US" altLang="zh-CN" sz="1800" b="0" kern="0" dirty="0" err="1">
                <a:solidFill>
                  <a:srgbClr val="000000"/>
                </a:solidFill>
                <a:latin typeface="黑体" panose="02010609060101010101" pitchFamily="49" charset="-122"/>
                <a:ea typeface="黑体" panose="02010609060101010101" pitchFamily="49" charset="-122"/>
              </a:rPr>
              <a:t>MinPts</a:t>
            </a:r>
            <a:r>
              <a:rPr lang="en-US" altLang="zh-CN" sz="1800" b="0" kern="0" dirty="0">
                <a:solidFill>
                  <a:srgbClr val="000000"/>
                </a:solidFill>
                <a:latin typeface="黑体" panose="02010609060101010101" pitchFamily="49" charset="-122"/>
                <a:ea typeface="黑体" panose="02010609060101010101" pitchFamily="49" charset="-122"/>
              </a:rPr>
              <a:t>- </a:t>
            </a:r>
            <a:r>
              <a:rPr lang="zh-CN" altLang="en-US" sz="1800" b="0" kern="0" dirty="0">
                <a:solidFill>
                  <a:srgbClr val="000000"/>
                </a:solidFill>
                <a:latin typeface="黑体" panose="02010609060101010101" pitchFamily="49" charset="-122"/>
                <a:ea typeface="黑体" panose="02010609060101010101" pitchFamily="49" charset="-122"/>
              </a:rPr>
              <a:t>给定点在</a:t>
            </a:r>
            <a:r>
              <a:rPr lang="en-US" altLang="zh-CN" sz="1800" b="0" kern="0" dirty="0">
                <a:solidFill>
                  <a:srgbClr val="000000"/>
                </a:solidFill>
                <a:latin typeface="黑体" panose="02010609060101010101" pitchFamily="49" charset="-122"/>
                <a:ea typeface="黑体" panose="02010609060101010101" pitchFamily="49" charset="-122"/>
              </a:rPr>
              <a:t>ε</a:t>
            </a:r>
            <a:r>
              <a:rPr lang="zh-CN" altLang="en-US" sz="1800" b="0" kern="0" dirty="0">
                <a:solidFill>
                  <a:srgbClr val="000000"/>
                </a:solidFill>
                <a:latin typeface="黑体" panose="02010609060101010101" pitchFamily="49" charset="-122"/>
                <a:ea typeface="黑体" panose="02010609060101010101" pitchFamily="49" charset="-122"/>
              </a:rPr>
              <a:t>邻域内成为核心对象时邻域内至少要包含数据对象数，</a:t>
            </a:r>
            <a:r>
              <a:rPr lang="en-US" altLang="zh-CN" sz="1800" b="0" kern="0" dirty="0">
                <a:solidFill>
                  <a:srgbClr val="000000"/>
                </a:solidFill>
                <a:latin typeface="黑体" panose="02010609060101010101" pitchFamily="49" charset="-122"/>
                <a:ea typeface="黑体" panose="02010609060101010101" pitchFamily="49" charset="-122"/>
              </a:rPr>
              <a:t>D–</a:t>
            </a:r>
            <a:r>
              <a:rPr lang="zh-CN" altLang="en-US" sz="1800" b="0" kern="0" dirty="0">
                <a:solidFill>
                  <a:srgbClr val="000000"/>
                </a:solidFill>
                <a:latin typeface="黑体" panose="02010609060101010101" pitchFamily="49" charset="-122"/>
                <a:ea typeface="黑体" panose="02010609060101010101" pitchFamily="49" charset="-122"/>
              </a:rPr>
              <a:t>数据对象集合</a:t>
            </a:r>
            <a:endParaRPr lang="zh-CN" altLang="en-US" sz="1800" b="0" kern="0" dirty="0">
              <a:solidFill>
                <a:srgbClr val="000000"/>
              </a:solidFill>
              <a:latin typeface="黑体" panose="02010609060101010101" pitchFamily="49" charset="-122"/>
              <a:ea typeface="黑体" panose="02010609060101010101" pitchFamily="49" charset="-122"/>
            </a:endParaRPr>
          </a:p>
          <a:p>
            <a:pPr marL="0" indent="0" eaLnBrk="1" hangingPunct="1">
              <a:spcBef>
                <a:spcPts val="0"/>
              </a:spcBef>
              <a:buClr>
                <a:srgbClr val="FF0000"/>
              </a:buClr>
              <a:buNone/>
            </a:pPr>
            <a:r>
              <a:rPr lang="zh-CN" altLang="en-US" sz="1800" b="0" kern="0" dirty="0">
                <a:solidFill>
                  <a:srgbClr val="000000"/>
                </a:solidFill>
                <a:latin typeface="黑体" panose="02010609060101010101" pitchFamily="49" charset="-122"/>
                <a:ea typeface="黑体" panose="02010609060101010101" pitchFamily="49" charset="-122"/>
              </a:rPr>
              <a:t>输出：目标簇集合</a:t>
            </a:r>
            <a:endParaRPr lang="zh-CN" altLang="en-US" sz="1800" b="0" kern="0" dirty="0">
              <a:solidFill>
                <a:srgbClr val="000000"/>
              </a:solidFill>
              <a:latin typeface="黑体" panose="02010609060101010101" pitchFamily="49" charset="-122"/>
              <a:ea typeface="黑体" panose="02010609060101010101" pitchFamily="49" charset="-122"/>
            </a:endParaRPr>
          </a:p>
          <a:p>
            <a:pPr marL="0" indent="0" eaLnBrk="1" hangingPunct="1">
              <a:spcBef>
                <a:spcPts val="0"/>
              </a:spcBef>
              <a:buClr>
                <a:srgbClr val="FF0000"/>
              </a:buClr>
              <a:buNone/>
            </a:pPr>
            <a:r>
              <a:rPr lang="en-US" altLang="zh-CN" sz="1800" b="0" kern="0" dirty="0">
                <a:solidFill>
                  <a:srgbClr val="000000"/>
                </a:solidFill>
                <a:latin typeface="黑体" panose="02010609060101010101" pitchFamily="49" charset="-122"/>
                <a:ea typeface="黑体" panose="02010609060101010101" pitchFamily="49" charset="-122"/>
              </a:rPr>
              <a:t>1</a:t>
            </a:r>
            <a:r>
              <a:rPr lang="zh-CN" altLang="en-US" sz="1800" b="0" kern="0" dirty="0">
                <a:solidFill>
                  <a:srgbClr val="000000"/>
                </a:solidFill>
                <a:latin typeface="黑体" panose="02010609060101010101" pitchFamily="49" charset="-122"/>
                <a:ea typeface="黑体" panose="02010609060101010101" pitchFamily="49" charset="-122"/>
              </a:rPr>
              <a:t>：</a:t>
            </a:r>
            <a:r>
              <a:rPr lang="en-US" altLang="zh-CN" sz="1800" b="0" kern="0" dirty="0">
                <a:solidFill>
                  <a:srgbClr val="000000"/>
                </a:solidFill>
                <a:latin typeface="黑体" panose="02010609060101010101" pitchFamily="49" charset="-122"/>
                <a:ea typeface="黑体" panose="02010609060101010101" pitchFamily="49" charset="-122"/>
              </a:rPr>
              <a:t>repeat</a:t>
            </a:r>
            <a:endParaRPr lang="en-US" altLang="zh-CN" sz="1800" b="0" kern="0" dirty="0">
              <a:solidFill>
                <a:srgbClr val="000000"/>
              </a:solidFill>
              <a:latin typeface="黑体" panose="02010609060101010101" pitchFamily="49" charset="-122"/>
              <a:ea typeface="黑体" panose="02010609060101010101" pitchFamily="49" charset="-122"/>
            </a:endParaRPr>
          </a:p>
          <a:p>
            <a:pPr marL="0" indent="0" eaLnBrk="1" hangingPunct="1">
              <a:spcBef>
                <a:spcPts val="0"/>
              </a:spcBef>
              <a:buClr>
                <a:srgbClr val="FF0000"/>
              </a:buClr>
              <a:buNone/>
            </a:pPr>
            <a:r>
              <a:rPr lang="en-US" altLang="zh-CN" sz="1800" b="0" kern="0" dirty="0">
                <a:solidFill>
                  <a:srgbClr val="000000"/>
                </a:solidFill>
                <a:latin typeface="黑体" panose="02010609060101010101" pitchFamily="49" charset="-122"/>
                <a:ea typeface="黑体" panose="02010609060101010101" pitchFamily="49" charset="-122"/>
              </a:rPr>
              <a:t>2</a:t>
            </a:r>
            <a:r>
              <a:rPr lang="zh-CN" altLang="en-US" sz="1800" b="0" kern="0" dirty="0">
                <a:solidFill>
                  <a:srgbClr val="000000"/>
                </a:solidFill>
                <a:latin typeface="黑体" panose="02010609060101010101" pitchFamily="49" charset="-122"/>
                <a:ea typeface="黑体" panose="02010609060101010101" pitchFamily="49" charset="-122"/>
              </a:rPr>
              <a:t>：判断输入点是否为核心对象</a:t>
            </a:r>
            <a:r>
              <a:rPr lang="en-US" altLang="zh-CN" sz="1800" b="0" kern="0" dirty="0">
                <a:solidFill>
                  <a:srgbClr val="000000"/>
                </a:solidFill>
                <a:latin typeface="黑体" panose="02010609060101010101" pitchFamily="49" charset="-122"/>
                <a:ea typeface="黑体" panose="02010609060101010101" pitchFamily="49" charset="-122"/>
              </a:rPr>
              <a:t>;</a:t>
            </a:r>
            <a:endParaRPr lang="en-US" altLang="zh-CN" sz="1800" b="0" kern="0" dirty="0">
              <a:solidFill>
                <a:srgbClr val="000000"/>
              </a:solidFill>
              <a:latin typeface="黑体" panose="02010609060101010101" pitchFamily="49" charset="-122"/>
              <a:ea typeface="黑体" panose="02010609060101010101" pitchFamily="49" charset="-122"/>
            </a:endParaRPr>
          </a:p>
          <a:p>
            <a:pPr marL="0" indent="0" eaLnBrk="1" hangingPunct="1">
              <a:spcBef>
                <a:spcPts val="0"/>
              </a:spcBef>
              <a:buClr>
                <a:srgbClr val="FF0000"/>
              </a:buClr>
              <a:buNone/>
            </a:pPr>
            <a:r>
              <a:rPr lang="en-US" altLang="zh-CN" sz="1800" b="0" kern="0" dirty="0">
                <a:solidFill>
                  <a:srgbClr val="000000"/>
                </a:solidFill>
                <a:latin typeface="黑体" panose="02010609060101010101" pitchFamily="49" charset="-122"/>
                <a:ea typeface="黑体" panose="02010609060101010101" pitchFamily="49" charset="-122"/>
              </a:rPr>
              <a:t>3</a:t>
            </a:r>
            <a:r>
              <a:rPr lang="zh-CN" altLang="en-US" sz="1800" b="0" kern="0" dirty="0">
                <a:solidFill>
                  <a:srgbClr val="000000"/>
                </a:solidFill>
                <a:latin typeface="黑体" panose="02010609060101010101" pitchFamily="49" charset="-122"/>
                <a:ea typeface="黑体" panose="02010609060101010101" pitchFamily="49" charset="-122"/>
              </a:rPr>
              <a:t>：找出核心对象的</a:t>
            </a:r>
            <a:r>
              <a:rPr lang="en-US" altLang="zh-CN" sz="1800" b="0" kern="0" dirty="0">
                <a:solidFill>
                  <a:srgbClr val="000000"/>
                </a:solidFill>
                <a:latin typeface="黑体" panose="02010609060101010101" pitchFamily="49" charset="-122"/>
                <a:ea typeface="黑体" panose="02010609060101010101" pitchFamily="49" charset="-122"/>
              </a:rPr>
              <a:t>ε </a:t>
            </a:r>
            <a:r>
              <a:rPr lang="zh-CN" altLang="en-US" sz="1800" b="0" kern="0" dirty="0">
                <a:solidFill>
                  <a:srgbClr val="000000"/>
                </a:solidFill>
                <a:latin typeface="黑体" panose="02010609060101010101" pitchFamily="49" charset="-122"/>
                <a:ea typeface="黑体" panose="02010609060101010101" pitchFamily="49" charset="-122"/>
              </a:rPr>
              <a:t>邻域中的所有直接密度可达点</a:t>
            </a:r>
            <a:r>
              <a:rPr lang="en-US" altLang="zh-CN" sz="1800" b="0" kern="0" dirty="0">
                <a:solidFill>
                  <a:srgbClr val="000000"/>
                </a:solidFill>
                <a:latin typeface="黑体" panose="02010609060101010101" pitchFamily="49" charset="-122"/>
                <a:ea typeface="黑体" panose="02010609060101010101" pitchFamily="49" charset="-122"/>
              </a:rPr>
              <a:t>;</a:t>
            </a:r>
            <a:endParaRPr lang="en-US" altLang="zh-CN" sz="1800" b="0" kern="0" dirty="0">
              <a:solidFill>
                <a:srgbClr val="000000"/>
              </a:solidFill>
              <a:latin typeface="黑体" panose="02010609060101010101" pitchFamily="49" charset="-122"/>
              <a:ea typeface="黑体" panose="02010609060101010101" pitchFamily="49" charset="-122"/>
            </a:endParaRPr>
          </a:p>
          <a:p>
            <a:pPr marL="0" indent="0" eaLnBrk="1" hangingPunct="1">
              <a:spcBef>
                <a:spcPts val="0"/>
              </a:spcBef>
              <a:buClr>
                <a:srgbClr val="FF0000"/>
              </a:buClr>
              <a:buNone/>
            </a:pPr>
            <a:r>
              <a:rPr lang="en-US" altLang="zh-CN" sz="1800" b="0" kern="0" dirty="0">
                <a:solidFill>
                  <a:srgbClr val="000000"/>
                </a:solidFill>
                <a:latin typeface="黑体" panose="02010609060101010101" pitchFamily="49" charset="-122"/>
                <a:ea typeface="黑体" panose="02010609060101010101" pitchFamily="49" charset="-122"/>
              </a:rPr>
              <a:t>4</a:t>
            </a:r>
            <a:r>
              <a:rPr lang="zh-CN" altLang="en-US" sz="1800" b="0" kern="0" dirty="0">
                <a:solidFill>
                  <a:srgbClr val="000000"/>
                </a:solidFill>
                <a:latin typeface="黑体" panose="02010609060101010101" pitchFamily="49" charset="-122"/>
                <a:ea typeface="黑体" panose="02010609060101010101" pitchFamily="49" charset="-122"/>
              </a:rPr>
              <a:t>：</a:t>
            </a:r>
            <a:r>
              <a:rPr lang="en-US" altLang="zh-CN" sz="1800" b="0" kern="0" dirty="0">
                <a:solidFill>
                  <a:srgbClr val="000000"/>
                </a:solidFill>
                <a:latin typeface="黑体" panose="02010609060101010101" pitchFamily="49" charset="-122"/>
                <a:ea typeface="黑体" panose="02010609060101010101" pitchFamily="49" charset="-122"/>
              </a:rPr>
              <a:t>until</a:t>
            </a:r>
            <a:r>
              <a:rPr lang="zh-CN" altLang="en-US" sz="1800" b="0" kern="0" dirty="0">
                <a:solidFill>
                  <a:srgbClr val="000000"/>
                </a:solidFill>
                <a:latin typeface="黑体" panose="02010609060101010101" pitchFamily="49" charset="-122"/>
                <a:ea typeface="黑体" panose="02010609060101010101" pitchFamily="49" charset="-122"/>
              </a:rPr>
              <a:t>所有输入点都判断完毕</a:t>
            </a:r>
            <a:r>
              <a:rPr lang="en-US" altLang="zh-CN" sz="1800" b="0" kern="0" dirty="0">
                <a:solidFill>
                  <a:srgbClr val="000000"/>
                </a:solidFill>
                <a:latin typeface="黑体" panose="02010609060101010101" pitchFamily="49" charset="-122"/>
                <a:ea typeface="黑体" panose="02010609060101010101" pitchFamily="49" charset="-122"/>
              </a:rPr>
              <a:t>;</a:t>
            </a:r>
            <a:endParaRPr lang="en-US" altLang="zh-CN" sz="1800" b="0" kern="0" dirty="0">
              <a:solidFill>
                <a:srgbClr val="000000"/>
              </a:solidFill>
              <a:latin typeface="黑体" panose="02010609060101010101" pitchFamily="49" charset="-122"/>
              <a:ea typeface="黑体" panose="02010609060101010101" pitchFamily="49" charset="-122"/>
            </a:endParaRPr>
          </a:p>
          <a:p>
            <a:pPr marL="0" indent="0" eaLnBrk="1" hangingPunct="1">
              <a:spcBef>
                <a:spcPts val="0"/>
              </a:spcBef>
              <a:buClr>
                <a:srgbClr val="FF0000"/>
              </a:buClr>
              <a:buNone/>
            </a:pPr>
            <a:r>
              <a:rPr lang="en-US" altLang="zh-CN" sz="1800" b="0" kern="0" dirty="0">
                <a:solidFill>
                  <a:srgbClr val="000000"/>
                </a:solidFill>
                <a:latin typeface="黑体" panose="02010609060101010101" pitchFamily="49" charset="-122"/>
                <a:ea typeface="黑体" panose="02010609060101010101" pitchFamily="49" charset="-122"/>
              </a:rPr>
              <a:t>5</a:t>
            </a:r>
            <a:r>
              <a:rPr lang="zh-CN" altLang="en-US" sz="1800" b="0" kern="0" dirty="0">
                <a:solidFill>
                  <a:srgbClr val="000000"/>
                </a:solidFill>
                <a:latin typeface="黑体" panose="02010609060101010101" pitchFamily="49" charset="-122"/>
                <a:ea typeface="黑体" panose="02010609060101010101" pitchFamily="49" charset="-122"/>
              </a:rPr>
              <a:t>：</a:t>
            </a:r>
            <a:r>
              <a:rPr lang="en-US" altLang="zh-CN" sz="1800" b="0" kern="0" dirty="0">
                <a:solidFill>
                  <a:srgbClr val="000000"/>
                </a:solidFill>
                <a:latin typeface="黑体" panose="02010609060101010101" pitchFamily="49" charset="-122"/>
                <a:ea typeface="黑体" panose="02010609060101010101" pitchFamily="49" charset="-122"/>
              </a:rPr>
              <a:t>repeat</a:t>
            </a:r>
            <a:endParaRPr lang="en-US" altLang="zh-CN" sz="1800" b="0" kern="0" dirty="0">
              <a:solidFill>
                <a:srgbClr val="000000"/>
              </a:solidFill>
              <a:latin typeface="黑体" panose="02010609060101010101" pitchFamily="49" charset="-122"/>
              <a:ea typeface="黑体" panose="02010609060101010101" pitchFamily="49" charset="-122"/>
            </a:endParaRPr>
          </a:p>
          <a:p>
            <a:pPr marL="0" indent="0" eaLnBrk="1" hangingPunct="1">
              <a:spcBef>
                <a:spcPts val="0"/>
              </a:spcBef>
              <a:buClr>
                <a:srgbClr val="FF0000"/>
              </a:buClr>
              <a:buNone/>
            </a:pPr>
            <a:r>
              <a:rPr lang="en-US" altLang="zh-CN" sz="1800" b="0" kern="0" dirty="0">
                <a:solidFill>
                  <a:srgbClr val="000000"/>
                </a:solidFill>
                <a:latin typeface="黑体" panose="02010609060101010101" pitchFamily="49" charset="-122"/>
                <a:ea typeface="黑体" panose="02010609060101010101" pitchFamily="49" charset="-122"/>
              </a:rPr>
              <a:t>6</a:t>
            </a:r>
            <a:r>
              <a:rPr lang="zh-CN" altLang="en-US" sz="1800" b="0" kern="0" dirty="0">
                <a:solidFill>
                  <a:srgbClr val="000000"/>
                </a:solidFill>
                <a:latin typeface="黑体" panose="02010609060101010101" pitchFamily="49" charset="-122"/>
                <a:ea typeface="黑体" panose="02010609060101010101" pitchFamily="49" charset="-122"/>
              </a:rPr>
              <a:t>：针对所有核心对象的</a:t>
            </a:r>
            <a:r>
              <a:rPr lang="en-US" altLang="zh-CN" sz="1800" b="0" kern="0" dirty="0">
                <a:solidFill>
                  <a:srgbClr val="000000"/>
                </a:solidFill>
                <a:latin typeface="黑体" panose="02010609060101010101" pitchFamily="49" charset="-122"/>
                <a:ea typeface="黑体" panose="02010609060101010101" pitchFamily="49" charset="-122"/>
              </a:rPr>
              <a:t>ε </a:t>
            </a:r>
            <a:r>
              <a:rPr lang="zh-CN" altLang="en-US" sz="1800" b="0" kern="0" dirty="0">
                <a:solidFill>
                  <a:srgbClr val="000000"/>
                </a:solidFill>
                <a:latin typeface="黑体" panose="02010609060101010101" pitchFamily="49" charset="-122"/>
                <a:ea typeface="黑体" panose="02010609060101010101" pitchFamily="49" charset="-122"/>
              </a:rPr>
              <a:t>邻域所有直接密度可达点</a:t>
            </a:r>
            <a:r>
              <a:rPr lang="en-US" altLang="zh-CN" sz="1800" b="0" kern="0" dirty="0">
                <a:solidFill>
                  <a:srgbClr val="000000"/>
                </a:solidFill>
                <a:latin typeface="黑体" panose="02010609060101010101" pitchFamily="49" charset="-122"/>
                <a:ea typeface="黑体" panose="02010609060101010101" pitchFamily="49" charset="-122"/>
              </a:rPr>
              <a:t>;</a:t>
            </a:r>
            <a:endParaRPr lang="en-US" altLang="zh-CN" sz="1800" b="0" kern="0" dirty="0">
              <a:solidFill>
                <a:srgbClr val="000000"/>
              </a:solidFill>
              <a:latin typeface="黑体" panose="02010609060101010101" pitchFamily="49" charset="-122"/>
              <a:ea typeface="黑体" panose="02010609060101010101" pitchFamily="49" charset="-122"/>
            </a:endParaRPr>
          </a:p>
          <a:p>
            <a:pPr marL="0" indent="0" eaLnBrk="1" hangingPunct="1">
              <a:spcBef>
                <a:spcPts val="0"/>
              </a:spcBef>
              <a:buClr>
                <a:srgbClr val="FF0000"/>
              </a:buClr>
              <a:buNone/>
            </a:pPr>
            <a:r>
              <a:rPr lang="en-US" altLang="zh-CN" sz="1800" b="0" kern="0" dirty="0">
                <a:solidFill>
                  <a:srgbClr val="000000"/>
                </a:solidFill>
                <a:latin typeface="黑体" panose="02010609060101010101" pitchFamily="49" charset="-122"/>
                <a:ea typeface="黑体" panose="02010609060101010101" pitchFamily="49" charset="-122"/>
              </a:rPr>
              <a:t>7</a:t>
            </a:r>
            <a:r>
              <a:rPr lang="zh-CN" altLang="en-US" sz="1800" b="0" kern="0" dirty="0">
                <a:solidFill>
                  <a:srgbClr val="000000"/>
                </a:solidFill>
                <a:latin typeface="黑体" panose="02010609060101010101" pitchFamily="49" charset="-122"/>
                <a:ea typeface="黑体" panose="02010609060101010101" pitchFamily="49" charset="-122"/>
              </a:rPr>
              <a:t>：找到最大密度相连对象集合，中间涉及到一些密度可达对象的合并</a:t>
            </a:r>
            <a:r>
              <a:rPr lang="en-US" altLang="zh-CN" sz="1800" b="0" kern="0" dirty="0">
                <a:solidFill>
                  <a:srgbClr val="000000"/>
                </a:solidFill>
                <a:latin typeface="黑体" panose="02010609060101010101" pitchFamily="49" charset="-122"/>
                <a:ea typeface="黑体" panose="02010609060101010101" pitchFamily="49" charset="-122"/>
              </a:rPr>
              <a:t>;</a:t>
            </a:r>
            <a:endParaRPr lang="en-US" altLang="zh-CN" sz="1800" b="0" kern="0" dirty="0">
              <a:solidFill>
                <a:srgbClr val="000000"/>
              </a:solidFill>
              <a:latin typeface="黑体" panose="02010609060101010101" pitchFamily="49" charset="-122"/>
              <a:ea typeface="黑体" panose="02010609060101010101" pitchFamily="49" charset="-122"/>
            </a:endParaRPr>
          </a:p>
          <a:p>
            <a:pPr marL="0" indent="0" eaLnBrk="1" hangingPunct="1">
              <a:spcBef>
                <a:spcPts val="0"/>
              </a:spcBef>
              <a:buClr>
                <a:srgbClr val="FF0000"/>
              </a:buClr>
              <a:buNone/>
            </a:pPr>
            <a:r>
              <a:rPr lang="en-US" altLang="zh-CN" sz="1800" b="0" kern="0" dirty="0">
                <a:solidFill>
                  <a:srgbClr val="000000"/>
                </a:solidFill>
                <a:latin typeface="黑体" panose="02010609060101010101" pitchFamily="49" charset="-122"/>
                <a:ea typeface="黑体" panose="02010609060101010101" pitchFamily="49" charset="-122"/>
              </a:rPr>
              <a:t>8</a:t>
            </a:r>
            <a:r>
              <a:rPr lang="zh-CN" altLang="en-US" sz="1800" b="0" kern="0" dirty="0">
                <a:solidFill>
                  <a:srgbClr val="000000"/>
                </a:solidFill>
                <a:latin typeface="黑体" panose="02010609060101010101" pitchFamily="49" charset="-122"/>
                <a:ea typeface="黑体" panose="02010609060101010101" pitchFamily="49" charset="-122"/>
              </a:rPr>
              <a:t>：</a:t>
            </a:r>
            <a:r>
              <a:rPr lang="en-US" altLang="zh-CN" sz="1800" b="0" kern="0" dirty="0">
                <a:solidFill>
                  <a:srgbClr val="000000"/>
                </a:solidFill>
                <a:latin typeface="黑体" panose="02010609060101010101" pitchFamily="49" charset="-122"/>
                <a:ea typeface="黑体" panose="02010609060101010101" pitchFamily="49" charset="-122"/>
              </a:rPr>
              <a:t>until </a:t>
            </a:r>
            <a:r>
              <a:rPr lang="zh-CN" altLang="en-US" sz="1800" b="0" kern="0" dirty="0">
                <a:solidFill>
                  <a:srgbClr val="000000"/>
                </a:solidFill>
                <a:latin typeface="黑体" panose="02010609060101010101" pitchFamily="49" charset="-122"/>
                <a:ea typeface="黑体" panose="02010609060101010101" pitchFamily="49" charset="-122"/>
              </a:rPr>
              <a:t>所有核心对象的</a:t>
            </a:r>
            <a:r>
              <a:rPr lang="en-US" altLang="zh-CN" sz="1800" b="0" kern="0" dirty="0">
                <a:solidFill>
                  <a:srgbClr val="000000"/>
                </a:solidFill>
                <a:latin typeface="黑体" panose="02010609060101010101" pitchFamily="49" charset="-122"/>
                <a:ea typeface="黑体" panose="02010609060101010101" pitchFamily="49" charset="-122"/>
              </a:rPr>
              <a:t>ε  </a:t>
            </a:r>
            <a:r>
              <a:rPr lang="zh-CN" altLang="en-US" sz="1800" b="0" kern="0" dirty="0">
                <a:solidFill>
                  <a:srgbClr val="000000"/>
                </a:solidFill>
                <a:latin typeface="黑体" panose="02010609060101010101" pitchFamily="49" charset="-122"/>
                <a:ea typeface="黑体" panose="02010609060101010101" pitchFamily="49" charset="-122"/>
              </a:rPr>
              <a:t>邻域都遍历完毕。</a:t>
            </a:r>
            <a:endParaRPr lang="zh-CN" altLang="en-US" sz="1800" b="0" kern="0" dirty="0">
              <a:solidFill>
                <a:srgbClr val="000000"/>
              </a:solidFill>
              <a:latin typeface="黑体" panose="02010609060101010101" pitchFamily="49" charset="-122"/>
              <a:ea typeface="黑体" panose="02010609060101010101" pitchFamily="49" charset="-122"/>
            </a:endParaRPr>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a:defRPr/>
            </a:pPr>
            <a:r>
              <a:rPr lang="es-HN" sz="1200" b="1" i="1" dirty="0">
                <a:solidFill>
                  <a:prstClr val="white">
                    <a:lumMod val="65000"/>
                  </a:prstClr>
                </a:solidFill>
              </a:rPr>
              <a:t>of</a:t>
            </a:r>
            <a:endParaRPr lang="es-ES" sz="1200" b="1" i="1" dirty="0">
              <a:solidFill>
                <a:prstClr val="white">
                  <a:lumMod val="65000"/>
                </a:prstClr>
              </a:solidFill>
            </a:endParaRPr>
          </a:p>
        </p:txBody>
      </p:sp>
      <p:sp>
        <p:nvSpPr>
          <p:cNvPr id="74" name="31 CuadroTexto"/>
          <p:cNvSpPr txBox="1"/>
          <p:nvPr/>
        </p:nvSpPr>
        <p:spPr>
          <a:xfrm>
            <a:off x="4729199" y="6267161"/>
            <a:ext cx="370840" cy="275590"/>
          </a:xfrm>
          <a:prstGeom prst="rect">
            <a:avLst/>
          </a:prstGeom>
          <a:noFill/>
        </p:spPr>
        <p:txBody>
          <a:bodyPr wrap="none">
            <a:spAutoFit/>
          </a:bodyPr>
          <a:lstStyle/>
          <a:p>
            <a:pPr>
              <a:defRPr/>
            </a:pPr>
            <a:r>
              <a:rPr lang="en-US" altLang="es-ES" sz="1200" b="1" dirty="0">
                <a:solidFill>
                  <a:prstClr val="white">
                    <a:lumMod val="50000"/>
                  </a:prstClr>
                </a:solidFill>
              </a:rPr>
              <a:t>55</a:t>
            </a:r>
            <a:endParaRPr lang="en-US" altLang="es-ES" sz="1200" b="1" dirty="0">
              <a:solidFill>
                <a:prstClr val="white">
                  <a:lumMod val="50000"/>
                </a:prstClr>
              </a:solidFill>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solidFill>
                  <a:prstClr val="black">
                    <a:tint val="75000"/>
                  </a:prstClr>
                </a:solidFill>
              </a:rPr>
            </a:fld>
            <a:endParaRPr lang="zh-CN" altLang="en-US" dirty="0">
              <a:solidFill>
                <a:prstClr val="black">
                  <a:tint val="75000"/>
                </a:prstClr>
              </a:solidFill>
            </a:endParaRPr>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802049" cy="323165"/>
          </a:xfrm>
          <a:prstGeom prst="rect">
            <a:avLst/>
          </a:prstGeom>
          <a:noFill/>
        </p:spPr>
        <p:txBody>
          <a:bodyPr wrap="none" lIns="0" tIns="0" rIns="0" bIns="0" rtlCol="0">
            <a:spAutoFit/>
          </a:bodyPr>
          <a:lstStyle/>
          <a:p>
            <a:r>
              <a:rPr lang="en-US" altLang="zh-CN" sz="2100" b="1" spc="225" dirty="0">
                <a:solidFill>
                  <a:prstClr val="white"/>
                </a:solidFill>
              </a:rPr>
              <a:t>5.4  </a:t>
            </a:r>
            <a:r>
              <a:rPr lang="zh-CN" altLang="en-US" sz="2100" b="1" spc="225" dirty="0">
                <a:solidFill>
                  <a:prstClr val="white"/>
                </a:solidFill>
              </a:rPr>
              <a:t>基于密度的方法</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5" name="文本框 27"/>
          <p:cNvSpPr txBox="1"/>
          <p:nvPr/>
        </p:nvSpPr>
        <p:spPr>
          <a:xfrm>
            <a:off x="6630203" y="234392"/>
            <a:ext cx="1274708" cy="300082"/>
          </a:xfrm>
          <a:prstGeom prst="rect">
            <a:avLst/>
          </a:prstGeom>
          <a:noFill/>
        </p:spPr>
        <p:txBody>
          <a:bodyPr wrap="none" rtlCol="0">
            <a:spAutoFit/>
          </a:bodyPr>
          <a:lstStyle/>
          <a:p>
            <a:r>
              <a:rPr lang="zh-CN" altLang="en-US" sz="1350" dirty="0">
                <a:solidFill>
                  <a:prstClr val="white"/>
                </a:solidFill>
              </a:rPr>
              <a:t>第五章　聚 类</a:t>
            </a:r>
            <a:endParaRPr lang="zh-CN" altLang="en-US" sz="1350" dirty="0">
              <a:solidFill>
                <a:prstClr val="white"/>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69" name="Rectangle 3"/>
          <p:cNvSpPr txBox="1">
            <a:spLocks noChangeArrowheads="1"/>
          </p:cNvSpPr>
          <p:nvPr/>
        </p:nvSpPr>
        <p:spPr bwMode="auto">
          <a:xfrm>
            <a:off x="317721" y="831849"/>
            <a:ext cx="8207375" cy="4819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lnSpc>
                <a:spcPct val="120000"/>
              </a:lnSpc>
              <a:spcBef>
                <a:spcPct val="20000"/>
              </a:spcBef>
              <a:spcAft>
                <a:spcPct val="0"/>
              </a:spcAft>
              <a:buClr>
                <a:schemeClr val="accent1"/>
              </a:buClr>
              <a:buFont typeface="Wingdings" panose="05000000000000000000" pitchFamily="2" charset="2"/>
              <a:buChar char="n"/>
              <a:defRPr sz="2000" b="1">
                <a:solidFill>
                  <a:schemeClr val="tx1"/>
                </a:solidFill>
                <a:latin typeface="+mn-lt"/>
                <a:ea typeface="+mn-ea"/>
                <a:cs typeface="+mn-cs"/>
              </a:defRPr>
            </a:lvl1pPr>
            <a:lvl2pPr marL="742950" indent="-285750" algn="l" rtl="0" eaLnBrk="0" fontAlgn="base" hangingPunct="0">
              <a:lnSpc>
                <a:spcPct val="120000"/>
              </a:lnSpc>
              <a:spcBef>
                <a:spcPct val="20000"/>
              </a:spcBef>
              <a:spcAft>
                <a:spcPct val="0"/>
              </a:spcAft>
              <a:buClr>
                <a:schemeClr val="accent1"/>
              </a:buClr>
              <a:buFont typeface="Wingdings" panose="05000000000000000000" pitchFamily="2" charset="2"/>
              <a:buChar char="n"/>
              <a:defRPr b="1">
                <a:solidFill>
                  <a:schemeClr val="tx1"/>
                </a:solidFill>
                <a:latin typeface="+mn-lt"/>
                <a:ea typeface="+mn-ea"/>
              </a:defRPr>
            </a:lvl2pPr>
            <a:lvl3pPr marL="11430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600" b="1">
                <a:solidFill>
                  <a:schemeClr val="tx1"/>
                </a:solidFill>
                <a:latin typeface="+mn-lt"/>
                <a:ea typeface="+mn-ea"/>
              </a:defRPr>
            </a:lvl3pPr>
            <a:lvl4pPr marL="16002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400" b="1">
                <a:solidFill>
                  <a:schemeClr val="tx1"/>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
              <a:defRPr>
                <a:solidFill>
                  <a:schemeClr val="tx1"/>
                </a:solidFill>
                <a:latin typeface="+mn-lt"/>
                <a:ea typeface="+mn-ea"/>
              </a:defRPr>
            </a:lvl5pPr>
            <a:lvl6pPr marL="25146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6pPr>
            <a:lvl7pPr marL="29718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7pPr>
            <a:lvl8pPr marL="34290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8pPr>
            <a:lvl9pPr marL="38862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9pPr>
          </a:lstStyle>
          <a:p>
            <a:pPr marL="0" indent="0" eaLnBrk="1" hangingPunct="1">
              <a:spcBef>
                <a:spcPts val="0"/>
              </a:spcBef>
              <a:buClr>
                <a:srgbClr val="FF0000"/>
              </a:buClr>
              <a:buFont typeface="Wingdings" panose="05000000000000000000" pitchFamily="2" charset="2"/>
              <a:buNone/>
            </a:pPr>
            <a:r>
              <a:rPr lang="zh-CN" altLang="en-US" sz="1800" b="0" kern="0" dirty="0">
                <a:solidFill>
                  <a:srgbClr val="000000"/>
                </a:solidFill>
                <a:latin typeface="黑体" panose="02010609060101010101" pitchFamily="49" charset="-122"/>
                <a:ea typeface="黑体" panose="02010609060101010101" pitchFamily="49" charset="-122"/>
              </a:rPr>
              <a:t>算法</a:t>
            </a:r>
            <a:r>
              <a:rPr lang="en-US" altLang="zh-CN" sz="1800" b="0" kern="0" dirty="0">
                <a:solidFill>
                  <a:srgbClr val="000000"/>
                </a:solidFill>
                <a:latin typeface="黑体" panose="02010609060101010101" pitchFamily="49" charset="-122"/>
                <a:ea typeface="黑体" panose="02010609060101010101" pitchFamily="49" charset="-122"/>
              </a:rPr>
              <a:t>5.6  DBSCAN</a:t>
            </a:r>
            <a:r>
              <a:rPr lang="zh-CN" altLang="en-US" sz="1800" b="0" kern="0" dirty="0">
                <a:solidFill>
                  <a:srgbClr val="000000"/>
                </a:solidFill>
                <a:latin typeface="黑体" panose="02010609060101010101" pitchFamily="49" charset="-122"/>
                <a:ea typeface="黑体" panose="02010609060101010101" pitchFamily="49" charset="-122"/>
              </a:rPr>
              <a:t>算法</a:t>
            </a:r>
            <a:endParaRPr lang="zh-CN" altLang="en-US" sz="1800" b="0" kern="0" dirty="0">
              <a:solidFill>
                <a:srgbClr val="000000"/>
              </a:solidFill>
              <a:latin typeface="黑体" panose="02010609060101010101" pitchFamily="49" charset="-122"/>
              <a:ea typeface="黑体" panose="02010609060101010101" pitchFamily="49" charset="-122"/>
            </a:endParaRPr>
          </a:p>
          <a:p>
            <a:pPr marL="0" indent="0" eaLnBrk="1" hangingPunct="1">
              <a:spcBef>
                <a:spcPts val="0"/>
              </a:spcBef>
              <a:buClr>
                <a:srgbClr val="FF0000"/>
              </a:buClr>
              <a:buFont typeface="Wingdings" panose="05000000000000000000" pitchFamily="2" charset="2"/>
              <a:buNone/>
            </a:pPr>
            <a:r>
              <a:rPr lang="zh-CN" altLang="en-US" sz="1800" b="0" kern="0" dirty="0">
                <a:solidFill>
                  <a:srgbClr val="000000"/>
                </a:solidFill>
                <a:latin typeface="黑体" panose="02010609060101010101" pitchFamily="49" charset="-122"/>
                <a:ea typeface="黑体" panose="02010609060101010101" pitchFamily="49" charset="-122"/>
              </a:rPr>
              <a:t>输入：</a:t>
            </a:r>
            <a:r>
              <a:rPr lang="en-US" altLang="zh-CN" sz="1800" b="0" kern="0" dirty="0">
                <a:solidFill>
                  <a:srgbClr val="000000"/>
                </a:solidFill>
                <a:latin typeface="黑体" panose="02010609060101010101" pitchFamily="49" charset="-122"/>
                <a:ea typeface="黑体" panose="02010609060101010101" pitchFamily="49" charset="-122"/>
              </a:rPr>
              <a:t>ε -</a:t>
            </a:r>
            <a:r>
              <a:rPr lang="zh-CN" altLang="en-US" sz="1800" b="0" kern="0" dirty="0">
                <a:solidFill>
                  <a:srgbClr val="000000"/>
                </a:solidFill>
                <a:latin typeface="黑体" panose="02010609060101010101" pitchFamily="49" charset="-122"/>
                <a:ea typeface="黑体" panose="02010609060101010101" pitchFamily="49" charset="-122"/>
              </a:rPr>
              <a:t>半径，</a:t>
            </a:r>
            <a:r>
              <a:rPr lang="en-US" altLang="zh-CN" sz="1800" b="0" kern="0" dirty="0" err="1">
                <a:solidFill>
                  <a:srgbClr val="000000"/>
                </a:solidFill>
                <a:latin typeface="黑体" panose="02010609060101010101" pitchFamily="49" charset="-122"/>
                <a:ea typeface="黑体" panose="02010609060101010101" pitchFamily="49" charset="-122"/>
              </a:rPr>
              <a:t>MinPts</a:t>
            </a:r>
            <a:r>
              <a:rPr lang="en-US" altLang="zh-CN" sz="1800" b="0" kern="0" dirty="0">
                <a:solidFill>
                  <a:srgbClr val="000000"/>
                </a:solidFill>
                <a:latin typeface="黑体" panose="02010609060101010101" pitchFamily="49" charset="-122"/>
                <a:ea typeface="黑体" panose="02010609060101010101" pitchFamily="49" charset="-122"/>
              </a:rPr>
              <a:t>- </a:t>
            </a:r>
            <a:r>
              <a:rPr lang="zh-CN" altLang="en-US" sz="1800" b="0" kern="0" dirty="0">
                <a:solidFill>
                  <a:srgbClr val="000000"/>
                </a:solidFill>
                <a:latin typeface="黑体" panose="02010609060101010101" pitchFamily="49" charset="-122"/>
                <a:ea typeface="黑体" panose="02010609060101010101" pitchFamily="49" charset="-122"/>
              </a:rPr>
              <a:t>给定点在</a:t>
            </a:r>
            <a:r>
              <a:rPr lang="en-US" altLang="zh-CN" sz="1800" b="0" kern="0" dirty="0">
                <a:solidFill>
                  <a:srgbClr val="000000"/>
                </a:solidFill>
                <a:latin typeface="黑体" panose="02010609060101010101" pitchFamily="49" charset="-122"/>
                <a:ea typeface="黑体" panose="02010609060101010101" pitchFamily="49" charset="-122"/>
              </a:rPr>
              <a:t>ε</a:t>
            </a:r>
            <a:r>
              <a:rPr lang="zh-CN" altLang="en-US" sz="1800" b="0" kern="0" dirty="0">
                <a:solidFill>
                  <a:srgbClr val="000000"/>
                </a:solidFill>
                <a:latin typeface="黑体" panose="02010609060101010101" pitchFamily="49" charset="-122"/>
                <a:ea typeface="黑体" panose="02010609060101010101" pitchFamily="49" charset="-122"/>
              </a:rPr>
              <a:t>邻域内成为核心对象时邻域内至少要包含数据对象数，</a:t>
            </a:r>
            <a:r>
              <a:rPr lang="en-US" altLang="zh-CN" sz="1800" b="0" kern="0" dirty="0">
                <a:solidFill>
                  <a:srgbClr val="000000"/>
                </a:solidFill>
                <a:latin typeface="黑体" panose="02010609060101010101" pitchFamily="49" charset="-122"/>
                <a:ea typeface="黑体" panose="02010609060101010101" pitchFamily="49" charset="-122"/>
              </a:rPr>
              <a:t>D–</a:t>
            </a:r>
            <a:r>
              <a:rPr lang="zh-CN" altLang="en-US" sz="1800" b="0" kern="0" dirty="0">
                <a:solidFill>
                  <a:srgbClr val="000000"/>
                </a:solidFill>
                <a:latin typeface="黑体" panose="02010609060101010101" pitchFamily="49" charset="-122"/>
                <a:ea typeface="黑体" panose="02010609060101010101" pitchFamily="49" charset="-122"/>
              </a:rPr>
              <a:t>数据对象集合</a:t>
            </a:r>
            <a:endParaRPr lang="zh-CN" altLang="en-US" sz="1800" b="0" kern="0" dirty="0">
              <a:solidFill>
                <a:srgbClr val="000000"/>
              </a:solidFill>
              <a:latin typeface="黑体" panose="02010609060101010101" pitchFamily="49" charset="-122"/>
              <a:ea typeface="黑体" panose="02010609060101010101" pitchFamily="49" charset="-122"/>
            </a:endParaRPr>
          </a:p>
          <a:p>
            <a:pPr marL="0" indent="0" eaLnBrk="1" hangingPunct="1">
              <a:spcBef>
                <a:spcPts val="0"/>
              </a:spcBef>
              <a:buClr>
                <a:srgbClr val="FF0000"/>
              </a:buClr>
              <a:buFont typeface="Wingdings" panose="05000000000000000000" pitchFamily="2" charset="2"/>
              <a:buNone/>
            </a:pPr>
            <a:r>
              <a:rPr lang="zh-CN" altLang="en-US" sz="1800" b="0" kern="0" dirty="0">
                <a:solidFill>
                  <a:srgbClr val="000000"/>
                </a:solidFill>
                <a:latin typeface="黑体" panose="02010609060101010101" pitchFamily="49" charset="-122"/>
                <a:ea typeface="黑体" panose="02010609060101010101" pitchFamily="49" charset="-122"/>
              </a:rPr>
              <a:t>输出：目标簇集合</a:t>
            </a:r>
            <a:endParaRPr lang="zh-CN" altLang="en-US" sz="1800" b="0" kern="0" dirty="0">
              <a:solidFill>
                <a:srgbClr val="000000"/>
              </a:solidFill>
              <a:latin typeface="黑体" panose="02010609060101010101" pitchFamily="49" charset="-122"/>
              <a:ea typeface="黑体" panose="02010609060101010101" pitchFamily="49" charset="-122"/>
            </a:endParaRPr>
          </a:p>
          <a:p>
            <a:pPr marL="0" indent="0" eaLnBrk="1" hangingPunct="1">
              <a:spcBef>
                <a:spcPts val="0"/>
              </a:spcBef>
              <a:buClr>
                <a:srgbClr val="FF0000"/>
              </a:buClr>
              <a:buFont typeface="Wingdings" panose="05000000000000000000" pitchFamily="2" charset="2"/>
              <a:buNone/>
            </a:pPr>
            <a:r>
              <a:rPr lang="en-US" altLang="zh-CN" sz="1800" b="0" kern="0" dirty="0">
                <a:solidFill>
                  <a:srgbClr val="000000"/>
                </a:solidFill>
                <a:latin typeface="黑体" panose="02010609060101010101" pitchFamily="49" charset="-122"/>
                <a:ea typeface="黑体" panose="02010609060101010101" pitchFamily="49" charset="-122"/>
              </a:rPr>
              <a:t>1</a:t>
            </a:r>
            <a:r>
              <a:rPr lang="zh-CN" altLang="en-US" sz="1800" b="0" kern="0" dirty="0">
                <a:solidFill>
                  <a:srgbClr val="000000"/>
                </a:solidFill>
                <a:latin typeface="黑体" panose="02010609060101010101" pitchFamily="49" charset="-122"/>
                <a:ea typeface="黑体" panose="02010609060101010101" pitchFamily="49" charset="-122"/>
              </a:rPr>
              <a:t>：</a:t>
            </a:r>
            <a:r>
              <a:rPr lang="en-US" altLang="zh-CN" sz="1800" b="0" kern="0" dirty="0">
                <a:solidFill>
                  <a:srgbClr val="000000"/>
                </a:solidFill>
                <a:latin typeface="黑体" panose="02010609060101010101" pitchFamily="49" charset="-122"/>
                <a:ea typeface="黑体" panose="02010609060101010101" pitchFamily="49" charset="-122"/>
              </a:rPr>
              <a:t>repeat</a:t>
            </a:r>
            <a:endParaRPr lang="en-US" altLang="zh-CN" sz="1800" b="0" kern="0" dirty="0">
              <a:solidFill>
                <a:srgbClr val="000000"/>
              </a:solidFill>
              <a:latin typeface="黑体" panose="02010609060101010101" pitchFamily="49" charset="-122"/>
              <a:ea typeface="黑体" panose="02010609060101010101" pitchFamily="49" charset="-122"/>
            </a:endParaRPr>
          </a:p>
          <a:p>
            <a:pPr marL="0" indent="0" eaLnBrk="1" hangingPunct="1">
              <a:spcBef>
                <a:spcPts val="0"/>
              </a:spcBef>
              <a:buClr>
                <a:srgbClr val="FF0000"/>
              </a:buClr>
              <a:buFont typeface="Wingdings" panose="05000000000000000000" pitchFamily="2" charset="2"/>
              <a:buNone/>
            </a:pPr>
            <a:r>
              <a:rPr lang="en-US" altLang="zh-CN" sz="1800" b="0" kern="0" dirty="0">
                <a:solidFill>
                  <a:srgbClr val="000000"/>
                </a:solidFill>
                <a:latin typeface="黑体" panose="02010609060101010101" pitchFamily="49" charset="-122"/>
                <a:ea typeface="黑体" panose="02010609060101010101" pitchFamily="49" charset="-122"/>
              </a:rPr>
              <a:t>2</a:t>
            </a:r>
            <a:r>
              <a:rPr lang="zh-CN" altLang="en-US" sz="1800" b="0" kern="0" dirty="0">
                <a:solidFill>
                  <a:srgbClr val="000000"/>
                </a:solidFill>
                <a:latin typeface="黑体" panose="02010609060101010101" pitchFamily="49" charset="-122"/>
                <a:ea typeface="黑体" panose="02010609060101010101" pitchFamily="49" charset="-122"/>
              </a:rPr>
              <a:t>：判断输入点是否为核心对象</a:t>
            </a:r>
            <a:r>
              <a:rPr lang="en-US" altLang="zh-CN" sz="1800" b="0" kern="0" dirty="0">
                <a:solidFill>
                  <a:srgbClr val="000000"/>
                </a:solidFill>
                <a:latin typeface="黑体" panose="02010609060101010101" pitchFamily="49" charset="-122"/>
                <a:ea typeface="黑体" panose="02010609060101010101" pitchFamily="49" charset="-122"/>
              </a:rPr>
              <a:t>;</a:t>
            </a:r>
            <a:endParaRPr lang="en-US" altLang="zh-CN" sz="1800" b="0" kern="0" dirty="0">
              <a:solidFill>
                <a:srgbClr val="000000"/>
              </a:solidFill>
              <a:latin typeface="黑体" panose="02010609060101010101" pitchFamily="49" charset="-122"/>
              <a:ea typeface="黑体" panose="02010609060101010101" pitchFamily="49" charset="-122"/>
            </a:endParaRPr>
          </a:p>
          <a:p>
            <a:pPr marL="0" indent="0" eaLnBrk="1" hangingPunct="1">
              <a:spcBef>
                <a:spcPts val="0"/>
              </a:spcBef>
              <a:buClr>
                <a:srgbClr val="FF0000"/>
              </a:buClr>
              <a:buFont typeface="Wingdings" panose="05000000000000000000" pitchFamily="2" charset="2"/>
              <a:buNone/>
            </a:pPr>
            <a:r>
              <a:rPr lang="en-US" altLang="zh-CN" sz="1800" b="0" kern="0" dirty="0">
                <a:solidFill>
                  <a:srgbClr val="000000"/>
                </a:solidFill>
                <a:latin typeface="黑体" panose="02010609060101010101" pitchFamily="49" charset="-122"/>
                <a:ea typeface="黑体" panose="02010609060101010101" pitchFamily="49" charset="-122"/>
              </a:rPr>
              <a:t>3</a:t>
            </a:r>
            <a:r>
              <a:rPr lang="zh-CN" altLang="en-US" sz="1800" b="0" kern="0" dirty="0">
                <a:solidFill>
                  <a:srgbClr val="000000"/>
                </a:solidFill>
                <a:latin typeface="黑体" panose="02010609060101010101" pitchFamily="49" charset="-122"/>
                <a:ea typeface="黑体" panose="02010609060101010101" pitchFamily="49" charset="-122"/>
              </a:rPr>
              <a:t>：找出核心对象的</a:t>
            </a:r>
            <a:r>
              <a:rPr lang="en-US" altLang="zh-CN" sz="1800" b="0" kern="0" dirty="0">
                <a:solidFill>
                  <a:srgbClr val="000000"/>
                </a:solidFill>
                <a:latin typeface="黑体" panose="02010609060101010101" pitchFamily="49" charset="-122"/>
                <a:ea typeface="黑体" panose="02010609060101010101" pitchFamily="49" charset="-122"/>
              </a:rPr>
              <a:t>ε </a:t>
            </a:r>
            <a:r>
              <a:rPr lang="zh-CN" altLang="en-US" sz="1800" b="0" kern="0" dirty="0">
                <a:solidFill>
                  <a:srgbClr val="000000"/>
                </a:solidFill>
                <a:latin typeface="黑体" panose="02010609060101010101" pitchFamily="49" charset="-122"/>
                <a:ea typeface="黑体" panose="02010609060101010101" pitchFamily="49" charset="-122"/>
              </a:rPr>
              <a:t>邻域中的所有直接密度可达点</a:t>
            </a:r>
            <a:r>
              <a:rPr lang="en-US" altLang="zh-CN" sz="1800" b="0" kern="0" dirty="0">
                <a:solidFill>
                  <a:srgbClr val="000000"/>
                </a:solidFill>
                <a:latin typeface="黑体" panose="02010609060101010101" pitchFamily="49" charset="-122"/>
                <a:ea typeface="黑体" panose="02010609060101010101" pitchFamily="49" charset="-122"/>
              </a:rPr>
              <a:t>;</a:t>
            </a:r>
            <a:endParaRPr lang="en-US" altLang="zh-CN" sz="1800" b="0" kern="0" dirty="0">
              <a:solidFill>
                <a:srgbClr val="000000"/>
              </a:solidFill>
              <a:latin typeface="黑体" panose="02010609060101010101" pitchFamily="49" charset="-122"/>
              <a:ea typeface="黑体" panose="02010609060101010101" pitchFamily="49" charset="-122"/>
            </a:endParaRPr>
          </a:p>
          <a:p>
            <a:pPr marL="0" indent="0" eaLnBrk="1" hangingPunct="1">
              <a:spcBef>
                <a:spcPts val="0"/>
              </a:spcBef>
              <a:buClr>
                <a:srgbClr val="FF0000"/>
              </a:buClr>
              <a:buFont typeface="Wingdings" panose="05000000000000000000" pitchFamily="2" charset="2"/>
              <a:buNone/>
            </a:pPr>
            <a:r>
              <a:rPr lang="en-US" altLang="zh-CN" sz="1800" b="0" kern="0" dirty="0">
                <a:solidFill>
                  <a:srgbClr val="000000"/>
                </a:solidFill>
                <a:latin typeface="黑体" panose="02010609060101010101" pitchFamily="49" charset="-122"/>
                <a:ea typeface="黑体" panose="02010609060101010101" pitchFamily="49" charset="-122"/>
              </a:rPr>
              <a:t>4</a:t>
            </a:r>
            <a:r>
              <a:rPr lang="zh-CN" altLang="en-US" sz="1800" b="0" kern="0" dirty="0">
                <a:solidFill>
                  <a:srgbClr val="000000"/>
                </a:solidFill>
                <a:latin typeface="黑体" panose="02010609060101010101" pitchFamily="49" charset="-122"/>
                <a:ea typeface="黑体" panose="02010609060101010101" pitchFamily="49" charset="-122"/>
              </a:rPr>
              <a:t>：</a:t>
            </a:r>
            <a:r>
              <a:rPr lang="en-US" altLang="zh-CN" sz="1800" b="0" kern="0" dirty="0">
                <a:solidFill>
                  <a:srgbClr val="000000"/>
                </a:solidFill>
                <a:latin typeface="黑体" panose="02010609060101010101" pitchFamily="49" charset="-122"/>
                <a:ea typeface="黑体" panose="02010609060101010101" pitchFamily="49" charset="-122"/>
              </a:rPr>
              <a:t>until</a:t>
            </a:r>
            <a:r>
              <a:rPr lang="zh-CN" altLang="en-US" sz="1800" b="0" kern="0" dirty="0">
                <a:solidFill>
                  <a:srgbClr val="000000"/>
                </a:solidFill>
                <a:latin typeface="黑体" panose="02010609060101010101" pitchFamily="49" charset="-122"/>
                <a:ea typeface="黑体" panose="02010609060101010101" pitchFamily="49" charset="-122"/>
              </a:rPr>
              <a:t>所有输入点都判断完毕</a:t>
            </a:r>
            <a:r>
              <a:rPr lang="en-US" altLang="zh-CN" sz="1800" b="0" kern="0" dirty="0">
                <a:solidFill>
                  <a:srgbClr val="000000"/>
                </a:solidFill>
                <a:latin typeface="黑体" panose="02010609060101010101" pitchFamily="49" charset="-122"/>
                <a:ea typeface="黑体" panose="02010609060101010101" pitchFamily="49" charset="-122"/>
              </a:rPr>
              <a:t>;</a:t>
            </a:r>
            <a:endParaRPr lang="en-US" altLang="zh-CN" sz="1800" b="0" kern="0" dirty="0">
              <a:solidFill>
                <a:srgbClr val="000000"/>
              </a:solidFill>
              <a:latin typeface="黑体" panose="02010609060101010101" pitchFamily="49" charset="-122"/>
              <a:ea typeface="黑体" panose="02010609060101010101" pitchFamily="49" charset="-122"/>
            </a:endParaRPr>
          </a:p>
          <a:p>
            <a:pPr marL="0" indent="0" eaLnBrk="1" hangingPunct="1">
              <a:spcBef>
                <a:spcPts val="0"/>
              </a:spcBef>
              <a:buClr>
                <a:srgbClr val="FF0000"/>
              </a:buClr>
              <a:buFont typeface="Wingdings" panose="05000000000000000000" pitchFamily="2" charset="2"/>
              <a:buNone/>
            </a:pPr>
            <a:r>
              <a:rPr lang="en-US" altLang="zh-CN" sz="1800" b="0" kern="0" dirty="0">
                <a:solidFill>
                  <a:srgbClr val="000000"/>
                </a:solidFill>
                <a:latin typeface="黑体" panose="02010609060101010101" pitchFamily="49" charset="-122"/>
                <a:ea typeface="黑体" panose="02010609060101010101" pitchFamily="49" charset="-122"/>
              </a:rPr>
              <a:t>5</a:t>
            </a:r>
            <a:r>
              <a:rPr lang="zh-CN" altLang="en-US" sz="1800" b="0" kern="0" dirty="0">
                <a:solidFill>
                  <a:srgbClr val="000000"/>
                </a:solidFill>
                <a:latin typeface="黑体" panose="02010609060101010101" pitchFamily="49" charset="-122"/>
                <a:ea typeface="黑体" panose="02010609060101010101" pitchFamily="49" charset="-122"/>
              </a:rPr>
              <a:t>：</a:t>
            </a:r>
            <a:r>
              <a:rPr lang="en-US" altLang="zh-CN" sz="1800" b="0" kern="0" dirty="0">
                <a:solidFill>
                  <a:srgbClr val="000000"/>
                </a:solidFill>
                <a:latin typeface="黑体" panose="02010609060101010101" pitchFamily="49" charset="-122"/>
                <a:ea typeface="黑体" panose="02010609060101010101" pitchFamily="49" charset="-122"/>
              </a:rPr>
              <a:t>repeat</a:t>
            </a:r>
            <a:endParaRPr lang="en-US" altLang="zh-CN" sz="1800" b="0" kern="0" dirty="0">
              <a:solidFill>
                <a:srgbClr val="000000"/>
              </a:solidFill>
              <a:latin typeface="黑体" panose="02010609060101010101" pitchFamily="49" charset="-122"/>
              <a:ea typeface="黑体" panose="02010609060101010101" pitchFamily="49" charset="-122"/>
            </a:endParaRPr>
          </a:p>
          <a:p>
            <a:pPr marL="0" indent="0" eaLnBrk="1" hangingPunct="1">
              <a:spcBef>
                <a:spcPts val="0"/>
              </a:spcBef>
              <a:buClr>
                <a:srgbClr val="FF0000"/>
              </a:buClr>
              <a:buFont typeface="Wingdings" panose="05000000000000000000" pitchFamily="2" charset="2"/>
              <a:buNone/>
            </a:pPr>
            <a:r>
              <a:rPr lang="en-US" altLang="zh-CN" sz="1800" b="0" kern="0" dirty="0">
                <a:solidFill>
                  <a:srgbClr val="000000"/>
                </a:solidFill>
                <a:latin typeface="黑体" panose="02010609060101010101" pitchFamily="49" charset="-122"/>
                <a:ea typeface="黑体" panose="02010609060101010101" pitchFamily="49" charset="-122"/>
              </a:rPr>
              <a:t>6</a:t>
            </a:r>
            <a:r>
              <a:rPr lang="zh-CN" altLang="en-US" sz="1800" b="0" kern="0" dirty="0">
                <a:solidFill>
                  <a:srgbClr val="000000"/>
                </a:solidFill>
                <a:latin typeface="黑体" panose="02010609060101010101" pitchFamily="49" charset="-122"/>
                <a:ea typeface="黑体" panose="02010609060101010101" pitchFamily="49" charset="-122"/>
              </a:rPr>
              <a:t>：针对所有核心对象的</a:t>
            </a:r>
            <a:r>
              <a:rPr lang="en-US" altLang="zh-CN" sz="1800" b="0" kern="0" dirty="0">
                <a:solidFill>
                  <a:srgbClr val="000000"/>
                </a:solidFill>
                <a:latin typeface="黑体" panose="02010609060101010101" pitchFamily="49" charset="-122"/>
                <a:ea typeface="黑体" panose="02010609060101010101" pitchFamily="49" charset="-122"/>
              </a:rPr>
              <a:t>ε </a:t>
            </a:r>
            <a:r>
              <a:rPr lang="zh-CN" altLang="en-US" sz="1800" b="0" kern="0" dirty="0">
                <a:solidFill>
                  <a:srgbClr val="000000"/>
                </a:solidFill>
                <a:latin typeface="黑体" panose="02010609060101010101" pitchFamily="49" charset="-122"/>
                <a:ea typeface="黑体" panose="02010609060101010101" pitchFamily="49" charset="-122"/>
              </a:rPr>
              <a:t>邻域所有直接密度可达点</a:t>
            </a:r>
            <a:r>
              <a:rPr lang="en-US" altLang="zh-CN" sz="1800" b="0" kern="0" dirty="0">
                <a:solidFill>
                  <a:srgbClr val="000000"/>
                </a:solidFill>
                <a:latin typeface="黑体" panose="02010609060101010101" pitchFamily="49" charset="-122"/>
                <a:ea typeface="黑体" panose="02010609060101010101" pitchFamily="49" charset="-122"/>
              </a:rPr>
              <a:t>;</a:t>
            </a:r>
            <a:endParaRPr lang="en-US" altLang="zh-CN" sz="1800" b="0" kern="0" dirty="0">
              <a:solidFill>
                <a:srgbClr val="000000"/>
              </a:solidFill>
              <a:latin typeface="黑体" panose="02010609060101010101" pitchFamily="49" charset="-122"/>
              <a:ea typeface="黑体" panose="02010609060101010101" pitchFamily="49" charset="-122"/>
            </a:endParaRPr>
          </a:p>
          <a:p>
            <a:pPr marL="0" indent="0" eaLnBrk="1" hangingPunct="1">
              <a:spcBef>
                <a:spcPts val="0"/>
              </a:spcBef>
              <a:buClr>
                <a:srgbClr val="FF0000"/>
              </a:buClr>
              <a:buFont typeface="Wingdings" panose="05000000000000000000" pitchFamily="2" charset="2"/>
              <a:buNone/>
            </a:pPr>
            <a:r>
              <a:rPr lang="en-US" altLang="zh-CN" sz="1800" b="0" kern="0" dirty="0">
                <a:solidFill>
                  <a:srgbClr val="000000"/>
                </a:solidFill>
                <a:latin typeface="黑体" panose="02010609060101010101" pitchFamily="49" charset="-122"/>
                <a:ea typeface="黑体" panose="02010609060101010101" pitchFamily="49" charset="-122"/>
              </a:rPr>
              <a:t>7</a:t>
            </a:r>
            <a:r>
              <a:rPr lang="zh-CN" altLang="en-US" sz="1800" b="0" kern="0" dirty="0">
                <a:solidFill>
                  <a:srgbClr val="000000"/>
                </a:solidFill>
                <a:latin typeface="黑体" panose="02010609060101010101" pitchFamily="49" charset="-122"/>
                <a:ea typeface="黑体" panose="02010609060101010101" pitchFamily="49" charset="-122"/>
              </a:rPr>
              <a:t>：找到最大密度相连对象集合，中间涉及到一些密度可达对象的合并</a:t>
            </a:r>
            <a:r>
              <a:rPr lang="en-US" altLang="zh-CN" sz="1800" b="0" kern="0" dirty="0">
                <a:solidFill>
                  <a:srgbClr val="000000"/>
                </a:solidFill>
                <a:latin typeface="黑体" panose="02010609060101010101" pitchFamily="49" charset="-122"/>
                <a:ea typeface="黑体" panose="02010609060101010101" pitchFamily="49" charset="-122"/>
              </a:rPr>
              <a:t>;</a:t>
            </a:r>
            <a:endParaRPr lang="en-US" altLang="zh-CN" sz="1800" b="0" kern="0" dirty="0">
              <a:solidFill>
                <a:srgbClr val="000000"/>
              </a:solidFill>
              <a:latin typeface="黑体" panose="02010609060101010101" pitchFamily="49" charset="-122"/>
              <a:ea typeface="黑体" panose="02010609060101010101" pitchFamily="49" charset="-122"/>
            </a:endParaRPr>
          </a:p>
          <a:p>
            <a:pPr marL="0" indent="0" eaLnBrk="1" hangingPunct="1">
              <a:spcBef>
                <a:spcPts val="0"/>
              </a:spcBef>
              <a:buClr>
                <a:srgbClr val="FF0000"/>
              </a:buClr>
              <a:buFont typeface="Wingdings" panose="05000000000000000000" pitchFamily="2" charset="2"/>
              <a:buNone/>
            </a:pPr>
            <a:r>
              <a:rPr lang="en-US" altLang="zh-CN" sz="1800" b="0" kern="0" dirty="0">
                <a:solidFill>
                  <a:srgbClr val="000000"/>
                </a:solidFill>
                <a:latin typeface="黑体" panose="02010609060101010101" pitchFamily="49" charset="-122"/>
                <a:ea typeface="黑体" panose="02010609060101010101" pitchFamily="49" charset="-122"/>
              </a:rPr>
              <a:t>8</a:t>
            </a:r>
            <a:r>
              <a:rPr lang="zh-CN" altLang="en-US" sz="1800" b="0" kern="0" dirty="0">
                <a:solidFill>
                  <a:srgbClr val="000000"/>
                </a:solidFill>
                <a:latin typeface="黑体" panose="02010609060101010101" pitchFamily="49" charset="-122"/>
                <a:ea typeface="黑体" panose="02010609060101010101" pitchFamily="49" charset="-122"/>
              </a:rPr>
              <a:t>：</a:t>
            </a:r>
            <a:r>
              <a:rPr lang="en-US" altLang="zh-CN" sz="1800" b="0" kern="0" dirty="0">
                <a:solidFill>
                  <a:srgbClr val="000000"/>
                </a:solidFill>
                <a:latin typeface="黑体" panose="02010609060101010101" pitchFamily="49" charset="-122"/>
                <a:ea typeface="黑体" panose="02010609060101010101" pitchFamily="49" charset="-122"/>
              </a:rPr>
              <a:t>until </a:t>
            </a:r>
            <a:r>
              <a:rPr lang="zh-CN" altLang="en-US" sz="1800" b="0" kern="0" dirty="0">
                <a:solidFill>
                  <a:srgbClr val="000000"/>
                </a:solidFill>
                <a:latin typeface="黑体" panose="02010609060101010101" pitchFamily="49" charset="-122"/>
                <a:ea typeface="黑体" panose="02010609060101010101" pitchFamily="49" charset="-122"/>
              </a:rPr>
              <a:t>所有核心对象的</a:t>
            </a:r>
            <a:r>
              <a:rPr lang="en-US" altLang="zh-CN" sz="1800" b="0" kern="0" dirty="0">
                <a:solidFill>
                  <a:srgbClr val="000000"/>
                </a:solidFill>
                <a:latin typeface="黑体" panose="02010609060101010101" pitchFamily="49" charset="-122"/>
                <a:ea typeface="黑体" panose="02010609060101010101" pitchFamily="49" charset="-122"/>
              </a:rPr>
              <a:t>ε  </a:t>
            </a:r>
            <a:r>
              <a:rPr lang="zh-CN" altLang="en-US" sz="1800" b="0" kern="0" dirty="0">
                <a:solidFill>
                  <a:srgbClr val="000000"/>
                </a:solidFill>
                <a:latin typeface="黑体" panose="02010609060101010101" pitchFamily="49" charset="-122"/>
                <a:ea typeface="黑体" panose="02010609060101010101" pitchFamily="49" charset="-122"/>
              </a:rPr>
              <a:t>邻域都遍历完毕。</a:t>
            </a:r>
            <a:endParaRPr lang="zh-CN" altLang="en-US" sz="1800" b="0" kern="0" dirty="0">
              <a:solidFill>
                <a:srgbClr val="000000"/>
              </a:solidFill>
              <a:latin typeface="黑体" panose="02010609060101010101" pitchFamily="49" charset="-122"/>
              <a:ea typeface="黑体" panose="02010609060101010101" pitchFamily="49" charset="-122"/>
            </a:endParaRPr>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251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362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74" name="31 CuadroTexto"/>
          <p:cNvSpPr txBox="1"/>
          <p:nvPr/>
        </p:nvSpPr>
        <p:spPr>
          <a:xfrm>
            <a:off x="4729199" y="62417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55</a:t>
            </a:r>
            <a:endParaRPr lang="en-US" altLang="es-ES" sz="1200" b="1" dirty="0">
              <a:solidFill>
                <a:schemeClr val="bg1">
                  <a:lumMod val="50000"/>
                </a:schemeClr>
              </a:solidFill>
              <a:latin typeface="+mn-lt"/>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2759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2759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1973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a:solidFill>
                  <a:prstClr val="white"/>
                </a:solidFill>
              </a:rPr>
              <a:t>5.1 </a:t>
            </a:r>
            <a:r>
              <a:rPr lang="zh-CN" altLang="en-US" sz="2100" b="1" spc="225" dirty="0">
                <a:solidFill>
                  <a:prstClr val="white"/>
                </a:solidFill>
              </a:rPr>
              <a:t>聚类概述</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p>
        </p:txBody>
      </p:sp>
      <p:sp>
        <p:nvSpPr>
          <p:cNvPr id="145" name="文本框 27"/>
          <p:cNvSpPr txBox="1"/>
          <p:nvPr/>
        </p:nvSpPr>
        <p:spPr>
          <a:xfrm>
            <a:off x="6630203" y="234392"/>
            <a:ext cx="1274708" cy="300082"/>
          </a:xfrm>
          <a:prstGeom prst="rect">
            <a:avLst/>
          </a:prstGeom>
          <a:noFill/>
        </p:spPr>
        <p:txBody>
          <a:bodyPr wrap="none" rtlCol="0">
            <a:spAutoFit/>
          </a:bodyPr>
          <a:lstStyle/>
          <a:p>
            <a:r>
              <a:rPr lang="zh-CN" altLang="en-US" sz="1350" dirty="0">
                <a:solidFill>
                  <a:prstClr val="white"/>
                </a:solidFill>
              </a:rPr>
              <a:t>第五章　聚 类</a:t>
            </a:r>
            <a:endParaRPr lang="zh-CN" altLang="en-US" sz="1350" dirty="0">
              <a:solidFill>
                <a:prstClr val="white"/>
              </a:solidFill>
            </a:endParaRPr>
          </a:p>
        </p:txBody>
      </p:sp>
      <p:sp>
        <p:nvSpPr>
          <p:cNvPr id="68" name="Rectangle 3"/>
          <p:cNvSpPr txBox="1">
            <a:spLocks noChangeArrowheads="1"/>
          </p:cNvSpPr>
          <p:nvPr/>
        </p:nvSpPr>
        <p:spPr>
          <a:xfrm>
            <a:off x="419100" y="871538"/>
            <a:ext cx="8305800" cy="1782762"/>
          </a:xfrm>
          <a:prstGeom prst="rect">
            <a:avLst/>
          </a:prstGeom>
          <a:noFill/>
        </p:spPr>
        <p:txBody>
          <a:bodyPr lIns="92075" tIns="46038" rIns="92075" bIns="46038"/>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zh-CN" altLang="en-US" sz="1800" b="1" dirty="0"/>
              <a:t>聚类</a:t>
            </a:r>
            <a:r>
              <a:rPr lang="en-US" altLang="zh-CN" sz="1800" b="1" dirty="0"/>
              <a:t>(Clustering)</a:t>
            </a:r>
            <a:r>
              <a:rPr lang="zh-CN" altLang="en-US" sz="1800" b="1" dirty="0"/>
              <a:t>：就是将一组物理的或抽象的对象，根据它们之间的相似程度，分为若干簇，相似的对象构成一组。</a:t>
            </a:r>
            <a:endParaRPr lang="en-US" altLang="zh-CN" sz="1800" b="1" dirty="0"/>
          </a:p>
          <a:p>
            <a:pPr>
              <a:lnSpc>
                <a:spcPct val="120000"/>
              </a:lnSpc>
            </a:pPr>
            <a:r>
              <a:rPr lang="zh-CN" altLang="en-US" sz="1800" b="1" dirty="0">
                <a:solidFill>
                  <a:srgbClr val="0000FF"/>
                </a:solidFill>
              </a:rPr>
              <a:t>聚类可帮助用户理解数据集中的自然簇和结构。</a:t>
            </a:r>
            <a:endParaRPr lang="en-US" altLang="zh-CN" sz="1800" b="1" dirty="0">
              <a:solidFill>
                <a:srgbClr val="0000FF"/>
              </a:solidFill>
            </a:endParaRPr>
          </a:p>
          <a:p>
            <a:pPr>
              <a:lnSpc>
                <a:spcPct val="120000"/>
              </a:lnSpc>
            </a:pPr>
            <a:r>
              <a:rPr lang="zh-CN" altLang="en-US" sz="1800" b="1" dirty="0"/>
              <a:t>簇</a:t>
            </a:r>
            <a:r>
              <a:rPr lang="en-US" altLang="zh-CN" sz="1800" b="1" dirty="0"/>
              <a:t>(cluster):</a:t>
            </a:r>
            <a:r>
              <a:rPr lang="zh-CN" altLang="en-US" sz="1800" b="1" dirty="0"/>
              <a:t>聚在一起的一群对象，这些对象彼此相似</a:t>
            </a:r>
            <a:r>
              <a:rPr lang="en-US" altLang="zh-CN" sz="1800" b="1" dirty="0"/>
              <a:t>.</a:t>
            </a:r>
            <a:endParaRPr lang="en-US" altLang="zh-CN" sz="1800" b="1" u="sng" dirty="0"/>
          </a:p>
        </p:txBody>
      </p:sp>
      <p:grpSp>
        <p:nvGrpSpPr>
          <p:cNvPr id="163" name="Group 6"/>
          <p:cNvGrpSpPr/>
          <p:nvPr/>
        </p:nvGrpSpPr>
        <p:grpSpPr bwMode="auto">
          <a:xfrm>
            <a:off x="2798763" y="3302000"/>
            <a:ext cx="3048000" cy="2678113"/>
            <a:chOff x="2160" y="2544"/>
            <a:chExt cx="1920" cy="1687"/>
          </a:xfrm>
        </p:grpSpPr>
        <p:sp>
          <p:nvSpPr>
            <p:cNvPr id="164" name="Line 7"/>
            <p:cNvSpPr>
              <a:spLocks noChangeShapeType="1"/>
            </p:cNvSpPr>
            <p:nvPr/>
          </p:nvSpPr>
          <p:spPr bwMode="auto">
            <a:xfrm>
              <a:off x="2736" y="2544"/>
              <a:ext cx="0" cy="1152"/>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165" name="Line 8"/>
            <p:cNvSpPr>
              <a:spLocks noChangeShapeType="1"/>
            </p:cNvSpPr>
            <p:nvPr/>
          </p:nvSpPr>
          <p:spPr bwMode="auto">
            <a:xfrm>
              <a:off x="2736" y="3696"/>
              <a:ext cx="1344" cy="0"/>
            </a:xfrm>
            <a:prstGeom prst="line">
              <a:avLst/>
            </a:prstGeom>
            <a:noFill/>
            <a:ln w="9525">
              <a:solidFill>
                <a:schemeClr val="tx1"/>
              </a:solidFill>
              <a:round/>
            </a:ln>
            <a:extLst>
              <a:ext uri="{909E8E84-426E-40DD-AFC4-6F175D3DCCD1}">
                <a14:hiddenFill xmlns:a14="http://schemas.microsoft.com/office/drawing/2010/main">
                  <a:noFill/>
                </a14:hiddenFill>
              </a:ext>
            </a:extLst>
          </p:spPr>
          <p:txBody>
            <a:bodyPr/>
            <a:lstStyle/>
            <a:p>
              <a:endParaRPr lang="zh-CN" altLang="en-US"/>
            </a:p>
          </p:txBody>
        </p:sp>
        <p:sp>
          <p:nvSpPr>
            <p:cNvPr id="166" name="Freeform 9"/>
            <p:cNvSpPr>
              <a:spLocks noChangeArrowheads="1"/>
            </p:cNvSpPr>
            <p:nvPr/>
          </p:nvSpPr>
          <p:spPr bwMode="auto">
            <a:xfrm>
              <a:off x="2226" y="3696"/>
              <a:ext cx="510" cy="535"/>
            </a:xfrm>
            <a:custGeom>
              <a:avLst/>
              <a:gdLst>
                <a:gd name="T0" fmla="*/ 510 w 510"/>
                <a:gd name="T1" fmla="*/ 0 h 535"/>
                <a:gd name="T2" fmla="*/ 0 w 510"/>
                <a:gd name="T3" fmla="*/ 535 h 535"/>
              </a:gdLst>
              <a:ahLst/>
              <a:cxnLst>
                <a:cxn ang="0">
                  <a:pos x="T0" y="T1"/>
                </a:cxn>
                <a:cxn ang="0">
                  <a:pos x="T2" y="T3"/>
                </a:cxn>
              </a:cxnLst>
              <a:rect l="0" t="0" r="r" b="b"/>
              <a:pathLst>
                <a:path w="510" h="535">
                  <a:moveTo>
                    <a:pt x="510" y="0"/>
                  </a:moveTo>
                  <a:lnTo>
                    <a:pt x="0" y="535"/>
                  </a:lnTo>
                </a:path>
              </a:pathLst>
            </a:custGeom>
            <a:noFill/>
            <a:ln w="9525">
              <a:solidFill>
                <a:schemeClr val="tx1"/>
              </a:solidFill>
              <a:round/>
            </a:ln>
            <a:extLst>
              <a:ext uri="{909E8E84-426E-40DD-AFC4-6F175D3DCCD1}">
                <a14:hiddenFill xmlns:a14="http://schemas.microsoft.com/office/drawing/2010/main">
                  <a:solidFill>
                    <a:srgbClr val="FFFFFF"/>
                  </a:solidFill>
                </a14:hiddenFill>
              </a:ext>
            </a:extLst>
          </p:spPr>
          <p:txBody>
            <a:bodyPr/>
            <a:lstStyle/>
            <a:p>
              <a:endParaRPr lang="zh-CN" altLang="en-US">
                <a:ea typeface="宋体" panose="02010600030101010101" pitchFamily="2" charset="-122"/>
              </a:endParaRPr>
            </a:p>
          </p:txBody>
        </p:sp>
        <p:sp>
          <p:nvSpPr>
            <p:cNvPr id="167" name="AutoShape 10"/>
            <p:cNvSpPr>
              <a:spLocks noChangeArrowheads="1"/>
            </p:cNvSpPr>
            <p:nvPr/>
          </p:nvSpPr>
          <p:spPr bwMode="auto">
            <a:xfrm>
              <a:off x="3264" y="2880"/>
              <a:ext cx="96" cy="96"/>
            </a:xfrm>
            <a:prstGeom prst="octagon">
              <a:avLst>
                <a:gd name="adj" fmla="val 29287"/>
              </a:avLst>
            </a:prstGeom>
            <a:solidFill>
              <a:schemeClr val="accent1"/>
            </a:solidFill>
            <a:ln w="9525">
              <a:solidFill>
                <a:schemeClr val="tx1"/>
              </a:solidFill>
              <a:miter lim="800000"/>
            </a:ln>
          </p:spPr>
          <p:txBody>
            <a:bodyPr wrap="none" anchor="ctr"/>
            <a:lstStyle/>
            <a:p>
              <a:pPr eaLnBrk="0" hangingPunct="0"/>
              <a:endParaRPr lang="zh-CN" altLang="en-US">
                <a:ea typeface="宋体" panose="02010600030101010101" pitchFamily="2" charset="-122"/>
              </a:endParaRPr>
            </a:p>
          </p:txBody>
        </p:sp>
        <p:sp>
          <p:nvSpPr>
            <p:cNvPr id="168" name="AutoShape 11"/>
            <p:cNvSpPr>
              <a:spLocks noChangeArrowheads="1"/>
            </p:cNvSpPr>
            <p:nvPr/>
          </p:nvSpPr>
          <p:spPr bwMode="auto">
            <a:xfrm>
              <a:off x="3408" y="2880"/>
              <a:ext cx="96" cy="96"/>
            </a:xfrm>
            <a:prstGeom prst="octagon">
              <a:avLst>
                <a:gd name="adj" fmla="val 29287"/>
              </a:avLst>
            </a:prstGeom>
            <a:solidFill>
              <a:schemeClr val="accent1"/>
            </a:solidFill>
            <a:ln w="9525">
              <a:solidFill>
                <a:schemeClr val="tx1"/>
              </a:solidFill>
              <a:miter lim="800000"/>
            </a:ln>
          </p:spPr>
          <p:txBody>
            <a:bodyPr wrap="none" anchor="ctr"/>
            <a:lstStyle/>
            <a:p>
              <a:pPr eaLnBrk="0" hangingPunct="0"/>
              <a:endParaRPr lang="zh-CN" altLang="en-US">
                <a:ea typeface="宋体" panose="02010600030101010101" pitchFamily="2" charset="-122"/>
              </a:endParaRPr>
            </a:p>
          </p:txBody>
        </p:sp>
        <p:sp>
          <p:nvSpPr>
            <p:cNvPr id="169" name="AutoShape 12"/>
            <p:cNvSpPr>
              <a:spLocks noChangeArrowheads="1"/>
            </p:cNvSpPr>
            <p:nvPr/>
          </p:nvSpPr>
          <p:spPr bwMode="auto">
            <a:xfrm>
              <a:off x="3360" y="2736"/>
              <a:ext cx="96" cy="96"/>
            </a:xfrm>
            <a:prstGeom prst="octagon">
              <a:avLst>
                <a:gd name="adj" fmla="val 29287"/>
              </a:avLst>
            </a:prstGeom>
            <a:solidFill>
              <a:schemeClr val="accent1"/>
            </a:solidFill>
            <a:ln w="9525">
              <a:solidFill>
                <a:schemeClr val="tx1"/>
              </a:solidFill>
              <a:miter lim="800000"/>
            </a:ln>
          </p:spPr>
          <p:txBody>
            <a:bodyPr wrap="none" anchor="ctr"/>
            <a:lstStyle/>
            <a:p>
              <a:pPr eaLnBrk="0" hangingPunct="0"/>
              <a:endParaRPr lang="zh-CN" altLang="en-US">
                <a:ea typeface="宋体" panose="02010600030101010101" pitchFamily="2" charset="-122"/>
              </a:endParaRPr>
            </a:p>
          </p:txBody>
        </p:sp>
        <p:sp>
          <p:nvSpPr>
            <p:cNvPr id="170" name="AutoShape 13"/>
            <p:cNvSpPr>
              <a:spLocks noChangeArrowheads="1"/>
            </p:cNvSpPr>
            <p:nvPr/>
          </p:nvSpPr>
          <p:spPr bwMode="auto">
            <a:xfrm>
              <a:off x="3360" y="3024"/>
              <a:ext cx="96" cy="96"/>
            </a:xfrm>
            <a:prstGeom prst="octagon">
              <a:avLst>
                <a:gd name="adj" fmla="val 29287"/>
              </a:avLst>
            </a:prstGeom>
            <a:solidFill>
              <a:schemeClr val="accent1"/>
            </a:solidFill>
            <a:ln w="9525">
              <a:solidFill>
                <a:schemeClr val="tx1"/>
              </a:solidFill>
              <a:miter lim="800000"/>
            </a:ln>
          </p:spPr>
          <p:txBody>
            <a:bodyPr wrap="none" anchor="ctr"/>
            <a:lstStyle/>
            <a:p>
              <a:pPr eaLnBrk="0" hangingPunct="0"/>
              <a:endParaRPr lang="zh-CN" altLang="en-US">
                <a:ea typeface="宋体" panose="02010600030101010101" pitchFamily="2" charset="-122"/>
              </a:endParaRPr>
            </a:p>
          </p:txBody>
        </p:sp>
        <p:sp>
          <p:nvSpPr>
            <p:cNvPr id="171" name="AutoShape 14"/>
            <p:cNvSpPr>
              <a:spLocks noChangeArrowheads="1"/>
            </p:cNvSpPr>
            <p:nvPr/>
          </p:nvSpPr>
          <p:spPr bwMode="auto">
            <a:xfrm>
              <a:off x="3600" y="2880"/>
              <a:ext cx="96" cy="96"/>
            </a:xfrm>
            <a:prstGeom prst="octagon">
              <a:avLst>
                <a:gd name="adj" fmla="val 29287"/>
              </a:avLst>
            </a:prstGeom>
            <a:solidFill>
              <a:schemeClr val="accent1"/>
            </a:solidFill>
            <a:ln w="9525">
              <a:solidFill>
                <a:schemeClr val="tx1"/>
              </a:solidFill>
              <a:miter lim="800000"/>
            </a:ln>
          </p:spPr>
          <p:txBody>
            <a:bodyPr wrap="none" anchor="ctr"/>
            <a:lstStyle/>
            <a:p>
              <a:pPr eaLnBrk="0" hangingPunct="0"/>
              <a:endParaRPr lang="zh-CN" altLang="en-US">
                <a:ea typeface="宋体" panose="02010600030101010101" pitchFamily="2" charset="-122"/>
              </a:endParaRPr>
            </a:p>
          </p:txBody>
        </p:sp>
        <p:sp>
          <p:nvSpPr>
            <p:cNvPr id="172" name="AutoShape 15"/>
            <p:cNvSpPr>
              <a:spLocks noChangeArrowheads="1"/>
            </p:cNvSpPr>
            <p:nvPr/>
          </p:nvSpPr>
          <p:spPr bwMode="auto">
            <a:xfrm>
              <a:off x="3504" y="2784"/>
              <a:ext cx="96" cy="96"/>
            </a:xfrm>
            <a:prstGeom prst="octagon">
              <a:avLst>
                <a:gd name="adj" fmla="val 29287"/>
              </a:avLst>
            </a:prstGeom>
            <a:solidFill>
              <a:schemeClr val="accent1"/>
            </a:solidFill>
            <a:ln w="9525">
              <a:solidFill>
                <a:schemeClr val="tx1"/>
              </a:solidFill>
              <a:miter lim="800000"/>
            </a:ln>
          </p:spPr>
          <p:txBody>
            <a:bodyPr wrap="none" anchor="ctr"/>
            <a:lstStyle/>
            <a:p>
              <a:pPr eaLnBrk="0" hangingPunct="0"/>
              <a:endParaRPr lang="zh-CN" altLang="en-US">
                <a:ea typeface="宋体" panose="02010600030101010101" pitchFamily="2" charset="-122"/>
              </a:endParaRPr>
            </a:p>
          </p:txBody>
        </p:sp>
        <p:sp>
          <p:nvSpPr>
            <p:cNvPr id="173" name="AutoShape 16"/>
            <p:cNvSpPr>
              <a:spLocks noChangeArrowheads="1"/>
            </p:cNvSpPr>
            <p:nvPr/>
          </p:nvSpPr>
          <p:spPr bwMode="auto">
            <a:xfrm>
              <a:off x="3168" y="2736"/>
              <a:ext cx="96" cy="96"/>
            </a:xfrm>
            <a:prstGeom prst="octagon">
              <a:avLst>
                <a:gd name="adj" fmla="val 29287"/>
              </a:avLst>
            </a:prstGeom>
            <a:solidFill>
              <a:schemeClr val="accent1"/>
            </a:solidFill>
            <a:ln w="9525">
              <a:solidFill>
                <a:schemeClr val="tx1"/>
              </a:solidFill>
              <a:miter lim="800000"/>
            </a:ln>
          </p:spPr>
          <p:txBody>
            <a:bodyPr wrap="none" anchor="ctr"/>
            <a:lstStyle/>
            <a:p>
              <a:pPr eaLnBrk="0" hangingPunct="0"/>
              <a:endParaRPr lang="zh-CN" altLang="en-US">
                <a:ea typeface="宋体" panose="02010600030101010101" pitchFamily="2" charset="-122"/>
              </a:endParaRPr>
            </a:p>
          </p:txBody>
        </p:sp>
        <p:sp>
          <p:nvSpPr>
            <p:cNvPr id="174" name="AutoShape 17"/>
            <p:cNvSpPr>
              <a:spLocks noChangeArrowheads="1"/>
            </p:cNvSpPr>
            <p:nvPr/>
          </p:nvSpPr>
          <p:spPr bwMode="auto">
            <a:xfrm>
              <a:off x="3504" y="2976"/>
              <a:ext cx="96" cy="96"/>
            </a:xfrm>
            <a:prstGeom prst="octagon">
              <a:avLst>
                <a:gd name="adj" fmla="val 29287"/>
              </a:avLst>
            </a:prstGeom>
            <a:solidFill>
              <a:schemeClr val="accent1"/>
            </a:solidFill>
            <a:ln w="9525">
              <a:solidFill>
                <a:schemeClr val="tx1"/>
              </a:solidFill>
              <a:miter lim="800000"/>
            </a:ln>
          </p:spPr>
          <p:txBody>
            <a:bodyPr wrap="none" anchor="ctr"/>
            <a:lstStyle/>
            <a:p>
              <a:pPr eaLnBrk="0" hangingPunct="0"/>
              <a:endParaRPr lang="zh-CN" altLang="en-US">
                <a:ea typeface="宋体" panose="02010600030101010101" pitchFamily="2" charset="-122"/>
              </a:endParaRPr>
            </a:p>
          </p:txBody>
        </p:sp>
        <p:sp>
          <p:nvSpPr>
            <p:cNvPr id="175" name="AutoShape 18"/>
            <p:cNvSpPr>
              <a:spLocks noChangeArrowheads="1"/>
            </p:cNvSpPr>
            <p:nvPr/>
          </p:nvSpPr>
          <p:spPr bwMode="auto">
            <a:xfrm>
              <a:off x="3168" y="2976"/>
              <a:ext cx="96" cy="96"/>
            </a:xfrm>
            <a:prstGeom prst="octagon">
              <a:avLst>
                <a:gd name="adj" fmla="val 29287"/>
              </a:avLst>
            </a:prstGeom>
            <a:solidFill>
              <a:schemeClr val="accent1"/>
            </a:solidFill>
            <a:ln w="9525">
              <a:solidFill>
                <a:schemeClr val="tx1"/>
              </a:solidFill>
              <a:miter lim="800000"/>
            </a:ln>
          </p:spPr>
          <p:txBody>
            <a:bodyPr wrap="none" anchor="ctr"/>
            <a:lstStyle/>
            <a:p>
              <a:pPr eaLnBrk="0" hangingPunct="0"/>
              <a:endParaRPr lang="zh-CN" altLang="en-US">
                <a:ea typeface="宋体" panose="02010600030101010101" pitchFamily="2" charset="-122"/>
              </a:endParaRPr>
            </a:p>
          </p:txBody>
        </p:sp>
        <p:sp>
          <p:nvSpPr>
            <p:cNvPr id="176" name="AutoShape 19"/>
            <p:cNvSpPr>
              <a:spLocks noChangeArrowheads="1"/>
            </p:cNvSpPr>
            <p:nvPr/>
          </p:nvSpPr>
          <p:spPr bwMode="auto">
            <a:xfrm>
              <a:off x="2160" y="3264"/>
              <a:ext cx="96" cy="96"/>
            </a:xfrm>
            <a:prstGeom prst="octagon">
              <a:avLst>
                <a:gd name="adj" fmla="val 29287"/>
              </a:avLst>
            </a:prstGeom>
            <a:solidFill>
              <a:srgbClr val="FF0066"/>
            </a:solidFill>
            <a:ln w="9525">
              <a:solidFill>
                <a:schemeClr val="tx1"/>
              </a:solidFill>
              <a:miter lim="800000"/>
            </a:ln>
          </p:spPr>
          <p:txBody>
            <a:bodyPr wrap="none" anchor="ctr"/>
            <a:lstStyle/>
            <a:p>
              <a:pPr eaLnBrk="0" hangingPunct="0"/>
              <a:endParaRPr lang="zh-CN" altLang="en-US">
                <a:ea typeface="宋体" panose="02010600030101010101" pitchFamily="2" charset="-122"/>
              </a:endParaRPr>
            </a:p>
          </p:txBody>
        </p:sp>
        <p:sp>
          <p:nvSpPr>
            <p:cNvPr id="177" name="AutoShape 20"/>
            <p:cNvSpPr>
              <a:spLocks noChangeArrowheads="1"/>
            </p:cNvSpPr>
            <p:nvPr/>
          </p:nvSpPr>
          <p:spPr bwMode="auto">
            <a:xfrm>
              <a:off x="2304" y="3312"/>
              <a:ext cx="96" cy="96"/>
            </a:xfrm>
            <a:prstGeom prst="octagon">
              <a:avLst>
                <a:gd name="adj" fmla="val 29287"/>
              </a:avLst>
            </a:prstGeom>
            <a:solidFill>
              <a:srgbClr val="FF0066"/>
            </a:solidFill>
            <a:ln w="9525">
              <a:solidFill>
                <a:schemeClr val="tx1"/>
              </a:solidFill>
              <a:miter lim="800000"/>
            </a:ln>
          </p:spPr>
          <p:txBody>
            <a:bodyPr wrap="none" anchor="ctr"/>
            <a:lstStyle/>
            <a:p>
              <a:pPr eaLnBrk="0" hangingPunct="0"/>
              <a:endParaRPr lang="zh-CN" altLang="en-US">
                <a:ea typeface="宋体" panose="02010600030101010101" pitchFamily="2" charset="-122"/>
              </a:endParaRPr>
            </a:p>
          </p:txBody>
        </p:sp>
        <p:sp>
          <p:nvSpPr>
            <p:cNvPr id="178" name="AutoShape 21"/>
            <p:cNvSpPr>
              <a:spLocks noChangeArrowheads="1"/>
            </p:cNvSpPr>
            <p:nvPr/>
          </p:nvSpPr>
          <p:spPr bwMode="auto">
            <a:xfrm>
              <a:off x="2304" y="3456"/>
              <a:ext cx="96" cy="96"/>
            </a:xfrm>
            <a:prstGeom prst="octagon">
              <a:avLst>
                <a:gd name="adj" fmla="val 29287"/>
              </a:avLst>
            </a:prstGeom>
            <a:solidFill>
              <a:srgbClr val="FF0066"/>
            </a:solidFill>
            <a:ln w="9525">
              <a:solidFill>
                <a:schemeClr val="tx1"/>
              </a:solidFill>
              <a:miter lim="800000"/>
            </a:ln>
          </p:spPr>
          <p:txBody>
            <a:bodyPr wrap="none" anchor="ctr"/>
            <a:lstStyle/>
            <a:p>
              <a:pPr eaLnBrk="0" hangingPunct="0"/>
              <a:endParaRPr lang="zh-CN" altLang="en-US">
                <a:ea typeface="宋体" panose="02010600030101010101" pitchFamily="2" charset="-122"/>
              </a:endParaRPr>
            </a:p>
          </p:txBody>
        </p:sp>
        <p:sp>
          <p:nvSpPr>
            <p:cNvPr id="179" name="AutoShape 22"/>
            <p:cNvSpPr>
              <a:spLocks noChangeArrowheads="1"/>
            </p:cNvSpPr>
            <p:nvPr/>
          </p:nvSpPr>
          <p:spPr bwMode="auto">
            <a:xfrm>
              <a:off x="2448" y="3312"/>
              <a:ext cx="96" cy="96"/>
            </a:xfrm>
            <a:prstGeom prst="octagon">
              <a:avLst>
                <a:gd name="adj" fmla="val 29287"/>
              </a:avLst>
            </a:prstGeom>
            <a:solidFill>
              <a:srgbClr val="FF0066"/>
            </a:solidFill>
            <a:ln w="9525">
              <a:solidFill>
                <a:schemeClr val="tx1"/>
              </a:solidFill>
              <a:miter lim="800000"/>
            </a:ln>
          </p:spPr>
          <p:txBody>
            <a:bodyPr wrap="none" anchor="ctr"/>
            <a:lstStyle/>
            <a:p>
              <a:pPr eaLnBrk="0" hangingPunct="0"/>
              <a:endParaRPr lang="zh-CN" altLang="en-US">
                <a:ea typeface="宋体" panose="02010600030101010101" pitchFamily="2" charset="-122"/>
              </a:endParaRPr>
            </a:p>
          </p:txBody>
        </p:sp>
        <p:sp>
          <p:nvSpPr>
            <p:cNvPr id="180" name="AutoShape 23"/>
            <p:cNvSpPr>
              <a:spLocks noChangeArrowheads="1"/>
            </p:cNvSpPr>
            <p:nvPr/>
          </p:nvSpPr>
          <p:spPr bwMode="auto">
            <a:xfrm>
              <a:off x="2352" y="3168"/>
              <a:ext cx="96" cy="96"/>
            </a:xfrm>
            <a:prstGeom prst="octagon">
              <a:avLst>
                <a:gd name="adj" fmla="val 29287"/>
              </a:avLst>
            </a:prstGeom>
            <a:solidFill>
              <a:srgbClr val="FF0066"/>
            </a:solidFill>
            <a:ln w="9525">
              <a:solidFill>
                <a:schemeClr val="tx1"/>
              </a:solidFill>
              <a:miter lim="800000"/>
            </a:ln>
          </p:spPr>
          <p:txBody>
            <a:bodyPr wrap="none" anchor="ctr"/>
            <a:lstStyle/>
            <a:p>
              <a:pPr eaLnBrk="0" hangingPunct="0"/>
              <a:endParaRPr lang="zh-CN" altLang="en-US">
                <a:ea typeface="宋体" panose="02010600030101010101" pitchFamily="2" charset="-122"/>
              </a:endParaRPr>
            </a:p>
          </p:txBody>
        </p:sp>
        <p:sp>
          <p:nvSpPr>
            <p:cNvPr id="181" name="AutoShape 24"/>
            <p:cNvSpPr>
              <a:spLocks noChangeArrowheads="1"/>
            </p:cNvSpPr>
            <p:nvPr/>
          </p:nvSpPr>
          <p:spPr bwMode="auto">
            <a:xfrm>
              <a:off x="2448" y="3456"/>
              <a:ext cx="96" cy="96"/>
            </a:xfrm>
            <a:prstGeom prst="octagon">
              <a:avLst>
                <a:gd name="adj" fmla="val 29287"/>
              </a:avLst>
            </a:prstGeom>
            <a:solidFill>
              <a:srgbClr val="FF0066"/>
            </a:solidFill>
            <a:ln w="9525">
              <a:solidFill>
                <a:schemeClr val="tx1"/>
              </a:solidFill>
              <a:miter lim="800000"/>
            </a:ln>
          </p:spPr>
          <p:txBody>
            <a:bodyPr wrap="none" anchor="ctr"/>
            <a:lstStyle/>
            <a:p>
              <a:pPr eaLnBrk="0" hangingPunct="0"/>
              <a:endParaRPr lang="zh-CN" altLang="en-US">
                <a:ea typeface="宋体" panose="02010600030101010101" pitchFamily="2" charset="-122"/>
              </a:endParaRPr>
            </a:p>
          </p:txBody>
        </p:sp>
        <p:sp>
          <p:nvSpPr>
            <p:cNvPr id="182" name="AutoShape 25"/>
            <p:cNvSpPr>
              <a:spLocks noChangeArrowheads="1"/>
            </p:cNvSpPr>
            <p:nvPr/>
          </p:nvSpPr>
          <p:spPr bwMode="auto">
            <a:xfrm>
              <a:off x="2160" y="3408"/>
              <a:ext cx="96" cy="96"/>
            </a:xfrm>
            <a:prstGeom prst="octagon">
              <a:avLst>
                <a:gd name="adj" fmla="val 29287"/>
              </a:avLst>
            </a:prstGeom>
            <a:solidFill>
              <a:srgbClr val="FF0066"/>
            </a:solidFill>
            <a:ln w="9525">
              <a:solidFill>
                <a:schemeClr val="tx1"/>
              </a:solidFill>
              <a:miter lim="800000"/>
            </a:ln>
          </p:spPr>
          <p:txBody>
            <a:bodyPr wrap="none" anchor="ctr"/>
            <a:lstStyle/>
            <a:p>
              <a:pPr eaLnBrk="0" hangingPunct="0"/>
              <a:endParaRPr lang="zh-CN" altLang="en-US">
                <a:ea typeface="宋体" panose="02010600030101010101" pitchFamily="2" charset="-122"/>
              </a:endParaRPr>
            </a:p>
          </p:txBody>
        </p:sp>
        <p:sp>
          <p:nvSpPr>
            <p:cNvPr id="183" name="AutoShape 26"/>
            <p:cNvSpPr>
              <a:spLocks noChangeArrowheads="1"/>
            </p:cNvSpPr>
            <p:nvPr/>
          </p:nvSpPr>
          <p:spPr bwMode="auto">
            <a:xfrm>
              <a:off x="3504" y="3552"/>
              <a:ext cx="96" cy="96"/>
            </a:xfrm>
            <a:prstGeom prst="octagon">
              <a:avLst>
                <a:gd name="adj" fmla="val 29287"/>
              </a:avLst>
            </a:prstGeom>
            <a:solidFill>
              <a:schemeClr val="accent2"/>
            </a:solidFill>
            <a:ln w="9525">
              <a:solidFill>
                <a:schemeClr val="tx1"/>
              </a:solidFill>
              <a:miter lim="800000"/>
            </a:ln>
          </p:spPr>
          <p:txBody>
            <a:bodyPr wrap="none" anchor="ctr"/>
            <a:lstStyle/>
            <a:p>
              <a:pPr eaLnBrk="0" hangingPunct="0"/>
              <a:endParaRPr lang="zh-CN" altLang="en-US">
                <a:ea typeface="宋体" panose="02010600030101010101" pitchFamily="2" charset="-122"/>
              </a:endParaRPr>
            </a:p>
          </p:txBody>
        </p:sp>
        <p:sp>
          <p:nvSpPr>
            <p:cNvPr id="184" name="AutoShape 27"/>
            <p:cNvSpPr>
              <a:spLocks noChangeArrowheads="1"/>
            </p:cNvSpPr>
            <p:nvPr/>
          </p:nvSpPr>
          <p:spPr bwMode="auto">
            <a:xfrm>
              <a:off x="3792" y="3600"/>
              <a:ext cx="96" cy="96"/>
            </a:xfrm>
            <a:prstGeom prst="octagon">
              <a:avLst>
                <a:gd name="adj" fmla="val 29287"/>
              </a:avLst>
            </a:prstGeom>
            <a:solidFill>
              <a:schemeClr val="accent2"/>
            </a:solidFill>
            <a:ln w="9525">
              <a:solidFill>
                <a:schemeClr val="tx1"/>
              </a:solidFill>
              <a:miter lim="800000"/>
            </a:ln>
          </p:spPr>
          <p:txBody>
            <a:bodyPr wrap="none" anchor="ctr"/>
            <a:lstStyle/>
            <a:p>
              <a:pPr eaLnBrk="0" hangingPunct="0"/>
              <a:endParaRPr lang="zh-CN" altLang="en-US">
                <a:ea typeface="宋体" panose="02010600030101010101" pitchFamily="2" charset="-122"/>
              </a:endParaRPr>
            </a:p>
          </p:txBody>
        </p:sp>
        <p:sp>
          <p:nvSpPr>
            <p:cNvPr id="185" name="AutoShape 28"/>
            <p:cNvSpPr>
              <a:spLocks noChangeArrowheads="1"/>
            </p:cNvSpPr>
            <p:nvPr/>
          </p:nvSpPr>
          <p:spPr bwMode="auto">
            <a:xfrm>
              <a:off x="3648" y="3696"/>
              <a:ext cx="96" cy="96"/>
            </a:xfrm>
            <a:prstGeom prst="octagon">
              <a:avLst>
                <a:gd name="adj" fmla="val 29287"/>
              </a:avLst>
            </a:prstGeom>
            <a:solidFill>
              <a:schemeClr val="accent2"/>
            </a:solidFill>
            <a:ln w="9525">
              <a:solidFill>
                <a:schemeClr val="tx1"/>
              </a:solidFill>
              <a:miter lim="800000"/>
            </a:ln>
          </p:spPr>
          <p:txBody>
            <a:bodyPr wrap="none" anchor="ctr"/>
            <a:lstStyle/>
            <a:p>
              <a:pPr eaLnBrk="0" hangingPunct="0"/>
              <a:endParaRPr lang="zh-CN" altLang="en-US">
                <a:ea typeface="宋体" panose="02010600030101010101" pitchFamily="2" charset="-122"/>
              </a:endParaRPr>
            </a:p>
          </p:txBody>
        </p:sp>
        <p:sp>
          <p:nvSpPr>
            <p:cNvPr id="186" name="AutoShape 29"/>
            <p:cNvSpPr>
              <a:spLocks noChangeArrowheads="1"/>
            </p:cNvSpPr>
            <p:nvPr/>
          </p:nvSpPr>
          <p:spPr bwMode="auto">
            <a:xfrm>
              <a:off x="3504" y="3792"/>
              <a:ext cx="96" cy="96"/>
            </a:xfrm>
            <a:prstGeom prst="octagon">
              <a:avLst>
                <a:gd name="adj" fmla="val 29287"/>
              </a:avLst>
            </a:prstGeom>
            <a:solidFill>
              <a:schemeClr val="accent2"/>
            </a:solidFill>
            <a:ln w="9525">
              <a:solidFill>
                <a:schemeClr val="tx1"/>
              </a:solidFill>
              <a:miter lim="800000"/>
            </a:ln>
          </p:spPr>
          <p:txBody>
            <a:bodyPr wrap="none" anchor="ctr"/>
            <a:lstStyle/>
            <a:p>
              <a:pPr eaLnBrk="0" hangingPunct="0"/>
              <a:endParaRPr lang="zh-CN" altLang="en-US">
                <a:ea typeface="宋体" panose="02010600030101010101" pitchFamily="2" charset="-122"/>
              </a:endParaRPr>
            </a:p>
          </p:txBody>
        </p:sp>
        <p:sp>
          <p:nvSpPr>
            <p:cNvPr id="187" name="AutoShape 30"/>
            <p:cNvSpPr>
              <a:spLocks noChangeArrowheads="1"/>
            </p:cNvSpPr>
            <p:nvPr/>
          </p:nvSpPr>
          <p:spPr bwMode="auto">
            <a:xfrm>
              <a:off x="3696" y="3792"/>
              <a:ext cx="96" cy="96"/>
            </a:xfrm>
            <a:prstGeom prst="octagon">
              <a:avLst>
                <a:gd name="adj" fmla="val 29287"/>
              </a:avLst>
            </a:prstGeom>
            <a:solidFill>
              <a:schemeClr val="accent2"/>
            </a:solidFill>
            <a:ln w="9525">
              <a:solidFill>
                <a:schemeClr val="tx1"/>
              </a:solidFill>
              <a:miter lim="800000"/>
            </a:ln>
          </p:spPr>
          <p:txBody>
            <a:bodyPr wrap="none" anchor="ctr"/>
            <a:lstStyle/>
            <a:p>
              <a:pPr eaLnBrk="0" hangingPunct="0"/>
              <a:endParaRPr lang="zh-CN" altLang="en-US">
                <a:ea typeface="宋体" panose="02010600030101010101" pitchFamily="2" charset="-122"/>
              </a:endParaRPr>
            </a:p>
          </p:txBody>
        </p:sp>
        <p:sp>
          <p:nvSpPr>
            <p:cNvPr id="188" name="AutoShape 31"/>
            <p:cNvSpPr>
              <a:spLocks noChangeArrowheads="1"/>
            </p:cNvSpPr>
            <p:nvPr/>
          </p:nvSpPr>
          <p:spPr bwMode="auto">
            <a:xfrm flipV="1">
              <a:off x="3504" y="3648"/>
              <a:ext cx="96" cy="96"/>
            </a:xfrm>
            <a:prstGeom prst="octagon">
              <a:avLst>
                <a:gd name="adj" fmla="val 29287"/>
              </a:avLst>
            </a:prstGeom>
            <a:solidFill>
              <a:schemeClr val="accent2"/>
            </a:solidFill>
            <a:ln w="9525">
              <a:solidFill>
                <a:schemeClr val="tx1"/>
              </a:solidFill>
              <a:miter lim="800000"/>
            </a:ln>
          </p:spPr>
          <p:txBody>
            <a:bodyPr wrap="none" anchor="ctr"/>
            <a:lstStyle/>
            <a:p>
              <a:pPr eaLnBrk="0" hangingPunct="0"/>
              <a:endParaRPr lang="zh-CN" altLang="en-US">
                <a:ea typeface="宋体" panose="02010600030101010101" pitchFamily="2" charset="-122"/>
              </a:endParaRPr>
            </a:p>
          </p:txBody>
        </p:sp>
        <p:sp>
          <p:nvSpPr>
            <p:cNvPr id="189" name="AutoShape 32"/>
            <p:cNvSpPr>
              <a:spLocks noChangeArrowheads="1"/>
            </p:cNvSpPr>
            <p:nvPr/>
          </p:nvSpPr>
          <p:spPr bwMode="auto">
            <a:xfrm>
              <a:off x="3696" y="3504"/>
              <a:ext cx="96" cy="96"/>
            </a:xfrm>
            <a:prstGeom prst="octagon">
              <a:avLst>
                <a:gd name="adj" fmla="val 29287"/>
              </a:avLst>
            </a:prstGeom>
            <a:solidFill>
              <a:schemeClr val="accent2"/>
            </a:solidFill>
            <a:ln w="9525">
              <a:solidFill>
                <a:schemeClr val="tx1"/>
              </a:solidFill>
              <a:miter lim="800000"/>
            </a:ln>
          </p:spPr>
          <p:txBody>
            <a:bodyPr wrap="none" anchor="ctr"/>
            <a:lstStyle/>
            <a:p>
              <a:pPr eaLnBrk="0" hangingPunct="0"/>
              <a:endParaRPr lang="zh-CN" altLang="en-US">
                <a:ea typeface="宋体" panose="02010600030101010101" pitchFamily="2" charset="-122"/>
              </a:endParaRPr>
            </a:p>
          </p:txBody>
        </p:sp>
      </p:grpSp>
      <p:grpSp>
        <p:nvGrpSpPr>
          <p:cNvPr id="190" name="Group 33"/>
          <p:cNvGrpSpPr/>
          <p:nvPr/>
        </p:nvGrpSpPr>
        <p:grpSpPr bwMode="auto">
          <a:xfrm>
            <a:off x="4729163" y="4216400"/>
            <a:ext cx="3602037" cy="876300"/>
            <a:chOff x="3312" y="2634"/>
            <a:chExt cx="2651" cy="672"/>
          </a:xfrm>
        </p:grpSpPr>
        <p:sp>
          <p:nvSpPr>
            <p:cNvPr id="191" name="Line 34"/>
            <p:cNvSpPr>
              <a:spLocks noChangeShapeType="1"/>
            </p:cNvSpPr>
            <p:nvPr/>
          </p:nvSpPr>
          <p:spPr bwMode="auto">
            <a:xfrm flipH="1" flipV="1">
              <a:off x="3312" y="2736"/>
              <a:ext cx="144" cy="432"/>
            </a:xfrm>
            <a:prstGeom prst="line">
              <a:avLst/>
            </a:prstGeom>
            <a:noFill/>
            <a:ln w="25400">
              <a:solidFill>
                <a:srgbClr val="CC66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92" name="AutoShape 35"/>
            <p:cNvSpPr>
              <a:spLocks noChangeArrowheads="1"/>
            </p:cNvSpPr>
            <p:nvPr/>
          </p:nvSpPr>
          <p:spPr bwMode="auto">
            <a:xfrm>
              <a:off x="4715" y="2634"/>
              <a:ext cx="1248" cy="672"/>
            </a:xfrm>
            <a:prstGeom prst="wedgeRectCallout">
              <a:avLst>
                <a:gd name="adj1" fmla="val -153509"/>
                <a:gd name="adj2" fmla="val -10500"/>
              </a:avLst>
            </a:prstGeom>
            <a:solidFill>
              <a:srgbClr val="00FFFF"/>
            </a:solidFill>
            <a:ln w="25400">
              <a:solidFill>
                <a:schemeClr val="tx1"/>
              </a:solidFill>
              <a:miter lim="800000"/>
            </a:ln>
          </p:spPr>
          <p:txBody>
            <a:bodyPr/>
            <a:lstStyle/>
            <a:p>
              <a:pPr algn="ctr">
                <a:spcBef>
                  <a:spcPct val="50000"/>
                </a:spcBef>
              </a:pPr>
              <a:r>
                <a:rPr lang="zh-CN" altLang="en-US" sz="2000">
                  <a:solidFill>
                    <a:srgbClr val="000000"/>
                  </a:solidFill>
                  <a:latin typeface="Tahoma" panose="020B0604030504040204" pitchFamily="34" charset="0"/>
                  <a:ea typeface="宋体" panose="02010600030101010101" pitchFamily="2" charset="-122"/>
                </a:rPr>
                <a:t>簇间对象</a:t>
              </a:r>
              <a:endParaRPr lang="en-US" altLang="zh-CN" sz="2000">
                <a:solidFill>
                  <a:srgbClr val="000000"/>
                </a:solidFill>
                <a:latin typeface="Tahoma" panose="020B0604030504040204" pitchFamily="34" charset="0"/>
                <a:ea typeface="宋体" panose="02010600030101010101" pitchFamily="2" charset="-122"/>
              </a:endParaRPr>
            </a:p>
            <a:p>
              <a:pPr algn="ctr">
                <a:spcBef>
                  <a:spcPct val="50000"/>
                </a:spcBef>
              </a:pPr>
              <a:r>
                <a:rPr lang="zh-CN" altLang="en-US" sz="2000">
                  <a:solidFill>
                    <a:srgbClr val="000000"/>
                  </a:solidFill>
                  <a:latin typeface="Tahoma" panose="020B0604030504040204" pitchFamily="34" charset="0"/>
                  <a:ea typeface="宋体" panose="02010600030101010101" pitchFamily="2" charset="-122"/>
                </a:rPr>
                <a:t>距离最大</a:t>
              </a:r>
              <a:endParaRPr lang="en-US" altLang="zh-CN" sz="2000">
                <a:solidFill>
                  <a:srgbClr val="000000"/>
                </a:solidFill>
                <a:latin typeface="Tahoma" panose="020B0604030504040204" pitchFamily="34" charset="0"/>
                <a:ea typeface="宋体" panose="02010600030101010101" pitchFamily="2" charset="-122"/>
              </a:endParaRPr>
            </a:p>
          </p:txBody>
        </p:sp>
      </p:grpSp>
      <p:grpSp>
        <p:nvGrpSpPr>
          <p:cNvPr id="193" name="Group 36"/>
          <p:cNvGrpSpPr/>
          <p:nvPr/>
        </p:nvGrpSpPr>
        <p:grpSpPr bwMode="auto">
          <a:xfrm>
            <a:off x="2366963" y="3389313"/>
            <a:ext cx="3276600" cy="2286000"/>
            <a:chOff x="1824" y="2208"/>
            <a:chExt cx="2064" cy="1440"/>
          </a:xfrm>
        </p:grpSpPr>
        <p:sp>
          <p:nvSpPr>
            <p:cNvPr id="194" name="Oval 37"/>
            <p:cNvSpPr>
              <a:spLocks noChangeArrowheads="1"/>
            </p:cNvSpPr>
            <p:nvPr/>
          </p:nvSpPr>
          <p:spPr bwMode="auto">
            <a:xfrm>
              <a:off x="1824" y="2592"/>
              <a:ext cx="816" cy="720"/>
            </a:xfrm>
            <a:prstGeom prst="ellipse">
              <a:avLst/>
            </a:prstGeom>
            <a:noFill/>
            <a:ln w="25400">
              <a:solidFill>
                <a:srgbClr val="FF0000"/>
              </a:solidFill>
              <a:rou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zh-CN" altLang="en-US">
                <a:ea typeface="宋体" panose="02010600030101010101" pitchFamily="2" charset="-122"/>
              </a:endParaRPr>
            </a:p>
          </p:txBody>
        </p:sp>
        <p:sp>
          <p:nvSpPr>
            <p:cNvPr id="195" name="Oval 38"/>
            <p:cNvSpPr>
              <a:spLocks noChangeArrowheads="1"/>
            </p:cNvSpPr>
            <p:nvPr/>
          </p:nvSpPr>
          <p:spPr bwMode="auto">
            <a:xfrm>
              <a:off x="2928" y="2208"/>
              <a:ext cx="720" cy="624"/>
            </a:xfrm>
            <a:prstGeom prst="ellipse">
              <a:avLst/>
            </a:prstGeom>
            <a:noFill/>
            <a:ln w="25400">
              <a:solidFill>
                <a:srgbClr val="FF0000"/>
              </a:solidFill>
              <a:rou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zh-CN" altLang="en-US">
                <a:ea typeface="宋体" panose="02010600030101010101" pitchFamily="2" charset="-122"/>
              </a:endParaRPr>
            </a:p>
          </p:txBody>
        </p:sp>
        <p:sp>
          <p:nvSpPr>
            <p:cNvPr id="196" name="Oval 39"/>
            <p:cNvSpPr>
              <a:spLocks noChangeArrowheads="1"/>
            </p:cNvSpPr>
            <p:nvPr/>
          </p:nvSpPr>
          <p:spPr bwMode="auto">
            <a:xfrm>
              <a:off x="3216" y="3024"/>
              <a:ext cx="672" cy="624"/>
            </a:xfrm>
            <a:prstGeom prst="ellipse">
              <a:avLst/>
            </a:prstGeom>
            <a:noFill/>
            <a:ln w="25400">
              <a:solidFill>
                <a:srgbClr val="FF0000"/>
              </a:solidFill>
              <a:rou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zh-CN" altLang="en-US">
                <a:ea typeface="宋体" panose="02010600030101010101" pitchFamily="2" charset="-122"/>
              </a:endParaRPr>
            </a:p>
          </p:txBody>
        </p:sp>
      </p:grpSp>
      <p:grpSp>
        <p:nvGrpSpPr>
          <p:cNvPr id="197" name="Group 40"/>
          <p:cNvGrpSpPr/>
          <p:nvPr/>
        </p:nvGrpSpPr>
        <p:grpSpPr bwMode="auto">
          <a:xfrm>
            <a:off x="766763" y="2908300"/>
            <a:ext cx="2286000" cy="1395412"/>
            <a:chOff x="816" y="1776"/>
            <a:chExt cx="1440" cy="1056"/>
          </a:xfrm>
        </p:grpSpPr>
        <p:sp>
          <p:nvSpPr>
            <p:cNvPr id="198" name="Line 41"/>
            <p:cNvSpPr>
              <a:spLocks noChangeShapeType="1"/>
            </p:cNvSpPr>
            <p:nvPr/>
          </p:nvSpPr>
          <p:spPr bwMode="auto">
            <a:xfrm flipV="1">
              <a:off x="2064" y="2736"/>
              <a:ext cx="192" cy="96"/>
            </a:xfrm>
            <a:prstGeom prst="line">
              <a:avLst/>
            </a:prstGeom>
            <a:noFill/>
            <a:ln w="25400">
              <a:solidFill>
                <a:srgbClr val="CC66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zh-CN" altLang="en-US"/>
            </a:p>
          </p:txBody>
        </p:sp>
        <p:sp>
          <p:nvSpPr>
            <p:cNvPr id="199" name="AutoShape 42"/>
            <p:cNvSpPr>
              <a:spLocks noChangeArrowheads="1"/>
            </p:cNvSpPr>
            <p:nvPr/>
          </p:nvSpPr>
          <p:spPr bwMode="auto">
            <a:xfrm>
              <a:off x="816" y="1776"/>
              <a:ext cx="1248" cy="672"/>
            </a:xfrm>
            <a:prstGeom prst="wedgeRectCallout">
              <a:avLst>
                <a:gd name="adj1" fmla="val 56250"/>
                <a:gd name="adj2" fmla="val 92856"/>
              </a:avLst>
            </a:prstGeom>
            <a:solidFill>
              <a:srgbClr val="00FFFF"/>
            </a:solidFill>
            <a:ln w="25400">
              <a:solidFill>
                <a:schemeClr val="tx1"/>
              </a:solidFill>
              <a:miter lim="800000"/>
            </a:ln>
          </p:spPr>
          <p:txBody>
            <a:bodyPr/>
            <a:lstStyle/>
            <a:p>
              <a:pPr algn="ctr">
                <a:spcBef>
                  <a:spcPct val="50000"/>
                </a:spcBef>
              </a:pPr>
              <a:r>
                <a:rPr lang="zh-CN" altLang="en-US" sz="2000" dirty="0">
                  <a:solidFill>
                    <a:srgbClr val="000000"/>
                  </a:solidFill>
                  <a:latin typeface="Tahoma" panose="020B0604030504040204" pitchFamily="34" charset="0"/>
                  <a:ea typeface="宋体" panose="02010600030101010101" pitchFamily="2" charset="-122"/>
                </a:rPr>
                <a:t>簇内对象</a:t>
              </a:r>
              <a:endParaRPr lang="en-US" altLang="zh-CN" sz="2000" dirty="0">
                <a:solidFill>
                  <a:srgbClr val="000000"/>
                </a:solidFill>
                <a:latin typeface="Tahoma" panose="020B0604030504040204" pitchFamily="34" charset="0"/>
                <a:ea typeface="宋体" panose="02010600030101010101" pitchFamily="2" charset="-122"/>
              </a:endParaRPr>
            </a:p>
            <a:p>
              <a:pPr algn="ctr">
                <a:spcBef>
                  <a:spcPct val="50000"/>
                </a:spcBef>
              </a:pPr>
              <a:r>
                <a:rPr lang="zh-CN" altLang="en-US" sz="2000" dirty="0">
                  <a:solidFill>
                    <a:srgbClr val="000000"/>
                  </a:solidFill>
                  <a:latin typeface="Tahoma" panose="020B0604030504040204" pitchFamily="34" charset="0"/>
                  <a:ea typeface="宋体" panose="02010600030101010101" pitchFamily="2" charset="-122"/>
                </a:rPr>
                <a:t>距离最小</a:t>
              </a:r>
              <a:endParaRPr lang="en-US" altLang="zh-CN" sz="2000" dirty="0">
                <a:solidFill>
                  <a:srgbClr val="000000"/>
                </a:solidFill>
                <a:latin typeface="Tahoma" panose="020B0604030504040204" pitchFamily="34" charset="0"/>
                <a:ea typeface="宋体" panose="02010600030101010101" pitchFamily="2" charset="-122"/>
              </a:endParaRPr>
            </a:p>
          </p:txBody>
        </p:sp>
      </p:grpSp>
      <p:pic>
        <p:nvPicPr>
          <p:cNvPr id="201" name="图片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0338" y="2908300"/>
            <a:ext cx="1262062"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2" name="图片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3575" y="2908300"/>
            <a:ext cx="1452563" cy="939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8">
                                            <p:txEl>
                                              <p:pRg st="0" end="0"/>
                                            </p:txEl>
                                          </p:spTgt>
                                        </p:tgtEl>
                                        <p:attrNameLst>
                                          <p:attrName>style.visibility</p:attrName>
                                        </p:attrNameLst>
                                      </p:cBhvr>
                                      <p:to>
                                        <p:strVal val="visible"/>
                                      </p:to>
                                    </p:set>
                                    <p:anim calcmode="lin" valueType="num">
                                      <p:cBhvr additive="base">
                                        <p:cTn id="7" dur="500" fill="hold"/>
                                        <p:tgtEl>
                                          <p:spTgt spid="6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8">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68">
                                            <p:txEl>
                                              <p:pRg st="1" end="1"/>
                                            </p:txEl>
                                          </p:spTgt>
                                        </p:tgtEl>
                                        <p:attrNameLst>
                                          <p:attrName>style.visibility</p:attrName>
                                        </p:attrNameLst>
                                      </p:cBhvr>
                                      <p:to>
                                        <p:strVal val="visible"/>
                                      </p:to>
                                    </p:set>
                                    <p:anim calcmode="lin" valueType="num">
                                      <p:cBhvr additive="base">
                                        <p:cTn id="11" dur="500" fill="hold"/>
                                        <p:tgtEl>
                                          <p:spTgt spid="68">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8">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8">
                                            <p:txEl>
                                              <p:pRg st="2" end="2"/>
                                            </p:txEl>
                                          </p:spTgt>
                                        </p:tgtEl>
                                        <p:attrNameLst>
                                          <p:attrName>style.visibility</p:attrName>
                                        </p:attrNameLst>
                                      </p:cBhvr>
                                      <p:to>
                                        <p:strVal val="visible"/>
                                      </p:to>
                                    </p:set>
                                    <p:anim calcmode="lin" valueType="num">
                                      <p:cBhvr additive="base">
                                        <p:cTn id="15" dur="500" fill="hold"/>
                                        <p:tgtEl>
                                          <p:spTgt spid="68">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6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93"/>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9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build="p"/>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nvGrpSpPr>
        <p:grpSpPr>
          <a:xfrm>
            <a:off x="1754534" y="2086295"/>
            <a:ext cx="5693399" cy="424801"/>
            <a:chOff x="1807265" y="3866296"/>
            <a:chExt cx="5693399" cy="424801"/>
          </a:xfrm>
          <a:solidFill>
            <a:srgbClr val="000066"/>
          </a:solidFill>
        </p:grpSpPr>
        <p:sp>
          <p:nvSpPr>
            <p:cNvPr id="39" name="圆角矩形 38"/>
            <p:cNvSpPr/>
            <p:nvPr/>
          </p:nvSpPr>
          <p:spPr>
            <a:xfrm>
              <a:off x="1807265" y="3866296"/>
              <a:ext cx="5693399" cy="394200"/>
            </a:xfrm>
            <a:prstGeom prst="roundRect">
              <a:avLst>
                <a:gd name="adj" fmla="val 20658"/>
              </a:avLst>
            </a:prstGeom>
            <a:solidFill>
              <a:schemeClr val="bg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7" name="矩形 46"/>
            <p:cNvSpPr/>
            <p:nvPr/>
          </p:nvSpPr>
          <p:spPr>
            <a:xfrm>
              <a:off x="1881814" y="3877077"/>
              <a:ext cx="2121535" cy="414020"/>
            </a:xfrm>
            <a:prstGeom prst="rect">
              <a:avLst/>
            </a:prstGeom>
            <a:noFill/>
          </p:spPr>
          <p:txBody>
            <a:bodyPr wrap="none">
              <a:spAutoFit/>
            </a:bodyPr>
            <a:lstStyle/>
            <a:p>
              <a:r>
                <a:rPr lang="en-US" altLang="zh-CN" sz="2100" spc="225" dirty="0">
                  <a:solidFill>
                    <a:schemeClr val="tx1"/>
                  </a:solidFill>
                  <a:latin typeface="微软雅黑" panose="020B0503020204020204" pitchFamily="34" charset="-122"/>
                  <a:ea typeface="微软雅黑" panose="020B0503020204020204" pitchFamily="34" charset="-122"/>
                </a:rPr>
                <a:t>5.1</a:t>
              </a:r>
              <a:r>
                <a:rPr lang="zh-CN" altLang="en-US" sz="2100" spc="225" dirty="0">
                  <a:solidFill>
                    <a:schemeClr val="tx1"/>
                  </a:solidFill>
                  <a:latin typeface="微软雅黑" panose="020B0503020204020204" pitchFamily="34" charset="-122"/>
                  <a:ea typeface="微软雅黑" panose="020B0503020204020204" pitchFamily="34" charset="-122"/>
                </a:rPr>
                <a:t>　聚类概述</a:t>
              </a:r>
              <a:endParaRPr lang="zh-CN" altLang="en-US" sz="2100" spc="225" dirty="0">
                <a:solidFill>
                  <a:schemeClr val="tx1"/>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6" name="矩形 35"/>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1" name="组合 30"/>
          <p:cNvGrpSpPr/>
          <p:nvPr/>
        </p:nvGrpSpPr>
        <p:grpSpPr>
          <a:xfrm>
            <a:off x="690257" y="966177"/>
            <a:ext cx="7832784" cy="781050"/>
            <a:chOff x="2788580" y="1152524"/>
            <a:chExt cx="3730770" cy="781050"/>
          </a:xfrm>
          <a:solidFill>
            <a:srgbClr val="000066"/>
          </a:solidFill>
        </p:grpSpPr>
        <p:grpSp>
          <p:nvGrpSpPr>
            <p:cNvPr id="34" name="组合 33"/>
            <p:cNvGrpSpPr/>
            <p:nvPr/>
          </p:nvGrpSpPr>
          <p:grpSpPr>
            <a:xfrm>
              <a:off x="2788580" y="1152524"/>
              <a:ext cx="3730770" cy="781050"/>
              <a:chOff x="3725790" y="847725"/>
              <a:chExt cx="3730770" cy="781050"/>
            </a:xfrm>
            <a:grpFill/>
          </p:grpSpPr>
          <p:grpSp>
            <p:nvGrpSpPr>
              <p:cNvPr id="40" name="组合 39"/>
              <p:cNvGrpSpPr/>
              <p:nvPr/>
            </p:nvGrpSpPr>
            <p:grpSpPr>
              <a:xfrm>
                <a:off x="3725790" y="1019175"/>
                <a:ext cx="627135" cy="609600"/>
                <a:chOff x="3725790" y="1019175"/>
                <a:chExt cx="627135" cy="609600"/>
              </a:xfrm>
              <a:grpFill/>
            </p:grpSpPr>
            <p:sp>
              <p:nvSpPr>
                <p:cNvPr id="45" name="任意多边形 44"/>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直角三角形 45"/>
                <p:cNvSpPr/>
                <p:nvPr/>
              </p:nvSpPr>
              <p:spPr>
                <a:xfrm rot="5400000" flipV="1">
                  <a:off x="4181475" y="1457325"/>
                  <a:ext cx="171450" cy="17145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p:cNvGrpSpPr/>
              <p:nvPr/>
            </p:nvGrpSpPr>
            <p:grpSpPr>
              <a:xfrm flipH="1">
                <a:off x="6829425" y="1019175"/>
                <a:ext cx="627135" cy="609600"/>
                <a:chOff x="3725790" y="1019175"/>
                <a:chExt cx="627135" cy="609600"/>
              </a:xfrm>
              <a:grpFill/>
            </p:grpSpPr>
            <p:sp>
              <p:nvSpPr>
                <p:cNvPr id="43" name="任意多边形 42"/>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直角三角形 43"/>
                <p:cNvSpPr/>
                <p:nvPr/>
              </p:nvSpPr>
              <p:spPr>
                <a:xfrm rot="5400000" flipV="1">
                  <a:off x="4181475" y="1457325"/>
                  <a:ext cx="171450" cy="17145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矩形 41"/>
              <p:cNvSpPr/>
              <p:nvPr/>
            </p:nvSpPr>
            <p:spPr>
              <a:xfrm>
                <a:off x="4181475" y="847725"/>
                <a:ext cx="2819400" cy="609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文本框 14"/>
            <p:cNvSpPr txBox="1"/>
            <p:nvPr/>
          </p:nvSpPr>
          <p:spPr>
            <a:xfrm>
              <a:off x="3989737" y="1169836"/>
              <a:ext cx="1164511" cy="523220"/>
            </a:xfrm>
            <a:prstGeom prst="rect">
              <a:avLst/>
            </a:prstGeom>
            <a:grpFill/>
          </p:spPr>
          <p:txBody>
            <a:bodyPr wrap="none" rtlCol="0">
              <a:spAutoFit/>
            </a:bodyPr>
            <a:lstStyle/>
            <a:p>
              <a:pPr algn="ctr"/>
              <a:r>
                <a:rPr lang="zh-CN" altLang="en-US" sz="2800" dirty="0">
                  <a:solidFill>
                    <a:schemeClr val="accent4"/>
                  </a:solidFill>
                </a:rPr>
                <a:t>第五章　聚 类</a:t>
              </a:r>
              <a:endParaRPr lang="zh-CN" altLang="en-US" sz="2800" dirty="0">
                <a:solidFill>
                  <a:schemeClr val="accent4"/>
                </a:solidFill>
              </a:endParaRPr>
            </a:p>
          </p:txBody>
        </p:sp>
      </p:grpSp>
      <p:grpSp>
        <p:nvGrpSpPr>
          <p:cNvPr id="57" name="组合 56"/>
          <p:cNvGrpSpPr/>
          <p:nvPr/>
        </p:nvGrpSpPr>
        <p:grpSpPr>
          <a:xfrm>
            <a:off x="1754534" y="2628470"/>
            <a:ext cx="5693399" cy="426278"/>
            <a:chOff x="1807265" y="2935089"/>
            <a:chExt cx="5693399" cy="426278"/>
          </a:xfrm>
        </p:grpSpPr>
        <p:sp>
          <p:nvSpPr>
            <p:cNvPr id="74" name="圆角矩形 73"/>
            <p:cNvSpPr/>
            <p:nvPr/>
          </p:nvSpPr>
          <p:spPr>
            <a:xfrm>
              <a:off x="1807265" y="2935089"/>
              <a:ext cx="5693399" cy="394200"/>
            </a:xfrm>
            <a:prstGeom prst="roundRect">
              <a:avLst>
                <a:gd name="adj" fmla="val 20658"/>
              </a:avLst>
            </a:prstGeom>
            <a:solidFill>
              <a:schemeClr val="bg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5" name="矩形 74"/>
            <p:cNvSpPr/>
            <p:nvPr/>
          </p:nvSpPr>
          <p:spPr>
            <a:xfrm>
              <a:off x="1881814" y="2945869"/>
              <a:ext cx="2143536" cy="415498"/>
            </a:xfrm>
            <a:prstGeom prst="rect">
              <a:avLst/>
            </a:prstGeom>
          </p:spPr>
          <p:txBody>
            <a:bodyPr wrap="none">
              <a:spAutoFit/>
            </a:bodyPr>
            <a:lstStyle/>
            <a:p>
              <a:r>
                <a:rPr lang="en-US" altLang="zh-CN" sz="2100" spc="225" dirty="0">
                  <a:solidFill>
                    <a:schemeClr val="tx1"/>
                  </a:solidFill>
                  <a:latin typeface="微软雅黑" panose="020B0503020204020204" pitchFamily="34" charset="-122"/>
                  <a:ea typeface="微软雅黑" panose="020B0503020204020204" pitchFamily="34" charset="-122"/>
                </a:rPr>
                <a:t>5.2</a:t>
              </a:r>
              <a:r>
                <a:rPr lang="zh-CN" altLang="en-US" sz="2100" spc="225" dirty="0">
                  <a:solidFill>
                    <a:schemeClr val="tx1"/>
                  </a:solidFill>
                  <a:latin typeface="微软雅黑" panose="020B0503020204020204" pitchFamily="34" charset="-122"/>
                  <a:ea typeface="微软雅黑" panose="020B0503020204020204" pitchFamily="34" charset="-122"/>
                </a:rPr>
                <a:t>　划分方法</a:t>
              </a:r>
              <a:endParaRPr lang="zh-CN" altLang="en-US" sz="2100" spc="225" dirty="0">
                <a:solidFill>
                  <a:schemeClr val="tx1"/>
                </a:solidFill>
                <a:latin typeface="微软雅黑" panose="020B0503020204020204" pitchFamily="34" charset="-122"/>
                <a:ea typeface="微软雅黑" panose="020B0503020204020204" pitchFamily="34" charset="-122"/>
              </a:endParaRPr>
            </a:p>
          </p:txBody>
        </p:sp>
      </p:grpSp>
      <p:grpSp>
        <p:nvGrpSpPr>
          <p:cNvPr id="58" name="组合 57"/>
          <p:cNvGrpSpPr/>
          <p:nvPr/>
        </p:nvGrpSpPr>
        <p:grpSpPr>
          <a:xfrm>
            <a:off x="1754534" y="3193295"/>
            <a:ext cx="5693399" cy="426278"/>
            <a:chOff x="1807265" y="3400693"/>
            <a:chExt cx="5693399" cy="426278"/>
          </a:xfrm>
          <a:solidFill>
            <a:schemeClr val="bg2"/>
          </a:solidFill>
        </p:grpSpPr>
        <p:sp>
          <p:nvSpPr>
            <p:cNvPr id="71" name="圆角矩形 70"/>
            <p:cNvSpPr/>
            <p:nvPr/>
          </p:nvSpPr>
          <p:spPr>
            <a:xfrm>
              <a:off x="1807265" y="3400693"/>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2" name="矩形 71"/>
            <p:cNvSpPr/>
            <p:nvPr/>
          </p:nvSpPr>
          <p:spPr>
            <a:xfrm>
              <a:off x="1881814" y="3411473"/>
              <a:ext cx="2143536" cy="415498"/>
            </a:xfrm>
            <a:prstGeom prst="rect">
              <a:avLst/>
            </a:prstGeom>
            <a:noFill/>
          </p:spPr>
          <p:txBody>
            <a:bodyPr wrap="none">
              <a:spAutoFit/>
            </a:bodyPr>
            <a:lstStyle/>
            <a:p>
              <a:r>
                <a:rPr lang="en-US" altLang="zh-CN" sz="2100" spc="225" dirty="0">
                  <a:solidFill>
                    <a:schemeClr val="tx1">
                      <a:lumMod val="65000"/>
                      <a:lumOff val="35000"/>
                    </a:schemeClr>
                  </a:solidFill>
                  <a:latin typeface="微软雅黑" panose="020B0503020204020204" pitchFamily="34" charset="-122"/>
                  <a:ea typeface="微软雅黑" panose="020B0503020204020204" pitchFamily="34" charset="-122"/>
                </a:rPr>
                <a:t>5.3</a:t>
              </a:r>
              <a:r>
                <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rPr>
                <a:t>　层次方法</a:t>
              </a:r>
              <a:endPar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59" name="组合 58"/>
          <p:cNvGrpSpPr/>
          <p:nvPr/>
        </p:nvGrpSpPr>
        <p:grpSpPr>
          <a:xfrm>
            <a:off x="1754534" y="3758120"/>
            <a:ext cx="5693399" cy="426279"/>
            <a:chOff x="1807265" y="3866296"/>
            <a:chExt cx="5693399" cy="426279"/>
          </a:xfrm>
        </p:grpSpPr>
        <p:sp>
          <p:nvSpPr>
            <p:cNvPr id="69" name="圆角矩形 68"/>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0" name="矩形 69"/>
            <p:cNvSpPr/>
            <p:nvPr/>
          </p:nvSpPr>
          <p:spPr>
            <a:xfrm>
              <a:off x="1881814" y="3877077"/>
              <a:ext cx="2739853"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3.1</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数据挖掘概述</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0" name="组合 59"/>
          <p:cNvGrpSpPr/>
          <p:nvPr/>
        </p:nvGrpSpPr>
        <p:grpSpPr>
          <a:xfrm>
            <a:off x="1754534" y="4322946"/>
            <a:ext cx="5693399" cy="426278"/>
            <a:chOff x="1807265" y="4331900"/>
            <a:chExt cx="5693399" cy="426278"/>
          </a:xfrm>
        </p:grpSpPr>
        <p:sp>
          <p:nvSpPr>
            <p:cNvPr id="67" name="圆角矩形 66"/>
            <p:cNvSpPr/>
            <p:nvPr/>
          </p:nvSpPr>
          <p:spPr>
            <a:xfrm>
              <a:off x="1807265" y="4331900"/>
              <a:ext cx="5693399" cy="394200"/>
            </a:xfrm>
            <a:prstGeom prst="roundRect">
              <a:avLst>
                <a:gd name="adj" fmla="val 20658"/>
              </a:avLst>
            </a:prstGeom>
            <a:gradFill>
              <a:gsLst>
                <a:gs pos="0">
                  <a:srgbClr val="012D86"/>
                </a:gs>
                <a:gs pos="100000">
                  <a:srgbClr val="0E2557"/>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8" name="矩形 67"/>
            <p:cNvSpPr/>
            <p:nvPr/>
          </p:nvSpPr>
          <p:spPr>
            <a:xfrm>
              <a:off x="1881814" y="4342680"/>
              <a:ext cx="4230645" cy="415498"/>
            </a:xfrm>
            <a:prstGeom prst="rect">
              <a:avLst/>
            </a:prstGeom>
          </p:spPr>
          <p:txBody>
            <a:bodyPr wrap="none">
              <a:spAutoFit/>
            </a:bodyPr>
            <a:lstStyle/>
            <a:p>
              <a:r>
                <a:rPr lang="en-US" altLang="zh-CN" sz="2100" spc="225" dirty="0">
                  <a:solidFill>
                    <a:schemeClr val="bg1"/>
                  </a:solidFill>
                  <a:latin typeface="微软雅黑" panose="020B0503020204020204" pitchFamily="34" charset="-122"/>
                  <a:ea typeface="微软雅黑" panose="020B0503020204020204" pitchFamily="34" charset="-122"/>
                </a:rPr>
                <a:t>5.5</a:t>
              </a:r>
              <a:r>
                <a:rPr lang="zh-CN" altLang="en-US" sz="2100" spc="225" dirty="0">
                  <a:solidFill>
                    <a:schemeClr val="bg1"/>
                  </a:solidFill>
                  <a:latin typeface="微软雅黑" panose="020B0503020204020204" pitchFamily="34" charset="-122"/>
                  <a:ea typeface="微软雅黑" panose="020B0503020204020204" pitchFamily="34" charset="-122"/>
                </a:rPr>
                <a:t>　实战：银行客户聚类分析</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grpSp>
      <p:grpSp>
        <p:nvGrpSpPr>
          <p:cNvPr id="61" name="组合 60"/>
          <p:cNvGrpSpPr/>
          <p:nvPr/>
        </p:nvGrpSpPr>
        <p:grpSpPr>
          <a:xfrm>
            <a:off x="1765366" y="5074910"/>
            <a:ext cx="5693399" cy="415498"/>
            <a:chOff x="1818097" y="4753860"/>
            <a:chExt cx="5693399" cy="415498"/>
          </a:xfrm>
        </p:grpSpPr>
        <p:sp>
          <p:nvSpPr>
            <p:cNvPr id="65" name="圆角矩形 64"/>
            <p:cNvSpPr/>
            <p:nvPr/>
          </p:nvSpPr>
          <p:spPr>
            <a:xfrm>
              <a:off x="1818097" y="4758178"/>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6" name="矩形 65"/>
            <p:cNvSpPr/>
            <p:nvPr/>
          </p:nvSpPr>
          <p:spPr>
            <a:xfrm>
              <a:off x="1887572" y="4753860"/>
              <a:ext cx="780983" cy="415498"/>
            </a:xfrm>
            <a:prstGeom prst="rect">
              <a:avLst/>
            </a:prstGeom>
          </p:spPr>
          <p:txBody>
            <a:bodyPr wrap="none">
              <a:spAutoFit/>
            </a:bodyPr>
            <a:lstStyle/>
            <a:p>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习题</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48" name="组合 47"/>
          <p:cNvGrpSpPr/>
          <p:nvPr/>
        </p:nvGrpSpPr>
        <p:grpSpPr>
          <a:xfrm>
            <a:off x="1754534" y="3768901"/>
            <a:ext cx="5693399" cy="415498"/>
            <a:chOff x="1807265" y="2462595"/>
            <a:chExt cx="5693399" cy="415498"/>
          </a:xfrm>
          <a:solidFill>
            <a:schemeClr val="bg2"/>
          </a:solidFill>
        </p:grpSpPr>
        <p:sp>
          <p:nvSpPr>
            <p:cNvPr id="49" name="圆角矩形 48"/>
            <p:cNvSpPr/>
            <p:nvPr/>
          </p:nvSpPr>
          <p:spPr>
            <a:xfrm>
              <a:off x="1807265" y="2478527"/>
              <a:ext cx="5693399" cy="394154"/>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矩形 49"/>
            <p:cNvSpPr/>
            <p:nvPr/>
          </p:nvSpPr>
          <p:spPr>
            <a:xfrm>
              <a:off x="1883286" y="2462595"/>
              <a:ext cx="3038011" cy="415498"/>
            </a:xfrm>
            <a:prstGeom prst="rect">
              <a:avLst/>
            </a:prstGeom>
            <a:grpFill/>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5.4</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基于密度的方法</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pic>
        <p:nvPicPr>
          <p:cNvPr id="5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53"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55</a:t>
            </a:r>
            <a:endParaRPr lang="en-US" altLang="es-ES" sz="1200" b="1" dirty="0">
              <a:solidFill>
                <a:schemeClr val="bg1">
                  <a:lumMod val="50000"/>
                </a:schemeClr>
              </a:solidFill>
              <a:latin typeface="+mn-lt"/>
            </a:endParaRPr>
          </a:p>
        </p:txBody>
      </p:sp>
      <p:pic>
        <p:nvPicPr>
          <p:cNvPr id="54"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73" name="矩形 72"/>
          <p:cNvSpPr/>
          <p:nvPr/>
        </p:nvSpPr>
        <p:spPr>
          <a:xfrm>
            <a:off x="7929" y="38314"/>
            <a:ext cx="4339650" cy="300082"/>
          </a:xfrm>
          <a:prstGeom prst="rect">
            <a:avLst/>
          </a:prstGeom>
        </p:spPr>
        <p:txBody>
          <a:bodyPr wrap="none">
            <a:spAutoFit/>
          </a:bodyPr>
          <a:lstStyle/>
          <a:p>
            <a:r>
              <a:rPr lang="zh-CN" altLang="en-US" sz="1350" dirty="0">
                <a:solidFill>
                  <a:schemeClr val="bg1"/>
                </a:solidFill>
              </a:rPr>
              <a:t>高级大数据人才培养丛书之一，大数据挖掘技术与应用</a:t>
            </a:r>
            <a:endParaRPr lang="zh-CN" altLang="en-US" sz="1350" dirty="0">
              <a:solidFill>
                <a:schemeClr val="bg1"/>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a:defRPr/>
            </a:pPr>
            <a:r>
              <a:rPr lang="es-HN" sz="1200" b="1" i="1" dirty="0">
                <a:solidFill>
                  <a:prstClr val="white">
                    <a:lumMod val="65000"/>
                  </a:prstClr>
                </a:solidFill>
              </a:rPr>
              <a:t>of</a:t>
            </a:r>
            <a:endParaRPr lang="es-ES" sz="1200" b="1" i="1" dirty="0">
              <a:solidFill>
                <a:prstClr val="white">
                  <a:lumMod val="65000"/>
                </a:prstClr>
              </a:solidFill>
            </a:endParaRPr>
          </a:p>
        </p:txBody>
      </p:sp>
      <p:sp>
        <p:nvSpPr>
          <p:cNvPr id="74" name="31 CuadroTexto"/>
          <p:cNvSpPr txBox="1"/>
          <p:nvPr/>
        </p:nvSpPr>
        <p:spPr>
          <a:xfrm>
            <a:off x="4729199" y="6267161"/>
            <a:ext cx="370840" cy="275590"/>
          </a:xfrm>
          <a:prstGeom prst="rect">
            <a:avLst/>
          </a:prstGeom>
          <a:noFill/>
        </p:spPr>
        <p:txBody>
          <a:bodyPr wrap="none">
            <a:spAutoFit/>
          </a:bodyPr>
          <a:lstStyle/>
          <a:p>
            <a:pPr>
              <a:defRPr/>
            </a:pPr>
            <a:r>
              <a:rPr lang="en-US" altLang="es-ES" sz="1200" b="1" dirty="0">
                <a:solidFill>
                  <a:prstClr val="white">
                    <a:lumMod val="50000"/>
                  </a:prstClr>
                </a:solidFill>
              </a:rPr>
              <a:t>55</a:t>
            </a:r>
            <a:endParaRPr lang="en-US" altLang="es-ES" sz="1200" b="1" dirty="0">
              <a:solidFill>
                <a:prstClr val="white">
                  <a:lumMod val="50000"/>
                </a:prstClr>
              </a:solidFill>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solidFill>
                  <a:prstClr val="black">
                    <a:tint val="75000"/>
                  </a:prstClr>
                </a:solidFill>
              </a:rPr>
            </a:fld>
            <a:endParaRPr lang="zh-CN" altLang="en-US" dirty="0">
              <a:solidFill>
                <a:prstClr val="black">
                  <a:tint val="75000"/>
                </a:prstClr>
              </a:solidFill>
            </a:endParaRPr>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693045" cy="323165"/>
          </a:xfrm>
          <a:prstGeom prst="rect">
            <a:avLst/>
          </a:prstGeom>
          <a:noFill/>
        </p:spPr>
        <p:txBody>
          <a:bodyPr wrap="none" lIns="0" tIns="0" rIns="0" bIns="0" rtlCol="0">
            <a:spAutoFit/>
          </a:bodyPr>
          <a:lstStyle/>
          <a:p>
            <a:r>
              <a:rPr lang="en-US" altLang="zh-CN" sz="2100" b="1" spc="225" dirty="0">
                <a:solidFill>
                  <a:prstClr val="white"/>
                </a:solidFill>
              </a:rPr>
              <a:t>5.5 </a:t>
            </a:r>
            <a:r>
              <a:rPr lang="zh-CN" altLang="en-US" sz="2100" b="1" spc="225" dirty="0">
                <a:solidFill>
                  <a:prstClr val="white"/>
                </a:solidFill>
              </a:rPr>
              <a:t>实战：聚类分析</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5" name="文本框 27"/>
          <p:cNvSpPr txBox="1"/>
          <p:nvPr/>
        </p:nvSpPr>
        <p:spPr>
          <a:xfrm>
            <a:off x="6630203" y="234392"/>
            <a:ext cx="1274708" cy="300082"/>
          </a:xfrm>
          <a:prstGeom prst="rect">
            <a:avLst/>
          </a:prstGeom>
          <a:noFill/>
        </p:spPr>
        <p:txBody>
          <a:bodyPr wrap="none" rtlCol="0">
            <a:spAutoFit/>
          </a:bodyPr>
          <a:lstStyle/>
          <a:p>
            <a:r>
              <a:rPr lang="zh-CN" altLang="en-US" sz="1350" dirty="0">
                <a:solidFill>
                  <a:prstClr val="white"/>
                </a:solidFill>
              </a:rPr>
              <a:t>第五章　聚 类</a:t>
            </a:r>
            <a:endParaRPr lang="zh-CN" altLang="en-US" sz="1350" dirty="0">
              <a:solidFill>
                <a:prstClr val="white"/>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69" name="Rectangle 3"/>
          <p:cNvSpPr txBox="1">
            <a:spLocks noChangeArrowheads="1"/>
          </p:cNvSpPr>
          <p:nvPr/>
        </p:nvSpPr>
        <p:spPr bwMode="auto">
          <a:xfrm>
            <a:off x="317721" y="831849"/>
            <a:ext cx="8207375" cy="4819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lnSpc>
                <a:spcPct val="120000"/>
              </a:lnSpc>
              <a:spcBef>
                <a:spcPct val="20000"/>
              </a:spcBef>
              <a:spcAft>
                <a:spcPct val="0"/>
              </a:spcAft>
              <a:buClr>
                <a:schemeClr val="accent1"/>
              </a:buClr>
              <a:buFont typeface="Wingdings" panose="05000000000000000000" pitchFamily="2" charset="2"/>
              <a:buChar char="n"/>
              <a:defRPr sz="2000" b="1">
                <a:solidFill>
                  <a:schemeClr val="tx1"/>
                </a:solidFill>
                <a:latin typeface="+mn-lt"/>
                <a:ea typeface="+mn-ea"/>
                <a:cs typeface="+mn-cs"/>
              </a:defRPr>
            </a:lvl1pPr>
            <a:lvl2pPr marL="742950" indent="-285750" algn="l" rtl="0" eaLnBrk="0" fontAlgn="base" hangingPunct="0">
              <a:lnSpc>
                <a:spcPct val="120000"/>
              </a:lnSpc>
              <a:spcBef>
                <a:spcPct val="20000"/>
              </a:spcBef>
              <a:spcAft>
                <a:spcPct val="0"/>
              </a:spcAft>
              <a:buClr>
                <a:schemeClr val="accent1"/>
              </a:buClr>
              <a:buFont typeface="Wingdings" panose="05000000000000000000" pitchFamily="2" charset="2"/>
              <a:buChar char="n"/>
              <a:defRPr b="1">
                <a:solidFill>
                  <a:schemeClr val="tx1"/>
                </a:solidFill>
                <a:latin typeface="+mn-lt"/>
                <a:ea typeface="+mn-ea"/>
              </a:defRPr>
            </a:lvl2pPr>
            <a:lvl3pPr marL="11430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600" b="1">
                <a:solidFill>
                  <a:schemeClr val="tx1"/>
                </a:solidFill>
                <a:latin typeface="+mn-lt"/>
                <a:ea typeface="+mn-ea"/>
              </a:defRPr>
            </a:lvl3pPr>
            <a:lvl4pPr marL="16002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400" b="1">
                <a:solidFill>
                  <a:schemeClr val="tx1"/>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
              <a:defRPr>
                <a:solidFill>
                  <a:schemeClr val="tx1"/>
                </a:solidFill>
                <a:latin typeface="+mn-lt"/>
                <a:ea typeface="+mn-ea"/>
              </a:defRPr>
            </a:lvl5pPr>
            <a:lvl6pPr marL="25146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6pPr>
            <a:lvl7pPr marL="29718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7pPr>
            <a:lvl8pPr marL="34290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8pPr>
            <a:lvl9pPr marL="38862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9pPr>
          </a:lstStyle>
          <a:p>
            <a:pPr marL="0" indent="0" eaLnBrk="1" hangingPunct="1">
              <a:lnSpc>
                <a:spcPct val="110000"/>
              </a:lnSpc>
              <a:spcBef>
                <a:spcPts val="0"/>
              </a:spcBef>
              <a:buClr>
                <a:srgbClr val="FF0000"/>
              </a:buClr>
              <a:buNone/>
            </a:pPr>
            <a:r>
              <a:rPr lang="en-US" altLang="zh-CN" sz="1800" b="0" kern="0" dirty="0">
                <a:solidFill>
                  <a:srgbClr val="000000"/>
                </a:solidFill>
                <a:latin typeface="黑体" panose="02010609060101010101" pitchFamily="49" charset="-122"/>
                <a:ea typeface="黑体" panose="02010609060101010101" pitchFamily="49" charset="-122"/>
              </a:rPr>
              <a:t>5.5.1 </a:t>
            </a:r>
            <a:r>
              <a:rPr lang="zh-CN" altLang="en-US" sz="1800" b="0" kern="0" dirty="0">
                <a:solidFill>
                  <a:srgbClr val="000000"/>
                </a:solidFill>
                <a:latin typeface="黑体" panose="02010609060101010101" pitchFamily="49" charset="-122"/>
                <a:ea typeface="黑体" panose="02010609060101010101" pitchFamily="49" charset="-122"/>
              </a:rPr>
              <a:t>背景与聚类目的</a:t>
            </a:r>
            <a:endParaRPr lang="en-US" altLang="zh-CN" sz="1800" b="0" kern="0" dirty="0">
              <a:solidFill>
                <a:srgbClr val="000000"/>
              </a:solidFill>
              <a:latin typeface="黑体" panose="02010609060101010101" pitchFamily="49" charset="-122"/>
              <a:ea typeface="黑体" panose="02010609060101010101" pitchFamily="49" charset="-122"/>
            </a:endParaRPr>
          </a:p>
          <a:p>
            <a:pPr marL="0" indent="0" eaLnBrk="1" hangingPunct="1">
              <a:lnSpc>
                <a:spcPct val="110000"/>
              </a:lnSpc>
              <a:spcBef>
                <a:spcPts val="0"/>
              </a:spcBef>
              <a:buClr>
                <a:srgbClr val="FF0000"/>
              </a:buClr>
              <a:buNone/>
            </a:pPr>
            <a:r>
              <a:rPr lang="zh-CN" altLang="en-US" sz="1800" b="0" kern="0" dirty="0">
                <a:solidFill>
                  <a:srgbClr val="000000"/>
                </a:solidFill>
                <a:latin typeface="黑体" panose="02010609060101010101" pitchFamily="49" charset="-122"/>
                <a:ea typeface="黑体" panose="02010609060101010101" pitchFamily="49" charset="-122"/>
              </a:rPr>
              <a:t>   聚类的任务是把所有的实例分配到若干的簇，使得同一个簇的实例聚集在一个簇中心的周围，它们之间的距离比较近；而不同簇实例之间的距离比较远。</a:t>
            </a:r>
            <a:endParaRPr lang="en-US" altLang="zh-CN" sz="1800" b="0" kern="0" dirty="0">
              <a:solidFill>
                <a:srgbClr val="000000"/>
              </a:solidFill>
              <a:latin typeface="黑体" panose="02010609060101010101" pitchFamily="49" charset="-122"/>
              <a:ea typeface="黑体" panose="02010609060101010101" pitchFamily="49" charset="-122"/>
            </a:endParaRPr>
          </a:p>
          <a:p>
            <a:pPr marL="0" indent="0" eaLnBrk="1" hangingPunct="1">
              <a:lnSpc>
                <a:spcPct val="110000"/>
              </a:lnSpc>
              <a:spcBef>
                <a:spcPts val="0"/>
              </a:spcBef>
              <a:buClr>
                <a:srgbClr val="FF0000"/>
              </a:buClr>
              <a:buNone/>
            </a:pPr>
            <a:r>
              <a:rPr lang="en-US" altLang="zh-CN" sz="1800" b="0" kern="0" dirty="0">
                <a:solidFill>
                  <a:srgbClr val="000000"/>
                </a:solidFill>
                <a:latin typeface="黑体" panose="02010609060101010101" pitchFamily="49" charset="-122"/>
                <a:ea typeface="黑体" panose="02010609060101010101" pitchFamily="49" charset="-122"/>
              </a:rPr>
              <a:t>   </a:t>
            </a:r>
            <a:r>
              <a:rPr lang="zh-CN" altLang="en-US" sz="1800" b="0" kern="0" dirty="0">
                <a:solidFill>
                  <a:srgbClr val="000000"/>
                </a:solidFill>
                <a:latin typeface="黑体" panose="02010609060101010101" pitchFamily="49" charset="-122"/>
                <a:ea typeface="黑体" panose="02010609060101010101" pitchFamily="49" charset="-122"/>
              </a:rPr>
              <a:t>在商业上，聚类分析被用来发现不同的客户群，并且通过购买模式刻画不同的客户群的特征。聚类分析是细分市场的有效工具，同时也可用于研究消费者行为，寻找新的潜在市场。</a:t>
            </a:r>
            <a:endParaRPr lang="zh-CN" altLang="en-US" sz="1800" b="0" kern="0" dirty="0">
              <a:solidFill>
                <a:srgbClr val="000000"/>
              </a:solidFill>
              <a:latin typeface="黑体" panose="02010609060101010101" pitchFamily="49" charset="-122"/>
              <a:ea typeface="黑体" panose="02010609060101010101" pitchFamily="49" charset="-122"/>
            </a:endParaRPr>
          </a:p>
          <a:p>
            <a:pPr marL="0" indent="0" eaLnBrk="1" hangingPunct="1">
              <a:lnSpc>
                <a:spcPct val="110000"/>
              </a:lnSpc>
              <a:spcBef>
                <a:spcPts val="0"/>
              </a:spcBef>
              <a:buClr>
                <a:srgbClr val="FF0000"/>
              </a:buClr>
              <a:buNone/>
            </a:pPr>
            <a:r>
              <a:rPr lang="zh-CN" altLang="en-US" sz="1800" b="0" kern="0" dirty="0">
                <a:solidFill>
                  <a:srgbClr val="000000"/>
                </a:solidFill>
                <a:latin typeface="黑体" panose="02010609060101010101" pitchFamily="49" charset="-122"/>
                <a:ea typeface="黑体" panose="02010609060101010101" pitchFamily="49" charset="-122"/>
              </a:rPr>
              <a:t>   现在我们使用</a:t>
            </a:r>
            <a:r>
              <a:rPr lang="en-US" altLang="zh-CN" sz="1800" b="0" kern="0" dirty="0">
                <a:solidFill>
                  <a:srgbClr val="000000"/>
                </a:solidFill>
                <a:latin typeface="黑体" panose="02010609060101010101" pitchFamily="49" charset="-122"/>
                <a:ea typeface="黑体" panose="02010609060101010101" pitchFamily="49" charset="-122"/>
              </a:rPr>
              <a:t>k-</a:t>
            </a:r>
            <a:r>
              <a:rPr lang="zh-CN" altLang="en-US" sz="1800" b="0" kern="0" dirty="0">
                <a:solidFill>
                  <a:srgbClr val="000000"/>
                </a:solidFill>
                <a:latin typeface="黑体" panose="02010609060101010101" pitchFamily="49" charset="-122"/>
                <a:ea typeface="黑体" panose="02010609060101010101" pitchFamily="49" charset="-122"/>
              </a:rPr>
              <a:t>均值算法对银行客户购买股权计划的数据文件“</a:t>
            </a:r>
            <a:r>
              <a:rPr lang="en-US" altLang="zh-CN" sz="1800" b="0" kern="0" dirty="0">
                <a:solidFill>
                  <a:srgbClr val="000000"/>
                </a:solidFill>
                <a:latin typeface="黑体" panose="02010609060101010101" pitchFamily="49" charset="-122"/>
                <a:ea typeface="黑体" panose="02010609060101010101" pitchFamily="49" charset="-122"/>
              </a:rPr>
              <a:t>bank-</a:t>
            </a:r>
            <a:r>
              <a:rPr lang="en-US" altLang="zh-CN" sz="1800" b="0" kern="0" dirty="0" err="1">
                <a:solidFill>
                  <a:srgbClr val="000000"/>
                </a:solidFill>
                <a:latin typeface="黑体" panose="02010609060101010101" pitchFamily="49" charset="-122"/>
                <a:ea typeface="黑体" panose="02010609060101010101" pitchFamily="49" charset="-122"/>
              </a:rPr>
              <a:t>data.arff</a:t>
            </a:r>
            <a:r>
              <a:rPr lang="en-US" altLang="zh-CN" sz="1800" b="0" kern="0" dirty="0">
                <a:solidFill>
                  <a:srgbClr val="000000"/>
                </a:solidFill>
                <a:latin typeface="黑体" panose="02010609060101010101" pitchFamily="49" charset="-122"/>
                <a:ea typeface="黑体" panose="02010609060101010101" pitchFamily="49" charset="-122"/>
              </a:rPr>
              <a:t>”(</a:t>
            </a:r>
            <a:r>
              <a:rPr lang="zh-CN" altLang="en-US" sz="1800" b="0" kern="0" dirty="0">
                <a:solidFill>
                  <a:srgbClr val="000000"/>
                </a:solidFill>
                <a:latin typeface="黑体" panose="02010609060101010101" pitchFamily="49" charset="-122"/>
                <a:ea typeface="黑体" panose="02010609060101010101" pitchFamily="49" charset="-122"/>
              </a:rPr>
              <a:t>本案例数据来源于</a:t>
            </a:r>
            <a:r>
              <a:rPr lang="en-US" altLang="zh-CN" sz="1800" b="0" kern="0" dirty="0">
                <a:solidFill>
                  <a:srgbClr val="000000"/>
                </a:solidFill>
                <a:latin typeface="黑体" panose="02010609060101010101" pitchFamily="49" charset="-122"/>
                <a:ea typeface="黑体" panose="02010609060101010101" pitchFamily="49" charset="-122"/>
              </a:rPr>
              <a:t>(www.tipdm.org))</a:t>
            </a:r>
            <a:r>
              <a:rPr lang="zh-CN" altLang="en-US" sz="1800" b="0" kern="0" dirty="0">
                <a:solidFill>
                  <a:srgbClr val="000000"/>
                </a:solidFill>
                <a:latin typeface="黑体" panose="02010609060101010101" pitchFamily="49" charset="-122"/>
                <a:ea typeface="黑体" panose="02010609060101010101" pitchFamily="49" charset="-122"/>
              </a:rPr>
              <a:t>作聚类分析，</a:t>
            </a:r>
            <a:r>
              <a:rPr lang="en-US" altLang="zh-CN" sz="1800" b="0" kern="0" dirty="0">
                <a:solidFill>
                  <a:srgbClr val="000000"/>
                </a:solidFill>
                <a:latin typeface="黑体" panose="02010609060101010101" pitchFamily="49" charset="-122"/>
                <a:ea typeface="黑体" panose="02010609060101010101" pitchFamily="49" charset="-122"/>
              </a:rPr>
              <a:t>k</a:t>
            </a:r>
            <a:r>
              <a:rPr lang="zh-CN" altLang="en-US" sz="1800" b="0" kern="0" dirty="0">
                <a:solidFill>
                  <a:srgbClr val="000000"/>
                </a:solidFill>
                <a:latin typeface="黑体" panose="02010609060101010101" pitchFamily="49" charset="-122"/>
                <a:ea typeface="黑体" panose="02010609060101010101" pitchFamily="49" charset="-122"/>
              </a:rPr>
              <a:t>均值算法只能处理数值型的属性，遇到分类型的属性时需把它变为若干个取值</a:t>
            </a:r>
            <a:r>
              <a:rPr lang="en-US" altLang="zh-CN" sz="1800" b="0" kern="0" dirty="0">
                <a:solidFill>
                  <a:srgbClr val="000000"/>
                </a:solidFill>
                <a:latin typeface="黑体" panose="02010609060101010101" pitchFamily="49" charset="-122"/>
                <a:ea typeface="黑体" panose="02010609060101010101" pitchFamily="49" charset="-122"/>
              </a:rPr>
              <a:t>0</a:t>
            </a:r>
            <a:r>
              <a:rPr lang="zh-CN" altLang="en-US" sz="1800" b="0" kern="0" dirty="0">
                <a:solidFill>
                  <a:srgbClr val="000000"/>
                </a:solidFill>
                <a:latin typeface="黑体" panose="02010609060101010101" pitchFamily="49" charset="-122"/>
                <a:ea typeface="黑体" panose="02010609060101010101" pitchFamily="49" charset="-122"/>
              </a:rPr>
              <a:t>和</a:t>
            </a:r>
            <a:r>
              <a:rPr lang="en-US" altLang="zh-CN" sz="1800" b="0" kern="0" dirty="0">
                <a:solidFill>
                  <a:srgbClr val="000000"/>
                </a:solidFill>
                <a:latin typeface="黑体" panose="02010609060101010101" pitchFamily="49" charset="-122"/>
                <a:ea typeface="黑体" panose="02010609060101010101" pitchFamily="49" charset="-122"/>
              </a:rPr>
              <a:t>1</a:t>
            </a:r>
            <a:r>
              <a:rPr lang="zh-CN" altLang="en-US" sz="1800" b="0" kern="0" dirty="0">
                <a:solidFill>
                  <a:srgbClr val="000000"/>
                </a:solidFill>
                <a:latin typeface="黑体" panose="02010609060101010101" pitchFamily="49" charset="-122"/>
                <a:ea typeface="黑体" panose="02010609060101010101" pitchFamily="49" charset="-122"/>
              </a:rPr>
              <a:t>的属性。 </a:t>
            </a:r>
            <a:endParaRPr lang="en-US" altLang="zh-CN" sz="1800" b="0" kern="0" dirty="0">
              <a:solidFill>
                <a:srgbClr val="000000"/>
              </a:solidFill>
              <a:latin typeface="黑体" panose="02010609060101010101" pitchFamily="49" charset="-122"/>
              <a:ea typeface="黑体" panose="02010609060101010101" pitchFamily="49" charset="-122"/>
            </a:endParaRPr>
          </a:p>
          <a:p>
            <a:pPr marL="0" indent="0" eaLnBrk="1" hangingPunct="1">
              <a:lnSpc>
                <a:spcPct val="110000"/>
              </a:lnSpc>
              <a:spcBef>
                <a:spcPts val="0"/>
              </a:spcBef>
              <a:buClr>
                <a:srgbClr val="FF0000"/>
              </a:buClr>
              <a:buNone/>
            </a:pPr>
            <a:r>
              <a:rPr lang="zh-CN" altLang="en-US" sz="1800" b="0" kern="0" dirty="0">
                <a:solidFill>
                  <a:srgbClr val="000000"/>
                </a:solidFill>
                <a:latin typeface="黑体" panose="02010609060101010101" pitchFamily="49" charset="-122"/>
                <a:ea typeface="黑体" panose="02010609060101010101" pitchFamily="49" charset="-122"/>
              </a:rPr>
              <a:t>   </a:t>
            </a:r>
            <a:r>
              <a:rPr lang="en-US" altLang="zh-CN" sz="1800" b="0" kern="0" dirty="0" err="1">
                <a:solidFill>
                  <a:srgbClr val="000000"/>
                </a:solidFill>
                <a:latin typeface="黑体" panose="02010609060101010101" pitchFamily="49" charset="-122"/>
                <a:ea typeface="黑体" panose="02010609060101010101" pitchFamily="49" charset="-122"/>
              </a:rPr>
              <a:t>Weka</a:t>
            </a:r>
            <a:r>
              <a:rPr lang="zh-CN" altLang="en-US" sz="1800" b="0" kern="0" dirty="0">
                <a:solidFill>
                  <a:srgbClr val="000000"/>
                </a:solidFill>
                <a:latin typeface="黑体" panose="02010609060101010101" pitchFamily="49" charset="-122"/>
                <a:ea typeface="黑体" panose="02010609060101010101" pitchFamily="49" charset="-122"/>
              </a:rPr>
              <a:t>将自动实施这个分类型到数值型的变换，而且</a:t>
            </a:r>
            <a:r>
              <a:rPr lang="en-US" altLang="zh-CN" sz="1800" b="0" kern="0" dirty="0" err="1">
                <a:solidFill>
                  <a:srgbClr val="000000"/>
                </a:solidFill>
                <a:latin typeface="黑体" panose="02010609060101010101" pitchFamily="49" charset="-122"/>
                <a:ea typeface="黑体" panose="02010609060101010101" pitchFamily="49" charset="-122"/>
              </a:rPr>
              <a:t>Weka</a:t>
            </a:r>
            <a:r>
              <a:rPr lang="zh-CN" altLang="en-US" sz="1800" b="0" kern="0" dirty="0">
                <a:solidFill>
                  <a:srgbClr val="000000"/>
                </a:solidFill>
                <a:latin typeface="黑体" panose="02010609060101010101" pitchFamily="49" charset="-122"/>
                <a:ea typeface="黑体" panose="02010609060101010101" pitchFamily="49" charset="-122"/>
              </a:rPr>
              <a:t>会自动对数值型的数据作标准化。</a:t>
            </a:r>
            <a:endParaRPr lang="zh-CN" altLang="en-US" sz="1800" b="0" kern="0" dirty="0">
              <a:solidFill>
                <a:srgbClr val="000000"/>
              </a:solidFill>
              <a:latin typeface="黑体" panose="02010609060101010101" pitchFamily="49" charset="-122"/>
              <a:ea typeface="黑体" panose="02010609060101010101" pitchFamily="49" charset="-122"/>
            </a:endParaRPr>
          </a:p>
          <a:p>
            <a:pPr marL="0" indent="0" eaLnBrk="1" hangingPunct="1">
              <a:lnSpc>
                <a:spcPct val="110000"/>
              </a:lnSpc>
              <a:spcBef>
                <a:spcPts val="0"/>
              </a:spcBef>
              <a:buClr>
                <a:srgbClr val="FF0000"/>
              </a:buClr>
              <a:buNone/>
            </a:pPr>
            <a:endParaRPr lang="zh-CN" altLang="en-US" sz="1800" b="0" kern="0" dirty="0">
              <a:solidFill>
                <a:srgbClr val="000000"/>
              </a:solidFill>
              <a:latin typeface="黑体" panose="02010609060101010101" pitchFamily="49" charset="-122"/>
              <a:ea typeface="黑体" panose="02010609060101010101" pitchFamily="49" charset="-122"/>
            </a:endParaRPr>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a:defRPr/>
            </a:pPr>
            <a:r>
              <a:rPr lang="es-HN" sz="1200" b="1" i="1" dirty="0">
                <a:solidFill>
                  <a:prstClr val="white">
                    <a:lumMod val="65000"/>
                  </a:prstClr>
                </a:solidFill>
              </a:rPr>
              <a:t>of</a:t>
            </a:r>
            <a:endParaRPr lang="es-ES" sz="1200" b="1" i="1" dirty="0">
              <a:solidFill>
                <a:prstClr val="white">
                  <a:lumMod val="65000"/>
                </a:prstClr>
              </a:solidFill>
            </a:endParaRPr>
          </a:p>
        </p:txBody>
      </p:sp>
      <p:sp>
        <p:nvSpPr>
          <p:cNvPr id="74" name="31 CuadroTexto"/>
          <p:cNvSpPr txBox="1"/>
          <p:nvPr/>
        </p:nvSpPr>
        <p:spPr>
          <a:xfrm>
            <a:off x="4729199" y="6267161"/>
            <a:ext cx="370840" cy="275590"/>
          </a:xfrm>
          <a:prstGeom prst="rect">
            <a:avLst/>
          </a:prstGeom>
          <a:noFill/>
        </p:spPr>
        <p:txBody>
          <a:bodyPr wrap="none">
            <a:spAutoFit/>
          </a:bodyPr>
          <a:lstStyle/>
          <a:p>
            <a:pPr>
              <a:defRPr/>
            </a:pPr>
            <a:r>
              <a:rPr lang="en-US" altLang="es-ES" sz="1200" b="1" dirty="0">
                <a:solidFill>
                  <a:prstClr val="white">
                    <a:lumMod val="50000"/>
                  </a:prstClr>
                </a:solidFill>
              </a:rPr>
              <a:t>55</a:t>
            </a:r>
            <a:endParaRPr lang="en-US" altLang="es-ES" sz="1200" b="1" dirty="0">
              <a:solidFill>
                <a:prstClr val="white">
                  <a:lumMod val="50000"/>
                </a:prstClr>
              </a:solidFill>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solidFill>
                  <a:prstClr val="black">
                    <a:tint val="75000"/>
                  </a:prstClr>
                </a:solidFill>
              </a:rPr>
            </a:fld>
            <a:endParaRPr lang="zh-CN" altLang="en-US" dirty="0">
              <a:solidFill>
                <a:prstClr val="black">
                  <a:tint val="75000"/>
                </a:prstClr>
              </a:solidFill>
            </a:endParaRPr>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693045" cy="323165"/>
          </a:xfrm>
          <a:prstGeom prst="rect">
            <a:avLst/>
          </a:prstGeom>
          <a:noFill/>
        </p:spPr>
        <p:txBody>
          <a:bodyPr wrap="none" lIns="0" tIns="0" rIns="0" bIns="0" rtlCol="0">
            <a:spAutoFit/>
          </a:bodyPr>
          <a:lstStyle/>
          <a:p>
            <a:r>
              <a:rPr lang="en-US" altLang="zh-CN" sz="2100" b="1" spc="225" dirty="0">
                <a:solidFill>
                  <a:prstClr val="white"/>
                </a:solidFill>
              </a:rPr>
              <a:t>5.5 </a:t>
            </a:r>
            <a:r>
              <a:rPr lang="zh-CN" altLang="en-US" sz="2100" b="1" spc="225" dirty="0">
                <a:solidFill>
                  <a:prstClr val="white"/>
                </a:solidFill>
              </a:rPr>
              <a:t>实战：聚类分析</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5" name="文本框 27"/>
          <p:cNvSpPr txBox="1"/>
          <p:nvPr/>
        </p:nvSpPr>
        <p:spPr>
          <a:xfrm>
            <a:off x="6630203" y="234392"/>
            <a:ext cx="1274708" cy="300082"/>
          </a:xfrm>
          <a:prstGeom prst="rect">
            <a:avLst/>
          </a:prstGeom>
          <a:noFill/>
        </p:spPr>
        <p:txBody>
          <a:bodyPr wrap="none" rtlCol="0">
            <a:spAutoFit/>
          </a:bodyPr>
          <a:lstStyle/>
          <a:p>
            <a:r>
              <a:rPr lang="zh-CN" altLang="en-US" sz="1350" dirty="0">
                <a:solidFill>
                  <a:prstClr val="white"/>
                </a:solidFill>
              </a:rPr>
              <a:t>第五章　聚 类</a:t>
            </a:r>
            <a:endParaRPr lang="zh-CN" altLang="en-US" sz="1350" dirty="0">
              <a:solidFill>
                <a:prstClr val="white"/>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69" name="Rectangle 3"/>
          <p:cNvSpPr txBox="1">
            <a:spLocks noChangeArrowheads="1"/>
          </p:cNvSpPr>
          <p:nvPr/>
        </p:nvSpPr>
        <p:spPr bwMode="auto">
          <a:xfrm>
            <a:off x="317721" y="831850"/>
            <a:ext cx="8207375" cy="14255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lnSpc>
                <a:spcPct val="120000"/>
              </a:lnSpc>
              <a:spcBef>
                <a:spcPct val="20000"/>
              </a:spcBef>
              <a:spcAft>
                <a:spcPct val="0"/>
              </a:spcAft>
              <a:buClr>
                <a:schemeClr val="accent1"/>
              </a:buClr>
              <a:buFont typeface="Wingdings" panose="05000000000000000000" pitchFamily="2" charset="2"/>
              <a:buChar char="n"/>
              <a:defRPr sz="2000" b="1">
                <a:solidFill>
                  <a:schemeClr val="tx1"/>
                </a:solidFill>
                <a:latin typeface="+mn-lt"/>
                <a:ea typeface="+mn-ea"/>
                <a:cs typeface="+mn-cs"/>
              </a:defRPr>
            </a:lvl1pPr>
            <a:lvl2pPr marL="742950" indent="-285750" algn="l" rtl="0" eaLnBrk="0" fontAlgn="base" hangingPunct="0">
              <a:lnSpc>
                <a:spcPct val="120000"/>
              </a:lnSpc>
              <a:spcBef>
                <a:spcPct val="20000"/>
              </a:spcBef>
              <a:spcAft>
                <a:spcPct val="0"/>
              </a:spcAft>
              <a:buClr>
                <a:schemeClr val="accent1"/>
              </a:buClr>
              <a:buFont typeface="Wingdings" panose="05000000000000000000" pitchFamily="2" charset="2"/>
              <a:buChar char="n"/>
              <a:defRPr b="1">
                <a:solidFill>
                  <a:schemeClr val="tx1"/>
                </a:solidFill>
                <a:latin typeface="+mn-lt"/>
                <a:ea typeface="+mn-ea"/>
              </a:defRPr>
            </a:lvl2pPr>
            <a:lvl3pPr marL="11430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600" b="1">
                <a:solidFill>
                  <a:schemeClr val="tx1"/>
                </a:solidFill>
                <a:latin typeface="+mn-lt"/>
                <a:ea typeface="+mn-ea"/>
              </a:defRPr>
            </a:lvl3pPr>
            <a:lvl4pPr marL="16002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400" b="1">
                <a:solidFill>
                  <a:schemeClr val="tx1"/>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
              <a:defRPr>
                <a:solidFill>
                  <a:schemeClr val="tx1"/>
                </a:solidFill>
                <a:latin typeface="+mn-lt"/>
                <a:ea typeface="+mn-ea"/>
              </a:defRPr>
            </a:lvl5pPr>
            <a:lvl6pPr marL="25146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6pPr>
            <a:lvl7pPr marL="29718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7pPr>
            <a:lvl8pPr marL="34290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8pPr>
            <a:lvl9pPr marL="38862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9pPr>
          </a:lstStyle>
          <a:p>
            <a:pPr marL="0" indent="0" eaLnBrk="1" hangingPunct="1">
              <a:spcBef>
                <a:spcPts val="0"/>
              </a:spcBef>
              <a:buClr>
                <a:srgbClr val="FF0000"/>
              </a:buClr>
              <a:buNone/>
            </a:pPr>
            <a:r>
              <a:rPr lang="en-US" altLang="zh-CN" sz="1800" b="0" kern="0" dirty="0">
                <a:solidFill>
                  <a:srgbClr val="000000"/>
                </a:solidFill>
                <a:latin typeface="黑体" panose="02010609060101010101" pitchFamily="49" charset="-122"/>
                <a:ea typeface="黑体" panose="02010609060101010101" pitchFamily="49" charset="-122"/>
              </a:rPr>
              <a:t>5.5.2</a:t>
            </a:r>
            <a:r>
              <a:rPr lang="zh-CN" altLang="en-US" sz="1800" b="0" kern="0" dirty="0">
                <a:solidFill>
                  <a:srgbClr val="000000"/>
                </a:solidFill>
                <a:latin typeface="黑体" panose="02010609060101010101" pitchFamily="49" charset="-122"/>
                <a:ea typeface="黑体" panose="02010609060101010101" pitchFamily="49" charset="-122"/>
              </a:rPr>
              <a:t>聚类过程</a:t>
            </a:r>
            <a:endParaRPr lang="en-US" altLang="zh-CN" sz="1800" b="0" kern="0" dirty="0">
              <a:solidFill>
                <a:srgbClr val="000000"/>
              </a:solidFill>
              <a:latin typeface="黑体" panose="02010609060101010101" pitchFamily="49" charset="-122"/>
              <a:ea typeface="黑体" panose="02010609060101010101" pitchFamily="49" charset="-122"/>
            </a:endParaRPr>
          </a:p>
          <a:p>
            <a:pPr marL="0" indent="0" eaLnBrk="1" hangingPunct="1">
              <a:spcBef>
                <a:spcPts val="0"/>
              </a:spcBef>
              <a:buClr>
                <a:srgbClr val="FF0000"/>
              </a:buClr>
              <a:buNone/>
            </a:pPr>
            <a:r>
              <a:rPr lang="en-US" altLang="zh-CN" sz="1800" b="0" kern="0" dirty="0">
                <a:solidFill>
                  <a:srgbClr val="000000"/>
                </a:solidFill>
                <a:latin typeface="黑体" panose="02010609060101010101" pitchFamily="49" charset="-122"/>
                <a:ea typeface="黑体" panose="02010609060101010101" pitchFamily="49" charset="-122"/>
              </a:rPr>
              <a:t>  1</a:t>
            </a:r>
            <a:r>
              <a:rPr lang="zh-CN" altLang="en-US" sz="1800" b="0" kern="0" dirty="0">
                <a:solidFill>
                  <a:srgbClr val="000000"/>
                </a:solidFill>
                <a:latin typeface="黑体" panose="02010609060101010101" pitchFamily="49" charset="-122"/>
                <a:ea typeface="黑体" panose="02010609060101010101" pitchFamily="49" charset="-122"/>
              </a:rPr>
              <a:t>．打开</a:t>
            </a:r>
            <a:r>
              <a:rPr lang="en-US" altLang="zh-CN" sz="1800" b="0" kern="0" dirty="0" err="1">
                <a:solidFill>
                  <a:srgbClr val="000000"/>
                </a:solidFill>
                <a:latin typeface="黑体" panose="02010609060101010101" pitchFamily="49" charset="-122"/>
                <a:ea typeface="黑体" panose="02010609060101010101" pitchFamily="49" charset="-122"/>
              </a:rPr>
              <a:t>Weka</a:t>
            </a:r>
            <a:r>
              <a:rPr lang="zh-CN" altLang="en-US" sz="1800" b="0" kern="0" dirty="0">
                <a:solidFill>
                  <a:srgbClr val="000000"/>
                </a:solidFill>
                <a:latin typeface="黑体" panose="02010609060101010101" pitchFamily="49" charset="-122"/>
                <a:ea typeface="黑体" panose="02010609060101010101" pitchFamily="49" charset="-122"/>
              </a:rPr>
              <a:t>应用程序，在主界面上选择</a:t>
            </a:r>
            <a:r>
              <a:rPr lang="en-US" altLang="zh-CN" sz="1800" b="0" kern="0" dirty="0">
                <a:solidFill>
                  <a:srgbClr val="000000"/>
                </a:solidFill>
                <a:latin typeface="黑体" panose="02010609060101010101" pitchFamily="49" charset="-122"/>
                <a:ea typeface="黑体" panose="02010609060101010101" pitchFamily="49" charset="-122"/>
              </a:rPr>
              <a:t>Explorer</a:t>
            </a:r>
            <a:r>
              <a:rPr lang="zh-CN" altLang="en-US" sz="1800" b="0" kern="0" dirty="0">
                <a:solidFill>
                  <a:srgbClr val="000000"/>
                </a:solidFill>
                <a:latin typeface="黑体" panose="02010609060101010101" pitchFamily="49" charset="-122"/>
                <a:ea typeface="黑体" panose="02010609060101010101" pitchFamily="49" charset="-122"/>
              </a:rPr>
              <a:t>并打开。首先从预处理面板顶部点击</a:t>
            </a:r>
            <a:r>
              <a:rPr lang="en-US" altLang="zh-CN" sz="1800" b="0" kern="0" dirty="0">
                <a:solidFill>
                  <a:srgbClr val="000000"/>
                </a:solidFill>
                <a:latin typeface="黑体" panose="02010609060101010101" pitchFamily="49" charset="-122"/>
                <a:ea typeface="黑体" panose="02010609060101010101" pitchFamily="49" charset="-122"/>
              </a:rPr>
              <a:t>open file</a:t>
            </a:r>
            <a:r>
              <a:rPr lang="zh-CN" altLang="en-US" sz="1800" b="0" kern="0" dirty="0">
                <a:solidFill>
                  <a:srgbClr val="000000"/>
                </a:solidFill>
                <a:latin typeface="黑体" panose="02010609060101010101" pitchFamily="49" charset="-122"/>
                <a:ea typeface="黑体" panose="02010609060101010101" pitchFamily="49" charset="-122"/>
              </a:rPr>
              <a:t>按钮，启动文件选择对话框，找到</a:t>
            </a:r>
            <a:r>
              <a:rPr lang="en-US" altLang="zh-CN" sz="1800" b="0" kern="0" dirty="0">
                <a:solidFill>
                  <a:srgbClr val="000000"/>
                </a:solidFill>
                <a:latin typeface="黑体" panose="02010609060101010101" pitchFamily="49" charset="-122"/>
                <a:ea typeface="黑体" panose="02010609060101010101" pitchFamily="49" charset="-122"/>
              </a:rPr>
              <a:t>bank-</a:t>
            </a:r>
            <a:r>
              <a:rPr lang="en-US" altLang="zh-CN" sz="1800" b="0" kern="0" dirty="0" err="1">
                <a:solidFill>
                  <a:srgbClr val="000000"/>
                </a:solidFill>
                <a:latin typeface="黑体" panose="02010609060101010101" pitchFamily="49" charset="-122"/>
                <a:ea typeface="黑体" panose="02010609060101010101" pitchFamily="49" charset="-122"/>
              </a:rPr>
              <a:t>data.arff</a:t>
            </a:r>
            <a:r>
              <a:rPr lang="zh-CN" altLang="en-US" sz="1800" b="0" kern="0" dirty="0">
                <a:solidFill>
                  <a:srgbClr val="000000"/>
                </a:solidFill>
                <a:latin typeface="黑体" panose="02010609060101010101" pitchFamily="49" charset="-122"/>
                <a:ea typeface="黑体" panose="02010609060101010101" pitchFamily="49" charset="-122"/>
              </a:rPr>
              <a:t>文件并打开，完成数据集加载，加载数据集如图</a:t>
            </a:r>
            <a:r>
              <a:rPr lang="en-US" altLang="zh-CN" sz="1800" b="0" kern="0" dirty="0">
                <a:solidFill>
                  <a:srgbClr val="000000"/>
                </a:solidFill>
                <a:latin typeface="黑体" panose="02010609060101010101" pitchFamily="49" charset="-122"/>
                <a:ea typeface="黑体" panose="02010609060101010101" pitchFamily="49" charset="-122"/>
              </a:rPr>
              <a:t>5-11</a:t>
            </a:r>
            <a:r>
              <a:rPr lang="zh-CN" altLang="en-US" sz="1800" b="0" kern="0" dirty="0">
                <a:solidFill>
                  <a:srgbClr val="000000"/>
                </a:solidFill>
                <a:latin typeface="黑体" panose="02010609060101010101" pitchFamily="49" charset="-122"/>
                <a:ea typeface="黑体" panose="02010609060101010101" pitchFamily="49" charset="-122"/>
              </a:rPr>
              <a:t>所示。</a:t>
            </a:r>
            <a:endParaRPr lang="zh-CN" altLang="en-US" sz="1800" b="0" kern="0" dirty="0">
              <a:solidFill>
                <a:srgbClr val="000000"/>
              </a:solidFill>
              <a:latin typeface="黑体" panose="02010609060101010101" pitchFamily="49" charset="-122"/>
              <a:ea typeface="黑体" panose="02010609060101010101" pitchFamily="49" charset="-122"/>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38238" y="2336800"/>
            <a:ext cx="6443662" cy="3786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a:defRPr/>
            </a:pPr>
            <a:r>
              <a:rPr lang="es-HN" sz="1200" b="1" i="1" dirty="0">
                <a:solidFill>
                  <a:prstClr val="white">
                    <a:lumMod val="65000"/>
                  </a:prstClr>
                </a:solidFill>
              </a:rPr>
              <a:t>of</a:t>
            </a:r>
            <a:endParaRPr lang="es-ES" sz="1200" b="1" i="1" dirty="0">
              <a:solidFill>
                <a:prstClr val="white">
                  <a:lumMod val="65000"/>
                </a:prstClr>
              </a:solidFill>
            </a:endParaRPr>
          </a:p>
        </p:txBody>
      </p:sp>
      <p:sp>
        <p:nvSpPr>
          <p:cNvPr id="74" name="31 CuadroTexto"/>
          <p:cNvSpPr txBox="1"/>
          <p:nvPr/>
        </p:nvSpPr>
        <p:spPr>
          <a:xfrm>
            <a:off x="4729199" y="6267161"/>
            <a:ext cx="370840" cy="275590"/>
          </a:xfrm>
          <a:prstGeom prst="rect">
            <a:avLst/>
          </a:prstGeom>
          <a:noFill/>
        </p:spPr>
        <p:txBody>
          <a:bodyPr wrap="none">
            <a:spAutoFit/>
          </a:bodyPr>
          <a:lstStyle/>
          <a:p>
            <a:pPr>
              <a:defRPr/>
            </a:pPr>
            <a:r>
              <a:rPr lang="en-US" altLang="es-ES" sz="1200" b="1" dirty="0">
                <a:solidFill>
                  <a:prstClr val="white">
                    <a:lumMod val="50000"/>
                  </a:prstClr>
                </a:solidFill>
              </a:rPr>
              <a:t>55</a:t>
            </a:r>
            <a:endParaRPr lang="en-US" altLang="es-ES" sz="1200" b="1" dirty="0">
              <a:solidFill>
                <a:prstClr val="white">
                  <a:lumMod val="50000"/>
                </a:prstClr>
              </a:solidFill>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solidFill>
                  <a:prstClr val="black">
                    <a:tint val="75000"/>
                  </a:prstClr>
                </a:solidFill>
              </a:rPr>
            </a:fld>
            <a:endParaRPr lang="zh-CN" altLang="en-US" dirty="0">
              <a:solidFill>
                <a:prstClr val="black">
                  <a:tint val="75000"/>
                </a:prstClr>
              </a:solidFill>
            </a:endParaRPr>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693045" cy="323165"/>
          </a:xfrm>
          <a:prstGeom prst="rect">
            <a:avLst/>
          </a:prstGeom>
          <a:noFill/>
        </p:spPr>
        <p:txBody>
          <a:bodyPr wrap="none" lIns="0" tIns="0" rIns="0" bIns="0" rtlCol="0">
            <a:spAutoFit/>
          </a:bodyPr>
          <a:lstStyle/>
          <a:p>
            <a:r>
              <a:rPr lang="en-US" altLang="zh-CN" sz="2100" b="1" spc="225" dirty="0">
                <a:solidFill>
                  <a:prstClr val="white"/>
                </a:solidFill>
              </a:rPr>
              <a:t>5.5 </a:t>
            </a:r>
            <a:r>
              <a:rPr lang="zh-CN" altLang="en-US" sz="2100" b="1" spc="225" dirty="0">
                <a:solidFill>
                  <a:prstClr val="white"/>
                </a:solidFill>
              </a:rPr>
              <a:t>实战：聚类分析</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5" name="文本框 27"/>
          <p:cNvSpPr txBox="1"/>
          <p:nvPr/>
        </p:nvSpPr>
        <p:spPr>
          <a:xfrm>
            <a:off x="6630203" y="234392"/>
            <a:ext cx="1274708" cy="300082"/>
          </a:xfrm>
          <a:prstGeom prst="rect">
            <a:avLst/>
          </a:prstGeom>
          <a:noFill/>
        </p:spPr>
        <p:txBody>
          <a:bodyPr wrap="none" rtlCol="0">
            <a:spAutoFit/>
          </a:bodyPr>
          <a:lstStyle/>
          <a:p>
            <a:r>
              <a:rPr lang="zh-CN" altLang="en-US" sz="1350" dirty="0">
                <a:solidFill>
                  <a:prstClr val="white"/>
                </a:solidFill>
              </a:rPr>
              <a:t>第五章　聚 类</a:t>
            </a:r>
            <a:endParaRPr lang="zh-CN" altLang="en-US" sz="1350" dirty="0">
              <a:solidFill>
                <a:prstClr val="white"/>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69" name="Rectangle 3"/>
          <p:cNvSpPr txBox="1">
            <a:spLocks noChangeArrowheads="1"/>
          </p:cNvSpPr>
          <p:nvPr/>
        </p:nvSpPr>
        <p:spPr bwMode="auto">
          <a:xfrm>
            <a:off x="317721" y="831849"/>
            <a:ext cx="8207375" cy="1320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lnSpc>
                <a:spcPct val="120000"/>
              </a:lnSpc>
              <a:spcBef>
                <a:spcPct val="20000"/>
              </a:spcBef>
              <a:spcAft>
                <a:spcPct val="0"/>
              </a:spcAft>
              <a:buClr>
                <a:schemeClr val="accent1"/>
              </a:buClr>
              <a:buFont typeface="Wingdings" panose="05000000000000000000" pitchFamily="2" charset="2"/>
              <a:buChar char="n"/>
              <a:defRPr sz="2000" b="1">
                <a:solidFill>
                  <a:schemeClr val="tx1"/>
                </a:solidFill>
                <a:latin typeface="+mn-lt"/>
                <a:ea typeface="+mn-ea"/>
                <a:cs typeface="+mn-cs"/>
              </a:defRPr>
            </a:lvl1pPr>
            <a:lvl2pPr marL="742950" indent="-285750" algn="l" rtl="0" eaLnBrk="0" fontAlgn="base" hangingPunct="0">
              <a:lnSpc>
                <a:spcPct val="120000"/>
              </a:lnSpc>
              <a:spcBef>
                <a:spcPct val="20000"/>
              </a:spcBef>
              <a:spcAft>
                <a:spcPct val="0"/>
              </a:spcAft>
              <a:buClr>
                <a:schemeClr val="accent1"/>
              </a:buClr>
              <a:buFont typeface="Wingdings" panose="05000000000000000000" pitchFamily="2" charset="2"/>
              <a:buChar char="n"/>
              <a:defRPr b="1">
                <a:solidFill>
                  <a:schemeClr val="tx1"/>
                </a:solidFill>
                <a:latin typeface="+mn-lt"/>
                <a:ea typeface="+mn-ea"/>
              </a:defRPr>
            </a:lvl2pPr>
            <a:lvl3pPr marL="11430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600" b="1">
                <a:solidFill>
                  <a:schemeClr val="tx1"/>
                </a:solidFill>
                <a:latin typeface="+mn-lt"/>
                <a:ea typeface="+mn-ea"/>
              </a:defRPr>
            </a:lvl3pPr>
            <a:lvl4pPr marL="16002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400" b="1">
                <a:solidFill>
                  <a:schemeClr val="tx1"/>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
              <a:defRPr>
                <a:solidFill>
                  <a:schemeClr val="tx1"/>
                </a:solidFill>
                <a:latin typeface="+mn-lt"/>
                <a:ea typeface="+mn-ea"/>
              </a:defRPr>
            </a:lvl5pPr>
            <a:lvl6pPr marL="25146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6pPr>
            <a:lvl7pPr marL="29718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7pPr>
            <a:lvl8pPr marL="34290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8pPr>
            <a:lvl9pPr marL="38862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9pPr>
          </a:lstStyle>
          <a:p>
            <a:pPr marL="0" indent="0" eaLnBrk="1" hangingPunct="1">
              <a:lnSpc>
                <a:spcPct val="110000"/>
              </a:lnSpc>
              <a:spcBef>
                <a:spcPts val="0"/>
              </a:spcBef>
              <a:buClr>
                <a:srgbClr val="FF0000"/>
              </a:buClr>
              <a:buNone/>
            </a:pPr>
            <a:r>
              <a:rPr lang="en-US" altLang="zh-CN" sz="1800" b="0" kern="0" dirty="0">
                <a:solidFill>
                  <a:srgbClr val="000000"/>
                </a:solidFill>
                <a:latin typeface="黑体" panose="02010609060101010101" pitchFamily="49" charset="-122"/>
                <a:ea typeface="黑体" panose="02010609060101010101" pitchFamily="49" charset="-122"/>
              </a:rPr>
              <a:t>    2</a:t>
            </a:r>
            <a:r>
              <a:rPr lang="zh-CN" altLang="en-US" sz="1800" b="0" kern="0" dirty="0">
                <a:solidFill>
                  <a:srgbClr val="000000"/>
                </a:solidFill>
                <a:latin typeface="黑体" panose="02010609060101010101" pitchFamily="49" charset="-122"/>
                <a:ea typeface="黑体" panose="02010609060101010101" pitchFamily="49" charset="-122"/>
              </a:rPr>
              <a:t>．数据集加载完成后，可以在</a:t>
            </a:r>
            <a:r>
              <a:rPr lang="en-US" altLang="zh-CN" sz="1800" b="0" kern="0" dirty="0">
                <a:solidFill>
                  <a:srgbClr val="000000"/>
                </a:solidFill>
                <a:latin typeface="黑体" panose="02010609060101010101" pitchFamily="49" charset="-122"/>
                <a:ea typeface="黑体" panose="02010609060101010101" pitchFamily="49" charset="-122"/>
              </a:rPr>
              <a:t>Current relation</a:t>
            </a:r>
            <a:r>
              <a:rPr lang="zh-CN" altLang="en-US" sz="1800" b="0" kern="0" dirty="0">
                <a:solidFill>
                  <a:srgbClr val="000000"/>
                </a:solidFill>
                <a:latin typeface="黑体" panose="02010609060101010101" pitchFamily="49" charset="-122"/>
                <a:ea typeface="黑体" panose="02010609060101010101" pitchFamily="49" charset="-122"/>
              </a:rPr>
              <a:t>面板中查看数据集的基本信息，包括样本实例数、属性个数。下面的</a:t>
            </a:r>
            <a:r>
              <a:rPr lang="en-US" altLang="zh-CN" sz="1800" b="0" kern="0" dirty="0">
                <a:solidFill>
                  <a:srgbClr val="000000"/>
                </a:solidFill>
                <a:latin typeface="黑体" panose="02010609060101010101" pitchFamily="49" charset="-122"/>
                <a:ea typeface="黑体" panose="02010609060101010101" pitchFamily="49" charset="-122"/>
              </a:rPr>
              <a:t>Attributes</a:t>
            </a:r>
            <a:r>
              <a:rPr lang="zh-CN" altLang="en-US" sz="1800" b="0" kern="0" dirty="0">
                <a:solidFill>
                  <a:srgbClr val="000000"/>
                </a:solidFill>
                <a:latin typeface="黑体" panose="02010609060101010101" pitchFamily="49" charset="-122"/>
                <a:ea typeface="黑体" panose="02010609060101010101" pitchFamily="49" charset="-122"/>
              </a:rPr>
              <a:t>面板列出来了的数据集中属性名称，用鼠标选中某个属性后，在右侧</a:t>
            </a:r>
            <a:r>
              <a:rPr lang="en-US" altLang="zh-CN" sz="1800" b="0" kern="0" dirty="0">
                <a:solidFill>
                  <a:srgbClr val="000000"/>
                </a:solidFill>
                <a:latin typeface="黑体" panose="02010609060101010101" pitchFamily="49" charset="-122"/>
                <a:ea typeface="黑体" panose="02010609060101010101" pitchFamily="49" charset="-122"/>
              </a:rPr>
              <a:t>Selected attribute</a:t>
            </a:r>
            <a:r>
              <a:rPr lang="zh-CN" altLang="en-US" sz="1800" b="0" kern="0" dirty="0">
                <a:solidFill>
                  <a:srgbClr val="000000"/>
                </a:solidFill>
                <a:latin typeface="黑体" panose="02010609060101010101" pitchFamily="49" charset="-122"/>
                <a:ea typeface="黑体" panose="02010609060101010101" pitchFamily="49" charset="-122"/>
              </a:rPr>
              <a:t>面板中显示属性类型、属性值分布情况等详细信息，查看数据集属性基本信息如下图所示。</a:t>
            </a:r>
            <a:endParaRPr lang="zh-CN" altLang="en-US" sz="1800" b="0" kern="0" dirty="0">
              <a:solidFill>
                <a:srgbClr val="000000"/>
              </a:solidFill>
              <a:latin typeface="黑体" panose="02010609060101010101" pitchFamily="49" charset="-122"/>
              <a:ea typeface="黑体" panose="02010609060101010101" pitchFamily="49" charset="-122"/>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1049" y="2152650"/>
            <a:ext cx="7477125" cy="351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a:defRPr/>
            </a:pPr>
            <a:r>
              <a:rPr lang="es-HN" sz="1200" b="1" i="1" dirty="0">
                <a:solidFill>
                  <a:prstClr val="white">
                    <a:lumMod val="65000"/>
                  </a:prstClr>
                </a:solidFill>
              </a:rPr>
              <a:t>of</a:t>
            </a:r>
            <a:endParaRPr lang="es-ES" sz="1200" b="1" i="1" dirty="0">
              <a:solidFill>
                <a:prstClr val="white">
                  <a:lumMod val="65000"/>
                </a:prstClr>
              </a:solidFill>
            </a:endParaRPr>
          </a:p>
        </p:txBody>
      </p:sp>
      <p:sp>
        <p:nvSpPr>
          <p:cNvPr id="74" name="31 CuadroTexto"/>
          <p:cNvSpPr txBox="1"/>
          <p:nvPr/>
        </p:nvSpPr>
        <p:spPr>
          <a:xfrm>
            <a:off x="4729199" y="6267161"/>
            <a:ext cx="370840" cy="275590"/>
          </a:xfrm>
          <a:prstGeom prst="rect">
            <a:avLst/>
          </a:prstGeom>
          <a:noFill/>
        </p:spPr>
        <p:txBody>
          <a:bodyPr wrap="none">
            <a:spAutoFit/>
          </a:bodyPr>
          <a:lstStyle/>
          <a:p>
            <a:pPr>
              <a:defRPr/>
            </a:pPr>
            <a:r>
              <a:rPr lang="en-US" altLang="es-ES" sz="1200" b="1" dirty="0">
                <a:solidFill>
                  <a:prstClr val="white">
                    <a:lumMod val="50000"/>
                  </a:prstClr>
                </a:solidFill>
              </a:rPr>
              <a:t>55</a:t>
            </a:r>
            <a:endParaRPr lang="en-US" altLang="es-ES" sz="1200" b="1" dirty="0">
              <a:solidFill>
                <a:prstClr val="white">
                  <a:lumMod val="50000"/>
                </a:prstClr>
              </a:solidFill>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solidFill>
                  <a:prstClr val="black">
                    <a:tint val="75000"/>
                  </a:prstClr>
                </a:solidFill>
              </a:rPr>
            </a:fld>
            <a:endParaRPr lang="zh-CN" altLang="en-US" dirty="0">
              <a:solidFill>
                <a:prstClr val="black">
                  <a:tint val="75000"/>
                </a:prstClr>
              </a:solidFill>
            </a:endParaRPr>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693045" cy="323165"/>
          </a:xfrm>
          <a:prstGeom prst="rect">
            <a:avLst/>
          </a:prstGeom>
          <a:noFill/>
        </p:spPr>
        <p:txBody>
          <a:bodyPr wrap="none" lIns="0" tIns="0" rIns="0" bIns="0" rtlCol="0">
            <a:spAutoFit/>
          </a:bodyPr>
          <a:lstStyle/>
          <a:p>
            <a:r>
              <a:rPr lang="en-US" altLang="zh-CN" sz="2100" b="1" spc="225" dirty="0">
                <a:solidFill>
                  <a:prstClr val="white"/>
                </a:solidFill>
              </a:rPr>
              <a:t>5.5 </a:t>
            </a:r>
            <a:r>
              <a:rPr lang="zh-CN" altLang="en-US" sz="2100" b="1" spc="225" dirty="0">
                <a:solidFill>
                  <a:prstClr val="white"/>
                </a:solidFill>
              </a:rPr>
              <a:t>实战：聚类分析</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5" name="文本框 27"/>
          <p:cNvSpPr txBox="1"/>
          <p:nvPr/>
        </p:nvSpPr>
        <p:spPr>
          <a:xfrm>
            <a:off x="6630203" y="234392"/>
            <a:ext cx="1274708" cy="300082"/>
          </a:xfrm>
          <a:prstGeom prst="rect">
            <a:avLst/>
          </a:prstGeom>
          <a:noFill/>
        </p:spPr>
        <p:txBody>
          <a:bodyPr wrap="none" rtlCol="0">
            <a:spAutoFit/>
          </a:bodyPr>
          <a:lstStyle/>
          <a:p>
            <a:r>
              <a:rPr lang="zh-CN" altLang="en-US" sz="1350" dirty="0">
                <a:solidFill>
                  <a:prstClr val="white"/>
                </a:solidFill>
              </a:rPr>
              <a:t>第五章　聚 类</a:t>
            </a:r>
            <a:endParaRPr lang="zh-CN" altLang="en-US" sz="1350" dirty="0">
              <a:solidFill>
                <a:prstClr val="white"/>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69" name="Rectangle 3"/>
          <p:cNvSpPr txBox="1">
            <a:spLocks noChangeArrowheads="1"/>
          </p:cNvSpPr>
          <p:nvPr/>
        </p:nvSpPr>
        <p:spPr bwMode="auto">
          <a:xfrm>
            <a:off x="317721" y="831850"/>
            <a:ext cx="8207375" cy="1139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lnSpc>
                <a:spcPct val="120000"/>
              </a:lnSpc>
              <a:spcBef>
                <a:spcPct val="20000"/>
              </a:spcBef>
              <a:spcAft>
                <a:spcPct val="0"/>
              </a:spcAft>
              <a:buClr>
                <a:schemeClr val="accent1"/>
              </a:buClr>
              <a:buFont typeface="Wingdings" panose="05000000000000000000" pitchFamily="2" charset="2"/>
              <a:buChar char="n"/>
              <a:defRPr sz="2000" b="1">
                <a:solidFill>
                  <a:schemeClr val="tx1"/>
                </a:solidFill>
                <a:latin typeface="+mn-lt"/>
                <a:ea typeface="+mn-ea"/>
                <a:cs typeface="+mn-cs"/>
              </a:defRPr>
            </a:lvl1pPr>
            <a:lvl2pPr marL="742950" indent="-285750" algn="l" rtl="0" eaLnBrk="0" fontAlgn="base" hangingPunct="0">
              <a:lnSpc>
                <a:spcPct val="120000"/>
              </a:lnSpc>
              <a:spcBef>
                <a:spcPct val="20000"/>
              </a:spcBef>
              <a:spcAft>
                <a:spcPct val="0"/>
              </a:spcAft>
              <a:buClr>
                <a:schemeClr val="accent1"/>
              </a:buClr>
              <a:buFont typeface="Wingdings" panose="05000000000000000000" pitchFamily="2" charset="2"/>
              <a:buChar char="n"/>
              <a:defRPr b="1">
                <a:solidFill>
                  <a:schemeClr val="tx1"/>
                </a:solidFill>
                <a:latin typeface="+mn-lt"/>
                <a:ea typeface="+mn-ea"/>
              </a:defRPr>
            </a:lvl2pPr>
            <a:lvl3pPr marL="11430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600" b="1">
                <a:solidFill>
                  <a:schemeClr val="tx1"/>
                </a:solidFill>
                <a:latin typeface="+mn-lt"/>
                <a:ea typeface="+mn-ea"/>
              </a:defRPr>
            </a:lvl3pPr>
            <a:lvl4pPr marL="16002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400" b="1">
                <a:solidFill>
                  <a:schemeClr val="tx1"/>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
              <a:defRPr>
                <a:solidFill>
                  <a:schemeClr val="tx1"/>
                </a:solidFill>
                <a:latin typeface="+mn-lt"/>
                <a:ea typeface="+mn-ea"/>
              </a:defRPr>
            </a:lvl5pPr>
            <a:lvl6pPr marL="25146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6pPr>
            <a:lvl7pPr marL="29718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7pPr>
            <a:lvl8pPr marL="34290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8pPr>
            <a:lvl9pPr marL="38862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9pPr>
          </a:lstStyle>
          <a:p>
            <a:pPr marL="0" indent="0" eaLnBrk="1" hangingPunct="1">
              <a:spcBef>
                <a:spcPts val="0"/>
              </a:spcBef>
              <a:buClr>
                <a:srgbClr val="FF0000"/>
              </a:buClr>
              <a:buFont typeface="Wingdings" panose="05000000000000000000" pitchFamily="2" charset="2"/>
              <a:buNone/>
            </a:pPr>
            <a:r>
              <a:rPr lang="en-US" altLang="zh-CN" sz="1800" b="0" kern="0" dirty="0">
                <a:solidFill>
                  <a:srgbClr val="000000"/>
                </a:solidFill>
                <a:latin typeface="黑体" panose="02010609060101010101" pitchFamily="49" charset="-122"/>
                <a:ea typeface="黑体" panose="02010609060101010101" pitchFamily="49" charset="-122"/>
              </a:rPr>
              <a:t>3</a:t>
            </a:r>
            <a:r>
              <a:rPr lang="zh-CN" altLang="en-US" sz="1800" b="0" kern="0" dirty="0">
                <a:solidFill>
                  <a:srgbClr val="000000"/>
                </a:solidFill>
                <a:latin typeface="黑体" panose="02010609060101010101" pitchFamily="49" charset="-122"/>
                <a:ea typeface="黑体" panose="02010609060101010101" pitchFamily="49" charset="-122"/>
              </a:rPr>
              <a:t>．在</a:t>
            </a:r>
            <a:r>
              <a:rPr lang="en-US" altLang="zh-CN" sz="1800" b="0" kern="0" dirty="0">
                <a:solidFill>
                  <a:srgbClr val="000000"/>
                </a:solidFill>
                <a:latin typeface="黑体" panose="02010609060101010101" pitchFamily="49" charset="-122"/>
                <a:ea typeface="黑体" panose="02010609060101010101" pitchFamily="49" charset="-122"/>
              </a:rPr>
              <a:t>Explorer</a:t>
            </a:r>
            <a:r>
              <a:rPr lang="zh-CN" altLang="en-US" sz="1800" b="0" kern="0" dirty="0">
                <a:solidFill>
                  <a:srgbClr val="000000"/>
                </a:solidFill>
                <a:latin typeface="黑体" panose="02010609060101010101" pitchFamily="49" charset="-122"/>
                <a:ea typeface="黑体" panose="02010609060101010101" pitchFamily="49" charset="-122"/>
              </a:rPr>
              <a:t>界面顶部选择</a:t>
            </a:r>
            <a:r>
              <a:rPr lang="en-US" altLang="zh-CN" sz="1800" b="0" kern="0" dirty="0">
                <a:solidFill>
                  <a:srgbClr val="000000"/>
                </a:solidFill>
                <a:latin typeface="黑体" panose="02010609060101010101" pitchFamily="49" charset="-122"/>
                <a:ea typeface="黑体" panose="02010609060101010101" pitchFamily="49" charset="-122"/>
              </a:rPr>
              <a:t>Cluster</a:t>
            </a:r>
            <a:r>
              <a:rPr lang="zh-CN" altLang="en-US" sz="1800" b="0" kern="0" dirty="0">
                <a:solidFill>
                  <a:srgbClr val="000000"/>
                </a:solidFill>
                <a:latin typeface="黑体" panose="02010609060101010101" pitchFamily="49" charset="-122"/>
                <a:ea typeface="黑体" panose="02010609060101010101" pitchFamily="49" charset="-122"/>
              </a:rPr>
              <a:t>面板，进入聚类分析界面。点击“</a:t>
            </a:r>
            <a:r>
              <a:rPr lang="en-US" altLang="zh-CN" sz="1800" b="0" kern="0" dirty="0">
                <a:solidFill>
                  <a:srgbClr val="000000"/>
                </a:solidFill>
                <a:latin typeface="黑体" panose="02010609060101010101" pitchFamily="49" charset="-122"/>
                <a:ea typeface="黑体" panose="02010609060101010101" pitchFamily="49" charset="-122"/>
              </a:rPr>
              <a:t>Choose”</a:t>
            </a:r>
            <a:r>
              <a:rPr lang="zh-CN" altLang="en-US" sz="1800" b="0" kern="0" dirty="0">
                <a:solidFill>
                  <a:srgbClr val="000000"/>
                </a:solidFill>
                <a:latin typeface="黑体" panose="02010609060101010101" pitchFamily="49" charset="-122"/>
                <a:ea typeface="黑体" panose="02010609060101010101" pitchFamily="49" charset="-122"/>
              </a:rPr>
              <a:t>按钮选择“</a:t>
            </a:r>
            <a:r>
              <a:rPr lang="en-US" altLang="zh-CN" sz="1800" b="0" kern="0" dirty="0" err="1">
                <a:solidFill>
                  <a:srgbClr val="000000"/>
                </a:solidFill>
                <a:latin typeface="黑体" panose="02010609060101010101" pitchFamily="49" charset="-122"/>
                <a:ea typeface="黑体" panose="02010609060101010101" pitchFamily="49" charset="-122"/>
              </a:rPr>
              <a:t>SimpleKMeans</a:t>
            </a:r>
            <a:r>
              <a:rPr lang="en-US" altLang="zh-CN" sz="1800" b="0" kern="0" dirty="0">
                <a:solidFill>
                  <a:srgbClr val="000000"/>
                </a:solidFill>
                <a:latin typeface="黑体" panose="02010609060101010101" pitchFamily="49" charset="-122"/>
                <a:ea typeface="黑体" panose="02010609060101010101" pitchFamily="49" charset="-122"/>
              </a:rPr>
              <a:t>”</a:t>
            </a:r>
            <a:r>
              <a:rPr lang="zh-CN" altLang="en-US" sz="1800" b="0" kern="0" dirty="0">
                <a:solidFill>
                  <a:srgbClr val="000000"/>
                </a:solidFill>
                <a:latin typeface="黑体" panose="02010609060101010101" pitchFamily="49" charset="-122"/>
                <a:ea typeface="黑体" panose="02010609060101010101" pitchFamily="49" charset="-122"/>
              </a:rPr>
              <a:t>，这是</a:t>
            </a:r>
            <a:r>
              <a:rPr lang="en-US" altLang="zh-CN" sz="1800" b="0" kern="0" dirty="0">
                <a:solidFill>
                  <a:srgbClr val="000000"/>
                </a:solidFill>
                <a:latin typeface="黑体" panose="02010609060101010101" pitchFamily="49" charset="-122"/>
                <a:ea typeface="黑体" panose="02010609060101010101" pitchFamily="49" charset="-122"/>
              </a:rPr>
              <a:t>WEKA</a:t>
            </a:r>
            <a:r>
              <a:rPr lang="zh-CN" altLang="en-US" sz="1800" b="0" kern="0" dirty="0">
                <a:solidFill>
                  <a:srgbClr val="000000"/>
                </a:solidFill>
                <a:latin typeface="黑体" panose="02010609060101010101" pitchFamily="49" charset="-122"/>
                <a:ea typeface="黑体" panose="02010609060101010101" pitchFamily="49" charset="-122"/>
              </a:rPr>
              <a:t>中实现</a:t>
            </a:r>
            <a:r>
              <a:rPr lang="en-US" altLang="zh-CN" sz="1800" b="0" kern="0" dirty="0">
                <a:solidFill>
                  <a:srgbClr val="000000"/>
                </a:solidFill>
                <a:latin typeface="黑体" panose="02010609060101010101" pitchFamily="49" charset="-122"/>
                <a:ea typeface="黑体" panose="02010609060101010101" pitchFamily="49" charset="-122"/>
              </a:rPr>
              <a:t>k</a:t>
            </a:r>
            <a:r>
              <a:rPr lang="zh-CN" altLang="en-US" sz="1800" b="0" kern="0" dirty="0">
                <a:solidFill>
                  <a:srgbClr val="000000"/>
                </a:solidFill>
                <a:latin typeface="黑体" panose="02010609060101010101" pitchFamily="49" charset="-122"/>
                <a:ea typeface="黑体" panose="02010609060101010101" pitchFamily="49" charset="-122"/>
              </a:rPr>
              <a:t>均值的算法，选择“</a:t>
            </a:r>
            <a:r>
              <a:rPr lang="en-US" altLang="zh-CN" sz="1800" b="0" kern="0" dirty="0" err="1">
                <a:solidFill>
                  <a:srgbClr val="000000"/>
                </a:solidFill>
                <a:latin typeface="黑体" panose="02010609060101010101" pitchFamily="49" charset="-122"/>
                <a:ea typeface="黑体" panose="02010609060101010101" pitchFamily="49" charset="-122"/>
              </a:rPr>
              <a:t>SimpleKMeans</a:t>
            </a:r>
            <a:r>
              <a:rPr lang="en-US" altLang="zh-CN" sz="1800" b="0" kern="0" dirty="0">
                <a:solidFill>
                  <a:srgbClr val="000000"/>
                </a:solidFill>
                <a:latin typeface="黑体" panose="02010609060101010101" pitchFamily="49" charset="-122"/>
                <a:ea typeface="黑体" panose="02010609060101010101" pitchFamily="49" charset="-122"/>
              </a:rPr>
              <a:t>”</a:t>
            </a:r>
            <a:r>
              <a:rPr lang="zh-CN" altLang="en-US" sz="1800" b="0" kern="0" dirty="0">
                <a:solidFill>
                  <a:srgbClr val="000000"/>
                </a:solidFill>
                <a:latin typeface="黑体" panose="02010609060101010101" pitchFamily="49" charset="-122"/>
                <a:ea typeface="黑体" panose="02010609060101010101" pitchFamily="49" charset="-122"/>
              </a:rPr>
              <a:t>聚类算法如下图所示。</a:t>
            </a:r>
            <a:endParaRPr lang="zh-CN" altLang="en-US" sz="1800" b="0" kern="0" dirty="0">
              <a:solidFill>
                <a:srgbClr val="000000"/>
              </a:solidFill>
              <a:latin typeface="黑体" panose="02010609060101010101" pitchFamily="49" charset="-122"/>
              <a:ea typeface="黑体" panose="02010609060101010101" pitchFamily="49" charset="-122"/>
            </a:endParaRP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0681" y="1971676"/>
            <a:ext cx="7515887" cy="378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a:defRPr/>
            </a:pPr>
            <a:r>
              <a:rPr lang="es-HN" sz="1200" b="1" i="1" dirty="0">
                <a:solidFill>
                  <a:prstClr val="white">
                    <a:lumMod val="65000"/>
                  </a:prstClr>
                </a:solidFill>
              </a:rPr>
              <a:t>of</a:t>
            </a:r>
            <a:endParaRPr lang="es-ES" sz="1200" b="1" i="1" dirty="0">
              <a:solidFill>
                <a:prstClr val="white">
                  <a:lumMod val="65000"/>
                </a:prstClr>
              </a:solidFill>
            </a:endParaRPr>
          </a:p>
        </p:txBody>
      </p:sp>
      <p:sp>
        <p:nvSpPr>
          <p:cNvPr id="74" name="31 CuadroTexto"/>
          <p:cNvSpPr txBox="1"/>
          <p:nvPr/>
        </p:nvSpPr>
        <p:spPr>
          <a:xfrm>
            <a:off x="4729199" y="6267161"/>
            <a:ext cx="370840" cy="275590"/>
          </a:xfrm>
          <a:prstGeom prst="rect">
            <a:avLst/>
          </a:prstGeom>
          <a:noFill/>
        </p:spPr>
        <p:txBody>
          <a:bodyPr wrap="none">
            <a:spAutoFit/>
          </a:bodyPr>
          <a:lstStyle/>
          <a:p>
            <a:pPr>
              <a:defRPr/>
            </a:pPr>
            <a:r>
              <a:rPr lang="en-US" altLang="es-ES" sz="1200" b="1" dirty="0">
                <a:solidFill>
                  <a:prstClr val="white">
                    <a:lumMod val="50000"/>
                  </a:prstClr>
                </a:solidFill>
              </a:rPr>
              <a:t>55</a:t>
            </a:r>
            <a:endParaRPr lang="en-US" altLang="es-ES" sz="1200" b="1" dirty="0">
              <a:solidFill>
                <a:prstClr val="white">
                  <a:lumMod val="50000"/>
                </a:prstClr>
              </a:solidFill>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solidFill>
                  <a:prstClr val="black">
                    <a:tint val="75000"/>
                  </a:prstClr>
                </a:solidFill>
              </a:rPr>
            </a:fld>
            <a:endParaRPr lang="zh-CN" altLang="en-US" dirty="0">
              <a:solidFill>
                <a:prstClr val="black">
                  <a:tint val="75000"/>
                </a:prstClr>
              </a:solidFill>
            </a:endParaRPr>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693045" cy="323165"/>
          </a:xfrm>
          <a:prstGeom prst="rect">
            <a:avLst/>
          </a:prstGeom>
          <a:noFill/>
        </p:spPr>
        <p:txBody>
          <a:bodyPr wrap="none" lIns="0" tIns="0" rIns="0" bIns="0" rtlCol="0">
            <a:spAutoFit/>
          </a:bodyPr>
          <a:lstStyle/>
          <a:p>
            <a:r>
              <a:rPr lang="en-US" altLang="zh-CN" sz="2100" b="1" spc="225" dirty="0">
                <a:solidFill>
                  <a:prstClr val="white"/>
                </a:solidFill>
              </a:rPr>
              <a:t>5.5 </a:t>
            </a:r>
            <a:r>
              <a:rPr lang="zh-CN" altLang="en-US" sz="2100" b="1" spc="225" dirty="0">
                <a:solidFill>
                  <a:prstClr val="white"/>
                </a:solidFill>
              </a:rPr>
              <a:t>实战：聚类分析</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5" name="文本框 27"/>
          <p:cNvSpPr txBox="1"/>
          <p:nvPr/>
        </p:nvSpPr>
        <p:spPr>
          <a:xfrm>
            <a:off x="6630203" y="234392"/>
            <a:ext cx="1274708" cy="300082"/>
          </a:xfrm>
          <a:prstGeom prst="rect">
            <a:avLst/>
          </a:prstGeom>
          <a:noFill/>
        </p:spPr>
        <p:txBody>
          <a:bodyPr wrap="none" rtlCol="0">
            <a:spAutoFit/>
          </a:bodyPr>
          <a:lstStyle/>
          <a:p>
            <a:r>
              <a:rPr lang="zh-CN" altLang="en-US" sz="1350" dirty="0">
                <a:solidFill>
                  <a:prstClr val="white"/>
                </a:solidFill>
              </a:rPr>
              <a:t>第五章　聚 类</a:t>
            </a:r>
            <a:endParaRPr lang="zh-CN" altLang="en-US" sz="1350" dirty="0">
              <a:solidFill>
                <a:prstClr val="white"/>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69" name="Rectangle 3"/>
          <p:cNvSpPr txBox="1">
            <a:spLocks noChangeArrowheads="1"/>
          </p:cNvSpPr>
          <p:nvPr/>
        </p:nvSpPr>
        <p:spPr bwMode="auto">
          <a:xfrm>
            <a:off x="317721" y="831849"/>
            <a:ext cx="8207375" cy="18224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lnSpc>
                <a:spcPct val="120000"/>
              </a:lnSpc>
              <a:spcBef>
                <a:spcPct val="20000"/>
              </a:spcBef>
              <a:spcAft>
                <a:spcPct val="0"/>
              </a:spcAft>
              <a:buClr>
                <a:schemeClr val="accent1"/>
              </a:buClr>
              <a:buFont typeface="Wingdings" panose="05000000000000000000" pitchFamily="2" charset="2"/>
              <a:buChar char="n"/>
              <a:defRPr sz="2000" b="1">
                <a:solidFill>
                  <a:schemeClr val="tx1"/>
                </a:solidFill>
                <a:latin typeface="+mn-lt"/>
                <a:ea typeface="+mn-ea"/>
                <a:cs typeface="+mn-cs"/>
              </a:defRPr>
            </a:lvl1pPr>
            <a:lvl2pPr marL="742950" indent="-285750" algn="l" rtl="0" eaLnBrk="0" fontAlgn="base" hangingPunct="0">
              <a:lnSpc>
                <a:spcPct val="120000"/>
              </a:lnSpc>
              <a:spcBef>
                <a:spcPct val="20000"/>
              </a:spcBef>
              <a:spcAft>
                <a:spcPct val="0"/>
              </a:spcAft>
              <a:buClr>
                <a:schemeClr val="accent1"/>
              </a:buClr>
              <a:buFont typeface="Wingdings" panose="05000000000000000000" pitchFamily="2" charset="2"/>
              <a:buChar char="n"/>
              <a:defRPr b="1">
                <a:solidFill>
                  <a:schemeClr val="tx1"/>
                </a:solidFill>
                <a:latin typeface="+mn-lt"/>
                <a:ea typeface="+mn-ea"/>
              </a:defRPr>
            </a:lvl2pPr>
            <a:lvl3pPr marL="11430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600" b="1">
                <a:solidFill>
                  <a:schemeClr val="tx1"/>
                </a:solidFill>
                <a:latin typeface="+mn-lt"/>
                <a:ea typeface="+mn-ea"/>
              </a:defRPr>
            </a:lvl3pPr>
            <a:lvl4pPr marL="16002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400" b="1">
                <a:solidFill>
                  <a:schemeClr val="tx1"/>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
              <a:defRPr>
                <a:solidFill>
                  <a:schemeClr val="tx1"/>
                </a:solidFill>
                <a:latin typeface="+mn-lt"/>
                <a:ea typeface="+mn-ea"/>
              </a:defRPr>
            </a:lvl5pPr>
            <a:lvl6pPr marL="25146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6pPr>
            <a:lvl7pPr marL="29718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7pPr>
            <a:lvl8pPr marL="34290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8pPr>
            <a:lvl9pPr marL="38862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9pPr>
          </a:lstStyle>
          <a:p>
            <a:pPr marL="0" indent="0" eaLnBrk="1" hangingPunct="1">
              <a:lnSpc>
                <a:spcPct val="110000"/>
              </a:lnSpc>
              <a:spcBef>
                <a:spcPts val="0"/>
              </a:spcBef>
              <a:buClr>
                <a:srgbClr val="FF0000"/>
              </a:buClr>
              <a:buFont typeface="Wingdings" panose="05000000000000000000" pitchFamily="2" charset="2"/>
              <a:buNone/>
            </a:pPr>
            <a:r>
              <a:rPr lang="en-US" altLang="zh-CN" sz="1800" b="0" kern="0" dirty="0">
                <a:solidFill>
                  <a:srgbClr val="000000"/>
                </a:solidFill>
                <a:latin typeface="黑体" panose="02010609060101010101" pitchFamily="49" charset="-122"/>
                <a:ea typeface="黑体" panose="02010609060101010101" pitchFamily="49" charset="-122"/>
              </a:rPr>
              <a:t>4</a:t>
            </a:r>
            <a:r>
              <a:rPr lang="zh-CN" altLang="en-US" sz="1800" b="0" kern="0" dirty="0">
                <a:solidFill>
                  <a:srgbClr val="000000"/>
                </a:solidFill>
                <a:latin typeface="黑体" panose="02010609060101010101" pitchFamily="49" charset="-122"/>
                <a:ea typeface="黑体" panose="02010609060101010101" pitchFamily="49" charset="-122"/>
              </a:rPr>
              <a:t>．设置聚类分析算法参数。点击</a:t>
            </a:r>
            <a:r>
              <a:rPr lang="en-US" altLang="zh-CN" sz="1800" b="0" kern="0" dirty="0">
                <a:solidFill>
                  <a:srgbClr val="000000"/>
                </a:solidFill>
                <a:latin typeface="黑体" panose="02010609060101010101" pitchFamily="49" charset="-122"/>
                <a:ea typeface="黑体" panose="02010609060101010101" pitchFamily="49" charset="-122"/>
              </a:rPr>
              <a:t>Choose</a:t>
            </a:r>
            <a:r>
              <a:rPr lang="zh-CN" altLang="en-US" sz="1800" b="0" kern="0" dirty="0">
                <a:solidFill>
                  <a:srgbClr val="000000"/>
                </a:solidFill>
                <a:latin typeface="黑体" panose="02010609060101010101" pitchFamily="49" charset="-122"/>
                <a:ea typeface="黑体" panose="02010609060101010101" pitchFamily="49" charset="-122"/>
              </a:rPr>
              <a:t>按钮右边的文本框，修改“</a:t>
            </a:r>
            <a:r>
              <a:rPr lang="en-US" altLang="zh-CN" sz="1800" b="0" kern="0" dirty="0" err="1">
                <a:solidFill>
                  <a:srgbClr val="000000"/>
                </a:solidFill>
                <a:latin typeface="黑体" panose="02010609060101010101" pitchFamily="49" charset="-122"/>
                <a:ea typeface="黑体" panose="02010609060101010101" pitchFamily="49" charset="-122"/>
              </a:rPr>
              <a:t>numClusters</a:t>
            </a:r>
            <a:r>
              <a:rPr lang="en-US" altLang="zh-CN" sz="1800" b="0" kern="0" dirty="0">
                <a:solidFill>
                  <a:srgbClr val="000000"/>
                </a:solidFill>
                <a:latin typeface="黑体" panose="02010609060101010101" pitchFamily="49" charset="-122"/>
                <a:ea typeface="黑体" panose="02010609060101010101" pitchFamily="49" charset="-122"/>
              </a:rPr>
              <a:t>”</a:t>
            </a:r>
            <a:r>
              <a:rPr lang="zh-CN" altLang="en-US" sz="1800" b="0" kern="0" dirty="0">
                <a:solidFill>
                  <a:srgbClr val="000000"/>
                </a:solidFill>
                <a:latin typeface="黑体" panose="02010609060101010101" pitchFamily="49" charset="-122"/>
                <a:ea typeface="黑体" panose="02010609060101010101" pitchFamily="49" charset="-122"/>
              </a:rPr>
              <a:t>为</a:t>
            </a:r>
            <a:r>
              <a:rPr lang="en-US" altLang="zh-CN" sz="1800" b="0" kern="0" dirty="0">
                <a:solidFill>
                  <a:srgbClr val="000000"/>
                </a:solidFill>
                <a:latin typeface="黑体" panose="02010609060101010101" pitchFamily="49" charset="-122"/>
                <a:ea typeface="黑体" panose="02010609060101010101" pitchFamily="49" charset="-122"/>
              </a:rPr>
              <a:t>6</a:t>
            </a:r>
            <a:r>
              <a:rPr lang="zh-CN" altLang="en-US" sz="1800" b="0" kern="0" dirty="0">
                <a:solidFill>
                  <a:srgbClr val="000000"/>
                </a:solidFill>
                <a:latin typeface="黑体" panose="02010609060101010101" pitchFamily="49" charset="-122"/>
                <a:ea typeface="黑体" panose="02010609060101010101" pitchFamily="49" charset="-122"/>
              </a:rPr>
              <a:t>，将实例聚成</a:t>
            </a:r>
            <a:r>
              <a:rPr lang="en-US" altLang="zh-CN" sz="1800" b="0" kern="0" dirty="0">
                <a:solidFill>
                  <a:srgbClr val="000000"/>
                </a:solidFill>
                <a:latin typeface="黑体" panose="02010609060101010101" pitchFamily="49" charset="-122"/>
                <a:ea typeface="黑体" panose="02010609060101010101" pitchFamily="49" charset="-122"/>
              </a:rPr>
              <a:t>6</a:t>
            </a:r>
            <a:r>
              <a:rPr lang="zh-CN" altLang="en-US" sz="1800" b="0" kern="0" dirty="0">
                <a:solidFill>
                  <a:srgbClr val="000000"/>
                </a:solidFill>
                <a:latin typeface="黑体" panose="02010609060101010101" pitchFamily="49" charset="-122"/>
                <a:ea typeface="黑体" panose="02010609060101010101" pitchFamily="49" charset="-122"/>
              </a:rPr>
              <a:t>类，即</a:t>
            </a:r>
            <a:r>
              <a:rPr lang="en-US" altLang="zh-CN" sz="1800" b="0" kern="0" dirty="0">
                <a:solidFill>
                  <a:srgbClr val="000000"/>
                </a:solidFill>
                <a:latin typeface="黑体" panose="02010609060101010101" pitchFamily="49" charset="-122"/>
                <a:ea typeface="黑体" panose="02010609060101010101" pitchFamily="49" charset="-122"/>
              </a:rPr>
              <a:t>k=6</a:t>
            </a:r>
            <a:r>
              <a:rPr lang="zh-CN" altLang="en-US" sz="1800" b="0" kern="0" dirty="0">
                <a:solidFill>
                  <a:srgbClr val="000000"/>
                </a:solidFill>
                <a:latin typeface="黑体" panose="02010609060101010101" pitchFamily="49" charset="-122"/>
                <a:ea typeface="黑体" panose="02010609060101010101" pitchFamily="49" charset="-122"/>
              </a:rPr>
              <a:t>；“</a:t>
            </a:r>
            <a:r>
              <a:rPr lang="en-US" altLang="zh-CN" sz="1800" b="0" kern="0" dirty="0">
                <a:solidFill>
                  <a:srgbClr val="000000"/>
                </a:solidFill>
                <a:latin typeface="黑体" panose="02010609060101010101" pitchFamily="49" charset="-122"/>
                <a:ea typeface="黑体" panose="02010609060101010101" pitchFamily="49" charset="-122"/>
              </a:rPr>
              <a:t>seed”</a:t>
            </a:r>
            <a:r>
              <a:rPr lang="zh-CN" altLang="en-US" sz="1800" b="0" kern="0" dirty="0">
                <a:solidFill>
                  <a:srgbClr val="000000"/>
                </a:solidFill>
                <a:latin typeface="黑体" panose="02010609060101010101" pitchFamily="49" charset="-122"/>
                <a:ea typeface="黑体" panose="02010609060101010101" pitchFamily="49" charset="-122"/>
              </a:rPr>
              <a:t>参数是要设置一个随机种子 ，依此产生一个随机数 ，用来得到</a:t>
            </a:r>
            <a:r>
              <a:rPr lang="en-US" altLang="zh-CN" sz="1800" b="0" kern="0" dirty="0">
                <a:solidFill>
                  <a:srgbClr val="000000"/>
                </a:solidFill>
                <a:latin typeface="黑体" panose="02010609060101010101" pitchFamily="49" charset="-122"/>
                <a:ea typeface="黑体" panose="02010609060101010101" pitchFamily="49" charset="-122"/>
              </a:rPr>
              <a:t>k</a:t>
            </a:r>
            <a:r>
              <a:rPr lang="zh-CN" altLang="en-US" sz="1800" b="0" kern="0" dirty="0">
                <a:solidFill>
                  <a:srgbClr val="000000"/>
                </a:solidFill>
                <a:latin typeface="黑体" panose="02010609060101010101" pitchFamily="49" charset="-122"/>
                <a:ea typeface="黑体" panose="02010609060101010101" pitchFamily="49" charset="-122"/>
              </a:rPr>
              <a:t>均值算法中第一次给出的</a:t>
            </a:r>
            <a:r>
              <a:rPr lang="en-US" altLang="zh-CN" sz="1800" b="0" kern="0" dirty="0">
                <a:solidFill>
                  <a:srgbClr val="000000"/>
                </a:solidFill>
                <a:latin typeface="黑体" panose="02010609060101010101" pitchFamily="49" charset="-122"/>
                <a:ea typeface="黑体" panose="02010609060101010101" pitchFamily="49" charset="-122"/>
              </a:rPr>
              <a:t>k</a:t>
            </a:r>
            <a:r>
              <a:rPr lang="zh-CN" altLang="en-US" sz="1800" b="0" kern="0" dirty="0">
                <a:solidFill>
                  <a:srgbClr val="000000"/>
                </a:solidFill>
                <a:latin typeface="黑体" panose="02010609060101010101" pitchFamily="49" charset="-122"/>
                <a:ea typeface="黑体" panose="02010609060101010101" pitchFamily="49" charset="-122"/>
              </a:rPr>
              <a:t>个簇中心的位置，实验中可以反复修改该值，对比最终聚类分析效果。不妨暂时让它就为</a:t>
            </a:r>
            <a:r>
              <a:rPr lang="en-US" altLang="zh-CN" sz="1800" b="0" kern="0" dirty="0">
                <a:solidFill>
                  <a:srgbClr val="000000"/>
                </a:solidFill>
                <a:latin typeface="黑体" panose="02010609060101010101" pitchFamily="49" charset="-122"/>
                <a:ea typeface="黑体" panose="02010609060101010101" pitchFamily="49" charset="-122"/>
              </a:rPr>
              <a:t>10</a:t>
            </a:r>
            <a:r>
              <a:rPr lang="zh-CN" altLang="en-US" sz="1800" b="0" kern="0" dirty="0">
                <a:solidFill>
                  <a:srgbClr val="000000"/>
                </a:solidFill>
                <a:latin typeface="黑体" panose="02010609060101010101" pitchFamily="49" charset="-122"/>
                <a:ea typeface="黑体" panose="02010609060101010101" pitchFamily="49" charset="-122"/>
              </a:rPr>
              <a:t>，点击</a:t>
            </a:r>
            <a:r>
              <a:rPr lang="en-US" altLang="zh-CN" sz="1800" b="0" kern="0" dirty="0">
                <a:solidFill>
                  <a:srgbClr val="000000"/>
                </a:solidFill>
                <a:latin typeface="黑体" panose="02010609060101010101" pitchFamily="49" charset="-122"/>
                <a:ea typeface="黑体" panose="02010609060101010101" pitchFamily="49" charset="-122"/>
              </a:rPr>
              <a:t>OK</a:t>
            </a:r>
            <a:r>
              <a:rPr lang="zh-CN" altLang="en-US" sz="1800" b="0" kern="0" dirty="0">
                <a:solidFill>
                  <a:srgbClr val="000000"/>
                </a:solidFill>
                <a:latin typeface="黑体" panose="02010609060101010101" pitchFamily="49" charset="-122"/>
                <a:ea typeface="黑体" panose="02010609060101010101" pitchFamily="49" charset="-122"/>
              </a:rPr>
              <a:t>按钮确定，设置聚类算法参数如图所示。</a:t>
            </a:r>
            <a:endParaRPr lang="zh-CN" altLang="en-US" sz="1800" b="0" kern="0" dirty="0">
              <a:solidFill>
                <a:srgbClr val="000000"/>
              </a:solidFill>
              <a:latin typeface="黑体" panose="02010609060101010101" pitchFamily="49" charset="-122"/>
              <a:ea typeface="黑体" panose="02010609060101010101" pitchFamily="49" charset="-122"/>
            </a:endParaRPr>
          </a:p>
        </p:txBody>
      </p:sp>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113" y="2409825"/>
            <a:ext cx="7168224" cy="32480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a:defRPr/>
            </a:pPr>
            <a:r>
              <a:rPr lang="es-HN" sz="1200" b="1" i="1" dirty="0">
                <a:solidFill>
                  <a:prstClr val="white">
                    <a:lumMod val="65000"/>
                  </a:prstClr>
                </a:solidFill>
              </a:rPr>
              <a:t>of</a:t>
            </a:r>
            <a:endParaRPr lang="es-ES" sz="1200" b="1" i="1" dirty="0">
              <a:solidFill>
                <a:prstClr val="white">
                  <a:lumMod val="65000"/>
                </a:prstClr>
              </a:solidFill>
            </a:endParaRPr>
          </a:p>
        </p:txBody>
      </p:sp>
      <p:sp>
        <p:nvSpPr>
          <p:cNvPr id="74" name="31 CuadroTexto"/>
          <p:cNvSpPr txBox="1"/>
          <p:nvPr/>
        </p:nvSpPr>
        <p:spPr>
          <a:xfrm>
            <a:off x="4729199" y="6267161"/>
            <a:ext cx="370840" cy="275590"/>
          </a:xfrm>
          <a:prstGeom prst="rect">
            <a:avLst/>
          </a:prstGeom>
          <a:noFill/>
        </p:spPr>
        <p:txBody>
          <a:bodyPr wrap="none">
            <a:spAutoFit/>
          </a:bodyPr>
          <a:lstStyle/>
          <a:p>
            <a:pPr>
              <a:defRPr/>
            </a:pPr>
            <a:r>
              <a:rPr lang="en-US" altLang="es-ES" sz="1200" b="1" dirty="0">
                <a:solidFill>
                  <a:prstClr val="white">
                    <a:lumMod val="50000"/>
                  </a:prstClr>
                </a:solidFill>
              </a:rPr>
              <a:t>55</a:t>
            </a:r>
            <a:endParaRPr lang="en-US" altLang="es-ES" sz="1200" b="1" dirty="0">
              <a:solidFill>
                <a:prstClr val="white">
                  <a:lumMod val="50000"/>
                </a:prstClr>
              </a:solidFill>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solidFill>
                  <a:prstClr val="black">
                    <a:tint val="75000"/>
                  </a:prstClr>
                </a:solidFill>
              </a:rPr>
            </a:fld>
            <a:endParaRPr lang="zh-CN" altLang="en-US" dirty="0">
              <a:solidFill>
                <a:prstClr val="black">
                  <a:tint val="75000"/>
                </a:prstClr>
              </a:solidFill>
            </a:endParaRPr>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693045" cy="323165"/>
          </a:xfrm>
          <a:prstGeom prst="rect">
            <a:avLst/>
          </a:prstGeom>
          <a:noFill/>
        </p:spPr>
        <p:txBody>
          <a:bodyPr wrap="none" lIns="0" tIns="0" rIns="0" bIns="0" rtlCol="0">
            <a:spAutoFit/>
          </a:bodyPr>
          <a:lstStyle/>
          <a:p>
            <a:r>
              <a:rPr lang="en-US" altLang="zh-CN" sz="2100" b="1" spc="225" dirty="0">
                <a:solidFill>
                  <a:prstClr val="white"/>
                </a:solidFill>
              </a:rPr>
              <a:t>5.5 </a:t>
            </a:r>
            <a:r>
              <a:rPr lang="zh-CN" altLang="en-US" sz="2100" b="1" spc="225" dirty="0">
                <a:solidFill>
                  <a:prstClr val="white"/>
                </a:solidFill>
              </a:rPr>
              <a:t>实战：聚类分析</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5" name="文本框 27"/>
          <p:cNvSpPr txBox="1"/>
          <p:nvPr/>
        </p:nvSpPr>
        <p:spPr>
          <a:xfrm>
            <a:off x="6630203" y="234392"/>
            <a:ext cx="1274708" cy="300082"/>
          </a:xfrm>
          <a:prstGeom prst="rect">
            <a:avLst/>
          </a:prstGeom>
          <a:noFill/>
        </p:spPr>
        <p:txBody>
          <a:bodyPr wrap="none" rtlCol="0">
            <a:spAutoFit/>
          </a:bodyPr>
          <a:lstStyle/>
          <a:p>
            <a:r>
              <a:rPr lang="zh-CN" altLang="en-US" sz="1350" dirty="0">
                <a:solidFill>
                  <a:prstClr val="white"/>
                </a:solidFill>
              </a:rPr>
              <a:t>第五章　聚 类</a:t>
            </a:r>
            <a:endParaRPr lang="zh-CN" altLang="en-US" sz="1350" dirty="0">
              <a:solidFill>
                <a:prstClr val="white"/>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69" name="Rectangle 3"/>
          <p:cNvSpPr txBox="1">
            <a:spLocks noChangeArrowheads="1"/>
          </p:cNvSpPr>
          <p:nvPr/>
        </p:nvSpPr>
        <p:spPr bwMode="auto">
          <a:xfrm>
            <a:off x="317721" y="831849"/>
            <a:ext cx="8207375" cy="1339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lnSpc>
                <a:spcPct val="120000"/>
              </a:lnSpc>
              <a:spcBef>
                <a:spcPct val="20000"/>
              </a:spcBef>
              <a:spcAft>
                <a:spcPct val="0"/>
              </a:spcAft>
              <a:buClr>
                <a:schemeClr val="accent1"/>
              </a:buClr>
              <a:buFont typeface="Wingdings" panose="05000000000000000000" pitchFamily="2" charset="2"/>
              <a:buChar char="n"/>
              <a:defRPr sz="2000" b="1">
                <a:solidFill>
                  <a:schemeClr val="tx1"/>
                </a:solidFill>
                <a:latin typeface="+mn-lt"/>
                <a:ea typeface="+mn-ea"/>
                <a:cs typeface="+mn-cs"/>
              </a:defRPr>
            </a:lvl1pPr>
            <a:lvl2pPr marL="742950" indent="-285750" algn="l" rtl="0" eaLnBrk="0" fontAlgn="base" hangingPunct="0">
              <a:lnSpc>
                <a:spcPct val="120000"/>
              </a:lnSpc>
              <a:spcBef>
                <a:spcPct val="20000"/>
              </a:spcBef>
              <a:spcAft>
                <a:spcPct val="0"/>
              </a:spcAft>
              <a:buClr>
                <a:schemeClr val="accent1"/>
              </a:buClr>
              <a:buFont typeface="Wingdings" panose="05000000000000000000" pitchFamily="2" charset="2"/>
              <a:buChar char="n"/>
              <a:defRPr b="1">
                <a:solidFill>
                  <a:schemeClr val="tx1"/>
                </a:solidFill>
                <a:latin typeface="+mn-lt"/>
                <a:ea typeface="+mn-ea"/>
              </a:defRPr>
            </a:lvl2pPr>
            <a:lvl3pPr marL="11430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600" b="1">
                <a:solidFill>
                  <a:schemeClr val="tx1"/>
                </a:solidFill>
                <a:latin typeface="+mn-lt"/>
                <a:ea typeface="+mn-ea"/>
              </a:defRPr>
            </a:lvl3pPr>
            <a:lvl4pPr marL="16002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400" b="1">
                <a:solidFill>
                  <a:schemeClr val="tx1"/>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
              <a:defRPr>
                <a:solidFill>
                  <a:schemeClr val="tx1"/>
                </a:solidFill>
                <a:latin typeface="+mn-lt"/>
                <a:ea typeface="+mn-ea"/>
              </a:defRPr>
            </a:lvl5pPr>
            <a:lvl6pPr marL="25146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6pPr>
            <a:lvl7pPr marL="29718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7pPr>
            <a:lvl8pPr marL="34290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8pPr>
            <a:lvl9pPr marL="38862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9pPr>
          </a:lstStyle>
          <a:p>
            <a:pPr marL="0" indent="0" eaLnBrk="1" hangingPunct="1">
              <a:spcBef>
                <a:spcPts val="0"/>
              </a:spcBef>
              <a:buClr>
                <a:srgbClr val="FF0000"/>
              </a:buClr>
              <a:buFont typeface="Wingdings" panose="05000000000000000000" pitchFamily="2" charset="2"/>
              <a:buNone/>
            </a:pPr>
            <a:r>
              <a:rPr lang="en-US" altLang="zh-CN" sz="2100" b="0" kern="0" dirty="0">
                <a:solidFill>
                  <a:srgbClr val="000000"/>
                </a:solidFill>
                <a:latin typeface="黑体" panose="02010609060101010101" pitchFamily="49" charset="-122"/>
                <a:ea typeface="黑体" panose="02010609060101010101" pitchFamily="49" charset="-122"/>
              </a:rPr>
              <a:t>5</a:t>
            </a:r>
            <a:r>
              <a:rPr lang="zh-CN" altLang="en-US" sz="2100" b="0" kern="0" dirty="0">
                <a:solidFill>
                  <a:srgbClr val="000000"/>
                </a:solidFill>
                <a:latin typeface="黑体" panose="02010609060101010101" pitchFamily="49" charset="-122"/>
                <a:ea typeface="黑体" panose="02010609060101010101" pitchFamily="49" charset="-122"/>
              </a:rPr>
              <a:t>．选中</a:t>
            </a:r>
            <a:r>
              <a:rPr lang="en-US" altLang="zh-CN" sz="2100" b="0" kern="0" dirty="0">
                <a:solidFill>
                  <a:srgbClr val="000000"/>
                </a:solidFill>
                <a:latin typeface="黑体" panose="02010609060101010101" pitchFamily="49" charset="-122"/>
                <a:ea typeface="黑体" panose="02010609060101010101" pitchFamily="49" charset="-122"/>
              </a:rPr>
              <a:t>Cluster Mode</a:t>
            </a:r>
            <a:r>
              <a:rPr lang="zh-CN" altLang="en-US" sz="2100" b="0" kern="0" dirty="0">
                <a:solidFill>
                  <a:srgbClr val="000000"/>
                </a:solidFill>
                <a:latin typeface="黑体" panose="02010609060101010101" pitchFamily="49" charset="-122"/>
                <a:ea typeface="黑体" panose="02010609060101010101" pitchFamily="49" charset="-122"/>
              </a:rPr>
              <a:t>的</a:t>
            </a:r>
            <a:r>
              <a:rPr lang="en-US" altLang="zh-CN" sz="2100" b="0" kern="0" dirty="0">
                <a:solidFill>
                  <a:srgbClr val="000000"/>
                </a:solidFill>
                <a:latin typeface="黑体" panose="02010609060101010101" pitchFamily="49" charset="-122"/>
                <a:ea typeface="黑体" panose="02010609060101010101" pitchFamily="49" charset="-122"/>
              </a:rPr>
              <a:t>Use training set</a:t>
            </a:r>
            <a:r>
              <a:rPr lang="zh-CN" altLang="en-US" sz="2100" b="0" kern="0" dirty="0">
                <a:solidFill>
                  <a:srgbClr val="000000"/>
                </a:solidFill>
                <a:latin typeface="黑体" panose="02010609060101010101" pitchFamily="49" charset="-122"/>
                <a:ea typeface="黑体" panose="02010609060101010101" pitchFamily="49" charset="-122"/>
              </a:rPr>
              <a:t>（使用训练集），选择</a:t>
            </a:r>
            <a:r>
              <a:rPr lang="en-US" altLang="zh-CN" sz="2100" b="0" kern="0" dirty="0">
                <a:solidFill>
                  <a:srgbClr val="000000"/>
                </a:solidFill>
                <a:latin typeface="黑体" panose="02010609060101010101" pitchFamily="49" charset="-122"/>
                <a:ea typeface="黑体" panose="02010609060101010101" pitchFamily="49" charset="-122"/>
              </a:rPr>
              <a:t>Store clusters for visualization</a:t>
            </a:r>
            <a:r>
              <a:rPr lang="zh-CN" altLang="en-US" sz="2100" b="0" kern="0" dirty="0">
                <a:solidFill>
                  <a:srgbClr val="000000"/>
                </a:solidFill>
                <a:latin typeface="黑体" panose="02010609060101010101" pitchFamily="49" charset="-122"/>
                <a:ea typeface="黑体" panose="02010609060101010101" pitchFamily="49" charset="-122"/>
              </a:rPr>
              <a:t>（存储聚类可视化），聚类分析设置如图</a:t>
            </a:r>
            <a:r>
              <a:rPr lang="en-US" altLang="zh-CN" sz="2100" b="0" kern="0" dirty="0">
                <a:solidFill>
                  <a:srgbClr val="000000"/>
                </a:solidFill>
                <a:latin typeface="黑体" panose="02010609060101010101" pitchFamily="49" charset="-122"/>
                <a:ea typeface="黑体" panose="02010609060101010101" pitchFamily="49" charset="-122"/>
              </a:rPr>
              <a:t>5-15</a:t>
            </a:r>
            <a:r>
              <a:rPr lang="zh-CN" altLang="en-US" sz="2100" b="0" kern="0" dirty="0">
                <a:solidFill>
                  <a:srgbClr val="000000"/>
                </a:solidFill>
                <a:latin typeface="黑体" panose="02010609060101010101" pitchFamily="49" charset="-122"/>
                <a:ea typeface="黑体" panose="02010609060101010101" pitchFamily="49" charset="-122"/>
              </a:rPr>
              <a:t>所示。</a:t>
            </a:r>
            <a:endParaRPr lang="zh-CN" altLang="en-US" sz="2200" b="0" kern="0" dirty="0">
              <a:solidFill>
                <a:srgbClr val="000000"/>
              </a:solidFill>
              <a:latin typeface="黑体" panose="02010609060101010101" pitchFamily="49" charset="-122"/>
              <a:ea typeface="黑体" panose="02010609060101010101" pitchFamily="49" charset="-122"/>
            </a:endParaRP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1204" y="2171700"/>
            <a:ext cx="6142228" cy="3124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a:defRPr/>
            </a:pPr>
            <a:r>
              <a:rPr lang="es-HN" sz="1200" b="1" i="1" dirty="0">
                <a:solidFill>
                  <a:prstClr val="white">
                    <a:lumMod val="65000"/>
                  </a:prstClr>
                </a:solidFill>
              </a:rPr>
              <a:t>of</a:t>
            </a:r>
            <a:endParaRPr lang="es-ES" sz="1200" b="1" i="1" dirty="0">
              <a:solidFill>
                <a:prstClr val="white">
                  <a:lumMod val="65000"/>
                </a:prstClr>
              </a:solidFill>
            </a:endParaRPr>
          </a:p>
        </p:txBody>
      </p:sp>
      <p:sp>
        <p:nvSpPr>
          <p:cNvPr id="74" name="31 CuadroTexto"/>
          <p:cNvSpPr txBox="1"/>
          <p:nvPr/>
        </p:nvSpPr>
        <p:spPr>
          <a:xfrm>
            <a:off x="4729199" y="6267161"/>
            <a:ext cx="370840" cy="275590"/>
          </a:xfrm>
          <a:prstGeom prst="rect">
            <a:avLst/>
          </a:prstGeom>
          <a:noFill/>
        </p:spPr>
        <p:txBody>
          <a:bodyPr wrap="none">
            <a:spAutoFit/>
          </a:bodyPr>
          <a:lstStyle/>
          <a:p>
            <a:pPr>
              <a:defRPr/>
            </a:pPr>
            <a:r>
              <a:rPr lang="en-US" altLang="es-ES" sz="1200" b="1" dirty="0">
                <a:solidFill>
                  <a:prstClr val="white">
                    <a:lumMod val="50000"/>
                  </a:prstClr>
                </a:solidFill>
              </a:rPr>
              <a:t>55</a:t>
            </a:r>
            <a:endParaRPr lang="en-US" altLang="es-ES" sz="1200" b="1" dirty="0">
              <a:solidFill>
                <a:prstClr val="white">
                  <a:lumMod val="50000"/>
                </a:prstClr>
              </a:solidFill>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solidFill>
                  <a:prstClr val="black">
                    <a:tint val="75000"/>
                  </a:prstClr>
                </a:solidFill>
              </a:rPr>
            </a:fld>
            <a:endParaRPr lang="zh-CN" altLang="en-US" dirty="0">
              <a:solidFill>
                <a:prstClr val="black">
                  <a:tint val="75000"/>
                </a:prstClr>
              </a:solidFill>
            </a:endParaRPr>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693045" cy="323165"/>
          </a:xfrm>
          <a:prstGeom prst="rect">
            <a:avLst/>
          </a:prstGeom>
          <a:noFill/>
        </p:spPr>
        <p:txBody>
          <a:bodyPr wrap="none" lIns="0" tIns="0" rIns="0" bIns="0" rtlCol="0">
            <a:spAutoFit/>
          </a:bodyPr>
          <a:lstStyle/>
          <a:p>
            <a:r>
              <a:rPr lang="en-US" altLang="zh-CN" sz="2100" b="1" spc="225" dirty="0">
                <a:solidFill>
                  <a:prstClr val="white"/>
                </a:solidFill>
              </a:rPr>
              <a:t>5.5 </a:t>
            </a:r>
            <a:r>
              <a:rPr lang="zh-CN" altLang="en-US" sz="2100" b="1" spc="225" dirty="0">
                <a:solidFill>
                  <a:prstClr val="white"/>
                </a:solidFill>
              </a:rPr>
              <a:t>实战：聚类分析</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5" name="文本框 27"/>
          <p:cNvSpPr txBox="1"/>
          <p:nvPr/>
        </p:nvSpPr>
        <p:spPr>
          <a:xfrm>
            <a:off x="6630203" y="234392"/>
            <a:ext cx="1274708" cy="300082"/>
          </a:xfrm>
          <a:prstGeom prst="rect">
            <a:avLst/>
          </a:prstGeom>
          <a:noFill/>
        </p:spPr>
        <p:txBody>
          <a:bodyPr wrap="none" rtlCol="0">
            <a:spAutoFit/>
          </a:bodyPr>
          <a:lstStyle/>
          <a:p>
            <a:r>
              <a:rPr lang="zh-CN" altLang="en-US" sz="1350" dirty="0">
                <a:solidFill>
                  <a:prstClr val="white"/>
                </a:solidFill>
              </a:rPr>
              <a:t>第五章　聚 类</a:t>
            </a:r>
            <a:endParaRPr lang="zh-CN" altLang="en-US" sz="1350" dirty="0">
              <a:solidFill>
                <a:prstClr val="white"/>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69" name="Rectangle 3"/>
          <p:cNvSpPr txBox="1">
            <a:spLocks noChangeArrowheads="1"/>
          </p:cNvSpPr>
          <p:nvPr/>
        </p:nvSpPr>
        <p:spPr bwMode="auto">
          <a:xfrm>
            <a:off x="317500" y="831850"/>
            <a:ext cx="8207375" cy="52393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lnSpc>
                <a:spcPct val="120000"/>
              </a:lnSpc>
              <a:spcBef>
                <a:spcPct val="20000"/>
              </a:spcBef>
              <a:spcAft>
                <a:spcPct val="0"/>
              </a:spcAft>
              <a:buClr>
                <a:schemeClr val="accent1"/>
              </a:buClr>
              <a:buFont typeface="Wingdings" panose="05000000000000000000" pitchFamily="2" charset="2"/>
              <a:buChar char="n"/>
              <a:defRPr sz="2000" b="1">
                <a:solidFill>
                  <a:schemeClr val="tx1"/>
                </a:solidFill>
                <a:latin typeface="+mn-lt"/>
                <a:ea typeface="+mn-ea"/>
                <a:cs typeface="+mn-cs"/>
              </a:defRPr>
            </a:lvl1pPr>
            <a:lvl2pPr marL="742950" indent="-285750" algn="l" rtl="0" eaLnBrk="0" fontAlgn="base" hangingPunct="0">
              <a:lnSpc>
                <a:spcPct val="120000"/>
              </a:lnSpc>
              <a:spcBef>
                <a:spcPct val="20000"/>
              </a:spcBef>
              <a:spcAft>
                <a:spcPct val="0"/>
              </a:spcAft>
              <a:buClr>
                <a:schemeClr val="accent1"/>
              </a:buClr>
              <a:buFont typeface="Wingdings" panose="05000000000000000000" pitchFamily="2" charset="2"/>
              <a:buChar char="n"/>
              <a:defRPr b="1">
                <a:solidFill>
                  <a:schemeClr val="tx1"/>
                </a:solidFill>
                <a:latin typeface="+mn-lt"/>
                <a:ea typeface="+mn-ea"/>
              </a:defRPr>
            </a:lvl2pPr>
            <a:lvl3pPr marL="11430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600" b="1">
                <a:solidFill>
                  <a:schemeClr val="tx1"/>
                </a:solidFill>
                <a:latin typeface="+mn-lt"/>
                <a:ea typeface="+mn-ea"/>
              </a:defRPr>
            </a:lvl3pPr>
            <a:lvl4pPr marL="16002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400" b="1">
                <a:solidFill>
                  <a:schemeClr val="tx1"/>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
              <a:defRPr>
                <a:solidFill>
                  <a:schemeClr val="tx1"/>
                </a:solidFill>
                <a:latin typeface="+mn-lt"/>
                <a:ea typeface="+mn-ea"/>
              </a:defRPr>
            </a:lvl5pPr>
            <a:lvl6pPr marL="25146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6pPr>
            <a:lvl7pPr marL="29718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7pPr>
            <a:lvl8pPr marL="34290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8pPr>
            <a:lvl9pPr marL="38862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9pPr>
          </a:lstStyle>
          <a:p>
            <a:pPr marL="0" indent="0" eaLnBrk="1" hangingPunct="1">
              <a:lnSpc>
                <a:spcPct val="110000"/>
              </a:lnSpc>
              <a:spcBef>
                <a:spcPts val="0"/>
              </a:spcBef>
              <a:buClr>
                <a:srgbClr val="FF0000"/>
              </a:buClr>
              <a:buFont typeface="Wingdings" panose="05000000000000000000" pitchFamily="2" charset="2"/>
              <a:buNone/>
            </a:pPr>
            <a:r>
              <a:rPr lang="zh-CN" altLang="en-US" sz="1800" b="0" kern="0" dirty="0">
                <a:solidFill>
                  <a:srgbClr val="000000"/>
                </a:solidFill>
                <a:latin typeface="黑体" panose="02010609060101010101" pitchFamily="49" charset="-122"/>
                <a:ea typeface="黑体" panose="02010609060101010101" pitchFamily="49" charset="-122"/>
              </a:rPr>
              <a:t>聚类过程</a:t>
            </a:r>
            <a:endParaRPr lang="en-US" altLang="zh-CN" sz="1800" b="0" kern="0" dirty="0">
              <a:solidFill>
                <a:srgbClr val="000000"/>
              </a:solidFill>
              <a:latin typeface="黑体" panose="02010609060101010101" pitchFamily="49" charset="-122"/>
              <a:ea typeface="黑体" panose="02010609060101010101" pitchFamily="49" charset="-122"/>
            </a:endParaRPr>
          </a:p>
          <a:p>
            <a:pPr marL="0" indent="0" eaLnBrk="1" hangingPunct="1">
              <a:lnSpc>
                <a:spcPct val="110000"/>
              </a:lnSpc>
              <a:spcBef>
                <a:spcPts val="0"/>
              </a:spcBef>
              <a:buClr>
                <a:srgbClr val="FF0000"/>
              </a:buClr>
              <a:buNone/>
            </a:pPr>
            <a:r>
              <a:rPr lang="zh-CN" altLang="en-US" sz="18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点击</a:t>
            </a:r>
            <a:r>
              <a:rPr lang="en-US" altLang="zh-CN" sz="18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Start</a:t>
            </a:r>
            <a:r>
              <a:rPr lang="zh-CN" altLang="en-US" sz="18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按钮开始聚类分析，观察右边“</a:t>
            </a:r>
            <a:r>
              <a:rPr lang="en-US" altLang="zh-CN" sz="1800" b="0" kern="0" dirty="0" err="1">
                <a:solidFill>
                  <a:srgbClr val="000000"/>
                </a:solidFill>
                <a:latin typeface="Times New Roman" panose="02020603050405020304" pitchFamily="18" charset="0"/>
                <a:ea typeface="黑体" panose="02010609060101010101" pitchFamily="49" charset="-122"/>
                <a:cs typeface="Times New Roman" panose="02020603050405020304" pitchFamily="18" charset="0"/>
              </a:rPr>
              <a:t>Clusterer</a:t>
            </a:r>
            <a:r>
              <a:rPr lang="en-US" altLang="zh-CN" sz="18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output”</a:t>
            </a:r>
            <a:r>
              <a:rPr lang="zh-CN" altLang="en-US" sz="18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给出的聚类结果。也可以在左下角“</a:t>
            </a:r>
            <a:r>
              <a:rPr lang="en-US" altLang="zh-CN" sz="18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Result list”</a:t>
            </a:r>
            <a:r>
              <a:rPr lang="zh-CN" altLang="en-US" sz="18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中这次产生的结果上点右键，“</a:t>
            </a:r>
            <a:r>
              <a:rPr lang="en-US" altLang="zh-CN" sz="18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View in separate window”</a:t>
            </a:r>
            <a:r>
              <a:rPr lang="zh-CN" altLang="en-US" sz="18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在新窗口中浏览结果。结果如下所示：</a:t>
            </a:r>
            <a:endParaRPr lang="en-US" altLang="zh-CN" sz="18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endParaRPr>
          </a:p>
          <a:p>
            <a:pPr marL="0" indent="0" eaLnBrk="1" hangingPunct="1">
              <a:lnSpc>
                <a:spcPct val="110000"/>
              </a:lnSpc>
              <a:spcBef>
                <a:spcPts val="0"/>
              </a:spcBef>
              <a:buClr>
                <a:srgbClr val="FF0000"/>
              </a:buClr>
              <a:buNone/>
            </a:pPr>
            <a:r>
              <a:rPr lang="en-US" altLang="zh-CN" sz="14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Cluster centroids:</a:t>
            </a:r>
            <a:endParaRPr lang="en-US" altLang="zh-CN" sz="14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endParaRPr>
          </a:p>
          <a:p>
            <a:pPr marL="0" indent="0" eaLnBrk="1" hangingPunct="1">
              <a:lnSpc>
                <a:spcPct val="110000"/>
              </a:lnSpc>
              <a:spcBef>
                <a:spcPts val="0"/>
              </a:spcBef>
              <a:buClr>
                <a:srgbClr val="FF0000"/>
              </a:buClr>
              <a:buNone/>
            </a:pPr>
            <a:r>
              <a:rPr lang="en-US" altLang="zh-CN" sz="14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Cluster#</a:t>
            </a:r>
            <a:endParaRPr lang="en-US" altLang="zh-CN" sz="14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endParaRPr>
          </a:p>
          <a:p>
            <a:pPr marL="0" indent="0" eaLnBrk="1" hangingPunct="1">
              <a:lnSpc>
                <a:spcPct val="110000"/>
              </a:lnSpc>
              <a:spcBef>
                <a:spcPts val="0"/>
              </a:spcBef>
              <a:buClr>
                <a:srgbClr val="FF0000"/>
              </a:buClr>
              <a:buNone/>
            </a:pPr>
            <a:r>
              <a:rPr lang="en-US" altLang="zh-CN" sz="14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Attribute      Full Data          0          1          2          3          4          5</a:t>
            </a:r>
            <a:endParaRPr lang="en-US" altLang="zh-CN" sz="14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endParaRPr>
          </a:p>
          <a:p>
            <a:pPr marL="0" indent="0" eaLnBrk="1" hangingPunct="1">
              <a:lnSpc>
                <a:spcPct val="110000"/>
              </a:lnSpc>
              <a:spcBef>
                <a:spcPts val="0"/>
              </a:spcBef>
              <a:buClr>
                <a:srgbClr val="FF0000"/>
              </a:buClr>
              <a:buNone/>
            </a:pPr>
            <a:r>
              <a:rPr lang="en-US" altLang="zh-CN" sz="14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(600)           (72)       (166)       (71)        (58)        (99)       (134)</a:t>
            </a:r>
            <a:endParaRPr lang="en-US" altLang="zh-CN" sz="14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endParaRPr>
          </a:p>
          <a:p>
            <a:pPr marL="0" indent="0" eaLnBrk="1" hangingPunct="1">
              <a:lnSpc>
                <a:spcPct val="110000"/>
              </a:lnSpc>
              <a:spcBef>
                <a:spcPts val="0"/>
              </a:spcBef>
              <a:buClr>
                <a:srgbClr val="FF0000"/>
              </a:buClr>
              <a:buNone/>
            </a:pPr>
            <a:r>
              <a:rPr lang="en-US" altLang="zh-CN" sz="14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a:t>
            </a:r>
            <a:endParaRPr lang="en-US" altLang="zh-CN" sz="14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endParaRPr>
          </a:p>
          <a:p>
            <a:pPr marL="0" indent="0" eaLnBrk="1" hangingPunct="1">
              <a:lnSpc>
                <a:spcPct val="110000"/>
              </a:lnSpc>
              <a:spcBef>
                <a:spcPts val="0"/>
              </a:spcBef>
              <a:buClr>
                <a:srgbClr val="FF0000"/>
              </a:buClr>
              <a:buNone/>
            </a:pPr>
            <a:r>
              <a:rPr lang="en-US" altLang="zh-CN" sz="14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age           42.395        43.4444    43.7952     38.7447     37.3103     38.404     47.1791</a:t>
            </a:r>
            <a:endParaRPr lang="en-US" altLang="zh-CN" sz="14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endParaRPr>
          </a:p>
          <a:p>
            <a:pPr marL="0" indent="0" eaLnBrk="1" hangingPunct="1">
              <a:lnSpc>
                <a:spcPct val="110000"/>
              </a:lnSpc>
              <a:spcBef>
                <a:spcPts val="0"/>
              </a:spcBef>
              <a:buClr>
                <a:srgbClr val="FF0000"/>
              </a:buClr>
              <a:buNone/>
            </a:pPr>
            <a:r>
              <a:rPr lang="en-US" altLang="zh-CN" sz="14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sex         FEMALE      </a:t>
            </a:r>
            <a:r>
              <a:rPr lang="en-US" altLang="zh-CN" sz="1400" b="0" kern="0" dirty="0" err="1">
                <a:solidFill>
                  <a:srgbClr val="000000"/>
                </a:solidFill>
                <a:latin typeface="Times New Roman" panose="02020603050405020304" pitchFamily="18" charset="0"/>
                <a:ea typeface="黑体" panose="02010609060101010101" pitchFamily="49" charset="-122"/>
                <a:cs typeface="Times New Roman" panose="02020603050405020304" pitchFamily="18" charset="0"/>
              </a:rPr>
              <a:t>FEMALE</a:t>
            </a:r>
            <a:r>
              <a:rPr lang="en-US" altLang="zh-CN" sz="14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1400" b="0" kern="0" dirty="0" err="1">
                <a:solidFill>
                  <a:srgbClr val="000000"/>
                </a:solidFill>
                <a:latin typeface="Times New Roman" panose="02020603050405020304" pitchFamily="18" charset="0"/>
                <a:ea typeface="黑体" panose="02010609060101010101" pitchFamily="49" charset="-122"/>
                <a:cs typeface="Times New Roman" panose="02020603050405020304" pitchFamily="18" charset="0"/>
              </a:rPr>
              <a:t>FEMALE</a:t>
            </a:r>
            <a:r>
              <a:rPr lang="en-US" altLang="zh-CN" sz="14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1400" b="0" kern="0" dirty="0" err="1">
                <a:solidFill>
                  <a:srgbClr val="000000"/>
                </a:solidFill>
                <a:latin typeface="Times New Roman" panose="02020603050405020304" pitchFamily="18" charset="0"/>
                <a:ea typeface="黑体" panose="02010609060101010101" pitchFamily="49" charset="-122"/>
                <a:cs typeface="Times New Roman" panose="02020603050405020304" pitchFamily="18" charset="0"/>
              </a:rPr>
              <a:t>FEMALE</a:t>
            </a:r>
            <a:r>
              <a:rPr lang="en-US" altLang="zh-CN" sz="14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1400" b="0" kern="0" dirty="0" err="1">
                <a:solidFill>
                  <a:srgbClr val="000000"/>
                </a:solidFill>
                <a:latin typeface="Times New Roman" panose="02020603050405020304" pitchFamily="18" charset="0"/>
                <a:ea typeface="黑体" panose="02010609060101010101" pitchFamily="49" charset="-122"/>
                <a:cs typeface="Times New Roman" panose="02020603050405020304" pitchFamily="18" charset="0"/>
              </a:rPr>
              <a:t>FEMALE</a:t>
            </a:r>
            <a:r>
              <a:rPr lang="en-US" altLang="zh-CN" sz="14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MALE    </a:t>
            </a:r>
            <a:r>
              <a:rPr lang="en-US" altLang="zh-CN" sz="1400" b="0" kern="0" dirty="0" err="1">
                <a:solidFill>
                  <a:srgbClr val="000000"/>
                </a:solidFill>
                <a:latin typeface="Times New Roman" panose="02020603050405020304" pitchFamily="18" charset="0"/>
                <a:ea typeface="黑体" panose="02010609060101010101" pitchFamily="49" charset="-122"/>
                <a:cs typeface="Times New Roman" panose="02020603050405020304" pitchFamily="18" charset="0"/>
              </a:rPr>
              <a:t>MALE</a:t>
            </a:r>
            <a:endParaRPr lang="en-US" altLang="zh-CN" sz="14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endParaRPr>
          </a:p>
          <a:p>
            <a:pPr marL="0" indent="0" eaLnBrk="1" hangingPunct="1">
              <a:lnSpc>
                <a:spcPct val="110000"/>
              </a:lnSpc>
              <a:spcBef>
                <a:spcPts val="0"/>
              </a:spcBef>
              <a:buClr>
                <a:srgbClr val="FF0000"/>
              </a:buClr>
              <a:buNone/>
            </a:pPr>
            <a:r>
              <a:rPr lang="en-US" altLang="zh-CN" sz="14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region     INNER_CITY   RURAL  INNER_CITY  </a:t>
            </a:r>
            <a:r>
              <a:rPr lang="en-US" altLang="zh-CN" sz="1400" b="0" kern="0" dirty="0" err="1">
                <a:solidFill>
                  <a:srgbClr val="000000"/>
                </a:solidFill>
                <a:latin typeface="Times New Roman" panose="02020603050405020304" pitchFamily="18" charset="0"/>
                <a:ea typeface="黑体" panose="02010609060101010101" pitchFamily="49" charset="-122"/>
                <a:cs typeface="Times New Roman" panose="02020603050405020304" pitchFamily="18" charset="0"/>
              </a:rPr>
              <a:t>INNER_CITY</a:t>
            </a:r>
            <a:r>
              <a:rPr lang="en-US" altLang="zh-CN" sz="14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TOWN   INNER_CITY  TOWN</a:t>
            </a:r>
            <a:endParaRPr lang="en-US" altLang="zh-CN" sz="14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endParaRPr>
          </a:p>
          <a:p>
            <a:pPr marL="0" indent="0" eaLnBrk="1" hangingPunct="1">
              <a:lnSpc>
                <a:spcPct val="110000"/>
              </a:lnSpc>
              <a:spcBef>
                <a:spcPts val="0"/>
              </a:spcBef>
              <a:buClr>
                <a:srgbClr val="FF0000"/>
              </a:buClr>
              <a:buNone/>
            </a:pPr>
            <a:r>
              <a:rPr lang="en-US" altLang="zh-CN" sz="14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income       27524.0312   29322.789   28672.09   20239.3776  20600.8528   25720.037  33324.4929</a:t>
            </a:r>
            <a:endParaRPr lang="en-US" altLang="zh-CN" sz="14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endParaRPr>
          </a:p>
          <a:p>
            <a:pPr marL="0" indent="0" eaLnBrk="1" hangingPunct="1">
              <a:lnSpc>
                <a:spcPct val="110000"/>
              </a:lnSpc>
              <a:spcBef>
                <a:spcPts val="0"/>
              </a:spcBef>
              <a:buClr>
                <a:srgbClr val="FF0000"/>
              </a:buClr>
              <a:buNone/>
            </a:pPr>
            <a:r>
              <a:rPr lang="en-US" altLang="zh-CN" sz="14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married         YES         NO        YES        </a:t>
            </a:r>
            <a:r>
              <a:rPr lang="en-US" altLang="zh-CN" sz="1400" b="0" kern="0" dirty="0" err="1">
                <a:solidFill>
                  <a:srgbClr val="000000"/>
                </a:solidFill>
                <a:latin typeface="Times New Roman" panose="02020603050405020304" pitchFamily="18" charset="0"/>
                <a:ea typeface="黑体" panose="02010609060101010101" pitchFamily="49" charset="-122"/>
                <a:cs typeface="Times New Roman" panose="02020603050405020304" pitchFamily="18" charset="0"/>
              </a:rPr>
              <a:t>YES</a:t>
            </a:r>
            <a:r>
              <a:rPr lang="en-US" altLang="zh-CN" sz="14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1400" b="0" kern="0" dirty="0" err="1">
                <a:solidFill>
                  <a:srgbClr val="000000"/>
                </a:solidFill>
                <a:latin typeface="Times New Roman" panose="02020603050405020304" pitchFamily="18" charset="0"/>
                <a:ea typeface="黑体" panose="02010609060101010101" pitchFamily="49" charset="-122"/>
                <a:cs typeface="Times New Roman" panose="02020603050405020304" pitchFamily="18" charset="0"/>
              </a:rPr>
              <a:t>YES</a:t>
            </a:r>
            <a:r>
              <a:rPr lang="en-US" altLang="zh-CN" sz="14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1400" b="0" kern="0" dirty="0" err="1">
                <a:solidFill>
                  <a:srgbClr val="000000"/>
                </a:solidFill>
                <a:latin typeface="Times New Roman" panose="02020603050405020304" pitchFamily="18" charset="0"/>
                <a:ea typeface="黑体" panose="02010609060101010101" pitchFamily="49" charset="-122"/>
                <a:cs typeface="Times New Roman" panose="02020603050405020304" pitchFamily="18" charset="0"/>
              </a:rPr>
              <a:t>YES</a:t>
            </a:r>
            <a:r>
              <a:rPr lang="en-US" altLang="zh-CN" sz="14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NO</a:t>
            </a:r>
            <a:endParaRPr lang="en-US" altLang="zh-CN" sz="14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endParaRPr>
          </a:p>
          <a:p>
            <a:pPr marL="0" indent="0" eaLnBrk="1" hangingPunct="1">
              <a:lnSpc>
                <a:spcPct val="110000"/>
              </a:lnSpc>
              <a:spcBef>
                <a:spcPts val="0"/>
              </a:spcBef>
              <a:buClr>
                <a:srgbClr val="FF0000"/>
              </a:buClr>
              <a:buNone/>
            </a:pPr>
            <a:r>
              <a:rPr lang="en-US" altLang="zh-CN" sz="14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children        1.0117      2.0139      0.6247      0.6761      1.6207       0.899      0.9478</a:t>
            </a:r>
            <a:endParaRPr lang="en-US" altLang="zh-CN" sz="14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endParaRPr>
          </a:p>
          <a:p>
            <a:pPr marL="0" indent="0" eaLnBrk="1" hangingPunct="1">
              <a:lnSpc>
                <a:spcPct val="110000"/>
              </a:lnSpc>
              <a:spcBef>
                <a:spcPts val="0"/>
              </a:spcBef>
              <a:buClr>
                <a:srgbClr val="FF0000"/>
              </a:buClr>
              <a:buNone/>
            </a:pPr>
            <a:r>
              <a:rPr lang="en-US" altLang="zh-CN" sz="14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car             NO         </a:t>
            </a:r>
            <a:r>
              <a:rPr lang="en-US" altLang="zh-CN" sz="1400" b="0" kern="0" dirty="0" err="1">
                <a:solidFill>
                  <a:srgbClr val="000000"/>
                </a:solidFill>
                <a:latin typeface="Times New Roman" panose="02020603050405020304" pitchFamily="18" charset="0"/>
                <a:ea typeface="黑体" panose="02010609060101010101" pitchFamily="49" charset="-122"/>
                <a:cs typeface="Times New Roman" panose="02020603050405020304" pitchFamily="18" charset="0"/>
              </a:rPr>
              <a:t>NO</a:t>
            </a:r>
            <a:r>
              <a:rPr lang="en-US" altLang="zh-CN" sz="14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1400" b="0" kern="0" dirty="0" err="1">
                <a:solidFill>
                  <a:srgbClr val="000000"/>
                </a:solidFill>
                <a:latin typeface="Times New Roman" panose="02020603050405020304" pitchFamily="18" charset="0"/>
                <a:ea typeface="黑体" panose="02010609060101010101" pitchFamily="49" charset="-122"/>
                <a:cs typeface="Times New Roman" panose="02020603050405020304" pitchFamily="18" charset="0"/>
              </a:rPr>
              <a:t>NO</a:t>
            </a:r>
            <a:r>
              <a:rPr lang="en-US" altLang="zh-CN" sz="14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1400" b="0" kern="0" dirty="0" err="1">
                <a:solidFill>
                  <a:srgbClr val="000000"/>
                </a:solidFill>
                <a:latin typeface="Times New Roman" panose="02020603050405020304" pitchFamily="18" charset="0"/>
                <a:ea typeface="黑体" panose="02010609060101010101" pitchFamily="49" charset="-122"/>
                <a:cs typeface="Times New Roman" panose="02020603050405020304" pitchFamily="18" charset="0"/>
              </a:rPr>
              <a:t>NO</a:t>
            </a:r>
            <a:r>
              <a:rPr lang="en-US" altLang="zh-CN" sz="14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1400" b="0" kern="0" dirty="0" err="1">
                <a:solidFill>
                  <a:srgbClr val="000000"/>
                </a:solidFill>
                <a:latin typeface="Times New Roman" panose="02020603050405020304" pitchFamily="18" charset="0"/>
                <a:ea typeface="黑体" panose="02010609060101010101" pitchFamily="49" charset="-122"/>
                <a:cs typeface="Times New Roman" panose="02020603050405020304" pitchFamily="18" charset="0"/>
              </a:rPr>
              <a:t>NO</a:t>
            </a:r>
            <a:r>
              <a:rPr lang="en-US" altLang="zh-CN" sz="14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YES        </a:t>
            </a:r>
            <a:r>
              <a:rPr lang="en-US" altLang="zh-CN" sz="1400" b="0" kern="0" dirty="0" err="1">
                <a:solidFill>
                  <a:srgbClr val="000000"/>
                </a:solidFill>
                <a:latin typeface="Times New Roman" panose="02020603050405020304" pitchFamily="18" charset="0"/>
                <a:ea typeface="黑体" panose="02010609060101010101" pitchFamily="49" charset="-122"/>
                <a:cs typeface="Times New Roman" panose="02020603050405020304" pitchFamily="18" charset="0"/>
              </a:rPr>
              <a:t>YES</a:t>
            </a:r>
            <a:endParaRPr lang="en-US" altLang="zh-CN" sz="14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endParaRPr>
          </a:p>
          <a:p>
            <a:pPr marL="0" indent="0" eaLnBrk="1" hangingPunct="1">
              <a:lnSpc>
                <a:spcPct val="110000"/>
              </a:lnSpc>
              <a:spcBef>
                <a:spcPts val="0"/>
              </a:spcBef>
              <a:buClr>
                <a:srgbClr val="FF0000"/>
              </a:buClr>
              <a:buNone/>
            </a:pPr>
            <a:r>
              <a:rPr lang="en-US" altLang="zh-CN" sz="1400" b="0" kern="0" dirty="0" err="1">
                <a:solidFill>
                  <a:srgbClr val="000000"/>
                </a:solidFill>
                <a:latin typeface="Times New Roman" panose="02020603050405020304" pitchFamily="18" charset="0"/>
                <a:ea typeface="黑体" panose="02010609060101010101" pitchFamily="49" charset="-122"/>
                <a:cs typeface="Times New Roman" panose="02020603050405020304" pitchFamily="18" charset="0"/>
              </a:rPr>
              <a:t>save_act</a:t>
            </a:r>
            <a:r>
              <a:rPr lang="en-US" altLang="zh-CN" sz="14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YES        </a:t>
            </a:r>
            <a:r>
              <a:rPr lang="en-US" altLang="zh-CN" sz="1400" b="0" kern="0" dirty="0" err="1">
                <a:solidFill>
                  <a:srgbClr val="000000"/>
                </a:solidFill>
                <a:latin typeface="Times New Roman" panose="02020603050405020304" pitchFamily="18" charset="0"/>
                <a:ea typeface="黑体" panose="02010609060101010101" pitchFamily="49" charset="-122"/>
                <a:cs typeface="Times New Roman" panose="02020603050405020304" pitchFamily="18" charset="0"/>
              </a:rPr>
              <a:t>YES</a:t>
            </a:r>
            <a:r>
              <a:rPr lang="en-US" altLang="zh-CN" sz="14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1400" b="0" kern="0" dirty="0" err="1">
                <a:solidFill>
                  <a:srgbClr val="000000"/>
                </a:solidFill>
                <a:latin typeface="Times New Roman" panose="02020603050405020304" pitchFamily="18" charset="0"/>
                <a:ea typeface="黑体" panose="02010609060101010101" pitchFamily="49" charset="-122"/>
                <a:cs typeface="Times New Roman" panose="02020603050405020304" pitchFamily="18" charset="0"/>
              </a:rPr>
              <a:t>YES</a:t>
            </a:r>
            <a:r>
              <a:rPr lang="en-US" altLang="zh-CN" sz="14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NO         </a:t>
            </a:r>
            <a:r>
              <a:rPr lang="en-US" altLang="zh-CN" sz="1400" b="0" kern="0" dirty="0" err="1">
                <a:solidFill>
                  <a:srgbClr val="000000"/>
                </a:solidFill>
                <a:latin typeface="Times New Roman" panose="02020603050405020304" pitchFamily="18" charset="0"/>
                <a:ea typeface="黑体" panose="02010609060101010101" pitchFamily="49" charset="-122"/>
                <a:cs typeface="Times New Roman" panose="02020603050405020304" pitchFamily="18" charset="0"/>
              </a:rPr>
              <a:t>NO</a:t>
            </a:r>
            <a:r>
              <a:rPr lang="en-US" altLang="zh-CN" sz="14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1400" b="0" kern="0" dirty="0" err="1">
                <a:solidFill>
                  <a:srgbClr val="000000"/>
                </a:solidFill>
                <a:latin typeface="Times New Roman" panose="02020603050405020304" pitchFamily="18" charset="0"/>
                <a:ea typeface="黑体" panose="02010609060101010101" pitchFamily="49" charset="-122"/>
                <a:cs typeface="Times New Roman" panose="02020603050405020304" pitchFamily="18" charset="0"/>
              </a:rPr>
              <a:t>NO</a:t>
            </a:r>
            <a:r>
              <a:rPr lang="en-US" altLang="zh-CN" sz="14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YES</a:t>
            </a:r>
            <a:endParaRPr lang="en-US" altLang="zh-CN" sz="14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endParaRPr>
          </a:p>
          <a:p>
            <a:pPr marL="0" indent="0" eaLnBrk="1" hangingPunct="1">
              <a:lnSpc>
                <a:spcPct val="110000"/>
              </a:lnSpc>
              <a:spcBef>
                <a:spcPts val="0"/>
              </a:spcBef>
              <a:buClr>
                <a:srgbClr val="FF0000"/>
              </a:buClr>
              <a:buNone/>
            </a:pPr>
            <a:r>
              <a:rPr lang="en-US" altLang="zh-CN" sz="1400" b="0" kern="0" dirty="0" err="1">
                <a:solidFill>
                  <a:srgbClr val="000000"/>
                </a:solidFill>
                <a:latin typeface="Times New Roman" panose="02020603050405020304" pitchFamily="18" charset="0"/>
                <a:ea typeface="黑体" panose="02010609060101010101" pitchFamily="49" charset="-122"/>
                <a:cs typeface="Times New Roman" panose="02020603050405020304" pitchFamily="18" charset="0"/>
              </a:rPr>
              <a:t>current_act</a:t>
            </a:r>
            <a:r>
              <a:rPr lang="en-US" altLang="zh-CN" sz="14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YES        </a:t>
            </a:r>
            <a:r>
              <a:rPr lang="en-US" altLang="zh-CN" sz="1400" b="0" kern="0" dirty="0" err="1">
                <a:solidFill>
                  <a:srgbClr val="000000"/>
                </a:solidFill>
                <a:latin typeface="Times New Roman" panose="02020603050405020304" pitchFamily="18" charset="0"/>
                <a:ea typeface="黑体" panose="02010609060101010101" pitchFamily="49" charset="-122"/>
                <a:cs typeface="Times New Roman" panose="02020603050405020304" pitchFamily="18" charset="0"/>
              </a:rPr>
              <a:t>YES</a:t>
            </a:r>
            <a:r>
              <a:rPr lang="en-US" altLang="zh-CN" sz="14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1400" b="0" kern="0" dirty="0" err="1">
                <a:solidFill>
                  <a:srgbClr val="000000"/>
                </a:solidFill>
                <a:latin typeface="Times New Roman" panose="02020603050405020304" pitchFamily="18" charset="0"/>
                <a:ea typeface="黑体" panose="02010609060101010101" pitchFamily="49" charset="-122"/>
                <a:cs typeface="Times New Roman" panose="02020603050405020304" pitchFamily="18" charset="0"/>
              </a:rPr>
              <a:t>YES</a:t>
            </a:r>
            <a:r>
              <a:rPr lang="en-US" altLang="zh-CN" sz="14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1400" b="0" kern="0" dirty="0" err="1">
                <a:solidFill>
                  <a:srgbClr val="000000"/>
                </a:solidFill>
                <a:latin typeface="Times New Roman" panose="02020603050405020304" pitchFamily="18" charset="0"/>
                <a:ea typeface="黑体" panose="02010609060101010101" pitchFamily="49" charset="-122"/>
                <a:cs typeface="Times New Roman" panose="02020603050405020304" pitchFamily="18" charset="0"/>
              </a:rPr>
              <a:t>YES</a:t>
            </a:r>
            <a:r>
              <a:rPr lang="en-US" altLang="zh-CN" sz="14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1400" b="0" kern="0" dirty="0" err="1">
                <a:solidFill>
                  <a:srgbClr val="000000"/>
                </a:solidFill>
                <a:latin typeface="Times New Roman" panose="02020603050405020304" pitchFamily="18" charset="0"/>
                <a:ea typeface="黑体" panose="02010609060101010101" pitchFamily="49" charset="-122"/>
                <a:cs typeface="Times New Roman" panose="02020603050405020304" pitchFamily="18" charset="0"/>
              </a:rPr>
              <a:t>YES</a:t>
            </a:r>
            <a:r>
              <a:rPr lang="en-US" altLang="zh-CN" sz="14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1400" b="0" kern="0" dirty="0" err="1">
                <a:solidFill>
                  <a:srgbClr val="000000"/>
                </a:solidFill>
                <a:latin typeface="Times New Roman" panose="02020603050405020304" pitchFamily="18" charset="0"/>
                <a:ea typeface="黑体" panose="02010609060101010101" pitchFamily="49" charset="-122"/>
                <a:cs typeface="Times New Roman" panose="02020603050405020304" pitchFamily="18" charset="0"/>
              </a:rPr>
              <a:t>YES</a:t>
            </a:r>
            <a:r>
              <a:rPr lang="en-US" altLang="zh-CN" sz="14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1400" b="0" kern="0" dirty="0" err="1">
                <a:solidFill>
                  <a:srgbClr val="000000"/>
                </a:solidFill>
                <a:latin typeface="Times New Roman" panose="02020603050405020304" pitchFamily="18" charset="0"/>
                <a:ea typeface="黑体" panose="02010609060101010101" pitchFamily="49" charset="-122"/>
                <a:cs typeface="Times New Roman" panose="02020603050405020304" pitchFamily="18" charset="0"/>
              </a:rPr>
              <a:t>YES</a:t>
            </a:r>
            <a:endParaRPr lang="en-US" altLang="zh-CN" sz="14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endParaRPr>
          </a:p>
          <a:p>
            <a:pPr marL="0" indent="0" eaLnBrk="1" hangingPunct="1">
              <a:lnSpc>
                <a:spcPct val="110000"/>
              </a:lnSpc>
              <a:spcBef>
                <a:spcPts val="0"/>
              </a:spcBef>
              <a:buClr>
                <a:srgbClr val="FF0000"/>
              </a:buClr>
              <a:buNone/>
            </a:pPr>
            <a:r>
              <a:rPr lang="en-US" altLang="zh-CN" sz="14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mortgage        NO         </a:t>
            </a:r>
            <a:r>
              <a:rPr lang="en-US" altLang="zh-CN" sz="1400" b="0" kern="0" dirty="0" err="1">
                <a:solidFill>
                  <a:srgbClr val="000000"/>
                </a:solidFill>
                <a:latin typeface="Times New Roman" panose="02020603050405020304" pitchFamily="18" charset="0"/>
                <a:ea typeface="黑体" panose="02010609060101010101" pitchFamily="49" charset="-122"/>
                <a:cs typeface="Times New Roman" panose="02020603050405020304" pitchFamily="18" charset="0"/>
              </a:rPr>
              <a:t>NO</a:t>
            </a:r>
            <a:r>
              <a:rPr lang="en-US" altLang="zh-CN" sz="14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1400" b="0" kern="0" dirty="0" err="1">
                <a:solidFill>
                  <a:srgbClr val="000000"/>
                </a:solidFill>
                <a:latin typeface="Times New Roman" panose="02020603050405020304" pitchFamily="18" charset="0"/>
                <a:ea typeface="黑体" panose="02010609060101010101" pitchFamily="49" charset="-122"/>
                <a:cs typeface="Times New Roman" panose="02020603050405020304" pitchFamily="18" charset="0"/>
              </a:rPr>
              <a:t>NO</a:t>
            </a:r>
            <a:r>
              <a:rPr lang="en-US" altLang="zh-CN" sz="14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1400" b="0" kern="0" dirty="0" err="1">
                <a:solidFill>
                  <a:srgbClr val="000000"/>
                </a:solidFill>
                <a:latin typeface="Times New Roman" panose="02020603050405020304" pitchFamily="18" charset="0"/>
                <a:ea typeface="黑体" panose="02010609060101010101" pitchFamily="49" charset="-122"/>
                <a:cs typeface="Times New Roman" panose="02020603050405020304" pitchFamily="18" charset="0"/>
              </a:rPr>
              <a:t>NO</a:t>
            </a:r>
            <a:r>
              <a:rPr lang="en-US" altLang="zh-CN" sz="14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1400" b="0" kern="0" dirty="0" err="1">
                <a:solidFill>
                  <a:srgbClr val="000000"/>
                </a:solidFill>
                <a:latin typeface="Times New Roman" panose="02020603050405020304" pitchFamily="18" charset="0"/>
                <a:ea typeface="黑体" panose="02010609060101010101" pitchFamily="49" charset="-122"/>
                <a:cs typeface="Times New Roman" panose="02020603050405020304" pitchFamily="18" charset="0"/>
              </a:rPr>
              <a:t>NO</a:t>
            </a:r>
            <a:r>
              <a:rPr lang="en-US" altLang="zh-CN" sz="14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YES         NO</a:t>
            </a:r>
            <a:endParaRPr lang="en-US" altLang="zh-CN" sz="14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endParaRPr>
          </a:p>
          <a:p>
            <a:pPr marL="0" indent="0" eaLnBrk="1" hangingPunct="1">
              <a:lnSpc>
                <a:spcPct val="110000"/>
              </a:lnSpc>
              <a:spcBef>
                <a:spcPts val="0"/>
              </a:spcBef>
              <a:buClr>
                <a:srgbClr val="FF0000"/>
              </a:buClr>
              <a:buNone/>
            </a:pPr>
            <a:r>
              <a:rPr lang="en-US" altLang="zh-CN" sz="14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pep             NO         </a:t>
            </a:r>
            <a:r>
              <a:rPr lang="en-US" altLang="zh-CN" sz="1400" b="0" kern="0" dirty="0" err="1">
                <a:solidFill>
                  <a:srgbClr val="000000"/>
                </a:solidFill>
                <a:latin typeface="Times New Roman" panose="02020603050405020304" pitchFamily="18" charset="0"/>
                <a:ea typeface="黑体" panose="02010609060101010101" pitchFamily="49" charset="-122"/>
                <a:cs typeface="Times New Roman" panose="02020603050405020304" pitchFamily="18" charset="0"/>
              </a:rPr>
              <a:t>NO</a:t>
            </a:r>
            <a:r>
              <a:rPr lang="en-US" altLang="zh-CN" sz="14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1400" b="0" kern="0" dirty="0" err="1">
                <a:solidFill>
                  <a:srgbClr val="000000"/>
                </a:solidFill>
                <a:latin typeface="Times New Roman" panose="02020603050405020304" pitchFamily="18" charset="0"/>
                <a:ea typeface="黑体" panose="02010609060101010101" pitchFamily="49" charset="-122"/>
                <a:cs typeface="Times New Roman" panose="02020603050405020304" pitchFamily="18" charset="0"/>
              </a:rPr>
              <a:t>NO</a:t>
            </a:r>
            <a:r>
              <a:rPr lang="en-US" altLang="zh-CN" sz="14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YES         NO        YES        </a:t>
            </a:r>
            <a:r>
              <a:rPr lang="en-US" altLang="zh-CN" sz="1400" b="0" kern="0" dirty="0" err="1">
                <a:solidFill>
                  <a:srgbClr val="000000"/>
                </a:solidFill>
                <a:latin typeface="Times New Roman" panose="02020603050405020304" pitchFamily="18" charset="0"/>
                <a:ea typeface="黑体" panose="02010609060101010101" pitchFamily="49" charset="-122"/>
                <a:cs typeface="Times New Roman" panose="02020603050405020304" pitchFamily="18" charset="0"/>
              </a:rPr>
              <a:t>YES</a:t>
            </a:r>
            <a:endParaRPr lang="en-US" altLang="zh-CN" sz="14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endParaRPr>
          </a:p>
          <a:p>
            <a:pPr marL="0" indent="0" eaLnBrk="1" hangingPunct="1">
              <a:lnSpc>
                <a:spcPct val="110000"/>
              </a:lnSpc>
              <a:spcBef>
                <a:spcPts val="0"/>
              </a:spcBef>
              <a:buClr>
                <a:srgbClr val="FF0000"/>
              </a:buClr>
              <a:buNone/>
            </a:pPr>
            <a:endParaRPr lang="en-US" altLang="zh-CN" sz="2100" b="0" kern="0" dirty="0">
              <a:solidFill>
                <a:srgbClr val="000000"/>
              </a:solidFill>
              <a:latin typeface="黑体" panose="02010609060101010101" pitchFamily="49" charset="-122"/>
              <a:ea typeface="黑体" panose="02010609060101010101" pitchFamily="49" charset="-122"/>
            </a:endParaRPr>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a:defRPr/>
            </a:pPr>
            <a:r>
              <a:rPr lang="es-HN" sz="1200" b="1" i="1" dirty="0">
                <a:solidFill>
                  <a:prstClr val="white">
                    <a:lumMod val="65000"/>
                  </a:prstClr>
                </a:solidFill>
              </a:rPr>
              <a:t>of</a:t>
            </a:r>
            <a:endParaRPr lang="es-ES" sz="1200" b="1" i="1" dirty="0">
              <a:solidFill>
                <a:prstClr val="white">
                  <a:lumMod val="65000"/>
                </a:prstClr>
              </a:solidFill>
            </a:endParaRPr>
          </a:p>
        </p:txBody>
      </p:sp>
      <p:sp>
        <p:nvSpPr>
          <p:cNvPr id="74" name="31 CuadroTexto"/>
          <p:cNvSpPr txBox="1"/>
          <p:nvPr/>
        </p:nvSpPr>
        <p:spPr>
          <a:xfrm>
            <a:off x="4729199" y="6267161"/>
            <a:ext cx="370840" cy="275590"/>
          </a:xfrm>
          <a:prstGeom prst="rect">
            <a:avLst/>
          </a:prstGeom>
          <a:noFill/>
        </p:spPr>
        <p:txBody>
          <a:bodyPr wrap="none">
            <a:spAutoFit/>
          </a:bodyPr>
          <a:lstStyle/>
          <a:p>
            <a:pPr>
              <a:defRPr/>
            </a:pPr>
            <a:r>
              <a:rPr lang="en-US" altLang="es-ES" sz="1200" b="1" dirty="0">
                <a:solidFill>
                  <a:prstClr val="white">
                    <a:lumMod val="50000"/>
                  </a:prstClr>
                </a:solidFill>
              </a:rPr>
              <a:t>55</a:t>
            </a:r>
            <a:endParaRPr lang="en-US" altLang="es-ES" sz="1200" b="1" dirty="0">
              <a:solidFill>
                <a:prstClr val="white">
                  <a:lumMod val="50000"/>
                </a:prstClr>
              </a:solidFill>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solidFill>
                  <a:prstClr val="black">
                    <a:tint val="75000"/>
                  </a:prstClr>
                </a:solidFill>
              </a:rPr>
            </a:fld>
            <a:endParaRPr lang="zh-CN" altLang="en-US" dirty="0">
              <a:solidFill>
                <a:prstClr val="black">
                  <a:tint val="75000"/>
                </a:prstClr>
              </a:solidFill>
            </a:endParaRPr>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693045" cy="323165"/>
          </a:xfrm>
          <a:prstGeom prst="rect">
            <a:avLst/>
          </a:prstGeom>
          <a:noFill/>
        </p:spPr>
        <p:txBody>
          <a:bodyPr wrap="none" lIns="0" tIns="0" rIns="0" bIns="0" rtlCol="0">
            <a:spAutoFit/>
          </a:bodyPr>
          <a:lstStyle/>
          <a:p>
            <a:r>
              <a:rPr lang="en-US" altLang="zh-CN" sz="2100" b="1" spc="225" dirty="0">
                <a:solidFill>
                  <a:prstClr val="white"/>
                </a:solidFill>
              </a:rPr>
              <a:t>5.5 </a:t>
            </a:r>
            <a:r>
              <a:rPr lang="zh-CN" altLang="en-US" sz="2100" b="1" spc="225" dirty="0">
                <a:solidFill>
                  <a:prstClr val="white"/>
                </a:solidFill>
              </a:rPr>
              <a:t>实战：聚类分析</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5" name="文本框 27"/>
          <p:cNvSpPr txBox="1"/>
          <p:nvPr/>
        </p:nvSpPr>
        <p:spPr>
          <a:xfrm>
            <a:off x="6630203" y="234392"/>
            <a:ext cx="1274708" cy="300082"/>
          </a:xfrm>
          <a:prstGeom prst="rect">
            <a:avLst/>
          </a:prstGeom>
          <a:noFill/>
        </p:spPr>
        <p:txBody>
          <a:bodyPr wrap="none" rtlCol="0">
            <a:spAutoFit/>
          </a:bodyPr>
          <a:lstStyle/>
          <a:p>
            <a:r>
              <a:rPr lang="zh-CN" altLang="en-US" sz="1350" dirty="0">
                <a:solidFill>
                  <a:prstClr val="white"/>
                </a:solidFill>
              </a:rPr>
              <a:t>第五章　聚 类</a:t>
            </a:r>
            <a:endParaRPr lang="zh-CN" altLang="en-US" sz="1350" dirty="0">
              <a:solidFill>
                <a:prstClr val="white"/>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69" name="Rectangle 3"/>
          <p:cNvSpPr txBox="1">
            <a:spLocks noChangeArrowheads="1"/>
          </p:cNvSpPr>
          <p:nvPr/>
        </p:nvSpPr>
        <p:spPr bwMode="auto">
          <a:xfrm>
            <a:off x="317722" y="746155"/>
            <a:ext cx="8207375" cy="8159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lnSpc>
                <a:spcPct val="120000"/>
              </a:lnSpc>
              <a:spcBef>
                <a:spcPct val="20000"/>
              </a:spcBef>
              <a:spcAft>
                <a:spcPct val="0"/>
              </a:spcAft>
              <a:buClr>
                <a:schemeClr val="accent1"/>
              </a:buClr>
              <a:buFont typeface="Wingdings" panose="05000000000000000000" pitchFamily="2" charset="2"/>
              <a:buChar char="n"/>
              <a:defRPr sz="2000" b="1">
                <a:solidFill>
                  <a:schemeClr val="tx1"/>
                </a:solidFill>
                <a:latin typeface="+mn-lt"/>
                <a:ea typeface="+mn-ea"/>
                <a:cs typeface="+mn-cs"/>
              </a:defRPr>
            </a:lvl1pPr>
            <a:lvl2pPr marL="742950" indent="-285750" algn="l" rtl="0" eaLnBrk="0" fontAlgn="base" hangingPunct="0">
              <a:lnSpc>
                <a:spcPct val="120000"/>
              </a:lnSpc>
              <a:spcBef>
                <a:spcPct val="20000"/>
              </a:spcBef>
              <a:spcAft>
                <a:spcPct val="0"/>
              </a:spcAft>
              <a:buClr>
                <a:schemeClr val="accent1"/>
              </a:buClr>
              <a:buFont typeface="Wingdings" panose="05000000000000000000" pitchFamily="2" charset="2"/>
              <a:buChar char="n"/>
              <a:defRPr b="1">
                <a:solidFill>
                  <a:schemeClr val="tx1"/>
                </a:solidFill>
                <a:latin typeface="+mn-lt"/>
                <a:ea typeface="+mn-ea"/>
              </a:defRPr>
            </a:lvl2pPr>
            <a:lvl3pPr marL="11430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600" b="1">
                <a:solidFill>
                  <a:schemeClr val="tx1"/>
                </a:solidFill>
                <a:latin typeface="+mn-lt"/>
                <a:ea typeface="+mn-ea"/>
              </a:defRPr>
            </a:lvl3pPr>
            <a:lvl4pPr marL="16002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400" b="1">
                <a:solidFill>
                  <a:schemeClr val="tx1"/>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
              <a:defRPr>
                <a:solidFill>
                  <a:schemeClr val="tx1"/>
                </a:solidFill>
                <a:latin typeface="+mn-lt"/>
                <a:ea typeface="+mn-ea"/>
              </a:defRPr>
            </a:lvl5pPr>
            <a:lvl6pPr marL="25146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6pPr>
            <a:lvl7pPr marL="29718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7pPr>
            <a:lvl8pPr marL="34290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8pPr>
            <a:lvl9pPr marL="38862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9pPr>
          </a:lstStyle>
          <a:p>
            <a:pPr marL="0" indent="0" eaLnBrk="1" hangingPunct="1">
              <a:lnSpc>
                <a:spcPct val="110000"/>
              </a:lnSpc>
              <a:spcBef>
                <a:spcPts val="0"/>
              </a:spcBef>
              <a:buClr>
                <a:srgbClr val="FF0000"/>
              </a:buClr>
              <a:buNone/>
            </a:pPr>
            <a:r>
              <a:rPr lang="en-US" altLang="zh-CN" sz="1800" b="0" kern="0" dirty="0">
                <a:solidFill>
                  <a:srgbClr val="000000"/>
                </a:solidFill>
                <a:latin typeface="黑体" panose="02010609060101010101" pitchFamily="49" charset="-122"/>
                <a:ea typeface="黑体" panose="02010609060101010101" pitchFamily="49" charset="-122"/>
              </a:rPr>
              <a:t>5.5.3</a:t>
            </a:r>
            <a:r>
              <a:rPr lang="zh-CN" altLang="en-US" sz="1800" b="0" kern="0" dirty="0">
                <a:solidFill>
                  <a:srgbClr val="000000"/>
                </a:solidFill>
                <a:latin typeface="黑体" panose="02010609060101010101" pitchFamily="49" charset="-122"/>
                <a:ea typeface="黑体" panose="02010609060101010101" pitchFamily="49" charset="-122"/>
              </a:rPr>
              <a:t>聚类结果分析</a:t>
            </a:r>
            <a:endParaRPr lang="en-US" altLang="zh-CN" sz="1800" b="0" kern="0" dirty="0">
              <a:solidFill>
                <a:srgbClr val="000000"/>
              </a:solidFill>
              <a:latin typeface="黑体" panose="02010609060101010101" pitchFamily="49" charset="-122"/>
              <a:ea typeface="黑体" panose="02010609060101010101" pitchFamily="49" charset="-122"/>
            </a:endParaRPr>
          </a:p>
          <a:p>
            <a:pPr marL="0" indent="0" eaLnBrk="1" hangingPunct="1">
              <a:lnSpc>
                <a:spcPct val="110000"/>
              </a:lnSpc>
              <a:spcBef>
                <a:spcPts val="0"/>
              </a:spcBef>
              <a:buClr>
                <a:srgbClr val="FF0000"/>
              </a:buClr>
              <a:buNone/>
            </a:pPr>
            <a:r>
              <a:rPr lang="zh-CN" altLang="en-US" sz="18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可视化结果如图所示：</a:t>
            </a:r>
            <a:endParaRPr lang="en-US" altLang="zh-CN" sz="18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endParaRPr>
          </a:p>
          <a:p>
            <a:pPr marL="0" indent="0" eaLnBrk="1" hangingPunct="1">
              <a:lnSpc>
                <a:spcPct val="110000"/>
              </a:lnSpc>
              <a:spcBef>
                <a:spcPts val="0"/>
              </a:spcBef>
              <a:buClr>
                <a:srgbClr val="FF0000"/>
              </a:buClr>
              <a:buFont typeface="Wingdings" panose="05000000000000000000" pitchFamily="2" charset="2"/>
              <a:buNone/>
            </a:pPr>
            <a:endParaRPr lang="en-US" altLang="zh-CN" sz="2100" b="0" kern="0" dirty="0">
              <a:solidFill>
                <a:srgbClr val="000000"/>
              </a:solidFill>
              <a:latin typeface="黑体" panose="02010609060101010101" pitchFamily="49" charset="-122"/>
              <a:ea typeface="黑体" panose="02010609060101010101" pitchFamily="49" charset="-122"/>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7500" y="1419226"/>
            <a:ext cx="7745925" cy="432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a:defRPr/>
            </a:pPr>
            <a:r>
              <a:rPr lang="es-HN" sz="1200" b="1" i="1" dirty="0">
                <a:solidFill>
                  <a:prstClr val="white">
                    <a:lumMod val="65000"/>
                  </a:prstClr>
                </a:solidFill>
              </a:rPr>
              <a:t>of</a:t>
            </a:r>
            <a:endParaRPr lang="es-ES" sz="1200" b="1" i="1" dirty="0">
              <a:solidFill>
                <a:prstClr val="white">
                  <a:lumMod val="65000"/>
                </a:prstClr>
              </a:solidFill>
            </a:endParaRPr>
          </a:p>
        </p:txBody>
      </p:sp>
      <p:sp>
        <p:nvSpPr>
          <p:cNvPr id="74" name="31 CuadroTexto"/>
          <p:cNvSpPr txBox="1"/>
          <p:nvPr/>
        </p:nvSpPr>
        <p:spPr>
          <a:xfrm>
            <a:off x="4729199" y="6267161"/>
            <a:ext cx="370840" cy="275590"/>
          </a:xfrm>
          <a:prstGeom prst="rect">
            <a:avLst/>
          </a:prstGeom>
          <a:noFill/>
        </p:spPr>
        <p:txBody>
          <a:bodyPr wrap="none">
            <a:spAutoFit/>
          </a:bodyPr>
          <a:lstStyle/>
          <a:p>
            <a:pPr>
              <a:defRPr/>
            </a:pPr>
            <a:r>
              <a:rPr lang="en-US" altLang="es-ES" sz="1200" b="1" dirty="0">
                <a:solidFill>
                  <a:prstClr val="white">
                    <a:lumMod val="50000"/>
                  </a:prstClr>
                </a:solidFill>
              </a:rPr>
              <a:t>55</a:t>
            </a:r>
            <a:endParaRPr lang="en-US" altLang="es-ES" sz="1200" b="1" dirty="0">
              <a:solidFill>
                <a:prstClr val="white">
                  <a:lumMod val="50000"/>
                </a:prstClr>
              </a:solidFill>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solidFill>
                  <a:prstClr val="black">
                    <a:tint val="75000"/>
                  </a:prstClr>
                </a:solidFill>
              </a:rPr>
            </a:fld>
            <a:endParaRPr lang="zh-CN" altLang="en-US" dirty="0">
              <a:solidFill>
                <a:prstClr val="black">
                  <a:tint val="75000"/>
                </a:prstClr>
              </a:solidFill>
            </a:endParaRPr>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693045" cy="323165"/>
          </a:xfrm>
          <a:prstGeom prst="rect">
            <a:avLst/>
          </a:prstGeom>
          <a:noFill/>
        </p:spPr>
        <p:txBody>
          <a:bodyPr wrap="none" lIns="0" tIns="0" rIns="0" bIns="0" rtlCol="0">
            <a:spAutoFit/>
          </a:bodyPr>
          <a:lstStyle/>
          <a:p>
            <a:r>
              <a:rPr lang="en-US" altLang="zh-CN" sz="2100" b="1" spc="225" dirty="0">
                <a:solidFill>
                  <a:prstClr val="white"/>
                </a:solidFill>
              </a:rPr>
              <a:t>5.5 </a:t>
            </a:r>
            <a:r>
              <a:rPr lang="zh-CN" altLang="en-US" sz="2100" b="1" spc="225" dirty="0">
                <a:solidFill>
                  <a:prstClr val="white"/>
                </a:solidFill>
              </a:rPr>
              <a:t>实战：聚类分析</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5" name="文本框 27"/>
          <p:cNvSpPr txBox="1"/>
          <p:nvPr/>
        </p:nvSpPr>
        <p:spPr>
          <a:xfrm>
            <a:off x="6630203" y="234392"/>
            <a:ext cx="1274708" cy="300082"/>
          </a:xfrm>
          <a:prstGeom prst="rect">
            <a:avLst/>
          </a:prstGeom>
          <a:noFill/>
        </p:spPr>
        <p:txBody>
          <a:bodyPr wrap="none" rtlCol="0">
            <a:spAutoFit/>
          </a:bodyPr>
          <a:lstStyle/>
          <a:p>
            <a:r>
              <a:rPr lang="zh-CN" altLang="en-US" sz="1350" dirty="0">
                <a:solidFill>
                  <a:prstClr val="white"/>
                </a:solidFill>
              </a:rPr>
              <a:t>第五章　聚 类</a:t>
            </a:r>
            <a:endParaRPr lang="zh-CN" altLang="en-US" sz="1350" dirty="0">
              <a:solidFill>
                <a:prstClr val="white"/>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69" name="Rectangle 3"/>
          <p:cNvSpPr txBox="1">
            <a:spLocks noChangeArrowheads="1"/>
          </p:cNvSpPr>
          <p:nvPr/>
        </p:nvSpPr>
        <p:spPr bwMode="auto">
          <a:xfrm>
            <a:off x="317722" y="949355"/>
            <a:ext cx="8207375" cy="4448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lnSpc>
                <a:spcPct val="120000"/>
              </a:lnSpc>
              <a:spcBef>
                <a:spcPct val="20000"/>
              </a:spcBef>
              <a:spcAft>
                <a:spcPct val="0"/>
              </a:spcAft>
              <a:buClr>
                <a:schemeClr val="accent1"/>
              </a:buClr>
              <a:buFont typeface="Wingdings" panose="05000000000000000000" pitchFamily="2" charset="2"/>
              <a:buChar char="n"/>
              <a:defRPr sz="2000" b="1">
                <a:solidFill>
                  <a:schemeClr val="tx1"/>
                </a:solidFill>
                <a:latin typeface="+mn-lt"/>
                <a:ea typeface="+mn-ea"/>
                <a:cs typeface="+mn-cs"/>
              </a:defRPr>
            </a:lvl1pPr>
            <a:lvl2pPr marL="742950" indent="-285750" algn="l" rtl="0" eaLnBrk="0" fontAlgn="base" hangingPunct="0">
              <a:lnSpc>
                <a:spcPct val="120000"/>
              </a:lnSpc>
              <a:spcBef>
                <a:spcPct val="20000"/>
              </a:spcBef>
              <a:spcAft>
                <a:spcPct val="0"/>
              </a:spcAft>
              <a:buClr>
                <a:schemeClr val="accent1"/>
              </a:buClr>
              <a:buFont typeface="Wingdings" panose="05000000000000000000" pitchFamily="2" charset="2"/>
              <a:buChar char="n"/>
              <a:defRPr b="1">
                <a:solidFill>
                  <a:schemeClr val="tx1"/>
                </a:solidFill>
                <a:latin typeface="+mn-lt"/>
                <a:ea typeface="+mn-ea"/>
              </a:defRPr>
            </a:lvl2pPr>
            <a:lvl3pPr marL="11430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600" b="1">
                <a:solidFill>
                  <a:schemeClr val="tx1"/>
                </a:solidFill>
                <a:latin typeface="+mn-lt"/>
                <a:ea typeface="+mn-ea"/>
              </a:defRPr>
            </a:lvl3pPr>
            <a:lvl4pPr marL="16002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400" b="1">
                <a:solidFill>
                  <a:schemeClr val="tx1"/>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
              <a:defRPr>
                <a:solidFill>
                  <a:schemeClr val="tx1"/>
                </a:solidFill>
                <a:latin typeface="+mn-lt"/>
                <a:ea typeface="+mn-ea"/>
              </a:defRPr>
            </a:lvl5pPr>
            <a:lvl6pPr marL="25146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6pPr>
            <a:lvl7pPr marL="29718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7pPr>
            <a:lvl8pPr marL="34290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8pPr>
            <a:lvl9pPr marL="38862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9pPr>
          </a:lstStyle>
          <a:p>
            <a:pPr marL="0" indent="0" eaLnBrk="1" hangingPunct="1">
              <a:lnSpc>
                <a:spcPct val="110000"/>
              </a:lnSpc>
              <a:spcBef>
                <a:spcPts val="0"/>
              </a:spcBef>
              <a:buClr>
                <a:srgbClr val="FF0000"/>
              </a:buClr>
              <a:buFont typeface="Wingdings" panose="05000000000000000000" pitchFamily="2" charset="2"/>
              <a:buNone/>
            </a:pPr>
            <a:r>
              <a:rPr lang="en-US" altLang="zh-CN" sz="1800" b="0" kern="0" dirty="0">
                <a:solidFill>
                  <a:srgbClr val="000000"/>
                </a:solidFill>
                <a:latin typeface="黑体" panose="02010609060101010101" pitchFamily="49" charset="-122"/>
                <a:ea typeface="黑体" panose="02010609060101010101" pitchFamily="49" charset="-122"/>
              </a:rPr>
              <a:t>5.5.3</a:t>
            </a:r>
            <a:r>
              <a:rPr lang="zh-CN" altLang="en-US" sz="1800" b="0" kern="0" dirty="0">
                <a:solidFill>
                  <a:srgbClr val="000000"/>
                </a:solidFill>
                <a:latin typeface="黑体" panose="02010609060101010101" pitchFamily="49" charset="-122"/>
                <a:ea typeface="黑体" panose="02010609060101010101" pitchFamily="49" charset="-122"/>
              </a:rPr>
              <a:t>聚类结果分析</a:t>
            </a:r>
            <a:endParaRPr lang="en-US" altLang="zh-CN" sz="1800" b="0" kern="0" dirty="0">
              <a:solidFill>
                <a:srgbClr val="000000"/>
              </a:solidFill>
              <a:latin typeface="黑体" panose="02010609060101010101" pitchFamily="49" charset="-122"/>
              <a:ea typeface="黑体" panose="02010609060101010101" pitchFamily="49" charset="-122"/>
            </a:endParaRPr>
          </a:p>
          <a:p>
            <a:pPr marL="0" indent="0" eaLnBrk="1" hangingPunct="1">
              <a:lnSpc>
                <a:spcPct val="110000"/>
              </a:lnSpc>
              <a:spcBef>
                <a:spcPts val="0"/>
              </a:spcBef>
              <a:buClr>
                <a:srgbClr val="FF0000"/>
              </a:buClr>
              <a:buNone/>
            </a:pPr>
            <a:r>
              <a:rPr lang="zh-CN" altLang="en-US" sz="18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从“ </a:t>
            </a:r>
            <a:r>
              <a:rPr lang="en-US" altLang="zh-CN" sz="18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Clustered Instances”</a:t>
            </a:r>
            <a:r>
              <a:rPr lang="zh-CN" altLang="en-US" sz="18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中可以看到整个银行客户被分为六簇：</a:t>
            </a:r>
            <a:endParaRPr lang="en-US" altLang="zh-CN" sz="18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endParaRPr>
          </a:p>
          <a:p>
            <a:pPr eaLnBrk="1" hangingPunct="1">
              <a:lnSpc>
                <a:spcPct val="110000"/>
              </a:lnSpc>
              <a:spcBef>
                <a:spcPts val="0"/>
              </a:spcBef>
              <a:buClr>
                <a:srgbClr val="FF0000"/>
              </a:buClr>
            </a:pPr>
            <a:r>
              <a:rPr lang="en-US" altLang="zh-CN" sz="18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a:t>
            </a:r>
            <a:r>
              <a:rPr lang="zh-CN" altLang="en-US" sz="18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实例数最多的三个簇是簇</a:t>
            </a:r>
            <a:r>
              <a:rPr lang="en-US" altLang="zh-CN" sz="18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1</a:t>
            </a:r>
            <a:r>
              <a:rPr lang="zh-CN" altLang="en-US" sz="18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、簇</a:t>
            </a:r>
            <a:r>
              <a:rPr lang="en-US" altLang="zh-CN" sz="18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4</a:t>
            </a:r>
            <a:r>
              <a:rPr lang="zh-CN" altLang="en-US" sz="18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和簇</a:t>
            </a:r>
            <a:r>
              <a:rPr lang="en-US" altLang="zh-CN" sz="18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5</a:t>
            </a:r>
            <a:r>
              <a:rPr lang="zh-CN" altLang="en-US" sz="18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，更具有代表性，共占实例总数的</a:t>
            </a:r>
            <a:r>
              <a:rPr lang="en-US" altLang="zh-CN" sz="18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67%</a:t>
            </a:r>
            <a:r>
              <a:rPr lang="zh-CN" altLang="en-US" sz="18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，应将这三个簇的客户数据作为数据分析的重点。</a:t>
            </a:r>
            <a:endParaRPr lang="en-US" altLang="zh-CN" sz="18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endParaRPr>
          </a:p>
          <a:p>
            <a:pPr eaLnBrk="1" hangingPunct="1">
              <a:lnSpc>
                <a:spcPct val="110000"/>
              </a:lnSpc>
              <a:spcBef>
                <a:spcPts val="0"/>
              </a:spcBef>
              <a:buClr>
                <a:srgbClr val="FF0000"/>
              </a:buClr>
            </a:pPr>
            <a:r>
              <a:rPr lang="zh-CN" altLang="en-US" sz="18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簇</a:t>
            </a:r>
            <a:r>
              <a:rPr lang="en-US" altLang="zh-CN" sz="18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1</a:t>
            </a:r>
            <a:r>
              <a:rPr lang="zh-CN" altLang="en-US" sz="18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中含有实例</a:t>
            </a:r>
            <a:r>
              <a:rPr lang="en-US" altLang="zh-CN" sz="18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166</a:t>
            </a:r>
            <a:r>
              <a:rPr lang="zh-CN" altLang="en-US" sz="18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个，占实例总数的</a:t>
            </a:r>
            <a:r>
              <a:rPr lang="en-US" altLang="zh-CN" sz="18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28%</a:t>
            </a:r>
            <a:r>
              <a:rPr lang="zh-CN" altLang="en-US" sz="18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，没有购买股权计划；</a:t>
            </a:r>
            <a:endParaRPr lang="en-US" altLang="zh-CN" sz="18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endParaRPr>
          </a:p>
          <a:p>
            <a:pPr eaLnBrk="1" hangingPunct="1">
              <a:lnSpc>
                <a:spcPct val="110000"/>
              </a:lnSpc>
              <a:spcBef>
                <a:spcPts val="0"/>
              </a:spcBef>
              <a:buClr>
                <a:srgbClr val="FF0000"/>
              </a:buClr>
            </a:pPr>
            <a:r>
              <a:rPr lang="zh-CN" altLang="en-US" sz="18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簇</a:t>
            </a:r>
            <a:r>
              <a:rPr lang="en-US" altLang="zh-CN" sz="18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5</a:t>
            </a:r>
            <a:r>
              <a:rPr lang="zh-CN" altLang="en-US" sz="18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中含有实例</a:t>
            </a:r>
            <a:r>
              <a:rPr lang="en-US" altLang="zh-CN" sz="18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134</a:t>
            </a:r>
            <a:r>
              <a:rPr lang="zh-CN" altLang="en-US" sz="18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个，占实例总数的</a:t>
            </a:r>
            <a:r>
              <a:rPr lang="en-US" altLang="zh-CN" sz="18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22%</a:t>
            </a:r>
            <a:r>
              <a:rPr lang="zh-CN" altLang="en-US" sz="18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，购买了股权计划；簇</a:t>
            </a:r>
            <a:r>
              <a:rPr lang="en-US" altLang="zh-CN" sz="18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4</a:t>
            </a:r>
            <a:r>
              <a:rPr lang="zh-CN" altLang="en-US" sz="18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中含有实例</a:t>
            </a:r>
            <a:r>
              <a:rPr lang="en-US" altLang="zh-CN" sz="18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99</a:t>
            </a:r>
            <a:r>
              <a:rPr lang="zh-CN" altLang="en-US" sz="18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个，占实例总数的</a:t>
            </a:r>
            <a:r>
              <a:rPr lang="en-US" altLang="zh-CN" sz="18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17%</a:t>
            </a:r>
            <a:r>
              <a:rPr lang="zh-CN" altLang="en-US" sz="18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，购买了股权计划。</a:t>
            </a:r>
            <a:endParaRPr lang="en-US" altLang="zh-CN" sz="18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endParaRPr>
          </a:p>
          <a:p>
            <a:pPr eaLnBrk="1" hangingPunct="1">
              <a:lnSpc>
                <a:spcPct val="110000"/>
              </a:lnSpc>
              <a:spcBef>
                <a:spcPts val="0"/>
              </a:spcBef>
              <a:buClr>
                <a:srgbClr val="FF0000"/>
              </a:buClr>
            </a:pPr>
            <a:r>
              <a:rPr lang="zh-CN" altLang="en-US" sz="18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从簇</a:t>
            </a:r>
            <a:r>
              <a:rPr lang="en-US" altLang="zh-CN" sz="18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1</a:t>
            </a:r>
            <a:r>
              <a:rPr lang="zh-CN" altLang="en-US" sz="18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中看出，没有购买股权计划的客户的属性特征：没有抵押、没有车，有储蓄账户、有活期存款帐户，平均收入高于总平均收入。</a:t>
            </a:r>
            <a:endParaRPr lang="en-US" altLang="zh-CN" sz="18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endParaRPr>
          </a:p>
          <a:p>
            <a:pPr eaLnBrk="1" hangingPunct="1">
              <a:lnSpc>
                <a:spcPct val="110000"/>
              </a:lnSpc>
              <a:spcBef>
                <a:spcPts val="0"/>
              </a:spcBef>
              <a:buClr>
                <a:srgbClr val="FF0000"/>
              </a:buClr>
            </a:pPr>
            <a:r>
              <a:rPr lang="zh-CN" altLang="en-US" sz="1800" b="0" kern="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据此可分析出该类客户投资比较谨慎，倾向于把钱存起来而不去做投资计划，推销的难度比较大，不建议向该类型的客户推销股权计划，除非能改变他们的理财理念。</a:t>
            </a:r>
            <a:endParaRPr lang="zh-CN" altLang="en-US" sz="1800" b="0" kern="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a:p>
            <a:pPr marL="0" indent="0" eaLnBrk="1" hangingPunct="1">
              <a:lnSpc>
                <a:spcPct val="110000"/>
              </a:lnSpc>
              <a:spcBef>
                <a:spcPts val="0"/>
              </a:spcBef>
              <a:buClr>
                <a:srgbClr val="FF0000"/>
              </a:buClr>
              <a:buFont typeface="Wingdings" panose="05000000000000000000" pitchFamily="2" charset="2"/>
              <a:buNone/>
            </a:pPr>
            <a:endParaRPr lang="en-US" altLang="zh-CN" sz="2100" b="0" kern="0" dirty="0">
              <a:solidFill>
                <a:srgbClr val="000000"/>
              </a:solidFill>
              <a:latin typeface="黑体" panose="02010609060101010101" pitchFamily="49" charset="-122"/>
              <a:ea typeface="黑体" panose="02010609060101010101" pitchFamily="49" charset="-122"/>
            </a:endParaRPr>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a:defRPr/>
            </a:pPr>
            <a:r>
              <a:rPr lang="es-HN" sz="1200" b="1" i="1" dirty="0">
                <a:solidFill>
                  <a:prstClr val="white">
                    <a:lumMod val="65000"/>
                  </a:prstClr>
                </a:solidFill>
              </a:rPr>
              <a:t>of</a:t>
            </a:r>
            <a:endParaRPr lang="es-ES" sz="1200" b="1" i="1" dirty="0">
              <a:solidFill>
                <a:prstClr val="white">
                  <a:lumMod val="65000"/>
                </a:prstClr>
              </a:solidFill>
            </a:endParaRPr>
          </a:p>
        </p:txBody>
      </p:sp>
      <p:sp>
        <p:nvSpPr>
          <p:cNvPr id="74" name="31 CuadroTexto"/>
          <p:cNvSpPr txBox="1"/>
          <p:nvPr/>
        </p:nvSpPr>
        <p:spPr>
          <a:xfrm>
            <a:off x="4729199" y="6267161"/>
            <a:ext cx="370840" cy="275590"/>
          </a:xfrm>
          <a:prstGeom prst="rect">
            <a:avLst/>
          </a:prstGeom>
          <a:noFill/>
        </p:spPr>
        <p:txBody>
          <a:bodyPr wrap="none">
            <a:spAutoFit/>
          </a:bodyPr>
          <a:lstStyle/>
          <a:p>
            <a:pPr>
              <a:defRPr/>
            </a:pPr>
            <a:r>
              <a:rPr lang="en-US" altLang="es-ES" sz="1200" b="1" dirty="0">
                <a:solidFill>
                  <a:prstClr val="white">
                    <a:lumMod val="50000"/>
                  </a:prstClr>
                </a:solidFill>
              </a:rPr>
              <a:t>55</a:t>
            </a:r>
            <a:endParaRPr lang="en-US" altLang="es-ES" sz="1200" b="1" dirty="0">
              <a:solidFill>
                <a:prstClr val="white">
                  <a:lumMod val="50000"/>
                </a:prstClr>
              </a:solidFill>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solidFill>
                  <a:prstClr val="black">
                    <a:tint val="75000"/>
                  </a:prstClr>
                </a:solidFill>
              </a:rPr>
            </a:fld>
            <a:endParaRPr lang="zh-CN" altLang="en-US" dirty="0">
              <a:solidFill>
                <a:prstClr val="black">
                  <a:tint val="75000"/>
                </a:prstClr>
              </a:solidFill>
            </a:endParaRPr>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a:solidFill>
                  <a:prstClr val="white"/>
                </a:solidFill>
              </a:rPr>
              <a:t>5.1 </a:t>
            </a:r>
            <a:r>
              <a:rPr lang="zh-CN" altLang="en-US" sz="2100" b="1" spc="225" dirty="0">
                <a:solidFill>
                  <a:prstClr val="white"/>
                </a:solidFill>
              </a:rPr>
              <a:t>聚类概述</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5" name="文本框 27"/>
          <p:cNvSpPr txBox="1"/>
          <p:nvPr/>
        </p:nvSpPr>
        <p:spPr>
          <a:xfrm>
            <a:off x="6630203" y="234392"/>
            <a:ext cx="1274708" cy="300082"/>
          </a:xfrm>
          <a:prstGeom prst="rect">
            <a:avLst/>
          </a:prstGeom>
          <a:noFill/>
        </p:spPr>
        <p:txBody>
          <a:bodyPr wrap="none" rtlCol="0">
            <a:spAutoFit/>
          </a:bodyPr>
          <a:lstStyle/>
          <a:p>
            <a:r>
              <a:rPr lang="zh-CN" altLang="en-US" sz="1350" dirty="0">
                <a:solidFill>
                  <a:prstClr val="white"/>
                </a:solidFill>
              </a:rPr>
              <a:t>第五章　聚 类</a:t>
            </a:r>
            <a:endParaRPr lang="zh-CN" altLang="en-US" sz="1350" dirty="0">
              <a:solidFill>
                <a:prstClr val="white"/>
              </a:solidFill>
            </a:endParaRPr>
          </a:p>
        </p:txBody>
      </p:sp>
      <p:sp>
        <p:nvSpPr>
          <p:cNvPr id="68" name="Rectangle 3"/>
          <p:cNvSpPr txBox="1">
            <a:spLocks noChangeArrowheads="1"/>
          </p:cNvSpPr>
          <p:nvPr/>
        </p:nvSpPr>
        <p:spPr>
          <a:xfrm>
            <a:off x="419100" y="1096913"/>
            <a:ext cx="6686550" cy="885031"/>
          </a:xfrm>
          <a:prstGeom prst="rect">
            <a:avLst/>
          </a:prstGeom>
          <a:noFill/>
        </p:spPr>
        <p:txBody>
          <a:bodyPr lIns="92075" tIns="46038" rIns="92075" bIns="46038"/>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zh-CN" altLang="en-US" sz="1800" b="1" dirty="0">
                <a:solidFill>
                  <a:prstClr val="black"/>
                </a:solidFill>
              </a:rPr>
              <a:t>按照聚类分析算法主要思路的不同，聚类算法可以分为：划分方法、层次方法、基于密度的算法、基于网格的算法、基于模型的算法。</a:t>
            </a:r>
            <a:endParaRPr lang="en-US" altLang="zh-CN" sz="1800" b="1" dirty="0">
              <a:solidFill>
                <a:prstClr val="black"/>
              </a:solidFill>
            </a:endParaRPr>
          </a:p>
        </p:txBody>
      </p:sp>
      <p:sp>
        <p:nvSpPr>
          <p:cNvPr id="146" name="Rectangle 2"/>
          <p:cNvSpPr>
            <a:spLocks noChangeArrowheads="1"/>
          </p:cNvSpPr>
          <p:nvPr/>
        </p:nvSpPr>
        <p:spPr bwMode="auto">
          <a:xfrm>
            <a:off x="607500" y="2291506"/>
            <a:ext cx="6680562"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zh-CN" altLang="en-US" b="0" dirty="0">
                <a:ea typeface="黑体" panose="02010609060101010101" pitchFamily="49" charset="-122"/>
              </a:rPr>
              <a:t> </a:t>
            </a:r>
            <a:r>
              <a:rPr lang="en-US" altLang="zh-CN" b="0" dirty="0">
                <a:solidFill>
                  <a:srgbClr val="FF0066"/>
                </a:solidFill>
                <a:ea typeface="黑体" panose="02010609060101010101" pitchFamily="49" charset="-122"/>
              </a:rPr>
              <a:t>(1)</a:t>
            </a:r>
            <a:r>
              <a:rPr lang="zh-CN" altLang="en-US" b="0" dirty="0">
                <a:solidFill>
                  <a:srgbClr val="FF0066"/>
                </a:solidFill>
                <a:ea typeface="黑体" panose="02010609060101010101" pitchFamily="49" charset="-122"/>
              </a:rPr>
              <a:t>划分聚类方法</a:t>
            </a:r>
            <a:r>
              <a:rPr lang="zh-CN" altLang="en-US" b="0" dirty="0">
                <a:ea typeface="黑体" panose="02010609060101010101" pitchFamily="49" charset="-122"/>
              </a:rPr>
              <a:t>。对于给定的数据集，划分聚类方法通过选择适当的初始代表点将数据样本进行初始聚类，之后通过迭代过程对聚类的结果进行不断的调整，直到使评价聚类性能的准则函数的值达到最优为止。</a:t>
            </a:r>
            <a:endParaRPr lang="zh-CN" altLang="en-US" b="0" dirty="0">
              <a:ea typeface="黑体" panose="02010609060101010101" pitchFamily="49" charset="-122"/>
            </a:endParaRPr>
          </a:p>
          <a:p>
            <a:r>
              <a:rPr lang="zh-CN" altLang="en-US" b="0" dirty="0">
                <a:ea typeface="黑体" panose="02010609060101010101" pitchFamily="49" charset="-122"/>
              </a:rPr>
              <a:t> </a:t>
            </a:r>
            <a:r>
              <a:rPr lang="en-US" altLang="zh-CN" b="0" dirty="0">
                <a:solidFill>
                  <a:srgbClr val="FF0066"/>
                </a:solidFill>
                <a:ea typeface="黑体" panose="02010609060101010101" pitchFamily="49" charset="-122"/>
              </a:rPr>
              <a:t>(2)</a:t>
            </a:r>
            <a:r>
              <a:rPr lang="zh-CN" altLang="en-US" b="0" dirty="0">
                <a:solidFill>
                  <a:srgbClr val="FF0066"/>
                </a:solidFill>
                <a:ea typeface="黑体" panose="02010609060101010101" pitchFamily="49" charset="-122"/>
              </a:rPr>
              <a:t>层次聚类方法。</a:t>
            </a:r>
            <a:r>
              <a:rPr lang="zh-CN" altLang="en-US" b="0" dirty="0">
                <a:ea typeface="黑体" panose="02010609060101010101" pitchFamily="49" charset="-122"/>
              </a:rPr>
              <a:t>层次聚类方法将给定数据集分层进行划分，形成一个以各个聚类为结点的树型结构。层次聚类方法分为自底向上（凝聚型层次聚类）和自顶向下（分解型层次聚类）两种方式。</a:t>
            </a:r>
            <a:endParaRPr lang="zh-CN" altLang="en-US" b="0" dirty="0">
              <a:ea typeface="黑体" panose="02010609060101010101" pitchFamily="49" charset="-122"/>
            </a:endParaRPr>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68">
                                            <p:txEl>
                                              <p:pRg st="0" end="0"/>
                                            </p:txEl>
                                          </p:spTgt>
                                        </p:tgtEl>
                                        <p:attrNameLst>
                                          <p:attrName>style.visibility</p:attrName>
                                        </p:attrNameLst>
                                      </p:cBhvr>
                                      <p:to>
                                        <p:strVal val="visible"/>
                                      </p:to>
                                    </p:set>
                                    <p:anim calcmode="lin" valueType="num">
                                      <p:cBhvr additive="base">
                                        <p:cTn id="7" dur="500" fill="hold"/>
                                        <p:tgtEl>
                                          <p:spTgt spid="6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a:defRPr/>
            </a:pPr>
            <a:r>
              <a:rPr lang="es-HN" sz="1200" b="1" i="1" dirty="0">
                <a:solidFill>
                  <a:prstClr val="white">
                    <a:lumMod val="65000"/>
                  </a:prstClr>
                </a:solidFill>
              </a:rPr>
              <a:t>of</a:t>
            </a:r>
            <a:endParaRPr lang="es-ES" sz="1200" b="1" i="1" dirty="0">
              <a:solidFill>
                <a:prstClr val="white">
                  <a:lumMod val="65000"/>
                </a:prstClr>
              </a:solidFill>
            </a:endParaRPr>
          </a:p>
        </p:txBody>
      </p:sp>
      <p:sp>
        <p:nvSpPr>
          <p:cNvPr id="74" name="31 CuadroTexto"/>
          <p:cNvSpPr txBox="1"/>
          <p:nvPr/>
        </p:nvSpPr>
        <p:spPr>
          <a:xfrm>
            <a:off x="4729199" y="6267161"/>
            <a:ext cx="370840" cy="275590"/>
          </a:xfrm>
          <a:prstGeom prst="rect">
            <a:avLst/>
          </a:prstGeom>
          <a:noFill/>
        </p:spPr>
        <p:txBody>
          <a:bodyPr wrap="none">
            <a:spAutoFit/>
          </a:bodyPr>
          <a:lstStyle/>
          <a:p>
            <a:pPr>
              <a:defRPr/>
            </a:pPr>
            <a:r>
              <a:rPr lang="en-US" altLang="es-ES" sz="1200" b="1" dirty="0">
                <a:solidFill>
                  <a:prstClr val="white">
                    <a:lumMod val="50000"/>
                  </a:prstClr>
                </a:solidFill>
              </a:rPr>
              <a:t>55</a:t>
            </a:r>
            <a:endParaRPr lang="en-US" altLang="es-ES" sz="1200" b="1" dirty="0">
              <a:solidFill>
                <a:prstClr val="white">
                  <a:lumMod val="50000"/>
                </a:prstClr>
              </a:solidFill>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solidFill>
                  <a:prstClr val="black">
                    <a:tint val="75000"/>
                  </a:prstClr>
                </a:solidFill>
              </a:rPr>
            </a:fld>
            <a:endParaRPr lang="zh-CN" altLang="en-US" dirty="0">
              <a:solidFill>
                <a:prstClr val="black">
                  <a:tint val="75000"/>
                </a:prstClr>
              </a:solidFill>
            </a:endParaRPr>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693045" cy="323165"/>
          </a:xfrm>
          <a:prstGeom prst="rect">
            <a:avLst/>
          </a:prstGeom>
          <a:noFill/>
        </p:spPr>
        <p:txBody>
          <a:bodyPr wrap="none" lIns="0" tIns="0" rIns="0" bIns="0" rtlCol="0">
            <a:spAutoFit/>
          </a:bodyPr>
          <a:lstStyle/>
          <a:p>
            <a:r>
              <a:rPr lang="en-US" altLang="zh-CN" sz="2100" b="1" spc="225" dirty="0">
                <a:solidFill>
                  <a:prstClr val="white"/>
                </a:solidFill>
              </a:rPr>
              <a:t>5.5 </a:t>
            </a:r>
            <a:r>
              <a:rPr lang="zh-CN" altLang="en-US" sz="2100" b="1" spc="225" dirty="0">
                <a:solidFill>
                  <a:prstClr val="white"/>
                </a:solidFill>
              </a:rPr>
              <a:t>实战：聚类分析</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5" name="文本框 27"/>
          <p:cNvSpPr txBox="1"/>
          <p:nvPr/>
        </p:nvSpPr>
        <p:spPr>
          <a:xfrm>
            <a:off x="6630203" y="234392"/>
            <a:ext cx="1274708" cy="300082"/>
          </a:xfrm>
          <a:prstGeom prst="rect">
            <a:avLst/>
          </a:prstGeom>
          <a:noFill/>
        </p:spPr>
        <p:txBody>
          <a:bodyPr wrap="none" rtlCol="0">
            <a:spAutoFit/>
          </a:bodyPr>
          <a:lstStyle/>
          <a:p>
            <a:r>
              <a:rPr lang="zh-CN" altLang="en-US" sz="1350" dirty="0">
                <a:solidFill>
                  <a:prstClr val="white"/>
                </a:solidFill>
              </a:rPr>
              <a:t>第五章　聚 类</a:t>
            </a:r>
            <a:endParaRPr lang="zh-CN" altLang="en-US" sz="1350" dirty="0">
              <a:solidFill>
                <a:prstClr val="white"/>
              </a:solidFill>
            </a:endParaRP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69" name="Rectangle 3"/>
          <p:cNvSpPr txBox="1">
            <a:spLocks noChangeArrowheads="1"/>
          </p:cNvSpPr>
          <p:nvPr/>
        </p:nvSpPr>
        <p:spPr bwMode="auto">
          <a:xfrm>
            <a:off x="317722" y="1479580"/>
            <a:ext cx="8207375" cy="3330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lvl1pPr marL="342900" indent="-342900" algn="l" rtl="0" eaLnBrk="0" fontAlgn="base" hangingPunct="0">
              <a:lnSpc>
                <a:spcPct val="120000"/>
              </a:lnSpc>
              <a:spcBef>
                <a:spcPct val="20000"/>
              </a:spcBef>
              <a:spcAft>
                <a:spcPct val="0"/>
              </a:spcAft>
              <a:buClr>
                <a:schemeClr val="accent1"/>
              </a:buClr>
              <a:buFont typeface="Wingdings" panose="05000000000000000000" pitchFamily="2" charset="2"/>
              <a:buChar char="n"/>
              <a:defRPr sz="2000" b="1">
                <a:solidFill>
                  <a:schemeClr val="tx1"/>
                </a:solidFill>
                <a:latin typeface="+mn-lt"/>
                <a:ea typeface="+mn-ea"/>
                <a:cs typeface="+mn-cs"/>
              </a:defRPr>
            </a:lvl1pPr>
            <a:lvl2pPr marL="742950" indent="-285750" algn="l" rtl="0" eaLnBrk="0" fontAlgn="base" hangingPunct="0">
              <a:lnSpc>
                <a:spcPct val="120000"/>
              </a:lnSpc>
              <a:spcBef>
                <a:spcPct val="20000"/>
              </a:spcBef>
              <a:spcAft>
                <a:spcPct val="0"/>
              </a:spcAft>
              <a:buClr>
                <a:schemeClr val="accent1"/>
              </a:buClr>
              <a:buFont typeface="Wingdings" panose="05000000000000000000" pitchFamily="2" charset="2"/>
              <a:buChar char="n"/>
              <a:defRPr b="1">
                <a:solidFill>
                  <a:schemeClr val="tx1"/>
                </a:solidFill>
                <a:latin typeface="+mn-lt"/>
                <a:ea typeface="+mn-ea"/>
              </a:defRPr>
            </a:lvl2pPr>
            <a:lvl3pPr marL="11430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600" b="1">
                <a:solidFill>
                  <a:schemeClr val="tx1"/>
                </a:solidFill>
                <a:latin typeface="+mn-lt"/>
                <a:ea typeface="+mn-ea"/>
              </a:defRPr>
            </a:lvl3pPr>
            <a:lvl4pPr marL="1600200" indent="-228600" algn="l" rtl="0" eaLnBrk="0" fontAlgn="base" hangingPunct="0">
              <a:lnSpc>
                <a:spcPct val="120000"/>
              </a:lnSpc>
              <a:spcBef>
                <a:spcPct val="20000"/>
              </a:spcBef>
              <a:spcAft>
                <a:spcPct val="0"/>
              </a:spcAft>
              <a:buClr>
                <a:schemeClr val="accent1"/>
              </a:buClr>
              <a:buFont typeface="Wingdings" panose="05000000000000000000" pitchFamily="2" charset="2"/>
              <a:buChar char="n"/>
              <a:defRPr sz="1400" b="1">
                <a:solidFill>
                  <a:schemeClr val="tx1"/>
                </a:solidFill>
                <a:latin typeface="+mn-lt"/>
                <a:ea typeface="+mn-ea"/>
              </a:defRPr>
            </a:lvl4pPr>
            <a:lvl5pPr marL="2057400" indent="-228600" algn="l" rtl="0" eaLnBrk="0" fontAlgn="base" hangingPunct="0">
              <a:spcBef>
                <a:spcPct val="20000"/>
              </a:spcBef>
              <a:spcAft>
                <a:spcPct val="0"/>
              </a:spcAft>
              <a:buFont typeface="Wingdings" panose="05000000000000000000" pitchFamily="2" charset="2"/>
              <a:buChar char="»"/>
              <a:defRPr>
                <a:solidFill>
                  <a:schemeClr val="tx1"/>
                </a:solidFill>
                <a:latin typeface="+mn-lt"/>
                <a:ea typeface="+mn-ea"/>
              </a:defRPr>
            </a:lvl5pPr>
            <a:lvl6pPr marL="25146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6pPr>
            <a:lvl7pPr marL="29718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7pPr>
            <a:lvl8pPr marL="34290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8pPr>
            <a:lvl9pPr marL="3886200" indent="-228600" algn="l" rtl="0" fontAlgn="base">
              <a:spcBef>
                <a:spcPct val="20000"/>
              </a:spcBef>
              <a:spcAft>
                <a:spcPct val="0"/>
              </a:spcAft>
              <a:buFont typeface="Wingdings" panose="05000000000000000000" pitchFamily="2" charset="2"/>
              <a:buChar char="»"/>
              <a:defRPr>
                <a:solidFill>
                  <a:schemeClr val="tx1"/>
                </a:solidFill>
                <a:latin typeface="+mn-lt"/>
                <a:ea typeface="+mn-ea"/>
              </a:defRPr>
            </a:lvl9pPr>
          </a:lstStyle>
          <a:p>
            <a:pPr marL="0" indent="0" eaLnBrk="1" hangingPunct="1">
              <a:spcBef>
                <a:spcPts val="0"/>
              </a:spcBef>
              <a:buClr>
                <a:srgbClr val="FF0000"/>
              </a:buClr>
              <a:buFont typeface="Wingdings" panose="05000000000000000000" pitchFamily="2" charset="2"/>
              <a:buNone/>
            </a:pPr>
            <a:r>
              <a:rPr lang="en-US" altLang="zh-CN" sz="1800" b="0" kern="0" dirty="0">
                <a:solidFill>
                  <a:srgbClr val="000000"/>
                </a:solidFill>
                <a:latin typeface="黑体" panose="02010609060101010101" pitchFamily="49" charset="-122"/>
                <a:ea typeface="黑体" panose="02010609060101010101" pitchFamily="49" charset="-122"/>
              </a:rPr>
              <a:t>5.5.3</a:t>
            </a:r>
            <a:r>
              <a:rPr lang="zh-CN" altLang="en-US" sz="1800" b="0" kern="0" dirty="0">
                <a:solidFill>
                  <a:srgbClr val="000000"/>
                </a:solidFill>
                <a:latin typeface="黑体" panose="02010609060101010101" pitchFamily="49" charset="-122"/>
                <a:ea typeface="黑体" panose="02010609060101010101" pitchFamily="49" charset="-122"/>
              </a:rPr>
              <a:t>聚类结果分析</a:t>
            </a:r>
            <a:endParaRPr lang="en-US" altLang="zh-CN" sz="1800" b="0" kern="0" dirty="0">
              <a:solidFill>
                <a:srgbClr val="000000"/>
              </a:solidFill>
              <a:latin typeface="黑体" panose="02010609060101010101" pitchFamily="49" charset="-122"/>
              <a:ea typeface="黑体" panose="02010609060101010101" pitchFamily="49" charset="-122"/>
            </a:endParaRPr>
          </a:p>
          <a:p>
            <a:pPr eaLnBrk="1" hangingPunct="1">
              <a:spcBef>
                <a:spcPts val="0"/>
              </a:spcBef>
              <a:buClr>
                <a:srgbClr val="FF0000"/>
              </a:buClr>
            </a:pPr>
            <a:r>
              <a:rPr lang="zh-CN" altLang="en-US" sz="18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 从簇</a:t>
            </a:r>
            <a:r>
              <a:rPr lang="en-US" altLang="zh-CN" sz="18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5</a:t>
            </a:r>
            <a:r>
              <a:rPr lang="zh-CN" altLang="en-US" sz="18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中看出，购买股权计划的客户的属性特征：没有抵押、没有结婚，有储蓄账户、有活期存款帐户、有车，平均收入在几个簇中最高。</a:t>
            </a:r>
            <a:r>
              <a:rPr lang="zh-CN" altLang="en-US" sz="1800" b="0" kern="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据此可分析出该类客户经济基础好，倾向于把钱用来做投资，理财理念新，向该类客户推销股权计划的推销成功率最高，建议重点推销。</a:t>
            </a:r>
            <a:endParaRPr lang="en-US" altLang="zh-CN" sz="1800" b="0" kern="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a:p>
            <a:pPr eaLnBrk="1" hangingPunct="1">
              <a:spcBef>
                <a:spcPts val="0"/>
              </a:spcBef>
              <a:buClr>
                <a:srgbClr val="FF0000"/>
              </a:buClr>
            </a:pPr>
            <a:r>
              <a:rPr lang="zh-CN" altLang="en-US" sz="18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从簇</a:t>
            </a:r>
            <a:r>
              <a:rPr lang="en-US" altLang="zh-CN" sz="18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4</a:t>
            </a:r>
            <a:r>
              <a:rPr lang="zh-CN" altLang="en-US" sz="18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rPr>
              <a:t>中看出，购买股权计划的客户的属性特征：没有储蓄账户，有抵押、有活期存款帐户、有车，平均收入基本与总平均收入持平。</a:t>
            </a:r>
            <a:r>
              <a:rPr lang="zh-CN" altLang="en-US" sz="1800" b="0" kern="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rPr>
              <a:t>据此可分析出该类客户有一定的经济基础，消费理念新，开销大，向该类客户推销股权计划的推销成功率较高，建议有选择性的推荐。</a:t>
            </a:r>
            <a:endParaRPr lang="zh-CN" altLang="en-US" sz="1800" b="0" kern="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a:p>
            <a:pPr marL="0" indent="0" eaLnBrk="1" hangingPunct="1">
              <a:lnSpc>
                <a:spcPct val="110000"/>
              </a:lnSpc>
              <a:spcBef>
                <a:spcPts val="0"/>
              </a:spcBef>
              <a:buClr>
                <a:srgbClr val="FF0000"/>
              </a:buClr>
              <a:buFont typeface="Wingdings" panose="05000000000000000000" pitchFamily="2" charset="2"/>
              <a:buNone/>
            </a:pPr>
            <a:endParaRPr lang="en-US" altLang="zh-CN" sz="2400" b="0" kern="0" dirty="0">
              <a:solidFill>
                <a:srgbClr val="000000"/>
              </a:solidFill>
              <a:latin typeface="Times New Roman" panose="02020603050405020304" pitchFamily="18" charset="0"/>
              <a:ea typeface="黑体" panose="02010609060101010101" pitchFamily="49" charset="-122"/>
              <a:cs typeface="Times New Roman" panose="02020603050405020304" pitchFamily="18" charset="0"/>
            </a:endParaRPr>
          </a:p>
          <a:p>
            <a:pPr marL="0" indent="0" eaLnBrk="1" hangingPunct="1">
              <a:lnSpc>
                <a:spcPct val="110000"/>
              </a:lnSpc>
              <a:spcBef>
                <a:spcPts val="0"/>
              </a:spcBef>
              <a:buClr>
                <a:srgbClr val="FF0000"/>
              </a:buClr>
              <a:buFont typeface="Wingdings" panose="05000000000000000000" pitchFamily="2" charset="2"/>
              <a:buNone/>
            </a:pPr>
            <a:endParaRPr lang="en-US" altLang="zh-CN" sz="2100" b="0" kern="0" dirty="0">
              <a:solidFill>
                <a:srgbClr val="000000"/>
              </a:solidFill>
              <a:latin typeface="黑体" panose="02010609060101010101" pitchFamily="49" charset="-122"/>
              <a:ea typeface="黑体" panose="02010609060101010101" pitchFamily="49" charset="-122"/>
            </a:endParaRPr>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6" name="矩形 645"/>
          <p:cNvSpPr/>
          <p:nvPr/>
        </p:nvSpPr>
        <p:spPr>
          <a:xfrm>
            <a:off x="-14288" y="-22224"/>
            <a:ext cx="9169004" cy="6880224"/>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pic>
        <p:nvPicPr>
          <p:cNvPr id="678" name="图片 677"/>
          <p:cNvPicPr>
            <a:picLocks noChangeAspect="1"/>
          </p:cNvPicPr>
          <p:nvPr/>
        </p:nvPicPr>
        <p:blipFill rotWithShape="1">
          <a:blip r:embed="rId1"/>
          <a:srcRect l="19090" t="21720" r="16280" b="22029"/>
          <a:stretch>
            <a:fillRect/>
          </a:stretch>
        </p:blipFill>
        <p:spPr>
          <a:xfrm>
            <a:off x="-30361" y="-74852"/>
            <a:ext cx="9201150" cy="6829426"/>
          </a:xfrm>
          <a:prstGeom prst="rect">
            <a:avLst/>
          </a:prstGeom>
        </p:spPr>
      </p:pic>
      <p:sp>
        <p:nvSpPr>
          <p:cNvPr id="5" name="矩形 4"/>
          <p:cNvSpPr/>
          <p:nvPr/>
        </p:nvSpPr>
        <p:spPr>
          <a:xfrm>
            <a:off x="225399" y="689393"/>
            <a:ext cx="8743995" cy="2677656"/>
          </a:xfrm>
          <a:prstGeom prst="rect">
            <a:avLst/>
          </a:prstGeom>
        </p:spPr>
        <p:txBody>
          <a:bodyPr wrap="square">
            <a:spAutoFit/>
          </a:bodyPr>
          <a:lstStyle/>
          <a:p>
            <a:pPr>
              <a:lnSpc>
                <a:spcPct val="150000"/>
              </a:lnSpc>
            </a:pPr>
            <a:r>
              <a:rPr lang="en-US" altLang="zh-CN" sz="1600" spc="225" dirty="0">
                <a:solidFill>
                  <a:prstClr val="white"/>
                </a:solidFill>
              </a:rPr>
              <a:t>1</a:t>
            </a:r>
            <a:r>
              <a:rPr lang="zh-CN" altLang="en-US" sz="1600" spc="225" dirty="0">
                <a:solidFill>
                  <a:prstClr val="white"/>
                </a:solidFill>
              </a:rPr>
              <a:t>．简述聚类分析的基本思想和基本步骤？</a:t>
            </a:r>
            <a:endParaRPr lang="zh-CN" altLang="en-US" sz="1600" spc="225" dirty="0">
              <a:solidFill>
                <a:prstClr val="white"/>
              </a:solidFill>
            </a:endParaRPr>
          </a:p>
          <a:p>
            <a:pPr>
              <a:lnSpc>
                <a:spcPct val="150000"/>
              </a:lnSpc>
            </a:pPr>
            <a:r>
              <a:rPr lang="en-US" altLang="zh-CN" sz="1600" spc="225" dirty="0">
                <a:solidFill>
                  <a:prstClr val="white"/>
                </a:solidFill>
              </a:rPr>
              <a:t>2</a:t>
            </a:r>
            <a:r>
              <a:rPr lang="zh-CN" altLang="en-US" sz="1600" spc="225" dirty="0">
                <a:solidFill>
                  <a:prstClr val="white"/>
                </a:solidFill>
              </a:rPr>
              <a:t>．一个好的聚类算法应该具备哪些特性？</a:t>
            </a:r>
            <a:endParaRPr lang="zh-CN" altLang="en-US" sz="1600" spc="225" dirty="0">
              <a:solidFill>
                <a:prstClr val="white"/>
              </a:solidFill>
            </a:endParaRPr>
          </a:p>
          <a:p>
            <a:pPr>
              <a:lnSpc>
                <a:spcPct val="150000"/>
              </a:lnSpc>
            </a:pPr>
            <a:r>
              <a:rPr lang="en-US" altLang="zh-CN" sz="1600" spc="225" dirty="0">
                <a:solidFill>
                  <a:prstClr val="white"/>
                </a:solidFill>
              </a:rPr>
              <a:t>3</a:t>
            </a:r>
            <a:r>
              <a:rPr lang="zh-CN" altLang="en-US" sz="1600" spc="225" dirty="0">
                <a:solidFill>
                  <a:prstClr val="white"/>
                </a:solidFill>
              </a:rPr>
              <a:t>．简述划分聚类方法的主要思想。</a:t>
            </a:r>
            <a:endParaRPr lang="zh-CN" altLang="en-US" sz="1600" spc="225" dirty="0">
              <a:solidFill>
                <a:prstClr val="white"/>
              </a:solidFill>
            </a:endParaRPr>
          </a:p>
          <a:p>
            <a:pPr>
              <a:lnSpc>
                <a:spcPct val="150000"/>
              </a:lnSpc>
            </a:pPr>
            <a:r>
              <a:rPr lang="en-US" altLang="zh-CN" sz="1600" spc="225" dirty="0">
                <a:solidFill>
                  <a:prstClr val="white"/>
                </a:solidFill>
              </a:rPr>
              <a:t>4</a:t>
            </a:r>
            <a:r>
              <a:rPr lang="zh-CN" altLang="en-US" sz="1600" spc="225" dirty="0">
                <a:solidFill>
                  <a:prstClr val="white"/>
                </a:solidFill>
              </a:rPr>
              <a:t>．简述凝聚的层次聚类方法的主要思路。</a:t>
            </a:r>
            <a:endParaRPr lang="zh-CN" altLang="en-US" sz="1600" spc="225" dirty="0">
              <a:solidFill>
                <a:prstClr val="white"/>
              </a:solidFill>
            </a:endParaRPr>
          </a:p>
          <a:p>
            <a:pPr>
              <a:lnSpc>
                <a:spcPct val="150000"/>
              </a:lnSpc>
            </a:pPr>
            <a:r>
              <a:rPr lang="en-US" altLang="zh-CN" sz="1600" spc="225" dirty="0">
                <a:solidFill>
                  <a:prstClr val="white"/>
                </a:solidFill>
              </a:rPr>
              <a:t>5</a:t>
            </a:r>
            <a:r>
              <a:rPr lang="zh-CN" altLang="en-US" sz="1600" spc="225" dirty="0">
                <a:solidFill>
                  <a:prstClr val="white"/>
                </a:solidFill>
              </a:rPr>
              <a:t>．说出划分聚类与层次聚类的主要特点。</a:t>
            </a:r>
            <a:endParaRPr lang="zh-CN" altLang="en-US" sz="1600" spc="225" dirty="0">
              <a:solidFill>
                <a:prstClr val="white"/>
              </a:solidFill>
            </a:endParaRPr>
          </a:p>
          <a:p>
            <a:pPr>
              <a:lnSpc>
                <a:spcPct val="150000"/>
              </a:lnSpc>
            </a:pPr>
            <a:r>
              <a:rPr lang="en-US" altLang="zh-CN" sz="1600" spc="225" dirty="0">
                <a:solidFill>
                  <a:prstClr val="white"/>
                </a:solidFill>
              </a:rPr>
              <a:t>6</a:t>
            </a:r>
            <a:r>
              <a:rPr lang="zh-CN" altLang="en-US" sz="1600" spc="225" dirty="0">
                <a:solidFill>
                  <a:prstClr val="white"/>
                </a:solidFill>
              </a:rPr>
              <a:t>．在下表中给定的样本上运行</a:t>
            </a:r>
            <a:r>
              <a:rPr lang="en-US" altLang="zh-CN" sz="1600" spc="225" dirty="0">
                <a:solidFill>
                  <a:prstClr val="white"/>
                </a:solidFill>
              </a:rPr>
              <a:t>AGNES</a:t>
            </a:r>
            <a:r>
              <a:rPr lang="zh-CN" altLang="en-US" sz="1600" spc="225" dirty="0">
                <a:solidFill>
                  <a:prstClr val="white"/>
                </a:solidFill>
              </a:rPr>
              <a:t>算法，假定算法的终止条件为三个簇，初始簇</a:t>
            </a:r>
            <a:r>
              <a:rPr lang="en-US" altLang="zh-CN" sz="1600" spc="225" dirty="0">
                <a:solidFill>
                  <a:prstClr val="white"/>
                </a:solidFill>
              </a:rPr>
              <a:t>{1}</a:t>
            </a:r>
            <a:r>
              <a:rPr lang="zh-CN" altLang="en-US" sz="1600" spc="225" dirty="0">
                <a:solidFill>
                  <a:prstClr val="white"/>
                </a:solidFill>
              </a:rPr>
              <a:t>，</a:t>
            </a:r>
            <a:r>
              <a:rPr lang="en-US" altLang="zh-CN" sz="1600" spc="225" dirty="0">
                <a:solidFill>
                  <a:prstClr val="white"/>
                </a:solidFill>
              </a:rPr>
              <a:t>{2}</a:t>
            </a:r>
            <a:r>
              <a:rPr lang="zh-CN" altLang="en-US" sz="1600" spc="225" dirty="0">
                <a:solidFill>
                  <a:prstClr val="white"/>
                </a:solidFill>
              </a:rPr>
              <a:t>，</a:t>
            </a:r>
            <a:r>
              <a:rPr lang="en-US" altLang="zh-CN" sz="1600" spc="225" dirty="0">
                <a:solidFill>
                  <a:prstClr val="white"/>
                </a:solidFill>
              </a:rPr>
              <a:t>{3}</a:t>
            </a:r>
            <a:r>
              <a:rPr lang="zh-CN" altLang="en-US" sz="1600" spc="225" dirty="0">
                <a:solidFill>
                  <a:prstClr val="white"/>
                </a:solidFill>
              </a:rPr>
              <a:t>，</a:t>
            </a:r>
            <a:r>
              <a:rPr lang="en-US" altLang="zh-CN" sz="1600" spc="225" dirty="0">
                <a:solidFill>
                  <a:prstClr val="white"/>
                </a:solidFill>
              </a:rPr>
              <a:t>{4}</a:t>
            </a:r>
            <a:r>
              <a:rPr lang="zh-CN" altLang="en-US" sz="1600" spc="225" dirty="0">
                <a:solidFill>
                  <a:prstClr val="white"/>
                </a:solidFill>
              </a:rPr>
              <a:t>，</a:t>
            </a:r>
            <a:r>
              <a:rPr lang="en-US" altLang="zh-CN" sz="1600" spc="225" dirty="0">
                <a:solidFill>
                  <a:prstClr val="white"/>
                </a:solidFill>
              </a:rPr>
              <a:t>{5}</a:t>
            </a:r>
            <a:r>
              <a:rPr lang="zh-CN" altLang="en-US" sz="1600" spc="225" dirty="0">
                <a:solidFill>
                  <a:prstClr val="white"/>
                </a:solidFill>
              </a:rPr>
              <a:t>，</a:t>
            </a:r>
            <a:r>
              <a:rPr lang="en-US" altLang="zh-CN" sz="1600" spc="225" dirty="0">
                <a:solidFill>
                  <a:prstClr val="white"/>
                </a:solidFill>
              </a:rPr>
              <a:t>{6}</a:t>
            </a:r>
            <a:r>
              <a:rPr lang="zh-CN" altLang="en-US" sz="1600" spc="225" dirty="0">
                <a:solidFill>
                  <a:prstClr val="white"/>
                </a:solidFill>
              </a:rPr>
              <a:t>，</a:t>
            </a:r>
            <a:r>
              <a:rPr lang="en-US" altLang="zh-CN" sz="1600" spc="225" dirty="0">
                <a:solidFill>
                  <a:prstClr val="white"/>
                </a:solidFill>
              </a:rPr>
              <a:t>{7}</a:t>
            </a:r>
            <a:r>
              <a:rPr lang="zh-CN" altLang="en-US" sz="1600" spc="225" dirty="0">
                <a:solidFill>
                  <a:prstClr val="white"/>
                </a:solidFill>
              </a:rPr>
              <a:t>，</a:t>
            </a:r>
            <a:r>
              <a:rPr lang="en-US" altLang="zh-CN" sz="1600" spc="225" dirty="0">
                <a:solidFill>
                  <a:prstClr val="white"/>
                </a:solidFill>
              </a:rPr>
              <a:t>{8}</a:t>
            </a:r>
            <a:r>
              <a:rPr lang="zh-CN" altLang="en-US" sz="1600" spc="225" dirty="0">
                <a:solidFill>
                  <a:prstClr val="white"/>
                </a:solidFill>
              </a:rPr>
              <a:t>。</a:t>
            </a:r>
            <a:endParaRPr lang="en-US" altLang="zh-CN" sz="1600" spc="225" dirty="0">
              <a:solidFill>
                <a:prstClr val="white"/>
              </a:solidFill>
            </a:endParaRPr>
          </a:p>
        </p:txBody>
      </p:sp>
      <p:grpSp>
        <p:nvGrpSpPr>
          <p:cNvPr id="2" name="组合 1"/>
          <p:cNvGrpSpPr/>
          <p:nvPr/>
        </p:nvGrpSpPr>
        <p:grpSpPr>
          <a:xfrm>
            <a:off x="225399" y="43062"/>
            <a:ext cx="1569660" cy="646331"/>
            <a:chOff x="564072" y="1012685"/>
            <a:chExt cx="1569660" cy="646331"/>
          </a:xfrm>
        </p:grpSpPr>
        <p:sp>
          <p:nvSpPr>
            <p:cNvPr id="3" name="矩形 2"/>
            <p:cNvSpPr/>
            <p:nvPr/>
          </p:nvSpPr>
          <p:spPr>
            <a:xfrm>
              <a:off x="564072" y="1012685"/>
              <a:ext cx="1569660" cy="646331"/>
            </a:xfrm>
            <a:prstGeom prst="rect">
              <a:avLst/>
            </a:prstGeom>
          </p:spPr>
          <p:txBody>
            <a:bodyPr wrap="none">
              <a:spAutoFit/>
            </a:bodyPr>
            <a:lstStyle/>
            <a:p>
              <a:r>
                <a:rPr lang="zh-CN" altLang="en-US" sz="3600" b="1" dirty="0">
                  <a:solidFill>
                    <a:srgbClr val="96C527"/>
                  </a:solidFill>
                </a:rPr>
                <a:t>习题：</a:t>
              </a:r>
              <a:endParaRPr lang="zh-CN" altLang="en-US" sz="3600" b="1" dirty="0">
                <a:solidFill>
                  <a:srgbClr val="96C527"/>
                </a:solidFill>
              </a:endParaRPr>
            </a:p>
          </p:txBody>
        </p:sp>
        <p:cxnSp>
          <p:nvCxnSpPr>
            <p:cNvPr id="6" name="直接连接符 5"/>
            <p:cNvCxnSpPr/>
            <p:nvPr/>
          </p:nvCxnSpPr>
          <p:spPr>
            <a:xfrm>
              <a:off x="564073" y="1615012"/>
              <a:ext cx="1523494" cy="0"/>
            </a:xfrm>
            <a:prstGeom prst="line">
              <a:avLst/>
            </a:prstGeom>
            <a:ln>
              <a:solidFill>
                <a:srgbClr val="96C527"/>
              </a:solidFill>
            </a:ln>
          </p:spPr>
          <p:style>
            <a:lnRef idx="1">
              <a:schemeClr val="accent1"/>
            </a:lnRef>
            <a:fillRef idx="0">
              <a:schemeClr val="accent1"/>
            </a:fillRef>
            <a:effectRef idx="0">
              <a:schemeClr val="accent1"/>
            </a:effectRef>
            <a:fontRef idx="minor">
              <a:schemeClr val="tx1"/>
            </a:fontRef>
          </p:style>
        </p:cxnSp>
      </p:grpSp>
      <p:cxnSp>
        <p:nvCxnSpPr>
          <p:cNvPr id="11" name="直接连接符 10"/>
          <p:cNvCxnSpPr/>
          <p:nvPr/>
        </p:nvCxnSpPr>
        <p:spPr>
          <a:xfrm flipV="1">
            <a:off x="5988185" y="2867675"/>
            <a:ext cx="723626" cy="723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p:nvPr/>
        </p:nvCxnSpPr>
        <p:spPr>
          <a:xfrm flipV="1">
            <a:off x="3656509" y="3248553"/>
            <a:ext cx="1009414" cy="9022"/>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10229" y="3532188"/>
            <a:ext cx="6965371" cy="2563812"/>
          </a:xfrm>
          <a:prstGeom prst="rect">
            <a:avLst/>
          </a:prstGeom>
          <a:solidFill>
            <a:schemeClr val="bg1"/>
          </a:solidFill>
          <a:ln>
            <a:noFill/>
          </a:ln>
          <a:effec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L:\DeepRack\deepracklogin.jpg">
            <a:hlinkClick r:id="rId1"/>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95762" y="1447800"/>
            <a:ext cx="3911598" cy="2200274"/>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D:\360data\重要数据\我的文档\Tencent Files\532017450\FileRecv\首页-终止.jp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62819" y="1447800"/>
            <a:ext cx="3911598" cy="220027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791222" y="681335"/>
            <a:ext cx="3454792" cy="646331"/>
          </a:xfrm>
          <a:prstGeom prst="rect">
            <a:avLst/>
          </a:prstGeom>
          <a:noFill/>
        </p:spPr>
        <p:txBody>
          <a:bodyPr wrap="none" rtlCol="0">
            <a:spAutoFit/>
          </a:bodyPr>
          <a:lstStyle/>
          <a:p>
            <a:r>
              <a:rPr lang="en-US" altLang="zh-CN" b="1" dirty="0" err="1">
                <a:solidFill>
                  <a:schemeClr val="tx1">
                    <a:lumMod val="75000"/>
                    <a:lumOff val="25000"/>
                  </a:schemeClr>
                </a:solidFill>
              </a:rPr>
              <a:t>AIRack</a:t>
            </a:r>
            <a:r>
              <a:rPr lang="zh-CN" altLang="zh-CN" b="1" dirty="0">
                <a:solidFill>
                  <a:schemeClr val="tx1">
                    <a:lumMod val="75000"/>
                    <a:lumOff val="25000"/>
                  </a:schemeClr>
                </a:solidFill>
              </a:rPr>
              <a:t>人工智能实验平台</a:t>
            </a:r>
            <a:endParaRPr lang="en-US" altLang="zh-CN" b="1" dirty="0">
              <a:solidFill>
                <a:schemeClr val="tx1">
                  <a:lumMod val="75000"/>
                  <a:lumOff val="25000"/>
                </a:schemeClr>
              </a:solidFill>
            </a:endParaRPr>
          </a:p>
          <a:p>
            <a:r>
              <a:rPr lang="zh-CN" altLang="zh-CN" dirty="0">
                <a:solidFill>
                  <a:schemeClr val="tx1">
                    <a:lumMod val="50000"/>
                    <a:lumOff val="50000"/>
                  </a:schemeClr>
                </a:solidFill>
              </a:rPr>
              <a:t>——一站式的人工智能实验平台</a:t>
            </a:r>
            <a:endParaRPr lang="zh-CN" altLang="zh-CN" dirty="0">
              <a:solidFill>
                <a:schemeClr val="tx1">
                  <a:lumMod val="50000"/>
                  <a:lumOff val="50000"/>
                </a:schemeClr>
              </a:solidFill>
            </a:endParaRPr>
          </a:p>
        </p:txBody>
      </p:sp>
      <p:sp>
        <p:nvSpPr>
          <p:cNvPr id="10" name="TextBox 9"/>
          <p:cNvSpPr txBox="1"/>
          <p:nvPr/>
        </p:nvSpPr>
        <p:spPr>
          <a:xfrm>
            <a:off x="5245379" y="681335"/>
            <a:ext cx="3012363" cy="646331"/>
          </a:xfrm>
          <a:prstGeom prst="rect">
            <a:avLst/>
          </a:prstGeom>
          <a:noFill/>
        </p:spPr>
        <p:txBody>
          <a:bodyPr wrap="none" rtlCol="0">
            <a:spAutoFit/>
          </a:bodyPr>
          <a:lstStyle/>
          <a:p>
            <a:r>
              <a:rPr lang="en-US" altLang="zh-CN" b="1" dirty="0" err="1">
                <a:solidFill>
                  <a:schemeClr val="tx1">
                    <a:lumMod val="75000"/>
                    <a:lumOff val="25000"/>
                  </a:schemeClr>
                </a:solidFill>
              </a:rPr>
              <a:t>DeepRack</a:t>
            </a:r>
            <a:r>
              <a:rPr lang="zh-CN" altLang="zh-CN" b="1" dirty="0">
                <a:solidFill>
                  <a:schemeClr val="tx1">
                    <a:lumMod val="75000"/>
                    <a:lumOff val="25000"/>
                  </a:schemeClr>
                </a:solidFill>
              </a:rPr>
              <a:t>深度学习一体</a:t>
            </a:r>
            <a:r>
              <a:rPr lang="zh-CN" altLang="zh-CN" b="1" dirty="0" smtClean="0">
                <a:solidFill>
                  <a:schemeClr val="tx1">
                    <a:lumMod val="75000"/>
                    <a:lumOff val="25000"/>
                  </a:schemeClr>
                </a:solidFill>
              </a:rPr>
              <a:t>机</a:t>
            </a:r>
            <a:endParaRPr lang="en-US" altLang="zh-CN" b="1" dirty="0" smtClean="0">
              <a:solidFill>
                <a:schemeClr val="tx1">
                  <a:lumMod val="75000"/>
                  <a:lumOff val="25000"/>
                </a:schemeClr>
              </a:solidFill>
            </a:endParaRPr>
          </a:p>
          <a:p>
            <a:r>
              <a:rPr lang="en-US" altLang="zh-CN" dirty="0" smtClean="0">
                <a:solidFill>
                  <a:schemeClr val="tx1">
                    <a:lumMod val="50000"/>
                    <a:lumOff val="50000"/>
                  </a:schemeClr>
                </a:solidFill>
              </a:rPr>
              <a:t>——</a:t>
            </a:r>
            <a:r>
              <a:rPr lang="zh-CN" altLang="zh-CN" dirty="0">
                <a:solidFill>
                  <a:schemeClr val="tx1">
                    <a:lumMod val="50000"/>
                    <a:lumOff val="50000"/>
                  </a:schemeClr>
                </a:solidFill>
              </a:rPr>
              <a:t>开箱即用的</a:t>
            </a:r>
            <a:r>
              <a:rPr lang="en-US" altLang="zh-CN" dirty="0">
                <a:solidFill>
                  <a:schemeClr val="tx1">
                    <a:lumMod val="50000"/>
                    <a:lumOff val="50000"/>
                  </a:schemeClr>
                </a:solidFill>
              </a:rPr>
              <a:t>AI</a:t>
            </a:r>
            <a:r>
              <a:rPr lang="zh-CN" altLang="zh-CN" dirty="0">
                <a:solidFill>
                  <a:schemeClr val="tx1">
                    <a:lumMod val="50000"/>
                    <a:lumOff val="50000"/>
                  </a:schemeClr>
                </a:solidFill>
              </a:rPr>
              <a:t>科研平台</a:t>
            </a:r>
            <a:endParaRPr lang="zh-CN" altLang="en-US" dirty="0">
              <a:solidFill>
                <a:schemeClr val="tx1">
                  <a:lumMod val="50000"/>
                  <a:lumOff val="50000"/>
                </a:schemeClr>
              </a:solidFill>
            </a:endParaRPr>
          </a:p>
        </p:txBody>
      </p:sp>
      <p:sp>
        <p:nvSpPr>
          <p:cNvPr id="11" name="TextBox 10"/>
          <p:cNvSpPr txBox="1"/>
          <p:nvPr/>
        </p:nvSpPr>
        <p:spPr>
          <a:xfrm>
            <a:off x="1734057" y="5878342"/>
            <a:ext cx="5674995" cy="368300"/>
          </a:xfrm>
          <a:prstGeom prst="rect">
            <a:avLst/>
          </a:prstGeom>
          <a:noFill/>
        </p:spPr>
        <p:txBody>
          <a:bodyPr wrap="none" rtlCol="0">
            <a:spAutoFit/>
          </a:bodyPr>
          <a:lstStyle/>
          <a:p>
            <a:pPr algn="l"/>
            <a:r>
              <a:rPr lang="zh-CN" altLang="zh-CN" b="1" dirty="0">
                <a:solidFill>
                  <a:schemeClr val="tx1">
                    <a:lumMod val="75000"/>
                    <a:lumOff val="25000"/>
                  </a:schemeClr>
                </a:solidFill>
              </a:rPr>
              <a:t>BDRack大数据实验平台</a:t>
            </a:r>
            <a:r>
              <a:rPr lang="en-US" altLang="zh-CN" dirty="0">
                <a:solidFill>
                  <a:schemeClr val="tx1">
                    <a:lumMod val="50000"/>
                    <a:lumOff val="50000"/>
                  </a:schemeClr>
                </a:solidFill>
              </a:rPr>
              <a:t>——</a:t>
            </a:r>
            <a:r>
              <a:rPr lang="zh-CN" altLang="zh-CN" dirty="0">
                <a:solidFill>
                  <a:schemeClr val="tx1">
                    <a:lumMod val="50000"/>
                    <a:lumOff val="50000"/>
                  </a:schemeClr>
                </a:solidFill>
              </a:rPr>
              <a:t>一站式的大数据实训平台</a:t>
            </a:r>
            <a:endParaRPr lang="zh-CN" altLang="en-US" dirty="0">
              <a:solidFill>
                <a:schemeClr val="tx1">
                  <a:lumMod val="50000"/>
                  <a:lumOff val="50000"/>
                </a:schemeClr>
              </a:solidFill>
            </a:endParaRPr>
          </a:p>
        </p:txBody>
      </p:sp>
      <p:pic>
        <p:nvPicPr>
          <p:cNvPr id="2" name="图片 1" descr="大数据实验一体机">
            <a:hlinkClick r:id="rId5"/>
          </p:cNvPr>
          <p:cNvPicPr>
            <a:picLocks noChangeAspect="1"/>
          </p:cNvPicPr>
          <p:nvPr/>
        </p:nvPicPr>
        <p:blipFill>
          <a:blip r:embed="rId6"/>
          <a:stretch>
            <a:fillRect/>
          </a:stretch>
        </p:blipFill>
        <p:spPr>
          <a:xfrm>
            <a:off x="2029350" y="2998470"/>
            <a:ext cx="4844381" cy="2880021"/>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
            <a:ext cx="9144000" cy="742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28" name="组合 27"/>
          <p:cNvGrpSpPr/>
          <p:nvPr/>
        </p:nvGrpSpPr>
        <p:grpSpPr>
          <a:xfrm>
            <a:off x="2434278" y="1390754"/>
            <a:ext cx="2050561" cy="2056110"/>
            <a:chOff x="4041594" y="1614897"/>
            <a:chExt cx="2050561" cy="2056110"/>
          </a:xfrm>
        </p:grpSpPr>
        <p:pic>
          <p:nvPicPr>
            <p:cNvPr id="5" name="图片 4"/>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4391080" y="1614897"/>
              <a:ext cx="1260022" cy="1260022"/>
            </a:xfrm>
            <a:prstGeom prst="rect">
              <a:avLst/>
            </a:prstGeom>
            <a:effectLst>
              <a:outerShdw blurRad="76200" dist="38100" dir="5400000" sx="102000" sy="102000" algn="t" rotWithShape="0">
                <a:prstClr val="black">
                  <a:alpha val="18000"/>
                </a:prstClr>
              </a:outerShdw>
            </a:effectLst>
          </p:spPr>
        </p:pic>
        <p:sp>
          <p:nvSpPr>
            <p:cNvPr id="27" name="矩形 26"/>
            <p:cNvSpPr/>
            <p:nvPr/>
          </p:nvSpPr>
          <p:spPr>
            <a:xfrm>
              <a:off x="4084319" y="3267893"/>
              <a:ext cx="2007836"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3" name="文本框 12"/>
            <p:cNvSpPr txBox="1"/>
            <p:nvPr/>
          </p:nvSpPr>
          <p:spPr>
            <a:xfrm>
              <a:off x="4391079" y="2893557"/>
              <a:ext cx="1338828" cy="369332"/>
            </a:xfrm>
            <a:prstGeom prst="rect">
              <a:avLst/>
            </a:prstGeom>
            <a:noFill/>
          </p:spPr>
          <p:txBody>
            <a:bodyPr wrap="none" rtlCol="0">
              <a:spAutoFit/>
            </a:bodyPr>
            <a:lstStyle/>
            <a:p>
              <a:r>
                <a:rPr lang="zh-CN" altLang="en-US" dirty="0" smtClean="0">
                  <a:solidFill>
                    <a:prstClr val="black">
                      <a:lumMod val="75000"/>
                      <a:lumOff val="25000"/>
                    </a:prstClr>
                  </a:solidFill>
                </a:rPr>
                <a:t>云计算头条</a:t>
              </a:r>
              <a:endParaRPr lang="zh-CN" altLang="en-US" dirty="0">
                <a:solidFill>
                  <a:prstClr val="black">
                    <a:lumMod val="75000"/>
                    <a:lumOff val="25000"/>
                  </a:prstClr>
                </a:solidFill>
              </a:endParaRPr>
            </a:p>
          </p:txBody>
        </p:sp>
        <p:sp>
          <p:nvSpPr>
            <p:cNvPr id="16" name="文本框 15"/>
            <p:cNvSpPr txBox="1"/>
            <p:nvPr/>
          </p:nvSpPr>
          <p:spPr>
            <a:xfrm>
              <a:off x="4041594" y="3313913"/>
              <a:ext cx="2050561"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chinacloudnj</a:t>
              </a:r>
              <a:endParaRPr lang="zh-CN" altLang="en-US" sz="1400" dirty="0">
                <a:solidFill>
                  <a:prstClr val="white"/>
                </a:solidFill>
              </a:endParaRPr>
            </a:p>
          </p:txBody>
        </p:sp>
      </p:grpSp>
      <p:grpSp>
        <p:nvGrpSpPr>
          <p:cNvPr id="29" name="组合 28"/>
          <p:cNvGrpSpPr/>
          <p:nvPr/>
        </p:nvGrpSpPr>
        <p:grpSpPr>
          <a:xfrm>
            <a:off x="4774081" y="1397761"/>
            <a:ext cx="2037866" cy="2049103"/>
            <a:chOff x="582149" y="3930501"/>
            <a:chExt cx="2037866" cy="2049103"/>
          </a:xfrm>
        </p:grpSpPr>
        <p:pic>
          <p:nvPicPr>
            <p:cNvPr id="6" name="图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7527" y="3930501"/>
              <a:ext cx="1260022" cy="1260022"/>
            </a:xfrm>
            <a:prstGeom prst="rect">
              <a:avLst/>
            </a:prstGeom>
            <a:effectLst>
              <a:outerShdw blurRad="76200" dist="38100" dir="5400000" sx="102000" sy="102000" algn="t" rotWithShape="0">
                <a:prstClr val="black">
                  <a:alpha val="18000"/>
                </a:prstClr>
              </a:outerShdw>
            </a:effectLst>
          </p:spPr>
        </p:pic>
        <p:sp>
          <p:nvSpPr>
            <p:cNvPr id="25" name="矩形 24"/>
            <p:cNvSpPr/>
            <p:nvPr/>
          </p:nvSpPr>
          <p:spPr>
            <a:xfrm>
              <a:off x="606863" y="5576490"/>
              <a:ext cx="1952625"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文本框 14"/>
            <p:cNvSpPr txBox="1"/>
            <p:nvPr/>
          </p:nvSpPr>
          <p:spPr>
            <a:xfrm>
              <a:off x="872338" y="5202565"/>
              <a:ext cx="1338828" cy="369332"/>
            </a:xfrm>
            <a:prstGeom prst="rect">
              <a:avLst/>
            </a:prstGeom>
            <a:noFill/>
          </p:spPr>
          <p:txBody>
            <a:bodyPr wrap="none" rtlCol="0">
              <a:spAutoFit/>
            </a:bodyPr>
            <a:lstStyle/>
            <a:p>
              <a:r>
                <a:rPr lang="zh-CN" altLang="en-US" dirty="0" smtClean="0">
                  <a:solidFill>
                    <a:prstClr val="black">
                      <a:lumMod val="75000"/>
                      <a:lumOff val="25000"/>
                    </a:prstClr>
                  </a:solidFill>
                </a:rPr>
                <a:t>中国大数据</a:t>
              </a:r>
              <a:endParaRPr lang="zh-CN" altLang="en-US" dirty="0">
                <a:solidFill>
                  <a:prstClr val="black">
                    <a:lumMod val="75000"/>
                    <a:lumOff val="25000"/>
                  </a:prstClr>
                </a:solidFill>
              </a:endParaRPr>
            </a:p>
          </p:txBody>
        </p:sp>
        <p:sp>
          <p:nvSpPr>
            <p:cNvPr id="17" name="文本框 16"/>
            <p:cNvSpPr txBox="1"/>
            <p:nvPr/>
          </p:nvSpPr>
          <p:spPr>
            <a:xfrm>
              <a:off x="582149" y="5622510"/>
              <a:ext cx="2037866" cy="307777"/>
            </a:xfrm>
            <a:prstGeom prst="rect">
              <a:avLst/>
            </a:prstGeom>
            <a:noFill/>
          </p:spPr>
          <p:txBody>
            <a:bodyPr wrap="none" rtlCol="0">
              <a:spAutoFit/>
            </a:bodyPr>
            <a:lstStyle/>
            <a:p>
              <a:r>
                <a:rPr lang="zh-CN" altLang="en-US" sz="1400" dirty="0">
                  <a:solidFill>
                    <a:prstClr val="white"/>
                  </a:solidFill>
                </a:rPr>
                <a:t>微</a:t>
              </a:r>
              <a:r>
                <a:rPr lang="zh-CN" altLang="en-US" sz="1400" dirty="0" smtClean="0">
                  <a:solidFill>
                    <a:prstClr val="white"/>
                  </a:solidFill>
                </a:rPr>
                <a:t>信号：</a:t>
              </a:r>
              <a:r>
                <a:rPr lang="en-US" altLang="zh-CN" sz="1400" dirty="0" err="1" smtClean="0">
                  <a:solidFill>
                    <a:prstClr val="white"/>
                  </a:solidFill>
                </a:rPr>
                <a:t>cstorbigdata</a:t>
              </a:r>
              <a:endParaRPr lang="zh-CN" altLang="en-US" sz="1400" dirty="0">
                <a:solidFill>
                  <a:prstClr val="white"/>
                </a:solidFill>
              </a:endParaRPr>
            </a:p>
          </p:txBody>
        </p:sp>
      </p:grpSp>
      <p:grpSp>
        <p:nvGrpSpPr>
          <p:cNvPr id="9" name="组合 8"/>
          <p:cNvGrpSpPr/>
          <p:nvPr/>
        </p:nvGrpSpPr>
        <p:grpSpPr>
          <a:xfrm>
            <a:off x="438986" y="1385044"/>
            <a:ext cx="1731564" cy="2061820"/>
            <a:chOff x="678693" y="1566220"/>
            <a:chExt cx="1731564" cy="2061820"/>
          </a:xfrm>
        </p:grpSpPr>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83103" y="1566220"/>
              <a:ext cx="1260022" cy="1260022"/>
            </a:xfrm>
            <a:prstGeom prst="rect">
              <a:avLst/>
            </a:prstGeom>
            <a:effectLst>
              <a:outerShdw blurRad="76200" dist="38100" dir="5400000" sx="102000" sy="102000" algn="t" rotWithShape="0">
                <a:prstClr val="black">
                  <a:alpha val="18000"/>
                </a:prstClr>
              </a:outerShdw>
            </a:effectLst>
          </p:spPr>
        </p:pic>
        <p:sp>
          <p:nvSpPr>
            <p:cNvPr id="24" name="矩形 23"/>
            <p:cNvSpPr/>
            <p:nvPr/>
          </p:nvSpPr>
          <p:spPr>
            <a:xfrm>
              <a:off x="699619" y="3224926"/>
              <a:ext cx="1649882"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文本框 11"/>
            <p:cNvSpPr txBox="1"/>
            <p:nvPr/>
          </p:nvSpPr>
          <p:spPr>
            <a:xfrm>
              <a:off x="883104" y="2826242"/>
              <a:ext cx="1338828" cy="369332"/>
            </a:xfrm>
            <a:prstGeom prst="rect">
              <a:avLst/>
            </a:prstGeom>
            <a:noFill/>
          </p:spPr>
          <p:txBody>
            <a:bodyPr wrap="none" rtlCol="0">
              <a:spAutoFit/>
            </a:bodyPr>
            <a:lstStyle/>
            <a:p>
              <a:r>
                <a:rPr lang="zh-CN" altLang="en-US" dirty="0">
                  <a:solidFill>
                    <a:prstClr val="black">
                      <a:lumMod val="75000"/>
                      <a:lumOff val="25000"/>
                    </a:prstClr>
                  </a:solidFill>
                </a:rPr>
                <a:t>刘鹏</a:t>
              </a:r>
              <a:r>
                <a:rPr lang="zh-CN" altLang="en-US" dirty="0" smtClean="0">
                  <a:solidFill>
                    <a:prstClr val="black">
                      <a:lumMod val="75000"/>
                      <a:lumOff val="25000"/>
                    </a:prstClr>
                  </a:solidFill>
                </a:rPr>
                <a:t>看</a:t>
              </a:r>
              <a:r>
                <a:rPr lang="zh-CN" altLang="en-US" dirty="0">
                  <a:solidFill>
                    <a:prstClr val="black">
                      <a:lumMod val="75000"/>
                      <a:lumOff val="25000"/>
                    </a:prstClr>
                  </a:solidFill>
                </a:rPr>
                <a:t>未来</a:t>
              </a:r>
              <a:endParaRPr lang="zh-CN" altLang="en-US" dirty="0">
                <a:solidFill>
                  <a:prstClr val="black">
                    <a:lumMod val="75000"/>
                    <a:lumOff val="25000"/>
                  </a:prstClr>
                </a:solidFill>
              </a:endParaRPr>
            </a:p>
          </p:txBody>
        </p:sp>
        <p:sp>
          <p:nvSpPr>
            <p:cNvPr id="19" name="文本框 18"/>
            <p:cNvSpPr txBox="1"/>
            <p:nvPr/>
          </p:nvSpPr>
          <p:spPr>
            <a:xfrm>
              <a:off x="678693" y="3274617"/>
              <a:ext cx="1731564" cy="307777"/>
            </a:xfrm>
            <a:prstGeom prst="rect">
              <a:avLst/>
            </a:prstGeom>
            <a:noFill/>
          </p:spPr>
          <p:txBody>
            <a:bodyPr wrap="none" rtlCol="0">
              <a:spAutoFit/>
            </a:bodyPr>
            <a:lstStyle/>
            <a:p>
              <a:r>
                <a:rPr lang="zh-CN" altLang="en-US" sz="1400" dirty="0" smtClean="0">
                  <a:solidFill>
                    <a:prstClr val="white"/>
                  </a:solidFill>
                </a:rPr>
                <a:t>微信号：</a:t>
              </a:r>
              <a:r>
                <a:rPr lang="en-US" altLang="zh-CN" sz="1400" dirty="0" smtClean="0">
                  <a:solidFill>
                    <a:prstClr val="white"/>
                  </a:solidFill>
                </a:rPr>
                <a:t>lpoutlook</a:t>
              </a:r>
              <a:endParaRPr lang="zh-CN" altLang="en-US" sz="1400" dirty="0">
                <a:solidFill>
                  <a:prstClr val="white"/>
                </a:solidFill>
              </a:endParaRPr>
            </a:p>
          </p:txBody>
        </p:sp>
      </p:grpSp>
      <p:grpSp>
        <p:nvGrpSpPr>
          <p:cNvPr id="30" name="组合 29"/>
          <p:cNvGrpSpPr/>
          <p:nvPr/>
        </p:nvGrpSpPr>
        <p:grpSpPr>
          <a:xfrm>
            <a:off x="918871" y="3989955"/>
            <a:ext cx="2031325" cy="2041535"/>
            <a:chOff x="4047675" y="4206434"/>
            <a:chExt cx="2031325" cy="2041535"/>
          </a:xfrm>
        </p:grpSpPr>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91079" y="4206434"/>
              <a:ext cx="1250812" cy="1250812"/>
            </a:xfrm>
            <a:prstGeom prst="rect">
              <a:avLst/>
            </a:prstGeom>
            <a:effectLst>
              <a:outerShdw blurRad="76200" dist="38100" dir="5400000" sx="102000" sy="102000" algn="t" rotWithShape="0">
                <a:prstClr val="black">
                  <a:alpha val="18000"/>
                </a:prstClr>
              </a:outerShdw>
            </a:effectLst>
          </p:spPr>
        </p:pic>
        <p:sp>
          <p:nvSpPr>
            <p:cNvPr id="26" name="矩形 25"/>
            <p:cNvSpPr/>
            <p:nvPr/>
          </p:nvSpPr>
          <p:spPr>
            <a:xfrm>
              <a:off x="4216437" y="5844855"/>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4" name="文本框 13"/>
            <p:cNvSpPr txBox="1"/>
            <p:nvPr/>
          </p:nvSpPr>
          <p:spPr>
            <a:xfrm>
              <a:off x="4047675" y="5458884"/>
              <a:ext cx="2031325" cy="369332"/>
            </a:xfrm>
            <a:prstGeom prst="rect">
              <a:avLst/>
            </a:prstGeom>
            <a:noFill/>
          </p:spPr>
          <p:txBody>
            <a:bodyPr wrap="none" rtlCol="0">
              <a:spAutoFit/>
            </a:bodyPr>
            <a:lstStyle/>
            <a:p>
              <a:r>
                <a:rPr lang="zh-CN" altLang="en-US" dirty="0" smtClean="0">
                  <a:solidFill>
                    <a:prstClr val="black">
                      <a:lumMod val="75000"/>
                      <a:lumOff val="25000"/>
                    </a:prstClr>
                  </a:solidFill>
                </a:rPr>
                <a:t>云创</a:t>
              </a:r>
              <a:r>
                <a:rPr lang="zh-CN" altLang="en-US" dirty="0">
                  <a:solidFill>
                    <a:prstClr val="black">
                      <a:lumMod val="75000"/>
                      <a:lumOff val="25000"/>
                    </a:prstClr>
                  </a:solidFill>
                </a:rPr>
                <a:t>大</a:t>
              </a:r>
              <a:r>
                <a:rPr lang="zh-CN" altLang="en-US" dirty="0" smtClean="0">
                  <a:solidFill>
                    <a:prstClr val="black">
                      <a:lumMod val="75000"/>
                      <a:lumOff val="25000"/>
                    </a:prstClr>
                  </a:solidFill>
                </a:rPr>
                <a:t>数据订阅号</a:t>
              </a:r>
              <a:endParaRPr lang="zh-CN" altLang="en-US" dirty="0">
                <a:solidFill>
                  <a:prstClr val="black">
                    <a:lumMod val="75000"/>
                    <a:lumOff val="25000"/>
                  </a:prstClr>
                </a:solidFill>
              </a:endParaRPr>
            </a:p>
          </p:txBody>
        </p:sp>
        <p:sp>
          <p:nvSpPr>
            <p:cNvPr id="20" name="文本框 19"/>
            <p:cNvSpPr txBox="1"/>
            <p:nvPr/>
          </p:nvSpPr>
          <p:spPr>
            <a:xfrm>
              <a:off x="4227051" y="5893463"/>
              <a:ext cx="1672574"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cStor_cn</a:t>
              </a:r>
              <a:endParaRPr lang="zh-CN" altLang="en-US" sz="1400" dirty="0">
                <a:solidFill>
                  <a:prstClr val="white"/>
                </a:solidFill>
              </a:endParaRPr>
            </a:p>
          </p:txBody>
        </p:sp>
      </p:grpSp>
      <p:sp>
        <p:nvSpPr>
          <p:cNvPr id="4" name="TextBox 3"/>
          <p:cNvSpPr txBox="1"/>
          <p:nvPr/>
        </p:nvSpPr>
        <p:spPr>
          <a:xfrm>
            <a:off x="574106" y="191183"/>
            <a:ext cx="2316480" cy="737235"/>
          </a:xfrm>
          <a:prstGeom prst="rect">
            <a:avLst/>
          </a:prstGeom>
          <a:noFill/>
        </p:spPr>
        <p:txBody>
          <a:bodyPr wrap="none" rtlCol="0">
            <a:spAutoFit/>
          </a:bodyPr>
          <a:lstStyle/>
          <a:p>
            <a:r>
              <a:rPr lang="zh-CN" altLang="en-US" sz="2400" b="1" dirty="0">
                <a:solidFill>
                  <a:schemeClr val="bg2">
                    <a:lumMod val="50000"/>
                  </a:schemeClr>
                </a:solidFill>
              </a:rPr>
              <a:t>云</a:t>
            </a:r>
            <a:r>
              <a:rPr lang="zh-CN" altLang="en-US" sz="2400" b="1" dirty="0" smtClean="0">
                <a:solidFill>
                  <a:schemeClr val="bg2">
                    <a:lumMod val="50000"/>
                  </a:schemeClr>
                </a:solidFill>
              </a:rPr>
              <a:t>创公众</a:t>
            </a:r>
            <a:r>
              <a:rPr lang="zh-CN" altLang="en-US" sz="2400" b="1" dirty="0">
                <a:solidFill>
                  <a:schemeClr val="bg2">
                    <a:lumMod val="50000"/>
                  </a:schemeClr>
                </a:solidFill>
              </a:rPr>
              <a:t>号推荐</a:t>
            </a:r>
            <a:endParaRPr lang="zh-CN" altLang="en-US" dirty="0">
              <a:solidFill>
                <a:schemeClr val="bg2">
                  <a:lumMod val="50000"/>
                </a:schemeClr>
              </a:solidFill>
            </a:endParaRPr>
          </a:p>
          <a:p>
            <a:endParaRPr lang="zh-CN" altLang="en-US" dirty="0">
              <a:solidFill>
                <a:schemeClr val="bg2">
                  <a:lumMod val="50000"/>
                </a:schemeClr>
              </a:solidFill>
            </a:endParaRPr>
          </a:p>
        </p:txBody>
      </p:sp>
      <p:grpSp>
        <p:nvGrpSpPr>
          <p:cNvPr id="22" name="组合 21"/>
          <p:cNvGrpSpPr/>
          <p:nvPr/>
        </p:nvGrpSpPr>
        <p:grpSpPr>
          <a:xfrm>
            <a:off x="7087659" y="1397167"/>
            <a:ext cx="1755613" cy="2048632"/>
            <a:chOff x="7087659" y="1397167"/>
            <a:chExt cx="1755613" cy="2048632"/>
          </a:xfrm>
        </p:grpSpPr>
        <p:pic>
          <p:nvPicPr>
            <p:cNvPr id="2" name="Picture 2" descr="F:\微信\APP二维码\qrcode_for_gh_cc7b2f1bbc38_43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280291" y="1397167"/>
              <a:ext cx="1272247" cy="1272247"/>
            </a:xfrm>
            <a:prstGeom prst="rect">
              <a:avLst/>
            </a:prstGeom>
            <a:noFill/>
            <a:extLst>
              <a:ext uri="{909E8E84-426E-40DD-AFC4-6F175D3DCCD1}">
                <a14:hiddenFill xmlns:a14="http://schemas.microsoft.com/office/drawing/2010/main">
                  <a:solidFill>
                    <a:srgbClr val="FFFFFF"/>
                  </a:solidFill>
                </a14:hiddenFill>
              </a:ext>
            </a:extLst>
          </p:spPr>
        </p:pic>
        <p:sp>
          <p:nvSpPr>
            <p:cNvPr id="46" name="矩形 45"/>
            <p:cNvSpPr/>
            <p:nvPr/>
          </p:nvSpPr>
          <p:spPr>
            <a:xfrm>
              <a:off x="7087659" y="3042685"/>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7" name="文本框 13"/>
            <p:cNvSpPr txBox="1"/>
            <p:nvPr/>
          </p:nvSpPr>
          <p:spPr>
            <a:xfrm>
              <a:off x="7205593" y="2656714"/>
              <a:ext cx="1569660" cy="369332"/>
            </a:xfrm>
            <a:prstGeom prst="rect">
              <a:avLst/>
            </a:prstGeom>
            <a:noFill/>
          </p:spPr>
          <p:txBody>
            <a:bodyPr wrap="none" rtlCol="0">
              <a:spAutoFit/>
            </a:bodyPr>
            <a:lstStyle/>
            <a:p>
              <a:r>
                <a:rPr lang="zh-CN" altLang="en-US" dirty="0" smtClean="0">
                  <a:solidFill>
                    <a:prstClr val="black">
                      <a:lumMod val="75000"/>
                      <a:lumOff val="25000"/>
                    </a:prstClr>
                  </a:solidFill>
                </a:rPr>
                <a:t>深度学习世界</a:t>
              </a:r>
              <a:endParaRPr lang="zh-CN" altLang="en-US" dirty="0">
                <a:solidFill>
                  <a:prstClr val="black">
                    <a:lumMod val="75000"/>
                    <a:lumOff val="25000"/>
                  </a:prstClr>
                </a:solidFill>
              </a:endParaRPr>
            </a:p>
          </p:txBody>
        </p:sp>
        <p:sp>
          <p:nvSpPr>
            <p:cNvPr id="48" name="文本框 19"/>
            <p:cNvSpPr txBox="1"/>
            <p:nvPr/>
          </p:nvSpPr>
          <p:spPr>
            <a:xfrm>
              <a:off x="7098273" y="3091293"/>
              <a:ext cx="1682961"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smtClean="0">
                  <a:solidFill>
                    <a:prstClr val="white"/>
                  </a:solidFill>
                </a:rPr>
                <a:t>dl-world</a:t>
              </a:r>
              <a:endParaRPr lang="zh-CN" altLang="en-US" sz="1400" dirty="0">
                <a:solidFill>
                  <a:prstClr val="white"/>
                </a:solidFill>
              </a:endParaRPr>
            </a:p>
          </p:txBody>
        </p:sp>
      </p:grpSp>
      <p:grpSp>
        <p:nvGrpSpPr>
          <p:cNvPr id="18" name="组合 17"/>
          <p:cNvGrpSpPr/>
          <p:nvPr/>
        </p:nvGrpSpPr>
        <p:grpSpPr>
          <a:xfrm>
            <a:off x="3666912" y="3989955"/>
            <a:ext cx="2031325" cy="2048632"/>
            <a:chOff x="3666912" y="3989955"/>
            <a:chExt cx="2031325" cy="2048632"/>
          </a:xfrm>
        </p:grpSpPr>
        <p:pic>
          <p:nvPicPr>
            <p:cNvPr id="10" name="Picture 3" descr="F:\微信\APP二维码\服务号.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66604" y="3989955"/>
              <a:ext cx="1272247" cy="1272247"/>
            </a:xfrm>
            <a:prstGeom prst="rect">
              <a:avLst/>
            </a:prstGeom>
            <a:noFill/>
            <a:extLst>
              <a:ext uri="{909E8E84-426E-40DD-AFC4-6F175D3DCCD1}">
                <a14:hiddenFill xmlns:a14="http://schemas.microsoft.com/office/drawing/2010/main">
                  <a:solidFill>
                    <a:srgbClr val="FFFFFF"/>
                  </a:solidFill>
                </a14:hiddenFill>
              </a:ext>
            </a:extLst>
          </p:spPr>
        </p:pic>
        <p:sp>
          <p:nvSpPr>
            <p:cNvPr id="49" name="矩形 48"/>
            <p:cNvSpPr/>
            <p:nvPr/>
          </p:nvSpPr>
          <p:spPr>
            <a:xfrm>
              <a:off x="3824920" y="5635473"/>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0" name="文本框 13"/>
            <p:cNvSpPr txBox="1"/>
            <p:nvPr/>
          </p:nvSpPr>
          <p:spPr>
            <a:xfrm>
              <a:off x="3666912" y="5249502"/>
              <a:ext cx="2031325" cy="369332"/>
            </a:xfrm>
            <a:prstGeom prst="rect">
              <a:avLst/>
            </a:prstGeom>
            <a:noFill/>
          </p:spPr>
          <p:txBody>
            <a:bodyPr wrap="none" rtlCol="0">
              <a:spAutoFit/>
            </a:bodyPr>
            <a:lstStyle/>
            <a:p>
              <a:r>
                <a:rPr lang="zh-CN" altLang="en-US" dirty="0">
                  <a:solidFill>
                    <a:prstClr val="black">
                      <a:lumMod val="75000"/>
                      <a:lumOff val="25000"/>
                    </a:prstClr>
                  </a:solidFill>
                </a:rPr>
                <a:t>云创大</a:t>
              </a:r>
              <a:r>
                <a:rPr lang="zh-CN" altLang="en-US" dirty="0" smtClean="0">
                  <a:solidFill>
                    <a:prstClr val="black">
                      <a:lumMod val="75000"/>
                      <a:lumOff val="25000"/>
                    </a:prstClr>
                  </a:solidFill>
                </a:rPr>
                <a:t>数据服务号</a:t>
              </a:r>
              <a:endParaRPr lang="zh-CN" altLang="en-US" dirty="0">
                <a:solidFill>
                  <a:prstClr val="black">
                    <a:lumMod val="75000"/>
                    <a:lumOff val="25000"/>
                  </a:prstClr>
                </a:solidFill>
              </a:endParaRPr>
            </a:p>
          </p:txBody>
        </p:sp>
        <p:sp>
          <p:nvSpPr>
            <p:cNvPr id="51" name="文本框 19"/>
            <p:cNvSpPr txBox="1"/>
            <p:nvPr/>
          </p:nvSpPr>
          <p:spPr>
            <a:xfrm>
              <a:off x="3835534" y="5684081"/>
              <a:ext cx="1588320"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cstorfw</a:t>
              </a:r>
              <a:endParaRPr lang="zh-CN" altLang="en-US" sz="1400" dirty="0">
                <a:solidFill>
                  <a:prstClr val="white"/>
                </a:solidFill>
              </a:endParaRPr>
            </a:p>
          </p:txBody>
        </p:sp>
      </p:grpSp>
      <p:grpSp>
        <p:nvGrpSpPr>
          <p:cNvPr id="23" name="组合 22"/>
          <p:cNvGrpSpPr/>
          <p:nvPr/>
        </p:nvGrpSpPr>
        <p:grpSpPr>
          <a:xfrm>
            <a:off x="6210994" y="3989955"/>
            <a:ext cx="2492990" cy="2048632"/>
            <a:chOff x="6210994" y="3989955"/>
            <a:chExt cx="2492990" cy="2048632"/>
          </a:xfrm>
        </p:grpSpPr>
        <p:sp>
          <p:nvSpPr>
            <p:cNvPr id="53" name="文本框 13"/>
            <p:cNvSpPr txBox="1"/>
            <p:nvPr/>
          </p:nvSpPr>
          <p:spPr>
            <a:xfrm>
              <a:off x="6210994" y="5249502"/>
              <a:ext cx="2492990" cy="369332"/>
            </a:xfrm>
            <a:prstGeom prst="rect">
              <a:avLst/>
            </a:prstGeom>
            <a:noFill/>
          </p:spPr>
          <p:txBody>
            <a:bodyPr wrap="none" rtlCol="0">
              <a:spAutoFit/>
            </a:bodyPr>
            <a:lstStyle/>
            <a:p>
              <a:r>
                <a:rPr lang="zh-CN" altLang="en-US" dirty="0" smtClean="0">
                  <a:solidFill>
                    <a:prstClr val="black">
                      <a:lumMod val="75000"/>
                      <a:lumOff val="25000"/>
                    </a:prstClr>
                  </a:solidFill>
                </a:rPr>
                <a:t>高校大</a:t>
              </a:r>
              <a:r>
                <a:rPr lang="zh-CN" altLang="en-US" dirty="0">
                  <a:solidFill>
                    <a:prstClr val="black">
                      <a:lumMod val="75000"/>
                      <a:lumOff val="25000"/>
                    </a:prstClr>
                  </a:solidFill>
                </a:rPr>
                <a:t>数据</a:t>
              </a:r>
              <a:r>
                <a:rPr lang="zh-CN" altLang="en-US" dirty="0" smtClean="0">
                  <a:solidFill>
                    <a:prstClr val="black">
                      <a:lumMod val="75000"/>
                      <a:lumOff val="25000"/>
                    </a:prstClr>
                  </a:solidFill>
                </a:rPr>
                <a:t>与</a:t>
              </a:r>
              <a:r>
                <a:rPr lang="zh-CN" altLang="en-US" dirty="0">
                  <a:solidFill>
                    <a:prstClr val="black">
                      <a:lumMod val="75000"/>
                      <a:lumOff val="25000"/>
                    </a:prstClr>
                  </a:solidFill>
                </a:rPr>
                <a:t>人工智能</a:t>
              </a:r>
              <a:endParaRPr lang="zh-CN" altLang="en-US" dirty="0">
                <a:solidFill>
                  <a:prstClr val="black">
                    <a:lumMod val="75000"/>
                    <a:lumOff val="25000"/>
                  </a:prstClr>
                </a:solidFill>
              </a:endParaRPr>
            </a:p>
          </p:txBody>
        </p:sp>
        <p:grpSp>
          <p:nvGrpSpPr>
            <p:cNvPr id="21" name="组合 20"/>
            <p:cNvGrpSpPr/>
            <p:nvPr/>
          </p:nvGrpSpPr>
          <p:grpSpPr>
            <a:xfrm>
              <a:off x="6553804" y="3989955"/>
              <a:ext cx="1755613" cy="2048632"/>
              <a:chOff x="6553804" y="3989955"/>
              <a:chExt cx="1755613" cy="2048632"/>
            </a:xfrm>
          </p:grpSpPr>
          <p:pic>
            <p:nvPicPr>
              <p:cNvPr id="11" name="Picture 4" descr="F:\微信\APP二维码\qrcode_for_gh_36578c7d93ba_860.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11947" y="3989955"/>
                <a:ext cx="1239328" cy="1239328"/>
              </a:xfrm>
              <a:prstGeom prst="rect">
                <a:avLst/>
              </a:prstGeom>
              <a:noFill/>
              <a:extLst>
                <a:ext uri="{909E8E84-426E-40DD-AFC4-6F175D3DCCD1}">
                  <a14:hiddenFill xmlns:a14="http://schemas.microsoft.com/office/drawing/2010/main">
                    <a:solidFill>
                      <a:srgbClr val="FFFFFF"/>
                    </a:solidFill>
                  </a14:hiddenFill>
                </a:ext>
              </a:extLst>
            </p:spPr>
          </p:pic>
          <p:sp>
            <p:nvSpPr>
              <p:cNvPr id="52" name="矩形 51"/>
              <p:cNvSpPr/>
              <p:nvPr/>
            </p:nvSpPr>
            <p:spPr>
              <a:xfrm>
                <a:off x="6553804" y="5635473"/>
                <a:ext cx="1755613" cy="40311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54" name="文本框 19"/>
              <p:cNvSpPr txBox="1"/>
              <p:nvPr/>
            </p:nvSpPr>
            <p:spPr>
              <a:xfrm>
                <a:off x="6564418" y="5684081"/>
                <a:ext cx="1596912" cy="307777"/>
              </a:xfrm>
              <a:prstGeom prst="rect">
                <a:avLst/>
              </a:prstGeom>
              <a:noFill/>
            </p:spPr>
            <p:txBody>
              <a:bodyPr wrap="none" rtlCol="0">
                <a:spAutoFit/>
              </a:bodyPr>
              <a:lstStyle/>
              <a:p>
                <a:r>
                  <a:rPr lang="zh-CN" altLang="en-US" sz="1400" dirty="0">
                    <a:solidFill>
                      <a:prstClr val="white"/>
                    </a:solidFill>
                  </a:rPr>
                  <a:t>微信号</a:t>
                </a:r>
                <a:r>
                  <a:rPr lang="zh-CN" altLang="en-US" sz="1400" dirty="0" smtClean="0">
                    <a:solidFill>
                      <a:prstClr val="white"/>
                    </a:solidFill>
                  </a:rPr>
                  <a:t>：</a:t>
                </a:r>
                <a:r>
                  <a:rPr lang="en-US" altLang="zh-CN" sz="1400" dirty="0" err="1" smtClean="0">
                    <a:solidFill>
                      <a:prstClr val="white"/>
                    </a:solidFill>
                  </a:rPr>
                  <a:t>data_AI</a:t>
                </a:r>
                <a:endParaRPr lang="zh-CN" altLang="en-US" sz="1400" dirty="0">
                  <a:solidFill>
                    <a:prstClr val="white"/>
                  </a:solidFill>
                </a:endParaRPr>
              </a:p>
            </p:txBody>
          </p:sp>
        </p:gr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0" y="1"/>
            <a:ext cx="9144000" cy="7429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39" name="TextBox 38"/>
          <p:cNvSpPr txBox="1"/>
          <p:nvPr/>
        </p:nvSpPr>
        <p:spPr>
          <a:xfrm>
            <a:off x="475549" y="184284"/>
            <a:ext cx="2031365" cy="737235"/>
          </a:xfrm>
          <a:prstGeom prst="rect">
            <a:avLst/>
          </a:prstGeom>
          <a:noFill/>
        </p:spPr>
        <p:txBody>
          <a:bodyPr wrap="none" rtlCol="0">
            <a:spAutoFit/>
          </a:bodyPr>
          <a:lstStyle/>
          <a:p>
            <a:r>
              <a:rPr lang="zh-CN" altLang="en-US" sz="2400" b="1" dirty="0" smtClean="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手机</a:t>
            </a:r>
            <a:r>
              <a:rPr lang="en-US" altLang="zh-CN" sz="2400" b="1" dirty="0" smtClean="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APP</a:t>
            </a:r>
            <a:r>
              <a:rPr lang="zh-CN" altLang="en-US" sz="2400" b="1" dirty="0">
                <a:solidFill>
                  <a:schemeClr val="bg2">
                    <a:lumMod val="50000"/>
                  </a:schemeClr>
                </a:solidFill>
                <a:latin typeface="微软雅黑" panose="020B0503020204020204" pitchFamily="34" charset="-122"/>
                <a:ea typeface="微软雅黑" panose="020B0503020204020204" pitchFamily="34" charset="-122"/>
                <a:cs typeface="微软雅黑" panose="020B0503020204020204" pitchFamily="34" charset="-122"/>
              </a:rPr>
              <a:t>推荐</a:t>
            </a:r>
            <a:endParaRPr lang="zh-CN" altLang="en-US" dirty="0">
              <a:solidFill>
                <a:schemeClr val="bg2">
                  <a:lumMod val="50000"/>
                </a:schemeClr>
              </a:solidFill>
            </a:endParaRPr>
          </a:p>
          <a:p>
            <a:endParaRPr lang="zh-CN" altLang="en-US" dirty="0">
              <a:solidFill>
                <a:schemeClr val="bg2">
                  <a:lumMod val="50000"/>
                </a:schemeClr>
              </a:solidFill>
            </a:endParaRPr>
          </a:p>
        </p:txBody>
      </p:sp>
      <p:grpSp>
        <p:nvGrpSpPr>
          <p:cNvPr id="21" name="组合 20"/>
          <p:cNvGrpSpPr/>
          <p:nvPr/>
        </p:nvGrpSpPr>
        <p:grpSpPr>
          <a:xfrm>
            <a:off x="106762" y="1145478"/>
            <a:ext cx="2303744" cy="4112860"/>
            <a:chOff x="97237" y="1145478"/>
            <a:chExt cx="2303744" cy="4112860"/>
          </a:xfrm>
        </p:grpSpPr>
        <p:pic>
          <p:nvPicPr>
            <p:cNvPr id="4098"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97237"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6" name="Picture 4" descr="F:\微信\APP二维码\我的PM2.5--已测试.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188" y="1943233"/>
              <a:ext cx="1257537" cy="1257537"/>
            </a:xfrm>
            <a:prstGeom prst="rect">
              <a:avLst/>
            </a:prstGeom>
            <a:noFill/>
            <a:extLst>
              <a:ext uri="{909E8E84-426E-40DD-AFC4-6F175D3DCCD1}">
                <a14:hiddenFill xmlns:a14="http://schemas.microsoft.com/office/drawing/2010/main">
                  <a:solidFill>
                    <a:srgbClr val="FFFFFF"/>
                  </a:solidFill>
                </a14:hiddenFill>
              </a:ext>
            </a:extLst>
          </p:spPr>
        </p:pic>
        <p:sp>
          <p:nvSpPr>
            <p:cNvPr id="37" name="文本框 18"/>
            <p:cNvSpPr txBox="1"/>
            <p:nvPr/>
          </p:nvSpPr>
          <p:spPr>
            <a:xfrm>
              <a:off x="611805" y="3338868"/>
              <a:ext cx="1253869" cy="338554"/>
            </a:xfrm>
            <a:prstGeom prst="rect">
              <a:avLst/>
            </a:prstGeom>
            <a:noFill/>
          </p:spPr>
          <p:txBody>
            <a:bodyPr wrap="none" rtlCol="0">
              <a:spAutoFit/>
            </a:bodyPr>
            <a:lstStyle/>
            <a:p>
              <a:r>
                <a:rPr lang="zh-CN" altLang="en-US" sz="1600" b="1" dirty="0">
                  <a:solidFill>
                    <a:schemeClr val="tx1">
                      <a:lumMod val="85000"/>
                      <a:lumOff val="15000"/>
                    </a:schemeClr>
                  </a:solidFill>
                </a:rPr>
                <a:t>我的</a:t>
              </a:r>
              <a:r>
                <a:rPr lang="en-US" altLang="zh-CN" sz="1600" b="1" dirty="0" smtClean="0">
                  <a:solidFill>
                    <a:schemeClr val="tx1">
                      <a:lumMod val="85000"/>
                      <a:lumOff val="15000"/>
                    </a:schemeClr>
                  </a:solidFill>
                </a:rPr>
                <a:t>PM2.5</a:t>
              </a:r>
              <a:endParaRPr lang="en-US" altLang="zh-CN" sz="1600" b="1" dirty="0" smtClean="0">
                <a:solidFill>
                  <a:schemeClr val="tx1">
                    <a:lumMod val="85000"/>
                    <a:lumOff val="15000"/>
                  </a:schemeClr>
                </a:solidFill>
              </a:endParaRPr>
            </a:p>
          </p:txBody>
        </p:sp>
        <p:sp>
          <p:nvSpPr>
            <p:cNvPr id="18" name="TextBox 17"/>
            <p:cNvSpPr txBox="1"/>
            <p:nvPr/>
          </p:nvSpPr>
          <p:spPr>
            <a:xfrm>
              <a:off x="630663" y="3732155"/>
              <a:ext cx="1415772" cy="1077218"/>
            </a:xfrm>
            <a:prstGeom prst="rect">
              <a:avLst/>
            </a:prstGeom>
            <a:noFill/>
          </p:spPr>
          <p:txBody>
            <a:bodyPr wrap="none" rtlCol="0">
              <a:spAutoFit/>
            </a:bodyPr>
            <a:lstStyle/>
            <a:p>
              <a:r>
                <a:rPr lang="zh-CN" altLang="en-US" sz="1600" dirty="0">
                  <a:solidFill>
                    <a:schemeClr val="tx1">
                      <a:lumMod val="65000"/>
                      <a:lumOff val="35000"/>
                    </a:schemeClr>
                  </a:solidFill>
                </a:rPr>
                <a:t>随时随地准确</a:t>
              </a:r>
              <a:endParaRPr lang="en-US" altLang="zh-CN" sz="1600" dirty="0">
                <a:solidFill>
                  <a:schemeClr val="tx1">
                    <a:lumMod val="65000"/>
                    <a:lumOff val="35000"/>
                  </a:schemeClr>
                </a:solidFill>
              </a:endParaRPr>
            </a:p>
            <a:p>
              <a:r>
                <a:rPr lang="zh-CN" altLang="en-US" sz="1600" dirty="0">
                  <a:solidFill>
                    <a:schemeClr val="tx1">
                      <a:lumMod val="65000"/>
                      <a:lumOff val="35000"/>
                    </a:schemeClr>
                  </a:solidFill>
                </a:rPr>
                <a:t>查看身边的</a:t>
              </a:r>
              <a:endParaRPr lang="en-US" altLang="zh-CN" sz="1600" dirty="0">
                <a:solidFill>
                  <a:schemeClr val="tx1">
                    <a:lumMod val="65000"/>
                    <a:lumOff val="35000"/>
                  </a:schemeClr>
                </a:solidFill>
              </a:endParaRPr>
            </a:p>
            <a:p>
              <a:r>
                <a:rPr lang="en-US" altLang="zh-CN" sz="1600" dirty="0">
                  <a:solidFill>
                    <a:schemeClr val="tx1">
                      <a:lumMod val="65000"/>
                      <a:lumOff val="35000"/>
                    </a:schemeClr>
                  </a:solidFill>
                </a:rPr>
                <a:t>PM2.5</a:t>
              </a:r>
              <a:r>
                <a:rPr lang="zh-CN" altLang="en-US" sz="1600" dirty="0" smtClean="0">
                  <a:solidFill>
                    <a:schemeClr val="tx1">
                      <a:lumMod val="65000"/>
                      <a:lumOff val="35000"/>
                    </a:schemeClr>
                  </a:solidFill>
                </a:rPr>
                <a:t>值</a:t>
              </a:r>
              <a:endParaRPr lang="zh-CN" altLang="en-US" sz="1600" dirty="0">
                <a:solidFill>
                  <a:schemeClr val="tx1">
                    <a:lumMod val="65000"/>
                    <a:lumOff val="35000"/>
                  </a:schemeClr>
                </a:solidFill>
              </a:endParaRPr>
            </a:p>
            <a:p>
              <a:endParaRPr lang="zh-CN" altLang="en-US" sz="1600" dirty="0">
                <a:solidFill>
                  <a:schemeClr val="tx1">
                    <a:lumMod val="65000"/>
                    <a:lumOff val="35000"/>
                  </a:schemeClr>
                </a:solidFill>
              </a:endParaRPr>
            </a:p>
          </p:txBody>
        </p:sp>
      </p:grpSp>
      <p:grpSp>
        <p:nvGrpSpPr>
          <p:cNvPr id="22" name="组合 21"/>
          <p:cNvGrpSpPr/>
          <p:nvPr/>
        </p:nvGrpSpPr>
        <p:grpSpPr>
          <a:xfrm>
            <a:off x="2293986" y="1145478"/>
            <a:ext cx="2303744" cy="4112860"/>
            <a:chOff x="2293986" y="1145478"/>
            <a:chExt cx="2303744" cy="4112860"/>
          </a:xfrm>
        </p:grpSpPr>
        <p:pic>
          <p:nvPicPr>
            <p:cNvPr id="55"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2293986"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5" name="Picture 3" descr="F:\微信\APP二维码\同声译-已测试.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45312" y="1940747"/>
              <a:ext cx="1260023" cy="1260023"/>
            </a:xfrm>
            <a:prstGeom prst="rect">
              <a:avLst/>
            </a:prstGeom>
            <a:noFill/>
            <a:extLst>
              <a:ext uri="{909E8E84-426E-40DD-AFC4-6F175D3DCCD1}">
                <a14:hiddenFill xmlns:a14="http://schemas.microsoft.com/office/drawing/2010/main">
                  <a:solidFill>
                    <a:srgbClr val="FFFFFF"/>
                  </a:solidFill>
                </a14:hiddenFill>
              </a:ext>
            </a:extLst>
          </p:spPr>
        </p:pic>
        <p:sp>
          <p:nvSpPr>
            <p:cNvPr id="41" name="文本框 18"/>
            <p:cNvSpPr txBox="1"/>
            <p:nvPr/>
          </p:nvSpPr>
          <p:spPr>
            <a:xfrm>
              <a:off x="3048916" y="3347494"/>
              <a:ext cx="800219" cy="338554"/>
            </a:xfrm>
            <a:prstGeom prst="rect">
              <a:avLst/>
            </a:prstGeom>
            <a:noFill/>
          </p:spPr>
          <p:txBody>
            <a:bodyPr wrap="none" rtlCol="0">
              <a:spAutoFit/>
            </a:bodyPr>
            <a:lstStyle/>
            <a:p>
              <a:r>
                <a:rPr lang="zh-CN" altLang="en-US" sz="1600" b="1" dirty="0">
                  <a:solidFill>
                    <a:schemeClr val="tx1">
                      <a:lumMod val="85000"/>
                      <a:lumOff val="15000"/>
                    </a:schemeClr>
                  </a:solidFill>
                </a:rPr>
                <a:t>同声译</a:t>
              </a:r>
              <a:endParaRPr lang="zh-CN" altLang="en-US" sz="1600" b="1" dirty="0">
                <a:solidFill>
                  <a:schemeClr val="tx1">
                    <a:lumMod val="85000"/>
                    <a:lumOff val="15000"/>
                  </a:schemeClr>
                </a:solidFill>
              </a:endParaRPr>
            </a:p>
          </p:txBody>
        </p:sp>
        <p:sp>
          <p:nvSpPr>
            <p:cNvPr id="62" name="TextBox 61"/>
            <p:cNvSpPr txBox="1"/>
            <p:nvPr/>
          </p:nvSpPr>
          <p:spPr>
            <a:xfrm>
              <a:off x="2767437" y="3732155"/>
              <a:ext cx="1451038" cy="830997"/>
            </a:xfrm>
            <a:prstGeom prst="rect">
              <a:avLst/>
            </a:prstGeom>
            <a:noFill/>
          </p:spPr>
          <p:txBody>
            <a:bodyPr wrap="none" rtlCol="0">
              <a:spAutoFit/>
            </a:bodyPr>
            <a:lstStyle/>
            <a:p>
              <a:r>
                <a:rPr lang="zh-CN" altLang="en-US" sz="1600" dirty="0">
                  <a:solidFill>
                    <a:schemeClr val="tx1">
                      <a:lumMod val="65000"/>
                      <a:lumOff val="35000"/>
                    </a:schemeClr>
                  </a:solidFill>
                </a:rPr>
                <a:t>支持</a:t>
              </a:r>
              <a:r>
                <a:rPr lang="en-US" altLang="zh-CN" sz="1600" dirty="0">
                  <a:solidFill>
                    <a:schemeClr val="tx1">
                      <a:lumMod val="65000"/>
                      <a:lumOff val="35000"/>
                    </a:schemeClr>
                  </a:solidFill>
                </a:rPr>
                <a:t>26</a:t>
              </a:r>
              <a:r>
                <a:rPr lang="zh-CN" altLang="en-US" sz="1600" dirty="0">
                  <a:solidFill>
                    <a:schemeClr val="tx1">
                      <a:lumMod val="65000"/>
                      <a:lumOff val="35000"/>
                    </a:schemeClr>
                  </a:solidFill>
                </a:rPr>
                <a:t>种</a:t>
              </a:r>
              <a:r>
                <a:rPr lang="zh-CN" altLang="en-US" sz="1600" dirty="0" smtClean="0">
                  <a:solidFill>
                    <a:schemeClr val="tx1">
                      <a:lumMod val="65000"/>
                      <a:lumOff val="35000"/>
                    </a:schemeClr>
                  </a:solidFill>
                </a:rPr>
                <a:t>语言</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互</a:t>
              </a:r>
              <a:r>
                <a:rPr lang="zh-CN" altLang="en-US" sz="1600" dirty="0">
                  <a:solidFill>
                    <a:schemeClr val="tx1">
                      <a:lumMod val="65000"/>
                      <a:lumOff val="35000"/>
                    </a:schemeClr>
                  </a:solidFill>
                </a:rPr>
                <a:t>译的实时</a:t>
              </a:r>
              <a:r>
                <a:rPr lang="zh-CN" altLang="en-US" sz="1600" dirty="0" smtClean="0">
                  <a:solidFill>
                    <a:schemeClr val="tx1">
                      <a:lumMod val="65000"/>
                      <a:lumOff val="35000"/>
                    </a:schemeClr>
                  </a:solidFill>
                </a:rPr>
                <a:t>翻</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译软件</a:t>
              </a:r>
              <a:endParaRPr lang="zh-CN" altLang="en-US" sz="1600" dirty="0">
                <a:solidFill>
                  <a:schemeClr val="tx1">
                    <a:lumMod val="65000"/>
                    <a:lumOff val="35000"/>
                  </a:schemeClr>
                </a:solidFill>
              </a:endParaRPr>
            </a:p>
          </p:txBody>
        </p:sp>
      </p:grpSp>
      <p:grpSp>
        <p:nvGrpSpPr>
          <p:cNvPr id="36" name="组合 35"/>
          <p:cNvGrpSpPr/>
          <p:nvPr/>
        </p:nvGrpSpPr>
        <p:grpSpPr>
          <a:xfrm>
            <a:off x="6691416" y="1145478"/>
            <a:ext cx="2303744" cy="4112860"/>
            <a:chOff x="6691416" y="1145478"/>
            <a:chExt cx="2303744" cy="4112860"/>
          </a:xfrm>
        </p:grpSpPr>
        <p:pic>
          <p:nvPicPr>
            <p:cNvPr id="57"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6691416"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4" name="Picture 2" descr="F:\微信\APP二维码\科技头条Android版.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50324" y="1943233"/>
              <a:ext cx="1294820" cy="1294820"/>
            </a:xfrm>
            <a:prstGeom prst="rect">
              <a:avLst/>
            </a:prstGeom>
            <a:noFill/>
            <a:extLst>
              <a:ext uri="{909E8E84-426E-40DD-AFC4-6F175D3DCCD1}">
                <a14:hiddenFill xmlns:a14="http://schemas.microsoft.com/office/drawing/2010/main">
                  <a:solidFill>
                    <a:srgbClr val="FFFFFF"/>
                  </a:solidFill>
                </a14:hiddenFill>
              </a:ext>
            </a:extLst>
          </p:spPr>
        </p:pic>
        <p:sp>
          <p:nvSpPr>
            <p:cNvPr id="45" name="文本框 18"/>
            <p:cNvSpPr txBox="1"/>
            <p:nvPr/>
          </p:nvSpPr>
          <p:spPr>
            <a:xfrm>
              <a:off x="7446450" y="3374551"/>
              <a:ext cx="1005403" cy="338554"/>
            </a:xfrm>
            <a:prstGeom prst="rect">
              <a:avLst/>
            </a:prstGeom>
            <a:noFill/>
          </p:spPr>
          <p:txBody>
            <a:bodyPr wrap="none" rtlCol="0">
              <a:spAutoFit/>
            </a:bodyPr>
            <a:lstStyle/>
            <a:p>
              <a:r>
                <a:rPr lang="zh-CN" altLang="en-US" sz="1600" b="1" dirty="0">
                  <a:solidFill>
                    <a:schemeClr val="tx1">
                      <a:lumMod val="85000"/>
                      <a:lumOff val="15000"/>
                    </a:schemeClr>
                  </a:solidFill>
                </a:rPr>
                <a:t>科技头条</a:t>
              </a:r>
              <a:endParaRPr lang="zh-CN" altLang="en-US" sz="1600" b="1" dirty="0">
                <a:solidFill>
                  <a:schemeClr val="tx1">
                    <a:lumMod val="85000"/>
                    <a:lumOff val="15000"/>
                  </a:schemeClr>
                </a:solidFill>
              </a:endParaRPr>
            </a:p>
          </p:txBody>
        </p:sp>
        <p:sp>
          <p:nvSpPr>
            <p:cNvPr id="63" name="TextBox 62"/>
            <p:cNvSpPr txBox="1"/>
            <p:nvPr/>
          </p:nvSpPr>
          <p:spPr>
            <a:xfrm>
              <a:off x="7212224" y="3855265"/>
              <a:ext cx="1415772" cy="584775"/>
            </a:xfrm>
            <a:prstGeom prst="rect">
              <a:avLst/>
            </a:prstGeom>
            <a:noFill/>
          </p:spPr>
          <p:txBody>
            <a:bodyPr wrap="none" rtlCol="0">
              <a:spAutoFit/>
            </a:bodyPr>
            <a:lstStyle/>
            <a:p>
              <a:r>
                <a:rPr lang="zh-CN" altLang="en-US" sz="1600" dirty="0">
                  <a:solidFill>
                    <a:schemeClr val="tx1">
                      <a:lumMod val="65000"/>
                      <a:lumOff val="35000"/>
                    </a:schemeClr>
                  </a:solidFill>
                </a:rPr>
                <a:t>汇聚前沿</a:t>
              </a:r>
              <a:r>
                <a:rPr lang="zh-CN" altLang="en-US" sz="1600" dirty="0" smtClean="0">
                  <a:solidFill>
                    <a:schemeClr val="tx1">
                      <a:lumMod val="65000"/>
                      <a:lumOff val="35000"/>
                    </a:schemeClr>
                  </a:solidFill>
                </a:rPr>
                <a:t>资讯</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的</a:t>
              </a:r>
              <a:r>
                <a:rPr lang="zh-CN" altLang="en-US" sz="1600" dirty="0">
                  <a:solidFill>
                    <a:schemeClr val="tx1">
                      <a:lumMod val="65000"/>
                      <a:lumOff val="35000"/>
                    </a:schemeClr>
                  </a:solidFill>
                </a:rPr>
                <a:t>科技情报站</a:t>
              </a:r>
              <a:endParaRPr lang="zh-CN" altLang="en-US" sz="1600" dirty="0">
                <a:solidFill>
                  <a:schemeClr val="tx1">
                    <a:lumMod val="65000"/>
                    <a:lumOff val="35000"/>
                  </a:schemeClr>
                </a:solidFill>
              </a:endParaRPr>
            </a:p>
          </p:txBody>
        </p:sp>
      </p:grpSp>
      <p:grpSp>
        <p:nvGrpSpPr>
          <p:cNvPr id="23" name="组合 22"/>
          <p:cNvGrpSpPr/>
          <p:nvPr/>
        </p:nvGrpSpPr>
        <p:grpSpPr>
          <a:xfrm>
            <a:off x="4485142" y="1145478"/>
            <a:ext cx="2303744" cy="4112860"/>
            <a:chOff x="4485142" y="1145478"/>
            <a:chExt cx="2303744" cy="4112860"/>
          </a:xfrm>
        </p:grpSpPr>
        <p:pic>
          <p:nvPicPr>
            <p:cNvPr id="56" name="Picture 2"/>
            <p:cNvPicPr>
              <a:picLocks noChangeAspect="1" noChangeArrowheads="1"/>
            </p:cNvPicPr>
            <p:nvPr/>
          </p:nvPicPr>
          <p:blipFill>
            <a:blip r:embed="rId1">
              <a:extLst>
                <a:ext uri="{28A0092B-C50C-407E-A947-70E740481C1C}">
                  <a14:useLocalDpi xmlns:a14="http://schemas.microsoft.com/office/drawing/2010/main" val="0"/>
                </a:ext>
              </a:extLst>
            </a:blip>
            <a:stretch>
              <a:fillRect/>
            </a:stretch>
          </p:blipFill>
          <p:spPr bwMode="auto">
            <a:xfrm>
              <a:off x="4485142" y="1145478"/>
              <a:ext cx="2303744" cy="4112860"/>
            </a:xfrm>
            <a:prstGeom prst="rect">
              <a:avLst/>
            </a:prstGeom>
            <a:noFill/>
            <a:effectLst>
              <a:reflection blurRad="6350" stA="30000" endPos="17000" dist="12700" dir="5400000" sy="-100000" algn="bl" rotWithShape="0"/>
            </a:effectLst>
            <a:extLst>
              <a:ext uri="{909E8E84-426E-40DD-AFC4-6F175D3DCCD1}">
                <a14:hiddenFill xmlns:a14="http://schemas.microsoft.com/office/drawing/2010/main">
                  <a:solidFill>
                    <a:srgbClr val="FFFFFF"/>
                  </a:solidFill>
                </a14:hiddenFill>
              </a:ext>
            </a:extLst>
          </p:spPr>
        </p:pic>
        <p:pic>
          <p:nvPicPr>
            <p:cNvPr id="3077" name="Picture 5" descr="F:\微信\APP二维码\0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34365" y="1929395"/>
              <a:ext cx="1285211" cy="1285211"/>
            </a:xfrm>
            <a:prstGeom prst="rect">
              <a:avLst/>
            </a:prstGeom>
            <a:noFill/>
            <a:extLst>
              <a:ext uri="{909E8E84-426E-40DD-AFC4-6F175D3DCCD1}">
                <a14:hiddenFill xmlns:a14="http://schemas.microsoft.com/office/drawing/2010/main">
                  <a:solidFill>
                    <a:srgbClr val="FFFFFF"/>
                  </a:solidFill>
                </a14:hiddenFill>
              </a:ext>
            </a:extLst>
          </p:spPr>
        </p:pic>
        <p:sp>
          <p:nvSpPr>
            <p:cNvPr id="43" name="文本框 18"/>
            <p:cNvSpPr txBox="1"/>
            <p:nvPr/>
          </p:nvSpPr>
          <p:spPr>
            <a:xfrm>
              <a:off x="5200146" y="3347665"/>
              <a:ext cx="1005403" cy="338554"/>
            </a:xfrm>
            <a:prstGeom prst="rect">
              <a:avLst/>
            </a:prstGeom>
            <a:noFill/>
          </p:spPr>
          <p:txBody>
            <a:bodyPr wrap="none" rtlCol="0">
              <a:spAutoFit/>
            </a:bodyPr>
            <a:lstStyle/>
            <a:p>
              <a:r>
                <a:rPr lang="zh-CN" altLang="en-US" sz="1600" b="1" dirty="0">
                  <a:solidFill>
                    <a:schemeClr val="tx1">
                      <a:lumMod val="85000"/>
                      <a:lumOff val="15000"/>
                    </a:schemeClr>
                  </a:solidFill>
                </a:rPr>
                <a:t>我的南京</a:t>
              </a:r>
              <a:endParaRPr lang="zh-CN" altLang="en-US" sz="1600" b="1" dirty="0">
                <a:solidFill>
                  <a:schemeClr val="tx1">
                    <a:lumMod val="85000"/>
                    <a:lumOff val="15000"/>
                  </a:schemeClr>
                </a:solidFill>
              </a:endParaRPr>
            </a:p>
          </p:txBody>
        </p:sp>
        <p:sp>
          <p:nvSpPr>
            <p:cNvPr id="64" name="TextBox 63"/>
            <p:cNvSpPr txBox="1"/>
            <p:nvPr/>
          </p:nvSpPr>
          <p:spPr>
            <a:xfrm>
              <a:off x="4866491" y="3732155"/>
              <a:ext cx="1620957" cy="830997"/>
            </a:xfrm>
            <a:prstGeom prst="rect">
              <a:avLst/>
            </a:prstGeom>
            <a:noFill/>
          </p:spPr>
          <p:txBody>
            <a:bodyPr wrap="none" rtlCol="0">
              <a:spAutoFit/>
            </a:bodyPr>
            <a:lstStyle/>
            <a:p>
              <a:r>
                <a:rPr lang="zh-CN" altLang="en-US" sz="1600" dirty="0">
                  <a:solidFill>
                    <a:schemeClr val="tx1">
                      <a:lumMod val="65000"/>
                      <a:lumOff val="35000"/>
                    </a:schemeClr>
                  </a:solidFill>
                </a:rPr>
                <a:t>云创大数据</a:t>
              </a:r>
              <a:r>
                <a:rPr lang="zh-CN" altLang="en-US" sz="1600" dirty="0" smtClean="0">
                  <a:solidFill>
                    <a:schemeClr val="tx1">
                      <a:lumMod val="65000"/>
                      <a:lumOff val="35000"/>
                    </a:schemeClr>
                  </a:solidFill>
                </a:rPr>
                <a:t>为路</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况</a:t>
              </a:r>
              <a:r>
                <a:rPr lang="zh-CN" altLang="en-US" sz="1600" dirty="0">
                  <a:solidFill>
                    <a:schemeClr val="tx1">
                      <a:lumMod val="65000"/>
                      <a:lumOff val="35000"/>
                    </a:schemeClr>
                  </a:solidFill>
                </a:rPr>
                <a:t>大数据</a:t>
              </a:r>
              <a:r>
                <a:rPr lang="zh-CN" altLang="en-US" sz="1600" dirty="0" smtClean="0">
                  <a:solidFill>
                    <a:schemeClr val="tx1">
                      <a:lumMod val="65000"/>
                      <a:lumOff val="35000"/>
                    </a:schemeClr>
                  </a:solidFill>
                </a:rPr>
                <a:t>应用提</a:t>
              </a:r>
              <a:endParaRPr lang="en-US" altLang="zh-CN" sz="1600" dirty="0" smtClean="0">
                <a:solidFill>
                  <a:schemeClr val="tx1">
                    <a:lumMod val="65000"/>
                    <a:lumOff val="35000"/>
                  </a:schemeClr>
                </a:solidFill>
              </a:endParaRPr>
            </a:p>
            <a:p>
              <a:r>
                <a:rPr lang="zh-CN" altLang="en-US" sz="1600" dirty="0" smtClean="0">
                  <a:solidFill>
                    <a:schemeClr val="tx1">
                      <a:lumMod val="65000"/>
                      <a:lumOff val="35000"/>
                    </a:schemeClr>
                  </a:solidFill>
                </a:rPr>
                <a:t>供</a:t>
              </a:r>
              <a:r>
                <a:rPr lang="zh-CN" altLang="en-US" sz="1600" dirty="0">
                  <a:solidFill>
                    <a:schemeClr val="tx1">
                      <a:lumMod val="65000"/>
                      <a:lumOff val="35000"/>
                    </a:schemeClr>
                  </a:solidFill>
                </a:rPr>
                <a:t>技术</a:t>
              </a:r>
              <a:r>
                <a:rPr lang="zh-CN" altLang="en-US" sz="1600" dirty="0" smtClean="0">
                  <a:solidFill>
                    <a:schemeClr val="tx1">
                      <a:lumMod val="65000"/>
                      <a:lumOff val="35000"/>
                    </a:schemeClr>
                  </a:solidFill>
                </a:rPr>
                <a:t>支持</a:t>
              </a:r>
              <a:endParaRPr lang="zh-CN" altLang="en-US" sz="1600" dirty="0">
                <a:solidFill>
                  <a:schemeClr val="tx1">
                    <a:lumMod val="65000"/>
                    <a:lumOff val="35000"/>
                  </a:schemeClr>
                </a:solidFill>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组合 8"/>
          <p:cNvGrpSpPr/>
          <p:nvPr/>
        </p:nvGrpSpPr>
        <p:grpSpPr>
          <a:xfrm>
            <a:off x="5462133" y="4933111"/>
            <a:ext cx="1563506" cy="641625"/>
            <a:chOff x="5462133" y="4933111"/>
            <a:chExt cx="1563506" cy="641625"/>
          </a:xfrm>
        </p:grpSpPr>
        <p:sp>
          <p:nvSpPr>
            <p:cNvPr id="29" name="矩形 28"/>
            <p:cNvSpPr/>
            <p:nvPr/>
          </p:nvSpPr>
          <p:spPr>
            <a:xfrm>
              <a:off x="5462338" y="4933111"/>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8" name="Picture 14" descr="F:\logo\中国智能硬件logo-01.png">
              <a:hlinkClick r:id="rId1"/>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62133" y="5038052"/>
              <a:ext cx="1562412" cy="47585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 name="组合 5"/>
          <p:cNvGrpSpPr/>
          <p:nvPr/>
        </p:nvGrpSpPr>
        <p:grpSpPr>
          <a:xfrm>
            <a:off x="420161" y="4933025"/>
            <a:ext cx="1565587" cy="641625"/>
            <a:chOff x="422066" y="4933025"/>
            <a:chExt cx="1565587" cy="641625"/>
          </a:xfrm>
        </p:grpSpPr>
        <p:sp>
          <p:nvSpPr>
            <p:cNvPr id="3" name="矩形 2"/>
            <p:cNvSpPr/>
            <p:nvPr/>
          </p:nvSpPr>
          <p:spPr>
            <a:xfrm>
              <a:off x="422066"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39" name="Picture 15" descr="F:\logo\chinacloud_logo-01.png">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5241" y="5037800"/>
              <a:ext cx="1562412" cy="47848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1" name="组合 10"/>
          <p:cNvGrpSpPr/>
          <p:nvPr/>
        </p:nvGrpSpPr>
        <p:grpSpPr>
          <a:xfrm>
            <a:off x="7138738" y="5702714"/>
            <a:ext cx="1563301" cy="641625"/>
            <a:chOff x="7138738" y="5702714"/>
            <a:chExt cx="1563301" cy="641625"/>
          </a:xfrm>
        </p:grpSpPr>
        <p:sp>
          <p:nvSpPr>
            <p:cNvPr id="35" name="矩形 34"/>
            <p:cNvSpPr/>
            <p:nvPr/>
          </p:nvSpPr>
          <p:spPr>
            <a:xfrm>
              <a:off x="713873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0" name="Picture 16">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7138823" y="5785510"/>
              <a:ext cx="1562412" cy="47599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2" name="组合 11"/>
          <p:cNvGrpSpPr/>
          <p:nvPr/>
        </p:nvGrpSpPr>
        <p:grpSpPr>
          <a:xfrm>
            <a:off x="5462338" y="5702800"/>
            <a:ext cx="1563436" cy="641625"/>
            <a:chOff x="5462338" y="5702800"/>
            <a:chExt cx="1563436" cy="641625"/>
          </a:xfrm>
        </p:grpSpPr>
        <p:sp>
          <p:nvSpPr>
            <p:cNvPr id="34" name="矩形 33"/>
            <p:cNvSpPr/>
            <p:nvPr/>
          </p:nvSpPr>
          <p:spPr>
            <a:xfrm>
              <a:off x="5462338" y="5702800"/>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1" name="Picture 17" descr="F:\logo\机器人-01.png">
              <a:hlinkClick r:id="rId7"/>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463362" y="5753759"/>
              <a:ext cx="1562412" cy="540123"/>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4" name="组合 13"/>
          <p:cNvGrpSpPr/>
          <p:nvPr/>
        </p:nvGrpSpPr>
        <p:grpSpPr>
          <a:xfrm>
            <a:off x="2101918" y="5702714"/>
            <a:ext cx="1563681" cy="641625"/>
            <a:chOff x="2101918" y="5702714"/>
            <a:chExt cx="1563681" cy="641625"/>
          </a:xfrm>
        </p:grpSpPr>
        <p:sp>
          <p:nvSpPr>
            <p:cNvPr id="32" name="矩形 31"/>
            <p:cNvSpPr/>
            <p:nvPr/>
          </p:nvSpPr>
          <p:spPr>
            <a:xfrm>
              <a:off x="210191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42" name="Picture 18" descr="F:\logo\深度学习世界-01.png">
              <a:hlinkClick r:id="rId9"/>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103187" y="5792884"/>
              <a:ext cx="1562412" cy="460657"/>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0" name="组合 9"/>
          <p:cNvGrpSpPr/>
          <p:nvPr/>
        </p:nvGrpSpPr>
        <p:grpSpPr>
          <a:xfrm>
            <a:off x="7138738" y="4933025"/>
            <a:ext cx="1563301" cy="641625"/>
            <a:chOff x="7138738" y="4933025"/>
            <a:chExt cx="1563301" cy="641625"/>
          </a:xfrm>
        </p:grpSpPr>
        <p:sp>
          <p:nvSpPr>
            <p:cNvPr id="30" name="矩形 29"/>
            <p:cNvSpPr/>
            <p:nvPr/>
          </p:nvSpPr>
          <p:spPr>
            <a:xfrm>
              <a:off x="713873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3" name="Picture 19" descr="F:\logo\中国PM25logo-01.png">
              <a:hlinkClick r:id="rId11"/>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7138738" y="4994913"/>
              <a:ext cx="1563301" cy="559848"/>
            </a:xfrm>
            <a:prstGeom prst="rect">
              <a:avLst/>
            </a:prstGeom>
            <a:noFill/>
            <a:ln>
              <a:noFill/>
            </a:ln>
            <a:extLst>
              <a:ext uri="{909E8E84-426E-40DD-AFC4-6F175D3DCCD1}">
                <a14:hiddenFill xmlns:a14="http://schemas.microsoft.com/office/drawing/2010/main">
                  <a:solidFill>
                    <a:srgbClr val="FFFFFF"/>
                  </a:solidFill>
                </a14:hiddenFill>
              </a:ext>
            </a:extLst>
          </p:spPr>
        </p:pic>
      </p:grpSp>
      <p:grpSp>
        <p:nvGrpSpPr>
          <p:cNvPr id="13" name="组合 12"/>
          <p:cNvGrpSpPr/>
          <p:nvPr/>
        </p:nvGrpSpPr>
        <p:grpSpPr>
          <a:xfrm>
            <a:off x="3798482" y="5702714"/>
            <a:ext cx="1563301" cy="641625"/>
            <a:chOff x="3778318" y="5702714"/>
            <a:chExt cx="1563301" cy="641625"/>
          </a:xfrm>
        </p:grpSpPr>
        <p:sp>
          <p:nvSpPr>
            <p:cNvPr id="33" name="矩形 32"/>
            <p:cNvSpPr/>
            <p:nvPr/>
          </p:nvSpPr>
          <p:spPr>
            <a:xfrm>
              <a:off x="3778318"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4" name="Picture 20" descr="F:\logo\中国存储-01.png">
              <a:hlinkClick r:id="rId13"/>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778341" y="5785417"/>
              <a:ext cx="1562412" cy="537845"/>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7" name="组合 6"/>
          <p:cNvGrpSpPr/>
          <p:nvPr/>
        </p:nvGrpSpPr>
        <p:grpSpPr>
          <a:xfrm>
            <a:off x="2101918" y="4933025"/>
            <a:ext cx="1563360" cy="641625"/>
            <a:chOff x="2101918" y="4933025"/>
            <a:chExt cx="1563360" cy="641625"/>
          </a:xfrm>
        </p:grpSpPr>
        <p:sp>
          <p:nvSpPr>
            <p:cNvPr id="27" name="矩形 26"/>
            <p:cNvSpPr/>
            <p:nvPr/>
          </p:nvSpPr>
          <p:spPr>
            <a:xfrm>
              <a:off x="210191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045" name="Picture 21" descr="F:\logo\中国大数据LOGO-01.png">
              <a:hlinkClick r:id="rId15"/>
            </p:cNvPr>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2102866" y="4954959"/>
              <a:ext cx="1562412" cy="558714"/>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8" name="组合 7"/>
          <p:cNvGrpSpPr/>
          <p:nvPr/>
        </p:nvGrpSpPr>
        <p:grpSpPr>
          <a:xfrm>
            <a:off x="3768793" y="4933025"/>
            <a:ext cx="1572826" cy="641625"/>
            <a:chOff x="3768793" y="4933025"/>
            <a:chExt cx="1572826" cy="641625"/>
          </a:xfrm>
        </p:grpSpPr>
        <p:sp>
          <p:nvSpPr>
            <p:cNvPr id="28" name="矩形 27"/>
            <p:cNvSpPr/>
            <p:nvPr/>
          </p:nvSpPr>
          <p:spPr>
            <a:xfrm>
              <a:off x="3778318" y="4933025"/>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6" name="Picture 22" descr="F:\logo\中国物联网-01.png">
              <a:hlinkClick r:id="rId17"/>
            </p:cNvPr>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3768793" y="4953980"/>
              <a:ext cx="1562412" cy="55972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5" name="组合 14"/>
          <p:cNvGrpSpPr/>
          <p:nvPr/>
        </p:nvGrpSpPr>
        <p:grpSpPr>
          <a:xfrm>
            <a:off x="422066" y="5702714"/>
            <a:ext cx="1563757" cy="641625"/>
            <a:chOff x="422066" y="5702714"/>
            <a:chExt cx="1563757" cy="641625"/>
          </a:xfrm>
        </p:grpSpPr>
        <p:sp>
          <p:nvSpPr>
            <p:cNvPr id="31" name="矩形 30"/>
            <p:cNvSpPr/>
            <p:nvPr/>
          </p:nvSpPr>
          <p:spPr>
            <a:xfrm>
              <a:off x="422066" y="5702714"/>
              <a:ext cx="1563301" cy="641625"/>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047" name="Picture 23" descr="F:\logo\中国智慧城市logo-01.png">
              <a:hlinkClick r:id="rId19"/>
            </p:cNvPr>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423411" y="5753672"/>
              <a:ext cx="1562412" cy="475212"/>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6" name="组合 15"/>
          <p:cNvGrpSpPr/>
          <p:nvPr/>
        </p:nvGrpSpPr>
        <p:grpSpPr>
          <a:xfrm>
            <a:off x="383965" y="619673"/>
            <a:ext cx="4092208" cy="3950990"/>
            <a:chOff x="383853" y="409573"/>
            <a:chExt cx="4092208" cy="3950990"/>
          </a:xfrm>
        </p:grpSpPr>
        <p:sp>
          <p:nvSpPr>
            <p:cNvPr id="4" name="矩形 3">
              <a:hlinkClick r:id="rId21"/>
            </p:cNvPr>
            <p:cNvSpPr/>
            <p:nvPr/>
          </p:nvSpPr>
          <p:spPr>
            <a:xfrm>
              <a:off x="383853" y="409573"/>
              <a:ext cx="4092208" cy="3950990"/>
            </a:xfrm>
            <a:prstGeom prst="rect">
              <a:avLst/>
            </a:prstGeom>
            <a:solidFill>
              <a:schemeClr val="bg1"/>
            </a:solidFill>
            <a:ln>
              <a:noFill/>
            </a:ln>
            <a:effectLst>
              <a:outerShdw blurRad="127000" dist="38100" dir="5400000" sx="102000" sy="102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TextBox 1">
              <a:hlinkClick r:id="rId21"/>
            </p:cNvPr>
            <p:cNvSpPr txBox="1"/>
            <p:nvPr/>
          </p:nvSpPr>
          <p:spPr>
            <a:xfrm>
              <a:off x="928192" y="3420340"/>
              <a:ext cx="3185487" cy="641009"/>
            </a:xfrm>
            <a:prstGeom prst="rect">
              <a:avLst/>
            </a:prstGeom>
            <a:noFill/>
          </p:spPr>
          <p:txBody>
            <a:bodyPr wrap="none" rtlCol="0">
              <a:spAutoFit/>
            </a:bodyPr>
            <a:lstStyle/>
            <a:p>
              <a:pPr algn="ctr">
                <a:lnSpc>
                  <a:spcPts val="2160"/>
                </a:lnSpc>
              </a:pPr>
              <a:r>
                <a:rPr lang="zh-CN" altLang="en-US" dirty="0">
                  <a:solidFill>
                    <a:schemeClr val="tx1">
                      <a:lumMod val="65000"/>
                      <a:lumOff val="35000"/>
                    </a:schemeClr>
                  </a:solidFill>
                  <a:latin typeface="+mj-ea"/>
                  <a:ea typeface="+mj-ea"/>
                </a:rPr>
                <a:t>万物</a:t>
              </a:r>
              <a:r>
                <a:rPr lang="zh-CN" altLang="en-US" dirty="0" smtClean="0">
                  <a:solidFill>
                    <a:schemeClr val="tx1">
                      <a:lumMod val="65000"/>
                      <a:lumOff val="35000"/>
                    </a:schemeClr>
                  </a:solidFill>
                  <a:latin typeface="+mj-ea"/>
                  <a:ea typeface="+mj-ea"/>
                </a:rPr>
                <a:t>云</a:t>
              </a:r>
              <a:endParaRPr lang="en-US" altLang="zh-CN" dirty="0" smtClean="0">
                <a:solidFill>
                  <a:schemeClr val="tx1">
                    <a:lumMod val="65000"/>
                    <a:lumOff val="35000"/>
                  </a:schemeClr>
                </a:solidFill>
                <a:latin typeface="+mj-ea"/>
                <a:ea typeface="+mj-ea"/>
              </a:endParaRPr>
            </a:p>
            <a:p>
              <a:pPr algn="ctr">
                <a:lnSpc>
                  <a:spcPts val="2160"/>
                </a:lnSpc>
              </a:pPr>
              <a:r>
                <a:rPr lang="zh-CN" altLang="en-US" dirty="0" smtClean="0">
                  <a:solidFill>
                    <a:schemeClr val="tx1">
                      <a:lumMod val="65000"/>
                      <a:lumOff val="35000"/>
                    </a:schemeClr>
                  </a:solidFill>
                  <a:latin typeface="+mj-ea"/>
                  <a:ea typeface="+mj-ea"/>
                </a:rPr>
                <a:t>智能</a:t>
              </a:r>
              <a:r>
                <a:rPr lang="zh-CN" altLang="en-US" dirty="0">
                  <a:solidFill>
                    <a:schemeClr val="tx1">
                      <a:lumMod val="65000"/>
                      <a:lumOff val="35000"/>
                    </a:schemeClr>
                  </a:solidFill>
                  <a:latin typeface="+mj-ea"/>
                  <a:ea typeface="+mj-ea"/>
                </a:rPr>
                <a:t>硬件大数据免费托管平台</a:t>
              </a:r>
              <a:endParaRPr lang="zh-CN" altLang="en-US" dirty="0">
                <a:solidFill>
                  <a:schemeClr val="tx1">
                    <a:lumMod val="65000"/>
                    <a:lumOff val="35000"/>
                  </a:schemeClr>
                </a:solidFill>
                <a:latin typeface="+mj-ea"/>
                <a:ea typeface="+mj-ea"/>
              </a:endParaRPr>
            </a:p>
          </p:txBody>
        </p:sp>
        <p:pic>
          <p:nvPicPr>
            <p:cNvPr id="1048" name="Picture 24" descr="F:\大数据挖掘平台\物联网大数据平台\logo_bate_homeaaa.png">
              <a:hlinkClick r:id="rId21"/>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1525082" y="595308"/>
              <a:ext cx="1809750" cy="5238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Users\Administrator\Desktop\TIM截图20180706145956.png">
              <a:hlinkClick r:id="rId21"/>
            </p:cNvPr>
            <p:cNvPicPr>
              <a:picLocks noChangeAspect="1" noChangeArrowheads="1"/>
            </p:cNvPicPr>
            <p:nvPr/>
          </p:nvPicPr>
          <p:blipFill>
            <a:blip r:embed="rId23" cstate="print">
              <a:extLst>
                <a:ext uri="{28A0092B-C50C-407E-A947-70E740481C1C}">
                  <a14:useLocalDpi xmlns:a14="http://schemas.microsoft.com/office/drawing/2010/main" val="0"/>
                </a:ext>
              </a:extLst>
            </a:blip>
            <a:srcRect/>
            <a:stretch>
              <a:fillRect/>
            </a:stretch>
          </p:blipFill>
          <p:spPr bwMode="auto">
            <a:xfrm>
              <a:off x="383853" y="1263318"/>
              <a:ext cx="4092208" cy="2034351"/>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17" name="组合 16"/>
          <p:cNvGrpSpPr/>
          <p:nvPr/>
        </p:nvGrpSpPr>
        <p:grpSpPr>
          <a:xfrm>
            <a:off x="4683554" y="619673"/>
            <a:ext cx="4092258" cy="3950990"/>
            <a:chOff x="4683442" y="409573"/>
            <a:chExt cx="4092258" cy="3950990"/>
          </a:xfrm>
        </p:grpSpPr>
        <p:sp>
          <p:nvSpPr>
            <p:cNvPr id="37" name="矩形 36">
              <a:hlinkClick r:id="rId24"/>
            </p:cNvPr>
            <p:cNvSpPr/>
            <p:nvPr/>
          </p:nvSpPr>
          <p:spPr>
            <a:xfrm>
              <a:off x="4683492" y="409573"/>
              <a:ext cx="4092208" cy="3950990"/>
            </a:xfrm>
            <a:prstGeom prst="rect">
              <a:avLst/>
            </a:prstGeom>
            <a:solidFill>
              <a:schemeClr val="bg1"/>
            </a:solidFill>
            <a:ln>
              <a:noFill/>
            </a:ln>
            <a:effectLst>
              <a:outerShdw blurRad="127000" dist="38100" dir="5400000" sx="102000" sy="102000" algn="t" rotWithShape="0">
                <a:prstClr val="black">
                  <a:alpha val="14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TextBox 4">
              <a:hlinkClick r:id="rId24"/>
            </p:cNvPr>
            <p:cNvSpPr txBox="1"/>
            <p:nvPr/>
          </p:nvSpPr>
          <p:spPr>
            <a:xfrm>
              <a:off x="5376230" y="3420340"/>
              <a:ext cx="2723823" cy="656590"/>
            </a:xfrm>
            <a:prstGeom prst="rect">
              <a:avLst/>
            </a:prstGeom>
            <a:noFill/>
          </p:spPr>
          <p:txBody>
            <a:bodyPr wrap="none" rtlCol="0">
              <a:spAutoFit/>
            </a:bodyPr>
            <a:lstStyle/>
            <a:p>
              <a:pPr algn="ctr">
                <a:lnSpc>
                  <a:spcPts val="2160"/>
                </a:lnSpc>
              </a:pPr>
              <a:r>
                <a:rPr lang="zh-CN" altLang="en-US" dirty="0">
                  <a:solidFill>
                    <a:schemeClr val="tx1">
                      <a:lumMod val="65000"/>
                      <a:lumOff val="35000"/>
                    </a:schemeClr>
                  </a:solidFill>
                  <a:latin typeface="+mj-ea"/>
                  <a:ea typeface="+mj-ea"/>
                </a:rPr>
                <a:t>环境</a:t>
              </a:r>
              <a:r>
                <a:rPr lang="zh-CN" altLang="en-US" dirty="0" smtClean="0">
                  <a:solidFill>
                    <a:schemeClr val="tx1">
                      <a:lumMod val="65000"/>
                      <a:lumOff val="35000"/>
                    </a:schemeClr>
                  </a:solidFill>
                  <a:latin typeface="+mj-ea"/>
                  <a:ea typeface="+mj-ea"/>
                </a:rPr>
                <a:t>云</a:t>
              </a:r>
              <a:endParaRPr lang="en-US" altLang="zh-CN" dirty="0" smtClean="0">
                <a:solidFill>
                  <a:schemeClr val="tx1">
                    <a:lumMod val="65000"/>
                    <a:lumOff val="35000"/>
                  </a:schemeClr>
                </a:solidFill>
                <a:latin typeface="+mj-ea"/>
                <a:ea typeface="+mj-ea"/>
              </a:endParaRPr>
            </a:p>
            <a:p>
              <a:pPr algn="ctr">
                <a:lnSpc>
                  <a:spcPts val="2160"/>
                </a:lnSpc>
              </a:pPr>
              <a:r>
                <a:rPr lang="zh-CN" altLang="en-US" dirty="0" smtClean="0">
                  <a:solidFill>
                    <a:schemeClr val="tx1">
                      <a:lumMod val="65000"/>
                      <a:lumOff val="35000"/>
                    </a:schemeClr>
                  </a:solidFill>
                </a:rPr>
                <a:t>环境</a:t>
              </a:r>
              <a:r>
                <a:rPr lang="zh-CN" altLang="en-US" dirty="0">
                  <a:solidFill>
                    <a:schemeClr val="tx1">
                      <a:lumMod val="65000"/>
                      <a:lumOff val="35000"/>
                    </a:schemeClr>
                  </a:solidFill>
                </a:rPr>
                <a:t>大数据开放</a:t>
              </a:r>
              <a:r>
                <a:rPr lang="zh-CN" altLang="en-US" dirty="0" smtClean="0">
                  <a:solidFill>
                    <a:schemeClr val="tx1">
                      <a:lumMod val="65000"/>
                      <a:lumOff val="35000"/>
                    </a:schemeClr>
                  </a:solidFill>
                </a:rPr>
                <a:t>共享平台</a:t>
              </a:r>
              <a:endParaRPr lang="zh-CN" altLang="en-US" dirty="0">
                <a:solidFill>
                  <a:schemeClr val="tx1">
                    <a:lumMod val="65000"/>
                    <a:lumOff val="35000"/>
                  </a:schemeClr>
                </a:solidFill>
              </a:endParaRPr>
            </a:p>
          </p:txBody>
        </p:sp>
        <p:pic>
          <p:nvPicPr>
            <p:cNvPr id="1050" name="Picture 26" descr="F:\大数据挖掘平台\环境云\环境云logo.png">
              <a:hlinkClick r:id="rId24"/>
            </p:cNvPr>
            <p:cNvPicPr>
              <a:picLocks noChangeAspect="1" noChangeArrowheads="1"/>
            </p:cNvPicPr>
            <p:nvPr/>
          </p:nvPicPr>
          <p:blipFill>
            <a:blip r:embed="rId25" cstate="print">
              <a:extLst>
                <a:ext uri="{28A0092B-C50C-407E-A947-70E740481C1C}">
                  <a14:useLocalDpi xmlns:a14="http://schemas.microsoft.com/office/drawing/2010/main" val="0"/>
                </a:ext>
              </a:extLst>
            </a:blip>
            <a:srcRect/>
            <a:stretch>
              <a:fillRect/>
            </a:stretch>
          </p:blipFill>
          <p:spPr bwMode="auto">
            <a:xfrm>
              <a:off x="5855807" y="514623"/>
              <a:ext cx="1630844" cy="799827"/>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Administrator\Desktop\TIM截图20180706145922.png">
              <a:hlinkClick r:id="rId24"/>
            </p:cNvPr>
            <p:cNvPicPr>
              <a:picLocks noChangeAspect="1" noChangeArrowheads="1"/>
            </p:cNvPicPr>
            <p:nvPr/>
          </p:nvPicPr>
          <p:blipFill>
            <a:blip r:embed="rId26" cstate="print">
              <a:extLst>
                <a:ext uri="{28A0092B-C50C-407E-A947-70E740481C1C}">
                  <a14:useLocalDpi xmlns:a14="http://schemas.microsoft.com/office/drawing/2010/main" val="0"/>
                </a:ext>
              </a:extLst>
            </a:blip>
            <a:srcRect/>
            <a:stretch>
              <a:fillRect/>
            </a:stretch>
          </p:blipFill>
          <p:spPr bwMode="auto">
            <a:xfrm>
              <a:off x="4683442" y="1263318"/>
              <a:ext cx="4075113" cy="2034351"/>
            </a:xfrm>
            <a:prstGeom prst="rect">
              <a:avLst/>
            </a:prstGeom>
            <a:noFill/>
            <a:extLst>
              <a:ext uri="{909E8E84-426E-40DD-AFC4-6F175D3DCCD1}">
                <a14:hiddenFill xmlns:a14="http://schemas.microsoft.com/office/drawing/2010/main">
                  <a:solidFill>
                    <a:srgbClr val="FFFFFF"/>
                  </a:solidFill>
                </a14:hiddenFill>
              </a:ext>
            </a:extLst>
          </p:spPr>
        </p:pic>
      </p:grpSp>
      <p:sp>
        <p:nvSpPr>
          <p:cNvPr id="42" name="TextBox 41"/>
          <p:cNvSpPr txBox="1"/>
          <p:nvPr/>
        </p:nvSpPr>
        <p:spPr>
          <a:xfrm>
            <a:off x="374194" y="125756"/>
            <a:ext cx="1402080" cy="737235"/>
          </a:xfrm>
          <a:prstGeom prst="rect">
            <a:avLst/>
          </a:prstGeom>
          <a:noFill/>
        </p:spPr>
        <p:txBody>
          <a:bodyPr wrap="none" rtlCol="0">
            <a:spAutoFit/>
          </a:bodyPr>
          <a:lstStyle/>
          <a:p>
            <a:r>
              <a:rPr lang="zh-CN" altLang="en-US" sz="2400" b="1" dirty="0" smtClean="0">
                <a:solidFill>
                  <a:schemeClr val="bg2">
                    <a:lumMod val="50000"/>
                  </a:schemeClr>
                </a:solidFill>
              </a:rPr>
              <a:t>网站推荐</a:t>
            </a:r>
            <a:endParaRPr lang="zh-CN" altLang="en-US" dirty="0">
              <a:solidFill>
                <a:schemeClr val="bg2">
                  <a:lumMod val="50000"/>
                </a:schemeClr>
              </a:solidFill>
            </a:endParaRPr>
          </a:p>
          <a:p>
            <a:endParaRPr lang="zh-CN" altLang="en-US" dirty="0">
              <a:solidFill>
                <a:schemeClr val="bg2">
                  <a:lumMod val="50000"/>
                </a:schemeClr>
              </a:solidFill>
            </a:endParaRPr>
          </a:p>
        </p:txBody>
      </p:sp>
    </p:spTree>
  </p:cSld>
  <p:clrMapOvr>
    <a:masterClrMapping/>
  </p:clrMapOvr>
  <p:transition>
    <p:fade/>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1997136"/>
            <a:ext cx="7084431" cy="1791128"/>
            <a:chOff x="-1" y="2037922"/>
            <a:chExt cx="12192763" cy="1791128"/>
          </a:xfrm>
        </p:grpSpPr>
        <p:sp>
          <p:nvSpPr>
            <p:cNvPr id="3" name="矩形 2"/>
            <p:cNvSpPr/>
            <p:nvPr/>
          </p:nvSpPr>
          <p:spPr>
            <a:xfrm>
              <a:off x="762" y="2038350"/>
              <a:ext cx="12192000" cy="17907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762" y="2037922"/>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矩形 4"/>
            <p:cNvSpPr/>
            <p:nvPr/>
          </p:nvSpPr>
          <p:spPr>
            <a:xfrm>
              <a:off x="-1" y="3752264"/>
              <a:ext cx="12192000" cy="72000"/>
            </a:xfrm>
            <a:prstGeom prst="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6" name="图片 5"/>
          <p:cNvPicPr>
            <a:picLocks noChangeAspect="1"/>
          </p:cNvPicPr>
          <p:nvPr/>
        </p:nvPicPr>
        <p:blipFill rotWithShape="1">
          <a:blip r:embed="rId1">
            <a:extLst>
              <a:ext uri="{28A0092B-C50C-407E-A947-70E740481C1C}">
                <a14:useLocalDpi xmlns:a14="http://schemas.microsoft.com/office/drawing/2010/main" val="0"/>
              </a:ext>
            </a:extLst>
          </a:blip>
          <a:srcRect r="75391"/>
          <a:stretch>
            <a:fillRect/>
          </a:stretch>
        </p:blipFill>
        <p:spPr>
          <a:xfrm flipH="1">
            <a:off x="6143625" y="0"/>
            <a:ext cx="3000375" cy="6858000"/>
          </a:xfrm>
          <a:prstGeom prst="rect">
            <a:avLst/>
          </a:prstGeom>
        </p:spPr>
      </p:pic>
      <p:sp>
        <p:nvSpPr>
          <p:cNvPr id="7" name="文本框 5"/>
          <p:cNvSpPr txBox="1"/>
          <p:nvPr/>
        </p:nvSpPr>
        <p:spPr>
          <a:xfrm>
            <a:off x="1371600" y="2328817"/>
            <a:ext cx="4185761" cy="1200329"/>
          </a:xfrm>
          <a:prstGeom prst="rect">
            <a:avLst/>
          </a:prstGeom>
          <a:noFill/>
        </p:spPr>
        <p:txBody>
          <a:bodyPr wrap="none" rtlCol="0">
            <a:spAutoFit/>
          </a:bodyPr>
          <a:lstStyle/>
          <a:p>
            <a:r>
              <a:rPr lang="zh-CN" altLang="en-US" sz="7200" spc="600" dirty="0" smtClean="0">
                <a:solidFill>
                  <a:schemeClr val="bg1"/>
                </a:solidFill>
              </a:rPr>
              <a:t>感谢聆听</a:t>
            </a:r>
            <a:endParaRPr lang="zh-CN" altLang="en-US" sz="7200" spc="600" dirty="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a:defRPr/>
            </a:pPr>
            <a:r>
              <a:rPr lang="es-HN" sz="1200" b="1" i="1" dirty="0">
                <a:solidFill>
                  <a:prstClr val="white">
                    <a:lumMod val="65000"/>
                  </a:prstClr>
                </a:solidFill>
              </a:rPr>
              <a:t>of</a:t>
            </a:r>
            <a:endParaRPr lang="es-ES" sz="1200" b="1" i="1" dirty="0">
              <a:solidFill>
                <a:prstClr val="white">
                  <a:lumMod val="65000"/>
                </a:prstClr>
              </a:solidFill>
            </a:endParaRPr>
          </a:p>
        </p:txBody>
      </p:sp>
      <p:sp>
        <p:nvSpPr>
          <p:cNvPr id="74" name="31 CuadroTexto"/>
          <p:cNvSpPr txBox="1"/>
          <p:nvPr/>
        </p:nvSpPr>
        <p:spPr>
          <a:xfrm>
            <a:off x="4729199" y="6267161"/>
            <a:ext cx="370840" cy="275590"/>
          </a:xfrm>
          <a:prstGeom prst="rect">
            <a:avLst/>
          </a:prstGeom>
          <a:noFill/>
        </p:spPr>
        <p:txBody>
          <a:bodyPr wrap="none">
            <a:spAutoFit/>
          </a:bodyPr>
          <a:lstStyle/>
          <a:p>
            <a:pPr>
              <a:defRPr/>
            </a:pPr>
            <a:r>
              <a:rPr lang="en-US" altLang="es-ES" sz="1200" b="1" dirty="0">
                <a:solidFill>
                  <a:prstClr val="white">
                    <a:lumMod val="50000"/>
                  </a:prstClr>
                </a:solidFill>
              </a:rPr>
              <a:t>55</a:t>
            </a:r>
            <a:endParaRPr lang="en-US" altLang="es-ES" sz="1200" b="1" dirty="0">
              <a:solidFill>
                <a:prstClr val="white">
                  <a:lumMod val="50000"/>
                </a:prstClr>
              </a:solidFill>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solidFill>
                  <a:prstClr val="black">
                    <a:tint val="75000"/>
                  </a:prstClr>
                </a:solidFill>
              </a:rPr>
            </a:fld>
            <a:endParaRPr lang="zh-CN" altLang="en-US" dirty="0">
              <a:solidFill>
                <a:prstClr val="black">
                  <a:tint val="75000"/>
                </a:prstClr>
              </a:solidFill>
            </a:endParaRPr>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a:solidFill>
                  <a:prstClr val="white"/>
                </a:solidFill>
              </a:rPr>
              <a:t>5.1 </a:t>
            </a:r>
            <a:r>
              <a:rPr lang="zh-CN" altLang="en-US" sz="2100" b="1" spc="225" dirty="0">
                <a:solidFill>
                  <a:prstClr val="white"/>
                </a:solidFill>
              </a:rPr>
              <a:t>聚类概述</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5" name="文本框 27"/>
          <p:cNvSpPr txBox="1"/>
          <p:nvPr/>
        </p:nvSpPr>
        <p:spPr>
          <a:xfrm>
            <a:off x="6630203" y="234392"/>
            <a:ext cx="1274708" cy="300082"/>
          </a:xfrm>
          <a:prstGeom prst="rect">
            <a:avLst/>
          </a:prstGeom>
          <a:noFill/>
        </p:spPr>
        <p:txBody>
          <a:bodyPr wrap="none" rtlCol="0">
            <a:spAutoFit/>
          </a:bodyPr>
          <a:lstStyle/>
          <a:p>
            <a:r>
              <a:rPr lang="zh-CN" altLang="en-US" sz="1350" dirty="0">
                <a:solidFill>
                  <a:prstClr val="white"/>
                </a:solidFill>
              </a:rPr>
              <a:t>第五章　聚 类</a:t>
            </a:r>
            <a:endParaRPr lang="zh-CN" altLang="en-US" sz="1350" dirty="0">
              <a:solidFill>
                <a:prstClr val="white"/>
              </a:solidFill>
            </a:endParaRPr>
          </a:p>
        </p:txBody>
      </p:sp>
      <p:sp>
        <p:nvSpPr>
          <p:cNvPr id="146" name="Rectangle 2"/>
          <p:cNvSpPr>
            <a:spLocks noChangeArrowheads="1"/>
          </p:cNvSpPr>
          <p:nvPr/>
        </p:nvSpPr>
        <p:spPr bwMode="auto">
          <a:xfrm>
            <a:off x="765712" y="1223300"/>
            <a:ext cx="7403025"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en-US" altLang="zh-CN" dirty="0">
                <a:solidFill>
                  <a:srgbClr val="FF0066"/>
                </a:solidFill>
                <a:ea typeface="黑体" panose="02010609060101010101" pitchFamily="49" charset="-122"/>
              </a:rPr>
              <a:t>(3)</a:t>
            </a:r>
            <a:r>
              <a:rPr lang="zh-CN" altLang="en-US" dirty="0">
                <a:solidFill>
                  <a:srgbClr val="FF0066"/>
                </a:solidFill>
                <a:ea typeface="黑体" panose="02010609060101010101" pitchFamily="49" charset="-122"/>
              </a:rPr>
              <a:t>基于密度的聚类算法</a:t>
            </a:r>
            <a:r>
              <a:rPr lang="zh-CN" altLang="en-US" dirty="0">
                <a:solidFill>
                  <a:prstClr val="black"/>
                </a:solidFill>
                <a:ea typeface="黑体" panose="02010609060101010101" pitchFamily="49" charset="-122"/>
              </a:rPr>
              <a:t>。</a:t>
            </a:r>
            <a:endParaRPr lang="en-US" altLang="zh-CN" dirty="0">
              <a:solidFill>
                <a:prstClr val="black"/>
              </a:solidFill>
              <a:ea typeface="黑体" panose="02010609060101010101" pitchFamily="49" charset="-122"/>
            </a:endParaRPr>
          </a:p>
          <a:p>
            <a:r>
              <a:rPr lang="zh-CN" altLang="en-US" dirty="0">
                <a:solidFill>
                  <a:prstClr val="black"/>
                </a:solidFill>
                <a:ea typeface="黑体" panose="02010609060101010101" pitchFamily="49" charset="-122"/>
              </a:rPr>
              <a:t>     只要临近区域的密度（对象或数据点的数目）超过某个阈值就继续聚类。也就是说，对给定类中的每个数据点，在一个给定范围的区域中必须至少包含某个数目的点。这样的方法可以用来过滤噪声和孤立点数据，发现任意形状的类。</a:t>
            </a:r>
            <a:endParaRPr lang="en-US" altLang="zh-CN" dirty="0">
              <a:solidFill>
                <a:prstClr val="black"/>
              </a:solidFill>
              <a:ea typeface="黑体" panose="02010609060101010101" pitchFamily="49" charset="-122"/>
            </a:endParaRPr>
          </a:p>
          <a:p>
            <a:r>
              <a:rPr lang="en-US" altLang="zh-CN" dirty="0">
                <a:solidFill>
                  <a:srgbClr val="FF0066"/>
                </a:solidFill>
                <a:ea typeface="黑体" panose="02010609060101010101" pitchFamily="49" charset="-122"/>
              </a:rPr>
              <a:t>(4)</a:t>
            </a:r>
            <a:r>
              <a:rPr lang="zh-CN" altLang="en-US" dirty="0">
                <a:solidFill>
                  <a:srgbClr val="FF0066"/>
                </a:solidFill>
                <a:ea typeface="黑体" panose="02010609060101010101" pitchFamily="49" charset="-122"/>
              </a:rPr>
              <a:t>基于网格的聚类算法</a:t>
            </a:r>
            <a:r>
              <a:rPr lang="zh-CN" altLang="en-US" dirty="0">
                <a:ea typeface="黑体" panose="02010609060101010101" pitchFamily="49" charset="-122"/>
              </a:rPr>
              <a:t>。</a:t>
            </a:r>
            <a:endParaRPr lang="en-US" altLang="zh-CN" dirty="0">
              <a:ea typeface="黑体" panose="02010609060101010101" pitchFamily="49" charset="-122"/>
            </a:endParaRPr>
          </a:p>
          <a:p>
            <a:r>
              <a:rPr lang="zh-CN" altLang="en-US" dirty="0">
                <a:ea typeface="黑体" panose="02010609060101010101" pitchFamily="49" charset="-122"/>
              </a:rPr>
              <a:t>     首先把对象空间划分成有限个单元的网状结构，所有的处理都是以单个单元为对象的。这种方法的主要优点是处理速度快，其处理时间独立于数据对象的数目，只与划分数据空间的单元数有关。</a:t>
            </a:r>
            <a:endParaRPr lang="zh-CN" altLang="en-US" dirty="0">
              <a:ea typeface="黑体" panose="02010609060101010101" pitchFamily="49" charset="-122"/>
            </a:endParaRPr>
          </a:p>
          <a:p>
            <a:r>
              <a:rPr lang="en-US" altLang="zh-CN" dirty="0">
                <a:solidFill>
                  <a:srgbClr val="FF0066"/>
                </a:solidFill>
                <a:ea typeface="黑体" panose="02010609060101010101" pitchFamily="49" charset="-122"/>
              </a:rPr>
              <a:t>(5)</a:t>
            </a:r>
            <a:r>
              <a:rPr lang="zh-CN" altLang="en-US" dirty="0">
                <a:solidFill>
                  <a:srgbClr val="FF0066"/>
                </a:solidFill>
                <a:ea typeface="黑体" panose="02010609060101010101" pitchFamily="49" charset="-122"/>
              </a:rPr>
              <a:t>基于模型的算法</a:t>
            </a:r>
            <a:r>
              <a:rPr lang="zh-CN" altLang="en-US" dirty="0">
                <a:solidFill>
                  <a:prstClr val="black"/>
                </a:solidFill>
                <a:ea typeface="黑体" panose="02010609060101010101" pitchFamily="49" charset="-122"/>
              </a:rPr>
              <a:t>。</a:t>
            </a:r>
            <a:endParaRPr lang="en-US" altLang="zh-CN" dirty="0">
              <a:solidFill>
                <a:prstClr val="black"/>
              </a:solidFill>
              <a:ea typeface="黑体" panose="02010609060101010101" pitchFamily="49" charset="-122"/>
            </a:endParaRPr>
          </a:p>
          <a:p>
            <a:r>
              <a:rPr lang="zh-CN" altLang="en-US" dirty="0">
                <a:solidFill>
                  <a:prstClr val="black"/>
                </a:solidFill>
                <a:ea typeface="黑体" panose="02010609060101010101" pitchFamily="49" charset="-122"/>
              </a:rPr>
              <a:t>    为每个簇假定一个模型，然后去寻找能够很好地满足这个模型的数据集。这样的算法经常基于这样的假定：数据集是由一系列的概率分布所决定的。</a:t>
            </a:r>
            <a:endParaRPr lang="zh-CN" altLang="en-US" dirty="0">
              <a:solidFill>
                <a:prstClr val="black"/>
              </a:solidFill>
              <a:ea typeface="黑体" panose="02010609060101010101" pitchFamily="49" charset="-122"/>
            </a:endParaRPr>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 name="组合 37"/>
          <p:cNvGrpSpPr/>
          <p:nvPr/>
        </p:nvGrpSpPr>
        <p:grpSpPr>
          <a:xfrm>
            <a:off x="1754534" y="2086295"/>
            <a:ext cx="5693399" cy="424801"/>
            <a:chOff x="1807265" y="3866296"/>
            <a:chExt cx="5693399" cy="424801"/>
          </a:xfrm>
          <a:solidFill>
            <a:srgbClr val="000066"/>
          </a:solidFill>
        </p:grpSpPr>
        <p:sp>
          <p:nvSpPr>
            <p:cNvPr id="39" name="圆角矩形 38"/>
            <p:cNvSpPr/>
            <p:nvPr/>
          </p:nvSpPr>
          <p:spPr>
            <a:xfrm>
              <a:off x="1807265" y="3866296"/>
              <a:ext cx="5693399" cy="394200"/>
            </a:xfrm>
            <a:prstGeom prst="roundRect">
              <a:avLst>
                <a:gd name="adj" fmla="val 20658"/>
              </a:avLst>
            </a:prstGeom>
            <a:solidFill>
              <a:schemeClr val="bg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47" name="矩形 46"/>
            <p:cNvSpPr/>
            <p:nvPr/>
          </p:nvSpPr>
          <p:spPr>
            <a:xfrm>
              <a:off x="1881814" y="3877077"/>
              <a:ext cx="2121535" cy="414020"/>
            </a:xfrm>
            <a:prstGeom prst="rect">
              <a:avLst/>
            </a:prstGeom>
            <a:noFill/>
          </p:spPr>
          <p:txBody>
            <a:bodyPr wrap="none">
              <a:spAutoFit/>
            </a:bodyPr>
            <a:lstStyle/>
            <a:p>
              <a:r>
                <a:rPr lang="en-US" altLang="zh-CN" sz="2100" spc="225" dirty="0">
                  <a:solidFill>
                    <a:schemeClr val="tx1"/>
                  </a:solidFill>
                  <a:latin typeface="微软雅黑" panose="020B0503020204020204" pitchFamily="34" charset="-122"/>
                  <a:ea typeface="微软雅黑" panose="020B0503020204020204" pitchFamily="34" charset="-122"/>
                </a:rPr>
                <a:t>5.1</a:t>
              </a:r>
              <a:r>
                <a:rPr lang="zh-CN" altLang="en-US" sz="2100" spc="225" dirty="0">
                  <a:solidFill>
                    <a:schemeClr val="tx1"/>
                  </a:solidFill>
                  <a:latin typeface="微软雅黑" panose="020B0503020204020204" pitchFamily="34" charset="-122"/>
                  <a:ea typeface="微软雅黑" panose="020B0503020204020204" pitchFamily="34" charset="-122"/>
                </a:rPr>
                <a:t>　聚类概述</a:t>
              </a:r>
              <a:endParaRPr lang="zh-CN" altLang="en-US" sz="2100" spc="225" dirty="0">
                <a:solidFill>
                  <a:schemeClr val="tx1"/>
                </a:solidFill>
                <a:latin typeface="微软雅黑" panose="020B0503020204020204" pitchFamily="34" charset="-122"/>
                <a:ea typeface="微软雅黑" panose="020B0503020204020204" pitchFamily="34" charset="-122"/>
              </a:endParaRPr>
            </a:p>
          </p:txBody>
        </p:sp>
      </p:grpSp>
      <p:sp>
        <p:nvSpPr>
          <p:cNvPr id="32" name="矩形 31"/>
          <p:cNvSpPr/>
          <p:nvPr/>
        </p:nvSpPr>
        <p:spPr>
          <a:xfrm>
            <a:off x="-7143" y="-9147"/>
            <a:ext cx="9158090" cy="382199"/>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36" name="矩形 35"/>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grpSp>
        <p:nvGrpSpPr>
          <p:cNvPr id="31" name="组合 30"/>
          <p:cNvGrpSpPr/>
          <p:nvPr/>
        </p:nvGrpSpPr>
        <p:grpSpPr>
          <a:xfrm>
            <a:off x="690257" y="966177"/>
            <a:ext cx="7832784" cy="781050"/>
            <a:chOff x="2788580" y="1152524"/>
            <a:chExt cx="3730770" cy="781050"/>
          </a:xfrm>
          <a:solidFill>
            <a:srgbClr val="000066"/>
          </a:solidFill>
        </p:grpSpPr>
        <p:grpSp>
          <p:nvGrpSpPr>
            <p:cNvPr id="34" name="组合 33"/>
            <p:cNvGrpSpPr/>
            <p:nvPr/>
          </p:nvGrpSpPr>
          <p:grpSpPr>
            <a:xfrm>
              <a:off x="2788580" y="1152524"/>
              <a:ext cx="3730770" cy="781050"/>
              <a:chOff x="3725790" y="847725"/>
              <a:chExt cx="3730770" cy="781050"/>
            </a:xfrm>
            <a:grpFill/>
          </p:grpSpPr>
          <p:grpSp>
            <p:nvGrpSpPr>
              <p:cNvPr id="40" name="组合 39"/>
              <p:cNvGrpSpPr/>
              <p:nvPr/>
            </p:nvGrpSpPr>
            <p:grpSpPr>
              <a:xfrm>
                <a:off x="3725790" y="1019175"/>
                <a:ext cx="627135" cy="609600"/>
                <a:chOff x="3725790" y="1019175"/>
                <a:chExt cx="627135" cy="609600"/>
              </a:xfrm>
              <a:grpFill/>
            </p:grpSpPr>
            <p:sp>
              <p:nvSpPr>
                <p:cNvPr id="45" name="任意多边形 44"/>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6" name="直角三角形 45"/>
                <p:cNvSpPr/>
                <p:nvPr/>
              </p:nvSpPr>
              <p:spPr>
                <a:xfrm rot="5400000" flipV="1">
                  <a:off x="4181475" y="1457325"/>
                  <a:ext cx="171450" cy="17145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1" name="组合 40"/>
              <p:cNvGrpSpPr/>
              <p:nvPr/>
            </p:nvGrpSpPr>
            <p:grpSpPr>
              <a:xfrm flipH="1">
                <a:off x="6829425" y="1019175"/>
                <a:ext cx="627135" cy="609600"/>
                <a:chOff x="3725790" y="1019175"/>
                <a:chExt cx="627135" cy="609600"/>
              </a:xfrm>
              <a:grpFill/>
            </p:grpSpPr>
            <p:sp>
              <p:nvSpPr>
                <p:cNvPr id="43" name="任意多边形 42"/>
                <p:cNvSpPr/>
                <p:nvPr/>
              </p:nvSpPr>
              <p:spPr>
                <a:xfrm>
                  <a:off x="3725790" y="1019175"/>
                  <a:ext cx="627135" cy="609600"/>
                </a:xfrm>
                <a:custGeom>
                  <a:avLst/>
                  <a:gdLst>
                    <a:gd name="connsiteX0" fmla="*/ 0 w 627135"/>
                    <a:gd name="connsiteY0" fmla="*/ 0 h 609600"/>
                    <a:gd name="connsiteX1" fmla="*/ 627135 w 627135"/>
                    <a:gd name="connsiteY1" fmla="*/ 0 h 609600"/>
                    <a:gd name="connsiteX2" fmla="*/ 627135 w 627135"/>
                    <a:gd name="connsiteY2" fmla="*/ 609600 h 609600"/>
                    <a:gd name="connsiteX3" fmla="*/ 1783 w 627135"/>
                    <a:gd name="connsiteY3" fmla="*/ 609600 h 609600"/>
                    <a:gd name="connsiteX4" fmla="*/ 305666 w 627135"/>
                    <a:gd name="connsiteY4" fmla="*/ 300804 h 6096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7135" h="609600">
                      <a:moveTo>
                        <a:pt x="0" y="0"/>
                      </a:moveTo>
                      <a:lnTo>
                        <a:pt x="627135" y="0"/>
                      </a:lnTo>
                      <a:lnTo>
                        <a:pt x="627135" y="609600"/>
                      </a:lnTo>
                      <a:lnTo>
                        <a:pt x="1783" y="609600"/>
                      </a:lnTo>
                      <a:lnTo>
                        <a:pt x="305666" y="30080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直角三角形 43"/>
                <p:cNvSpPr/>
                <p:nvPr/>
              </p:nvSpPr>
              <p:spPr>
                <a:xfrm rot="5400000" flipV="1">
                  <a:off x="4181475" y="1457325"/>
                  <a:ext cx="171450" cy="17145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矩形 41"/>
              <p:cNvSpPr/>
              <p:nvPr/>
            </p:nvSpPr>
            <p:spPr>
              <a:xfrm>
                <a:off x="4181475" y="847725"/>
                <a:ext cx="2819400" cy="6096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7" name="文本框 14"/>
            <p:cNvSpPr txBox="1"/>
            <p:nvPr/>
          </p:nvSpPr>
          <p:spPr>
            <a:xfrm>
              <a:off x="3989737" y="1169836"/>
              <a:ext cx="1164511" cy="523220"/>
            </a:xfrm>
            <a:prstGeom prst="rect">
              <a:avLst/>
            </a:prstGeom>
            <a:grpFill/>
          </p:spPr>
          <p:txBody>
            <a:bodyPr wrap="none" rtlCol="0">
              <a:spAutoFit/>
            </a:bodyPr>
            <a:lstStyle/>
            <a:p>
              <a:pPr algn="ctr"/>
              <a:r>
                <a:rPr lang="zh-CN" altLang="en-US" sz="2800" dirty="0">
                  <a:solidFill>
                    <a:schemeClr val="accent4"/>
                  </a:solidFill>
                </a:rPr>
                <a:t>第五章　聚 类</a:t>
              </a:r>
              <a:endParaRPr lang="zh-CN" altLang="en-US" sz="2800" dirty="0">
                <a:solidFill>
                  <a:schemeClr val="accent4"/>
                </a:solidFill>
              </a:endParaRPr>
            </a:p>
          </p:txBody>
        </p:sp>
      </p:grpSp>
      <p:grpSp>
        <p:nvGrpSpPr>
          <p:cNvPr id="57" name="组合 56"/>
          <p:cNvGrpSpPr/>
          <p:nvPr/>
        </p:nvGrpSpPr>
        <p:grpSpPr>
          <a:xfrm>
            <a:off x="1754534" y="2628470"/>
            <a:ext cx="5693399" cy="426278"/>
            <a:chOff x="1807265" y="2935089"/>
            <a:chExt cx="5693399" cy="426278"/>
          </a:xfrm>
        </p:grpSpPr>
        <p:sp>
          <p:nvSpPr>
            <p:cNvPr id="74" name="圆角矩形 73"/>
            <p:cNvSpPr/>
            <p:nvPr/>
          </p:nvSpPr>
          <p:spPr>
            <a:xfrm>
              <a:off x="1807265" y="2935089"/>
              <a:ext cx="5693399" cy="394200"/>
            </a:xfrm>
            <a:prstGeom prst="roundRect">
              <a:avLst>
                <a:gd name="adj" fmla="val 20658"/>
              </a:avLst>
            </a:prstGeom>
            <a:gradFill>
              <a:gsLst>
                <a:gs pos="0">
                  <a:srgbClr val="012D86"/>
                </a:gs>
                <a:gs pos="100000">
                  <a:srgbClr val="0E2557"/>
                </a:gs>
              </a:gsLst>
              <a:lin ang="5400000" scaled="0"/>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5" name="矩形 74"/>
            <p:cNvSpPr/>
            <p:nvPr/>
          </p:nvSpPr>
          <p:spPr>
            <a:xfrm>
              <a:off x="1881814" y="2945869"/>
              <a:ext cx="2143536" cy="415498"/>
            </a:xfrm>
            <a:prstGeom prst="rect">
              <a:avLst/>
            </a:prstGeom>
          </p:spPr>
          <p:txBody>
            <a:bodyPr wrap="none">
              <a:spAutoFit/>
            </a:bodyPr>
            <a:lstStyle/>
            <a:p>
              <a:r>
                <a:rPr lang="en-US" altLang="zh-CN" sz="2100" spc="225" dirty="0">
                  <a:solidFill>
                    <a:schemeClr val="bg1"/>
                  </a:solidFill>
                  <a:latin typeface="微软雅黑" panose="020B0503020204020204" pitchFamily="34" charset="-122"/>
                  <a:ea typeface="微软雅黑" panose="020B0503020204020204" pitchFamily="34" charset="-122"/>
                </a:rPr>
                <a:t>5.2</a:t>
              </a:r>
              <a:r>
                <a:rPr lang="zh-CN" altLang="en-US" sz="2100" spc="225" dirty="0">
                  <a:solidFill>
                    <a:schemeClr val="bg1"/>
                  </a:solidFill>
                  <a:latin typeface="微软雅黑" panose="020B0503020204020204" pitchFamily="34" charset="-122"/>
                  <a:ea typeface="微软雅黑" panose="020B0503020204020204" pitchFamily="34" charset="-122"/>
                </a:rPr>
                <a:t>　划分方法</a:t>
              </a:r>
              <a:endParaRPr lang="zh-CN" altLang="en-US" sz="2100" spc="225" dirty="0">
                <a:solidFill>
                  <a:schemeClr val="bg1"/>
                </a:solidFill>
                <a:latin typeface="微软雅黑" panose="020B0503020204020204" pitchFamily="34" charset="-122"/>
                <a:ea typeface="微软雅黑" panose="020B0503020204020204" pitchFamily="34" charset="-122"/>
              </a:endParaRPr>
            </a:p>
          </p:txBody>
        </p:sp>
      </p:grpSp>
      <p:grpSp>
        <p:nvGrpSpPr>
          <p:cNvPr id="58" name="组合 57"/>
          <p:cNvGrpSpPr/>
          <p:nvPr/>
        </p:nvGrpSpPr>
        <p:grpSpPr>
          <a:xfrm>
            <a:off x="1754534" y="3193295"/>
            <a:ext cx="5693399" cy="426278"/>
            <a:chOff x="1807265" y="3400693"/>
            <a:chExt cx="5693399" cy="426278"/>
          </a:xfrm>
          <a:solidFill>
            <a:schemeClr val="bg2"/>
          </a:solidFill>
        </p:grpSpPr>
        <p:sp>
          <p:nvSpPr>
            <p:cNvPr id="71" name="圆角矩形 70"/>
            <p:cNvSpPr/>
            <p:nvPr/>
          </p:nvSpPr>
          <p:spPr>
            <a:xfrm>
              <a:off x="1807265" y="3400693"/>
              <a:ext cx="5693399" cy="394200"/>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2" name="矩形 71"/>
            <p:cNvSpPr/>
            <p:nvPr/>
          </p:nvSpPr>
          <p:spPr>
            <a:xfrm>
              <a:off x="1881814" y="3411473"/>
              <a:ext cx="2143536" cy="415498"/>
            </a:xfrm>
            <a:prstGeom prst="rect">
              <a:avLst/>
            </a:prstGeom>
            <a:noFill/>
          </p:spPr>
          <p:txBody>
            <a:bodyPr wrap="none">
              <a:spAutoFit/>
            </a:bodyPr>
            <a:lstStyle/>
            <a:p>
              <a:r>
                <a:rPr lang="en-US" altLang="zh-CN" sz="2100" spc="225" dirty="0">
                  <a:solidFill>
                    <a:schemeClr val="tx1">
                      <a:lumMod val="65000"/>
                      <a:lumOff val="35000"/>
                    </a:schemeClr>
                  </a:solidFill>
                  <a:latin typeface="微软雅黑" panose="020B0503020204020204" pitchFamily="34" charset="-122"/>
                  <a:ea typeface="微软雅黑" panose="020B0503020204020204" pitchFamily="34" charset="-122"/>
                </a:rPr>
                <a:t>5.3</a:t>
              </a:r>
              <a:r>
                <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rPr>
                <a:t>　层次方法</a:t>
              </a:r>
              <a:endParaRPr lang="zh-CN" altLang="en-US" sz="2100" spc="225"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59" name="组合 58"/>
          <p:cNvGrpSpPr/>
          <p:nvPr/>
        </p:nvGrpSpPr>
        <p:grpSpPr>
          <a:xfrm>
            <a:off x="1754534" y="3758120"/>
            <a:ext cx="5693399" cy="426279"/>
            <a:chOff x="1807265" y="3866296"/>
            <a:chExt cx="5693399" cy="426279"/>
          </a:xfrm>
        </p:grpSpPr>
        <p:sp>
          <p:nvSpPr>
            <p:cNvPr id="69" name="圆角矩形 68"/>
            <p:cNvSpPr/>
            <p:nvPr/>
          </p:nvSpPr>
          <p:spPr>
            <a:xfrm>
              <a:off x="1807265" y="3866296"/>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70" name="矩形 69"/>
            <p:cNvSpPr/>
            <p:nvPr/>
          </p:nvSpPr>
          <p:spPr>
            <a:xfrm>
              <a:off x="1881814" y="3877077"/>
              <a:ext cx="2739853"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3.1</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数据挖掘概述</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0" name="组合 59"/>
          <p:cNvGrpSpPr/>
          <p:nvPr/>
        </p:nvGrpSpPr>
        <p:grpSpPr>
          <a:xfrm>
            <a:off x="1754534" y="4322946"/>
            <a:ext cx="5693399" cy="426278"/>
            <a:chOff x="1807265" y="4331900"/>
            <a:chExt cx="5693399" cy="426278"/>
          </a:xfrm>
        </p:grpSpPr>
        <p:sp>
          <p:nvSpPr>
            <p:cNvPr id="67" name="圆角矩形 66"/>
            <p:cNvSpPr/>
            <p:nvPr/>
          </p:nvSpPr>
          <p:spPr>
            <a:xfrm>
              <a:off x="1807265" y="4331900"/>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8" name="矩形 67"/>
            <p:cNvSpPr/>
            <p:nvPr/>
          </p:nvSpPr>
          <p:spPr>
            <a:xfrm>
              <a:off x="1881814" y="4342680"/>
              <a:ext cx="4230645" cy="415498"/>
            </a:xfrm>
            <a:prstGeom prst="rect">
              <a:avLst/>
            </a:prstGeom>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5.5</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实战：银行客户聚类分析</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61" name="组合 60"/>
          <p:cNvGrpSpPr/>
          <p:nvPr/>
        </p:nvGrpSpPr>
        <p:grpSpPr>
          <a:xfrm>
            <a:off x="1765366" y="5074910"/>
            <a:ext cx="5693399" cy="415498"/>
            <a:chOff x="1818097" y="4753860"/>
            <a:chExt cx="5693399" cy="415498"/>
          </a:xfrm>
        </p:grpSpPr>
        <p:sp>
          <p:nvSpPr>
            <p:cNvPr id="65" name="圆角矩形 64"/>
            <p:cNvSpPr/>
            <p:nvPr/>
          </p:nvSpPr>
          <p:spPr>
            <a:xfrm>
              <a:off x="1818097" y="4758178"/>
              <a:ext cx="5693399" cy="394200"/>
            </a:xfrm>
            <a:prstGeom prst="roundRect">
              <a:avLst>
                <a:gd name="adj" fmla="val 20658"/>
              </a:avLst>
            </a:prstGeom>
            <a:solidFill>
              <a:srgbClr val="E6E6E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66" name="矩形 65"/>
            <p:cNvSpPr/>
            <p:nvPr/>
          </p:nvSpPr>
          <p:spPr>
            <a:xfrm>
              <a:off x="1887572" y="4753860"/>
              <a:ext cx="780983" cy="415498"/>
            </a:xfrm>
            <a:prstGeom prst="rect">
              <a:avLst/>
            </a:prstGeom>
          </p:spPr>
          <p:txBody>
            <a:bodyPr wrap="none">
              <a:spAutoFit/>
            </a:bodyPr>
            <a:lstStyle/>
            <a:p>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习题</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grpSp>
        <p:nvGrpSpPr>
          <p:cNvPr id="48" name="组合 47"/>
          <p:cNvGrpSpPr/>
          <p:nvPr/>
        </p:nvGrpSpPr>
        <p:grpSpPr>
          <a:xfrm>
            <a:off x="1754534" y="3768901"/>
            <a:ext cx="5693399" cy="415498"/>
            <a:chOff x="1807265" y="2462595"/>
            <a:chExt cx="5693399" cy="415498"/>
          </a:xfrm>
          <a:solidFill>
            <a:schemeClr val="bg2"/>
          </a:solidFill>
        </p:grpSpPr>
        <p:sp>
          <p:nvSpPr>
            <p:cNvPr id="49" name="圆角矩形 48"/>
            <p:cNvSpPr/>
            <p:nvPr/>
          </p:nvSpPr>
          <p:spPr>
            <a:xfrm>
              <a:off x="1807265" y="2478527"/>
              <a:ext cx="5693399" cy="394154"/>
            </a:xfrm>
            <a:prstGeom prst="roundRect">
              <a:avLst>
                <a:gd name="adj" fmla="val 20658"/>
              </a:avLst>
            </a:pr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p>
          </p:txBody>
        </p:sp>
        <p:sp>
          <p:nvSpPr>
            <p:cNvPr id="50" name="矩形 49"/>
            <p:cNvSpPr/>
            <p:nvPr/>
          </p:nvSpPr>
          <p:spPr>
            <a:xfrm>
              <a:off x="1883286" y="2462595"/>
              <a:ext cx="3038011" cy="415498"/>
            </a:xfrm>
            <a:prstGeom prst="rect">
              <a:avLst/>
            </a:prstGeom>
            <a:grpFill/>
          </p:spPr>
          <p:txBody>
            <a:bodyPr wrap="none">
              <a:spAutoFit/>
            </a:bodyPr>
            <a:lstStyle/>
            <a:p>
              <a:r>
                <a:rPr lang="en-US" altLang="zh-CN" sz="2100" spc="225" dirty="0">
                  <a:solidFill>
                    <a:schemeClr val="tx1">
                      <a:lumMod val="75000"/>
                      <a:lumOff val="25000"/>
                    </a:schemeClr>
                  </a:solidFill>
                  <a:latin typeface="微软雅黑" panose="020B0503020204020204" pitchFamily="34" charset="-122"/>
                  <a:ea typeface="微软雅黑" panose="020B0503020204020204" pitchFamily="34" charset="-122"/>
                </a:rPr>
                <a:t>5.4</a:t>
              </a:r>
              <a:r>
                <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rPr>
                <a:t>　基于密度的方法</a:t>
              </a:r>
              <a:endParaRPr lang="zh-CN" altLang="en-US" sz="2100" spc="225" dirty="0">
                <a:solidFill>
                  <a:schemeClr val="tx1">
                    <a:lumMod val="75000"/>
                    <a:lumOff val="25000"/>
                  </a:schemeClr>
                </a:solidFill>
                <a:latin typeface="微软雅黑" panose="020B0503020204020204" pitchFamily="34" charset="-122"/>
                <a:ea typeface="微软雅黑" panose="020B0503020204020204" pitchFamily="34" charset="-122"/>
              </a:endParaRPr>
            </a:p>
          </p:txBody>
        </p:sp>
      </p:grpSp>
      <p:pic>
        <p:nvPicPr>
          <p:cNvPr id="5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30 CuadroTexto"/>
          <p:cNvSpPr txBox="1"/>
          <p:nvPr/>
        </p:nvSpPr>
        <p:spPr>
          <a:xfrm>
            <a:off x="4467225" y="6261691"/>
            <a:ext cx="315913" cy="277813"/>
          </a:xfrm>
          <a:prstGeom prst="rect">
            <a:avLst/>
          </a:prstGeom>
          <a:noFill/>
        </p:spPr>
        <p:txBody>
          <a:bodyPr wrap="none">
            <a:spAutoFit/>
          </a:bodyPr>
          <a:lstStyle/>
          <a:p>
            <a:pPr fontAlgn="auto">
              <a:spcBef>
                <a:spcPts val="0"/>
              </a:spcBef>
              <a:spcAft>
                <a:spcPts val="0"/>
              </a:spcAft>
              <a:defRPr/>
            </a:pPr>
            <a:r>
              <a:rPr lang="es-HN" sz="1200" b="1" i="1" dirty="0">
                <a:solidFill>
                  <a:schemeClr val="bg1">
                    <a:lumMod val="65000"/>
                  </a:schemeClr>
                </a:solidFill>
                <a:latin typeface="+mn-lt"/>
              </a:rPr>
              <a:t>of</a:t>
            </a:r>
            <a:endParaRPr lang="es-ES" sz="1200" b="1" i="1" dirty="0">
              <a:solidFill>
                <a:schemeClr val="bg1">
                  <a:lumMod val="65000"/>
                </a:schemeClr>
              </a:solidFill>
              <a:latin typeface="+mn-lt"/>
            </a:endParaRPr>
          </a:p>
        </p:txBody>
      </p:sp>
      <p:sp>
        <p:nvSpPr>
          <p:cNvPr id="53" name="31 CuadroTexto"/>
          <p:cNvSpPr txBox="1"/>
          <p:nvPr/>
        </p:nvSpPr>
        <p:spPr>
          <a:xfrm>
            <a:off x="4729199" y="6267161"/>
            <a:ext cx="370840" cy="275590"/>
          </a:xfrm>
          <a:prstGeom prst="rect">
            <a:avLst/>
          </a:prstGeom>
          <a:noFill/>
        </p:spPr>
        <p:txBody>
          <a:bodyPr wrap="none">
            <a:spAutoFit/>
          </a:bodyPr>
          <a:lstStyle/>
          <a:p>
            <a:pPr fontAlgn="auto">
              <a:spcBef>
                <a:spcPts val="0"/>
              </a:spcBef>
              <a:spcAft>
                <a:spcPts val="0"/>
              </a:spcAft>
              <a:defRPr/>
            </a:pPr>
            <a:r>
              <a:rPr lang="en-US" altLang="es-ES" sz="1200" b="1" dirty="0">
                <a:solidFill>
                  <a:schemeClr val="bg1">
                    <a:lumMod val="50000"/>
                  </a:schemeClr>
                </a:solidFill>
                <a:latin typeface="+mn-lt"/>
              </a:rPr>
              <a:t>55</a:t>
            </a:r>
            <a:endParaRPr lang="en-US" altLang="es-ES" sz="1200" b="1" dirty="0">
              <a:solidFill>
                <a:schemeClr val="bg1">
                  <a:lumMod val="50000"/>
                </a:schemeClr>
              </a:solidFill>
              <a:latin typeface="+mn-lt"/>
            </a:endParaRPr>
          </a:p>
        </p:txBody>
      </p:sp>
      <p:pic>
        <p:nvPicPr>
          <p:cNvPr id="54"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5"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fld>
            <a:endParaRPr lang="zh-CN" altLang="en-US" dirty="0"/>
          </a:p>
        </p:txBody>
      </p:sp>
      <p:sp>
        <p:nvSpPr>
          <p:cNvPr id="73" name="矩形 72"/>
          <p:cNvSpPr/>
          <p:nvPr/>
        </p:nvSpPr>
        <p:spPr>
          <a:xfrm>
            <a:off x="7929" y="38314"/>
            <a:ext cx="4339650" cy="300082"/>
          </a:xfrm>
          <a:prstGeom prst="rect">
            <a:avLst/>
          </a:prstGeom>
        </p:spPr>
        <p:txBody>
          <a:bodyPr wrap="none">
            <a:spAutoFit/>
          </a:bodyPr>
          <a:lstStyle/>
          <a:p>
            <a:r>
              <a:rPr lang="zh-CN" altLang="en-US" sz="1350" dirty="0">
                <a:solidFill>
                  <a:schemeClr val="bg1"/>
                </a:solidFill>
              </a:rPr>
              <a:t>高级大数据人才培养丛书之一，大数据挖掘技术与应用</a:t>
            </a:r>
            <a:endParaRPr lang="zh-CN" altLang="en-US" sz="1350" dirty="0">
              <a:solidFill>
                <a:schemeClr val="bg1"/>
              </a:solidFill>
            </a:endParaRPr>
          </a:p>
        </p:txBody>
      </p:sp>
      <p:sp>
        <p:nvSpPr>
          <p:cNvPr id="35" name="矩形 34"/>
          <p:cNvSpPr/>
          <p:nvPr/>
        </p:nvSpPr>
        <p:spPr>
          <a:xfrm>
            <a:off x="0" y="6123214"/>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a:defRPr/>
            </a:pPr>
            <a:r>
              <a:rPr lang="es-HN" sz="1200" b="1" i="1" dirty="0">
                <a:solidFill>
                  <a:prstClr val="white">
                    <a:lumMod val="65000"/>
                  </a:prstClr>
                </a:solidFill>
              </a:rPr>
              <a:t>of</a:t>
            </a:r>
            <a:endParaRPr lang="es-ES" sz="1200" b="1" i="1" dirty="0">
              <a:solidFill>
                <a:prstClr val="white">
                  <a:lumMod val="65000"/>
                </a:prstClr>
              </a:solidFill>
            </a:endParaRPr>
          </a:p>
        </p:txBody>
      </p:sp>
      <p:sp>
        <p:nvSpPr>
          <p:cNvPr id="74" name="31 CuadroTexto"/>
          <p:cNvSpPr txBox="1"/>
          <p:nvPr/>
        </p:nvSpPr>
        <p:spPr>
          <a:xfrm>
            <a:off x="4729199" y="6267161"/>
            <a:ext cx="370840" cy="275590"/>
          </a:xfrm>
          <a:prstGeom prst="rect">
            <a:avLst/>
          </a:prstGeom>
          <a:noFill/>
        </p:spPr>
        <p:txBody>
          <a:bodyPr wrap="none">
            <a:spAutoFit/>
          </a:bodyPr>
          <a:lstStyle/>
          <a:p>
            <a:pPr>
              <a:defRPr/>
            </a:pPr>
            <a:r>
              <a:rPr lang="en-US" altLang="es-ES" sz="1200" b="1" dirty="0">
                <a:solidFill>
                  <a:prstClr val="white">
                    <a:lumMod val="50000"/>
                  </a:prstClr>
                </a:solidFill>
              </a:rPr>
              <a:t>55</a:t>
            </a:r>
            <a:endParaRPr lang="en-US" altLang="es-ES" sz="1200" b="1" dirty="0">
              <a:solidFill>
                <a:prstClr val="white">
                  <a:lumMod val="50000"/>
                </a:prstClr>
              </a:solidFill>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solidFill>
                  <a:prstClr val="black">
                    <a:tint val="75000"/>
                  </a:prstClr>
                </a:solidFill>
              </a:rPr>
            </a:fld>
            <a:endParaRPr lang="zh-CN" altLang="en-US" dirty="0">
              <a:solidFill>
                <a:prstClr val="black">
                  <a:tint val="75000"/>
                </a:prstClr>
              </a:solidFill>
            </a:endParaRPr>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1798569" cy="323165"/>
          </a:xfrm>
          <a:prstGeom prst="rect">
            <a:avLst/>
          </a:prstGeom>
          <a:noFill/>
        </p:spPr>
        <p:txBody>
          <a:bodyPr wrap="none" lIns="0" tIns="0" rIns="0" bIns="0" rtlCol="0">
            <a:spAutoFit/>
          </a:bodyPr>
          <a:lstStyle/>
          <a:p>
            <a:r>
              <a:rPr lang="en-US" altLang="zh-CN" sz="2100" b="1" spc="225" dirty="0">
                <a:solidFill>
                  <a:prstClr val="white"/>
                </a:solidFill>
              </a:rPr>
              <a:t>5.2 </a:t>
            </a:r>
            <a:r>
              <a:rPr lang="zh-CN" altLang="en-US" sz="2100" b="1" spc="225" dirty="0">
                <a:solidFill>
                  <a:prstClr val="white"/>
                </a:solidFill>
              </a:rPr>
              <a:t>划分方法</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5" name="文本框 27"/>
          <p:cNvSpPr txBox="1"/>
          <p:nvPr/>
        </p:nvSpPr>
        <p:spPr>
          <a:xfrm>
            <a:off x="6630203" y="234392"/>
            <a:ext cx="1274708" cy="300082"/>
          </a:xfrm>
          <a:prstGeom prst="rect">
            <a:avLst/>
          </a:prstGeom>
          <a:noFill/>
        </p:spPr>
        <p:txBody>
          <a:bodyPr wrap="none" rtlCol="0">
            <a:spAutoFit/>
          </a:bodyPr>
          <a:lstStyle/>
          <a:p>
            <a:r>
              <a:rPr lang="zh-CN" altLang="en-US" sz="1350" dirty="0">
                <a:solidFill>
                  <a:prstClr val="white"/>
                </a:solidFill>
              </a:rPr>
              <a:t>第五章　聚 类</a:t>
            </a:r>
            <a:endParaRPr lang="zh-CN" altLang="en-US" sz="1350" dirty="0">
              <a:solidFill>
                <a:prstClr val="white"/>
              </a:solidFill>
            </a:endParaRPr>
          </a:p>
        </p:txBody>
      </p:sp>
      <p:sp>
        <p:nvSpPr>
          <p:cNvPr id="146" name="Rectangle 2"/>
          <p:cNvSpPr>
            <a:spLocks noChangeArrowheads="1"/>
          </p:cNvSpPr>
          <p:nvPr/>
        </p:nvSpPr>
        <p:spPr bwMode="auto">
          <a:xfrm>
            <a:off x="642285" y="2314373"/>
            <a:ext cx="7787200" cy="2308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r>
              <a:rPr lang="zh-CN" altLang="en-US" dirty="0">
                <a:solidFill>
                  <a:srgbClr val="FF0066"/>
                </a:solidFill>
                <a:ea typeface="黑体" panose="02010609060101010101" pitchFamily="49" charset="-122"/>
              </a:rPr>
              <a:t>划分方法的主要思想：</a:t>
            </a:r>
            <a:endParaRPr lang="en-US" altLang="zh-CN" dirty="0">
              <a:solidFill>
                <a:srgbClr val="FF0066"/>
              </a:solidFill>
              <a:ea typeface="黑体" panose="02010609060101010101" pitchFamily="49" charset="-122"/>
            </a:endParaRPr>
          </a:p>
          <a:p>
            <a:r>
              <a:rPr lang="en-US" altLang="zh-CN" dirty="0">
                <a:solidFill>
                  <a:srgbClr val="FF0066"/>
                </a:solidFill>
                <a:ea typeface="黑体" panose="02010609060101010101" pitchFamily="49" charset="-122"/>
              </a:rPr>
              <a:t>     </a:t>
            </a:r>
            <a:r>
              <a:rPr lang="zh-CN" altLang="en-US" dirty="0">
                <a:solidFill>
                  <a:prstClr val="black"/>
                </a:solidFill>
                <a:ea typeface="黑体" panose="02010609060101010101" pitchFamily="49" charset="-122"/>
              </a:rPr>
              <a:t>给定一个包含</a:t>
            </a:r>
            <a:r>
              <a:rPr lang="en-US" altLang="zh-CN" dirty="0">
                <a:solidFill>
                  <a:prstClr val="black"/>
                </a:solidFill>
                <a:ea typeface="黑体" panose="02010609060101010101" pitchFamily="49" charset="-122"/>
              </a:rPr>
              <a:t>n </a:t>
            </a:r>
            <a:r>
              <a:rPr lang="zh-CN" altLang="en-US" dirty="0">
                <a:solidFill>
                  <a:prstClr val="black"/>
                </a:solidFill>
                <a:ea typeface="黑体" panose="02010609060101010101" pitchFamily="49" charset="-122"/>
              </a:rPr>
              <a:t>个数据对象的数据集，进行</a:t>
            </a:r>
            <a:r>
              <a:rPr lang="en-US" altLang="zh-CN" dirty="0">
                <a:solidFill>
                  <a:prstClr val="black"/>
                </a:solidFill>
                <a:ea typeface="黑体" panose="02010609060101010101" pitchFamily="49" charset="-122"/>
              </a:rPr>
              <a:t>k </a:t>
            </a:r>
            <a:r>
              <a:rPr lang="zh-CN" altLang="en-US" dirty="0">
                <a:solidFill>
                  <a:prstClr val="black"/>
                </a:solidFill>
                <a:ea typeface="黑体" panose="02010609060101010101" pitchFamily="49" charset="-122"/>
              </a:rPr>
              <a:t>个划分，每个划分表示一个簇（类），并且</a:t>
            </a:r>
            <a:r>
              <a:rPr lang="en-US" altLang="zh-CN" dirty="0" err="1">
                <a:solidFill>
                  <a:prstClr val="black"/>
                </a:solidFill>
                <a:ea typeface="黑体" panose="02010609060101010101" pitchFamily="49" charset="-122"/>
              </a:rPr>
              <a:t>k≤n</a:t>
            </a:r>
            <a:r>
              <a:rPr lang="zh-CN" altLang="en-US" dirty="0">
                <a:solidFill>
                  <a:prstClr val="black"/>
                </a:solidFill>
                <a:ea typeface="黑体" panose="02010609060101010101" pitchFamily="49" charset="-122"/>
              </a:rPr>
              <a:t>。簇要满足下列条件：①每个簇至少包含一个对象；②每个对象属于且仅属于一个簇。对于给定的要构建的划分的数目</a:t>
            </a:r>
            <a:r>
              <a:rPr lang="en-US" altLang="zh-CN" dirty="0">
                <a:solidFill>
                  <a:prstClr val="black"/>
                </a:solidFill>
                <a:ea typeface="黑体" panose="02010609060101010101" pitchFamily="49" charset="-122"/>
              </a:rPr>
              <a:t>k</a:t>
            </a:r>
            <a:r>
              <a:rPr lang="zh-CN" altLang="en-US" dirty="0">
                <a:solidFill>
                  <a:prstClr val="black"/>
                </a:solidFill>
                <a:ea typeface="黑体" panose="02010609060101010101" pitchFamily="49" charset="-122"/>
              </a:rPr>
              <a:t>，划分方法首先给出一个初始的划分，然后采用一种迭代的重定位技术，尝试通过对象在划分间移动来改进划分，使得每一次改进之后的划分方案都较前一次更好。好的划分是指同一簇中的对象之间尽可能“接近”，在不同簇中的对象之间尽可能“远离”。</a:t>
            </a:r>
            <a:endParaRPr lang="en-US" altLang="zh-CN" dirty="0">
              <a:solidFill>
                <a:prstClr val="black"/>
              </a:solidFill>
              <a:ea typeface="黑体" panose="02010609060101010101" pitchFamily="49" charset="-122"/>
            </a:endParaRPr>
          </a:p>
        </p:txBody>
      </p:sp>
      <p:sp>
        <p:nvSpPr>
          <p:cNvPr id="2" name="矩形 1"/>
          <p:cNvSpPr/>
          <p:nvPr/>
        </p:nvSpPr>
        <p:spPr>
          <a:xfrm>
            <a:off x="637125" y="843677"/>
            <a:ext cx="7884575" cy="1200329"/>
          </a:xfrm>
          <a:prstGeom prst="rect">
            <a:avLst/>
          </a:prstGeom>
        </p:spPr>
        <p:txBody>
          <a:bodyPr wrap="square">
            <a:spAutoFit/>
          </a:bodyPr>
          <a:lstStyle/>
          <a:p>
            <a:r>
              <a:rPr lang="zh-CN" altLang="en-US" dirty="0">
                <a:solidFill>
                  <a:prstClr val="black"/>
                </a:solidFill>
                <a:ea typeface="黑体" panose="02010609060101010101" pitchFamily="49" charset="-122"/>
              </a:rPr>
              <a:t>对于给定的数据集，划分方法通过选择适当的初始代表点将数据样本进行初始聚类，通过迭代过程对聚类的结果进行不断地调整，直到使评价聚类性能准则函数的值达到最优为止。属于这样的聚类方法有：</a:t>
            </a:r>
            <a:r>
              <a:rPr lang="en-US" altLang="zh-CN" dirty="0">
                <a:solidFill>
                  <a:prstClr val="black"/>
                </a:solidFill>
                <a:ea typeface="黑体" panose="02010609060101010101" pitchFamily="49" charset="-122"/>
              </a:rPr>
              <a:t>k </a:t>
            </a:r>
            <a:r>
              <a:rPr lang="zh-CN" altLang="en-US" dirty="0">
                <a:solidFill>
                  <a:prstClr val="black"/>
                </a:solidFill>
                <a:ea typeface="黑体" panose="02010609060101010101" pitchFamily="49" charset="-122"/>
              </a:rPr>
              <a:t>均值（</a:t>
            </a:r>
            <a:r>
              <a:rPr lang="en-US" altLang="zh-CN" dirty="0" err="1">
                <a:solidFill>
                  <a:prstClr val="black"/>
                </a:solidFill>
                <a:ea typeface="黑体" panose="02010609060101010101" pitchFamily="49" charset="-122"/>
              </a:rPr>
              <a:t>kmeans</a:t>
            </a:r>
            <a:r>
              <a:rPr lang="zh-CN" altLang="en-US" dirty="0">
                <a:solidFill>
                  <a:prstClr val="black"/>
                </a:solidFill>
                <a:ea typeface="黑体" panose="02010609060101010101" pitchFamily="49" charset="-122"/>
              </a:rPr>
              <a:t>）、</a:t>
            </a:r>
            <a:r>
              <a:rPr lang="en-US" altLang="zh-CN" dirty="0">
                <a:solidFill>
                  <a:prstClr val="black"/>
                </a:solidFill>
                <a:ea typeface="黑体" panose="02010609060101010101" pitchFamily="49" charset="-122"/>
              </a:rPr>
              <a:t>k </a:t>
            </a:r>
            <a:r>
              <a:rPr lang="zh-CN" altLang="en-US" dirty="0">
                <a:solidFill>
                  <a:prstClr val="black"/>
                </a:solidFill>
                <a:ea typeface="黑体" panose="02010609060101010101" pitchFamily="49" charset="-122"/>
              </a:rPr>
              <a:t>中心点（</a:t>
            </a:r>
            <a:r>
              <a:rPr lang="en-US" altLang="zh-CN" dirty="0">
                <a:solidFill>
                  <a:prstClr val="black"/>
                </a:solidFill>
                <a:ea typeface="黑体" panose="02010609060101010101" pitchFamily="49" charset="-122"/>
              </a:rPr>
              <a:t>k-</a:t>
            </a:r>
            <a:r>
              <a:rPr lang="en-US" altLang="zh-CN" dirty="0" err="1">
                <a:solidFill>
                  <a:prstClr val="black"/>
                </a:solidFill>
                <a:ea typeface="黑体" panose="02010609060101010101" pitchFamily="49" charset="-122"/>
              </a:rPr>
              <a:t>medoids</a:t>
            </a:r>
            <a:r>
              <a:rPr lang="zh-CN" altLang="en-US" dirty="0">
                <a:solidFill>
                  <a:prstClr val="black"/>
                </a:solidFill>
                <a:ea typeface="黑体" panose="02010609060101010101" pitchFamily="49" charset="-122"/>
              </a:rPr>
              <a:t>）等。</a:t>
            </a:r>
            <a:endParaRPr lang="zh-CN" altLang="en-US" dirty="0">
              <a:solidFill>
                <a:prstClr val="black"/>
              </a:solidFill>
              <a:ea typeface="黑体" panose="02010609060101010101" pitchFamily="49" charset="-122"/>
            </a:endParaRPr>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矩形 24"/>
          <p:cNvSpPr/>
          <p:nvPr/>
        </p:nvSpPr>
        <p:spPr>
          <a:xfrm>
            <a:off x="0" y="6669360"/>
            <a:ext cx="9144000" cy="188640"/>
          </a:xfrm>
          <a:prstGeom prst="rect">
            <a:avLst/>
          </a:pr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pic>
        <p:nvPicPr>
          <p:cNvPr id="71" name="27 Imagen"/>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bwMode="auto">
          <a:xfrm>
            <a:off x="4167188" y="6250579"/>
            <a:ext cx="363537" cy="303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30 CuadroTexto"/>
          <p:cNvSpPr txBox="1"/>
          <p:nvPr/>
        </p:nvSpPr>
        <p:spPr>
          <a:xfrm>
            <a:off x="4467225" y="6261691"/>
            <a:ext cx="315913" cy="277813"/>
          </a:xfrm>
          <a:prstGeom prst="rect">
            <a:avLst/>
          </a:prstGeom>
          <a:noFill/>
        </p:spPr>
        <p:txBody>
          <a:bodyPr wrap="none">
            <a:spAutoFit/>
          </a:bodyPr>
          <a:lstStyle/>
          <a:p>
            <a:pPr>
              <a:defRPr/>
            </a:pPr>
            <a:r>
              <a:rPr lang="es-HN" sz="1200" b="1" i="1" dirty="0">
                <a:solidFill>
                  <a:prstClr val="white">
                    <a:lumMod val="65000"/>
                  </a:prstClr>
                </a:solidFill>
              </a:rPr>
              <a:t>of</a:t>
            </a:r>
            <a:endParaRPr lang="es-ES" sz="1200" b="1" i="1" dirty="0">
              <a:solidFill>
                <a:prstClr val="white">
                  <a:lumMod val="65000"/>
                </a:prstClr>
              </a:solidFill>
            </a:endParaRPr>
          </a:p>
        </p:txBody>
      </p:sp>
      <p:sp>
        <p:nvSpPr>
          <p:cNvPr id="74" name="31 CuadroTexto"/>
          <p:cNvSpPr txBox="1"/>
          <p:nvPr/>
        </p:nvSpPr>
        <p:spPr>
          <a:xfrm>
            <a:off x="4729199" y="6267161"/>
            <a:ext cx="370840" cy="275590"/>
          </a:xfrm>
          <a:prstGeom prst="rect">
            <a:avLst/>
          </a:prstGeom>
          <a:noFill/>
        </p:spPr>
        <p:txBody>
          <a:bodyPr wrap="none">
            <a:spAutoFit/>
          </a:bodyPr>
          <a:lstStyle/>
          <a:p>
            <a:pPr>
              <a:defRPr/>
            </a:pPr>
            <a:r>
              <a:rPr lang="en-US" altLang="es-ES" sz="1200" b="1" dirty="0">
                <a:solidFill>
                  <a:prstClr val="white">
                    <a:lumMod val="50000"/>
                  </a:prstClr>
                </a:solidFill>
              </a:rPr>
              <a:t>55</a:t>
            </a:r>
            <a:endParaRPr lang="en-US" altLang="es-ES" sz="1200" b="1" dirty="0">
              <a:solidFill>
                <a:prstClr val="white">
                  <a:lumMod val="50000"/>
                </a:prstClr>
              </a:solidFill>
            </a:endParaRPr>
          </a:p>
        </p:txBody>
      </p:sp>
      <p:pic>
        <p:nvPicPr>
          <p:cNvPr id="76" name="Imagen 27">
            <a:hlinkClick r:id="" action="ppaction://hlinkshowjump?jump=next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5103019"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7" name="Imagen 28">
            <a:hlinkClick r:id="" action="ppaction://hlinkshowjump?jump=previousslide"/>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bwMode="auto">
          <a:xfrm flipH="1">
            <a:off x="3926681" y="6301379"/>
            <a:ext cx="21113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 name="灯片编号占位符 5"/>
          <p:cNvSpPr txBox="1"/>
          <p:nvPr/>
        </p:nvSpPr>
        <p:spPr>
          <a:xfrm>
            <a:off x="2402285" y="6222797"/>
            <a:ext cx="2133600" cy="365125"/>
          </a:xfrm>
          <a:prstGeom prst="rect">
            <a:avLst/>
          </a:prstGeom>
        </p:spPr>
        <p:txBody>
          <a:bodyPr vert="horz" lIns="91440" tIns="45720" rIns="91440" bIns="45720" rtlCol="0" anchor="ctr"/>
          <a:lstStyle>
            <a:defPPr>
              <a:defRPr lang="zh-CN"/>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F730C6D-5BB4-4F63-9D16-9EBF769D35DB}" type="slidenum">
              <a:rPr lang="zh-CN" altLang="en-US" smtClean="0">
                <a:solidFill>
                  <a:prstClr val="black">
                    <a:tint val="75000"/>
                  </a:prstClr>
                </a:solidFill>
              </a:rPr>
            </a:fld>
            <a:endParaRPr lang="zh-CN" altLang="en-US" dirty="0">
              <a:solidFill>
                <a:prstClr val="black">
                  <a:tint val="75000"/>
                </a:prstClr>
              </a:solidFill>
            </a:endParaRPr>
          </a:p>
        </p:txBody>
      </p:sp>
      <p:grpSp>
        <p:nvGrpSpPr>
          <p:cNvPr id="83" name="组合 82"/>
          <p:cNvGrpSpPr/>
          <p:nvPr/>
        </p:nvGrpSpPr>
        <p:grpSpPr>
          <a:xfrm>
            <a:off x="-3387" y="-2439"/>
            <a:ext cx="9149172" cy="716845"/>
            <a:chOff x="-3387" y="190175"/>
            <a:chExt cx="9149172" cy="524649"/>
          </a:xfrm>
        </p:grpSpPr>
        <p:sp>
          <p:nvSpPr>
            <p:cNvPr id="85" name="任意多边形 84"/>
            <p:cNvSpPr/>
            <p:nvPr/>
          </p:nvSpPr>
          <p:spPr>
            <a:xfrm>
              <a:off x="6231369" y="214741"/>
              <a:ext cx="2914416" cy="499443"/>
            </a:xfrm>
            <a:custGeom>
              <a:avLst/>
              <a:gdLst>
                <a:gd name="connsiteX0" fmla="*/ 379841 w 3885888"/>
                <a:gd name="connsiteY0" fmla="*/ 0 h 647700"/>
                <a:gd name="connsiteX1" fmla="*/ 3885888 w 3885888"/>
                <a:gd name="connsiteY1" fmla="*/ 0 h 647700"/>
                <a:gd name="connsiteX2" fmla="*/ 3885888 w 3885888"/>
                <a:gd name="connsiteY2" fmla="*/ 647700 h 647700"/>
                <a:gd name="connsiteX3" fmla="*/ 0 w 3885888"/>
                <a:gd name="connsiteY3" fmla="*/ 647700 h 647700"/>
              </a:gdLst>
              <a:ahLst/>
              <a:cxnLst>
                <a:cxn ang="0">
                  <a:pos x="connsiteX0" y="connsiteY0"/>
                </a:cxn>
                <a:cxn ang="0">
                  <a:pos x="connsiteX1" y="connsiteY1"/>
                </a:cxn>
                <a:cxn ang="0">
                  <a:pos x="connsiteX2" y="connsiteY2"/>
                </a:cxn>
                <a:cxn ang="0">
                  <a:pos x="connsiteX3" y="connsiteY3"/>
                </a:cxn>
              </a:cxnLst>
              <a:rect l="l" t="t" r="r" b="b"/>
              <a:pathLst>
                <a:path w="3885888" h="647700">
                  <a:moveTo>
                    <a:pt x="379841" y="0"/>
                  </a:moveTo>
                  <a:lnTo>
                    <a:pt x="3885888" y="0"/>
                  </a:lnTo>
                  <a:lnTo>
                    <a:pt x="3885888"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88" name="任意多边形 87"/>
            <p:cNvSpPr/>
            <p:nvPr/>
          </p:nvSpPr>
          <p:spPr>
            <a:xfrm>
              <a:off x="1" y="190175"/>
              <a:ext cx="9143999" cy="506058"/>
            </a:xfrm>
            <a:custGeom>
              <a:avLst/>
              <a:gdLst>
                <a:gd name="connsiteX0" fmla="*/ 0 w 12191999"/>
                <a:gd name="connsiteY0" fmla="*/ 0 h 647700"/>
                <a:gd name="connsiteX1" fmla="*/ 12191999 w 12191999"/>
                <a:gd name="connsiteY1" fmla="*/ 0 h 647700"/>
                <a:gd name="connsiteX2" fmla="*/ 12191999 w 12191999"/>
                <a:gd name="connsiteY2" fmla="*/ 4171 h 647700"/>
                <a:gd name="connsiteX3" fmla="*/ 8600846 w 12191999"/>
                <a:gd name="connsiteY3" fmla="*/ 4171 h 647700"/>
                <a:gd name="connsiteX4" fmla="*/ 8223451 w 12191999"/>
                <a:gd name="connsiteY4" fmla="*/ 647700 h 647700"/>
                <a:gd name="connsiteX5" fmla="*/ 0 w 12191999"/>
                <a:gd name="connsiteY5" fmla="*/ 647700 h 647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9" h="647700">
                  <a:moveTo>
                    <a:pt x="0" y="0"/>
                  </a:moveTo>
                  <a:lnTo>
                    <a:pt x="12191999" y="0"/>
                  </a:lnTo>
                  <a:lnTo>
                    <a:pt x="12191999" y="4171"/>
                  </a:lnTo>
                  <a:lnTo>
                    <a:pt x="8600846" y="4171"/>
                  </a:lnTo>
                  <a:lnTo>
                    <a:pt x="8223451" y="647700"/>
                  </a:lnTo>
                  <a:lnTo>
                    <a:pt x="0" y="647700"/>
                  </a:lnTo>
                  <a:close/>
                </a:path>
              </a:pathLst>
            </a:custGeom>
            <a:solidFill>
              <a:srgbClr val="0000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sp>
          <p:nvSpPr>
            <p:cNvPr id="90" name="任意多边形 89"/>
            <p:cNvSpPr/>
            <p:nvPr/>
          </p:nvSpPr>
          <p:spPr>
            <a:xfrm>
              <a:off x="-3387" y="190815"/>
              <a:ext cx="9144000" cy="524009"/>
            </a:xfrm>
            <a:custGeom>
              <a:avLst/>
              <a:gdLst>
                <a:gd name="connsiteX0" fmla="*/ 8649011 w 12192000"/>
                <a:gd name="connsiteY0" fmla="*/ 0 h 698678"/>
                <a:gd name="connsiteX1" fmla="*/ 12192000 w 12192000"/>
                <a:gd name="connsiteY1" fmla="*/ 0 h 698678"/>
                <a:gd name="connsiteX2" fmla="*/ 12192000 w 12192000"/>
                <a:gd name="connsiteY2" fmla="*/ 45719 h 698678"/>
                <a:gd name="connsiteX3" fmla="*/ 8689612 w 12192000"/>
                <a:gd name="connsiteY3" fmla="*/ 45719 h 698678"/>
                <a:gd name="connsiteX4" fmla="*/ 8309954 w 12192000"/>
                <a:gd name="connsiteY4" fmla="*/ 698678 h 698678"/>
                <a:gd name="connsiteX5" fmla="*/ 8149486 w 12192000"/>
                <a:gd name="connsiteY5" fmla="*/ 698678 h 698678"/>
                <a:gd name="connsiteX6" fmla="*/ 8149901 w 12192000"/>
                <a:gd name="connsiteY6" fmla="*/ 697970 h 698678"/>
                <a:gd name="connsiteX7" fmla="*/ 0 w 12192000"/>
                <a:gd name="connsiteY7" fmla="*/ 697970 h 698678"/>
                <a:gd name="connsiteX8" fmla="*/ 0 w 12192000"/>
                <a:gd name="connsiteY8" fmla="*/ 652251 h 698678"/>
                <a:gd name="connsiteX9" fmla="*/ 8176713 w 12192000"/>
                <a:gd name="connsiteY9" fmla="*/ 652251 h 698678"/>
                <a:gd name="connsiteX10" fmla="*/ 8557764 w 12192000"/>
                <a:gd name="connsiteY10" fmla="*/ 2487 h 698678"/>
                <a:gd name="connsiteX11" fmla="*/ 8649011 w 12192000"/>
                <a:gd name="connsiteY11" fmla="*/ 2487 h 698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92000" h="698678">
                  <a:moveTo>
                    <a:pt x="8649011" y="0"/>
                  </a:moveTo>
                  <a:lnTo>
                    <a:pt x="12192000" y="0"/>
                  </a:lnTo>
                  <a:lnTo>
                    <a:pt x="12192000" y="45719"/>
                  </a:lnTo>
                  <a:lnTo>
                    <a:pt x="8689612" y="45719"/>
                  </a:lnTo>
                  <a:lnTo>
                    <a:pt x="8309954" y="698678"/>
                  </a:lnTo>
                  <a:lnTo>
                    <a:pt x="8149486" y="698678"/>
                  </a:lnTo>
                  <a:lnTo>
                    <a:pt x="8149901" y="697970"/>
                  </a:lnTo>
                  <a:lnTo>
                    <a:pt x="0" y="697970"/>
                  </a:lnTo>
                  <a:lnTo>
                    <a:pt x="0" y="652251"/>
                  </a:lnTo>
                  <a:lnTo>
                    <a:pt x="8176713" y="652251"/>
                  </a:lnTo>
                  <a:lnTo>
                    <a:pt x="8557764" y="2487"/>
                  </a:lnTo>
                  <a:lnTo>
                    <a:pt x="8649011" y="2487"/>
                  </a:lnTo>
                  <a:close/>
                </a:path>
              </a:pathLst>
            </a:cu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350">
                <a:solidFill>
                  <a:prstClr val="white"/>
                </a:solidFill>
              </a:endParaRPr>
            </a:p>
          </p:txBody>
        </p:sp>
      </p:grpSp>
      <p:sp>
        <p:nvSpPr>
          <p:cNvPr id="92" name="文本框 6"/>
          <p:cNvSpPr txBox="1"/>
          <p:nvPr/>
        </p:nvSpPr>
        <p:spPr>
          <a:xfrm>
            <a:off x="607500" y="177284"/>
            <a:ext cx="2398092" cy="323165"/>
          </a:xfrm>
          <a:prstGeom prst="rect">
            <a:avLst/>
          </a:prstGeom>
          <a:noFill/>
        </p:spPr>
        <p:txBody>
          <a:bodyPr wrap="none" lIns="0" tIns="0" rIns="0" bIns="0" rtlCol="0">
            <a:spAutoFit/>
          </a:bodyPr>
          <a:lstStyle/>
          <a:p>
            <a:r>
              <a:rPr lang="en-US" altLang="zh-CN" sz="2100" b="1" spc="225" dirty="0">
                <a:solidFill>
                  <a:prstClr val="white"/>
                </a:solidFill>
              </a:rPr>
              <a:t>5.2.1 k </a:t>
            </a:r>
            <a:r>
              <a:rPr lang="zh-CN" altLang="en-US" sz="2100" b="1" spc="225" dirty="0">
                <a:solidFill>
                  <a:prstClr val="white"/>
                </a:solidFill>
              </a:rPr>
              <a:t>均值算法</a:t>
            </a:r>
            <a:endParaRPr lang="zh-CN" altLang="en-US" sz="2100" b="1" spc="225" dirty="0">
              <a:solidFill>
                <a:prstClr val="white"/>
              </a:solidFill>
            </a:endParaRPr>
          </a:p>
        </p:txBody>
      </p:sp>
      <p:sp>
        <p:nvSpPr>
          <p:cNvPr id="94" name="Freeform 142"/>
          <p:cNvSpPr>
            <a:spLocks noEditPoints="1"/>
          </p:cNvSpPr>
          <p:nvPr/>
        </p:nvSpPr>
        <p:spPr bwMode="auto">
          <a:xfrm>
            <a:off x="126487" y="216716"/>
            <a:ext cx="382471" cy="244300"/>
          </a:xfrm>
          <a:custGeom>
            <a:avLst/>
            <a:gdLst>
              <a:gd name="T0" fmla="*/ 108 w 128"/>
              <a:gd name="T1" fmla="*/ 26 h 88"/>
              <a:gd name="T2" fmla="*/ 75 w 128"/>
              <a:gd name="T3" fmla="*/ 0 h 88"/>
              <a:gd name="T4" fmla="*/ 46 w 128"/>
              <a:gd name="T5" fmla="*/ 15 h 88"/>
              <a:gd name="T6" fmla="*/ 34 w 128"/>
              <a:gd name="T7" fmla="*/ 11 h 88"/>
              <a:gd name="T8" fmla="*/ 15 w 128"/>
              <a:gd name="T9" fmla="*/ 30 h 88"/>
              <a:gd name="T10" fmla="*/ 16 w 128"/>
              <a:gd name="T11" fmla="*/ 35 h 88"/>
              <a:gd name="T12" fmla="*/ 0 w 128"/>
              <a:gd name="T13" fmla="*/ 61 h 88"/>
              <a:gd name="T14" fmla="*/ 27 w 128"/>
              <a:gd name="T15" fmla="*/ 88 h 88"/>
              <a:gd name="T16" fmla="*/ 96 w 128"/>
              <a:gd name="T17" fmla="*/ 88 h 88"/>
              <a:gd name="T18" fmla="*/ 128 w 128"/>
              <a:gd name="T19" fmla="*/ 56 h 88"/>
              <a:gd name="T20" fmla="*/ 108 w 128"/>
              <a:gd name="T21" fmla="*/ 26 h 88"/>
              <a:gd name="T22" fmla="*/ 44 w 128"/>
              <a:gd name="T23" fmla="*/ 50 h 88"/>
              <a:gd name="T24" fmla="*/ 66 w 128"/>
              <a:gd name="T25" fmla="*/ 28 h 88"/>
              <a:gd name="T26" fmla="*/ 80 w 128"/>
              <a:gd name="T27" fmla="*/ 32 h 88"/>
              <a:gd name="T28" fmla="*/ 84 w 128"/>
              <a:gd name="T29" fmla="*/ 28 h 88"/>
              <a:gd name="T30" fmla="*/ 84 w 128"/>
              <a:gd name="T31" fmla="*/ 42 h 88"/>
              <a:gd name="T32" fmla="*/ 70 w 128"/>
              <a:gd name="T33" fmla="*/ 42 h 88"/>
              <a:gd name="T34" fmla="*/ 75 w 128"/>
              <a:gd name="T35" fmla="*/ 37 h 88"/>
              <a:gd name="T36" fmla="*/ 72 w 128"/>
              <a:gd name="T37" fmla="*/ 36 h 88"/>
              <a:gd name="T38" fmla="*/ 66 w 128"/>
              <a:gd name="T39" fmla="*/ 35 h 88"/>
              <a:gd name="T40" fmla="*/ 60 w 128"/>
              <a:gd name="T41" fmla="*/ 36 h 88"/>
              <a:gd name="T42" fmla="*/ 55 w 128"/>
              <a:gd name="T43" fmla="*/ 39 h 88"/>
              <a:gd name="T44" fmla="*/ 52 w 128"/>
              <a:gd name="T45" fmla="*/ 44 h 88"/>
              <a:gd name="T46" fmla="*/ 51 w 128"/>
              <a:gd name="T47" fmla="*/ 50 h 88"/>
              <a:gd name="T48" fmla="*/ 51 w 128"/>
              <a:gd name="T49" fmla="*/ 54 h 88"/>
              <a:gd name="T50" fmla="*/ 44 w 128"/>
              <a:gd name="T51" fmla="*/ 54 h 88"/>
              <a:gd name="T52" fmla="*/ 44 w 128"/>
              <a:gd name="T53" fmla="*/ 50 h 88"/>
              <a:gd name="T54" fmla="*/ 66 w 128"/>
              <a:gd name="T55" fmla="*/ 73 h 88"/>
              <a:gd name="T56" fmla="*/ 53 w 128"/>
              <a:gd name="T57" fmla="*/ 68 h 88"/>
              <a:gd name="T58" fmla="*/ 49 w 128"/>
              <a:gd name="T59" fmla="*/ 73 h 88"/>
              <a:gd name="T60" fmla="*/ 49 w 128"/>
              <a:gd name="T61" fmla="*/ 59 h 88"/>
              <a:gd name="T62" fmla="*/ 62 w 128"/>
              <a:gd name="T63" fmla="*/ 59 h 88"/>
              <a:gd name="T64" fmla="*/ 58 w 128"/>
              <a:gd name="T65" fmla="*/ 64 h 88"/>
              <a:gd name="T66" fmla="*/ 60 w 128"/>
              <a:gd name="T67" fmla="*/ 65 h 88"/>
              <a:gd name="T68" fmla="*/ 66 w 128"/>
              <a:gd name="T69" fmla="*/ 66 h 88"/>
              <a:gd name="T70" fmla="*/ 72 w 128"/>
              <a:gd name="T71" fmla="*/ 65 h 88"/>
              <a:gd name="T72" fmla="*/ 77 w 128"/>
              <a:gd name="T73" fmla="*/ 61 h 88"/>
              <a:gd name="T74" fmla="*/ 81 w 128"/>
              <a:gd name="T75" fmla="*/ 57 h 88"/>
              <a:gd name="T76" fmla="*/ 82 w 128"/>
              <a:gd name="T77" fmla="*/ 50 h 88"/>
              <a:gd name="T78" fmla="*/ 81 w 128"/>
              <a:gd name="T79" fmla="*/ 47 h 88"/>
              <a:gd name="T80" fmla="*/ 89 w 128"/>
              <a:gd name="T81" fmla="*/ 47 h 88"/>
              <a:gd name="T82" fmla="*/ 89 w 128"/>
              <a:gd name="T83" fmla="*/ 50 h 88"/>
              <a:gd name="T84" fmla="*/ 66 w 128"/>
              <a:gd name="T85" fmla="*/ 7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28" h="88">
                <a:moveTo>
                  <a:pt x="108" y="26"/>
                </a:moveTo>
                <a:cubicBezTo>
                  <a:pt x="104" y="11"/>
                  <a:pt x="91" y="0"/>
                  <a:pt x="75" y="0"/>
                </a:cubicBezTo>
                <a:cubicBezTo>
                  <a:pt x="63" y="0"/>
                  <a:pt x="52" y="6"/>
                  <a:pt x="46" y="15"/>
                </a:cubicBezTo>
                <a:cubicBezTo>
                  <a:pt x="43" y="13"/>
                  <a:pt x="38" y="11"/>
                  <a:pt x="34" y="11"/>
                </a:cubicBezTo>
                <a:cubicBezTo>
                  <a:pt x="24" y="11"/>
                  <a:pt x="15" y="20"/>
                  <a:pt x="15" y="30"/>
                </a:cubicBezTo>
                <a:cubicBezTo>
                  <a:pt x="15" y="32"/>
                  <a:pt x="16" y="34"/>
                  <a:pt x="16" y="35"/>
                </a:cubicBezTo>
                <a:cubicBezTo>
                  <a:pt x="7" y="40"/>
                  <a:pt x="0" y="49"/>
                  <a:pt x="0" y="61"/>
                </a:cubicBezTo>
                <a:cubicBezTo>
                  <a:pt x="0" y="76"/>
                  <a:pt x="12" y="88"/>
                  <a:pt x="27" y="88"/>
                </a:cubicBezTo>
                <a:cubicBezTo>
                  <a:pt x="96" y="88"/>
                  <a:pt x="96" y="88"/>
                  <a:pt x="96" y="88"/>
                </a:cubicBezTo>
                <a:cubicBezTo>
                  <a:pt x="114" y="88"/>
                  <a:pt x="128" y="74"/>
                  <a:pt x="128" y="56"/>
                </a:cubicBezTo>
                <a:cubicBezTo>
                  <a:pt x="128" y="42"/>
                  <a:pt x="120" y="31"/>
                  <a:pt x="108" y="26"/>
                </a:cubicBezTo>
                <a:close/>
                <a:moveTo>
                  <a:pt x="44" y="50"/>
                </a:moveTo>
                <a:cubicBezTo>
                  <a:pt x="44" y="38"/>
                  <a:pt x="54" y="28"/>
                  <a:pt x="66" y="28"/>
                </a:cubicBezTo>
                <a:cubicBezTo>
                  <a:pt x="71" y="28"/>
                  <a:pt x="76" y="30"/>
                  <a:pt x="80" y="32"/>
                </a:cubicBezTo>
                <a:cubicBezTo>
                  <a:pt x="84" y="28"/>
                  <a:pt x="84" y="28"/>
                  <a:pt x="84" y="28"/>
                </a:cubicBezTo>
                <a:cubicBezTo>
                  <a:pt x="84" y="42"/>
                  <a:pt x="84" y="42"/>
                  <a:pt x="84" y="42"/>
                </a:cubicBezTo>
                <a:cubicBezTo>
                  <a:pt x="70" y="42"/>
                  <a:pt x="70" y="42"/>
                  <a:pt x="70" y="42"/>
                </a:cubicBezTo>
                <a:cubicBezTo>
                  <a:pt x="75" y="37"/>
                  <a:pt x="75" y="37"/>
                  <a:pt x="75" y="37"/>
                </a:cubicBezTo>
                <a:cubicBezTo>
                  <a:pt x="74" y="37"/>
                  <a:pt x="73" y="36"/>
                  <a:pt x="72" y="36"/>
                </a:cubicBezTo>
                <a:cubicBezTo>
                  <a:pt x="70" y="35"/>
                  <a:pt x="68" y="35"/>
                  <a:pt x="66" y="35"/>
                </a:cubicBezTo>
                <a:cubicBezTo>
                  <a:pt x="64" y="35"/>
                  <a:pt x="62" y="35"/>
                  <a:pt x="60" y="36"/>
                </a:cubicBezTo>
                <a:cubicBezTo>
                  <a:pt x="58" y="37"/>
                  <a:pt x="57" y="38"/>
                  <a:pt x="55" y="39"/>
                </a:cubicBezTo>
                <a:cubicBezTo>
                  <a:pt x="54" y="41"/>
                  <a:pt x="53" y="43"/>
                  <a:pt x="52" y="44"/>
                </a:cubicBezTo>
                <a:cubicBezTo>
                  <a:pt x="51" y="46"/>
                  <a:pt x="51" y="48"/>
                  <a:pt x="51" y="50"/>
                </a:cubicBezTo>
                <a:cubicBezTo>
                  <a:pt x="51" y="52"/>
                  <a:pt x="51" y="53"/>
                  <a:pt x="51" y="54"/>
                </a:cubicBezTo>
                <a:cubicBezTo>
                  <a:pt x="44" y="54"/>
                  <a:pt x="44" y="54"/>
                  <a:pt x="44" y="54"/>
                </a:cubicBezTo>
                <a:cubicBezTo>
                  <a:pt x="44" y="53"/>
                  <a:pt x="44" y="52"/>
                  <a:pt x="44" y="50"/>
                </a:cubicBezTo>
                <a:close/>
                <a:moveTo>
                  <a:pt x="66" y="73"/>
                </a:moveTo>
                <a:cubicBezTo>
                  <a:pt x="61" y="73"/>
                  <a:pt x="57" y="71"/>
                  <a:pt x="53" y="68"/>
                </a:cubicBezTo>
                <a:cubicBezTo>
                  <a:pt x="49" y="73"/>
                  <a:pt x="49" y="73"/>
                  <a:pt x="49" y="73"/>
                </a:cubicBezTo>
                <a:cubicBezTo>
                  <a:pt x="49" y="59"/>
                  <a:pt x="49" y="59"/>
                  <a:pt x="49" y="59"/>
                </a:cubicBezTo>
                <a:cubicBezTo>
                  <a:pt x="62" y="59"/>
                  <a:pt x="62" y="59"/>
                  <a:pt x="62" y="59"/>
                </a:cubicBezTo>
                <a:cubicBezTo>
                  <a:pt x="58" y="64"/>
                  <a:pt x="58" y="64"/>
                  <a:pt x="58" y="64"/>
                </a:cubicBezTo>
                <a:cubicBezTo>
                  <a:pt x="59" y="64"/>
                  <a:pt x="59" y="64"/>
                  <a:pt x="60" y="65"/>
                </a:cubicBezTo>
                <a:cubicBezTo>
                  <a:pt x="62" y="66"/>
                  <a:pt x="64" y="66"/>
                  <a:pt x="66" y="66"/>
                </a:cubicBezTo>
                <a:cubicBezTo>
                  <a:pt x="68" y="66"/>
                  <a:pt x="70" y="66"/>
                  <a:pt x="72" y="65"/>
                </a:cubicBezTo>
                <a:cubicBezTo>
                  <a:pt x="74" y="64"/>
                  <a:pt x="76" y="63"/>
                  <a:pt x="77" y="61"/>
                </a:cubicBezTo>
                <a:cubicBezTo>
                  <a:pt x="79" y="60"/>
                  <a:pt x="80" y="58"/>
                  <a:pt x="81" y="57"/>
                </a:cubicBezTo>
                <a:cubicBezTo>
                  <a:pt x="82" y="55"/>
                  <a:pt x="82" y="53"/>
                  <a:pt x="82" y="50"/>
                </a:cubicBezTo>
                <a:cubicBezTo>
                  <a:pt x="82" y="49"/>
                  <a:pt x="82" y="48"/>
                  <a:pt x="81" y="47"/>
                </a:cubicBezTo>
                <a:cubicBezTo>
                  <a:pt x="89" y="47"/>
                  <a:pt x="89" y="47"/>
                  <a:pt x="89" y="47"/>
                </a:cubicBezTo>
                <a:cubicBezTo>
                  <a:pt x="89" y="48"/>
                  <a:pt x="89" y="49"/>
                  <a:pt x="89" y="50"/>
                </a:cubicBezTo>
                <a:cubicBezTo>
                  <a:pt x="89" y="63"/>
                  <a:pt x="79" y="73"/>
                  <a:pt x="66" y="73"/>
                </a:cubicBezTo>
                <a:close/>
              </a:path>
            </a:pathLst>
          </a:custGeom>
          <a:solidFill>
            <a:schemeClr val="bg1"/>
          </a:solidFill>
          <a:ln>
            <a:noFill/>
          </a:ln>
        </p:spPr>
        <p:txBody>
          <a:bodyPr vert="horz" wrap="square" lIns="91440" tIns="45720" rIns="91440" bIns="45720" numCol="1" anchor="t" anchorCtr="0" compatLnSpc="1"/>
          <a:lstStyle/>
          <a:p>
            <a:endParaRPr lang="zh-CN" altLang="en-US">
              <a:solidFill>
                <a:prstClr val="black"/>
              </a:solidFill>
            </a:endParaRPr>
          </a:p>
        </p:txBody>
      </p:sp>
      <p:sp>
        <p:nvSpPr>
          <p:cNvPr id="96"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7"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8" name="Rectangle 3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99" name="Rectangle 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0" name="Rectangle 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1"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2" name="Rectangle 1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3"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4"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5"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6" name="Rectangle 2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7" name="Rectangle 2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8"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09"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0"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1" name="Rectangle 1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2" name="Rectangle 1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3" name="Rectangle 1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4" name="Rectangle 1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5" name="Rectangle 1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6" name="Rectangle 2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7" name="Rectangle 3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8" name="Rectangle 3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19" name="Rectangle 4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0" name="Rectangle 4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1" name="Rectangle 4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3"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4"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5"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6" name="Rectangle 1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7"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8" name="Rectangle 1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29" name="Rectangle 2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0" name="Rectangle 2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1" name="Rectangle 2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2" name="Rectangle 3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3" name="Rectangle 3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4" name="Rectangle 5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5" name="Rectangle 5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6" name="Rectangle 61"/>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7" name="Rectangle 63"/>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8" name="Rectangle 65"/>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39" name="Rectangle 67"/>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0" name="Rectangle 69"/>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1"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2"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3"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4" name="Rectangle 10"/>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spAutoFit/>
          </a:bodyPr>
          <a:lstStyle/>
          <a:p>
            <a:endParaRPr lang="zh-CN" altLang="en-US">
              <a:solidFill>
                <a:prstClr val="black"/>
              </a:solidFill>
            </a:endParaRPr>
          </a:p>
        </p:txBody>
      </p:sp>
      <p:sp>
        <p:nvSpPr>
          <p:cNvPr id="145" name="文本框 27"/>
          <p:cNvSpPr txBox="1"/>
          <p:nvPr/>
        </p:nvSpPr>
        <p:spPr>
          <a:xfrm>
            <a:off x="6630203" y="234392"/>
            <a:ext cx="1274708" cy="300082"/>
          </a:xfrm>
          <a:prstGeom prst="rect">
            <a:avLst/>
          </a:prstGeom>
          <a:noFill/>
        </p:spPr>
        <p:txBody>
          <a:bodyPr wrap="none" rtlCol="0">
            <a:spAutoFit/>
          </a:bodyPr>
          <a:lstStyle/>
          <a:p>
            <a:r>
              <a:rPr lang="zh-CN" altLang="en-US" sz="1350" dirty="0">
                <a:solidFill>
                  <a:prstClr val="white"/>
                </a:solidFill>
              </a:rPr>
              <a:t>第五章　聚 类</a:t>
            </a:r>
            <a:endParaRPr lang="zh-CN" altLang="en-US" sz="1350" dirty="0">
              <a:solidFill>
                <a:prstClr val="white"/>
              </a:solidFill>
            </a:endParaRPr>
          </a:p>
        </p:txBody>
      </p:sp>
      <p:sp>
        <p:nvSpPr>
          <p:cNvPr id="146" name="Rectangle 2"/>
          <p:cNvSpPr>
            <a:spLocks noChangeArrowheads="1"/>
          </p:cNvSpPr>
          <p:nvPr/>
        </p:nvSpPr>
        <p:spPr bwMode="auto">
          <a:xfrm>
            <a:off x="573625" y="1658708"/>
            <a:ext cx="7787200" cy="24415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lvl="0" indent="276225" fontAlgn="base">
              <a:lnSpc>
                <a:spcPct val="120000"/>
              </a:lnSpc>
              <a:spcBef>
                <a:spcPct val="20000"/>
              </a:spcBef>
              <a:spcAft>
                <a:spcPct val="0"/>
              </a:spcAft>
            </a:pPr>
            <a:r>
              <a:rPr lang="en-US" altLang="zh-CN" dirty="0">
                <a:solidFill>
                  <a:srgbClr val="000000"/>
                </a:solidFill>
                <a:latin typeface="Arial" panose="020B0604020202020204" pitchFamily="34" charset="0"/>
                <a:ea typeface="黑体" panose="02010609060101010101" pitchFamily="49" charset="-122"/>
              </a:rPr>
              <a:t>k—means</a:t>
            </a:r>
            <a:r>
              <a:rPr lang="zh-CN" altLang="en-US" dirty="0">
                <a:solidFill>
                  <a:srgbClr val="000000"/>
                </a:solidFill>
                <a:latin typeface="Arial" panose="020B0604020202020204" pitchFamily="34" charset="0"/>
                <a:ea typeface="黑体" panose="02010609060101010101" pitchFamily="49" charset="-122"/>
              </a:rPr>
              <a:t>聚类算法是划分聚类方法中最常用、最流行的经典算法，许多其他的方法都是</a:t>
            </a:r>
            <a:r>
              <a:rPr lang="en-US" altLang="zh-CN" dirty="0">
                <a:solidFill>
                  <a:srgbClr val="000000"/>
                </a:solidFill>
                <a:latin typeface="Arial" panose="020B0604020202020204" pitchFamily="34" charset="0"/>
                <a:ea typeface="黑体" panose="02010609060101010101" pitchFamily="49" charset="-122"/>
              </a:rPr>
              <a:t>k—means</a:t>
            </a:r>
            <a:r>
              <a:rPr lang="zh-CN" altLang="en-US" dirty="0">
                <a:solidFill>
                  <a:srgbClr val="000000"/>
                </a:solidFill>
                <a:latin typeface="Arial" panose="020B0604020202020204" pitchFamily="34" charset="0"/>
                <a:ea typeface="黑体" panose="02010609060101010101" pitchFamily="49" charset="-122"/>
              </a:rPr>
              <a:t>聚类算法的变种。</a:t>
            </a:r>
            <a:endParaRPr lang="zh-CN" altLang="en-US" dirty="0">
              <a:solidFill>
                <a:srgbClr val="000000"/>
              </a:solidFill>
              <a:latin typeface="Arial" panose="020B0604020202020204" pitchFamily="34" charset="0"/>
              <a:ea typeface="黑体" panose="02010609060101010101" pitchFamily="49" charset="-122"/>
            </a:endParaRPr>
          </a:p>
          <a:p>
            <a:pPr lvl="0" indent="276225" fontAlgn="base">
              <a:lnSpc>
                <a:spcPct val="120000"/>
              </a:lnSpc>
              <a:spcBef>
                <a:spcPct val="20000"/>
              </a:spcBef>
              <a:spcAft>
                <a:spcPct val="0"/>
              </a:spcAft>
            </a:pPr>
            <a:r>
              <a:rPr lang="en-US" altLang="zh-CN" dirty="0">
                <a:solidFill>
                  <a:srgbClr val="000000"/>
                </a:solidFill>
                <a:latin typeface="Arial" panose="020B0604020202020204" pitchFamily="34" charset="0"/>
                <a:ea typeface="黑体" panose="02010609060101010101" pitchFamily="49" charset="-122"/>
              </a:rPr>
              <a:t>k—means</a:t>
            </a:r>
            <a:r>
              <a:rPr lang="zh-CN" altLang="en-US" dirty="0">
                <a:solidFill>
                  <a:srgbClr val="000000"/>
                </a:solidFill>
                <a:latin typeface="Arial" panose="020B0604020202020204" pitchFamily="34" charset="0"/>
                <a:ea typeface="黑体" panose="02010609060101010101" pitchFamily="49" charset="-122"/>
              </a:rPr>
              <a:t>聚类算法将</a:t>
            </a:r>
            <a:r>
              <a:rPr lang="zh-CN" altLang="en-US" dirty="0">
                <a:solidFill>
                  <a:srgbClr val="FF0066"/>
                </a:solidFill>
                <a:latin typeface="Arial" panose="020B0604020202020204" pitchFamily="34" charset="0"/>
                <a:ea typeface="黑体" panose="02010609060101010101" pitchFamily="49" charset="-122"/>
              </a:rPr>
              <a:t>各个聚类子集内的所有数据样本的均值作为该聚类的代表点，</a:t>
            </a:r>
            <a:r>
              <a:rPr lang="zh-CN" altLang="en-US" dirty="0">
                <a:solidFill>
                  <a:srgbClr val="000000"/>
                </a:solidFill>
                <a:latin typeface="Arial" panose="020B0604020202020204" pitchFamily="34" charset="0"/>
                <a:ea typeface="黑体" panose="02010609060101010101" pitchFamily="49" charset="-122"/>
              </a:rPr>
              <a:t>算法的主要思想是通过迭代过程把数据集划分为不同的类别，使得评价聚类性能的准则函数达到最优，从而使生成的每个聚类</a:t>
            </a:r>
            <a:r>
              <a:rPr lang="zh-CN" altLang="en-US" dirty="0">
                <a:solidFill>
                  <a:srgbClr val="FF0066"/>
                </a:solidFill>
                <a:latin typeface="Arial" panose="020B0604020202020204" pitchFamily="34" charset="0"/>
                <a:ea typeface="黑体" panose="02010609060101010101" pitchFamily="49" charset="-122"/>
              </a:rPr>
              <a:t>类内紧凑，类间独立</a:t>
            </a:r>
            <a:r>
              <a:rPr lang="zh-CN" altLang="en-US" dirty="0">
                <a:solidFill>
                  <a:srgbClr val="000000"/>
                </a:solidFill>
                <a:latin typeface="Arial" panose="020B0604020202020204" pitchFamily="34" charset="0"/>
                <a:ea typeface="黑体" panose="02010609060101010101" pitchFamily="49" charset="-122"/>
              </a:rPr>
              <a:t>。</a:t>
            </a:r>
            <a:r>
              <a:rPr lang="en-US" altLang="zh-CN" dirty="0">
                <a:solidFill>
                  <a:srgbClr val="000000"/>
                </a:solidFill>
                <a:latin typeface="Arial" panose="020B0604020202020204" pitchFamily="34" charset="0"/>
                <a:ea typeface="黑体" panose="02010609060101010101" pitchFamily="49" charset="-122"/>
              </a:rPr>
              <a:t>k—means</a:t>
            </a:r>
            <a:r>
              <a:rPr lang="zh-CN" altLang="en-US" dirty="0">
                <a:solidFill>
                  <a:srgbClr val="000000"/>
                </a:solidFill>
                <a:latin typeface="Arial" panose="020B0604020202020204" pitchFamily="34" charset="0"/>
                <a:ea typeface="黑体" panose="02010609060101010101" pitchFamily="49" charset="-122"/>
              </a:rPr>
              <a:t>聚类算法不适合处理离散型属性，但是</a:t>
            </a:r>
            <a:r>
              <a:rPr lang="zh-CN" altLang="en-US" dirty="0">
                <a:solidFill>
                  <a:srgbClr val="FF0066"/>
                </a:solidFill>
                <a:latin typeface="Arial" panose="020B0604020202020204" pitchFamily="34" charset="0"/>
                <a:ea typeface="黑体" panose="02010609060101010101" pitchFamily="49" charset="-122"/>
              </a:rPr>
              <a:t>对于连续型属性具有较好的聚类效果。</a:t>
            </a:r>
            <a:endParaRPr lang="zh-CN" altLang="en-US" dirty="0">
              <a:solidFill>
                <a:srgbClr val="FF0066"/>
              </a:solidFill>
              <a:latin typeface="Arial" panose="020B0604020202020204" pitchFamily="34" charset="0"/>
              <a:ea typeface="黑体" panose="02010609060101010101" pitchFamily="49" charset="-122"/>
            </a:endParaRPr>
          </a:p>
        </p:txBody>
      </p:sp>
      <p:sp>
        <p:nvSpPr>
          <p:cNvPr id="45" name="矩形 44"/>
          <p:cNvSpPr/>
          <p:nvPr/>
        </p:nvSpPr>
        <p:spPr>
          <a:xfrm>
            <a:off x="-4558" y="6123213"/>
            <a:ext cx="9144000" cy="54614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prstClr val="white"/>
              </a:solidFill>
            </a:endParaRPr>
          </a:p>
        </p:txBody>
      </p:sp>
    </p:spTree>
  </p:cSld>
  <p:clrMapOvr>
    <a:masterClrMapping/>
  </p:clrMapOvr>
</p:sld>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4">
      <a:majorFont>
        <a:latin typeface="微软雅黑"/>
        <a:ea typeface="微软雅黑"/>
        <a:cs typeface=""/>
      </a:majorFont>
      <a:minorFont>
        <a:latin typeface="微软雅黑"/>
        <a:ea typeface="微软雅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12323</Words>
  <Application>WPS 演示</Application>
  <PresentationFormat>全屏显示(4:3)</PresentationFormat>
  <Paragraphs>1043</Paragraphs>
  <Slides>56</Slides>
  <Notes>44</Notes>
  <HiddenSlides>0</HiddenSlides>
  <MMClips>0</MMClips>
  <ScaleCrop>false</ScaleCrop>
  <HeadingPairs>
    <vt:vector size="6" baseType="variant">
      <vt:variant>
        <vt:lpstr>已用的字体</vt:lpstr>
      </vt:variant>
      <vt:variant>
        <vt:i4>14</vt:i4>
      </vt:variant>
      <vt:variant>
        <vt:lpstr>主题</vt:lpstr>
      </vt:variant>
      <vt:variant>
        <vt:i4>1</vt:i4>
      </vt:variant>
      <vt:variant>
        <vt:lpstr>幻灯片标题</vt:lpstr>
      </vt:variant>
      <vt:variant>
        <vt:i4>56</vt:i4>
      </vt:variant>
    </vt:vector>
  </HeadingPairs>
  <TitlesOfParts>
    <vt:vector size="71" baseType="lpstr">
      <vt:lpstr>Arial</vt:lpstr>
      <vt:lpstr>宋体</vt:lpstr>
      <vt:lpstr>Wingdings</vt:lpstr>
      <vt:lpstr>微软雅黑</vt:lpstr>
      <vt:lpstr>Tahoma</vt:lpstr>
      <vt:lpstr>黑体</vt:lpstr>
      <vt:lpstr>Arial Unicode MS</vt:lpstr>
      <vt:lpstr>Calibri</vt:lpstr>
      <vt:lpstr>Times New Roman</vt:lpstr>
      <vt:lpstr>华文细黑</vt:lpstr>
      <vt:lpstr>华文楷体</vt:lpstr>
      <vt:lpstr>Times New Roman</vt:lpstr>
      <vt:lpstr>Symbol Tiger</vt:lpstr>
      <vt:lpstr>Symbol</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http://www.deepbbs.org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cstor</dc:creator>
  <cp:lastModifiedBy>繁华忧伤</cp:lastModifiedBy>
  <cp:revision>466</cp:revision>
  <dcterms:created xsi:type="dcterms:W3CDTF">2015-11-23T03:31:00Z</dcterms:created>
  <dcterms:modified xsi:type="dcterms:W3CDTF">2018-12-25T08:18:39Z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2052-11.1.0.8214</vt:lpwstr>
  </property>
</Properties>
</file>