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Lst>
  <p:notesMasterIdLst>
    <p:notesMasterId r:id="rId52"/>
  </p:notesMasterIdLst>
  <p:sldIdLst>
    <p:sldId id="257" r:id="rId4"/>
    <p:sldId id="319" r:id="rId5"/>
    <p:sldId id="314" r:id="rId6"/>
    <p:sldId id="317" r:id="rId7"/>
    <p:sldId id="318" r:id="rId8"/>
    <p:sldId id="316" r:id="rId9"/>
    <p:sldId id="331" r:id="rId10"/>
    <p:sldId id="320" r:id="rId11"/>
    <p:sldId id="321" r:id="rId12"/>
    <p:sldId id="322" r:id="rId13"/>
    <p:sldId id="323" r:id="rId14"/>
    <p:sldId id="324" r:id="rId15"/>
    <p:sldId id="325" r:id="rId16"/>
    <p:sldId id="326" r:id="rId17"/>
    <p:sldId id="327" r:id="rId18"/>
    <p:sldId id="328" r:id="rId19"/>
    <p:sldId id="330" r:id="rId20"/>
    <p:sldId id="329" r:id="rId21"/>
    <p:sldId id="332" r:id="rId22"/>
    <p:sldId id="333" r:id="rId23"/>
    <p:sldId id="334" r:id="rId24"/>
    <p:sldId id="335" r:id="rId25"/>
    <p:sldId id="336" r:id="rId26"/>
    <p:sldId id="337" r:id="rId27"/>
    <p:sldId id="338" r:id="rId28"/>
    <p:sldId id="339" r:id="rId29"/>
    <p:sldId id="341" r:id="rId30"/>
    <p:sldId id="342" r:id="rId31"/>
    <p:sldId id="340" r:id="rId32"/>
    <p:sldId id="343" r:id="rId33"/>
    <p:sldId id="344" r:id="rId34"/>
    <p:sldId id="345" r:id="rId35"/>
    <p:sldId id="346" r:id="rId36"/>
    <p:sldId id="347" r:id="rId37"/>
    <p:sldId id="348" r:id="rId38"/>
    <p:sldId id="349" r:id="rId39"/>
    <p:sldId id="350" r:id="rId40"/>
    <p:sldId id="352" r:id="rId41"/>
    <p:sldId id="351" r:id="rId42"/>
    <p:sldId id="358" r:id="rId43"/>
    <p:sldId id="353" r:id="rId44"/>
    <p:sldId id="357" r:id="rId45"/>
    <p:sldId id="372" r:id="rId46"/>
    <p:sldId id="373" r:id="rId47"/>
    <p:sldId id="374" r:id="rId48"/>
    <p:sldId id="375" r:id="rId49"/>
    <p:sldId id="378" r:id="rId50"/>
    <p:sldId id="377"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94" d="100"/>
          <a:sy n="94" d="100"/>
        </p:scale>
        <p:origin x="1315"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2159000"/>
            <a:ext cx="428625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3733201"/>
            <a:ext cx="428625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713673"/>
            <a:ext cx="3511241"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713673"/>
            <a:ext cx="428391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28650" y="2313873"/>
            <a:ext cx="3511241"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365125"/>
            <a:ext cx="68167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365125"/>
            <a:ext cx="7084832"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userDrawn="1"/>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24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668970"/>
            <a:ext cx="7886700" cy="4044950"/>
          </a:xfrm>
        </p:spPr>
        <p:txBody>
          <a:bodyPr/>
          <a:lstStyle>
            <a:lvl1pPr marL="0" indent="457200">
              <a:lnSpc>
                <a:spcPct val="150000"/>
              </a:lnSpc>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628650" y="2187443"/>
            <a:ext cx="78867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825625"/>
            <a:ext cx="38862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8.png"/><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hyperlink" Target="http://www.cstor.cn/proTextdetail_11007.html" TargetMode="External"/><Relationship Id="rId4" Type="http://schemas.openxmlformats.org/officeDocument/2006/relationships/image" Target="../media/image33.jpeg"/><Relationship Id="rId3" Type="http://schemas.openxmlformats.org/officeDocument/2006/relationships/hyperlink" Target="http://www.cstor.cn/proTextdetail_12031.html" TargetMode="External"/><Relationship Id="rId2" Type="http://schemas.openxmlformats.org/officeDocument/2006/relationships/image" Target="../media/image32.jpeg"/><Relationship Id="rId1" Type="http://schemas.openxmlformats.org/officeDocument/2006/relationships/hyperlink" Target="http://www.cstor.cn/proTextdetail_10766.html" TargetMode="Externa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41.jpeg"/><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47.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50.png"/><Relationship Id="rId7" Type="http://schemas.openxmlformats.org/officeDocument/2006/relationships/hyperlink" Target="http://www.chinarobots.cn/" TargetMode="External"/><Relationship Id="rId6" Type="http://schemas.openxmlformats.org/officeDocument/2006/relationships/image" Target="../media/image49.png"/><Relationship Id="rId5" Type="http://schemas.openxmlformats.org/officeDocument/2006/relationships/hyperlink" Target="http://www.chinaaiworld.cn/" TargetMode="External"/><Relationship Id="rId4" Type="http://schemas.openxmlformats.org/officeDocument/2006/relationships/image" Target="../media/image48.png"/><Relationship Id="rId3" Type="http://schemas.openxmlformats.org/officeDocument/2006/relationships/hyperlink" Target="http://www.chinacloud.cn/" TargetMode="External"/><Relationship Id="rId27" Type="http://schemas.openxmlformats.org/officeDocument/2006/relationships/slideLayout" Target="../slideLayouts/slideLayout6.xml"/><Relationship Id="rId26" Type="http://schemas.openxmlformats.org/officeDocument/2006/relationships/image" Target="../media/image60.png"/><Relationship Id="rId25" Type="http://schemas.openxmlformats.org/officeDocument/2006/relationships/image" Target="../media/image59.png"/><Relationship Id="rId24" Type="http://schemas.openxmlformats.org/officeDocument/2006/relationships/hyperlink" Target="http://www.envicloud.cn/" TargetMode="External"/><Relationship Id="rId23" Type="http://schemas.openxmlformats.org/officeDocument/2006/relationships/image" Target="../media/image58.png"/><Relationship Id="rId22" Type="http://schemas.openxmlformats.org/officeDocument/2006/relationships/image" Target="../media/image57.png"/><Relationship Id="rId21" Type="http://schemas.openxmlformats.org/officeDocument/2006/relationships/hyperlink" Target="http://www.wanwuyun.com/" TargetMode="External"/><Relationship Id="rId20" Type="http://schemas.openxmlformats.org/officeDocument/2006/relationships/image" Target="../media/image56.png"/><Relationship Id="rId2" Type="http://schemas.openxmlformats.org/officeDocument/2006/relationships/image" Target="../media/image47.png"/><Relationship Id="rId19" Type="http://schemas.openxmlformats.org/officeDocument/2006/relationships/hyperlink" Target="http://www.smartcitychina.cn/" TargetMode="External"/><Relationship Id="rId18" Type="http://schemas.openxmlformats.org/officeDocument/2006/relationships/image" Target="../media/image55.png"/><Relationship Id="rId17" Type="http://schemas.openxmlformats.org/officeDocument/2006/relationships/hyperlink" Target="http://www.netofthings.cn/" TargetMode="External"/><Relationship Id="rId16" Type="http://schemas.openxmlformats.org/officeDocument/2006/relationships/image" Target="../media/image54.png"/><Relationship Id="rId15" Type="http://schemas.openxmlformats.org/officeDocument/2006/relationships/hyperlink" Target="http://www.thebigdata.cn/" TargetMode="External"/><Relationship Id="rId14" Type="http://schemas.openxmlformats.org/officeDocument/2006/relationships/image" Target="../media/image53.png"/><Relationship Id="rId13" Type="http://schemas.openxmlformats.org/officeDocument/2006/relationships/hyperlink" Target="http://www.worldstor.cn/" TargetMode="External"/><Relationship Id="rId12" Type="http://schemas.openxmlformats.org/officeDocument/2006/relationships/image" Target="../media/image52.png"/><Relationship Id="rId11" Type="http://schemas.openxmlformats.org/officeDocument/2006/relationships/hyperlink" Target="http://www.pm25.org.cn/" TargetMode="External"/><Relationship Id="rId10" Type="http://schemas.openxmlformats.org/officeDocument/2006/relationships/image" Target="../media/image51.png"/><Relationship Id="rId1" Type="http://schemas.openxmlformats.org/officeDocument/2006/relationships/hyperlink" Target="http://www.chinaznyj.com/"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30" name="矩形 2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31" name="矩形 3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33"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34"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138319" y="1152135"/>
            <a:ext cx="7886700" cy="4044950"/>
          </a:xfrm>
        </p:spPr>
        <p:txBody>
          <a:bodyPr/>
          <a:lstStyle/>
          <a:p>
            <a:r>
              <a:rPr lang="zh-CN" altLang="en-US" dirty="0">
                <a:solidFill>
                  <a:schemeClr val="tx1">
                    <a:lumMod val="75000"/>
                    <a:lumOff val="25000"/>
                  </a:schemeClr>
                </a:solidFill>
              </a:rPr>
              <a:t>单向分支选择结构是最简单的一种形式，不包含</a:t>
            </a:r>
            <a:r>
              <a:rPr lang="en-US" altLang="zh-CN" dirty="0" err="1">
                <a:solidFill>
                  <a:schemeClr val="tx1">
                    <a:lumMod val="75000"/>
                    <a:lumOff val="25000"/>
                  </a:schemeClr>
                </a:solidFill>
              </a:rPr>
              <a:t>elif</a:t>
            </a:r>
            <a:r>
              <a:rPr lang="zh-CN" altLang="en-US" dirty="0">
                <a:solidFill>
                  <a:schemeClr val="tx1">
                    <a:lumMod val="75000"/>
                    <a:lumOff val="25000"/>
                  </a:schemeClr>
                </a:solidFill>
              </a:rPr>
              <a:t>和</a:t>
            </a:r>
            <a:r>
              <a:rPr lang="en-US" altLang="zh-CN" dirty="0">
                <a:solidFill>
                  <a:schemeClr val="tx1">
                    <a:lumMod val="75000"/>
                    <a:lumOff val="25000"/>
                  </a:schemeClr>
                </a:solidFill>
              </a:rPr>
              <a:t>else</a:t>
            </a:r>
            <a:r>
              <a:rPr lang="zh-CN" altLang="en-US" dirty="0">
                <a:solidFill>
                  <a:schemeClr val="tx1">
                    <a:lumMod val="75000"/>
                    <a:lumOff val="25000"/>
                  </a:schemeClr>
                </a:solidFill>
              </a:rPr>
              <a:t>，当表达式值为</a:t>
            </a:r>
            <a:r>
              <a:rPr lang="en-US" altLang="zh-CN" dirty="0">
                <a:solidFill>
                  <a:schemeClr val="tx1">
                    <a:lumMod val="75000"/>
                    <a:lumOff val="25000"/>
                  </a:schemeClr>
                </a:solidFill>
              </a:rPr>
              <a:t>True</a:t>
            </a:r>
            <a:r>
              <a:rPr lang="zh-CN" altLang="en-US" dirty="0">
                <a:solidFill>
                  <a:schemeClr val="tx1">
                    <a:lumMod val="75000"/>
                    <a:lumOff val="25000"/>
                  </a:schemeClr>
                </a:solidFill>
              </a:rPr>
              <a:t>时，执行语句块，否则该语句块不执行，继续执行后面的代码。其语法如下。</a:t>
            </a:r>
            <a:endParaRPr lang="en-US" altLang="zh-CN" dirty="0">
              <a:solidFill>
                <a:schemeClr val="tx1">
                  <a:lumMod val="75000"/>
                  <a:lumOff val="25000"/>
                </a:schemeClr>
              </a:solidFill>
            </a:endParaRPr>
          </a:p>
          <a:p>
            <a:endParaRPr lang="en-US" altLang="zh-CN" dirty="0">
              <a:solidFill>
                <a:schemeClr val="tx1">
                  <a:lumMod val="75000"/>
                  <a:lumOff val="25000"/>
                </a:schemeClr>
              </a:solidFill>
            </a:endParaRPr>
          </a:p>
          <a:p>
            <a:pPr indent="0"/>
            <a:r>
              <a:rPr lang="en-US" altLang="zh-CN" dirty="0"/>
              <a:t>if  </a:t>
            </a:r>
            <a:r>
              <a:rPr lang="zh-CN" altLang="en-US" dirty="0"/>
              <a:t>表达式</a:t>
            </a:r>
            <a:r>
              <a:rPr lang="en-US" altLang="zh-CN" dirty="0"/>
              <a:t>:</a:t>
            </a:r>
            <a:endParaRPr lang="en-US" altLang="zh-CN" dirty="0"/>
          </a:p>
          <a:p>
            <a:pPr indent="0"/>
            <a:r>
              <a:rPr lang="en-US" altLang="zh-CN" dirty="0"/>
              <a:t>    </a:t>
            </a:r>
            <a:r>
              <a:rPr lang="zh-CN" altLang="en-US" dirty="0"/>
              <a:t>语句块</a:t>
            </a:r>
            <a:endParaRPr lang="zh-CN" altLang="en-US" dirty="0"/>
          </a:p>
          <a:p>
            <a:endParaRPr lang="zh-CN" altLang="en-US" dirty="0"/>
          </a:p>
        </p:txBody>
      </p:sp>
      <p:grpSp>
        <p:nvGrpSpPr>
          <p:cNvPr id="6" name="组合 2"/>
          <p:cNvGrpSpPr/>
          <p:nvPr/>
        </p:nvGrpSpPr>
        <p:grpSpPr bwMode="auto">
          <a:xfrm>
            <a:off x="1394593" y="2004218"/>
            <a:ext cx="2185987" cy="2849563"/>
            <a:chOff x="6516216" y="2235819"/>
            <a:chExt cx="2185511" cy="2849361"/>
          </a:xfrm>
        </p:grpSpPr>
        <p:grpSp>
          <p:nvGrpSpPr>
            <p:cNvPr id="7" name="Group 38"/>
            <p:cNvGrpSpPr/>
            <p:nvPr/>
          </p:nvGrpSpPr>
          <p:grpSpPr bwMode="auto">
            <a:xfrm>
              <a:off x="6516216" y="2235819"/>
              <a:ext cx="1676400" cy="2849361"/>
              <a:chOff x="4032" y="1296"/>
              <a:chExt cx="1056" cy="1488"/>
            </a:xfrm>
          </p:grpSpPr>
          <p:sp>
            <p:nvSpPr>
              <p:cNvPr id="10" name="Line 29"/>
              <p:cNvSpPr>
                <a:spLocks noChangeShapeType="1"/>
              </p:cNvSpPr>
              <p:nvPr/>
            </p:nvSpPr>
            <p:spPr bwMode="auto">
              <a:xfrm>
                <a:off x="4416" y="1296"/>
                <a:ext cx="0" cy="240"/>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AutoShape 30"/>
              <p:cNvSpPr>
                <a:spLocks noChangeArrowheads="1"/>
              </p:cNvSpPr>
              <p:nvPr/>
            </p:nvSpPr>
            <p:spPr bwMode="auto">
              <a:xfrm>
                <a:off x="4032" y="1536"/>
                <a:ext cx="768" cy="336"/>
              </a:xfrm>
              <a:prstGeom prst="flowChartDecision">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1600" b="1" dirty="0">
                    <a:latin typeface="Times New Roman" panose="02020603050405020304" pitchFamily="18" charset="0"/>
                  </a:rPr>
                  <a:t>表达式</a:t>
                </a:r>
                <a:endParaRPr kumimoji="1" lang="zh-CN" altLang="en-US" sz="1600" b="1" dirty="0">
                  <a:latin typeface="Times New Roman" panose="02020603050405020304" pitchFamily="18" charset="0"/>
                </a:endParaRPr>
              </a:p>
            </p:txBody>
          </p:sp>
          <p:sp>
            <p:nvSpPr>
              <p:cNvPr id="12" name="Line 31"/>
              <p:cNvSpPr>
                <a:spLocks noChangeShapeType="1"/>
              </p:cNvSpPr>
              <p:nvPr/>
            </p:nvSpPr>
            <p:spPr bwMode="auto">
              <a:xfrm>
                <a:off x="4416" y="1872"/>
                <a:ext cx="0" cy="288"/>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AutoShape 32"/>
              <p:cNvSpPr>
                <a:spLocks noChangeArrowheads="1"/>
              </p:cNvSpPr>
              <p:nvPr/>
            </p:nvSpPr>
            <p:spPr bwMode="auto">
              <a:xfrm>
                <a:off x="4128" y="2160"/>
                <a:ext cx="624" cy="288"/>
              </a:xfrm>
              <a:prstGeom prst="flowChartProcess">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1600" b="1" dirty="0">
                    <a:latin typeface="Times New Roman" panose="02020603050405020304" pitchFamily="18" charset="0"/>
                  </a:rPr>
                  <a:t>语句块</a:t>
                </a:r>
                <a:endParaRPr kumimoji="1" lang="zh-CN" altLang="en-US" sz="1600" b="1" dirty="0">
                  <a:latin typeface="Times New Roman" panose="02020603050405020304" pitchFamily="18" charset="0"/>
                </a:endParaRPr>
              </a:p>
            </p:txBody>
          </p:sp>
          <p:sp>
            <p:nvSpPr>
              <p:cNvPr id="14" name="Line 33"/>
              <p:cNvSpPr>
                <a:spLocks noChangeShapeType="1"/>
              </p:cNvSpPr>
              <p:nvPr/>
            </p:nvSpPr>
            <p:spPr bwMode="auto">
              <a:xfrm>
                <a:off x="4416" y="2448"/>
                <a:ext cx="0" cy="336"/>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5" name="Line 34"/>
              <p:cNvSpPr>
                <a:spLocks noChangeShapeType="1"/>
              </p:cNvSpPr>
              <p:nvPr/>
            </p:nvSpPr>
            <p:spPr bwMode="auto">
              <a:xfrm>
                <a:off x="4800" y="1707"/>
                <a:ext cx="288"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6" name="Line 35"/>
              <p:cNvSpPr>
                <a:spLocks noChangeShapeType="1"/>
              </p:cNvSpPr>
              <p:nvPr/>
            </p:nvSpPr>
            <p:spPr bwMode="auto">
              <a:xfrm>
                <a:off x="5088" y="1707"/>
                <a:ext cx="0" cy="816"/>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7" name="Line 37"/>
              <p:cNvSpPr>
                <a:spLocks noChangeShapeType="1"/>
              </p:cNvSpPr>
              <p:nvPr/>
            </p:nvSpPr>
            <p:spPr bwMode="auto">
              <a:xfrm flipH="1">
                <a:off x="4416" y="2523"/>
                <a:ext cx="672" cy="0"/>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8" name="矩形 1"/>
            <p:cNvSpPr>
              <a:spLocks noChangeArrowheads="1"/>
            </p:cNvSpPr>
            <p:nvPr/>
          </p:nvSpPr>
          <p:spPr bwMode="auto">
            <a:xfrm>
              <a:off x="7087720" y="3470069"/>
              <a:ext cx="571496" cy="2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dirty="0"/>
                <a:t>True</a:t>
              </a:r>
              <a:endParaRPr lang="zh-CN" altLang="en-US" sz="1200" b="1" dirty="0"/>
            </a:p>
          </p:txBody>
        </p:sp>
        <p:sp>
          <p:nvSpPr>
            <p:cNvPr id="9" name="矩形 26"/>
            <p:cNvSpPr>
              <a:spLocks noChangeArrowheads="1"/>
            </p:cNvSpPr>
            <p:nvPr/>
          </p:nvSpPr>
          <p:spPr bwMode="auto">
            <a:xfrm>
              <a:off x="8130231" y="3470069"/>
              <a:ext cx="571496" cy="2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dirty="0"/>
                <a:t>False</a:t>
              </a:r>
              <a:endParaRPr lang="zh-CN" altLang="en-US" sz="1200" b="1" dirty="0"/>
            </a:p>
          </p:txBody>
        </p:sp>
      </p:grpSp>
      <p:sp>
        <p:nvSpPr>
          <p:cNvPr id="18" name="文本框 17"/>
          <p:cNvSpPr txBox="1"/>
          <p:nvPr/>
        </p:nvSpPr>
        <p:spPr>
          <a:xfrm>
            <a:off x="1222746" y="5048053"/>
            <a:ext cx="2169184" cy="338554"/>
          </a:xfrm>
          <a:prstGeom prst="rect">
            <a:avLst/>
          </a:prstGeom>
          <a:noFill/>
        </p:spPr>
        <p:txBody>
          <a:bodyPr wrap="none" rtlCol="0">
            <a:spAutoFit/>
          </a:bodyPr>
          <a:lstStyle/>
          <a:p>
            <a:r>
              <a:rPr lang="zh-CN" altLang="en-US" sz="1600" dirty="0"/>
              <a:t>图</a:t>
            </a:r>
            <a:r>
              <a:rPr lang="en-US" altLang="zh-CN" sz="1600" dirty="0"/>
              <a:t>3.2</a:t>
            </a:r>
            <a:r>
              <a:rPr lang="zh-CN" altLang="en-US" sz="1600" dirty="0"/>
              <a:t>单分支选择结构 </a:t>
            </a:r>
            <a:endParaRPr lang="zh-CN" altLang="en-US" sz="1600" dirty="0"/>
          </a:p>
        </p:txBody>
      </p:sp>
      <p:pic>
        <p:nvPicPr>
          <p:cNvPr id="19" name="图片 18"/>
          <p:cNvPicPr>
            <a:picLocks noChangeAspect="1"/>
          </p:cNvPicPr>
          <p:nvPr/>
        </p:nvPicPr>
        <p:blipFill>
          <a:blip r:embed="rId1"/>
          <a:stretch>
            <a:fillRect/>
          </a:stretch>
        </p:blipFill>
        <p:spPr>
          <a:xfrm>
            <a:off x="3827191" y="2177389"/>
            <a:ext cx="5190476" cy="2790476"/>
          </a:xfrm>
          <a:prstGeom prst="rect">
            <a:avLst/>
          </a:prstGeom>
        </p:spPr>
      </p:pic>
      <p:sp>
        <p:nvSpPr>
          <p:cNvPr id="2"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4"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152135"/>
            <a:ext cx="7886700" cy="4044950"/>
          </a:xfrm>
        </p:spPr>
        <p:txBody>
          <a:bodyPr/>
          <a:lstStyle/>
          <a:p>
            <a:r>
              <a:rPr lang="zh-CN" altLang="en-US" dirty="0">
                <a:solidFill>
                  <a:schemeClr val="tx1">
                    <a:lumMod val="75000"/>
                    <a:lumOff val="25000"/>
                  </a:schemeClr>
                </a:solidFill>
              </a:rPr>
              <a:t>双分支语句是由</a:t>
            </a:r>
            <a:r>
              <a:rPr lang="en-US" altLang="zh-CN" dirty="0">
                <a:solidFill>
                  <a:schemeClr val="tx1">
                    <a:lumMod val="75000"/>
                    <a:lumOff val="25000"/>
                  </a:schemeClr>
                </a:solidFill>
              </a:rPr>
              <a:t>if</a:t>
            </a:r>
            <a:r>
              <a:rPr lang="zh-CN" altLang="en-US" dirty="0">
                <a:solidFill>
                  <a:schemeClr val="tx1">
                    <a:lumMod val="75000"/>
                    <a:lumOff val="25000"/>
                  </a:schemeClr>
                </a:solidFill>
              </a:rPr>
              <a:t>和</a:t>
            </a:r>
            <a:r>
              <a:rPr lang="en-US" altLang="zh-CN" dirty="0">
                <a:solidFill>
                  <a:schemeClr val="tx1">
                    <a:lumMod val="75000"/>
                    <a:lumOff val="25000"/>
                  </a:schemeClr>
                </a:solidFill>
              </a:rPr>
              <a:t>else</a:t>
            </a:r>
            <a:r>
              <a:rPr lang="zh-CN" altLang="en-US" dirty="0">
                <a:solidFill>
                  <a:schemeClr val="tx1">
                    <a:lumMod val="75000"/>
                    <a:lumOff val="25000"/>
                  </a:schemeClr>
                </a:solidFill>
              </a:rPr>
              <a:t>两部分组成，当表达式的值为</a:t>
            </a:r>
            <a:r>
              <a:rPr lang="en-US" altLang="zh-CN" dirty="0">
                <a:solidFill>
                  <a:schemeClr val="tx1">
                    <a:lumMod val="75000"/>
                    <a:lumOff val="25000"/>
                  </a:schemeClr>
                </a:solidFill>
              </a:rPr>
              <a:t>True</a:t>
            </a:r>
            <a:r>
              <a:rPr lang="zh-CN" altLang="en-US" dirty="0">
                <a:solidFill>
                  <a:schemeClr val="tx1">
                    <a:lumMod val="75000"/>
                    <a:lumOff val="25000"/>
                  </a:schemeClr>
                </a:solidFill>
              </a:rPr>
              <a:t>时，执行语句块</a:t>
            </a:r>
            <a:r>
              <a:rPr lang="en-US" altLang="zh-CN" dirty="0">
                <a:solidFill>
                  <a:schemeClr val="tx1">
                    <a:lumMod val="75000"/>
                    <a:lumOff val="25000"/>
                  </a:schemeClr>
                </a:solidFill>
              </a:rPr>
              <a:t>1</a:t>
            </a:r>
            <a:r>
              <a:rPr lang="zh-CN" altLang="en-US" dirty="0">
                <a:solidFill>
                  <a:schemeClr val="tx1">
                    <a:lumMod val="75000"/>
                    <a:lumOff val="25000"/>
                  </a:schemeClr>
                </a:solidFill>
              </a:rPr>
              <a:t>否则执行语句块</a:t>
            </a:r>
            <a:r>
              <a:rPr lang="en-US" altLang="zh-CN" dirty="0">
                <a:solidFill>
                  <a:schemeClr val="tx1">
                    <a:lumMod val="75000"/>
                    <a:lumOff val="25000"/>
                  </a:schemeClr>
                </a:solidFill>
              </a:rPr>
              <a:t>2</a:t>
            </a:r>
            <a:r>
              <a:rPr lang="zh-CN" altLang="en-US" dirty="0">
                <a:solidFill>
                  <a:schemeClr val="tx1">
                    <a:lumMod val="75000"/>
                    <a:lumOff val="25000"/>
                  </a:schemeClr>
                </a:solidFill>
              </a:rPr>
              <a:t>。双分支选择结构的语法如下。</a:t>
            </a:r>
            <a:endParaRPr lang="en-US" altLang="zh-CN" dirty="0">
              <a:solidFill>
                <a:schemeClr val="tx1">
                  <a:lumMod val="75000"/>
                  <a:lumOff val="25000"/>
                </a:schemeClr>
              </a:solidFill>
            </a:endParaRPr>
          </a:p>
          <a:p>
            <a:pPr indent="0"/>
            <a:r>
              <a:rPr lang="en-US" altLang="zh-CN" dirty="0">
                <a:solidFill>
                  <a:schemeClr val="tx1">
                    <a:lumMod val="75000"/>
                    <a:lumOff val="25000"/>
                  </a:schemeClr>
                </a:solidFill>
              </a:rPr>
              <a:t>if  </a:t>
            </a:r>
            <a:r>
              <a:rPr lang="zh-CN" altLang="en-US" dirty="0">
                <a:solidFill>
                  <a:schemeClr val="tx1">
                    <a:lumMod val="75000"/>
                    <a:lumOff val="25000"/>
                  </a:schemeClr>
                </a:solidFill>
              </a:rPr>
              <a:t>表达式</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a:p>
            <a:pPr indent="0"/>
            <a:r>
              <a:rPr lang="zh-CN" altLang="en-US" dirty="0">
                <a:solidFill>
                  <a:schemeClr val="tx1">
                    <a:lumMod val="75000"/>
                    <a:lumOff val="25000"/>
                  </a:schemeClr>
                </a:solidFill>
              </a:rPr>
              <a:t>    语句块</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pPr indent="0"/>
            <a:r>
              <a:rPr lang="en-US" altLang="zh-CN" dirty="0">
                <a:solidFill>
                  <a:schemeClr val="tx1">
                    <a:lumMod val="75000"/>
                    <a:lumOff val="25000"/>
                  </a:schemeClr>
                </a:solidFill>
              </a:rPr>
              <a:t>else:</a:t>
            </a:r>
            <a:endParaRPr lang="en-US" altLang="zh-CN" dirty="0">
              <a:solidFill>
                <a:schemeClr val="tx1">
                  <a:lumMod val="75000"/>
                  <a:lumOff val="25000"/>
                </a:schemeClr>
              </a:solidFill>
            </a:endParaRPr>
          </a:p>
          <a:p>
            <a:pPr indent="0"/>
            <a:r>
              <a:rPr lang="zh-CN" altLang="en-US" dirty="0">
                <a:solidFill>
                  <a:schemeClr val="tx1">
                    <a:lumMod val="75000"/>
                    <a:lumOff val="25000"/>
                  </a:schemeClr>
                </a:solidFill>
              </a:rPr>
              <a:t>    语句块</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endParaRPr lang="en-US" altLang="zh-CN" dirty="0">
              <a:solidFill>
                <a:schemeClr val="tx1">
                  <a:lumMod val="75000"/>
                  <a:lumOff val="25000"/>
                </a:schemeClr>
              </a:solidFill>
            </a:endParaRPr>
          </a:p>
        </p:txBody>
      </p:sp>
      <p:grpSp>
        <p:nvGrpSpPr>
          <p:cNvPr id="6" name="组合 1"/>
          <p:cNvGrpSpPr/>
          <p:nvPr/>
        </p:nvGrpSpPr>
        <p:grpSpPr bwMode="auto">
          <a:xfrm>
            <a:off x="3490184" y="1995166"/>
            <a:ext cx="3429000" cy="2438400"/>
            <a:chOff x="952500" y="2133600"/>
            <a:chExt cx="3429000" cy="2438400"/>
          </a:xfrm>
        </p:grpSpPr>
        <p:grpSp>
          <p:nvGrpSpPr>
            <p:cNvPr id="7" name="Group 17"/>
            <p:cNvGrpSpPr/>
            <p:nvPr/>
          </p:nvGrpSpPr>
          <p:grpSpPr bwMode="auto">
            <a:xfrm>
              <a:off x="1219200" y="2133600"/>
              <a:ext cx="2819400" cy="2438400"/>
              <a:chOff x="960" y="1200"/>
              <a:chExt cx="1776" cy="1536"/>
            </a:xfrm>
          </p:grpSpPr>
          <p:sp>
            <p:nvSpPr>
              <p:cNvPr id="9" name="Line 7"/>
              <p:cNvSpPr>
                <a:spLocks noChangeShapeType="1"/>
              </p:cNvSpPr>
              <p:nvPr/>
            </p:nvSpPr>
            <p:spPr bwMode="auto">
              <a:xfrm>
                <a:off x="1248" y="1584"/>
                <a:ext cx="0" cy="384"/>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4"/>
              <p:cNvSpPr>
                <a:spLocks noChangeShapeType="1"/>
              </p:cNvSpPr>
              <p:nvPr/>
            </p:nvSpPr>
            <p:spPr bwMode="auto">
              <a:xfrm>
                <a:off x="1872" y="1200"/>
                <a:ext cx="0" cy="240"/>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AutoShape 5"/>
              <p:cNvSpPr>
                <a:spLocks noChangeArrowheads="1"/>
              </p:cNvSpPr>
              <p:nvPr/>
            </p:nvSpPr>
            <p:spPr bwMode="auto">
              <a:xfrm>
                <a:off x="1488" y="1440"/>
                <a:ext cx="768" cy="288"/>
              </a:xfrm>
              <a:prstGeom prst="flowChartDecision">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1600" b="1">
                    <a:latin typeface="Times New Roman" panose="02020603050405020304" pitchFamily="18" charset="0"/>
                  </a:rPr>
                  <a:t>表达式</a:t>
                </a:r>
                <a:endParaRPr kumimoji="1" lang="en-US" altLang="zh-CN" sz="1600" b="1">
                  <a:latin typeface="Times New Roman" panose="02020603050405020304" pitchFamily="18" charset="0"/>
                </a:endParaRPr>
              </a:p>
            </p:txBody>
          </p:sp>
          <p:sp>
            <p:nvSpPr>
              <p:cNvPr id="12" name="Line 6"/>
              <p:cNvSpPr>
                <a:spLocks noChangeShapeType="1"/>
              </p:cNvSpPr>
              <p:nvPr/>
            </p:nvSpPr>
            <p:spPr bwMode="auto">
              <a:xfrm>
                <a:off x="1248" y="1584"/>
                <a:ext cx="240"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 name="Line 8"/>
              <p:cNvSpPr>
                <a:spLocks noChangeShapeType="1"/>
              </p:cNvSpPr>
              <p:nvPr/>
            </p:nvSpPr>
            <p:spPr bwMode="auto">
              <a:xfrm>
                <a:off x="2256" y="1584"/>
                <a:ext cx="192"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4" name="Line 9"/>
              <p:cNvSpPr>
                <a:spLocks noChangeShapeType="1"/>
              </p:cNvSpPr>
              <p:nvPr/>
            </p:nvSpPr>
            <p:spPr bwMode="auto">
              <a:xfrm>
                <a:off x="2448" y="1584"/>
                <a:ext cx="0" cy="384"/>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5" name="Rectangle 10"/>
              <p:cNvSpPr>
                <a:spLocks noChangeArrowheads="1"/>
              </p:cNvSpPr>
              <p:nvPr/>
            </p:nvSpPr>
            <p:spPr bwMode="auto">
              <a:xfrm>
                <a:off x="960" y="1968"/>
                <a:ext cx="576" cy="240"/>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1600" b="1">
                    <a:latin typeface="Times New Roman" panose="02020603050405020304" pitchFamily="18" charset="0"/>
                  </a:rPr>
                  <a:t>语句块</a:t>
                </a:r>
                <a:r>
                  <a:rPr kumimoji="1" lang="en-US" altLang="zh-CN" sz="1600" b="1">
                    <a:latin typeface="Times New Roman" panose="02020603050405020304" pitchFamily="18" charset="0"/>
                  </a:rPr>
                  <a:t>1</a:t>
                </a:r>
                <a:endParaRPr kumimoji="1" lang="en-US" altLang="zh-CN" sz="1600" b="1">
                  <a:latin typeface="Times New Roman" panose="02020603050405020304" pitchFamily="18" charset="0"/>
                </a:endParaRPr>
              </a:p>
            </p:txBody>
          </p:sp>
          <p:sp>
            <p:nvSpPr>
              <p:cNvPr id="16" name="Rectangle 11"/>
              <p:cNvSpPr>
                <a:spLocks noChangeArrowheads="1"/>
              </p:cNvSpPr>
              <p:nvPr/>
            </p:nvSpPr>
            <p:spPr bwMode="auto">
              <a:xfrm>
                <a:off x="2160" y="1968"/>
                <a:ext cx="576" cy="240"/>
              </a:xfrm>
              <a:prstGeom prst="rect">
                <a:avLst/>
              </a:prstGeom>
              <a:noFill/>
              <a:ln w="9525">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zh-CN" altLang="en-US" sz="1600" b="1">
                    <a:latin typeface="Times New Roman" panose="02020603050405020304" pitchFamily="18" charset="0"/>
                  </a:rPr>
                  <a:t>语句块</a:t>
                </a:r>
                <a:r>
                  <a:rPr kumimoji="1" lang="en-US" altLang="zh-CN" sz="1600" b="1">
                    <a:latin typeface="Times New Roman" panose="02020603050405020304" pitchFamily="18" charset="0"/>
                  </a:rPr>
                  <a:t>2</a:t>
                </a:r>
                <a:endParaRPr kumimoji="1" lang="en-US" altLang="zh-CN" sz="1600" b="1">
                  <a:latin typeface="Times New Roman" panose="02020603050405020304" pitchFamily="18" charset="0"/>
                </a:endParaRPr>
              </a:p>
            </p:txBody>
          </p:sp>
          <p:sp>
            <p:nvSpPr>
              <p:cNvPr id="17" name="Line 12"/>
              <p:cNvSpPr>
                <a:spLocks noChangeShapeType="1"/>
              </p:cNvSpPr>
              <p:nvPr/>
            </p:nvSpPr>
            <p:spPr bwMode="auto">
              <a:xfrm>
                <a:off x="1248" y="2208"/>
                <a:ext cx="0" cy="336"/>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8" name="Line 13"/>
              <p:cNvSpPr>
                <a:spLocks noChangeShapeType="1"/>
              </p:cNvSpPr>
              <p:nvPr/>
            </p:nvSpPr>
            <p:spPr bwMode="auto">
              <a:xfrm>
                <a:off x="2448" y="2208"/>
                <a:ext cx="0" cy="336"/>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9" name="Line 14"/>
              <p:cNvSpPr>
                <a:spLocks noChangeShapeType="1"/>
              </p:cNvSpPr>
              <p:nvPr/>
            </p:nvSpPr>
            <p:spPr bwMode="auto">
              <a:xfrm>
                <a:off x="1248" y="2544"/>
                <a:ext cx="1200"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0" name="Line 15"/>
              <p:cNvSpPr>
                <a:spLocks noChangeShapeType="1"/>
              </p:cNvSpPr>
              <p:nvPr/>
            </p:nvSpPr>
            <p:spPr bwMode="auto">
              <a:xfrm>
                <a:off x="1872" y="2544"/>
                <a:ext cx="0" cy="192"/>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8" name="Text Box 19"/>
            <p:cNvSpPr txBox="1">
              <a:spLocks noChangeArrowheads="1"/>
            </p:cNvSpPr>
            <p:nvPr/>
          </p:nvSpPr>
          <p:spPr bwMode="auto">
            <a:xfrm>
              <a:off x="952500" y="2414587"/>
              <a:ext cx="3429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600" b="1">
                  <a:latin typeface="Times New Roman" panose="02020603050405020304" pitchFamily="18" charset="0"/>
                </a:rPr>
                <a:t>           True</a:t>
              </a:r>
              <a:r>
                <a:rPr kumimoji="1" lang="zh-CN" altLang="en-US" sz="1400" b="1">
                  <a:latin typeface="Times New Roman" panose="02020603050405020304" pitchFamily="18" charset="0"/>
                </a:rPr>
                <a:t>　　　　　　　</a:t>
              </a: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grpSp>
      <p:sp>
        <p:nvSpPr>
          <p:cNvPr id="2" name="文本框 1"/>
          <p:cNvSpPr txBox="1"/>
          <p:nvPr/>
        </p:nvSpPr>
        <p:spPr>
          <a:xfrm>
            <a:off x="4148946" y="4521387"/>
            <a:ext cx="2111475" cy="338554"/>
          </a:xfrm>
          <a:prstGeom prst="rect">
            <a:avLst/>
          </a:prstGeom>
          <a:noFill/>
        </p:spPr>
        <p:txBody>
          <a:bodyPr wrap="none" rtlCol="0">
            <a:spAutoFit/>
          </a:bodyPr>
          <a:lstStyle/>
          <a:p>
            <a:r>
              <a:rPr lang="zh-CN" altLang="zh-CN" sz="1600" dirty="0"/>
              <a:t>图</a:t>
            </a:r>
            <a:r>
              <a:rPr lang="en-US" altLang="zh-CN" sz="1600" dirty="0"/>
              <a:t>3.3</a:t>
            </a:r>
            <a:r>
              <a:rPr lang="zh-CN" altLang="zh-CN" sz="1600" dirty="0"/>
              <a:t>双分支选择结构</a:t>
            </a:r>
            <a:endParaRPr lang="zh-CN" altLang="en-US" sz="1600" dirty="0"/>
          </a:p>
        </p:txBody>
      </p:sp>
      <p:sp>
        <p:nvSpPr>
          <p:cNvPr id="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2"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913596"/>
            <a:ext cx="7886700" cy="1127239"/>
          </a:xfrm>
        </p:spPr>
        <p:txBody>
          <a:bodyPr/>
          <a:lstStyle/>
          <a:p>
            <a:r>
              <a:rPr lang="zh-CN" altLang="en-US" dirty="0">
                <a:solidFill>
                  <a:schemeClr val="tx1">
                    <a:lumMod val="75000"/>
                    <a:lumOff val="25000"/>
                  </a:schemeClr>
                </a:solidFill>
              </a:rPr>
              <a:t>例如判断条件表达式的值是否为</a:t>
            </a:r>
            <a:r>
              <a:rPr lang="en-US" altLang="zh-CN" dirty="0">
                <a:solidFill>
                  <a:schemeClr val="tx1">
                    <a:lumMod val="75000"/>
                    <a:lumOff val="25000"/>
                  </a:schemeClr>
                </a:solidFill>
              </a:rPr>
              <a:t>True</a:t>
            </a:r>
            <a:r>
              <a:rPr lang="zh-CN" altLang="en-US" dirty="0">
                <a:solidFill>
                  <a:schemeClr val="tx1">
                    <a:lumMod val="75000"/>
                    <a:lumOff val="25000"/>
                  </a:schemeClr>
                </a:solidFill>
              </a:rPr>
              <a:t>，是则执行语句块</a:t>
            </a:r>
            <a:r>
              <a:rPr lang="en-US" altLang="zh-CN" dirty="0">
                <a:solidFill>
                  <a:schemeClr val="tx1">
                    <a:lumMod val="75000"/>
                    <a:lumOff val="25000"/>
                  </a:schemeClr>
                </a:solidFill>
              </a:rPr>
              <a:t>1</a:t>
            </a:r>
            <a:r>
              <a:rPr lang="zh-CN" altLang="en-US" dirty="0">
                <a:solidFill>
                  <a:schemeClr val="tx1">
                    <a:lumMod val="75000"/>
                    <a:lumOff val="25000"/>
                  </a:schemeClr>
                </a:solidFill>
              </a:rPr>
              <a:t>，否则执行</a:t>
            </a:r>
            <a:r>
              <a:rPr lang="en-US" altLang="zh-CN" dirty="0">
                <a:solidFill>
                  <a:schemeClr val="tx1">
                    <a:lumMod val="75000"/>
                    <a:lumOff val="25000"/>
                  </a:schemeClr>
                </a:solidFill>
              </a:rPr>
              <a:t>else</a:t>
            </a:r>
            <a:r>
              <a:rPr lang="zh-CN" altLang="en-US" dirty="0">
                <a:solidFill>
                  <a:schemeClr val="tx1">
                    <a:lumMod val="75000"/>
                    <a:lumOff val="25000"/>
                  </a:schemeClr>
                </a:solidFill>
              </a:rPr>
              <a:t>部分，最后再输出</a:t>
            </a:r>
            <a:r>
              <a:rPr lang="en-US" altLang="zh-CN" dirty="0">
                <a:solidFill>
                  <a:schemeClr val="tx1">
                    <a:lumMod val="75000"/>
                    <a:lumOff val="25000"/>
                  </a:schemeClr>
                </a:solidFill>
              </a:rPr>
              <a:t>a</a:t>
            </a:r>
            <a:r>
              <a:rPr lang="zh-CN" altLang="en-US" dirty="0">
                <a:solidFill>
                  <a:schemeClr val="tx1">
                    <a:lumMod val="75000"/>
                    <a:lumOff val="25000"/>
                  </a:schemeClr>
                </a:solidFill>
              </a:rPr>
              <a:t>的值。</a:t>
            </a:r>
            <a:endParaRPr lang="zh-CN" altLang="en-US" dirty="0">
              <a:solidFill>
                <a:schemeClr val="tx1">
                  <a:lumMod val="75000"/>
                  <a:lumOff val="25000"/>
                </a:schemeClr>
              </a:solidFill>
            </a:endParaRPr>
          </a:p>
        </p:txBody>
      </p:sp>
      <p:pic>
        <p:nvPicPr>
          <p:cNvPr id="4" name="图片 3"/>
          <p:cNvPicPr>
            <a:picLocks noChangeAspect="1"/>
          </p:cNvPicPr>
          <p:nvPr/>
        </p:nvPicPr>
        <p:blipFill>
          <a:blip r:embed="rId1"/>
          <a:stretch>
            <a:fillRect/>
          </a:stretch>
        </p:blipFill>
        <p:spPr>
          <a:xfrm>
            <a:off x="1452953" y="1773130"/>
            <a:ext cx="6238095" cy="3914286"/>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778979"/>
            <a:ext cx="7886700" cy="5688080"/>
          </a:xfrm>
        </p:spPr>
        <p:txBody>
          <a:bodyPr>
            <a:normAutofit/>
          </a:bodyPr>
          <a:lstStyle/>
          <a:p>
            <a:r>
              <a:rPr lang="zh-CN" altLang="en-US" dirty="0">
                <a:solidFill>
                  <a:schemeClr val="tx1">
                    <a:lumMod val="75000"/>
                    <a:lumOff val="25000"/>
                  </a:schemeClr>
                </a:solidFill>
              </a:rPr>
              <a:t>多分支选择结构由</a:t>
            </a:r>
            <a:r>
              <a:rPr lang="en-US" altLang="zh-CN" dirty="0">
                <a:solidFill>
                  <a:schemeClr val="tx1">
                    <a:lumMod val="75000"/>
                    <a:lumOff val="25000"/>
                  </a:schemeClr>
                </a:solidFill>
              </a:rPr>
              <a:t>if</a:t>
            </a:r>
            <a:r>
              <a:rPr lang="zh-CN" altLang="en-US" dirty="0">
                <a:solidFill>
                  <a:schemeClr val="tx1">
                    <a:lumMod val="75000"/>
                    <a:lumOff val="25000"/>
                  </a:schemeClr>
                </a:solidFill>
              </a:rPr>
              <a:t>、一个或多个</a:t>
            </a:r>
            <a:r>
              <a:rPr lang="en-US" altLang="zh-CN" dirty="0" err="1">
                <a:solidFill>
                  <a:schemeClr val="tx1">
                    <a:lumMod val="75000"/>
                    <a:lumOff val="25000"/>
                  </a:schemeClr>
                </a:solidFill>
              </a:rPr>
              <a:t>elif</a:t>
            </a:r>
            <a:r>
              <a:rPr lang="zh-CN" altLang="en-US" dirty="0">
                <a:solidFill>
                  <a:schemeClr val="tx1">
                    <a:lumMod val="75000"/>
                    <a:lumOff val="25000"/>
                  </a:schemeClr>
                </a:solidFill>
              </a:rPr>
              <a:t>和一个</a:t>
            </a:r>
            <a:r>
              <a:rPr lang="en-US" altLang="zh-CN" dirty="0">
                <a:solidFill>
                  <a:schemeClr val="tx1">
                    <a:lumMod val="75000"/>
                    <a:lumOff val="25000"/>
                  </a:schemeClr>
                </a:solidFill>
              </a:rPr>
              <a:t>else</a:t>
            </a:r>
            <a:r>
              <a:rPr lang="zh-CN" altLang="en-US" dirty="0">
                <a:solidFill>
                  <a:schemeClr val="tx1">
                    <a:lumMod val="75000"/>
                    <a:lumOff val="25000"/>
                  </a:schemeClr>
                </a:solidFill>
              </a:rPr>
              <a:t>子块组成，</a:t>
            </a:r>
            <a:r>
              <a:rPr lang="en-US" altLang="zh-CN" dirty="0">
                <a:solidFill>
                  <a:schemeClr val="tx1">
                    <a:lumMod val="75000"/>
                    <a:lumOff val="25000"/>
                  </a:schemeClr>
                </a:solidFill>
              </a:rPr>
              <a:t>else</a:t>
            </a:r>
            <a:r>
              <a:rPr lang="zh-CN" altLang="en-US" dirty="0">
                <a:solidFill>
                  <a:schemeClr val="tx1">
                    <a:lumMod val="75000"/>
                    <a:lumOff val="25000"/>
                  </a:schemeClr>
                </a:solidFill>
              </a:rPr>
              <a:t>子块可省略。一个</a:t>
            </a:r>
            <a:r>
              <a:rPr lang="en-US" altLang="zh-CN" dirty="0">
                <a:solidFill>
                  <a:schemeClr val="tx1">
                    <a:lumMod val="75000"/>
                    <a:lumOff val="25000"/>
                  </a:schemeClr>
                </a:solidFill>
              </a:rPr>
              <a:t>if</a:t>
            </a:r>
            <a:r>
              <a:rPr lang="zh-CN" altLang="en-US" dirty="0">
                <a:solidFill>
                  <a:schemeClr val="tx1">
                    <a:lumMod val="75000"/>
                    <a:lumOff val="25000"/>
                  </a:schemeClr>
                </a:solidFill>
              </a:rPr>
              <a:t>语句可以包含多个</a:t>
            </a:r>
            <a:r>
              <a:rPr lang="en-US" altLang="zh-CN" dirty="0" err="1">
                <a:solidFill>
                  <a:schemeClr val="tx1">
                    <a:lumMod val="75000"/>
                    <a:lumOff val="25000"/>
                  </a:schemeClr>
                </a:solidFill>
              </a:rPr>
              <a:t>elif</a:t>
            </a:r>
            <a:r>
              <a:rPr lang="zh-CN" altLang="en-US" dirty="0">
                <a:solidFill>
                  <a:schemeClr val="tx1">
                    <a:lumMod val="75000"/>
                    <a:lumOff val="25000"/>
                  </a:schemeClr>
                </a:solidFill>
              </a:rPr>
              <a:t>语句，但结尾最多只能有一个</a:t>
            </a:r>
            <a:r>
              <a:rPr lang="en-US" altLang="zh-CN" dirty="0">
                <a:solidFill>
                  <a:schemeClr val="tx1">
                    <a:lumMod val="75000"/>
                    <a:lumOff val="25000"/>
                  </a:schemeClr>
                </a:solidFill>
              </a:rPr>
              <a:t>else</a:t>
            </a:r>
            <a:r>
              <a:rPr lang="zh-CN" altLang="en-US" dirty="0">
                <a:solidFill>
                  <a:schemeClr val="tx1">
                    <a:lumMod val="75000"/>
                    <a:lumOff val="25000"/>
                  </a:schemeClr>
                </a:solidFill>
              </a:rPr>
              <a:t>。多分支选择结构的语法如下。</a:t>
            </a:r>
            <a:endParaRPr lang="en-US" altLang="zh-CN" dirty="0">
              <a:solidFill>
                <a:schemeClr val="tx1">
                  <a:lumMod val="75000"/>
                  <a:lumOff val="25000"/>
                </a:schemeClr>
              </a:solidFill>
            </a:endParaRPr>
          </a:p>
          <a:p>
            <a:r>
              <a:rPr lang="en-US" altLang="zh-CN" dirty="0">
                <a:solidFill>
                  <a:schemeClr val="tx1">
                    <a:lumMod val="75000"/>
                    <a:lumOff val="25000"/>
                  </a:schemeClr>
                </a:solidFill>
              </a:rPr>
              <a:t>if  </a:t>
            </a:r>
            <a:r>
              <a:rPr lang="zh-CN" altLang="en-US" dirty="0">
                <a:solidFill>
                  <a:schemeClr val="tx1">
                    <a:lumMod val="75000"/>
                    <a:lumOff val="25000"/>
                  </a:schemeClr>
                </a:solidFill>
              </a:rPr>
              <a:t>表达式</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r>
              <a:rPr lang="en-US" altLang="zh-CN" dirty="0" err="1">
                <a:solidFill>
                  <a:schemeClr val="tx1">
                    <a:lumMod val="75000"/>
                    <a:lumOff val="25000"/>
                  </a:schemeClr>
                </a:solidFill>
              </a:rPr>
              <a:t>elif</a:t>
            </a:r>
            <a:r>
              <a:rPr lang="en-US" altLang="zh-CN" dirty="0">
                <a:solidFill>
                  <a:schemeClr val="tx1">
                    <a:lumMod val="75000"/>
                    <a:lumOff val="25000"/>
                  </a:schemeClr>
                </a:solidFill>
              </a:rPr>
              <a:t>  </a:t>
            </a:r>
            <a:r>
              <a:rPr lang="zh-CN" altLang="en-US" dirty="0">
                <a:solidFill>
                  <a:schemeClr val="tx1">
                    <a:lumMod val="75000"/>
                    <a:lumOff val="25000"/>
                  </a:schemeClr>
                </a:solidFill>
              </a:rPr>
              <a:t>表达式</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r>
              <a:rPr lang="en-US" altLang="zh-CN" dirty="0" err="1">
                <a:solidFill>
                  <a:schemeClr val="tx1">
                    <a:lumMod val="75000"/>
                    <a:lumOff val="25000"/>
                  </a:schemeClr>
                </a:solidFill>
              </a:rPr>
              <a:t>elif</a:t>
            </a:r>
            <a:r>
              <a:rPr lang="en-US" altLang="zh-CN" dirty="0">
                <a:solidFill>
                  <a:schemeClr val="tx1">
                    <a:lumMod val="75000"/>
                    <a:lumOff val="25000"/>
                  </a:schemeClr>
                </a:solidFill>
              </a:rPr>
              <a:t>  </a:t>
            </a:r>
            <a:r>
              <a:rPr lang="zh-CN" altLang="en-US" dirty="0">
                <a:solidFill>
                  <a:schemeClr val="tx1">
                    <a:lumMod val="75000"/>
                    <a:lumOff val="25000"/>
                  </a:schemeClr>
                </a:solidFill>
              </a:rPr>
              <a:t>表达式</a:t>
            </a:r>
            <a:r>
              <a:rPr lang="en-US" altLang="zh-CN" dirty="0">
                <a:solidFill>
                  <a:schemeClr val="tx1">
                    <a:lumMod val="75000"/>
                    <a:lumOff val="25000"/>
                  </a:schemeClr>
                </a:solidFill>
              </a:rPr>
              <a:t>3:</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3</a:t>
            </a:r>
            <a:endParaRPr lang="en-US" altLang="zh-CN" dirty="0">
              <a:solidFill>
                <a:schemeClr val="tx1">
                  <a:lumMod val="75000"/>
                  <a:lumOff val="25000"/>
                </a:schemeClr>
              </a:solidFill>
            </a:endParaRPr>
          </a:p>
          <a:p>
            <a:r>
              <a:rPr lang="en-US" altLang="zh-CN" dirty="0">
                <a:solidFill>
                  <a:schemeClr val="tx1">
                    <a:lumMod val="75000"/>
                    <a:lumOff val="25000"/>
                  </a:schemeClr>
                </a:solidFill>
              </a:rPr>
              <a:t>……</a:t>
            </a:r>
            <a:endParaRPr lang="en-US" altLang="zh-CN" dirty="0">
              <a:solidFill>
                <a:schemeClr val="tx1">
                  <a:lumMod val="75000"/>
                  <a:lumOff val="25000"/>
                </a:schemeClr>
              </a:solidFill>
            </a:endParaRPr>
          </a:p>
          <a:p>
            <a:r>
              <a:rPr lang="en-US" altLang="zh-CN" dirty="0">
                <a:solidFill>
                  <a:schemeClr val="tx1">
                    <a:lumMod val="75000"/>
                    <a:lumOff val="25000"/>
                  </a:schemeClr>
                </a:solidFill>
              </a:rPr>
              <a:t>else:</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n</a:t>
            </a:r>
            <a:endParaRPr lang="en-US" altLang="zh-CN" dirty="0">
              <a:solidFill>
                <a:schemeClr val="tx1">
                  <a:lumMod val="75000"/>
                  <a:lumOff val="25000"/>
                </a:schemeClr>
              </a:solidFill>
            </a:endParaRPr>
          </a:p>
          <a:p>
            <a:endParaRPr lang="en-US" altLang="zh-CN" dirty="0">
              <a:solidFill>
                <a:schemeClr val="tx1">
                  <a:lumMod val="75000"/>
                  <a:lumOff val="25000"/>
                </a:schemeClr>
              </a:solidFill>
            </a:endParaRPr>
          </a:p>
        </p:txBody>
      </p:sp>
      <p:grpSp>
        <p:nvGrpSpPr>
          <p:cNvPr id="6" name="组合 2"/>
          <p:cNvGrpSpPr/>
          <p:nvPr/>
        </p:nvGrpSpPr>
        <p:grpSpPr bwMode="auto">
          <a:xfrm>
            <a:off x="2855604" y="1895061"/>
            <a:ext cx="5208588" cy="3657600"/>
            <a:chOff x="1353080" y="2565400"/>
            <a:chExt cx="5207353" cy="3657600"/>
          </a:xfrm>
        </p:grpSpPr>
        <p:grpSp>
          <p:nvGrpSpPr>
            <p:cNvPr id="7" name="Group 5"/>
            <p:cNvGrpSpPr/>
            <p:nvPr/>
          </p:nvGrpSpPr>
          <p:grpSpPr bwMode="auto">
            <a:xfrm>
              <a:off x="1547813" y="2565400"/>
              <a:ext cx="4596048" cy="3657600"/>
              <a:chOff x="2160" y="5496"/>
              <a:chExt cx="6013" cy="4212"/>
            </a:xfrm>
          </p:grpSpPr>
          <p:sp>
            <p:nvSpPr>
              <p:cNvPr id="19" name="AutoShape 6"/>
              <p:cNvSpPr>
                <a:spLocks noChangeArrowheads="1"/>
              </p:cNvSpPr>
              <p:nvPr/>
            </p:nvSpPr>
            <p:spPr bwMode="auto">
              <a:xfrm>
                <a:off x="2160" y="5964"/>
                <a:ext cx="1440" cy="624"/>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en-US" altLang="zh-CN" sz="1200">
                  <a:latin typeface="Times New Roman" panose="02020603050405020304" pitchFamily="18" charset="0"/>
                </a:endParaRPr>
              </a:p>
            </p:txBody>
          </p:sp>
          <p:sp>
            <p:nvSpPr>
              <p:cNvPr id="20" name="AutoShape 7"/>
              <p:cNvSpPr>
                <a:spLocks noChangeArrowheads="1"/>
              </p:cNvSpPr>
              <p:nvPr/>
            </p:nvSpPr>
            <p:spPr bwMode="auto">
              <a:xfrm>
                <a:off x="3780" y="6588"/>
                <a:ext cx="1440" cy="624"/>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zh-CN" altLang="zh-CN" sz="1000">
                  <a:latin typeface="Times New Roman" panose="02020603050405020304" pitchFamily="18" charset="0"/>
                </a:endParaRPr>
              </a:p>
            </p:txBody>
          </p:sp>
          <p:sp>
            <p:nvSpPr>
              <p:cNvPr id="21" name="AutoShape 8"/>
              <p:cNvSpPr>
                <a:spLocks noChangeArrowheads="1"/>
              </p:cNvSpPr>
              <p:nvPr/>
            </p:nvSpPr>
            <p:spPr bwMode="auto">
              <a:xfrm>
                <a:off x="5496" y="7200"/>
                <a:ext cx="1620" cy="624"/>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en-US" altLang="zh-CN" sz="1400">
                  <a:latin typeface="Times New Roman" panose="02020603050405020304" pitchFamily="18" charset="0"/>
                </a:endParaRPr>
              </a:p>
            </p:txBody>
          </p:sp>
          <p:sp>
            <p:nvSpPr>
              <p:cNvPr id="22" name="AutoShape 9"/>
              <p:cNvSpPr>
                <a:spLocks noChangeArrowheads="1"/>
              </p:cNvSpPr>
              <p:nvPr/>
            </p:nvSpPr>
            <p:spPr bwMode="auto">
              <a:xfrm>
                <a:off x="2436" y="8148"/>
                <a:ext cx="1068" cy="468"/>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1</a:t>
                </a:r>
                <a:endParaRPr lang="en-US" altLang="zh-CN" sz="1400" b="1">
                  <a:latin typeface="Times New Roman" panose="02020603050405020304" pitchFamily="18" charset="0"/>
                </a:endParaRPr>
              </a:p>
            </p:txBody>
          </p:sp>
          <p:sp>
            <p:nvSpPr>
              <p:cNvPr id="23" name="AutoShape 10"/>
              <p:cNvSpPr>
                <a:spLocks noChangeArrowheads="1"/>
              </p:cNvSpPr>
              <p:nvPr/>
            </p:nvSpPr>
            <p:spPr bwMode="auto">
              <a:xfrm>
                <a:off x="4056" y="8148"/>
                <a:ext cx="1068" cy="468"/>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2</a:t>
                </a:r>
                <a:endParaRPr lang="en-US" altLang="zh-CN" sz="1400" b="1">
                  <a:latin typeface="Times New Roman" panose="02020603050405020304" pitchFamily="18" charset="0"/>
                </a:endParaRPr>
              </a:p>
            </p:txBody>
          </p:sp>
          <p:sp>
            <p:nvSpPr>
              <p:cNvPr id="24" name="Line 13"/>
              <p:cNvSpPr>
                <a:spLocks noChangeShapeType="1"/>
              </p:cNvSpPr>
              <p:nvPr/>
            </p:nvSpPr>
            <p:spPr bwMode="auto">
              <a:xfrm>
                <a:off x="2880" y="6588"/>
                <a:ext cx="0" cy="156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 name="Line 14"/>
              <p:cNvSpPr>
                <a:spLocks noChangeShapeType="1"/>
              </p:cNvSpPr>
              <p:nvPr/>
            </p:nvSpPr>
            <p:spPr bwMode="auto">
              <a:xfrm>
                <a:off x="3600" y="6276"/>
                <a:ext cx="9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Line 15"/>
              <p:cNvSpPr>
                <a:spLocks noChangeShapeType="1"/>
              </p:cNvSpPr>
              <p:nvPr/>
            </p:nvSpPr>
            <p:spPr bwMode="auto">
              <a:xfrm>
                <a:off x="4500" y="7212"/>
                <a:ext cx="0" cy="93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16"/>
              <p:cNvSpPr>
                <a:spLocks noChangeShapeType="1"/>
              </p:cNvSpPr>
              <p:nvPr/>
            </p:nvSpPr>
            <p:spPr bwMode="auto">
              <a:xfrm>
                <a:off x="5220" y="6900"/>
                <a:ext cx="108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Line 17"/>
              <p:cNvSpPr>
                <a:spLocks noChangeShapeType="1"/>
              </p:cNvSpPr>
              <p:nvPr/>
            </p:nvSpPr>
            <p:spPr bwMode="auto">
              <a:xfrm>
                <a:off x="6300" y="7836"/>
                <a:ext cx="0" cy="31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9" name="Line 18"/>
              <p:cNvSpPr>
                <a:spLocks noChangeShapeType="1"/>
              </p:cNvSpPr>
              <p:nvPr/>
            </p:nvSpPr>
            <p:spPr bwMode="auto">
              <a:xfrm flipV="1">
                <a:off x="7104" y="7511"/>
                <a:ext cx="1068"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 name="Line 19"/>
              <p:cNvSpPr>
                <a:spLocks noChangeShapeType="1"/>
              </p:cNvSpPr>
              <p:nvPr/>
            </p:nvSpPr>
            <p:spPr bwMode="auto">
              <a:xfrm>
                <a:off x="8148" y="8616"/>
                <a:ext cx="0" cy="4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 name="Line 20"/>
              <p:cNvSpPr>
                <a:spLocks noChangeShapeType="1"/>
              </p:cNvSpPr>
              <p:nvPr/>
            </p:nvSpPr>
            <p:spPr bwMode="auto">
              <a:xfrm>
                <a:off x="2880" y="8616"/>
                <a:ext cx="0" cy="109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 name="Line 21"/>
              <p:cNvSpPr>
                <a:spLocks noChangeShapeType="1"/>
              </p:cNvSpPr>
              <p:nvPr/>
            </p:nvSpPr>
            <p:spPr bwMode="auto">
              <a:xfrm flipH="1">
                <a:off x="2928" y="9084"/>
                <a:ext cx="522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3" name="Line 22"/>
              <p:cNvSpPr>
                <a:spLocks noChangeShapeType="1"/>
              </p:cNvSpPr>
              <p:nvPr/>
            </p:nvSpPr>
            <p:spPr bwMode="auto">
              <a:xfrm>
                <a:off x="4500" y="8616"/>
                <a:ext cx="0" cy="4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 name="Line 23"/>
              <p:cNvSpPr>
                <a:spLocks noChangeShapeType="1"/>
              </p:cNvSpPr>
              <p:nvPr/>
            </p:nvSpPr>
            <p:spPr bwMode="auto">
              <a:xfrm>
                <a:off x="6300" y="8616"/>
                <a:ext cx="0" cy="46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 name="Line 24"/>
              <p:cNvSpPr>
                <a:spLocks noChangeShapeType="1"/>
              </p:cNvSpPr>
              <p:nvPr/>
            </p:nvSpPr>
            <p:spPr bwMode="auto">
              <a:xfrm>
                <a:off x="2880" y="5496"/>
                <a:ext cx="0" cy="46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25"/>
              <p:cNvSpPr>
                <a:spLocks noChangeShapeType="1"/>
              </p:cNvSpPr>
              <p:nvPr/>
            </p:nvSpPr>
            <p:spPr bwMode="auto">
              <a:xfrm>
                <a:off x="4500" y="6276"/>
                <a:ext cx="0" cy="348"/>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Line 26"/>
              <p:cNvSpPr>
                <a:spLocks noChangeShapeType="1"/>
              </p:cNvSpPr>
              <p:nvPr/>
            </p:nvSpPr>
            <p:spPr bwMode="auto">
              <a:xfrm>
                <a:off x="6300" y="6900"/>
                <a:ext cx="0" cy="31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 name="Line 27"/>
              <p:cNvSpPr>
                <a:spLocks noChangeShapeType="1"/>
              </p:cNvSpPr>
              <p:nvPr/>
            </p:nvSpPr>
            <p:spPr bwMode="auto">
              <a:xfrm flipH="1">
                <a:off x="8160" y="7511"/>
                <a:ext cx="13" cy="673"/>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 name="Text Box 28"/>
            <p:cNvSpPr txBox="1">
              <a:spLocks noChangeArrowheads="1"/>
            </p:cNvSpPr>
            <p:nvPr/>
          </p:nvSpPr>
          <p:spPr bwMode="auto">
            <a:xfrm>
              <a:off x="1353080" y="3632200"/>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True</a:t>
              </a:r>
              <a:endParaRPr kumimoji="1" lang="zh-CN" altLang="en-US" sz="1400" b="1">
                <a:latin typeface="Times New Roman" panose="02020603050405020304" pitchFamily="18" charset="0"/>
              </a:endParaRPr>
            </a:p>
          </p:txBody>
        </p:sp>
        <p:sp>
          <p:nvSpPr>
            <p:cNvPr id="9" name="Text Box 34"/>
            <p:cNvSpPr txBox="1">
              <a:spLocks noChangeArrowheads="1"/>
            </p:cNvSpPr>
            <p:nvPr/>
          </p:nvSpPr>
          <p:spPr bwMode="auto">
            <a:xfrm>
              <a:off x="2933700" y="3630711"/>
              <a:ext cx="915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400" b="1">
                  <a:latin typeface="Times New Roman" panose="02020603050405020304" pitchFamily="18" charset="0"/>
                </a:rPr>
                <a:t>表达式</a:t>
              </a:r>
              <a:r>
                <a:rPr kumimoji="1" lang="en-US" altLang="zh-CN" sz="1400" b="1">
                  <a:latin typeface="Times New Roman" panose="02020603050405020304" pitchFamily="18" charset="0"/>
                </a:rPr>
                <a:t>2</a:t>
              </a:r>
              <a:endParaRPr kumimoji="1" lang="en-US" altLang="zh-CN" sz="1400" b="1">
                <a:latin typeface="Times New Roman" panose="02020603050405020304" pitchFamily="18" charset="0"/>
              </a:endParaRPr>
            </a:p>
          </p:txBody>
        </p:sp>
        <p:sp>
          <p:nvSpPr>
            <p:cNvPr id="10" name="Text Box 34"/>
            <p:cNvSpPr txBox="1">
              <a:spLocks noChangeArrowheads="1"/>
            </p:cNvSpPr>
            <p:nvPr/>
          </p:nvSpPr>
          <p:spPr bwMode="auto">
            <a:xfrm>
              <a:off x="1712208" y="3091555"/>
              <a:ext cx="915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400" b="1">
                  <a:latin typeface="Times New Roman" panose="02020603050405020304" pitchFamily="18" charset="0"/>
                </a:rPr>
                <a:t>表达式</a:t>
              </a:r>
              <a:r>
                <a:rPr kumimoji="1" lang="en-US" altLang="zh-CN" sz="1400" b="1">
                  <a:latin typeface="Times New Roman" panose="02020603050405020304" pitchFamily="18" charset="0"/>
                </a:rPr>
                <a:t>1</a:t>
              </a:r>
              <a:endParaRPr kumimoji="1" lang="en-US" altLang="zh-CN" sz="1400" b="1">
                <a:latin typeface="Times New Roman" panose="02020603050405020304" pitchFamily="18" charset="0"/>
              </a:endParaRPr>
            </a:p>
          </p:txBody>
        </p:sp>
        <p:sp>
          <p:nvSpPr>
            <p:cNvPr id="11" name="Text Box 34"/>
            <p:cNvSpPr txBox="1">
              <a:spLocks noChangeArrowheads="1"/>
            </p:cNvSpPr>
            <p:nvPr/>
          </p:nvSpPr>
          <p:spPr bwMode="auto">
            <a:xfrm>
              <a:off x="4297363" y="4175184"/>
              <a:ext cx="915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400" b="1">
                  <a:latin typeface="Times New Roman" panose="02020603050405020304" pitchFamily="18" charset="0"/>
                </a:rPr>
                <a:t>表达式</a:t>
              </a:r>
              <a:r>
                <a:rPr kumimoji="1" lang="en-US" altLang="zh-CN" sz="1400" b="1">
                  <a:latin typeface="Times New Roman" panose="02020603050405020304" pitchFamily="18" charset="0"/>
                </a:rPr>
                <a:t>3</a:t>
              </a:r>
              <a:endParaRPr kumimoji="1" lang="en-US" altLang="zh-CN" sz="1400" b="1">
                <a:latin typeface="Times New Roman" panose="02020603050405020304" pitchFamily="18" charset="0"/>
              </a:endParaRPr>
            </a:p>
          </p:txBody>
        </p:sp>
        <p:sp>
          <p:nvSpPr>
            <p:cNvPr id="12" name="AutoShape 10"/>
            <p:cNvSpPr>
              <a:spLocks noChangeArrowheads="1"/>
            </p:cNvSpPr>
            <p:nvPr/>
          </p:nvSpPr>
          <p:spPr bwMode="auto">
            <a:xfrm>
              <a:off x="4297363" y="4851399"/>
              <a:ext cx="816328" cy="406400"/>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3</a:t>
              </a:r>
              <a:endParaRPr lang="en-US" altLang="zh-CN" sz="1400" b="1">
                <a:latin typeface="Times New Roman" panose="02020603050405020304" pitchFamily="18" charset="0"/>
              </a:endParaRPr>
            </a:p>
          </p:txBody>
        </p:sp>
        <p:sp>
          <p:nvSpPr>
            <p:cNvPr id="13" name="AutoShape 10"/>
            <p:cNvSpPr>
              <a:spLocks noChangeArrowheads="1"/>
            </p:cNvSpPr>
            <p:nvPr/>
          </p:nvSpPr>
          <p:spPr bwMode="auto">
            <a:xfrm>
              <a:off x="5744105" y="4859866"/>
              <a:ext cx="816328" cy="406400"/>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n</a:t>
              </a:r>
              <a:endParaRPr lang="en-US" altLang="zh-CN" sz="1400" b="1">
                <a:latin typeface="Times New Roman" panose="02020603050405020304" pitchFamily="18" charset="0"/>
              </a:endParaRPr>
            </a:p>
          </p:txBody>
        </p:sp>
        <p:sp>
          <p:nvSpPr>
            <p:cNvPr id="14" name="Text Box 28"/>
            <p:cNvSpPr txBox="1">
              <a:spLocks noChangeArrowheads="1"/>
            </p:cNvSpPr>
            <p:nvPr/>
          </p:nvSpPr>
          <p:spPr bwMode="auto">
            <a:xfrm>
              <a:off x="2822046" y="4203839"/>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True</a:t>
              </a:r>
              <a:endParaRPr kumimoji="1" lang="zh-CN" altLang="en-US" sz="1400" b="1">
                <a:latin typeface="Times New Roman" panose="02020603050405020304" pitchFamily="18" charset="0"/>
              </a:endParaRPr>
            </a:p>
          </p:txBody>
        </p:sp>
        <p:sp>
          <p:nvSpPr>
            <p:cNvPr id="15" name="Text Box 28"/>
            <p:cNvSpPr txBox="1">
              <a:spLocks noChangeArrowheads="1"/>
            </p:cNvSpPr>
            <p:nvPr/>
          </p:nvSpPr>
          <p:spPr bwMode="auto">
            <a:xfrm>
              <a:off x="4243741" y="4526688"/>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True</a:t>
              </a:r>
              <a:endParaRPr kumimoji="1" lang="zh-CN" altLang="en-US" sz="1400" b="1">
                <a:latin typeface="Times New Roman" panose="02020603050405020304" pitchFamily="18" charset="0"/>
              </a:endParaRPr>
            </a:p>
          </p:txBody>
        </p:sp>
        <p:sp>
          <p:nvSpPr>
            <p:cNvPr id="16" name="Text Box 28"/>
            <p:cNvSpPr txBox="1">
              <a:spLocks noChangeArrowheads="1"/>
            </p:cNvSpPr>
            <p:nvPr/>
          </p:nvSpPr>
          <p:spPr bwMode="auto">
            <a:xfrm>
              <a:off x="2691343" y="2899600"/>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sp>
          <p:nvSpPr>
            <p:cNvPr id="17" name="Text Box 28"/>
            <p:cNvSpPr txBox="1">
              <a:spLocks noChangeArrowheads="1"/>
            </p:cNvSpPr>
            <p:nvPr/>
          </p:nvSpPr>
          <p:spPr bwMode="auto">
            <a:xfrm>
              <a:off x="3913012" y="3509226"/>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sp>
          <p:nvSpPr>
            <p:cNvPr id="18" name="Text Box 28"/>
            <p:cNvSpPr txBox="1">
              <a:spLocks noChangeArrowheads="1"/>
            </p:cNvSpPr>
            <p:nvPr/>
          </p:nvSpPr>
          <p:spPr bwMode="auto">
            <a:xfrm>
              <a:off x="5358519" y="4049950"/>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grpSp>
      <p:sp>
        <p:nvSpPr>
          <p:cNvPr id="39" name="文本框 38"/>
          <p:cNvSpPr txBox="1"/>
          <p:nvPr/>
        </p:nvSpPr>
        <p:spPr>
          <a:xfrm>
            <a:off x="4324918" y="5552660"/>
            <a:ext cx="2111475" cy="338554"/>
          </a:xfrm>
          <a:prstGeom prst="rect">
            <a:avLst/>
          </a:prstGeom>
          <a:noFill/>
        </p:spPr>
        <p:txBody>
          <a:bodyPr wrap="none" rtlCol="0">
            <a:spAutoFit/>
          </a:bodyPr>
          <a:lstStyle/>
          <a:p>
            <a:r>
              <a:rPr lang="zh-CN" altLang="en-US" sz="1600" dirty="0"/>
              <a:t>图</a:t>
            </a:r>
            <a:r>
              <a:rPr lang="en-US" altLang="zh-CN" sz="1600" dirty="0"/>
              <a:t>3.4</a:t>
            </a:r>
            <a:r>
              <a:rPr lang="zh-CN" altLang="en-US" sz="1600" dirty="0"/>
              <a:t>多分支选择结构</a:t>
            </a:r>
            <a:endParaRPr lang="zh-CN" altLang="en-US" sz="1600" dirty="0"/>
          </a:p>
        </p:txBody>
      </p:sp>
      <p:sp>
        <p:nvSpPr>
          <p:cNvPr id="2"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4"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32062"/>
            <a:ext cx="7886700" cy="4321012"/>
          </a:xfrm>
        </p:spPr>
        <p:txBody>
          <a:bodyPr>
            <a:normAutofit/>
          </a:bodyPr>
          <a:lstStyle/>
          <a:p>
            <a:r>
              <a:rPr lang="zh-CN" altLang="en-US" dirty="0">
                <a:solidFill>
                  <a:schemeClr val="tx1">
                    <a:lumMod val="75000"/>
                    <a:lumOff val="25000"/>
                  </a:schemeClr>
                </a:solidFill>
              </a:rPr>
              <a:t>例如请输入一个正整数，判断它是否能同时被</a:t>
            </a:r>
            <a:r>
              <a:rPr lang="en-US" altLang="zh-CN" dirty="0">
                <a:solidFill>
                  <a:schemeClr val="tx1">
                    <a:lumMod val="75000"/>
                    <a:lumOff val="25000"/>
                  </a:schemeClr>
                </a:solidFill>
              </a:rPr>
              <a:t>2</a:t>
            </a:r>
            <a:r>
              <a:rPr lang="zh-CN" altLang="en-US" dirty="0">
                <a:solidFill>
                  <a:schemeClr val="tx1">
                    <a:lumMod val="75000"/>
                    <a:lumOff val="25000"/>
                  </a:schemeClr>
                </a:solidFill>
              </a:rPr>
              <a:t>和</a:t>
            </a:r>
            <a:r>
              <a:rPr lang="en-US" altLang="zh-CN" dirty="0">
                <a:solidFill>
                  <a:schemeClr val="tx1">
                    <a:lumMod val="75000"/>
                    <a:lumOff val="25000"/>
                  </a:schemeClr>
                </a:solidFill>
              </a:rPr>
              <a:t>3</a:t>
            </a:r>
            <a:r>
              <a:rPr lang="zh-CN" altLang="en-US" dirty="0">
                <a:solidFill>
                  <a:schemeClr val="tx1">
                    <a:lumMod val="75000"/>
                    <a:lumOff val="25000"/>
                  </a:schemeClr>
                </a:solidFill>
              </a:rPr>
              <a:t>整除。</a:t>
            </a:r>
            <a:endParaRPr lang="zh-CN" altLang="en-US" dirty="0">
              <a:solidFill>
                <a:schemeClr val="tx1">
                  <a:lumMod val="75000"/>
                  <a:lumOff val="25000"/>
                </a:schemeClr>
              </a:solidFill>
            </a:endParaRPr>
          </a:p>
        </p:txBody>
      </p:sp>
      <p:pic>
        <p:nvPicPr>
          <p:cNvPr id="2" name="图片 1"/>
          <p:cNvPicPr>
            <a:picLocks noChangeAspect="1"/>
          </p:cNvPicPr>
          <p:nvPr/>
        </p:nvPicPr>
        <p:blipFill>
          <a:blip r:embed="rId1"/>
          <a:stretch>
            <a:fillRect/>
          </a:stretch>
        </p:blipFill>
        <p:spPr>
          <a:xfrm>
            <a:off x="548191" y="1707924"/>
            <a:ext cx="8047619" cy="4104762"/>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49" y="940100"/>
            <a:ext cx="7886700" cy="5460699"/>
          </a:xfrm>
        </p:spPr>
        <p:txBody>
          <a:bodyPr>
            <a:normAutofit/>
          </a:bodyPr>
          <a:lstStyle/>
          <a:p>
            <a:r>
              <a:rPr lang="zh-CN" altLang="en-US" dirty="0">
                <a:solidFill>
                  <a:schemeClr val="tx1">
                    <a:lumMod val="75000"/>
                    <a:lumOff val="25000"/>
                  </a:schemeClr>
                </a:solidFill>
              </a:rPr>
              <a:t>选择结构可以进行嵌套来表达更复杂的逻辑关系。使用选择结构嵌套时，一定要控制好不同级别的代码块的缩进，否则就不能被</a:t>
            </a:r>
            <a:r>
              <a:rPr lang="en-US" altLang="zh-CN" dirty="0">
                <a:solidFill>
                  <a:schemeClr val="tx1">
                    <a:lumMod val="75000"/>
                    <a:lumOff val="25000"/>
                  </a:schemeClr>
                </a:solidFill>
              </a:rPr>
              <a:t>Python</a:t>
            </a:r>
            <a:r>
              <a:rPr lang="zh-CN" altLang="en-US" dirty="0">
                <a:solidFill>
                  <a:schemeClr val="tx1">
                    <a:lumMod val="75000"/>
                    <a:lumOff val="25000"/>
                  </a:schemeClr>
                </a:solidFill>
              </a:rPr>
              <a:t>正确理解和执行。在</a:t>
            </a:r>
            <a:r>
              <a:rPr lang="en-US" altLang="zh-CN" dirty="0">
                <a:solidFill>
                  <a:schemeClr val="tx1">
                    <a:lumMod val="75000"/>
                    <a:lumOff val="25000"/>
                  </a:schemeClr>
                </a:solidFill>
              </a:rPr>
              <a:t>if </a:t>
            </a:r>
            <a:r>
              <a:rPr lang="zh-CN" altLang="en-US" dirty="0">
                <a:solidFill>
                  <a:schemeClr val="tx1">
                    <a:lumMod val="75000"/>
                    <a:lumOff val="25000"/>
                  </a:schemeClr>
                </a:solidFill>
              </a:rPr>
              <a:t>语句嵌套中， </a:t>
            </a:r>
            <a:r>
              <a:rPr lang="en-US" altLang="zh-CN" dirty="0">
                <a:solidFill>
                  <a:schemeClr val="tx1">
                    <a:lumMod val="75000"/>
                    <a:lumOff val="25000"/>
                  </a:schemeClr>
                </a:solidFill>
              </a:rPr>
              <a:t>if</a:t>
            </a:r>
            <a:r>
              <a:rPr lang="zh-CN" altLang="en-US" dirty="0">
                <a:solidFill>
                  <a:schemeClr val="tx1">
                    <a:lumMod val="75000"/>
                    <a:lumOff val="25000"/>
                  </a:schemeClr>
                </a:solidFill>
              </a:rPr>
              <a:t>、</a:t>
            </a:r>
            <a:r>
              <a:rPr lang="en-US" altLang="zh-CN" dirty="0">
                <a:solidFill>
                  <a:schemeClr val="tx1">
                    <a:lumMod val="75000"/>
                    <a:lumOff val="25000"/>
                  </a:schemeClr>
                </a:solidFill>
              </a:rPr>
              <a:t>if...else</a:t>
            </a:r>
            <a:r>
              <a:rPr lang="zh-CN" altLang="en-US" dirty="0">
                <a:solidFill>
                  <a:schemeClr val="tx1">
                    <a:lumMod val="75000"/>
                    <a:lumOff val="25000"/>
                  </a:schemeClr>
                </a:solidFill>
              </a:rPr>
              <a:t>、</a:t>
            </a:r>
            <a:r>
              <a:rPr lang="en-US" altLang="zh-CN" dirty="0">
                <a:solidFill>
                  <a:schemeClr val="tx1">
                    <a:lumMod val="75000"/>
                    <a:lumOff val="25000"/>
                  </a:schemeClr>
                </a:solidFill>
              </a:rPr>
              <a:t>if...</a:t>
            </a:r>
            <a:r>
              <a:rPr lang="en-US" altLang="zh-CN" dirty="0" err="1">
                <a:solidFill>
                  <a:schemeClr val="tx1">
                    <a:lumMod val="75000"/>
                    <a:lumOff val="25000"/>
                  </a:schemeClr>
                </a:solidFill>
              </a:rPr>
              <a:t>elif</a:t>
            </a:r>
            <a:r>
              <a:rPr lang="en-US" altLang="zh-CN" dirty="0">
                <a:solidFill>
                  <a:schemeClr val="tx1">
                    <a:lumMod val="75000"/>
                    <a:lumOff val="25000"/>
                  </a:schemeClr>
                </a:solidFill>
              </a:rPr>
              <a:t>...else</a:t>
            </a:r>
            <a:r>
              <a:rPr lang="zh-CN" altLang="en-US" dirty="0">
                <a:solidFill>
                  <a:schemeClr val="tx1">
                    <a:lumMod val="75000"/>
                    <a:lumOff val="25000"/>
                  </a:schemeClr>
                </a:solidFill>
              </a:rPr>
              <a:t>它们可以进行一次或多次相互嵌套，例如结构如下。</a:t>
            </a:r>
            <a:endParaRPr lang="en-US" altLang="zh-CN" dirty="0">
              <a:solidFill>
                <a:schemeClr val="tx1">
                  <a:lumMod val="75000"/>
                  <a:lumOff val="25000"/>
                </a:schemeClr>
              </a:solidFill>
            </a:endParaRPr>
          </a:p>
          <a:p>
            <a:pPr>
              <a:lnSpc>
                <a:spcPct val="110000"/>
              </a:lnSpc>
            </a:pPr>
            <a:r>
              <a:rPr lang="en-US" altLang="zh-CN" dirty="0">
                <a:solidFill>
                  <a:schemeClr val="tx1">
                    <a:lumMod val="75000"/>
                    <a:lumOff val="25000"/>
                  </a:schemeClr>
                </a:solidFill>
              </a:rPr>
              <a:t>if  </a:t>
            </a:r>
            <a:r>
              <a:rPr lang="zh-CN" altLang="en-US" dirty="0">
                <a:solidFill>
                  <a:schemeClr val="tx1">
                    <a:lumMod val="75000"/>
                    <a:lumOff val="25000"/>
                  </a:schemeClr>
                </a:solidFill>
              </a:rPr>
              <a:t>表达式</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pPr>
              <a:lnSpc>
                <a:spcPct val="110000"/>
              </a:lnSpc>
            </a:pPr>
            <a:r>
              <a:rPr lang="zh-CN" altLang="en-US" dirty="0">
                <a:solidFill>
                  <a:schemeClr val="tx1">
                    <a:lumMod val="75000"/>
                    <a:lumOff val="25000"/>
                  </a:schemeClr>
                </a:solidFill>
              </a:rPr>
              <a:t>    语句块</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pPr>
              <a:lnSpc>
                <a:spcPct val="110000"/>
              </a:lnSpc>
            </a:pPr>
            <a:r>
              <a:rPr lang="en-US" altLang="zh-CN" dirty="0">
                <a:solidFill>
                  <a:schemeClr val="tx1">
                    <a:lumMod val="75000"/>
                    <a:lumOff val="25000"/>
                  </a:schemeClr>
                </a:solidFill>
              </a:rPr>
              <a:t>if  </a:t>
            </a:r>
            <a:r>
              <a:rPr lang="zh-CN" altLang="en-US" dirty="0">
                <a:solidFill>
                  <a:schemeClr val="tx1">
                    <a:lumMod val="75000"/>
                    <a:lumOff val="25000"/>
                  </a:schemeClr>
                </a:solidFill>
              </a:rPr>
              <a:t>表达式</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pPr>
              <a:lnSpc>
                <a:spcPct val="110000"/>
              </a:lnSpc>
            </a:pPr>
            <a:r>
              <a:rPr lang="zh-CN" altLang="en-US" dirty="0">
                <a:solidFill>
                  <a:schemeClr val="tx1">
                    <a:lumMod val="75000"/>
                    <a:lumOff val="25000"/>
                  </a:schemeClr>
                </a:solidFill>
              </a:rPr>
              <a:t>    语句块</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pPr>
              <a:lnSpc>
                <a:spcPct val="110000"/>
              </a:lnSpc>
            </a:pPr>
            <a:r>
              <a:rPr lang="en-US" altLang="zh-CN" dirty="0">
                <a:solidFill>
                  <a:schemeClr val="tx1">
                    <a:lumMod val="75000"/>
                    <a:lumOff val="25000"/>
                  </a:schemeClr>
                </a:solidFill>
              </a:rPr>
              <a:t>else:</a:t>
            </a:r>
            <a:endParaRPr lang="en-US" altLang="zh-CN" dirty="0">
              <a:solidFill>
                <a:schemeClr val="tx1">
                  <a:lumMod val="75000"/>
                  <a:lumOff val="25000"/>
                </a:schemeClr>
              </a:solidFill>
            </a:endParaRPr>
          </a:p>
          <a:p>
            <a:pPr>
              <a:lnSpc>
                <a:spcPct val="110000"/>
              </a:lnSpc>
            </a:pPr>
            <a:r>
              <a:rPr lang="en-US" altLang="zh-CN" dirty="0">
                <a:solidFill>
                  <a:schemeClr val="tx1">
                    <a:lumMod val="75000"/>
                    <a:lumOff val="25000"/>
                  </a:schemeClr>
                </a:solidFill>
              </a:rPr>
              <a:t>    if  </a:t>
            </a:r>
            <a:r>
              <a:rPr lang="zh-CN" altLang="en-US" dirty="0">
                <a:solidFill>
                  <a:schemeClr val="tx1">
                    <a:lumMod val="75000"/>
                    <a:lumOff val="25000"/>
                  </a:schemeClr>
                </a:solidFill>
              </a:rPr>
              <a:t>表达式</a:t>
            </a:r>
            <a:r>
              <a:rPr lang="en-US" altLang="zh-CN" dirty="0">
                <a:solidFill>
                  <a:schemeClr val="tx1">
                    <a:lumMod val="75000"/>
                    <a:lumOff val="25000"/>
                  </a:schemeClr>
                </a:solidFill>
              </a:rPr>
              <a:t>3:</a:t>
            </a:r>
            <a:endParaRPr lang="en-US" altLang="zh-CN" dirty="0">
              <a:solidFill>
                <a:schemeClr val="tx1">
                  <a:lumMod val="75000"/>
                  <a:lumOff val="25000"/>
                </a:schemeClr>
              </a:solidFill>
            </a:endParaRPr>
          </a:p>
          <a:p>
            <a:pPr>
              <a:lnSpc>
                <a:spcPct val="110000"/>
              </a:lnSpc>
            </a:pPr>
            <a:r>
              <a:rPr lang="zh-CN" altLang="en-US" dirty="0">
                <a:solidFill>
                  <a:schemeClr val="tx1">
                    <a:lumMod val="75000"/>
                    <a:lumOff val="25000"/>
                  </a:schemeClr>
                </a:solidFill>
              </a:rPr>
              <a:t>        语句块</a:t>
            </a:r>
            <a:r>
              <a:rPr lang="en-US" altLang="zh-CN" dirty="0">
                <a:solidFill>
                  <a:schemeClr val="tx1">
                    <a:lumMod val="75000"/>
                    <a:lumOff val="25000"/>
                  </a:schemeClr>
                </a:solidFill>
              </a:rPr>
              <a:t>3</a:t>
            </a:r>
            <a:endParaRPr lang="en-US" altLang="zh-CN" dirty="0">
              <a:solidFill>
                <a:schemeClr val="tx1">
                  <a:lumMod val="75000"/>
                  <a:lumOff val="25000"/>
                </a:schemeClr>
              </a:solidFill>
            </a:endParaRPr>
          </a:p>
          <a:p>
            <a:pPr>
              <a:lnSpc>
                <a:spcPct val="110000"/>
              </a:lnSpc>
            </a:pPr>
            <a:r>
              <a:rPr lang="en-US" altLang="zh-CN" dirty="0">
                <a:solidFill>
                  <a:schemeClr val="tx1">
                    <a:lumMod val="75000"/>
                    <a:lumOff val="25000"/>
                  </a:schemeClr>
                </a:solidFill>
              </a:rPr>
              <a:t>    else:</a:t>
            </a:r>
            <a:endParaRPr lang="en-US" altLang="zh-CN" dirty="0">
              <a:solidFill>
                <a:schemeClr val="tx1">
                  <a:lumMod val="75000"/>
                  <a:lumOff val="25000"/>
                </a:schemeClr>
              </a:solidFill>
            </a:endParaRPr>
          </a:p>
          <a:p>
            <a:pPr>
              <a:lnSpc>
                <a:spcPct val="110000"/>
              </a:lnSpc>
            </a:pPr>
            <a:r>
              <a:rPr lang="zh-CN" altLang="en-US" dirty="0">
                <a:solidFill>
                  <a:schemeClr val="tx1">
                    <a:lumMod val="75000"/>
                    <a:lumOff val="25000"/>
                  </a:schemeClr>
                </a:solidFill>
              </a:rPr>
              <a:t>        语句块</a:t>
            </a:r>
            <a:r>
              <a:rPr lang="en-US" altLang="zh-CN" dirty="0">
                <a:solidFill>
                  <a:schemeClr val="tx1">
                    <a:lumMod val="75000"/>
                    <a:lumOff val="25000"/>
                  </a:schemeClr>
                </a:solidFill>
              </a:rPr>
              <a:t>4</a:t>
            </a:r>
            <a:endParaRPr lang="en-US" altLang="zh-CN" dirty="0">
              <a:solidFill>
                <a:schemeClr val="tx1">
                  <a:lumMod val="75000"/>
                  <a:lumOff val="25000"/>
                </a:schemeClr>
              </a:solidFill>
            </a:endParaRPr>
          </a:p>
          <a:p>
            <a:endParaRPr lang="en-US" altLang="zh-CN" dirty="0">
              <a:solidFill>
                <a:schemeClr val="tx1">
                  <a:lumMod val="75000"/>
                  <a:lumOff val="25000"/>
                </a:schemeClr>
              </a:solidFill>
            </a:endParaRPr>
          </a:p>
        </p:txBody>
      </p:sp>
      <p:grpSp>
        <p:nvGrpSpPr>
          <p:cNvPr id="5" name="组合 13"/>
          <p:cNvGrpSpPr/>
          <p:nvPr/>
        </p:nvGrpSpPr>
        <p:grpSpPr bwMode="auto">
          <a:xfrm>
            <a:off x="3366812" y="2101642"/>
            <a:ext cx="4032250" cy="3614737"/>
            <a:chOff x="2915816" y="1916832"/>
            <a:chExt cx="4032448" cy="3613551"/>
          </a:xfrm>
        </p:grpSpPr>
        <p:grpSp>
          <p:nvGrpSpPr>
            <p:cNvPr id="6" name="组合 10"/>
            <p:cNvGrpSpPr/>
            <p:nvPr/>
          </p:nvGrpSpPr>
          <p:grpSpPr bwMode="auto">
            <a:xfrm>
              <a:off x="2915816" y="1916832"/>
              <a:ext cx="4032448" cy="3613551"/>
              <a:chOff x="3038541" y="2166458"/>
              <a:chExt cx="4032448" cy="3613551"/>
            </a:xfrm>
          </p:grpSpPr>
          <p:sp>
            <p:nvSpPr>
              <p:cNvPr id="9" name="AutoShape 6"/>
              <p:cNvSpPr>
                <a:spLocks noChangeArrowheads="1"/>
              </p:cNvSpPr>
              <p:nvPr/>
            </p:nvSpPr>
            <p:spPr bwMode="auto">
              <a:xfrm>
                <a:off x="3038541" y="2572858"/>
                <a:ext cx="1100667" cy="541867"/>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en-US" altLang="zh-CN" sz="1200">
                  <a:latin typeface="Times New Roman" panose="02020603050405020304" pitchFamily="18" charset="0"/>
                </a:endParaRPr>
              </a:p>
            </p:txBody>
          </p:sp>
          <p:sp>
            <p:nvSpPr>
              <p:cNvPr id="10" name="AutoShape 7"/>
              <p:cNvSpPr>
                <a:spLocks noChangeArrowheads="1"/>
              </p:cNvSpPr>
              <p:nvPr/>
            </p:nvSpPr>
            <p:spPr bwMode="auto">
              <a:xfrm>
                <a:off x="3058281" y="3924309"/>
                <a:ext cx="1100667" cy="541867"/>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zh-CN" altLang="zh-CN" sz="1000">
                  <a:latin typeface="Times New Roman" panose="02020603050405020304" pitchFamily="18" charset="0"/>
                </a:endParaRPr>
              </a:p>
            </p:txBody>
          </p:sp>
          <p:sp>
            <p:nvSpPr>
              <p:cNvPr id="11" name="AutoShape 8"/>
              <p:cNvSpPr>
                <a:spLocks noChangeArrowheads="1"/>
              </p:cNvSpPr>
              <p:nvPr/>
            </p:nvSpPr>
            <p:spPr bwMode="auto">
              <a:xfrm>
                <a:off x="4791385" y="3927524"/>
                <a:ext cx="1238250" cy="541867"/>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en-US" altLang="zh-CN" sz="1400">
                  <a:latin typeface="Times New Roman" panose="02020603050405020304" pitchFamily="18" charset="0"/>
                </a:endParaRPr>
              </a:p>
            </p:txBody>
          </p:sp>
          <p:sp>
            <p:nvSpPr>
              <p:cNvPr id="12" name="AutoShape 9"/>
              <p:cNvSpPr>
                <a:spLocks noChangeArrowheads="1"/>
              </p:cNvSpPr>
              <p:nvPr/>
            </p:nvSpPr>
            <p:spPr bwMode="auto">
              <a:xfrm>
                <a:off x="3192940" y="3394342"/>
                <a:ext cx="816328" cy="406400"/>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1</a:t>
                </a:r>
                <a:endParaRPr lang="en-US" altLang="zh-CN" sz="1400" b="1">
                  <a:latin typeface="Times New Roman" panose="02020603050405020304" pitchFamily="18" charset="0"/>
                </a:endParaRPr>
              </a:p>
            </p:txBody>
          </p:sp>
          <p:sp>
            <p:nvSpPr>
              <p:cNvPr id="13" name="AutoShape 10"/>
              <p:cNvSpPr>
                <a:spLocks noChangeArrowheads="1"/>
              </p:cNvSpPr>
              <p:nvPr/>
            </p:nvSpPr>
            <p:spPr bwMode="auto">
              <a:xfrm>
                <a:off x="3192940" y="4699889"/>
                <a:ext cx="816328" cy="406400"/>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2</a:t>
                </a:r>
                <a:endParaRPr lang="en-US" altLang="zh-CN" sz="1400" b="1">
                  <a:latin typeface="Times New Roman" panose="02020603050405020304" pitchFamily="18" charset="0"/>
                </a:endParaRPr>
              </a:p>
            </p:txBody>
          </p:sp>
          <p:sp>
            <p:nvSpPr>
              <p:cNvPr id="14" name="Line 13"/>
              <p:cNvSpPr>
                <a:spLocks noChangeShapeType="1"/>
              </p:cNvSpPr>
              <p:nvPr/>
            </p:nvSpPr>
            <p:spPr bwMode="auto">
              <a:xfrm>
                <a:off x="3588874" y="3114725"/>
                <a:ext cx="0" cy="27093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Line 15"/>
              <p:cNvSpPr>
                <a:spLocks noChangeShapeType="1"/>
              </p:cNvSpPr>
              <p:nvPr/>
            </p:nvSpPr>
            <p:spPr bwMode="auto">
              <a:xfrm>
                <a:off x="6638941" y="5132331"/>
                <a:ext cx="0" cy="24088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Line 17"/>
              <p:cNvSpPr>
                <a:spLocks noChangeShapeType="1"/>
              </p:cNvSpPr>
              <p:nvPr/>
            </p:nvSpPr>
            <p:spPr bwMode="auto">
              <a:xfrm>
                <a:off x="5410510" y="5102277"/>
                <a:ext cx="0" cy="27093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20"/>
              <p:cNvSpPr>
                <a:spLocks noChangeShapeType="1"/>
              </p:cNvSpPr>
              <p:nvPr/>
            </p:nvSpPr>
            <p:spPr bwMode="auto">
              <a:xfrm>
                <a:off x="3563888" y="5132330"/>
                <a:ext cx="0" cy="64767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21"/>
              <p:cNvSpPr>
                <a:spLocks noChangeShapeType="1"/>
              </p:cNvSpPr>
              <p:nvPr/>
            </p:nvSpPr>
            <p:spPr bwMode="auto">
              <a:xfrm flipH="1">
                <a:off x="3563887" y="5373210"/>
                <a:ext cx="3075045" cy="6"/>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Line 24"/>
              <p:cNvSpPr>
                <a:spLocks noChangeShapeType="1"/>
              </p:cNvSpPr>
              <p:nvPr/>
            </p:nvSpPr>
            <p:spPr bwMode="auto">
              <a:xfrm>
                <a:off x="3588874" y="2166458"/>
                <a:ext cx="0" cy="40640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 name="Text Box 28"/>
              <p:cNvSpPr txBox="1">
                <a:spLocks noChangeArrowheads="1"/>
              </p:cNvSpPr>
              <p:nvPr/>
            </p:nvSpPr>
            <p:spPr bwMode="auto">
              <a:xfrm>
                <a:off x="3081743" y="3096985"/>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True</a:t>
                </a:r>
                <a:endParaRPr kumimoji="1" lang="zh-CN" altLang="en-US" sz="1400" b="1">
                  <a:latin typeface="Times New Roman" panose="02020603050405020304" pitchFamily="18" charset="0"/>
                </a:endParaRPr>
              </a:p>
            </p:txBody>
          </p:sp>
          <p:sp>
            <p:nvSpPr>
              <p:cNvPr id="21" name="Text Box 34"/>
              <p:cNvSpPr txBox="1">
                <a:spLocks noChangeArrowheads="1"/>
              </p:cNvSpPr>
              <p:nvPr/>
            </p:nvSpPr>
            <p:spPr bwMode="auto">
              <a:xfrm>
                <a:off x="3185281" y="4057700"/>
                <a:ext cx="915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400" b="1">
                    <a:latin typeface="Times New Roman" panose="02020603050405020304" pitchFamily="18" charset="0"/>
                  </a:rPr>
                  <a:t>表达式</a:t>
                </a:r>
                <a:r>
                  <a:rPr kumimoji="1" lang="en-US" altLang="zh-CN" sz="1400" b="1">
                    <a:latin typeface="Times New Roman" panose="02020603050405020304" pitchFamily="18" charset="0"/>
                  </a:rPr>
                  <a:t>2</a:t>
                </a:r>
                <a:endParaRPr kumimoji="1" lang="en-US" altLang="zh-CN" sz="1400" b="1">
                  <a:latin typeface="Times New Roman" panose="02020603050405020304" pitchFamily="18" charset="0"/>
                </a:endParaRPr>
              </a:p>
            </p:txBody>
          </p:sp>
          <p:sp>
            <p:nvSpPr>
              <p:cNvPr id="22" name="Text Box 34"/>
              <p:cNvSpPr txBox="1">
                <a:spLocks noChangeArrowheads="1"/>
              </p:cNvSpPr>
              <p:nvPr/>
            </p:nvSpPr>
            <p:spPr bwMode="auto">
              <a:xfrm>
                <a:off x="3202936" y="2692613"/>
                <a:ext cx="915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400" b="1">
                    <a:latin typeface="Times New Roman" panose="02020603050405020304" pitchFamily="18" charset="0"/>
                  </a:rPr>
                  <a:t>表达式</a:t>
                </a:r>
                <a:r>
                  <a:rPr kumimoji="1" lang="en-US" altLang="zh-CN" sz="1400" b="1">
                    <a:latin typeface="Times New Roman" panose="02020603050405020304" pitchFamily="18" charset="0"/>
                  </a:rPr>
                  <a:t>1</a:t>
                </a:r>
                <a:endParaRPr kumimoji="1" lang="en-US" altLang="zh-CN" sz="1400" b="1">
                  <a:latin typeface="Times New Roman" panose="02020603050405020304" pitchFamily="18" charset="0"/>
                </a:endParaRPr>
              </a:p>
            </p:txBody>
          </p:sp>
          <p:sp>
            <p:nvSpPr>
              <p:cNvPr id="23" name="Text Box 34"/>
              <p:cNvSpPr txBox="1">
                <a:spLocks noChangeArrowheads="1"/>
              </p:cNvSpPr>
              <p:nvPr/>
            </p:nvSpPr>
            <p:spPr bwMode="auto">
              <a:xfrm>
                <a:off x="5025046" y="4057699"/>
                <a:ext cx="9151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400" b="1">
                    <a:latin typeface="Times New Roman" panose="02020603050405020304" pitchFamily="18" charset="0"/>
                  </a:rPr>
                  <a:t>表达式</a:t>
                </a:r>
                <a:r>
                  <a:rPr kumimoji="1" lang="en-US" altLang="zh-CN" sz="1400" b="1">
                    <a:latin typeface="Times New Roman" panose="02020603050405020304" pitchFamily="18" charset="0"/>
                  </a:rPr>
                  <a:t>3</a:t>
                </a:r>
                <a:endParaRPr kumimoji="1" lang="en-US" altLang="zh-CN" sz="1400" b="1">
                  <a:latin typeface="Times New Roman" panose="02020603050405020304" pitchFamily="18" charset="0"/>
                </a:endParaRPr>
              </a:p>
            </p:txBody>
          </p:sp>
          <p:sp>
            <p:nvSpPr>
              <p:cNvPr id="24" name="AutoShape 10"/>
              <p:cNvSpPr>
                <a:spLocks noChangeArrowheads="1"/>
              </p:cNvSpPr>
              <p:nvPr/>
            </p:nvSpPr>
            <p:spPr bwMode="auto">
              <a:xfrm>
                <a:off x="4979808" y="4699889"/>
                <a:ext cx="816328" cy="406400"/>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3</a:t>
                </a:r>
                <a:endParaRPr lang="en-US" altLang="zh-CN" sz="1400" b="1">
                  <a:latin typeface="Times New Roman" panose="02020603050405020304" pitchFamily="18" charset="0"/>
                </a:endParaRPr>
              </a:p>
            </p:txBody>
          </p:sp>
          <p:sp>
            <p:nvSpPr>
              <p:cNvPr id="25" name="AutoShape 10"/>
              <p:cNvSpPr>
                <a:spLocks noChangeArrowheads="1"/>
              </p:cNvSpPr>
              <p:nvPr/>
            </p:nvSpPr>
            <p:spPr bwMode="auto">
              <a:xfrm>
                <a:off x="6254661" y="4716496"/>
                <a:ext cx="816328" cy="406400"/>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b="1">
                    <a:latin typeface="Times New Roman" panose="02020603050405020304" pitchFamily="18" charset="0"/>
                  </a:rPr>
                  <a:t>语句块</a:t>
                </a:r>
                <a:r>
                  <a:rPr lang="en-US" altLang="zh-CN" sz="1400" b="1">
                    <a:latin typeface="Times New Roman" panose="02020603050405020304" pitchFamily="18" charset="0"/>
                  </a:rPr>
                  <a:t>4</a:t>
                </a:r>
                <a:endParaRPr lang="en-US" altLang="zh-CN" sz="1400" b="1">
                  <a:latin typeface="Times New Roman" panose="02020603050405020304" pitchFamily="18" charset="0"/>
                </a:endParaRPr>
              </a:p>
            </p:txBody>
          </p:sp>
          <p:sp>
            <p:nvSpPr>
              <p:cNvPr id="26" name="Text Box 28"/>
              <p:cNvSpPr txBox="1">
                <a:spLocks noChangeArrowheads="1"/>
              </p:cNvSpPr>
              <p:nvPr/>
            </p:nvSpPr>
            <p:spPr bwMode="auto">
              <a:xfrm>
                <a:off x="3141552" y="4427337"/>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True</a:t>
                </a:r>
                <a:endParaRPr kumimoji="1" lang="zh-CN" altLang="en-US" sz="1400" b="1">
                  <a:latin typeface="Times New Roman" panose="02020603050405020304" pitchFamily="18" charset="0"/>
                </a:endParaRPr>
              </a:p>
            </p:txBody>
          </p:sp>
          <p:sp>
            <p:nvSpPr>
              <p:cNvPr id="27" name="Text Box 28"/>
              <p:cNvSpPr txBox="1">
                <a:spLocks noChangeArrowheads="1"/>
              </p:cNvSpPr>
              <p:nvPr/>
            </p:nvSpPr>
            <p:spPr bwMode="auto">
              <a:xfrm>
                <a:off x="4914785" y="4419814"/>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True</a:t>
                </a:r>
                <a:endParaRPr kumimoji="1" lang="zh-CN" altLang="en-US" sz="1400" b="1">
                  <a:latin typeface="Times New Roman" panose="02020603050405020304" pitchFamily="18" charset="0"/>
                </a:endParaRPr>
              </a:p>
            </p:txBody>
          </p:sp>
          <p:sp>
            <p:nvSpPr>
              <p:cNvPr id="28" name="Text Box 28"/>
              <p:cNvSpPr txBox="1">
                <a:spLocks noChangeArrowheads="1"/>
              </p:cNvSpPr>
              <p:nvPr/>
            </p:nvSpPr>
            <p:spPr bwMode="auto">
              <a:xfrm>
                <a:off x="4619586" y="2593704"/>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sp>
            <p:nvSpPr>
              <p:cNvPr id="29" name="Text Box 28"/>
              <p:cNvSpPr txBox="1">
                <a:spLocks noChangeArrowheads="1"/>
              </p:cNvSpPr>
              <p:nvPr/>
            </p:nvSpPr>
            <p:spPr bwMode="auto">
              <a:xfrm>
                <a:off x="4117874" y="3890092"/>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sp>
            <p:nvSpPr>
              <p:cNvPr id="30" name="Line 13"/>
              <p:cNvSpPr>
                <a:spLocks noChangeShapeType="1"/>
              </p:cNvSpPr>
              <p:nvPr/>
            </p:nvSpPr>
            <p:spPr bwMode="auto">
              <a:xfrm>
                <a:off x="3608615" y="3788762"/>
                <a:ext cx="0" cy="14468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 name="Line 13"/>
              <p:cNvSpPr>
                <a:spLocks noChangeShapeType="1"/>
              </p:cNvSpPr>
              <p:nvPr/>
            </p:nvSpPr>
            <p:spPr bwMode="auto">
              <a:xfrm>
                <a:off x="3608615" y="4469391"/>
                <a:ext cx="0" cy="23049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32" name="连接符: 肘形 3"/>
              <p:cNvCxnSpPr>
                <a:stCxn id="9" idx="3"/>
                <a:endCxn id="25" idx="0"/>
              </p:cNvCxnSpPr>
              <p:nvPr/>
            </p:nvCxnSpPr>
            <p:spPr bwMode="auto">
              <a:xfrm>
                <a:off x="4139208" y="2843792"/>
                <a:ext cx="2523617" cy="1872704"/>
              </a:xfrm>
              <a:prstGeom prst="bentConnector2">
                <a:avLst/>
              </a:prstGeom>
              <a:noFill/>
              <a:ln w="9525" algn="ctr">
                <a:solidFill>
                  <a:schemeClr val="tx1"/>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箭头连接符 8"/>
              <p:cNvCxnSpPr>
                <a:cxnSpLocks noChangeShapeType="1"/>
                <a:stCxn id="10" idx="3"/>
              </p:cNvCxnSpPr>
              <p:nvPr/>
            </p:nvCxnSpPr>
            <p:spPr bwMode="auto">
              <a:xfrm flipV="1">
                <a:off x="4158948" y="4195242"/>
                <a:ext cx="621027" cy="1"/>
              </a:xfrm>
              <a:prstGeom prst="straightConnector1">
                <a:avLst/>
              </a:prstGeom>
              <a:noFill/>
              <a:ln w="9525" algn="ctr">
                <a:solidFill>
                  <a:schemeClr val="tx1"/>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Line 13"/>
              <p:cNvSpPr>
                <a:spLocks noChangeShapeType="1"/>
              </p:cNvSpPr>
              <p:nvPr/>
            </p:nvSpPr>
            <p:spPr bwMode="auto">
              <a:xfrm>
                <a:off x="5410510" y="4465976"/>
                <a:ext cx="0" cy="23049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cxnSp>
          <p:nvCxnSpPr>
            <p:cNvPr id="7" name="连接符: 肘形 12"/>
            <p:cNvCxnSpPr>
              <a:cxnSpLocks noChangeShapeType="1"/>
              <a:stCxn id="11" idx="3"/>
            </p:cNvCxnSpPr>
            <p:nvPr/>
          </p:nvCxnSpPr>
          <p:spPr bwMode="auto">
            <a:xfrm>
              <a:off x="5906910" y="3948832"/>
              <a:ext cx="119690" cy="1174752"/>
            </a:xfrm>
            <a:prstGeom prst="bentConnector2">
              <a:avLst/>
            </a:prstGeom>
            <a:noFill/>
            <a:ln w="9525" algn="ctr">
              <a:solidFill>
                <a:schemeClr val="tx1"/>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28"/>
            <p:cNvSpPr txBox="1">
              <a:spLocks noChangeArrowheads="1"/>
            </p:cNvSpPr>
            <p:nvPr/>
          </p:nvSpPr>
          <p:spPr bwMode="auto">
            <a:xfrm>
              <a:off x="5814604" y="3687406"/>
              <a:ext cx="651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400" b="1">
                  <a:latin typeface="Times New Roman" panose="02020603050405020304" pitchFamily="18" charset="0"/>
                </a:rPr>
                <a:t>False</a:t>
              </a:r>
              <a:endParaRPr kumimoji="1" lang="zh-CN" altLang="en-US" sz="1400" b="1">
                <a:latin typeface="Times New Roman" panose="02020603050405020304" pitchFamily="18" charset="0"/>
              </a:endParaRPr>
            </a:p>
          </p:txBody>
        </p:sp>
      </p:grpSp>
      <p:sp>
        <p:nvSpPr>
          <p:cNvPr id="35" name="文本框 34"/>
          <p:cNvSpPr txBox="1"/>
          <p:nvPr/>
        </p:nvSpPr>
        <p:spPr>
          <a:xfrm>
            <a:off x="4615768" y="5570947"/>
            <a:ext cx="1906291" cy="338554"/>
          </a:xfrm>
          <a:prstGeom prst="rect">
            <a:avLst/>
          </a:prstGeom>
          <a:noFill/>
        </p:spPr>
        <p:txBody>
          <a:bodyPr wrap="none" rtlCol="0">
            <a:spAutoFit/>
          </a:bodyPr>
          <a:lstStyle/>
          <a:p>
            <a:r>
              <a:rPr lang="zh-CN" altLang="en-US" sz="1600" dirty="0"/>
              <a:t>图</a:t>
            </a:r>
            <a:r>
              <a:rPr lang="en-US" altLang="zh-CN" sz="1600" dirty="0"/>
              <a:t>3.5</a:t>
            </a:r>
            <a:r>
              <a:rPr lang="zh-CN" altLang="en-US" sz="1600" dirty="0"/>
              <a:t>选择结构嵌套</a:t>
            </a:r>
            <a:endParaRPr lang="zh-CN" altLang="en-US" sz="1600" dirty="0"/>
          </a:p>
        </p:txBody>
      </p:sp>
      <p:sp>
        <p:nvSpPr>
          <p:cNvPr id="2"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3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49" y="940100"/>
            <a:ext cx="7886700" cy="5460699"/>
          </a:xfrm>
        </p:spPr>
        <p:txBody>
          <a:bodyPr>
            <a:normAutofit/>
          </a:bodyPr>
          <a:lstStyle/>
          <a:p>
            <a:r>
              <a:rPr lang="zh-CN" altLang="en-US" dirty="0"/>
              <a:t>例如请输入一个正整数，判断它是否能同时被</a:t>
            </a:r>
            <a:r>
              <a:rPr lang="en-US" altLang="zh-CN" dirty="0"/>
              <a:t>2</a:t>
            </a:r>
            <a:r>
              <a:rPr lang="zh-CN" altLang="en-US" dirty="0"/>
              <a:t>和</a:t>
            </a:r>
            <a:r>
              <a:rPr lang="en-US" altLang="zh-CN" dirty="0"/>
              <a:t>3</a:t>
            </a:r>
            <a:r>
              <a:rPr lang="zh-CN" altLang="en-US" dirty="0"/>
              <a:t>整除。</a:t>
            </a:r>
            <a:endParaRPr lang="en-US" altLang="zh-CN" dirty="0"/>
          </a:p>
          <a:p>
            <a:endParaRPr lang="zh-CN" altLang="en-US" dirty="0"/>
          </a:p>
        </p:txBody>
      </p:sp>
      <p:pic>
        <p:nvPicPr>
          <p:cNvPr id="2" name="图片 1"/>
          <p:cNvPicPr>
            <a:picLocks noChangeAspect="1"/>
          </p:cNvPicPr>
          <p:nvPr/>
        </p:nvPicPr>
        <p:blipFill>
          <a:blip r:embed="rId1"/>
          <a:stretch>
            <a:fillRect/>
          </a:stretch>
        </p:blipFill>
        <p:spPr>
          <a:xfrm>
            <a:off x="1708244" y="1585551"/>
            <a:ext cx="5727513" cy="4332349"/>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90000"/>
          </a:bodyPr>
          <a:lstStyle/>
          <a:p>
            <a:r>
              <a:rPr lang="zh-CN" altLang="en-US" dirty="0"/>
              <a:t>第三章 流程控制</a:t>
            </a:r>
            <a:endParaRPr lang="zh-CN" altLang="en-US" dirty="0"/>
          </a:p>
        </p:txBody>
      </p:sp>
      <p:sp>
        <p:nvSpPr>
          <p:cNvPr id="3" name="文本占位符 2"/>
          <p:cNvSpPr>
            <a:spLocks noGrp="1"/>
          </p:cNvSpPr>
          <p:nvPr>
            <p:ph type="body" sz="quarter" idx="14"/>
          </p:nvPr>
        </p:nvSpPr>
        <p:spPr/>
        <p:txBody>
          <a:bodyPr>
            <a:normAutofit fontScale="90000"/>
          </a:bodyPr>
          <a:lstStyle/>
          <a:p>
            <a:pPr marL="0" indent="0">
              <a:buNone/>
            </a:pPr>
            <a:r>
              <a:rPr lang="en-US" altLang="zh-CN" dirty="0">
                <a:solidFill>
                  <a:schemeClr val="tx1">
                    <a:lumMod val="75000"/>
                    <a:lumOff val="25000"/>
                  </a:schemeClr>
                </a:solidFill>
              </a:rPr>
              <a:t>3.1 </a:t>
            </a:r>
            <a:r>
              <a:rPr lang="zh-CN" altLang="en-US" dirty="0">
                <a:solidFill>
                  <a:schemeClr val="tx1">
                    <a:lumMod val="75000"/>
                    <a:lumOff val="25000"/>
                  </a:schemeClr>
                </a:solidFill>
              </a:rPr>
              <a:t>条件语句</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normAutofit fontScale="90000"/>
          </a:bodyPr>
          <a:lstStyle/>
          <a:p>
            <a:pPr marL="0" indent="0">
              <a:buNone/>
            </a:pPr>
            <a:r>
              <a:rPr lang="en-US" altLang="zh-CN" dirty="0">
                <a:solidFill>
                  <a:schemeClr val="tx1">
                    <a:lumMod val="75000"/>
                    <a:lumOff val="25000"/>
                  </a:schemeClr>
                </a:solidFill>
              </a:rPr>
              <a:t>3.2 </a:t>
            </a:r>
            <a:r>
              <a:rPr lang="zh-CN" altLang="en-US" dirty="0">
                <a:solidFill>
                  <a:schemeClr val="tx1">
                    <a:lumMod val="75000"/>
                    <a:lumOff val="25000"/>
                  </a:schemeClr>
                </a:solidFill>
              </a:rPr>
              <a:t>条件流程控制</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a:xfrm>
            <a:off x="1740535" y="3469005"/>
            <a:ext cx="5706110" cy="411480"/>
          </a:xfrm>
          <a:solidFill>
            <a:schemeClr val="accent1"/>
          </a:solidFill>
        </p:spPr>
        <p:txBody>
          <a:bodyPr>
            <a:normAutofit fontScale="90000"/>
          </a:bodyPr>
          <a:lstStyle/>
          <a:p>
            <a:pPr marL="0" indent="0">
              <a:buNone/>
            </a:pPr>
            <a:r>
              <a:rPr lang="en-US" altLang="zh-CN" dirty="0">
                <a:solidFill>
                  <a:schemeClr val="bg1"/>
                </a:solidFill>
              </a:rPr>
              <a:t>  3.3 </a:t>
            </a:r>
            <a:r>
              <a:rPr lang="zh-CN" altLang="en-US" dirty="0">
                <a:solidFill>
                  <a:schemeClr val="bg1"/>
                </a:solidFill>
              </a:rPr>
              <a:t>循环流程控制</a:t>
            </a:r>
            <a:endParaRPr lang="zh-CN" altLang="en-US" dirty="0">
              <a:solidFill>
                <a:schemeClr val="bg1"/>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normAutofit fontScale="90000"/>
          </a:bodyPr>
          <a:lstStyle/>
          <a:p>
            <a:pPr marL="0" indent="0">
              <a:buNone/>
            </a:pPr>
            <a:r>
              <a:rPr lang="en-US" altLang="zh-CN" dirty="0">
                <a:solidFill>
                  <a:schemeClr val="tx1">
                    <a:lumMod val="75000"/>
                    <a:lumOff val="25000"/>
                  </a:schemeClr>
                </a:solidFill>
              </a:rPr>
              <a:t>3.4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normAutofit fontScale="90000"/>
          </a:bodyPr>
          <a:lstStyle/>
          <a:p>
            <a:pPr marL="0" indent="0">
              <a:buNone/>
            </a:pPr>
            <a:r>
              <a:rPr lang="en-US" altLang="zh-CN" dirty="0">
                <a:solidFill>
                  <a:schemeClr val="tx1">
                    <a:lumMod val="75000"/>
                    <a:lumOff val="25000"/>
                  </a:schemeClr>
                </a:solidFill>
              </a:rPr>
              <a:t>3.5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22212"/>
            <a:ext cx="7886700" cy="4044950"/>
          </a:xfrm>
        </p:spPr>
        <p:txBody>
          <a:bodyPr/>
          <a:lstStyle/>
          <a:p>
            <a:r>
              <a:rPr lang="zh-CN" altLang="en-US" dirty="0">
                <a:solidFill>
                  <a:schemeClr val="tx1">
                    <a:lumMod val="75000"/>
                    <a:lumOff val="25000"/>
                  </a:schemeClr>
                </a:solidFill>
              </a:rPr>
              <a:t>循环，是我们生活中常见的，比如每天都要吃饭、上课、睡觉等，这就是典型的循环。循环结构是指在程序中需要反复执行某个功能而设置的一种程序结构。</a:t>
            </a:r>
            <a:endParaRPr lang="en-US" altLang="zh-CN" dirty="0">
              <a:solidFill>
                <a:schemeClr val="tx1">
                  <a:lumMod val="75000"/>
                  <a:lumOff val="25000"/>
                </a:schemeClr>
              </a:solidFill>
            </a:endParaRPr>
          </a:p>
          <a:p>
            <a:r>
              <a:rPr lang="en-US" altLang="zh-CN" dirty="0">
                <a:solidFill>
                  <a:schemeClr val="tx1">
                    <a:lumMod val="75000"/>
                    <a:lumOff val="25000"/>
                  </a:schemeClr>
                </a:solidFill>
              </a:rPr>
              <a:t>Python</a:t>
            </a:r>
            <a:r>
              <a:rPr lang="zh-CN" altLang="en-US" dirty="0">
                <a:solidFill>
                  <a:schemeClr val="tx1">
                    <a:lumMod val="75000"/>
                    <a:lumOff val="25000"/>
                  </a:schemeClr>
                </a:solidFill>
              </a:rPr>
              <a:t>提供</a:t>
            </a:r>
            <a:r>
              <a:rPr lang="en-US" altLang="zh-CN" dirty="0">
                <a:solidFill>
                  <a:schemeClr val="tx1">
                    <a:lumMod val="75000"/>
                    <a:lumOff val="25000"/>
                  </a:schemeClr>
                </a:solidFill>
              </a:rPr>
              <a:t>for</a:t>
            </a:r>
            <a:r>
              <a:rPr lang="zh-CN" altLang="en-US" dirty="0">
                <a:solidFill>
                  <a:schemeClr val="tx1">
                    <a:lumMod val="75000"/>
                    <a:lumOff val="25000"/>
                  </a:schemeClr>
                </a:solidFill>
              </a:rPr>
              <a:t>和</a:t>
            </a:r>
            <a:r>
              <a:rPr lang="en-US" altLang="zh-CN" dirty="0">
                <a:solidFill>
                  <a:schemeClr val="tx1">
                    <a:lumMod val="75000"/>
                    <a:lumOff val="25000"/>
                  </a:schemeClr>
                </a:solidFill>
              </a:rPr>
              <a:t>while</a:t>
            </a:r>
            <a:r>
              <a:rPr lang="zh-CN" altLang="en-US" dirty="0">
                <a:solidFill>
                  <a:schemeClr val="tx1">
                    <a:lumMod val="75000"/>
                    <a:lumOff val="25000"/>
                  </a:schemeClr>
                </a:solidFill>
              </a:rPr>
              <a:t>两种循环语句。</a:t>
            </a:r>
            <a:r>
              <a:rPr lang="en-US" altLang="zh-CN" dirty="0">
                <a:solidFill>
                  <a:schemeClr val="tx1">
                    <a:lumMod val="75000"/>
                    <a:lumOff val="25000"/>
                  </a:schemeClr>
                </a:solidFill>
              </a:rPr>
              <a:t>for</a:t>
            </a:r>
            <a:r>
              <a:rPr lang="zh-CN" altLang="en-US" dirty="0">
                <a:solidFill>
                  <a:schemeClr val="tx1">
                    <a:lumMod val="75000"/>
                    <a:lumOff val="25000"/>
                  </a:schemeClr>
                </a:solidFill>
              </a:rPr>
              <a:t>语句，用来遍历序列对象内的元素，通常用在已知的循环次数；</a:t>
            </a:r>
            <a:r>
              <a:rPr lang="en-US" altLang="zh-CN" dirty="0">
                <a:solidFill>
                  <a:schemeClr val="tx1">
                    <a:lumMod val="75000"/>
                    <a:lumOff val="25000"/>
                  </a:schemeClr>
                </a:solidFill>
              </a:rPr>
              <a:t>while</a:t>
            </a:r>
            <a:r>
              <a:rPr lang="zh-CN" altLang="en-US" dirty="0">
                <a:solidFill>
                  <a:schemeClr val="tx1">
                    <a:lumMod val="75000"/>
                    <a:lumOff val="25000"/>
                  </a:schemeClr>
                </a:solidFill>
              </a:rPr>
              <a:t>语句，提供了编写通用循环的方法。</a:t>
            </a:r>
            <a:endParaRPr lang="zh-CN" altLang="en-US" dirty="0">
              <a:solidFill>
                <a:schemeClr val="tx1">
                  <a:lumMod val="75000"/>
                  <a:lumOff val="25000"/>
                </a:schemeClr>
              </a:solidFill>
            </a:endParaRPr>
          </a:p>
        </p:txBody>
      </p:sp>
      <p:grpSp>
        <p:nvGrpSpPr>
          <p:cNvPr id="5" name="组合 10"/>
          <p:cNvGrpSpPr/>
          <p:nvPr/>
        </p:nvGrpSpPr>
        <p:grpSpPr bwMode="auto">
          <a:xfrm>
            <a:off x="3441700" y="2673350"/>
            <a:ext cx="2260600" cy="3059113"/>
            <a:chOff x="3441300" y="2674076"/>
            <a:chExt cx="2261399" cy="3057688"/>
          </a:xfrm>
        </p:grpSpPr>
        <p:grpSp>
          <p:nvGrpSpPr>
            <p:cNvPr id="6" name="组合 6"/>
            <p:cNvGrpSpPr/>
            <p:nvPr/>
          </p:nvGrpSpPr>
          <p:grpSpPr bwMode="auto">
            <a:xfrm>
              <a:off x="3441300" y="3140965"/>
              <a:ext cx="2261399" cy="2590799"/>
              <a:chOff x="1960282" y="2667001"/>
              <a:chExt cx="2261399" cy="2590799"/>
            </a:xfrm>
          </p:grpSpPr>
          <p:sp>
            <p:nvSpPr>
              <p:cNvPr id="8" name="AutoShape 5"/>
              <p:cNvSpPr>
                <a:spLocks noChangeArrowheads="1"/>
              </p:cNvSpPr>
              <p:nvPr/>
            </p:nvSpPr>
            <p:spPr bwMode="auto">
              <a:xfrm>
                <a:off x="1960282" y="2695161"/>
                <a:ext cx="1680882" cy="699880"/>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zh-CN" altLang="en-US" sz="1600">
                  <a:latin typeface="Times New Roman" panose="02020603050405020304" pitchFamily="18" charset="0"/>
                </a:endParaRPr>
              </a:p>
            </p:txBody>
          </p:sp>
          <p:sp>
            <p:nvSpPr>
              <p:cNvPr id="9" name="AutoShape 6"/>
              <p:cNvSpPr>
                <a:spLocks noChangeArrowheads="1"/>
              </p:cNvSpPr>
              <p:nvPr/>
            </p:nvSpPr>
            <p:spPr bwMode="auto">
              <a:xfrm>
                <a:off x="2415987" y="4073387"/>
                <a:ext cx="859867" cy="419928"/>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600" b="1">
                    <a:latin typeface="Times New Roman" panose="02020603050405020304" pitchFamily="18" charset="0"/>
                  </a:rPr>
                  <a:t>语句块</a:t>
                </a:r>
                <a:endParaRPr lang="zh-CN" altLang="en-US" sz="1600" b="1">
                  <a:latin typeface="Times New Roman" panose="02020603050405020304" pitchFamily="18" charset="0"/>
                </a:endParaRPr>
              </a:p>
            </p:txBody>
          </p:sp>
          <p:sp>
            <p:nvSpPr>
              <p:cNvPr id="10" name="Line 7"/>
              <p:cNvSpPr>
                <a:spLocks noChangeShapeType="1"/>
              </p:cNvSpPr>
              <p:nvPr/>
            </p:nvSpPr>
            <p:spPr bwMode="auto">
              <a:xfrm>
                <a:off x="2796988" y="3384274"/>
                <a:ext cx="0" cy="69988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13"/>
              <p:cNvSpPr>
                <a:spLocks noChangeShapeType="1"/>
              </p:cNvSpPr>
              <p:nvPr/>
            </p:nvSpPr>
            <p:spPr bwMode="auto">
              <a:xfrm>
                <a:off x="3618753" y="3028950"/>
                <a:ext cx="33617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Line 14"/>
              <p:cNvSpPr>
                <a:spLocks noChangeShapeType="1"/>
              </p:cNvSpPr>
              <p:nvPr/>
            </p:nvSpPr>
            <p:spPr bwMode="auto">
              <a:xfrm>
                <a:off x="3954929" y="3028950"/>
                <a:ext cx="0" cy="167971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Line 15"/>
              <p:cNvSpPr>
                <a:spLocks noChangeShapeType="1"/>
              </p:cNvSpPr>
              <p:nvPr/>
            </p:nvSpPr>
            <p:spPr bwMode="auto">
              <a:xfrm>
                <a:off x="3177988" y="4697896"/>
                <a:ext cx="784412"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Line 16"/>
              <p:cNvSpPr>
                <a:spLocks noChangeShapeType="1"/>
              </p:cNvSpPr>
              <p:nvPr/>
            </p:nvSpPr>
            <p:spPr bwMode="auto">
              <a:xfrm>
                <a:off x="3177988" y="4697896"/>
                <a:ext cx="0" cy="559904"/>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 name="Text Box 17"/>
              <p:cNvSpPr txBox="1">
                <a:spLocks noChangeArrowheads="1"/>
              </p:cNvSpPr>
              <p:nvPr/>
            </p:nvSpPr>
            <p:spPr bwMode="auto">
              <a:xfrm>
                <a:off x="2267744" y="3609581"/>
                <a:ext cx="6484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600" b="1">
                    <a:latin typeface="Times New Roman" panose="02020603050405020304" pitchFamily="18" charset="0"/>
                  </a:rPr>
                  <a:t>True</a:t>
                </a:r>
                <a:endParaRPr kumimoji="1" lang="zh-CN" altLang="en-US" sz="1600" b="1">
                  <a:latin typeface="Times New Roman" panose="02020603050405020304" pitchFamily="18" charset="0"/>
                </a:endParaRPr>
              </a:p>
            </p:txBody>
          </p:sp>
          <p:sp>
            <p:nvSpPr>
              <p:cNvPr id="16" name="Text Box 18"/>
              <p:cNvSpPr txBox="1">
                <a:spLocks noChangeArrowheads="1"/>
              </p:cNvSpPr>
              <p:nvPr/>
            </p:nvSpPr>
            <p:spPr bwMode="auto">
              <a:xfrm>
                <a:off x="3566462" y="2667001"/>
                <a:ext cx="655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600" b="1">
                    <a:latin typeface="Times New Roman" panose="02020603050405020304" pitchFamily="18" charset="0"/>
                  </a:rPr>
                  <a:t>False</a:t>
                </a:r>
                <a:endParaRPr kumimoji="1" lang="zh-CN" altLang="en-US" sz="1600" b="1">
                  <a:latin typeface="Times New Roman" panose="02020603050405020304" pitchFamily="18" charset="0"/>
                </a:endParaRPr>
              </a:p>
            </p:txBody>
          </p:sp>
          <p:cxnSp>
            <p:nvCxnSpPr>
              <p:cNvPr id="17" name="连接符: 肘形 2"/>
              <p:cNvCxnSpPr>
                <a:stCxn id="9" idx="2"/>
                <a:endCxn id="8" idx="0"/>
              </p:cNvCxnSpPr>
              <p:nvPr/>
            </p:nvCxnSpPr>
            <p:spPr bwMode="auto">
              <a:xfrm rot="5400000" flipH="1">
                <a:off x="1924245" y="3571639"/>
                <a:ext cx="1798154" cy="45198"/>
              </a:xfrm>
              <a:prstGeom prst="bentConnector5">
                <a:avLst>
                  <a:gd name="adj1" fmla="val -12713"/>
                  <a:gd name="adj2" fmla="val 2465241"/>
                  <a:gd name="adj3" fmla="val 112713"/>
                </a:avLst>
              </a:prstGeom>
              <a:noFill/>
              <a:ln w="9525" algn="ctr">
                <a:solidFill>
                  <a:schemeClr val="tx1"/>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6"/>
              <p:cNvSpPr>
                <a:spLocks noChangeArrowheads="1"/>
              </p:cNvSpPr>
              <p:nvPr/>
            </p:nvSpPr>
            <p:spPr bwMode="auto">
              <a:xfrm>
                <a:off x="2327301" y="2877399"/>
                <a:ext cx="1037238" cy="419928"/>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600" b="1">
                    <a:latin typeface="Times New Roman" panose="02020603050405020304" pitchFamily="18" charset="0"/>
                  </a:rPr>
                  <a:t>循环条件</a:t>
                </a:r>
                <a:endParaRPr lang="zh-CN" altLang="en-US" sz="1600" b="1">
                  <a:latin typeface="Times New Roman" panose="02020603050405020304" pitchFamily="18" charset="0"/>
                </a:endParaRPr>
              </a:p>
            </p:txBody>
          </p:sp>
        </p:grpSp>
        <p:cxnSp>
          <p:nvCxnSpPr>
            <p:cNvPr id="7" name="直接箭头连接符 8"/>
            <p:cNvCxnSpPr>
              <a:endCxn id="8" idx="0"/>
            </p:cNvCxnSpPr>
            <p:nvPr/>
          </p:nvCxnSpPr>
          <p:spPr bwMode="auto">
            <a:xfrm>
              <a:off x="4281741" y="2674076"/>
              <a:ext cx="0" cy="495049"/>
            </a:xfrm>
            <a:prstGeom prst="straightConnector1">
              <a:avLst/>
            </a:prstGeom>
            <a:noFill/>
            <a:ln w="9525" algn="ctr">
              <a:solidFill>
                <a:schemeClr val="tx1"/>
              </a:solidFill>
              <a:miter lim="800000"/>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文本框 18"/>
          <p:cNvSpPr txBox="1"/>
          <p:nvPr/>
        </p:nvSpPr>
        <p:spPr>
          <a:xfrm>
            <a:off x="3427556" y="5731231"/>
            <a:ext cx="1701107" cy="338554"/>
          </a:xfrm>
          <a:prstGeom prst="rect">
            <a:avLst/>
          </a:prstGeom>
          <a:noFill/>
        </p:spPr>
        <p:txBody>
          <a:bodyPr wrap="none" rtlCol="0">
            <a:spAutoFit/>
          </a:bodyPr>
          <a:lstStyle/>
          <a:p>
            <a:r>
              <a:rPr lang="zh-CN" altLang="zh-CN" sz="1600" dirty="0">
                <a:solidFill>
                  <a:schemeClr val="tx1">
                    <a:lumMod val="75000"/>
                    <a:lumOff val="25000"/>
                  </a:schemeClr>
                </a:solidFill>
              </a:rPr>
              <a:t>图</a:t>
            </a:r>
            <a:r>
              <a:rPr lang="en-US" altLang="zh-CN" sz="1600" dirty="0">
                <a:solidFill>
                  <a:schemeClr val="tx1">
                    <a:lumMod val="75000"/>
                    <a:lumOff val="25000"/>
                  </a:schemeClr>
                </a:solidFill>
              </a:rPr>
              <a:t>3.6</a:t>
            </a:r>
            <a:r>
              <a:rPr lang="zh-CN" altLang="zh-CN" sz="1600" dirty="0">
                <a:solidFill>
                  <a:schemeClr val="tx1">
                    <a:lumMod val="75000"/>
                    <a:lumOff val="25000"/>
                  </a:schemeClr>
                </a:solidFill>
              </a:rPr>
              <a:t>循环流程图</a:t>
            </a:r>
            <a:endParaRPr lang="zh-CN" altLang="zh-CN" sz="1600" dirty="0">
              <a:solidFill>
                <a:schemeClr val="tx1">
                  <a:lumMod val="75000"/>
                  <a:lumOff val="25000"/>
                </a:schemeClr>
              </a:solidFill>
            </a:endParaRPr>
          </a:p>
        </p:txBody>
      </p:sp>
      <p:sp>
        <p:nvSpPr>
          <p:cNvPr id="2"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19613"/>
            <a:ext cx="7886700" cy="4996873"/>
          </a:xfrm>
        </p:spPr>
        <p:txBody>
          <a:bodyPr>
            <a:normAutofit/>
          </a:bodyPr>
          <a:lstStyle/>
          <a:p>
            <a:r>
              <a:rPr lang="en-US" altLang="zh-CN" dirty="0">
                <a:solidFill>
                  <a:schemeClr val="tx1">
                    <a:lumMod val="75000"/>
                    <a:lumOff val="25000"/>
                  </a:schemeClr>
                </a:solidFill>
              </a:rPr>
              <a:t>for</a:t>
            </a:r>
            <a:r>
              <a:rPr lang="zh-CN" altLang="en-US" dirty="0">
                <a:solidFill>
                  <a:schemeClr val="tx1">
                    <a:lumMod val="75000"/>
                    <a:lumOff val="25000"/>
                  </a:schemeClr>
                </a:solidFill>
              </a:rPr>
              <a:t>循环的语法结构跟前面讲的</a:t>
            </a:r>
            <a:r>
              <a:rPr lang="en-US" altLang="zh-CN" dirty="0">
                <a:solidFill>
                  <a:schemeClr val="tx1">
                    <a:lumMod val="75000"/>
                    <a:lumOff val="25000"/>
                  </a:schemeClr>
                </a:solidFill>
              </a:rPr>
              <a:t>if...else</a:t>
            </a:r>
            <a:r>
              <a:rPr lang="zh-CN" altLang="en-US" dirty="0">
                <a:solidFill>
                  <a:schemeClr val="tx1">
                    <a:lumMod val="75000"/>
                    <a:lumOff val="25000"/>
                  </a:schemeClr>
                </a:solidFill>
              </a:rPr>
              <a:t>有点类似，记的时候不要记混淆了。</a:t>
            </a:r>
            <a:r>
              <a:rPr lang="en-US" altLang="zh-CN" dirty="0">
                <a:solidFill>
                  <a:schemeClr val="tx1">
                    <a:lumMod val="75000"/>
                    <a:lumOff val="25000"/>
                  </a:schemeClr>
                </a:solidFill>
              </a:rPr>
              <a:t>for</a:t>
            </a:r>
            <a:r>
              <a:rPr lang="zh-CN" altLang="en-US" dirty="0">
                <a:solidFill>
                  <a:schemeClr val="tx1">
                    <a:lumMod val="75000"/>
                    <a:lumOff val="25000"/>
                  </a:schemeClr>
                </a:solidFill>
              </a:rPr>
              <a:t>执行时，依次将可迭代对象中的值赋给变量，变量每赋值一次，则执行一次循环体。循环执行结束时，如果有</a:t>
            </a:r>
            <a:r>
              <a:rPr lang="en-US" altLang="zh-CN" dirty="0">
                <a:solidFill>
                  <a:schemeClr val="tx1">
                    <a:lumMod val="75000"/>
                    <a:lumOff val="25000"/>
                  </a:schemeClr>
                </a:solidFill>
              </a:rPr>
              <a:t>else</a:t>
            </a:r>
            <a:r>
              <a:rPr lang="zh-CN" altLang="en-US" dirty="0">
                <a:solidFill>
                  <a:schemeClr val="tx1">
                    <a:lumMod val="75000"/>
                    <a:lumOff val="25000"/>
                  </a:schemeClr>
                </a:solidFill>
              </a:rPr>
              <a:t>部分，则执行对应的语句块。</a:t>
            </a:r>
            <a:r>
              <a:rPr lang="en-US" altLang="zh-CN" dirty="0">
                <a:solidFill>
                  <a:schemeClr val="tx1">
                    <a:lumMod val="75000"/>
                    <a:lumOff val="25000"/>
                  </a:schemeClr>
                </a:solidFill>
              </a:rPr>
              <a:t>else</a:t>
            </a:r>
            <a:r>
              <a:rPr lang="zh-CN" altLang="en-US" dirty="0">
                <a:solidFill>
                  <a:schemeClr val="tx1">
                    <a:lumMod val="75000"/>
                    <a:lumOff val="25000"/>
                  </a:schemeClr>
                </a:solidFill>
              </a:rPr>
              <a:t>只有在循环正常结束时执行。如果使用</a:t>
            </a:r>
            <a:r>
              <a:rPr lang="en-US" altLang="zh-CN" dirty="0">
                <a:solidFill>
                  <a:schemeClr val="tx1">
                    <a:lumMod val="75000"/>
                    <a:lumOff val="25000"/>
                  </a:schemeClr>
                </a:solidFill>
              </a:rPr>
              <a:t>break</a:t>
            </a:r>
            <a:r>
              <a:rPr lang="zh-CN" altLang="en-US" dirty="0">
                <a:solidFill>
                  <a:schemeClr val="tx1">
                    <a:lumMod val="75000"/>
                    <a:lumOff val="25000"/>
                  </a:schemeClr>
                </a:solidFill>
              </a:rPr>
              <a:t>跳出循环，则不会执行</a:t>
            </a:r>
            <a:r>
              <a:rPr lang="en-US" altLang="zh-CN" dirty="0">
                <a:solidFill>
                  <a:schemeClr val="tx1">
                    <a:lumMod val="75000"/>
                    <a:lumOff val="25000"/>
                  </a:schemeClr>
                </a:solidFill>
              </a:rPr>
              <a:t>else</a:t>
            </a:r>
            <a:r>
              <a:rPr lang="zh-CN" altLang="en-US" dirty="0">
                <a:solidFill>
                  <a:schemeClr val="tx1">
                    <a:lumMod val="75000"/>
                    <a:lumOff val="25000"/>
                  </a:schemeClr>
                </a:solidFill>
              </a:rPr>
              <a:t>部分，且根据实际编程需求，</a:t>
            </a:r>
            <a:r>
              <a:rPr lang="en-US" altLang="zh-CN" dirty="0">
                <a:solidFill>
                  <a:schemeClr val="tx1">
                    <a:lumMod val="75000"/>
                    <a:lumOff val="25000"/>
                  </a:schemeClr>
                </a:solidFill>
              </a:rPr>
              <a:t>else</a:t>
            </a:r>
            <a:r>
              <a:rPr lang="zh-CN" altLang="en-US" dirty="0">
                <a:solidFill>
                  <a:schemeClr val="tx1">
                    <a:lumMod val="75000"/>
                    <a:lumOff val="25000"/>
                  </a:schemeClr>
                </a:solidFill>
              </a:rPr>
              <a:t>部分可以省略。其结构如下。</a:t>
            </a:r>
            <a:endParaRPr lang="en-US" altLang="zh-CN" dirty="0">
              <a:solidFill>
                <a:schemeClr val="tx1">
                  <a:lumMod val="75000"/>
                  <a:lumOff val="25000"/>
                </a:schemeClr>
              </a:solidFill>
            </a:endParaRPr>
          </a:p>
          <a:p>
            <a:r>
              <a:rPr lang="en-US" altLang="zh-CN" dirty="0">
                <a:solidFill>
                  <a:schemeClr val="tx1">
                    <a:lumMod val="75000"/>
                    <a:lumOff val="25000"/>
                  </a:schemeClr>
                </a:solidFill>
              </a:rPr>
              <a:t>for  </a:t>
            </a:r>
            <a:r>
              <a:rPr lang="zh-CN" altLang="zh-CN" dirty="0">
                <a:solidFill>
                  <a:schemeClr val="tx1">
                    <a:lumMod val="75000"/>
                    <a:lumOff val="25000"/>
                  </a:schemeClr>
                </a:solidFill>
              </a:rPr>
              <a:t>变量</a:t>
            </a:r>
            <a:r>
              <a:rPr lang="en-US" altLang="zh-CN" dirty="0">
                <a:solidFill>
                  <a:schemeClr val="tx1">
                    <a:lumMod val="75000"/>
                    <a:lumOff val="25000"/>
                  </a:schemeClr>
                </a:solidFill>
              </a:rPr>
              <a:t> in </a:t>
            </a:r>
            <a:r>
              <a:rPr lang="zh-CN" altLang="zh-CN" dirty="0">
                <a:solidFill>
                  <a:schemeClr val="tx1">
                    <a:lumMod val="75000"/>
                    <a:lumOff val="25000"/>
                  </a:schemeClr>
                </a:solidFill>
              </a:rPr>
              <a:t>序列或迭代对象</a:t>
            </a:r>
            <a:r>
              <a:rPr lang="en-US" altLang="zh-CN" dirty="0">
                <a:solidFill>
                  <a:schemeClr val="tx1">
                    <a:lumMod val="75000"/>
                    <a:lumOff val="25000"/>
                  </a:schemeClr>
                </a:solidFill>
              </a:rPr>
              <a:t>:</a:t>
            </a:r>
            <a:endParaRPr lang="zh-CN" altLang="zh-CN" dirty="0">
              <a:solidFill>
                <a:schemeClr val="tx1">
                  <a:lumMod val="75000"/>
                  <a:lumOff val="25000"/>
                </a:schemeClr>
              </a:solidFill>
            </a:endParaRPr>
          </a:p>
          <a:p>
            <a:r>
              <a:rPr lang="en-US" altLang="zh-CN" dirty="0">
                <a:solidFill>
                  <a:schemeClr val="tx1">
                    <a:lumMod val="75000"/>
                    <a:lumOff val="25000"/>
                  </a:schemeClr>
                </a:solidFill>
              </a:rPr>
              <a:t>    </a:t>
            </a:r>
            <a:r>
              <a:rPr lang="zh-CN" altLang="zh-CN" dirty="0">
                <a:solidFill>
                  <a:schemeClr val="tx1">
                    <a:lumMod val="75000"/>
                    <a:lumOff val="25000"/>
                  </a:schemeClr>
                </a:solidFill>
              </a:rPr>
              <a:t>循环体（语句块</a:t>
            </a:r>
            <a:r>
              <a:rPr lang="en-US" altLang="zh-CN" dirty="0">
                <a:solidFill>
                  <a:schemeClr val="tx1">
                    <a:lumMod val="75000"/>
                    <a:lumOff val="25000"/>
                  </a:schemeClr>
                </a:solidFill>
              </a:rPr>
              <a:t>1</a:t>
            </a:r>
            <a:r>
              <a:rPr lang="zh-CN" altLang="zh-CN" dirty="0">
                <a:solidFill>
                  <a:schemeClr val="tx1">
                    <a:lumMod val="75000"/>
                    <a:lumOff val="25000"/>
                  </a:schemeClr>
                </a:solidFill>
              </a:rPr>
              <a:t>）</a:t>
            </a:r>
            <a:endParaRPr lang="zh-CN" altLang="zh-CN" dirty="0">
              <a:solidFill>
                <a:schemeClr val="tx1">
                  <a:lumMod val="75000"/>
                  <a:lumOff val="25000"/>
                </a:schemeClr>
              </a:solidFill>
            </a:endParaRPr>
          </a:p>
          <a:p>
            <a:r>
              <a:rPr lang="en-US" altLang="zh-CN" dirty="0">
                <a:solidFill>
                  <a:schemeClr val="tx1">
                    <a:lumMod val="75000"/>
                    <a:lumOff val="25000"/>
                  </a:schemeClr>
                </a:solidFill>
              </a:rPr>
              <a:t>else:</a:t>
            </a:r>
            <a:endParaRPr lang="zh-CN" altLang="zh-CN" dirty="0">
              <a:solidFill>
                <a:schemeClr val="tx1">
                  <a:lumMod val="75000"/>
                  <a:lumOff val="25000"/>
                </a:schemeClr>
              </a:solidFill>
            </a:endParaRPr>
          </a:p>
          <a:p>
            <a:r>
              <a:rPr lang="en-US" altLang="zh-CN" dirty="0">
                <a:solidFill>
                  <a:schemeClr val="tx1">
                    <a:lumMod val="75000"/>
                    <a:lumOff val="25000"/>
                  </a:schemeClr>
                </a:solidFill>
              </a:rPr>
              <a:t>    </a:t>
            </a:r>
            <a:r>
              <a:rPr lang="zh-CN" altLang="zh-CN" dirty="0">
                <a:solidFill>
                  <a:schemeClr val="tx1">
                    <a:lumMod val="75000"/>
                    <a:lumOff val="25000"/>
                  </a:schemeClr>
                </a:solidFill>
              </a:rPr>
              <a:t>语句块</a:t>
            </a:r>
            <a:r>
              <a:rPr lang="en-US" altLang="zh-CN" dirty="0">
                <a:solidFill>
                  <a:schemeClr val="tx1">
                    <a:lumMod val="75000"/>
                    <a:lumOff val="25000"/>
                  </a:schemeClr>
                </a:solidFill>
              </a:rPr>
              <a:t>2</a:t>
            </a:r>
            <a:endParaRPr lang="zh-CN" altLang="zh-CN" dirty="0">
              <a:solidFill>
                <a:schemeClr val="tx1">
                  <a:lumMod val="75000"/>
                  <a:lumOff val="25000"/>
                </a:schemeClr>
              </a:solidFill>
            </a:endParaRPr>
          </a:p>
          <a:p>
            <a:r>
              <a:rPr lang="zh-CN" altLang="en-US" dirty="0">
                <a:solidFill>
                  <a:schemeClr val="tx1">
                    <a:lumMod val="75000"/>
                    <a:lumOff val="25000"/>
                  </a:schemeClr>
                </a:solidFill>
              </a:rPr>
              <a:t>注意：</a:t>
            </a:r>
            <a:endParaRPr lang="zh-CN" altLang="en-US" dirty="0">
              <a:solidFill>
                <a:schemeClr val="tx1">
                  <a:lumMod val="75000"/>
                  <a:lumOff val="25000"/>
                </a:schemeClr>
              </a:solidFill>
            </a:endParaRPr>
          </a:p>
          <a:p>
            <a:r>
              <a:rPr lang="en-US" altLang="zh-CN" dirty="0">
                <a:solidFill>
                  <a:schemeClr val="tx1">
                    <a:lumMod val="75000"/>
                    <a:lumOff val="25000"/>
                  </a:schemeClr>
                </a:solidFill>
              </a:rPr>
              <a:t>for</a:t>
            </a:r>
            <a:r>
              <a:rPr lang="zh-CN" altLang="en-US" dirty="0">
                <a:solidFill>
                  <a:schemeClr val="tx1">
                    <a:lumMod val="75000"/>
                    <a:lumOff val="25000"/>
                  </a:schemeClr>
                </a:solidFill>
              </a:rPr>
              <a:t>和</a:t>
            </a:r>
            <a:r>
              <a:rPr lang="en-US" altLang="zh-CN" dirty="0">
                <a:solidFill>
                  <a:schemeClr val="tx1">
                    <a:lumMod val="75000"/>
                    <a:lumOff val="25000"/>
                  </a:schemeClr>
                </a:solidFill>
              </a:rPr>
              <a:t>else</a:t>
            </a:r>
            <a:r>
              <a:rPr lang="zh-CN" altLang="en-US" dirty="0">
                <a:solidFill>
                  <a:schemeClr val="tx1">
                    <a:lumMod val="75000"/>
                    <a:lumOff val="25000"/>
                  </a:schemeClr>
                </a:solidFill>
              </a:rPr>
              <a:t>后面冒号不能丢，循环体、语句块缩进严格对齐。</a:t>
            </a:r>
            <a:endParaRPr lang="zh-CN" altLang="en-US" dirty="0">
              <a:solidFill>
                <a:schemeClr val="tx1">
                  <a:lumMod val="75000"/>
                  <a:lumOff val="25000"/>
                </a:schemeClr>
              </a:solidFill>
            </a:endParaRPr>
          </a:p>
          <a:p>
            <a:endParaRPr lang="zh-CN" altLang="en-US" dirty="0">
              <a:solidFill>
                <a:schemeClr val="tx1">
                  <a:lumMod val="75000"/>
                  <a:lumOff val="25000"/>
                </a:schemeClr>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094548" y="923290"/>
            <a:ext cx="4954587" cy="523875"/>
          </a:xfrm>
        </p:spPr>
        <p:txBody>
          <a:bodyPr>
            <a:normAutofit fontScale="90000"/>
          </a:bodyPr>
          <a:lstStyle/>
          <a:p>
            <a:r>
              <a:rPr lang="zh-CN" altLang="en-US" dirty="0"/>
              <a:t>第三章 流程控制</a:t>
            </a:r>
            <a:endParaRPr lang="zh-CN" altLang="en-US" dirty="0"/>
          </a:p>
        </p:txBody>
      </p:sp>
      <p:sp>
        <p:nvSpPr>
          <p:cNvPr id="3" name="文本占位符 2"/>
          <p:cNvSpPr>
            <a:spLocks noGrp="1"/>
          </p:cNvSpPr>
          <p:nvPr>
            <p:ph type="body" sz="quarter" idx="14"/>
          </p:nvPr>
        </p:nvSpPr>
        <p:spPr>
          <a:xfrm>
            <a:off x="1726565" y="2063750"/>
            <a:ext cx="5734685" cy="411480"/>
          </a:xfrm>
          <a:solidFill>
            <a:schemeClr val="accent1"/>
          </a:solidFill>
        </p:spPr>
        <p:txBody>
          <a:bodyPr>
            <a:normAutofit fontScale="90000"/>
          </a:bodyPr>
          <a:lstStyle/>
          <a:p>
            <a:pPr marL="0" indent="0">
              <a:buNone/>
            </a:pPr>
            <a:r>
              <a:rPr lang="en-US" altLang="zh-CN" dirty="0">
                <a:solidFill>
                  <a:schemeClr val="bg1"/>
                </a:solidFill>
              </a:rPr>
              <a:t>   3.1 </a:t>
            </a:r>
            <a:r>
              <a:rPr lang="zh-CN" altLang="en-US" dirty="0">
                <a:solidFill>
                  <a:schemeClr val="bg1"/>
                </a:solidFill>
              </a:rPr>
              <a:t>条件语句</a:t>
            </a:r>
            <a:endParaRPr lang="en-US" altLang="zh-CN" dirty="0">
              <a:solidFill>
                <a:schemeClr val="bg1"/>
              </a:solidFill>
            </a:endParaRPr>
          </a:p>
        </p:txBody>
      </p:sp>
      <p:sp>
        <p:nvSpPr>
          <p:cNvPr id="4" name="文本占位符 3"/>
          <p:cNvSpPr>
            <a:spLocks noGrp="1"/>
          </p:cNvSpPr>
          <p:nvPr>
            <p:ph type="body" sz="quarter" idx="15"/>
          </p:nvPr>
        </p:nvSpPr>
        <p:spPr/>
        <p:txBody>
          <a:bodyPr>
            <a:normAutofit fontScale="90000"/>
          </a:bodyPr>
          <a:lstStyle/>
          <a:p>
            <a:pPr marL="0" indent="0">
              <a:buNone/>
            </a:pPr>
            <a:r>
              <a:rPr lang="en-US" altLang="zh-CN" dirty="0">
                <a:solidFill>
                  <a:schemeClr val="tx1">
                    <a:lumMod val="75000"/>
                    <a:lumOff val="25000"/>
                  </a:schemeClr>
                </a:solidFill>
              </a:rPr>
              <a:t>3.2 </a:t>
            </a:r>
            <a:r>
              <a:rPr lang="zh-CN" altLang="en-US" dirty="0">
                <a:solidFill>
                  <a:schemeClr val="tx1">
                    <a:lumMod val="75000"/>
                    <a:lumOff val="25000"/>
                  </a:schemeClr>
                </a:solidFill>
              </a:rPr>
              <a:t>条件流程控制</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normAutofit fontScale="90000"/>
          </a:bodyPr>
          <a:lstStyle/>
          <a:p>
            <a:pPr marL="0" indent="0">
              <a:buNone/>
            </a:pPr>
            <a:r>
              <a:rPr lang="en-US" altLang="zh-CN" dirty="0">
                <a:solidFill>
                  <a:schemeClr val="tx1">
                    <a:lumMod val="75000"/>
                    <a:lumOff val="25000"/>
                  </a:schemeClr>
                </a:solidFill>
              </a:rPr>
              <a:t>3.3 </a:t>
            </a:r>
            <a:r>
              <a:rPr lang="zh-CN" altLang="en-US" dirty="0">
                <a:solidFill>
                  <a:schemeClr val="tx1">
                    <a:lumMod val="75000"/>
                    <a:lumOff val="25000"/>
                  </a:schemeClr>
                </a:solidFill>
              </a:rPr>
              <a:t>循环流程控制</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normAutofit fontScale="90000"/>
          </a:bodyPr>
          <a:lstStyle/>
          <a:p>
            <a:pPr marL="0" indent="0">
              <a:buNone/>
            </a:pPr>
            <a:r>
              <a:rPr lang="en-US" altLang="zh-CN" dirty="0">
                <a:solidFill>
                  <a:schemeClr val="tx1">
                    <a:lumMod val="75000"/>
                    <a:lumOff val="25000"/>
                  </a:schemeClr>
                </a:solidFill>
              </a:rPr>
              <a:t>3.4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normAutofit fontScale="90000"/>
          </a:bodyPr>
          <a:lstStyle/>
          <a:p>
            <a:pPr marL="0" indent="0">
              <a:buNone/>
            </a:pPr>
            <a:r>
              <a:rPr lang="en-US" altLang="zh-CN" dirty="0">
                <a:solidFill>
                  <a:schemeClr val="tx1">
                    <a:lumMod val="75000"/>
                    <a:lumOff val="25000"/>
                  </a:schemeClr>
                </a:solidFill>
              </a:rPr>
              <a:t>3.5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575642" y="771536"/>
            <a:ext cx="3638551" cy="1560846"/>
          </a:xfrm>
        </p:spPr>
        <p:txBody>
          <a:bodyPr>
            <a:normAutofit/>
          </a:bodyPr>
          <a:lstStyle/>
          <a:p>
            <a:r>
              <a:rPr lang="zh-CN" altLang="en-US" dirty="0">
                <a:solidFill>
                  <a:schemeClr val="tx1">
                    <a:lumMod val="75000"/>
                    <a:lumOff val="25000"/>
                  </a:schemeClr>
                </a:solidFill>
              </a:rPr>
              <a:t>例如求</a:t>
            </a:r>
            <a:r>
              <a:rPr lang="en-US" altLang="zh-CN" dirty="0">
                <a:solidFill>
                  <a:schemeClr val="tx1">
                    <a:lumMod val="75000"/>
                    <a:lumOff val="25000"/>
                  </a:schemeClr>
                </a:solidFill>
              </a:rPr>
              <a:t>1~100</a:t>
            </a:r>
            <a:r>
              <a:rPr lang="zh-CN" altLang="en-US" dirty="0">
                <a:solidFill>
                  <a:schemeClr val="tx1">
                    <a:lumMod val="75000"/>
                    <a:lumOff val="25000"/>
                  </a:schemeClr>
                </a:solidFill>
              </a:rPr>
              <a:t>的累加和，</a:t>
            </a:r>
            <a:r>
              <a:rPr lang="en-US" altLang="zh-CN" dirty="0">
                <a:solidFill>
                  <a:schemeClr val="tx1">
                    <a:lumMod val="75000"/>
                    <a:lumOff val="25000"/>
                  </a:schemeClr>
                </a:solidFill>
              </a:rPr>
              <a:t>range()</a:t>
            </a:r>
            <a:r>
              <a:rPr lang="zh-CN" altLang="en-US" dirty="0">
                <a:solidFill>
                  <a:schemeClr val="tx1">
                    <a:lumMod val="75000"/>
                    <a:lumOff val="25000"/>
                  </a:schemeClr>
                </a:solidFill>
              </a:rPr>
              <a:t>函数是生成</a:t>
            </a:r>
            <a:r>
              <a:rPr lang="en-US" altLang="zh-CN" dirty="0">
                <a:solidFill>
                  <a:schemeClr val="tx1">
                    <a:lumMod val="75000"/>
                    <a:lumOff val="25000"/>
                  </a:schemeClr>
                </a:solidFill>
              </a:rPr>
              <a:t>1</a:t>
            </a:r>
            <a:r>
              <a:rPr lang="zh-CN" altLang="en-US" dirty="0">
                <a:solidFill>
                  <a:schemeClr val="tx1">
                    <a:lumMod val="75000"/>
                    <a:lumOff val="25000"/>
                  </a:schemeClr>
                </a:solidFill>
              </a:rPr>
              <a:t>到</a:t>
            </a:r>
            <a:r>
              <a:rPr lang="en-US" altLang="zh-CN" dirty="0">
                <a:solidFill>
                  <a:schemeClr val="tx1">
                    <a:lumMod val="75000"/>
                    <a:lumOff val="25000"/>
                  </a:schemeClr>
                </a:solidFill>
              </a:rPr>
              <a:t>100</a:t>
            </a:r>
            <a:r>
              <a:rPr lang="zh-CN" altLang="en-US" dirty="0">
                <a:solidFill>
                  <a:schemeClr val="tx1">
                    <a:lumMod val="75000"/>
                    <a:lumOff val="25000"/>
                  </a:schemeClr>
                </a:solidFill>
              </a:rPr>
              <a:t>的整数，</a:t>
            </a:r>
            <a:r>
              <a:rPr lang="en-US" altLang="zh-CN" dirty="0">
                <a:solidFill>
                  <a:schemeClr val="tx1">
                    <a:lumMod val="75000"/>
                    <a:lumOff val="25000"/>
                  </a:schemeClr>
                </a:solidFill>
              </a:rPr>
              <a:t>Sum</a:t>
            </a:r>
            <a:r>
              <a:rPr lang="zh-CN" altLang="en-US" dirty="0">
                <a:solidFill>
                  <a:schemeClr val="tx1">
                    <a:lumMod val="75000"/>
                    <a:lumOff val="25000"/>
                  </a:schemeClr>
                </a:solidFill>
              </a:rPr>
              <a:t>是累加的和。</a:t>
            </a:r>
            <a:endParaRPr lang="zh-CN" altLang="en-US" dirty="0">
              <a:solidFill>
                <a:schemeClr val="tx1">
                  <a:lumMod val="75000"/>
                  <a:lumOff val="25000"/>
                </a:schemeClr>
              </a:solidFill>
            </a:endParaRPr>
          </a:p>
        </p:txBody>
      </p:sp>
      <p:pic>
        <p:nvPicPr>
          <p:cNvPr id="6" name="图片 5"/>
          <p:cNvPicPr>
            <a:picLocks noChangeAspect="1"/>
          </p:cNvPicPr>
          <p:nvPr/>
        </p:nvPicPr>
        <p:blipFill>
          <a:blip r:embed="rId1"/>
          <a:stretch>
            <a:fillRect/>
          </a:stretch>
        </p:blipFill>
        <p:spPr>
          <a:xfrm>
            <a:off x="0" y="2332382"/>
            <a:ext cx="4507923" cy="2093844"/>
          </a:xfrm>
          <a:prstGeom prst="rect">
            <a:avLst/>
          </a:prstGeom>
        </p:spPr>
      </p:pic>
      <p:sp>
        <p:nvSpPr>
          <p:cNvPr id="7" name="内容占位符 2"/>
          <p:cNvSpPr txBox="1"/>
          <p:nvPr/>
        </p:nvSpPr>
        <p:spPr>
          <a:xfrm>
            <a:off x="5083565" y="848424"/>
            <a:ext cx="3638551" cy="1560846"/>
          </a:xfrm>
          <a:prstGeom prst="rect">
            <a:avLst/>
          </a:prstGeom>
        </p:spPr>
        <p:txBody>
          <a:bodyPr vert="horz" lIns="91440" tIns="45720" rIns="91440" bIns="45720" rtlCol="0">
            <a:normAutofit/>
          </a:bodyPr>
          <a:lstStyle>
            <a:lvl1pPr marL="0" indent="457200" algn="l" defTabSz="914400" rtl="0" eaLnBrk="1" latinLnBrk="0" hangingPunct="1">
              <a:lnSpc>
                <a:spcPct val="15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lumMod val="75000"/>
                    <a:lumOff val="25000"/>
                  </a:schemeClr>
                </a:solidFill>
              </a:rPr>
              <a:t>例如删除列表对象中所有偶数。</a:t>
            </a:r>
            <a:endParaRPr lang="zh-CN" altLang="en-US" dirty="0">
              <a:solidFill>
                <a:schemeClr val="tx1">
                  <a:lumMod val="75000"/>
                  <a:lumOff val="25000"/>
                </a:schemeClr>
              </a:solidFill>
            </a:endParaRPr>
          </a:p>
        </p:txBody>
      </p:sp>
      <p:pic>
        <p:nvPicPr>
          <p:cNvPr id="8" name="图片 7"/>
          <p:cNvPicPr>
            <a:picLocks noChangeAspect="1"/>
          </p:cNvPicPr>
          <p:nvPr/>
        </p:nvPicPr>
        <p:blipFill>
          <a:blip r:embed="rId2"/>
          <a:stretch>
            <a:fillRect/>
          </a:stretch>
        </p:blipFill>
        <p:spPr>
          <a:xfrm>
            <a:off x="4572000" y="1796643"/>
            <a:ext cx="4572000" cy="2643776"/>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461412" y="741319"/>
            <a:ext cx="7886700" cy="2200664"/>
          </a:xfrm>
        </p:spPr>
        <p:txBody>
          <a:bodyPr/>
          <a:lstStyle/>
          <a:p>
            <a:r>
              <a:rPr lang="en-US" altLang="zh-CN" dirty="0">
                <a:solidFill>
                  <a:schemeClr val="tx1">
                    <a:lumMod val="75000"/>
                    <a:lumOff val="25000"/>
                  </a:schemeClr>
                </a:solidFill>
              </a:rPr>
              <a:t>for</a:t>
            </a:r>
            <a:r>
              <a:rPr lang="zh-CN" altLang="en-US" dirty="0">
                <a:solidFill>
                  <a:schemeClr val="tx1">
                    <a:lumMod val="75000"/>
                    <a:lumOff val="25000"/>
                  </a:schemeClr>
                </a:solidFill>
              </a:rPr>
              <a:t>循环嵌套是指在</a:t>
            </a:r>
            <a:r>
              <a:rPr lang="en-US" altLang="zh-CN" dirty="0">
                <a:solidFill>
                  <a:schemeClr val="tx1">
                    <a:lumMod val="75000"/>
                    <a:lumOff val="25000"/>
                  </a:schemeClr>
                </a:solidFill>
              </a:rPr>
              <a:t>for</a:t>
            </a:r>
            <a:r>
              <a:rPr lang="zh-CN" altLang="en-US" dirty="0">
                <a:solidFill>
                  <a:schemeClr val="tx1">
                    <a:lumMod val="75000"/>
                    <a:lumOff val="25000"/>
                  </a:schemeClr>
                </a:solidFill>
              </a:rPr>
              <a:t>循环里有一个或多个</a:t>
            </a:r>
            <a:r>
              <a:rPr lang="en-US" altLang="zh-CN" dirty="0">
                <a:solidFill>
                  <a:schemeClr val="tx1">
                    <a:lumMod val="75000"/>
                    <a:lumOff val="25000"/>
                  </a:schemeClr>
                </a:solidFill>
              </a:rPr>
              <a:t>for</a:t>
            </a:r>
            <a:r>
              <a:rPr lang="zh-CN" altLang="en-US" dirty="0">
                <a:solidFill>
                  <a:schemeClr val="tx1">
                    <a:lumMod val="75000"/>
                    <a:lumOff val="25000"/>
                  </a:schemeClr>
                </a:solidFill>
              </a:rPr>
              <a:t>语句，循环里面再嵌套一重循环的叫双重循环，嵌套两层以上的叫多重循环。</a:t>
            </a:r>
            <a:endParaRPr lang="zh-CN" altLang="en-US" dirty="0">
              <a:solidFill>
                <a:schemeClr val="tx1">
                  <a:lumMod val="75000"/>
                  <a:lumOff val="25000"/>
                </a:schemeClr>
              </a:solidFill>
            </a:endParaRPr>
          </a:p>
          <a:p>
            <a:r>
              <a:rPr lang="zh-CN" altLang="en-US" dirty="0">
                <a:solidFill>
                  <a:schemeClr val="tx1">
                    <a:lumMod val="75000"/>
                    <a:lumOff val="25000"/>
                  </a:schemeClr>
                </a:solidFill>
              </a:rPr>
              <a:t>例如使用两个</a:t>
            </a:r>
            <a:r>
              <a:rPr lang="en-US" altLang="zh-CN" dirty="0">
                <a:solidFill>
                  <a:schemeClr val="tx1">
                    <a:lumMod val="75000"/>
                    <a:lumOff val="25000"/>
                  </a:schemeClr>
                </a:solidFill>
              </a:rPr>
              <a:t>for</a:t>
            </a:r>
            <a:r>
              <a:rPr lang="zh-CN" altLang="en-US" dirty="0">
                <a:solidFill>
                  <a:schemeClr val="tx1">
                    <a:lumMod val="75000"/>
                    <a:lumOff val="25000"/>
                  </a:schemeClr>
                </a:solidFill>
              </a:rPr>
              <a:t>循环打印出九九乘法表，使用</a:t>
            </a:r>
            <a:r>
              <a:rPr lang="en-US" altLang="zh-CN" dirty="0">
                <a:solidFill>
                  <a:schemeClr val="tx1">
                    <a:lumMod val="75000"/>
                    <a:lumOff val="25000"/>
                  </a:schemeClr>
                </a:solidFill>
              </a:rPr>
              <a:t>for</a:t>
            </a:r>
            <a:r>
              <a:rPr lang="zh-CN" altLang="en-US" dirty="0">
                <a:solidFill>
                  <a:schemeClr val="tx1">
                    <a:lumMod val="75000"/>
                    <a:lumOff val="25000"/>
                  </a:schemeClr>
                </a:solidFill>
              </a:rPr>
              <a:t>循环和</a:t>
            </a:r>
            <a:r>
              <a:rPr lang="en-US" altLang="zh-CN" dirty="0">
                <a:solidFill>
                  <a:schemeClr val="tx1">
                    <a:lumMod val="75000"/>
                    <a:lumOff val="25000"/>
                  </a:schemeClr>
                </a:solidFill>
              </a:rPr>
              <a:t>range()</a:t>
            </a:r>
            <a:r>
              <a:rPr lang="zh-CN" altLang="en-US" dirty="0">
                <a:solidFill>
                  <a:schemeClr val="tx1">
                    <a:lumMod val="75000"/>
                    <a:lumOff val="25000"/>
                  </a:schemeClr>
                </a:solidFill>
              </a:rPr>
              <a:t>函数，变量</a:t>
            </a:r>
            <a:r>
              <a:rPr lang="en-US" altLang="zh-CN" dirty="0" err="1">
                <a:solidFill>
                  <a:schemeClr val="tx1">
                    <a:lumMod val="75000"/>
                    <a:lumOff val="25000"/>
                  </a:schemeClr>
                </a:solidFill>
              </a:rPr>
              <a:t>i</a:t>
            </a:r>
            <a:r>
              <a:rPr lang="zh-CN" altLang="en-US" dirty="0">
                <a:solidFill>
                  <a:schemeClr val="tx1">
                    <a:lumMod val="75000"/>
                    <a:lumOff val="25000"/>
                  </a:schemeClr>
                </a:solidFill>
              </a:rPr>
              <a:t>控制外层循环，变量</a:t>
            </a:r>
            <a:r>
              <a:rPr lang="en-US" altLang="zh-CN" dirty="0">
                <a:solidFill>
                  <a:schemeClr val="tx1">
                    <a:lumMod val="75000"/>
                    <a:lumOff val="25000"/>
                  </a:schemeClr>
                </a:solidFill>
              </a:rPr>
              <a:t>j</a:t>
            </a:r>
            <a:r>
              <a:rPr lang="zh-CN" altLang="en-US" dirty="0">
                <a:solidFill>
                  <a:schemeClr val="tx1">
                    <a:lumMod val="75000"/>
                    <a:lumOff val="25000"/>
                  </a:schemeClr>
                </a:solidFill>
              </a:rPr>
              <a:t>是控制内层循环的次数。</a:t>
            </a:r>
            <a:endParaRPr lang="zh-CN" altLang="en-US" dirty="0">
              <a:solidFill>
                <a:schemeClr val="tx1">
                  <a:lumMod val="75000"/>
                  <a:lumOff val="25000"/>
                </a:schemeClr>
              </a:solidFill>
            </a:endParaRPr>
          </a:p>
        </p:txBody>
      </p:sp>
      <p:pic>
        <p:nvPicPr>
          <p:cNvPr id="5" name="图片 4"/>
          <p:cNvPicPr>
            <a:picLocks noChangeAspect="1"/>
          </p:cNvPicPr>
          <p:nvPr/>
        </p:nvPicPr>
        <p:blipFill>
          <a:blip r:embed="rId1"/>
          <a:stretch>
            <a:fillRect/>
          </a:stretch>
        </p:blipFill>
        <p:spPr>
          <a:xfrm>
            <a:off x="694157" y="2345344"/>
            <a:ext cx="7755687" cy="3771337"/>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714410" y="807214"/>
            <a:ext cx="4481649" cy="1498298"/>
          </a:xfrm>
        </p:spPr>
        <p:txBody>
          <a:bodyPr/>
          <a:lstStyle/>
          <a:p>
            <a:r>
              <a:rPr lang="zh-CN" altLang="en-US" dirty="0">
                <a:solidFill>
                  <a:schemeClr val="tx1">
                    <a:lumMod val="75000"/>
                    <a:lumOff val="25000"/>
                  </a:schemeClr>
                </a:solidFill>
              </a:rPr>
              <a:t>例如求</a:t>
            </a:r>
            <a:r>
              <a:rPr lang="en-US" altLang="zh-CN" dirty="0">
                <a:solidFill>
                  <a:schemeClr val="tx1">
                    <a:lumMod val="75000"/>
                    <a:lumOff val="25000"/>
                  </a:schemeClr>
                </a:solidFill>
              </a:rPr>
              <a:t>1</a:t>
            </a:r>
            <a:r>
              <a:rPr lang="zh-CN" altLang="en-US" dirty="0">
                <a:solidFill>
                  <a:schemeClr val="tx1">
                    <a:lumMod val="75000"/>
                    <a:lumOff val="25000"/>
                  </a:schemeClr>
                </a:solidFill>
              </a:rPr>
              <a:t>！</a:t>
            </a:r>
            <a:r>
              <a:rPr lang="en-US" altLang="zh-CN" dirty="0">
                <a:solidFill>
                  <a:schemeClr val="tx1">
                    <a:lumMod val="75000"/>
                    <a:lumOff val="25000"/>
                  </a:schemeClr>
                </a:solidFill>
              </a:rPr>
              <a:t>+2</a:t>
            </a:r>
            <a:r>
              <a:rPr lang="zh-CN" altLang="en-US" dirty="0">
                <a:solidFill>
                  <a:schemeClr val="tx1">
                    <a:lumMod val="75000"/>
                    <a:lumOff val="25000"/>
                  </a:schemeClr>
                </a:solidFill>
              </a:rPr>
              <a:t>！</a:t>
            </a:r>
            <a:r>
              <a:rPr lang="en-US" altLang="zh-CN" dirty="0">
                <a:solidFill>
                  <a:schemeClr val="tx1">
                    <a:lumMod val="75000"/>
                    <a:lumOff val="25000"/>
                  </a:schemeClr>
                </a:solidFill>
              </a:rPr>
              <a:t>+3</a:t>
            </a:r>
            <a:r>
              <a:rPr lang="zh-CN" altLang="en-US" dirty="0">
                <a:solidFill>
                  <a:schemeClr val="tx1">
                    <a:lumMod val="75000"/>
                    <a:lumOff val="25000"/>
                  </a:schemeClr>
                </a:solidFill>
              </a:rPr>
              <a:t>！</a:t>
            </a:r>
            <a:r>
              <a:rPr lang="en-US" altLang="zh-CN" dirty="0">
                <a:solidFill>
                  <a:schemeClr val="tx1">
                    <a:lumMod val="75000"/>
                    <a:lumOff val="25000"/>
                  </a:schemeClr>
                </a:solidFill>
              </a:rPr>
              <a:t>+4</a:t>
            </a:r>
            <a:r>
              <a:rPr lang="zh-CN" altLang="en-US" dirty="0">
                <a:solidFill>
                  <a:schemeClr val="tx1">
                    <a:lumMod val="75000"/>
                    <a:lumOff val="25000"/>
                  </a:schemeClr>
                </a:solidFill>
              </a:rPr>
              <a:t>！</a:t>
            </a:r>
            <a:r>
              <a:rPr lang="en-US" altLang="zh-CN" dirty="0">
                <a:solidFill>
                  <a:schemeClr val="tx1">
                    <a:lumMod val="75000"/>
                    <a:lumOff val="25000"/>
                  </a:schemeClr>
                </a:solidFill>
              </a:rPr>
              <a:t>+…+10</a:t>
            </a:r>
            <a:r>
              <a:rPr lang="zh-CN" altLang="en-US" dirty="0">
                <a:solidFill>
                  <a:schemeClr val="tx1">
                    <a:lumMod val="75000"/>
                    <a:lumOff val="25000"/>
                  </a:schemeClr>
                </a:solidFill>
              </a:rPr>
              <a:t>！的和</a:t>
            </a:r>
            <a:endParaRPr lang="zh-CN" altLang="en-US" dirty="0">
              <a:solidFill>
                <a:schemeClr val="tx1">
                  <a:lumMod val="75000"/>
                  <a:lumOff val="25000"/>
                </a:schemeClr>
              </a:solidFill>
            </a:endParaRPr>
          </a:p>
        </p:txBody>
      </p:sp>
      <p:pic>
        <p:nvPicPr>
          <p:cNvPr id="2" name="图片 1"/>
          <p:cNvPicPr>
            <a:picLocks noChangeAspect="1"/>
          </p:cNvPicPr>
          <p:nvPr/>
        </p:nvPicPr>
        <p:blipFill>
          <a:blip r:embed="rId1"/>
          <a:stretch>
            <a:fillRect/>
          </a:stretch>
        </p:blipFill>
        <p:spPr>
          <a:xfrm>
            <a:off x="849102" y="1435790"/>
            <a:ext cx="7445797" cy="4699064"/>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953352"/>
            <a:ext cx="7886700" cy="4044950"/>
          </a:xfrm>
        </p:spPr>
        <p:txBody>
          <a:bodyPr/>
          <a:lstStyle/>
          <a:p>
            <a:r>
              <a:rPr lang="en-US" altLang="zh-CN" dirty="0">
                <a:solidFill>
                  <a:schemeClr val="tx1">
                    <a:lumMod val="75000"/>
                    <a:lumOff val="25000"/>
                  </a:schemeClr>
                </a:solidFill>
              </a:rPr>
              <a:t>break</a:t>
            </a:r>
            <a:r>
              <a:rPr lang="zh-CN" altLang="en-US" dirty="0">
                <a:solidFill>
                  <a:schemeClr val="tx1">
                    <a:lumMod val="75000"/>
                    <a:lumOff val="25000"/>
                  </a:schemeClr>
                </a:solidFill>
              </a:rPr>
              <a:t>语句，它的作用是跳出循环或叫终止循环，执行循环后面的语句。</a:t>
            </a:r>
            <a:r>
              <a:rPr lang="en-US" altLang="zh-CN" dirty="0">
                <a:solidFill>
                  <a:schemeClr val="tx1">
                    <a:lumMod val="75000"/>
                    <a:lumOff val="25000"/>
                  </a:schemeClr>
                </a:solidFill>
              </a:rPr>
              <a:t>continue</a:t>
            </a:r>
            <a:r>
              <a:rPr lang="zh-CN" altLang="en-US" dirty="0">
                <a:solidFill>
                  <a:schemeClr val="tx1">
                    <a:lumMod val="75000"/>
                    <a:lumOff val="25000"/>
                  </a:schemeClr>
                </a:solidFill>
              </a:rPr>
              <a:t>语句是结束本次循环（循环体中</a:t>
            </a:r>
            <a:r>
              <a:rPr lang="en-US" altLang="zh-CN" dirty="0">
                <a:solidFill>
                  <a:schemeClr val="tx1">
                    <a:lumMod val="75000"/>
                    <a:lumOff val="25000"/>
                  </a:schemeClr>
                </a:solidFill>
              </a:rPr>
              <a:t>continue</a:t>
            </a:r>
            <a:r>
              <a:rPr lang="zh-CN" altLang="en-US" dirty="0">
                <a:solidFill>
                  <a:schemeClr val="tx1">
                    <a:lumMod val="75000"/>
                    <a:lumOff val="25000"/>
                  </a:schemeClr>
                </a:solidFill>
              </a:rPr>
              <a:t>后面的语句不执行），进入下一次循环。</a:t>
            </a:r>
            <a:endParaRPr lang="zh-CN" altLang="en-US" dirty="0">
              <a:solidFill>
                <a:schemeClr val="tx1">
                  <a:lumMod val="75000"/>
                  <a:lumOff val="25000"/>
                </a:schemeClr>
              </a:solidFill>
            </a:endParaRPr>
          </a:p>
          <a:p>
            <a:r>
              <a:rPr lang="zh-CN" altLang="en-US" dirty="0">
                <a:solidFill>
                  <a:schemeClr val="tx1">
                    <a:lumMod val="75000"/>
                    <a:lumOff val="25000"/>
                  </a:schemeClr>
                </a:solidFill>
              </a:rPr>
              <a:t>例如循环条件为</a:t>
            </a:r>
            <a:r>
              <a:rPr lang="en-US" altLang="zh-CN" dirty="0">
                <a:solidFill>
                  <a:schemeClr val="tx1">
                    <a:lumMod val="75000"/>
                    <a:lumOff val="25000"/>
                  </a:schemeClr>
                </a:solidFill>
              </a:rPr>
              <a:t>True</a:t>
            </a:r>
            <a:r>
              <a:rPr lang="zh-CN" altLang="en-US" dirty="0">
                <a:solidFill>
                  <a:schemeClr val="tx1">
                    <a:lumMod val="75000"/>
                    <a:lumOff val="25000"/>
                  </a:schemeClr>
                </a:solidFill>
              </a:rPr>
              <a:t>，当</a:t>
            </a:r>
            <a:r>
              <a:rPr lang="en-US" altLang="zh-CN" dirty="0" err="1">
                <a:solidFill>
                  <a:schemeClr val="tx1">
                    <a:lumMod val="75000"/>
                    <a:lumOff val="25000"/>
                  </a:schemeClr>
                </a:solidFill>
              </a:rPr>
              <a:t>i</a:t>
            </a:r>
            <a:r>
              <a:rPr lang="zh-CN" altLang="en-US" dirty="0">
                <a:solidFill>
                  <a:schemeClr val="tx1">
                    <a:lumMod val="75000"/>
                    <a:lumOff val="25000"/>
                  </a:schemeClr>
                </a:solidFill>
              </a:rPr>
              <a:t>等于</a:t>
            </a:r>
            <a:r>
              <a:rPr lang="en-US" altLang="zh-CN" dirty="0">
                <a:solidFill>
                  <a:schemeClr val="tx1">
                    <a:lumMod val="75000"/>
                    <a:lumOff val="25000"/>
                  </a:schemeClr>
                </a:solidFill>
              </a:rPr>
              <a:t>7</a:t>
            </a:r>
            <a:r>
              <a:rPr lang="zh-CN" altLang="en-US" dirty="0">
                <a:solidFill>
                  <a:schemeClr val="tx1">
                    <a:lumMod val="75000"/>
                    <a:lumOff val="25000"/>
                  </a:schemeClr>
                </a:solidFill>
              </a:rPr>
              <a:t>的时候强制跳出循环。</a:t>
            </a:r>
            <a:endParaRPr lang="zh-CN" altLang="en-US" dirty="0"/>
          </a:p>
          <a:p>
            <a:endParaRPr lang="zh-CN" altLang="en-US" dirty="0"/>
          </a:p>
        </p:txBody>
      </p:sp>
      <p:pic>
        <p:nvPicPr>
          <p:cNvPr id="5" name="图片 4"/>
          <p:cNvPicPr>
            <a:picLocks noChangeAspect="1"/>
          </p:cNvPicPr>
          <p:nvPr/>
        </p:nvPicPr>
        <p:blipFill>
          <a:blip r:embed="rId1"/>
          <a:stretch>
            <a:fillRect/>
          </a:stretch>
        </p:blipFill>
        <p:spPr>
          <a:xfrm>
            <a:off x="1654812" y="2351224"/>
            <a:ext cx="5834376" cy="3677039"/>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953352"/>
            <a:ext cx="7886700" cy="4044950"/>
          </a:xfrm>
        </p:spPr>
        <p:txBody>
          <a:bodyPr/>
          <a:lstStyle/>
          <a:p>
            <a:r>
              <a:rPr lang="zh-CN" altLang="en-US" dirty="0"/>
              <a:t>例如把</a:t>
            </a:r>
            <a:r>
              <a:rPr lang="en-US" altLang="zh-CN" dirty="0"/>
              <a:t>50~80</a:t>
            </a:r>
            <a:r>
              <a:rPr lang="zh-CN" altLang="en-US" dirty="0"/>
              <a:t>的不能被</a:t>
            </a:r>
            <a:r>
              <a:rPr lang="en-US" altLang="zh-CN" dirty="0"/>
              <a:t>3</a:t>
            </a:r>
            <a:r>
              <a:rPr lang="zh-CN" altLang="en-US" dirty="0"/>
              <a:t>整除的数输出。</a:t>
            </a:r>
            <a:endParaRPr lang="zh-CN" altLang="en-US" dirty="0"/>
          </a:p>
        </p:txBody>
      </p:sp>
      <p:pic>
        <p:nvPicPr>
          <p:cNvPr id="2" name="图片 1"/>
          <p:cNvPicPr>
            <a:picLocks noChangeAspect="1"/>
          </p:cNvPicPr>
          <p:nvPr/>
        </p:nvPicPr>
        <p:blipFill>
          <a:blip r:embed="rId1"/>
          <a:stretch>
            <a:fillRect/>
          </a:stretch>
        </p:blipFill>
        <p:spPr>
          <a:xfrm>
            <a:off x="628650" y="1803476"/>
            <a:ext cx="8094605" cy="3709428"/>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589505" y="766528"/>
            <a:ext cx="7886700" cy="4044950"/>
          </a:xfrm>
        </p:spPr>
        <p:txBody>
          <a:bodyPr/>
          <a:lstStyle/>
          <a:p>
            <a:r>
              <a:rPr lang="zh-CN" altLang="en-US" dirty="0">
                <a:solidFill>
                  <a:schemeClr val="tx1">
                    <a:lumMod val="75000"/>
                    <a:lumOff val="25000"/>
                  </a:schemeClr>
                </a:solidFill>
              </a:rPr>
              <a:t>在循环体中可以包含另一个循环或分支语句，在分支语句中也可以包含另一个分支或循环。</a:t>
            </a:r>
            <a:endParaRPr lang="zh-CN" altLang="en-US" dirty="0">
              <a:solidFill>
                <a:schemeClr val="tx1">
                  <a:lumMod val="75000"/>
                  <a:lumOff val="25000"/>
                </a:schemeClr>
              </a:solidFill>
            </a:endParaRPr>
          </a:p>
          <a:p>
            <a:r>
              <a:rPr lang="zh-CN" altLang="en-US" dirty="0">
                <a:solidFill>
                  <a:schemeClr val="tx1">
                    <a:lumMod val="75000"/>
                    <a:lumOff val="25000"/>
                  </a:schemeClr>
                </a:solidFill>
              </a:rPr>
              <a:t>例如将小写字母转换成大写字母，大写字母转换成小写字母，注意代码缩进。</a:t>
            </a:r>
            <a:endParaRPr lang="zh-CN" altLang="en-US" dirty="0">
              <a:solidFill>
                <a:schemeClr val="tx1">
                  <a:lumMod val="75000"/>
                  <a:lumOff val="25000"/>
                </a:schemeClr>
              </a:solidFill>
            </a:endParaRPr>
          </a:p>
          <a:p>
            <a:endParaRPr lang="zh-CN" altLang="en-US" dirty="0">
              <a:solidFill>
                <a:schemeClr val="tx1">
                  <a:lumMod val="75000"/>
                  <a:lumOff val="25000"/>
                </a:schemeClr>
              </a:solidFill>
            </a:endParaRPr>
          </a:p>
        </p:txBody>
      </p:sp>
      <p:pic>
        <p:nvPicPr>
          <p:cNvPr id="5" name="图片 4"/>
          <p:cNvPicPr>
            <a:picLocks noChangeAspect="1"/>
          </p:cNvPicPr>
          <p:nvPr/>
        </p:nvPicPr>
        <p:blipFill>
          <a:blip r:embed="rId1"/>
          <a:stretch>
            <a:fillRect/>
          </a:stretch>
        </p:blipFill>
        <p:spPr>
          <a:xfrm>
            <a:off x="1" y="2005490"/>
            <a:ext cx="9144000" cy="4085982"/>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84581"/>
            <a:ext cx="7886700" cy="4044950"/>
          </a:xfrm>
        </p:spPr>
        <p:txBody>
          <a:bodyPr/>
          <a:lstStyle/>
          <a:p>
            <a:r>
              <a:rPr lang="zh-CN" altLang="en-US" dirty="0">
                <a:solidFill>
                  <a:schemeClr val="tx1">
                    <a:lumMod val="75000"/>
                    <a:lumOff val="25000"/>
                  </a:schemeClr>
                </a:solidFill>
              </a:rPr>
              <a:t>当不知道循环次数，但知道循环条件时，一般使用</a:t>
            </a:r>
            <a:r>
              <a:rPr lang="en-US" altLang="zh-CN" dirty="0">
                <a:solidFill>
                  <a:schemeClr val="tx1">
                    <a:lumMod val="75000"/>
                    <a:lumOff val="25000"/>
                  </a:schemeClr>
                </a:solidFill>
              </a:rPr>
              <a:t>while</a:t>
            </a:r>
            <a:r>
              <a:rPr lang="zh-CN" altLang="en-US" dirty="0">
                <a:solidFill>
                  <a:schemeClr val="tx1">
                    <a:lumMod val="75000"/>
                    <a:lumOff val="25000"/>
                  </a:schemeClr>
                </a:solidFill>
              </a:rPr>
              <a:t>语句。与</a:t>
            </a:r>
            <a:r>
              <a:rPr lang="en-US" altLang="zh-CN" dirty="0">
                <a:solidFill>
                  <a:schemeClr val="tx1">
                    <a:lumMod val="75000"/>
                    <a:lumOff val="25000"/>
                  </a:schemeClr>
                </a:solidFill>
              </a:rPr>
              <a:t>for</a:t>
            </a:r>
            <a:r>
              <a:rPr lang="zh-CN" altLang="en-US" dirty="0">
                <a:solidFill>
                  <a:schemeClr val="tx1">
                    <a:lumMod val="75000"/>
                    <a:lumOff val="25000"/>
                  </a:schemeClr>
                </a:solidFill>
              </a:rPr>
              <a:t>循环类似，可在循环体中使用</a:t>
            </a:r>
            <a:r>
              <a:rPr lang="en-US" altLang="zh-CN" dirty="0">
                <a:solidFill>
                  <a:schemeClr val="tx1">
                    <a:lumMod val="75000"/>
                    <a:lumOff val="25000"/>
                  </a:schemeClr>
                </a:solidFill>
              </a:rPr>
              <a:t>break</a:t>
            </a:r>
            <a:r>
              <a:rPr lang="zh-CN" altLang="en-US" dirty="0">
                <a:solidFill>
                  <a:schemeClr val="tx1">
                    <a:lumMod val="75000"/>
                    <a:lumOff val="25000"/>
                  </a:schemeClr>
                </a:solidFill>
              </a:rPr>
              <a:t>和</a:t>
            </a:r>
            <a:r>
              <a:rPr lang="en-US" altLang="zh-CN" dirty="0">
                <a:solidFill>
                  <a:schemeClr val="tx1">
                    <a:lumMod val="75000"/>
                    <a:lumOff val="25000"/>
                  </a:schemeClr>
                </a:solidFill>
              </a:rPr>
              <a:t>continue</a:t>
            </a:r>
            <a:r>
              <a:rPr lang="zh-CN" altLang="en-US" dirty="0">
                <a:solidFill>
                  <a:schemeClr val="tx1">
                    <a:lumMod val="75000"/>
                    <a:lumOff val="25000"/>
                  </a:schemeClr>
                </a:solidFill>
              </a:rPr>
              <a:t>语句。</a:t>
            </a:r>
            <a:r>
              <a:rPr lang="en-US" altLang="zh-CN" dirty="0">
                <a:solidFill>
                  <a:schemeClr val="tx1">
                    <a:lumMod val="75000"/>
                    <a:lumOff val="25000"/>
                  </a:schemeClr>
                </a:solidFill>
              </a:rPr>
              <a:t>else</a:t>
            </a:r>
            <a:r>
              <a:rPr lang="zh-CN" altLang="en-US" dirty="0">
                <a:solidFill>
                  <a:schemeClr val="tx1">
                    <a:lumMod val="75000"/>
                    <a:lumOff val="25000"/>
                  </a:schemeClr>
                </a:solidFill>
              </a:rPr>
              <a:t>部分可以省略。</a:t>
            </a:r>
            <a:endParaRPr lang="en-US" altLang="zh-CN" dirty="0">
              <a:solidFill>
                <a:schemeClr val="tx1">
                  <a:lumMod val="75000"/>
                  <a:lumOff val="25000"/>
                </a:schemeClr>
              </a:solidFill>
            </a:endParaRPr>
          </a:p>
          <a:p>
            <a:r>
              <a:rPr lang="zh-CN" altLang="en-US" dirty="0">
                <a:solidFill>
                  <a:schemeClr val="tx1">
                    <a:lumMod val="75000"/>
                    <a:lumOff val="25000"/>
                  </a:schemeClr>
                </a:solidFill>
              </a:rPr>
              <a:t>注意：在</a:t>
            </a:r>
            <a:r>
              <a:rPr lang="en-US" altLang="zh-CN" dirty="0">
                <a:solidFill>
                  <a:schemeClr val="tx1">
                    <a:lumMod val="75000"/>
                    <a:lumOff val="25000"/>
                  </a:schemeClr>
                </a:solidFill>
              </a:rPr>
              <a:t>Python</a:t>
            </a:r>
            <a:r>
              <a:rPr lang="zh-CN" altLang="en-US" dirty="0">
                <a:solidFill>
                  <a:schemeClr val="tx1">
                    <a:lumMod val="75000"/>
                    <a:lumOff val="25000"/>
                  </a:schemeClr>
                </a:solidFill>
              </a:rPr>
              <a:t>中没有</a:t>
            </a:r>
            <a:r>
              <a:rPr lang="en-US" altLang="zh-CN" dirty="0">
                <a:solidFill>
                  <a:schemeClr val="tx1">
                    <a:lumMod val="75000"/>
                    <a:lumOff val="25000"/>
                  </a:schemeClr>
                </a:solidFill>
              </a:rPr>
              <a:t>do...while</a:t>
            </a:r>
            <a:r>
              <a:rPr lang="zh-CN" altLang="en-US" dirty="0">
                <a:solidFill>
                  <a:schemeClr val="tx1">
                    <a:lumMod val="75000"/>
                    <a:lumOff val="25000"/>
                  </a:schemeClr>
                </a:solidFill>
              </a:rPr>
              <a:t>语句。其语法结构如下。</a:t>
            </a:r>
            <a:endParaRPr lang="en-US" altLang="zh-CN" dirty="0">
              <a:solidFill>
                <a:schemeClr val="tx1">
                  <a:lumMod val="75000"/>
                  <a:lumOff val="25000"/>
                </a:schemeClr>
              </a:solidFill>
            </a:endParaRPr>
          </a:p>
          <a:p>
            <a:r>
              <a:rPr lang="en-US" altLang="zh-CN" dirty="0">
                <a:solidFill>
                  <a:schemeClr val="tx1">
                    <a:lumMod val="75000"/>
                    <a:lumOff val="25000"/>
                  </a:schemeClr>
                </a:solidFill>
              </a:rPr>
              <a:t>while </a:t>
            </a:r>
            <a:r>
              <a:rPr lang="zh-CN" altLang="en-US" dirty="0">
                <a:solidFill>
                  <a:schemeClr val="tx1">
                    <a:lumMod val="75000"/>
                    <a:lumOff val="25000"/>
                  </a:schemeClr>
                </a:solidFill>
              </a:rPr>
              <a:t>循环条件</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a:p>
            <a:r>
              <a:rPr lang="zh-CN" altLang="en-US" dirty="0">
                <a:solidFill>
                  <a:schemeClr val="tx1">
                    <a:lumMod val="75000"/>
                    <a:lumOff val="25000"/>
                  </a:schemeClr>
                </a:solidFill>
              </a:rPr>
              <a:t>    循环体（语句块</a:t>
            </a:r>
            <a:r>
              <a:rPr lang="en-US" altLang="zh-CN" dirty="0">
                <a:solidFill>
                  <a:schemeClr val="tx1">
                    <a:lumMod val="75000"/>
                    <a:lumOff val="25000"/>
                  </a:schemeClr>
                </a:solidFill>
              </a:rPr>
              <a:t>1</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a:p>
            <a:r>
              <a:rPr lang="en-US" altLang="zh-CN" dirty="0">
                <a:solidFill>
                  <a:schemeClr val="tx1">
                    <a:lumMod val="75000"/>
                    <a:lumOff val="25000"/>
                  </a:schemeClr>
                </a:solidFill>
              </a:rPr>
              <a:t>else:</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endParaRPr lang="en-US" altLang="zh-CN" dirty="0">
              <a:solidFill>
                <a:schemeClr val="tx1">
                  <a:lumMod val="75000"/>
                  <a:lumOff val="25000"/>
                </a:schemeClr>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84581"/>
            <a:ext cx="7886700" cy="4044950"/>
          </a:xfrm>
        </p:spPr>
        <p:txBody>
          <a:bodyPr/>
          <a:lstStyle/>
          <a:p>
            <a:r>
              <a:rPr lang="zh-CN" altLang="en-US" dirty="0">
                <a:solidFill>
                  <a:schemeClr val="tx1">
                    <a:lumMod val="75000"/>
                    <a:lumOff val="25000"/>
                  </a:schemeClr>
                </a:solidFill>
              </a:rPr>
              <a:t>例如使用双重</a:t>
            </a:r>
            <a:r>
              <a:rPr lang="en-US" altLang="zh-CN" dirty="0">
                <a:solidFill>
                  <a:schemeClr val="tx1">
                    <a:lumMod val="75000"/>
                    <a:lumOff val="25000"/>
                  </a:schemeClr>
                </a:solidFill>
              </a:rPr>
              <a:t>while</a:t>
            </a:r>
            <a:r>
              <a:rPr lang="zh-CN" altLang="en-US" dirty="0">
                <a:solidFill>
                  <a:schemeClr val="tx1">
                    <a:lumMod val="75000"/>
                    <a:lumOff val="25000"/>
                  </a:schemeClr>
                </a:solidFill>
              </a:rPr>
              <a:t>循环打印出一个倒三角形图案。</a:t>
            </a:r>
            <a:endParaRPr lang="zh-CN" altLang="en-US" dirty="0">
              <a:solidFill>
                <a:schemeClr val="tx1">
                  <a:lumMod val="75000"/>
                  <a:lumOff val="25000"/>
                </a:schemeClr>
              </a:solidFill>
            </a:endParaRPr>
          </a:p>
        </p:txBody>
      </p:sp>
      <p:pic>
        <p:nvPicPr>
          <p:cNvPr id="5" name="图片 4"/>
          <p:cNvPicPr>
            <a:picLocks noChangeAspect="1"/>
          </p:cNvPicPr>
          <p:nvPr/>
        </p:nvPicPr>
        <p:blipFill>
          <a:blip r:embed="rId1"/>
          <a:stretch>
            <a:fillRect/>
          </a:stretch>
        </p:blipFill>
        <p:spPr>
          <a:xfrm>
            <a:off x="1312927" y="1435760"/>
            <a:ext cx="6518146" cy="4688981"/>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84581"/>
            <a:ext cx="7886700" cy="4044950"/>
          </a:xfrm>
        </p:spPr>
        <p:txBody>
          <a:bodyPr/>
          <a:lstStyle/>
          <a:p>
            <a:r>
              <a:rPr lang="zh-CN" altLang="en-US" dirty="0"/>
              <a:t>例如求</a:t>
            </a:r>
            <a:r>
              <a:rPr lang="en-US" altLang="zh-CN" dirty="0"/>
              <a:t>50</a:t>
            </a:r>
            <a:r>
              <a:rPr lang="zh-CN" altLang="en-US" dirty="0"/>
              <a:t>以内所有</a:t>
            </a:r>
            <a:r>
              <a:rPr lang="en-US" altLang="zh-CN" dirty="0"/>
              <a:t>5</a:t>
            </a:r>
            <a:r>
              <a:rPr lang="zh-CN" altLang="en-US" dirty="0"/>
              <a:t>的倍数的和。</a:t>
            </a:r>
            <a:endParaRPr lang="zh-CN" altLang="en-US" dirty="0"/>
          </a:p>
        </p:txBody>
      </p:sp>
      <p:pic>
        <p:nvPicPr>
          <p:cNvPr id="2" name="图片 1"/>
          <p:cNvPicPr>
            <a:picLocks noChangeAspect="1"/>
          </p:cNvPicPr>
          <p:nvPr/>
        </p:nvPicPr>
        <p:blipFill>
          <a:blip r:embed="rId1"/>
          <a:stretch>
            <a:fillRect/>
          </a:stretch>
        </p:blipFill>
        <p:spPr>
          <a:xfrm>
            <a:off x="1377223" y="1507816"/>
            <a:ext cx="6389555" cy="4570243"/>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3.3 循环流程控制</a:t>
            </a:r>
            <a:endParaRPr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90000"/>
          </a:bodyPr>
          <a:lstStyle/>
          <a:p>
            <a:r>
              <a:rPr lang="zh-CN" altLang="en-US" dirty="0"/>
              <a:t>第三章 流程控制</a:t>
            </a:r>
            <a:endParaRPr lang="zh-CN" altLang="en-US" dirty="0"/>
          </a:p>
        </p:txBody>
      </p:sp>
      <p:sp>
        <p:nvSpPr>
          <p:cNvPr id="3" name="文本占位符 2"/>
          <p:cNvSpPr>
            <a:spLocks noGrp="1"/>
          </p:cNvSpPr>
          <p:nvPr>
            <p:ph type="body" sz="quarter" idx="14"/>
          </p:nvPr>
        </p:nvSpPr>
        <p:spPr/>
        <p:txBody>
          <a:bodyPr>
            <a:normAutofit fontScale="90000"/>
          </a:bodyPr>
          <a:lstStyle/>
          <a:p>
            <a:pPr marL="0" indent="0">
              <a:buNone/>
            </a:pPr>
            <a:r>
              <a:rPr lang="en-US" altLang="zh-CN" dirty="0">
                <a:solidFill>
                  <a:schemeClr val="tx1">
                    <a:lumMod val="75000"/>
                    <a:lumOff val="25000"/>
                  </a:schemeClr>
                </a:solidFill>
              </a:rPr>
              <a:t>3.1 </a:t>
            </a:r>
            <a:r>
              <a:rPr lang="zh-CN" altLang="en-US" dirty="0">
                <a:solidFill>
                  <a:schemeClr val="tx1">
                    <a:lumMod val="75000"/>
                    <a:lumOff val="25000"/>
                  </a:schemeClr>
                </a:solidFill>
              </a:rPr>
              <a:t>条件语句</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normAutofit fontScale="90000"/>
          </a:bodyPr>
          <a:lstStyle/>
          <a:p>
            <a:pPr marL="0" indent="0">
              <a:buNone/>
            </a:pPr>
            <a:r>
              <a:rPr lang="en-US" altLang="zh-CN" dirty="0">
                <a:solidFill>
                  <a:schemeClr val="tx1">
                    <a:lumMod val="75000"/>
                    <a:lumOff val="25000"/>
                  </a:schemeClr>
                </a:solidFill>
              </a:rPr>
              <a:t>3.2 </a:t>
            </a:r>
            <a:r>
              <a:rPr lang="zh-CN" altLang="en-US" dirty="0">
                <a:solidFill>
                  <a:schemeClr val="tx1">
                    <a:lumMod val="75000"/>
                    <a:lumOff val="25000"/>
                  </a:schemeClr>
                </a:solidFill>
              </a:rPr>
              <a:t>条件流程控制</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normAutofit fontScale="90000"/>
          </a:bodyPr>
          <a:lstStyle/>
          <a:p>
            <a:pPr marL="0" indent="0">
              <a:buNone/>
            </a:pPr>
            <a:r>
              <a:rPr lang="en-US" altLang="zh-CN" dirty="0">
                <a:solidFill>
                  <a:schemeClr val="tx1">
                    <a:lumMod val="75000"/>
                    <a:lumOff val="25000"/>
                  </a:schemeClr>
                </a:solidFill>
              </a:rPr>
              <a:t>3.3 </a:t>
            </a:r>
            <a:r>
              <a:rPr lang="zh-CN" altLang="en-US" dirty="0">
                <a:solidFill>
                  <a:schemeClr val="tx1">
                    <a:lumMod val="75000"/>
                    <a:lumOff val="25000"/>
                  </a:schemeClr>
                </a:solidFill>
              </a:rPr>
              <a:t>循环流程控制</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normAutofit fontScale="90000"/>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a:xfrm>
            <a:off x="1727200" y="4176395"/>
            <a:ext cx="5775960" cy="411480"/>
          </a:xfrm>
          <a:solidFill>
            <a:schemeClr val="accent1"/>
          </a:solidFill>
        </p:spPr>
        <p:txBody>
          <a:bodyPr>
            <a:normAutofit fontScale="90000"/>
          </a:bodyPr>
          <a:lstStyle/>
          <a:p>
            <a:pPr marL="0" indent="0">
              <a:buNone/>
            </a:pPr>
            <a:r>
              <a:rPr lang="en-US" altLang="zh-CN" dirty="0">
                <a:solidFill>
                  <a:schemeClr val="bg1"/>
                </a:solidFill>
              </a:rPr>
              <a:t>  3.4 </a:t>
            </a:r>
            <a:r>
              <a:rPr lang="zh-CN" altLang="en-US" dirty="0">
                <a:solidFill>
                  <a:schemeClr val="bg1"/>
                </a:solidFill>
              </a:rPr>
              <a:t>实验</a:t>
            </a:r>
            <a:endParaRPr lang="zh-CN" altLang="en-US" dirty="0">
              <a:solidFill>
                <a:schemeClr val="bg1"/>
              </a:solidFill>
            </a:endParaRPr>
          </a:p>
        </p:txBody>
      </p:sp>
      <p:sp>
        <p:nvSpPr>
          <p:cNvPr id="8" name="文本占位符 7"/>
          <p:cNvSpPr>
            <a:spLocks noGrp="1"/>
          </p:cNvSpPr>
          <p:nvPr>
            <p:ph type="body" sz="quarter" idx="19"/>
          </p:nvPr>
        </p:nvSpPr>
        <p:spPr/>
        <p:txBody>
          <a:bodyPr>
            <a:normAutofit fontScale="90000"/>
          </a:bodyPr>
          <a:lstStyle/>
          <a:p>
            <a:pPr marL="0" indent="0">
              <a:buNone/>
            </a:pPr>
            <a:r>
              <a:rPr lang="en-US" altLang="zh-CN" dirty="0">
                <a:solidFill>
                  <a:schemeClr val="tx1">
                    <a:lumMod val="75000"/>
                    <a:lumOff val="25000"/>
                  </a:schemeClr>
                </a:solidFill>
              </a:rPr>
              <a:t>3.5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311162"/>
            <a:ext cx="7886700" cy="4044950"/>
          </a:xfrm>
        </p:spPr>
        <p:txBody>
          <a:bodyPr/>
          <a:lstStyle/>
          <a:p>
            <a:pPr indent="457200">
              <a:lnSpc>
                <a:spcPct val="150000"/>
              </a:lnSpc>
            </a:pPr>
            <a:r>
              <a:rPr lang="zh-CN" altLang="en-US" dirty="0">
                <a:solidFill>
                  <a:schemeClr val="tx1">
                    <a:lumMod val="75000"/>
                    <a:lumOff val="25000"/>
                  </a:schemeClr>
                </a:solidFill>
              </a:rPr>
              <a:t>流程控制是指在程序运行时，对指令运行顺序的控制。</a:t>
            </a:r>
            <a:endParaRPr lang="zh-CN" altLang="en-US" dirty="0">
              <a:solidFill>
                <a:schemeClr val="tx1">
                  <a:lumMod val="75000"/>
                  <a:lumOff val="25000"/>
                </a:schemeClr>
              </a:solidFill>
            </a:endParaRPr>
          </a:p>
          <a:p>
            <a:pPr indent="457200">
              <a:lnSpc>
                <a:spcPct val="150000"/>
              </a:lnSpc>
            </a:pPr>
            <a:r>
              <a:rPr lang="zh-CN" altLang="en-US" dirty="0">
                <a:solidFill>
                  <a:schemeClr val="tx1">
                    <a:lumMod val="75000"/>
                    <a:lumOff val="25000"/>
                  </a:schemeClr>
                </a:solidFill>
              </a:rPr>
              <a:t>通常，程序流程结构分为三种：顺序结构、分支结构和循环结构。顺序结构是程序中最常见的流程结构，按照程序中语句的先后顺序，自上而下依次执行，称为顺序结构；分支结构则根据</a:t>
            </a:r>
            <a:r>
              <a:rPr lang="en-US" altLang="zh-CN" dirty="0">
                <a:solidFill>
                  <a:schemeClr val="tx1">
                    <a:lumMod val="75000"/>
                    <a:lumOff val="25000"/>
                  </a:schemeClr>
                </a:solidFill>
              </a:rPr>
              <a:t>if</a:t>
            </a:r>
            <a:r>
              <a:rPr lang="zh-CN" altLang="en-US" dirty="0">
                <a:solidFill>
                  <a:schemeClr val="tx1">
                    <a:lumMod val="75000"/>
                    <a:lumOff val="25000"/>
                  </a:schemeClr>
                </a:solidFill>
              </a:rPr>
              <a:t>条件的真假（</a:t>
            </a:r>
            <a:r>
              <a:rPr lang="en-US" altLang="zh-CN" dirty="0">
                <a:solidFill>
                  <a:schemeClr val="tx1">
                    <a:lumMod val="75000"/>
                    <a:lumOff val="25000"/>
                  </a:schemeClr>
                </a:solidFill>
              </a:rPr>
              <a:t>True</a:t>
            </a:r>
            <a:r>
              <a:rPr lang="zh-CN" altLang="en-US" dirty="0">
                <a:solidFill>
                  <a:schemeClr val="tx1">
                    <a:lumMod val="75000"/>
                    <a:lumOff val="25000"/>
                  </a:schemeClr>
                </a:solidFill>
              </a:rPr>
              <a:t>或者</a:t>
            </a:r>
            <a:r>
              <a:rPr lang="en-US" altLang="zh-CN" dirty="0">
                <a:solidFill>
                  <a:schemeClr val="tx1">
                    <a:lumMod val="75000"/>
                    <a:lumOff val="25000"/>
                  </a:schemeClr>
                </a:solidFill>
              </a:rPr>
              <a:t>False</a:t>
            </a:r>
            <a:r>
              <a:rPr lang="zh-CN" altLang="en-US" dirty="0">
                <a:solidFill>
                  <a:schemeClr val="tx1">
                    <a:lumMod val="75000"/>
                    <a:lumOff val="25000"/>
                  </a:schemeClr>
                </a:solidFill>
              </a:rPr>
              <a:t>）来决定要执行的代码；循环结构则是重复执行相同的代码，直到整个循环完成或者使用</a:t>
            </a:r>
            <a:r>
              <a:rPr lang="en-US" altLang="zh-CN" dirty="0">
                <a:solidFill>
                  <a:schemeClr val="tx1">
                    <a:lumMod val="75000"/>
                    <a:lumOff val="25000"/>
                  </a:schemeClr>
                </a:solidFill>
              </a:rPr>
              <a:t>break</a:t>
            </a:r>
            <a:r>
              <a:rPr lang="zh-CN" altLang="en-US" dirty="0">
                <a:solidFill>
                  <a:schemeClr val="tx1">
                    <a:lumMod val="75000"/>
                    <a:lumOff val="25000"/>
                  </a:schemeClr>
                </a:solidFill>
              </a:rPr>
              <a:t>强制跳出循环。</a:t>
            </a:r>
            <a:endParaRPr lang="zh-CN" altLang="en-US" dirty="0">
              <a:solidFill>
                <a:schemeClr val="tx1">
                  <a:lumMod val="75000"/>
                  <a:lumOff val="25000"/>
                </a:schemeClr>
              </a:solidFill>
            </a:endParaRPr>
          </a:p>
          <a:p>
            <a:pPr indent="457200">
              <a:lnSpc>
                <a:spcPct val="150000"/>
              </a:lnSpc>
            </a:pPr>
            <a:r>
              <a:rPr lang="en-US" altLang="zh-CN" dirty="0">
                <a:solidFill>
                  <a:schemeClr val="tx1">
                    <a:lumMod val="75000"/>
                    <a:lumOff val="25000"/>
                  </a:schemeClr>
                </a:solidFill>
              </a:rPr>
              <a:t>Python</a:t>
            </a:r>
            <a:r>
              <a:rPr lang="zh-CN" altLang="en-US" dirty="0">
                <a:solidFill>
                  <a:schemeClr val="tx1">
                    <a:lumMod val="75000"/>
                    <a:lumOff val="25000"/>
                  </a:schemeClr>
                </a:solidFill>
              </a:rPr>
              <a:t>语言中，一般来说，我们使用</a:t>
            </a:r>
            <a:r>
              <a:rPr lang="en-US" altLang="zh-CN" dirty="0">
                <a:solidFill>
                  <a:schemeClr val="tx1">
                    <a:lumMod val="75000"/>
                    <a:lumOff val="25000"/>
                  </a:schemeClr>
                </a:solidFill>
              </a:rPr>
              <a:t>if</a:t>
            </a:r>
            <a:r>
              <a:rPr lang="zh-CN" altLang="en-US" dirty="0">
                <a:solidFill>
                  <a:schemeClr val="tx1">
                    <a:lumMod val="75000"/>
                    <a:lumOff val="25000"/>
                  </a:schemeClr>
                </a:solidFill>
              </a:rPr>
              <a:t>语句实现分支结构，用</a:t>
            </a:r>
            <a:r>
              <a:rPr lang="en-US" altLang="zh-CN" dirty="0">
                <a:solidFill>
                  <a:schemeClr val="tx1">
                    <a:lumMod val="75000"/>
                    <a:lumOff val="25000"/>
                  </a:schemeClr>
                </a:solidFill>
              </a:rPr>
              <a:t>for</a:t>
            </a:r>
            <a:r>
              <a:rPr lang="zh-CN" altLang="en-US" dirty="0">
                <a:solidFill>
                  <a:schemeClr val="tx1">
                    <a:lumMod val="75000"/>
                    <a:lumOff val="25000"/>
                  </a:schemeClr>
                </a:solidFill>
              </a:rPr>
              <a:t>和</a:t>
            </a:r>
            <a:r>
              <a:rPr lang="en-US" altLang="zh-CN" dirty="0">
                <a:solidFill>
                  <a:schemeClr val="tx1">
                    <a:lumMod val="75000"/>
                    <a:lumOff val="25000"/>
                  </a:schemeClr>
                </a:solidFill>
              </a:rPr>
              <a:t>while</a:t>
            </a:r>
            <a:r>
              <a:rPr lang="zh-CN" altLang="en-US" dirty="0">
                <a:solidFill>
                  <a:schemeClr val="tx1">
                    <a:lumMod val="75000"/>
                    <a:lumOff val="25000"/>
                  </a:schemeClr>
                </a:solidFill>
              </a:rPr>
              <a:t>语句实现循环结构。</a:t>
            </a:r>
            <a:endParaRPr lang="zh-CN" altLang="en-US" dirty="0">
              <a:solidFill>
                <a:schemeClr val="tx1">
                  <a:lumMod val="75000"/>
                  <a:lumOff val="25000"/>
                </a:schemeClr>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3.1 条件语句</a:t>
            </a:r>
            <a:endParaRPr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667795" y="781688"/>
            <a:ext cx="7886700" cy="941708"/>
          </a:xfrm>
          <a:prstGeom prst="rect">
            <a:avLst/>
          </a:prstGeom>
        </p:spPr>
        <p:txBody>
          <a:bodyPr vert="horz" lIns="91440" tIns="45720" rIns="91440" bIns="45720" rtlCol="0">
            <a:normAutofit/>
          </a:bodyPr>
          <a:lstStyle>
            <a:lvl1pPr marL="0" indent="457200" algn="l" defTabSz="914400" rtl="0" eaLnBrk="1" latinLnBrk="0" hangingPunct="1">
              <a:lnSpc>
                <a:spcPct val="15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tx1">
                    <a:lumMod val="75000"/>
                    <a:lumOff val="25000"/>
                  </a:schemeClr>
                </a:solidFill>
              </a:rPr>
              <a:t>1</a:t>
            </a:r>
            <a:r>
              <a:rPr lang="zh-CN" altLang="en-US">
                <a:solidFill>
                  <a:schemeClr val="tx1">
                    <a:lumMod val="75000"/>
                    <a:lumOff val="25000"/>
                  </a:schemeClr>
                </a:solidFill>
              </a:rPr>
              <a:t>、从键盘输入三个同学的成绩，然后找出最高分。</a:t>
            </a:r>
            <a:endParaRPr lang="zh-CN" altLang="en-US" dirty="0">
              <a:solidFill>
                <a:schemeClr val="tx1">
                  <a:lumMod val="75000"/>
                  <a:lumOff val="25000"/>
                </a:schemeClr>
              </a:solidFill>
            </a:endParaRPr>
          </a:p>
        </p:txBody>
      </p:sp>
      <p:pic>
        <p:nvPicPr>
          <p:cNvPr id="7" name="图片 6"/>
          <p:cNvPicPr>
            <a:picLocks noChangeAspect="1"/>
          </p:cNvPicPr>
          <p:nvPr/>
        </p:nvPicPr>
        <p:blipFill>
          <a:blip r:embed="rId1"/>
          <a:stretch>
            <a:fillRect/>
          </a:stretch>
        </p:blipFill>
        <p:spPr>
          <a:xfrm>
            <a:off x="1116823" y="1252542"/>
            <a:ext cx="6910355" cy="4697684"/>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14"/>
          </p:nvPr>
        </p:nvSpPr>
        <p:spPr>
          <a:xfrm>
            <a:off x="667795" y="777135"/>
            <a:ext cx="7886700" cy="544391"/>
          </a:xfrm>
        </p:spPr>
        <p:txBody>
          <a:bodyPr/>
          <a:lstStyle/>
          <a:p>
            <a:r>
              <a:rPr lang="en-US" altLang="zh-CN" dirty="0">
                <a:solidFill>
                  <a:schemeClr val="tx1">
                    <a:lumMod val="75000"/>
                    <a:lumOff val="25000"/>
                  </a:schemeClr>
                </a:solidFill>
              </a:rPr>
              <a:t>2</a:t>
            </a:r>
            <a:r>
              <a:rPr lang="zh-CN" altLang="en-US" dirty="0">
                <a:solidFill>
                  <a:schemeClr val="tx1">
                    <a:lumMod val="75000"/>
                    <a:lumOff val="25000"/>
                  </a:schemeClr>
                </a:solidFill>
              </a:rPr>
              <a:t>、输入三个同学的成绩，然后大到小排列。</a:t>
            </a:r>
            <a:endParaRPr lang="zh-CN" altLang="en-US" dirty="0">
              <a:solidFill>
                <a:schemeClr val="tx1">
                  <a:lumMod val="75000"/>
                  <a:lumOff val="25000"/>
                </a:schemeClr>
              </a:solidFill>
            </a:endParaRPr>
          </a:p>
        </p:txBody>
      </p:sp>
      <p:grpSp>
        <p:nvGrpSpPr>
          <p:cNvPr id="11" name="组合 10"/>
          <p:cNvGrpSpPr/>
          <p:nvPr/>
        </p:nvGrpSpPr>
        <p:grpSpPr>
          <a:xfrm>
            <a:off x="0" y="1219475"/>
            <a:ext cx="8959690" cy="2209525"/>
            <a:chOff x="0" y="1219475"/>
            <a:chExt cx="8959690" cy="2209525"/>
          </a:xfrm>
        </p:grpSpPr>
        <p:pic>
          <p:nvPicPr>
            <p:cNvPr id="8" name="图片 7"/>
            <p:cNvPicPr>
              <a:picLocks noChangeAspect="1"/>
            </p:cNvPicPr>
            <p:nvPr/>
          </p:nvPicPr>
          <p:blipFill>
            <a:blip r:embed="rId1"/>
            <a:stretch>
              <a:fillRect/>
            </a:stretch>
          </p:blipFill>
          <p:spPr>
            <a:xfrm>
              <a:off x="0" y="1219476"/>
              <a:ext cx="4457143" cy="2209524"/>
            </a:xfrm>
            <a:prstGeom prst="rect">
              <a:avLst/>
            </a:prstGeom>
          </p:spPr>
        </p:pic>
        <p:pic>
          <p:nvPicPr>
            <p:cNvPr id="9" name="图片 8"/>
            <p:cNvPicPr>
              <a:picLocks noChangeAspect="1"/>
            </p:cNvPicPr>
            <p:nvPr/>
          </p:nvPicPr>
          <p:blipFill>
            <a:blip r:embed="rId2"/>
            <a:stretch>
              <a:fillRect/>
            </a:stretch>
          </p:blipFill>
          <p:spPr>
            <a:xfrm>
              <a:off x="4457143" y="1219475"/>
              <a:ext cx="4502547" cy="2209524"/>
            </a:xfrm>
            <a:prstGeom prst="rect">
              <a:avLst/>
            </a:prstGeom>
          </p:spPr>
        </p:pic>
      </p:grpSp>
      <p:pic>
        <p:nvPicPr>
          <p:cNvPr id="10" name="图片 9"/>
          <p:cNvPicPr>
            <a:picLocks noChangeAspect="1"/>
          </p:cNvPicPr>
          <p:nvPr/>
        </p:nvPicPr>
        <p:blipFill>
          <a:blip r:embed="rId3"/>
          <a:stretch>
            <a:fillRect/>
          </a:stretch>
        </p:blipFill>
        <p:spPr>
          <a:xfrm>
            <a:off x="1842857" y="3428999"/>
            <a:ext cx="5228571" cy="1904762"/>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14"/>
          </p:nvPr>
        </p:nvSpPr>
        <p:spPr>
          <a:xfrm>
            <a:off x="667795" y="777135"/>
            <a:ext cx="7886700" cy="1011908"/>
          </a:xfrm>
        </p:spPr>
        <p:txBody>
          <a:bodyPr>
            <a:normAutofit/>
          </a:bodyPr>
          <a:lstStyle/>
          <a:p>
            <a:r>
              <a:rPr lang="en-US" altLang="zh-CN" dirty="0">
                <a:solidFill>
                  <a:schemeClr val="tx1">
                    <a:lumMod val="75000"/>
                    <a:lumOff val="25000"/>
                  </a:schemeClr>
                </a:solidFill>
              </a:rPr>
              <a:t>1</a:t>
            </a:r>
            <a:r>
              <a:rPr lang="zh-CN" altLang="en-US" dirty="0">
                <a:solidFill>
                  <a:schemeClr val="tx1">
                    <a:lumMod val="75000"/>
                    <a:lumOff val="25000"/>
                  </a:schemeClr>
                </a:solidFill>
              </a:rPr>
              <a:t>、求出</a:t>
            </a:r>
            <a:r>
              <a:rPr lang="en-US" altLang="zh-CN" dirty="0">
                <a:solidFill>
                  <a:schemeClr val="tx1">
                    <a:lumMod val="75000"/>
                    <a:lumOff val="25000"/>
                  </a:schemeClr>
                </a:solidFill>
              </a:rPr>
              <a:t>1000</a:t>
            </a:r>
            <a:r>
              <a:rPr lang="zh-CN" altLang="en-US" dirty="0">
                <a:solidFill>
                  <a:schemeClr val="tx1">
                    <a:lumMod val="75000"/>
                    <a:lumOff val="25000"/>
                  </a:schemeClr>
                </a:solidFill>
              </a:rPr>
              <a:t>以内的所有完数，如</a:t>
            </a:r>
            <a:r>
              <a:rPr lang="en-US" altLang="zh-CN" dirty="0">
                <a:solidFill>
                  <a:schemeClr val="tx1">
                    <a:lumMod val="75000"/>
                    <a:lumOff val="25000"/>
                  </a:schemeClr>
                </a:solidFill>
              </a:rPr>
              <a:t>6=1+2+3</a:t>
            </a:r>
            <a:r>
              <a:rPr lang="zh-CN" altLang="en-US" dirty="0">
                <a:solidFill>
                  <a:schemeClr val="tx1">
                    <a:lumMod val="75000"/>
                    <a:lumOff val="25000"/>
                  </a:schemeClr>
                </a:solidFill>
              </a:rPr>
              <a:t>除了它自身以外的因子之和等于它本身叫完数。</a:t>
            </a:r>
            <a:endParaRPr lang="zh-CN" altLang="en-US" dirty="0">
              <a:solidFill>
                <a:schemeClr val="tx1">
                  <a:lumMod val="75000"/>
                  <a:lumOff val="25000"/>
                </a:schemeClr>
              </a:solidFill>
            </a:endParaRPr>
          </a:p>
        </p:txBody>
      </p:sp>
      <p:pic>
        <p:nvPicPr>
          <p:cNvPr id="2" name="图片 1"/>
          <p:cNvPicPr>
            <a:picLocks noChangeAspect="1"/>
          </p:cNvPicPr>
          <p:nvPr/>
        </p:nvPicPr>
        <p:blipFill>
          <a:blip r:embed="rId1"/>
          <a:stretch>
            <a:fillRect/>
          </a:stretch>
        </p:blipFill>
        <p:spPr>
          <a:xfrm>
            <a:off x="247448" y="1890902"/>
            <a:ext cx="8649103" cy="3935897"/>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quarter" idx="14"/>
          </p:nvPr>
        </p:nvSpPr>
        <p:spPr>
          <a:xfrm>
            <a:off x="667795" y="777135"/>
            <a:ext cx="7886700" cy="1011908"/>
          </a:xfrm>
        </p:spPr>
        <p:txBody>
          <a:bodyPr>
            <a:normAutofit/>
          </a:bodyPr>
          <a:lstStyle/>
          <a:p>
            <a:r>
              <a:rPr lang="en-US" altLang="zh-CN" dirty="0">
                <a:solidFill>
                  <a:schemeClr val="tx1">
                    <a:lumMod val="75000"/>
                    <a:lumOff val="25000"/>
                  </a:schemeClr>
                </a:solidFill>
              </a:rPr>
              <a:t>2</a:t>
            </a:r>
            <a:r>
              <a:rPr lang="zh-CN" altLang="en-US" dirty="0">
                <a:solidFill>
                  <a:schemeClr val="tx1">
                    <a:lumMod val="75000"/>
                    <a:lumOff val="25000"/>
                  </a:schemeClr>
                </a:solidFill>
              </a:rPr>
              <a:t>、用循环语句求</a:t>
            </a:r>
            <a:r>
              <a:rPr lang="en-US" altLang="zh-CN" dirty="0">
                <a:solidFill>
                  <a:schemeClr val="tx1">
                    <a:lumMod val="75000"/>
                    <a:lumOff val="25000"/>
                  </a:schemeClr>
                </a:solidFill>
              </a:rPr>
              <a:t>1+22+333+4444+55555</a:t>
            </a:r>
            <a:r>
              <a:rPr lang="zh-CN" altLang="en-US" dirty="0">
                <a:solidFill>
                  <a:schemeClr val="tx1">
                    <a:lumMod val="75000"/>
                    <a:lumOff val="25000"/>
                  </a:schemeClr>
                </a:solidFill>
              </a:rPr>
              <a:t>的和。</a:t>
            </a:r>
            <a:endParaRPr lang="zh-CN" altLang="en-US" dirty="0">
              <a:solidFill>
                <a:schemeClr val="tx1">
                  <a:lumMod val="75000"/>
                  <a:lumOff val="25000"/>
                </a:schemeClr>
              </a:solidFill>
            </a:endParaRPr>
          </a:p>
        </p:txBody>
      </p:sp>
      <p:pic>
        <p:nvPicPr>
          <p:cNvPr id="3" name="图片 2"/>
          <p:cNvPicPr>
            <a:picLocks noChangeAspect="1"/>
          </p:cNvPicPr>
          <p:nvPr/>
        </p:nvPicPr>
        <p:blipFill>
          <a:blip r:embed="rId1"/>
          <a:stretch>
            <a:fillRect/>
          </a:stretch>
        </p:blipFill>
        <p:spPr>
          <a:xfrm>
            <a:off x="744715" y="1283089"/>
            <a:ext cx="7654570" cy="4645474"/>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06361"/>
            <a:ext cx="7886700" cy="1087482"/>
          </a:xfrm>
        </p:spPr>
        <p:txBody>
          <a:bodyPr/>
          <a:lstStyle/>
          <a:p>
            <a:r>
              <a:rPr lang="en-US" altLang="zh-CN" dirty="0">
                <a:solidFill>
                  <a:schemeClr val="tx1">
                    <a:lumMod val="75000"/>
                    <a:lumOff val="25000"/>
                  </a:schemeClr>
                </a:solidFill>
              </a:rPr>
              <a:t>1</a:t>
            </a:r>
            <a:r>
              <a:rPr lang="zh-CN" altLang="en-US" dirty="0">
                <a:solidFill>
                  <a:schemeClr val="tx1">
                    <a:lumMod val="75000"/>
                    <a:lumOff val="25000"/>
                  </a:schemeClr>
                </a:solidFill>
              </a:rPr>
              <a:t>、求出</a:t>
            </a:r>
            <a:r>
              <a:rPr lang="en-US" altLang="zh-CN" dirty="0">
                <a:solidFill>
                  <a:schemeClr val="tx1">
                    <a:lumMod val="75000"/>
                    <a:lumOff val="25000"/>
                  </a:schemeClr>
                </a:solidFill>
              </a:rPr>
              <a:t>2000-2100</a:t>
            </a:r>
            <a:r>
              <a:rPr lang="zh-CN" altLang="en-US" dirty="0">
                <a:solidFill>
                  <a:schemeClr val="tx1">
                    <a:lumMod val="75000"/>
                    <a:lumOff val="25000"/>
                  </a:schemeClr>
                </a:solidFill>
              </a:rPr>
              <a:t>的所有闰年，条件是能同时被</a:t>
            </a:r>
            <a:r>
              <a:rPr lang="en-US" altLang="zh-CN" dirty="0">
                <a:solidFill>
                  <a:schemeClr val="tx1">
                    <a:lumMod val="75000"/>
                    <a:lumOff val="25000"/>
                  </a:schemeClr>
                </a:solidFill>
              </a:rPr>
              <a:t>4</a:t>
            </a:r>
            <a:r>
              <a:rPr lang="zh-CN" altLang="en-US" dirty="0">
                <a:solidFill>
                  <a:schemeClr val="tx1">
                    <a:lumMod val="75000"/>
                    <a:lumOff val="25000"/>
                  </a:schemeClr>
                </a:solidFill>
              </a:rPr>
              <a:t>和</a:t>
            </a:r>
            <a:r>
              <a:rPr lang="en-US" altLang="zh-CN" dirty="0">
                <a:solidFill>
                  <a:schemeClr val="tx1">
                    <a:lumMod val="75000"/>
                    <a:lumOff val="25000"/>
                  </a:schemeClr>
                </a:solidFill>
              </a:rPr>
              <a:t>100</a:t>
            </a:r>
            <a:r>
              <a:rPr lang="zh-CN" altLang="en-US" dirty="0">
                <a:solidFill>
                  <a:schemeClr val="tx1">
                    <a:lumMod val="75000"/>
                    <a:lumOff val="25000"/>
                  </a:schemeClr>
                </a:solidFill>
              </a:rPr>
              <a:t>整除，或者能被</a:t>
            </a:r>
            <a:r>
              <a:rPr lang="en-US" altLang="zh-CN" dirty="0">
                <a:solidFill>
                  <a:schemeClr val="tx1">
                    <a:lumMod val="75000"/>
                    <a:lumOff val="25000"/>
                  </a:schemeClr>
                </a:solidFill>
              </a:rPr>
              <a:t>400</a:t>
            </a:r>
            <a:r>
              <a:rPr lang="zh-CN" altLang="en-US" dirty="0">
                <a:solidFill>
                  <a:schemeClr val="tx1">
                    <a:lumMod val="75000"/>
                    <a:lumOff val="25000"/>
                  </a:schemeClr>
                </a:solidFill>
              </a:rPr>
              <a:t>整除的是闰年。</a:t>
            </a:r>
            <a:endParaRPr lang="zh-CN" altLang="en-US" dirty="0">
              <a:solidFill>
                <a:schemeClr val="tx1">
                  <a:lumMod val="75000"/>
                  <a:lumOff val="25000"/>
                </a:schemeClr>
              </a:solidFill>
            </a:endParaRPr>
          </a:p>
        </p:txBody>
      </p:sp>
      <p:pic>
        <p:nvPicPr>
          <p:cNvPr id="6" name="图片 5"/>
          <p:cNvPicPr>
            <a:picLocks noChangeAspect="1"/>
          </p:cNvPicPr>
          <p:nvPr/>
        </p:nvPicPr>
        <p:blipFill>
          <a:blip r:embed="rId1"/>
          <a:stretch>
            <a:fillRect/>
          </a:stretch>
        </p:blipFill>
        <p:spPr>
          <a:xfrm>
            <a:off x="0" y="2209239"/>
            <a:ext cx="9144000" cy="2906100"/>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842343"/>
            <a:ext cx="7886700" cy="835691"/>
          </a:xfrm>
        </p:spPr>
        <p:txBody>
          <a:bodyPr/>
          <a:lstStyle/>
          <a:p>
            <a:r>
              <a:rPr lang="en-US" altLang="zh-CN" dirty="0">
                <a:solidFill>
                  <a:schemeClr val="tx1">
                    <a:lumMod val="75000"/>
                    <a:lumOff val="25000"/>
                  </a:schemeClr>
                </a:solidFill>
              </a:rPr>
              <a:t>2</a:t>
            </a:r>
            <a:r>
              <a:rPr lang="zh-CN" altLang="en-US" dirty="0">
                <a:solidFill>
                  <a:schemeClr val="tx1">
                    <a:lumMod val="75000"/>
                    <a:lumOff val="25000"/>
                  </a:schemeClr>
                </a:solidFill>
              </a:rPr>
              <a:t>、输入两个正整数，并求出它们的最大公约数和最小公倍数。</a:t>
            </a:r>
            <a:endParaRPr lang="zh-CN" altLang="en-US" dirty="0">
              <a:solidFill>
                <a:schemeClr val="tx1">
                  <a:lumMod val="75000"/>
                  <a:lumOff val="25000"/>
                </a:schemeClr>
              </a:solidFill>
            </a:endParaRPr>
          </a:p>
        </p:txBody>
      </p:sp>
      <p:pic>
        <p:nvPicPr>
          <p:cNvPr id="2" name="图片 1"/>
          <p:cNvPicPr>
            <a:picLocks noChangeAspect="1"/>
          </p:cNvPicPr>
          <p:nvPr/>
        </p:nvPicPr>
        <p:blipFill>
          <a:blip r:embed="rId1"/>
          <a:stretch>
            <a:fillRect/>
          </a:stretch>
        </p:blipFill>
        <p:spPr>
          <a:xfrm>
            <a:off x="1182532" y="1260188"/>
            <a:ext cx="6778936" cy="4828571"/>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42123" y="849019"/>
            <a:ext cx="7886700" cy="835691"/>
          </a:xfrm>
        </p:spPr>
        <p:txBody>
          <a:bodyPr/>
          <a:lstStyle/>
          <a:p>
            <a:r>
              <a:rPr lang="en-US" altLang="zh-CN" dirty="0">
                <a:solidFill>
                  <a:schemeClr val="tx1">
                    <a:lumMod val="75000"/>
                    <a:lumOff val="25000"/>
                  </a:schemeClr>
                </a:solidFill>
              </a:rPr>
              <a:t>1</a:t>
            </a:r>
            <a:r>
              <a:rPr lang="zh-CN" altLang="en-US" dirty="0">
                <a:solidFill>
                  <a:schemeClr val="tx1">
                    <a:lumMod val="75000"/>
                    <a:lumOff val="25000"/>
                  </a:schemeClr>
                </a:solidFill>
              </a:rPr>
              <a:t>、输出</a:t>
            </a:r>
            <a:r>
              <a:rPr lang="en-US" altLang="zh-CN" dirty="0">
                <a:solidFill>
                  <a:schemeClr val="tx1">
                    <a:lumMod val="75000"/>
                    <a:lumOff val="25000"/>
                  </a:schemeClr>
                </a:solidFill>
              </a:rPr>
              <a:t>100</a:t>
            </a:r>
            <a:r>
              <a:rPr lang="zh-CN" altLang="en-US" dirty="0">
                <a:solidFill>
                  <a:schemeClr val="tx1">
                    <a:lumMod val="75000"/>
                    <a:lumOff val="25000"/>
                  </a:schemeClr>
                </a:solidFill>
              </a:rPr>
              <a:t>以内的所有质数。</a:t>
            </a:r>
            <a:endParaRPr lang="zh-CN" altLang="en-US" dirty="0">
              <a:solidFill>
                <a:schemeClr val="tx1">
                  <a:lumMod val="75000"/>
                  <a:lumOff val="25000"/>
                </a:schemeClr>
              </a:solidFill>
            </a:endParaRPr>
          </a:p>
        </p:txBody>
      </p:sp>
      <p:pic>
        <p:nvPicPr>
          <p:cNvPr id="6" name="图片 5"/>
          <p:cNvPicPr>
            <a:picLocks noChangeAspect="1"/>
          </p:cNvPicPr>
          <p:nvPr/>
        </p:nvPicPr>
        <p:blipFill>
          <a:blip r:embed="rId1"/>
          <a:stretch>
            <a:fillRect/>
          </a:stretch>
        </p:blipFill>
        <p:spPr>
          <a:xfrm>
            <a:off x="460201" y="1520693"/>
            <a:ext cx="8068621" cy="4422344"/>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961410"/>
            <a:ext cx="7886700" cy="835691"/>
          </a:xfrm>
        </p:spPr>
        <p:txBody>
          <a:bodyPr/>
          <a:lstStyle/>
          <a:p>
            <a:r>
              <a:rPr lang="en-US" altLang="zh-CN" dirty="0">
                <a:solidFill>
                  <a:schemeClr val="tx1">
                    <a:lumMod val="75000"/>
                    <a:lumOff val="25000"/>
                  </a:schemeClr>
                </a:solidFill>
              </a:rPr>
              <a:t>2</a:t>
            </a:r>
            <a:r>
              <a:rPr lang="zh-CN" altLang="en-US" dirty="0">
                <a:solidFill>
                  <a:schemeClr val="tx1">
                    <a:lumMod val="75000"/>
                    <a:lumOff val="25000"/>
                  </a:schemeClr>
                </a:solidFill>
              </a:rPr>
              <a:t>、求</a:t>
            </a:r>
            <a:r>
              <a:rPr lang="en-US" altLang="zh-CN" dirty="0">
                <a:solidFill>
                  <a:schemeClr val="tx1">
                    <a:lumMod val="75000"/>
                    <a:lumOff val="25000"/>
                  </a:schemeClr>
                </a:solidFill>
              </a:rPr>
              <a:t>100</a:t>
            </a:r>
            <a:r>
              <a:rPr lang="zh-CN" altLang="en-US" dirty="0">
                <a:solidFill>
                  <a:schemeClr val="tx1">
                    <a:lumMod val="75000"/>
                    <a:lumOff val="25000"/>
                  </a:schemeClr>
                </a:solidFill>
              </a:rPr>
              <a:t>以内最大的</a:t>
            </a:r>
            <a:r>
              <a:rPr lang="en-US" altLang="zh-CN" dirty="0">
                <a:solidFill>
                  <a:schemeClr val="tx1">
                    <a:lumMod val="75000"/>
                    <a:lumOff val="25000"/>
                  </a:schemeClr>
                </a:solidFill>
              </a:rPr>
              <a:t>10</a:t>
            </a:r>
            <a:r>
              <a:rPr lang="zh-CN" altLang="en-US" dirty="0">
                <a:solidFill>
                  <a:schemeClr val="tx1">
                    <a:lumMod val="75000"/>
                    <a:lumOff val="25000"/>
                  </a:schemeClr>
                </a:solidFill>
              </a:rPr>
              <a:t>个质数的和。</a:t>
            </a:r>
            <a:endParaRPr lang="zh-CN" altLang="en-US" dirty="0">
              <a:solidFill>
                <a:schemeClr val="tx1">
                  <a:lumMod val="75000"/>
                  <a:lumOff val="25000"/>
                </a:schemeClr>
              </a:solidFill>
            </a:endParaRPr>
          </a:p>
        </p:txBody>
      </p:sp>
      <p:grpSp>
        <p:nvGrpSpPr>
          <p:cNvPr id="7" name="组合 6"/>
          <p:cNvGrpSpPr/>
          <p:nvPr/>
        </p:nvGrpSpPr>
        <p:grpSpPr>
          <a:xfrm>
            <a:off x="0" y="1797101"/>
            <a:ext cx="9170946" cy="3411003"/>
            <a:chOff x="0" y="1426044"/>
            <a:chExt cx="9170946" cy="3104763"/>
          </a:xfrm>
        </p:grpSpPr>
        <p:pic>
          <p:nvPicPr>
            <p:cNvPr id="8" name="图片 7"/>
            <p:cNvPicPr>
              <a:picLocks noChangeAspect="1"/>
            </p:cNvPicPr>
            <p:nvPr/>
          </p:nvPicPr>
          <p:blipFill>
            <a:blip r:embed="rId1"/>
            <a:stretch>
              <a:fillRect/>
            </a:stretch>
          </p:blipFill>
          <p:spPr>
            <a:xfrm>
              <a:off x="0" y="1426044"/>
              <a:ext cx="4869091" cy="3104761"/>
            </a:xfrm>
            <a:prstGeom prst="rect">
              <a:avLst/>
            </a:prstGeom>
          </p:spPr>
        </p:pic>
        <p:pic>
          <p:nvPicPr>
            <p:cNvPr id="9" name="图片 8"/>
            <p:cNvPicPr>
              <a:picLocks noChangeAspect="1"/>
            </p:cNvPicPr>
            <p:nvPr/>
          </p:nvPicPr>
          <p:blipFill>
            <a:blip r:embed="rId2"/>
            <a:stretch>
              <a:fillRect/>
            </a:stretch>
          </p:blipFill>
          <p:spPr>
            <a:xfrm>
              <a:off x="4770946" y="1426045"/>
              <a:ext cx="4400000" cy="3104762"/>
            </a:xfrm>
            <a:prstGeom prst="rect">
              <a:avLst/>
            </a:prstGeom>
          </p:spPr>
        </p:pic>
      </p:gr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961408"/>
            <a:ext cx="7886700" cy="835691"/>
          </a:xfrm>
        </p:spPr>
        <p:txBody>
          <a:bodyPr/>
          <a:lstStyle/>
          <a:p>
            <a:r>
              <a:rPr lang="en-US" altLang="zh-CN" dirty="0">
                <a:solidFill>
                  <a:schemeClr val="tx1">
                    <a:lumMod val="75000"/>
                    <a:lumOff val="25000"/>
                  </a:schemeClr>
                </a:solidFill>
              </a:rPr>
              <a:t>1</a:t>
            </a:r>
            <a:r>
              <a:rPr lang="zh-CN" altLang="en-US" dirty="0">
                <a:solidFill>
                  <a:schemeClr val="tx1">
                    <a:lumMod val="75000"/>
                    <a:lumOff val="25000"/>
                  </a:schemeClr>
                </a:solidFill>
              </a:rPr>
              <a:t>、求</a:t>
            </a:r>
            <a:r>
              <a:rPr lang="en-US" altLang="zh-CN" dirty="0">
                <a:solidFill>
                  <a:schemeClr val="tx1">
                    <a:lumMod val="75000"/>
                    <a:lumOff val="25000"/>
                  </a:schemeClr>
                </a:solidFill>
              </a:rPr>
              <a:t>1-10</a:t>
            </a:r>
            <a:r>
              <a:rPr lang="zh-CN" altLang="en-US" dirty="0">
                <a:solidFill>
                  <a:schemeClr val="tx1">
                    <a:lumMod val="75000"/>
                    <a:lumOff val="25000"/>
                  </a:schemeClr>
                </a:solidFill>
              </a:rPr>
              <a:t>的所有偶数的和。</a:t>
            </a:r>
            <a:endParaRPr lang="zh-CN" altLang="en-US" dirty="0">
              <a:solidFill>
                <a:schemeClr val="tx1">
                  <a:lumMod val="75000"/>
                  <a:lumOff val="25000"/>
                </a:schemeClr>
              </a:solidFill>
            </a:endParaRPr>
          </a:p>
        </p:txBody>
      </p:sp>
      <p:pic>
        <p:nvPicPr>
          <p:cNvPr id="9" name="图片 8"/>
          <p:cNvPicPr>
            <a:picLocks noChangeAspect="1"/>
          </p:cNvPicPr>
          <p:nvPr/>
        </p:nvPicPr>
        <p:blipFill>
          <a:blip r:embed="rId1"/>
          <a:stretch>
            <a:fillRect/>
          </a:stretch>
        </p:blipFill>
        <p:spPr>
          <a:xfrm>
            <a:off x="914400" y="1413683"/>
            <a:ext cx="7182678" cy="4595298"/>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42123" y="849019"/>
            <a:ext cx="7886700" cy="835691"/>
          </a:xfrm>
        </p:spPr>
        <p:txBody>
          <a:bodyPr/>
          <a:lstStyle/>
          <a:p>
            <a:r>
              <a:rPr lang="en-US" altLang="zh-CN" dirty="0">
                <a:solidFill>
                  <a:schemeClr val="tx1">
                    <a:lumMod val="75000"/>
                    <a:lumOff val="25000"/>
                  </a:schemeClr>
                </a:solidFill>
              </a:rPr>
              <a:t>2</a:t>
            </a:r>
            <a:r>
              <a:rPr lang="zh-CN" altLang="en-US" dirty="0">
                <a:solidFill>
                  <a:schemeClr val="tx1">
                    <a:lumMod val="75000"/>
                    <a:lumOff val="25000"/>
                  </a:schemeClr>
                </a:solidFill>
              </a:rPr>
              <a:t>、将</a:t>
            </a:r>
            <a:r>
              <a:rPr lang="en-US" altLang="zh-CN" dirty="0">
                <a:solidFill>
                  <a:schemeClr val="tx1">
                    <a:lumMod val="75000"/>
                    <a:lumOff val="25000"/>
                  </a:schemeClr>
                </a:solidFill>
              </a:rPr>
              <a:t>10-20</a:t>
            </a:r>
            <a:r>
              <a:rPr lang="zh-CN" altLang="en-US" dirty="0">
                <a:solidFill>
                  <a:schemeClr val="tx1">
                    <a:lumMod val="75000"/>
                    <a:lumOff val="25000"/>
                  </a:schemeClr>
                </a:solidFill>
              </a:rPr>
              <a:t>不能被</a:t>
            </a:r>
            <a:r>
              <a:rPr lang="en-US" altLang="zh-CN" dirty="0">
                <a:solidFill>
                  <a:schemeClr val="tx1">
                    <a:lumMod val="75000"/>
                    <a:lumOff val="25000"/>
                  </a:schemeClr>
                </a:solidFill>
              </a:rPr>
              <a:t>2</a:t>
            </a:r>
            <a:r>
              <a:rPr lang="zh-CN" altLang="en-US" dirty="0">
                <a:solidFill>
                  <a:schemeClr val="tx1">
                    <a:lumMod val="75000"/>
                    <a:lumOff val="25000"/>
                  </a:schemeClr>
                </a:solidFill>
              </a:rPr>
              <a:t>或</a:t>
            </a:r>
            <a:r>
              <a:rPr lang="en-US" altLang="zh-CN" dirty="0">
                <a:solidFill>
                  <a:schemeClr val="tx1">
                    <a:lumMod val="75000"/>
                    <a:lumOff val="25000"/>
                  </a:schemeClr>
                </a:solidFill>
              </a:rPr>
              <a:t>3</a:t>
            </a:r>
            <a:r>
              <a:rPr lang="zh-CN" altLang="en-US" dirty="0">
                <a:solidFill>
                  <a:schemeClr val="tx1">
                    <a:lumMod val="75000"/>
                    <a:lumOff val="25000"/>
                  </a:schemeClr>
                </a:solidFill>
              </a:rPr>
              <a:t>整除的数输出。</a:t>
            </a:r>
            <a:endParaRPr lang="zh-CN" altLang="en-US" dirty="0">
              <a:solidFill>
                <a:schemeClr val="tx1">
                  <a:lumMod val="75000"/>
                  <a:lumOff val="25000"/>
                </a:schemeClr>
              </a:solidFill>
            </a:endParaRPr>
          </a:p>
        </p:txBody>
      </p:sp>
      <p:pic>
        <p:nvPicPr>
          <p:cNvPr id="7" name="图片 6"/>
          <p:cNvPicPr>
            <a:picLocks noChangeAspect="1"/>
          </p:cNvPicPr>
          <p:nvPr/>
        </p:nvPicPr>
        <p:blipFill>
          <a:blip r:embed="rId1"/>
          <a:stretch>
            <a:fillRect/>
          </a:stretch>
        </p:blipFill>
        <p:spPr>
          <a:xfrm>
            <a:off x="139942" y="1684710"/>
            <a:ext cx="8864116" cy="3470386"/>
          </a:xfrm>
          <a:prstGeom prst="rect">
            <a:avLst/>
          </a:prstGeom>
        </p:spPr>
      </p:pic>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4</a:t>
            </a:r>
            <a:r>
              <a:rPr dirty="0"/>
              <a:t> </a:t>
            </a:r>
            <a:r>
              <a:rPr lang="zh-CN" dirty="0"/>
              <a:t>实验</a:t>
            </a:r>
            <a:endParaRPr lang="zh-CN"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151890"/>
            <a:ext cx="7886700" cy="4044950"/>
          </a:xfrm>
        </p:spPr>
        <p:txBody>
          <a:bodyPr/>
          <a:lstStyle/>
          <a:p>
            <a:r>
              <a:rPr lang="zh-CN" altLang="en-US" dirty="0">
                <a:solidFill>
                  <a:schemeClr val="tx1">
                    <a:lumMod val="75000"/>
                    <a:lumOff val="25000"/>
                  </a:schemeClr>
                </a:solidFill>
              </a:rPr>
              <a:t>流程图，是使用图形来表示流程控制的一种方法，是一种传统的算法表示方法，用特定的图形符号和文字对流程和算法加以说明，叫做算法的图，也称为流程图。俗话说千言万语不如一张图。</a:t>
            </a:r>
            <a:endParaRPr lang="zh-CN" altLang="en-US" dirty="0">
              <a:solidFill>
                <a:schemeClr val="tx1">
                  <a:lumMod val="75000"/>
                  <a:lumOff val="25000"/>
                </a:schemeClr>
              </a:solidFill>
            </a:endParaRPr>
          </a:p>
          <a:p>
            <a:r>
              <a:rPr lang="zh-CN" altLang="en-US" dirty="0">
                <a:solidFill>
                  <a:schemeClr val="tx1">
                    <a:lumMod val="75000"/>
                    <a:lumOff val="25000"/>
                  </a:schemeClr>
                </a:solidFill>
              </a:rPr>
              <a:t>流程图有它自己的规范，按照这样的规范所画出的流程图，便于技术人员之间的交流，也是软件项目开发所必备的基本组成部分，因此画流程图也应是开发者的基本功。</a:t>
            </a:r>
            <a:endParaRPr lang="zh-CN" altLang="en-US" dirty="0">
              <a:solidFill>
                <a:schemeClr val="tx1">
                  <a:lumMod val="75000"/>
                  <a:lumOff val="25000"/>
                </a:schemeClr>
              </a:solidFill>
            </a:endParaRPr>
          </a:p>
        </p:txBody>
      </p:sp>
      <p:graphicFrame>
        <p:nvGraphicFramePr>
          <p:cNvPr id="4" name="表格 3"/>
          <p:cNvGraphicFramePr>
            <a:graphicFrameLocks noGrp="1"/>
          </p:cNvGraphicFramePr>
          <p:nvPr/>
        </p:nvGraphicFramePr>
        <p:xfrm>
          <a:off x="1524000" y="3683635"/>
          <a:ext cx="6096000" cy="2225040"/>
        </p:xfrm>
        <a:graphic>
          <a:graphicData uri="http://schemas.openxmlformats.org/drawingml/2006/table">
            <a:tbl>
              <a:tblPr firstRow="1" bandRow="1">
                <a:tableStyleId>{5C22544A-7EE6-4342-B048-85BDC9FD1C3A}</a:tableStyleId>
              </a:tblPr>
              <a:tblGrid>
                <a:gridCol w="1007993"/>
                <a:gridCol w="5088007"/>
              </a:tblGrid>
              <a:tr h="370840">
                <a:tc>
                  <a:txBody>
                    <a:bodyPr/>
                    <a:lstStyle/>
                    <a:p>
                      <a:pPr algn="ctr"/>
                      <a:r>
                        <a:rPr lang="zh-CN" altLang="en-US" dirty="0"/>
                        <a:t>符号</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dirty="0"/>
                        <a:t>说明</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a:t>圆角矩形用来表示“开始”与“结束”。</a:t>
                      </a:r>
                      <a:endParaRPr lang="zh-CN"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600" kern="1200" dirty="0">
                          <a:solidFill>
                            <a:schemeClr val="dk1"/>
                          </a:solidFill>
                          <a:latin typeface="+mn-lt"/>
                          <a:ea typeface="+mn-ea"/>
                          <a:cs typeface="+mn-cs"/>
                        </a:rPr>
                        <a:t>矩形用来表示要执行的动作或算法。</a:t>
                      </a:r>
                      <a:endParaRPr lang="zh-CN" alt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600" kern="1200" dirty="0">
                          <a:solidFill>
                            <a:schemeClr val="dk1"/>
                          </a:solidFill>
                          <a:latin typeface="+mn-lt"/>
                          <a:ea typeface="+mn-ea"/>
                          <a:cs typeface="+mn-cs"/>
                        </a:rPr>
                        <a:t>菱形用来表示问题判断。</a:t>
                      </a:r>
                      <a:endParaRPr lang="zh-CN" alt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600" kern="1200" dirty="0">
                          <a:solidFill>
                            <a:schemeClr val="dk1"/>
                          </a:solidFill>
                          <a:latin typeface="+mn-lt"/>
                          <a:ea typeface="+mn-ea"/>
                          <a:cs typeface="+mn-cs"/>
                        </a:rPr>
                        <a:t>平行四边形用来表示输入输出。</a:t>
                      </a:r>
                      <a:endParaRPr lang="zh-CN" alt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CN" altLang="en-US" sz="1600" kern="1200" dirty="0">
                          <a:solidFill>
                            <a:schemeClr val="dk1"/>
                          </a:solidFill>
                          <a:latin typeface="+mn-lt"/>
                          <a:ea typeface="+mn-ea"/>
                          <a:cs typeface="+mn-cs"/>
                        </a:rPr>
                        <a:t>箭头用来代表工作流方向。</a:t>
                      </a:r>
                      <a:endParaRPr lang="zh-CN" altLang="en-US" sz="16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1" name="组合 10"/>
          <p:cNvGrpSpPr/>
          <p:nvPr/>
        </p:nvGrpSpPr>
        <p:grpSpPr>
          <a:xfrm>
            <a:off x="1709531" y="4108178"/>
            <a:ext cx="530915" cy="1614969"/>
            <a:chOff x="1563757" y="4293706"/>
            <a:chExt cx="530915" cy="1614969"/>
          </a:xfrm>
          <a:noFill/>
        </p:grpSpPr>
        <p:sp>
          <p:nvSpPr>
            <p:cNvPr id="5" name="矩形: 圆角 4"/>
            <p:cNvSpPr/>
            <p:nvPr/>
          </p:nvSpPr>
          <p:spPr>
            <a:xfrm>
              <a:off x="1657350" y="4293706"/>
              <a:ext cx="437322" cy="23854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6" name="矩形 5"/>
            <p:cNvSpPr/>
            <p:nvPr/>
          </p:nvSpPr>
          <p:spPr>
            <a:xfrm>
              <a:off x="1657350" y="4664767"/>
              <a:ext cx="437322" cy="23807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7" name="流程图: 决策 6"/>
            <p:cNvSpPr/>
            <p:nvPr/>
          </p:nvSpPr>
          <p:spPr>
            <a:xfrm>
              <a:off x="1657350" y="5049080"/>
              <a:ext cx="437322" cy="224348"/>
            </a:xfrm>
            <a:prstGeom prst="flowChartDecis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8" name="流程图: 数据 7"/>
            <p:cNvSpPr/>
            <p:nvPr/>
          </p:nvSpPr>
          <p:spPr>
            <a:xfrm>
              <a:off x="1657350" y="5459896"/>
              <a:ext cx="437322" cy="170871"/>
            </a:xfrm>
            <a:prstGeom prst="flowChartInputOutp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cxnSp>
          <p:nvCxnSpPr>
            <p:cNvPr id="10" name="直接箭头连接符 9"/>
            <p:cNvCxnSpPr/>
            <p:nvPr/>
          </p:nvCxnSpPr>
          <p:spPr>
            <a:xfrm>
              <a:off x="1563757" y="5908675"/>
              <a:ext cx="530915" cy="0"/>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13"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3.1 条件语句</a:t>
            </a:r>
            <a:endParaRPr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90000"/>
          </a:bodyPr>
          <a:lstStyle/>
          <a:p>
            <a:r>
              <a:rPr lang="zh-CN" altLang="en-US" dirty="0"/>
              <a:t>第三章 流程控制</a:t>
            </a:r>
            <a:endParaRPr lang="zh-CN" altLang="en-US" dirty="0"/>
          </a:p>
        </p:txBody>
      </p:sp>
      <p:sp>
        <p:nvSpPr>
          <p:cNvPr id="3" name="文本占位符 2"/>
          <p:cNvSpPr>
            <a:spLocks noGrp="1"/>
          </p:cNvSpPr>
          <p:nvPr>
            <p:ph type="body" sz="quarter" idx="14"/>
          </p:nvPr>
        </p:nvSpPr>
        <p:spPr/>
        <p:txBody>
          <a:bodyPr>
            <a:normAutofit fontScale="90000"/>
          </a:bodyPr>
          <a:lstStyle/>
          <a:p>
            <a:pPr marL="0" indent="0">
              <a:buNone/>
            </a:pPr>
            <a:r>
              <a:rPr lang="en-US" altLang="zh-CN" dirty="0">
                <a:solidFill>
                  <a:schemeClr val="tx1">
                    <a:lumMod val="75000"/>
                    <a:lumOff val="25000"/>
                  </a:schemeClr>
                </a:solidFill>
              </a:rPr>
              <a:t>3.1 </a:t>
            </a:r>
            <a:r>
              <a:rPr lang="zh-CN" altLang="en-US" dirty="0">
                <a:solidFill>
                  <a:schemeClr val="tx1">
                    <a:lumMod val="75000"/>
                    <a:lumOff val="25000"/>
                  </a:schemeClr>
                </a:solidFill>
              </a:rPr>
              <a:t>条件语句</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normAutofit fontScale="90000"/>
          </a:bodyPr>
          <a:lstStyle/>
          <a:p>
            <a:pPr marL="0" indent="0">
              <a:buNone/>
            </a:pPr>
            <a:r>
              <a:rPr lang="en-US" altLang="zh-CN" dirty="0">
                <a:solidFill>
                  <a:schemeClr val="tx1">
                    <a:lumMod val="75000"/>
                    <a:lumOff val="25000"/>
                  </a:schemeClr>
                </a:solidFill>
              </a:rPr>
              <a:t>3.2 </a:t>
            </a:r>
            <a:r>
              <a:rPr lang="zh-CN" altLang="en-US" dirty="0">
                <a:solidFill>
                  <a:schemeClr val="tx1">
                    <a:lumMod val="75000"/>
                    <a:lumOff val="25000"/>
                  </a:schemeClr>
                </a:solidFill>
              </a:rPr>
              <a:t>条件流程控制</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normAutofit fontScale="90000"/>
          </a:bodyPr>
          <a:lstStyle/>
          <a:p>
            <a:pPr marL="0" indent="0">
              <a:buNone/>
            </a:pPr>
            <a:r>
              <a:rPr lang="en-US" altLang="zh-CN" dirty="0">
                <a:solidFill>
                  <a:schemeClr val="tx1">
                    <a:lumMod val="75000"/>
                    <a:lumOff val="25000"/>
                  </a:schemeClr>
                </a:solidFill>
              </a:rPr>
              <a:t>3.3 </a:t>
            </a:r>
            <a:r>
              <a:rPr lang="zh-CN" altLang="en-US" dirty="0">
                <a:solidFill>
                  <a:schemeClr val="tx1">
                    <a:lumMod val="75000"/>
                    <a:lumOff val="25000"/>
                  </a:schemeClr>
                </a:solidFill>
              </a:rPr>
              <a:t>循环流程控制</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normAutofit fontScale="90000"/>
          </a:bodyPr>
          <a:lstStyle/>
          <a:p>
            <a:pPr marL="0" indent="0">
              <a:buNone/>
            </a:pPr>
            <a:r>
              <a:rPr lang="en-US" altLang="zh-CN" dirty="0">
                <a:solidFill>
                  <a:schemeClr val="tx1">
                    <a:lumMod val="75000"/>
                    <a:lumOff val="25000"/>
                  </a:schemeClr>
                </a:solidFill>
              </a:rPr>
              <a:t>3.4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a:xfrm>
            <a:off x="1769110" y="4906645"/>
            <a:ext cx="5719445" cy="411480"/>
          </a:xfrm>
          <a:solidFill>
            <a:schemeClr val="accent1"/>
          </a:solidFill>
        </p:spPr>
        <p:txBody>
          <a:bodyPr>
            <a:normAutofit fontScale="90000"/>
          </a:bodyPr>
          <a:lstStyle/>
          <a:p>
            <a:pPr marL="0" indent="0">
              <a:buNone/>
            </a:pPr>
            <a:r>
              <a:rPr lang="en-US" altLang="zh-CN" dirty="0">
                <a:solidFill>
                  <a:schemeClr val="bg1"/>
                </a:solidFill>
              </a:rPr>
              <a:t>  3.4 </a:t>
            </a:r>
            <a:r>
              <a:rPr lang="zh-CN" altLang="en-US" dirty="0">
                <a:solidFill>
                  <a:schemeClr val="bg1"/>
                </a:solidFill>
              </a:rPr>
              <a:t>小结</a:t>
            </a:r>
            <a:endParaRPr lang="zh-CN" altLang="en-US" dirty="0">
              <a:solidFill>
                <a:schemeClr val="bg1"/>
              </a:solidFil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406525"/>
            <a:ext cx="7886700" cy="4044950"/>
          </a:xfrm>
        </p:spPr>
        <p:txBody>
          <a:bodyPr/>
          <a:lstStyle/>
          <a:p>
            <a:r>
              <a:rPr lang="zh-CN" altLang="en-US" dirty="0">
                <a:solidFill>
                  <a:schemeClr val="tx1">
                    <a:lumMod val="75000"/>
                    <a:lumOff val="25000"/>
                  </a:schemeClr>
                </a:solidFill>
              </a:rPr>
              <a:t>本章讲解了</a:t>
            </a:r>
            <a:r>
              <a:rPr lang="en-US" altLang="zh-CN" dirty="0">
                <a:solidFill>
                  <a:schemeClr val="tx1">
                    <a:lumMod val="75000"/>
                    <a:lumOff val="25000"/>
                  </a:schemeClr>
                </a:solidFill>
              </a:rPr>
              <a:t>Python</a:t>
            </a:r>
            <a:r>
              <a:rPr lang="zh-CN" altLang="en-US" dirty="0">
                <a:solidFill>
                  <a:schemeClr val="tx1">
                    <a:lumMod val="75000"/>
                    <a:lumOff val="25000"/>
                  </a:schemeClr>
                </a:solidFill>
              </a:rPr>
              <a:t>的流程控制：</a:t>
            </a:r>
            <a:r>
              <a:rPr lang="en-US" altLang="zh-CN" dirty="0">
                <a:solidFill>
                  <a:schemeClr val="tx1">
                    <a:lumMod val="75000"/>
                    <a:lumOff val="25000"/>
                  </a:schemeClr>
                </a:solidFill>
              </a:rPr>
              <a:t>if</a:t>
            </a:r>
            <a:r>
              <a:rPr lang="zh-CN" altLang="en-US" dirty="0">
                <a:solidFill>
                  <a:schemeClr val="tx1">
                    <a:lumMod val="75000"/>
                    <a:lumOff val="25000"/>
                  </a:schemeClr>
                </a:solidFill>
              </a:rPr>
              <a:t>分支、</a:t>
            </a:r>
            <a:r>
              <a:rPr lang="en-US" altLang="zh-CN" dirty="0">
                <a:solidFill>
                  <a:schemeClr val="tx1">
                    <a:lumMod val="75000"/>
                    <a:lumOff val="25000"/>
                  </a:schemeClr>
                </a:solidFill>
              </a:rPr>
              <a:t>for</a:t>
            </a:r>
            <a:r>
              <a:rPr lang="zh-CN" altLang="en-US" dirty="0">
                <a:solidFill>
                  <a:schemeClr val="tx1">
                    <a:lumMod val="75000"/>
                    <a:lumOff val="25000"/>
                  </a:schemeClr>
                </a:solidFill>
              </a:rPr>
              <a:t>循环和</a:t>
            </a:r>
            <a:r>
              <a:rPr lang="en-US" altLang="zh-CN" dirty="0">
                <a:solidFill>
                  <a:schemeClr val="tx1">
                    <a:lumMod val="75000"/>
                    <a:lumOff val="25000"/>
                  </a:schemeClr>
                </a:solidFill>
              </a:rPr>
              <a:t>while</a:t>
            </a:r>
            <a:r>
              <a:rPr lang="zh-CN" altLang="en-US" dirty="0">
                <a:solidFill>
                  <a:schemeClr val="tx1">
                    <a:lumMod val="75000"/>
                    <a:lumOff val="25000"/>
                  </a:schemeClr>
                </a:solidFill>
              </a:rPr>
              <a:t>循环。</a:t>
            </a:r>
            <a:r>
              <a:rPr lang="en-US" altLang="zh-CN" dirty="0">
                <a:solidFill>
                  <a:schemeClr val="tx1">
                    <a:lumMod val="75000"/>
                    <a:lumOff val="25000"/>
                  </a:schemeClr>
                </a:solidFill>
              </a:rPr>
              <a:t>if</a:t>
            </a:r>
            <a:r>
              <a:rPr lang="zh-CN" altLang="en-US" dirty="0">
                <a:solidFill>
                  <a:schemeClr val="tx1">
                    <a:lumMod val="75000"/>
                    <a:lumOff val="25000"/>
                  </a:schemeClr>
                </a:solidFill>
              </a:rPr>
              <a:t>、</a:t>
            </a:r>
            <a:r>
              <a:rPr lang="en-US" altLang="zh-CN" dirty="0">
                <a:solidFill>
                  <a:schemeClr val="tx1">
                    <a:lumMod val="75000"/>
                    <a:lumOff val="25000"/>
                  </a:schemeClr>
                </a:solidFill>
              </a:rPr>
              <a:t>for</a:t>
            </a:r>
            <a:r>
              <a:rPr lang="zh-CN" altLang="en-US" dirty="0">
                <a:solidFill>
                  <a:schemeClr val="tx1">
                    <a:lumMod val="75000"/>
                    <a:lumOff val="25000"/>
                  </a:schemeClr>
                </a:solidFill>
              </a:rPr>
              <a:t>和</a:t>
            </a:r>
            <a:r>
              <a:rPr lang="en-US" altLang="zh-CN" dirty="0">
                <a:solidFill>
                  <a:schemeClr val="tx1">
                    <a:lumMod val="75000"/>
                    <a:lumOff val="25000"/>
                  </a:schemeClr>
                </a:solidFill>
              </a:rPr>
              <a:t>while</a:t>
            </a:r>
            <a:r>
              <a:rPr lang="zh-CN" altLang="en-US" dirty="0">
                <a:solidFill>
                  <a:schemeClr val="tx1">
                    <a:lumMod val="75000"/>
                    <a:lumOff val="25000"/>
                  </a:schemeClr>
                </a:solidFill>
              </a:rPr>
              <a:t>语法上很简单，但通过组合或嵌套，可以实现各种简单到复杂的程序逻辑结构。</a:t>
            </a:r>
            <a:endParaRPr lang="zh-CN" altLang="en-US" dirty="0">
              <a:solidFill>
                <a:schemeClr val="tx1">
                  <a:lumMod val="75000"/>
                  <a:lumOff val="25000"/>
                </a:schemeClr>
              </a:solidFill>
            </a:endParaRPr>
          </a:p>
          <a:p>
            <a:r>
              <a:rPr lang="zh-CN" altLang="en-US" dirty="0">
                <a:solidFill>
                  <a:schemeClr val="tx1">
                    <a:lumMod val="75000"/>
                    <a:lumOff val="25000"/>
                  </a:schemeClr>
                </a:solidFill>
              </a:rPr>
              <a:t>为了保证程序流程控制的灵活性，</a:t>
            </a:r>
            <a:r>
              <a:rPr lang="en-US" altLang="zh-CN" dirty="0">
                <a:solidFill>
                  <a:schemeClr val="tx1">
                    <a:lumMod val="75000"/>
                    <a:lumOff val="25000"/>
                  </a:schemeClr>
                </a:solidFill>
              </a:rPr>
              <a:t>Python</a:t>
            </a:r>
            <a:r>
              <a:rPr lang="zh-CN" altLang="en-US" dirty="0">
                <a:solidFill>
                  <a:schemeClr val="tx1">
                    <a:lumMod val="75000"/>
                    <a:lumOff val="25000"/>
                  </a:schemeClr>
                </a:solidFill>
              </a:rPr>
              <a:t>提供了</a:t>
            </a:r>
            <a:r>
              <a:rPr lang="en-US" altLang="zh-CN" dirty="0">
                <a:solidFill>
                  <a:schemeClr val="tx1">
                    <a:lumMod val="75000"/>
                    <a:lumOff val="25000"/>
                  </a:schemeClr>
                </a:solidFill>
              </a:rPr>
              <a:t>continue</a:t>
            </a:r>
            <a:r>
              <a:rPr lang="zh-CN" altLang="en-US" dirty="0">
                <a:solidFill>
                  <a:schemeClr val="tx1">
                    <a:lumMod val="75000"/>
                    <a:lumOff val="25000"/>
                  </a:schemeClr>
                </a:solidFill>
              </a:rPr>
              <a:t>和</a:t>
            </a:r>
            <a:r>
              <a:rPr lang="en-US" altLang="zh-CN" dirty="0">
                <a:solidFill>
                  <a:schemeClr val="tx1">
                    <a:lumMod val="75000"/>
                    <a:lumOff val="25000"/>
                  </a:schemeClr>
                </a:solidFill>
              </a:rPr>
              <a:t>break</a:t>
            </a:r>
            <a:r>
              <a:rPr lang="zh-CN" altLang="en-US" dirty="0">
                <a:solidFill>
                  <a:schemeClr val="tx1">
                    <a:lumMod val="75000"/>
                    <a:lumOff val="25000"/>
                  </a:schemeClr>
                </a:solidFill>
              </a:rPr>
              <a:t>两个语句来控制循环语句。</a:t>
            </a:r>
            <a:r>
              <a:rPr lang="en-US" altLang="zh-CN" dirty="0">
                <a:solidFill>
                  <a:schemeClr val="tx1">
                    <a:lumMod val="75000"/>
                    <a:lumOff val="25000"/>
                  </a:schemeClr>
                </a:solidFill>
              </a:rPr>
              <a:t>continue</a:t>
            </a:r>
            <a:r>
              <a:rPr lang="zh-CN" altLang="en-US" dirty="0">
                <a:solidFill>
                  <a:schemeClr val="tx1">
                    <a:lumMod val="75000"/>
                    <a:lumOff val="25000"/>
                  </a:schemeClr>
                </a:solidFill>
              </a:rPr>
              <a:t>语句用来结束本次循环，提前进入下一次循环。</a:t>
            </a:r>
            <a:r>
              <a:rPr lang="en-US" altLang="zh-CN" dirty="0">
                <a:solidFill>
                  <a:schemeClr val="tx1">
                    <a:lumMod val="75000"/>
                    <a:lumOff val="25000"/>
                  </a:schemeClr>
                </a:solidFill>
              </a:rPr>
              <a:t>break</a:t>
            </a:r>
            <a:r>
              <a:rPr lang="zh-CN" altLang="en-US" dirty="0">
                <a:solidFill>
                  <a:schemeClr val="tx1">
                    <a:lumMod val="75000"/>
                    <a:lumOff val="25000"/>
                  </a:schemeClr>
                </a:solidFill>
              </a:rPr>
              <a:t>语句用于强制退出循环，不执行循环体中剩余的循环次数。</a:t>
            </a:r>
            <a:endParaRPr lang="zh-CN" altLang="en-US" dirty="0">
              <a:solidFill>
                <a:schemeClr val="tx1">
                  <a:lumMod val="75000"/>
                  <a:lumOff val="25000"/>
                </a:schemeClr>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21"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5</a:t>
            </a:r>
            <a:r>
              <a:rPr dirty="0"/>
              <a:t> </a:t>
            </a:r>
            <a:r>
              <a:rPr lang="zh-CN" dirty="0"/>
              <a:t>小结</a:t>
            </a:r>
            <a:endParaRPr lang="zh-CN"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90000"/>
          </a:bodyPr>
          <a:lstStyle/>
          <a:p>
            <a:r>
              <a:rPr lang="zh-CN" altLang="en-US" dirty="0"/>
              <a:t>第三章 流程控制</a:t>
            </a:r>
            <a:endParaRPr lang="zh-CN" altLang="en-US" dirty="0"/>
          </a:p>
        </p:txBody>
      </p:sp>
      <p:sp>
        <p:nvSpPr>
          <p:cNvPr id="3" name="文本占位符 2"/>
          <p:cNvSpPr>
            <a:spLocks noGrp="1"/>
          </p:cNvSpPr>
          <p:nvPr>
            <p:ph type="body" sz="quarter" idx="14"/>
          </p:nvPr>
        </p:nvSpPr>
        <p:spPr/>
        <p:txBody>
          <a:bodyPr>
            <a:normAutofit fontScale="90000"/>
          </a:bodyPr>
          <a:lstStyle/>
          <a:p>
            <a:pPr marL="0" indent="0">
              <a:buNone/>
            </a:pPr>
            <a:r>
              <a:rPr lang="en-US" altLang="zh-CN" dirty="0">
                <a:solidFill>
                  <a:schemeClr val="tx1">
                    <a:lumMod val="75000"/>
                    <a:lumOff val="25000"/>
                  </a:schemeClr>
                </a:solidFill>
              </a:rPr>
              <a:t>3.1  </a:t>
            </a:r>
            <a:r>
              <a:rPr lang="zh-CN" altLang="en-US" dirty="0">
                <a:solidFill>
                  <a:schemeClr val="tx1">
                    <a:lumMod val="75000"/>
                    <a:lumOff val="25000"/>
                  </a:schemeClr>
                </a:solidFill>
              </a:rPr>
              <a:t>条件语句</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p:txBody>
          <a:bodyPr>
            <a:normAutofit fontScale="90000"/>
          </a:bodyPr>
          <a:lstStyle/>
          <a:p>
            <a:pPr marL="0" indent="0">
              <a:buNone/>
            </a:pPr>
            <a:r>
              <a:rPr lang="en-US" altLang="zh-CN" dirty="0">
                <a:solidFill>
                  <a:schemeClr val="tx1">
                    <a:lumMod val="75000"/>
                    <a:lumOff val="25000"/>
                  </a:schemeClr>
                </a:solidFill>
              </a:rPr>
              <a:t>3.2 </a:t>
            </a:r>
            <a:r>
              <a:rPr lang="zh-CN" altLang="en-US" dirty="0">
                <a:solidFill>
                  <a:schemeClr val="tx1">
                    <a:lumMod val="75000"/>
                    <a:lumOff val="25000"/>
                  </a:schemeClr>
                </a:solidFill>
              </a:rPr>
              <a:t>条件流程控制</a:t>
            </a:r>
            <a:endParaRPr lang="zh-CN" altLang="en-US" dirty="0">
              <a:solidFill>
                <a:schemeClr val="tx1">
                  <a:lumMod val="75000"/>
                  <a:lumOff val="25000"/>
                </a:schemeClr>
              </a:solidFill>
            </a:endParaRPr>
          </a:p>
        </p:txBody>
      </p:sp>
      <p:sp>
        <p:nvSpPr>
          <p:cNvPr id="5" name="文本占位符 4"/>
          <p:cNvSpPr>
            <a:spLocks noGrp="1"/>
          </p:cNvSpPr>
          <p:nvPr>
            <p:ph type="body" sz="quarter" idx="16"/>
          </p:nvPr>
        </p:nvSpPr>
        <p:spPr/>
        <p:txBody>
          <a:bodyPr>
            <a:normAutofit fontScale="90000"/>
          </a:bodyPr>
          <a:lstStyle/>
          <a:p>
            <a:pPr marL="0" indent="0">
              <a:buNone/>
            </a:pPr>
            <a:r>
              <a:rPr lang="en-US" altLang="zh-CN" dirty="0">
                <a:solidFill>
                  <a:schemeClr val="tx1">
                    <a:lumMod val="75000"/>
                    <a:lumOff val="25000"/>
                  </a:schemeClr>
                </a:solidFill>
              </a:rPr>
              <a:t>3.3 </a:t>
            </a:r>
            <a:r>
              <a:rPr lang="zh-CN" altLang="en-US" dirty="0">
                <a:solidFill>
                  <a:schemeClr val="tx1">
                    <a:lumMod val="75000"/>
                    <a:lumOff val="25000"/>
                  </a:schemeClr>
                </a:solidFill>
              </a:rPr>
              <a:t>循环流程控制</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a:xfrm>
            <a:off x="1782445" y="5532755"/>
            <a:ext cx="5720715" cy="411480"/>
          </a:xfrm>
          <a:solidFill>
            <a:schemeClr val="accent1"/>
          </a:solidFill>
        </p:spPr>
        <p:txBody>
          <a:bodyPr>
            <a:normAutofit fontScale="90000"/>
          </a:bodyPr>
          <a:lstStyle/>
          <a:p>
            <a:pPr marL="0" indent="0">
              <a:buNone/>
            </a:pPr>
            <a:r>
              <a:rPr lang="en-US" altLang="zh-CN" dirty="0">
                <a:solidFill>
                  <a:schemeClr val="bg1"/>
                </a:solidFill>
              </a:rPr>
              <a:t>  </a:t>
            </a:r>
            <a:r>
              <a:rPr lang="zh-CN" altLang="en-US" dirty="0">
                <a:solidFill>
                  <a:schemeClr val="bg1"/>
                </a:solidFill>
              </a:rPr>
              <a:t>习题</a:t>
            </a:r>
            <a:endParaRPr lang="zh-CN" altLang="en-US" dirty="0">
              <a:solidFill>
                <a:schemeClr val="bg1"/>
              </a:solidFill>
            </a:endParaRPr>
          </a:p>
        </p:txBody>
      </p:sp>
      <p:sp>
        <p:nvSpPr>
          <p:cNvPr id="7" name="文本占位符 6"/>
          <p:cNvSpPr>
            <a:spLocks noGrp="1"/>
          </p:cNvSpPr>
          <p:nvPr>
            <p:ph type="body" sz="quarter" idx="18"/>
          </p:nvPr>
        </p:nvSpPr>
        <p:spPr/>
        <p:txBody>
          <a:bodyPr>
            <a:normAutofit fontScale="90000"/>
          </a:bodyPr>
          <a:lstStyle/>
          <a:p>
            <a:pPr marL="0" indent="0">
              <a:buNone/>
            </a:pPr>
            <a:r>
              <a:rPr lang="en-US" altLang="zh-CN" dirty="0">
                <a:solidFill>
                  <a:schemeClr val="tx1">
                    <a:lumMod val="75000"/>
                    <a:lumOff val="25000"/>
                  </a:schemeClr>
                </a:solidFill>
              </a:rPr>
              <a:t>3.4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normAutofit fontScale="90000"/>
          </a:bodyPr>
          <a:lstStyle/>
          <a:p>
            <a:pPr marL="0" indent="0">
              <a:buNone/>
            </a:pPr>
            <a:r>
              <a:rPr lang="en-US" altLang="zh-CN" dirty="0">
                <a:solidFill>
                  <a:schemeClr val="tx1">
                    <a:lumMod val="75000"/>
                    <a:lumOff val="25000"/>
                  </a:schemeClr>
                </a:solidFill>
              </a:rPr>
              <a:t>3.5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2464268"/>
            <a:ext cx="7961879" cy="2999740"/>
          </a:xfrm>
          <a:prstGeom prst="rect">
            <a:avLst/>
          </a:prstGeom>
        </p:spPr>
        <p:txBody>
          <a:bodyPr wrap="square">
            <a:spAutoFit/>
          </a:bodyPr>
          <a:lstStyle/>
          <a:p>
            <a:pPr>
              <a:lnSpc>
                <a:spcPct val="150000"/>
              </a:lnSpc>
            </a:pPr>
            <a:r>
              <a:rPr altLang="zh-CN" sz="2100" spc="225" dirty="0">
                <a:solidFill>
                  <a:prstClr val="white"/>
                </a:solidFill>
              </a:rPr>
              <a:t>1</a:t>
            </a:r>
            <a:r>
              <a:rPr lang="en-US" sz="2100" spc="225" dirty="0">
                <a:solidFill>
                  <a:prstClr val="white"/>
                </a:solidFill>
                <a:sym typeface="+mn-ea"/>
              </a:rPr>
              <a:t>. </a:t>
            </a:r>
            <a:r>
              <a:rPr altLang="zh-CN" sz="2100" spc="225" dirty="0">
                <a:solidFill>
                  <a:prstClr val="white"/>
                </a:solidFill>
              </a:rPr>
              <a:t>______语句是else和if的组合。</a:t>
            </a:r>
            <a:endParaRPr altLang="zh-CN" sz="2100" spc="225" dirty="0">
              <a:solidFill>
                <a:prstClr val="white"/>
              </a:solidFill>
            </a:endParaRPr>
          </a:p>
          <a:p>
            <a:pPr>
              <a:lnSpc>
                <a:spcPct val="150000"/>
              </a:lnSpc>
            </a:pPr>
            <a:r>
              <a:rPr altLang="zh-CN" sz="2100" spc="225" dirty="0">
                <a:solidFill>
                  <a:prstClr val="white"/>
                </a:solidFill>
              </a:rPr>
              <a:t>2</a:t>
            </a:r>
            <a:r>
              <a:rPr lang="en-US" sz="2100" spc="225" dirty="0">
                <a:solidFill>
                  <a:prstClr val="white"/>
                </a:solidFill>
              </a:rPr>
              <a:t>. </a:t>
            </a:r>
            <a:r>
              <a:rPr altLang="zh-CN" sz="2100" spc="225" dirty="0">
                <a:solidFill>
                  <a:prstClr val="white"/>
                </a:solidFill>
              </a:rPr>
              <a:t>______、______不能单独和if分支配合使用。</a:t>
            </a:r>
            <a:endParaRPr altLang="zh-CN" sz="2100" spc="225" dirty="0">
              <a:solidFill>
                <a:prstClr val="white"/>
              </a:solidFill>
            </a:endParaRPr>
          </a:p>
          <a:p>
            <a:pPr>
              <a:lnSpc>
                <a:spcPct val="150000"/>
              </a:lnSpc>
            </a:pPr>
            <a:r>
              <a:rPr altLang="zh-CN" sz="2100" spc="225" dirty="0">
                <a:solidFill>
                  <a:prstClr val="white"/>
                </a:solidFill>
              </a:rPr>
              <a:t>3</a:t>
            </a:r>
            <a:r>
              <a:rPr lang="en-US" sz="2100" spc="225" dirty="0">
                <a:solidFill>
                  <a:prstClr val="white"/>
                </a:solidFill>
                <a:sym typeface="+mn-ea"/>
              </a:rPr>
              <a:t>. </a:t>
            </a:r>
            <a:r>
              <a:rPr altLang="zh-CN" sz="2100" spc="225" dirty="0">
                <a:solidFill>
                  <a:prstClr val="white"/>
                </a:solidFill>
              </a:rPr>
              <a:t>每个流程结构语句后面必须要有______。</a:t>
            </a:r>
            <a:endParaRPr altLang="zh-CN" sz="2100" spc="225" dirty="0">
              <a:solidFill>
                <a:prstClr val="white"/>
              </a:solidFill>
            </a:endParaRPr>
          </a:p>
          <a:p>
            <a:pPr>
              <a:lnSpc>
                <a:spcPct val="150000"/>
              </a:lnSpc>
            </a:pPr>
            <a:r>
              <a:rPr altLang="zh-CN" sz="2100" spc="225" dirty="0">
                <a:solidFill>
                  <a:prstClr val="white"/>
                </a:solidFill>
              </a:rPr>
              <a:t>4</a:t>
            </a:r>
            <a:r>
              <a:rPr lang="en-US" sz="2100" spc="225" dirty="0">
                <a:solidFill>
                  <a:prstClr val="white"/>
                </a:solidFill>
                <a:sym typeface="+mn-ea"/>
              </a:rPr>
              <a:t>. </a:t>
            </a:r>
            <a:r>
              <a:rPr altLang="zh-CN" sz="2100" spc="225" dirty="0">
                <a:solidFill>
                  <a:prstClr val="white"/>
                </a:solidFill>
              </a:rPr>
              <a:t>Python中的流程控制语句有______、______和______。</a:t>
            </a:r>
            <a:endParaRPr altLang="zh-CN" sz="2100" spc="225" dirty="0">
              <a:solidFill>
                <a:prstClr val="white"/>
              </a:solidFill>
            </a:endParaRPr>
          </a:p>
          <a:p>
            <a:pPr>
              <a:lnSpc>
                <a:spcPct val="150000"/>
              </a:lnSpc>
            </a:pPr>
            <a:r>
              <a:rPr altLang="zh-CN" sz="2100" spc="225" dirty="0">
                <a:solidFill>
                  <a:prstClr val="white"/>
                </a:solidFill>
              </a:rPr>
              <a:t>5</a:t>
            </a:r>
            <a:r>
              <a:rPr lang="en-US" sz="2100" spc="225" dirty="0">
                <a:solidFill>
                  <a:prstClr val="white"/>
                </a:solidFill>
                <a:sym typeface="+mn-ea"/>
              </a:rPr>
              <a:t>. </a:t>
            </a:r>
            <a:r>
              <a:rPr altLang="zh-CN" sz="2100" spc="225" dirty="0">
                <a:solidFill>
                  <a:prstClr val="white"/>
                </a:solidFill>
              </a:rPr>
              <a:t>当循环______结束时才会执行else部分。</a:t>
            </a:r>
            <a:endParaRPr altLang="zh-CN" sz="21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995708"/>
            <a:ext cx="7886700" cy="1402935"/>
          </a:xfrm>
        </p:spPr>
        <p:txBody>
          <a:bodyPr/>
          <a:lstStyle/>
          <a:p>
            <a:r>
              <a:rPr lang="zh-CN" altLang="en-US" dirty="0">
                <a:solidFill>
                  <a:schemeClr val="tx1">
                    <a:lumMod val="75000"/>
                    <a:lumOff val="25000"/>
                  </a:schemeClr>
                </a:solidFill>
              </a:rPr>
              <a:t>顺序结构是程序中最常见的流程结构，按照程序中语句的先后顺序，自上而下依次执行，称为顺序结构；</a:t>
            </a:r>
            <a:endParaRPr lang="zh-CN" altLang="en-US" dirty="0">
              <a:solidFill>
                <a:schemeClr val="tx1">
                  <a:lumMod val="75000"/>
                  <a:lumOff val="25000"/>
                </a:schemeClr>
              </a:solidFill>
            </a:endParaRPr>
          </a:p>
        </p:txBody>
      </p:sp>
      <p:grpSp>
        <p:nvGrpSpPr>
          <p:cNvPr id="16" name="组合 15"/>
          <p:cNvGrpSpPr/>
          <p:nvPr/>
        </p:nvGrpSpPr>
        <p:grpSpPr>
          <a:xfrm>
            <a:off x="1086678" y="2266122"/>
            <a:ext cx="1060174" cy="2619242"/>
            <a:chOff x="1086678" y="2266122"/>
            <a:chExt cx="1060174" cy="2619242"/>
          </a:xfrm>
        </p:grpSpPr>
        <p:sp>
          <p:nvSpPr>
            <p:cNvPr id="8" name="矩形 7"/>
            <p:cNvSpPr/>
            <p:nvPr/>
          </p:nvSpPr>
          <p:spPr>
            <a:xfrm>
              <a:off x="1086678" y="2266122"/>
              <a:ext cx="1046922" cy="455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语句块</a:t>
              </a:r>
              <a:r>
                <a:rPr lang="en-US" altLang="zh-CN" dirty="0">
                  <a:solidFill>
                    <a:schemeClr val="tx1"/>
                  </a:solidFill>
                </a:rPr>
                <a:t>1</a:t>
              </a:r>
              <a:endParaRPr lang="zh-CN" altLang="en-US" dirty="0">
                <a:solidFill>
                  <a:schemeClr val="tx1"/>
                </a:solidFill>
              </a:endParaRPr>
            </a:p>
          </p:txBody>
        </p:sp>
        <p:sp>
          <p:nvSpPr>
            <p:cNvPr id="9" name="矩形 8"/>
            <p:cNvSpPr/>
            <p:nvPr/>
          </p:nvSpPr>
          <p:spPr>
            <a:xfrm>
              <a:off x="1099930" y="4430098"/>
              <a:ext cx="1046922" cy="455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语句块</a:t>
              </a:r>
              <a:r>
                <a:rPr lang="en-US" altLang="zh-CN" dirty="0">
                  <a:solidFill>
                    <a:schemeClr val="tx1"/>
                  </a:solidFill>
                </a:rPr>
                <a:t>3</a:t>
              </a:r>
              <a:endParaRPr lang="zh-CN" altLang="en-US" dirty="0">
                <a:solidFill>
                  <a:schemeClr val="tx1"/>
                </a:solidFill>
              </a:endParaRPr>
            </a:p>
          </p:txBody>
        </p:sp>
        <p:sp>
          <p:nvSpPr>
            <p:cNvPr id="10" name="矩形 9"/>
            <p:cNvSpPr/>
            <p:nvPr/>
          </p:nvSpPr>
          <p:spPr>
            <a:xfrm>
              <a:off x="1099930" y="3348110"/>
              <a:ext cx="1046922" cy="455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语句块</a:t>
              </a:r>
              <a:r>
                <a:rPr lang="en-US" altLang="zh-CN" dirty="0">
                  <a:solidFill>
                    <a:schemeClr val="tx1"/>
                  </a:solidFill>
                </a:rPr>
                <a:t>2</a:t>
              </a:r>
              <a:endParaRPr lang="zh-CN" altLang="en-US" dirty="0">
                <a:solidFill>
                  <a:schemeClr val="tx1"/>
                </a:solidFill>
              </a:endParaRPr>
            </a:p>
          </p:txBody>
        </p:sp>
        <p:cxnSp>
          <p:nvCxnSpPr>
            <p:cNvPr id="12" name="直接箭头连接符 11"/>
            <p:cNvCxnSpPr>
              <a:stCxn id="8" idx="2"/>
              <a:endCxn id="10" idx="0"/>
            </p:cNvCxnSpPr>
            <p:nvPr/>
          </p:nvCxnSpPr>
          <p:spPr>
            <a:xfrm>
              <a:off x="1610139" y="2721388"/>
              <a:ext cx="13252" cy="626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p:cNvCxnSpPr>
              <a:stCxn id="10" idx="2"/>
              <a:endCxn id="9" idx="0"/>
            </p:cNvCxnSpPr>
            <p:nvPr/>
          </p:nvCxnSpPr>
          <p:spPr>
            <a:xfrm>
              <a:off x="1623391" y="3803376"/>
              <a:ext cx="0" cy="626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7" name="图片 16"/>
          <p:cNvPicPr>
            <a:picLocks noChangeAspect="1"/>
          </p:cNvPicPr>
          <p:nvPr/>
        </p:nvPicPr>
        <p:blipFill>
          <a:blip r:embed="rId1"/>
          <a:stretch>
            <a:fillRect/>
          </a:stretch>
        </p:blipFill>
        <p:spPr>
          <a:xfrm>
            <a:off x="3788114" y="1964731"/>
            <a:ext cx="4255956" cy="3222023"/>
          </a:xfrm>
          <a:prstGeom prst="rect">
            <a:avLst/>
          </a:prstGeom>
        </p:spPr>
      </p:pic>
      <p:sp>
        <p:nvSpPr>
          <p:cNvPr id="2"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3.1 条件语句</a:t>
            </a:r>
            <a:endParaRPr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406525"/>
            <a:ext cx="7886700" cy="4044950"/>
          </a:xfrm>
        </p:spPr>
        <p:txBody>
          <a:bodyPr/>
          <a:lstStyle/>
          <a:p>
            <a:pPr indent="457200">
              <a:lnSpc>
                <a:spcPct val="150000"/>
              </a:lnSpc>
            </a:pPr>
            <a:r>
              <a:rPr lang="zh-CN" altLang="en-US" dirty="0">
                <a:solidFill>
                  <a:schemeClr val="tx1">
                    <a:lumMod val="75000"/>
                    <a:lumOff val="25000"/>
                  </a:schemeClr>
                </a:solidFill>
              </a:rPr>
              <a:t>条件语句是用来判断给定的条件是否满足，并根据判断的结果（</a:t>
            </a:r>
            <a:r>
              <a:rPr lang="en-US" altLang="zh-CN" dirty="0">
                <a:solidFill>
                  <a:schemeClr val="tx1">
                    <a:lumMod val="75000"/>
                    <a:lumOff val="25000"/>
                  </a:schemeClr>
                </a:solidFill>
              </a:rPr>
              <a:t>True</a:t>
            </a:r>
            <a:r>
              <a:rPr lang="zh-CN" altLang="en-US" dirty="0">
                <a:solidFill>
                  <a:schemeClr val="tx1">
                    <a:lumMod val="75000"/>
                    <a:lumOff val="25000"/>
                  </a:schemeClr>
                </a:solidFill>
              </a:rPr>
              <a:t>或</a:t>
            </a:r>
            <a:r>
              <a:rPr lang="en-US" altLang="zh-CN" dirty="0">
                <a:solidFill>
                  <a:schemeClr val="tx1">
                    <a:lumMod val="75000"/>
                    <a:lumOff val="25000"/>
                  </a:schemeClr>
                </a:solidFill>
              </a:rPr>
              <a:t>False</a:t>
            </a:r>
            <a:r>
              <a:rPr lang="zh-CN" altLang="en-US" dirty="0">
                <a:solidFill>
                  <a:schemeClr val="tx1">
                    <a:lumMod val="75000"/>
                    <a:lumOff val="25000"/>
                  </a:schemeClr>
                </a:solidFill>
              </a:rPr>
              <a:t>）决定是否执行或如何执行后续流</a:t>
            </a:r>
            <a:r>
              <a:rPr lang="en-US" altLang="zh-CN" dirty="0">
                <a:solidFill>
                  <a:schemeClr val="tx1">
                    <a:lumMod val="75000"/>
                    <a:lumOff val="25000"/>
                  </a:schemeClr>
                </a:solidFill>
              </a:rPr>
              <a:t>……</a:t>
            </a:r>
            <a:r>
              <a:rPr lang="zh-CN" altLang="en-US" dirty="0">
                <a:solidFill>
                  <a:schemeClr val="tx1">
                    <a:lumMod val="75000"/>
                    <a:lumOff val="25000"/>
                  </a:schemeClr>
                </a:solidFill>
              </a:rPr>
              <a:t>程的语句，它使代码的执行顺序有了更多选择，以实现更多的功能。</a:t>
            </a:r>
            <a:endParaRPr lang="zh-CN" altLang="en-US" dirty="0">
              <a:solidFill>
                <a:schemeClr val="tx1">
                  <a:lumMod val="75000"/>
                  <a:lumOff val="25000"/>
                </a:schemeClr>
              </a:solidFill>
            </a:endParaRPr>
          </a:p>
          <a:p>
            <a:pPr indent="457200">
              <a:lnSpc>
                <a:spcPct val="150000"/>
              </a:lnSpc>
            </a:pPr>
            <a:r>
              <a:rPr lang="zh-CN" altLang="en-US" dirty="0">
                <a:solidFill>
                  <a:schemeClr val="tx1">
                    <a:lumMod val="75000"/>
                    <a:lumOff val="25000"/>
                  </a:schemeClr>
                </a:solidFill>
              </a:rPr>
              <a:t>一般来说，条件表达式是由条件运算符和相应的数据所构成的，在</a:t>
            </a:r>
            <a:r>
              <a:rPr lang="en-US" altLang="zh-CN" dirty="0">
                <a:solidFill>
                  <a:schemeClr val="tx1">
                    <a:lumMod val="75000"/>
                    <a:lumOff val="25000"/>
                  </a:schemeClr>
                </a:solidFill>
              </a:rPr>
              <a:t>Python</a:t>
            </a:r>
            <a:r>
              <a:rPr lang="zh-CN" altLang="en-US" dirty="0">
                <a:solidFill>
                  <a:schemeClr val="tx1">
                    <a:lumMod val="75000"/>
                    <a:lumOff val="25000"/>
                  </a:schemeClr>
                </a:solidFill>
              </a:rPr>
              <a:t>中，所有合法的表达式都可以作为条件表达式。条件表达式的值只要不是</a:t>
            </a:r>
            <a:r>
              <a:rPr lang="en-US" altLang="zh-CN" dirty="0">
                <a:solidFill>
                  <a:schemeClr val="tx1">
                    <a:lumMod val="75000"/>
                    <a:lumOff val="25000"/>
                  </a:schemeClr>
                </a:solidFill>
              </a:rPr>
              <a:t>False</a:t>
            </a:r>
            <a:r>
              <a:rPr lang="zh-CN" altLang="en-US" dirty="0">
                <a:solidFill>
                  <a:schemeClr val="tx1">
                    <a:lumMod val="75000"/>
                    <a:lumOff val="25000"/>
                  </a:schemeClr>
                </a:solidFill>
              </a:rPr>
              <a:t>、</a:t>
            </a:r>
            <a:r>
              <a:rPr lang="en-US" altLang="zh-CN" dirty="0">
                <a:solidFill>
                  <a:schemeClr val="tx1">
                    <a:lumMod val="75000"/>
                    <a:lumOff val="25000"/>
                  </a:schemeClr>
                </a:solidFill>
              </a:rPr>
              <a:t>0</a:t>
            </a:r>
            <a:r>
              <a:rPr lang="zh-CN" altLang="en-US" dirty="0">
                <a:solidFill>
                  <a:schemeClr val="tx1">
                    <a:lumMod val="75000"/>
                    <a:lumOff val="25000"/>
                  </a:schemeClr>
                </a:solidFill>
              </a:rPr>
              <a:t>、空值（</a:t>
            </a:r>
            <a:r>
              <a:rPr lang="en-US" altLang="zh-CN" dirty="0">
                <a:solidFill>
                  <a:schemeClr val="tx1">
                    <a:lumMod val="75000"/>
                    <a:lumOff val="25000"/>
                  </a:schemeClr>
                </a:solidFill>
              </a:rPr>
              <a:t>None</a:t>
            </a:r>
            <a:r>
              <a:rPr lang="zh-CN" altLang="en-US" dirty="0">
                <a:solidFill>
                  <a:schemeClr val="tx1">
                    <a:lumMod val="75000"/>
                    <a:lumOff val="25000"/>
                  </a:schemeClr>
                </a:solidFill>
              </a:rPr>
              <a:t>）、空列表、空集合、空元组、空字符串等，其它均为</a:t>
            </a:r>
            <a:r>
              <a:rPr lang="en-US" altLang="zh-CN" dirty="0">
                <a:solidFill>
                  <a:schemeClr val="tx1">
                    <a:lumMod val="75000"/>
                    <a:lumOff val="25000"/>
                  </a:schemeClr>
                </a:solidFill>
              </a:rPr>
              <a:t>True</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3.1 条件语句</a:t>
            </a:r>
            <a:endParaRPr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fontScale="90000"/>
          </a:bodyPr>
          <a:lstStyle/>
          <a:p>
            <a:r>
              <a:rPr lang="zh-CN" altLang="en-US" dirty="0"/>
              <a:t>第三章 流程控制</a:t>
            </a:r>
            <a:endParaRPr lang="zh-CN" altLang="en-US" dirty="0"/>
          </a:p>
        </p:txBody>
      </p:sp>
      <p:sp>
        <p:nvSpPr>
          <p:cNvPr id="3" name="文本占位符 2"/>
          <p:cNvSpPr>
            <a:spLocks noGrp="1"/>
          </p:cNvSpPr>
          <p:nvPr>
            <p:ph type="body" sz="quarter" idx="14"/>
          </p:nvPr>
        </p:nvSpPr>
        <p:spPr/>
        <p:txBody>
          <a:bodyPr>
            <a:normAutofit fontScale="90000"/>
          </a:bodyPr>
          <a:lstStyle/>
          <a:p>
            <a:pPr marL="0" indent="0">
              <a:buNone/>
            </a:pPr>
            <a:r>
              <a:rPr lang="en-US" altLang="zh-CN" dirty="0">
                <a:solidFill>
                  <a:schemeClr val="tx1">
                    <a:lumMod val="75000"/>
                    <a:lumOff val="25000"/>
                  </a:schemeClr>
                </a:solidFill>
              </a:rPr>
              <a:t>3.1 </a:t>
            </a:r>
            <a:r>
              <a:rPr lang="zh-CN" altLang="en-US" dirty="0">
                <a:solidFill>
                  <a:schemeClr val="tx1">
                    <a:lumMod val="75000"/>
                    <a:lumOff val="25000"/>
                  </a:schemeClr>
                </a:solidFill>
              </a:rPr>
              <a:t>条件语句</a:t>
            </a:r>
            <a:endParaRPr lang="zh-CN" altLang="en-US" dirty="0">
              <a:solidFill>
                <a:schemeClr val="tx1">
                  <a:lumMod val="75000"/>
                  <a:lumOff val="25000"/>
                </a:schemeClr>
              </a:solidFill>
            </a:endParaRPr>
          </a:p>
        </p:txBody>
      </p:sp>
      <p:sp>
        <p:nvSpPr>
          <p:cNvPr id="4" name="文本占位符 3"/>
          <p:cNvSpPr>
            <a:spLocks noGrp="1"/>
          </p:cNvSpPr>
          <p:nvPr>
            <p:ph type="body" sz="quarter" idx="15"/>
          </p:nvPr>
        </p:nvSpPr>
        <p:spPr>
          <a:xfrm>
            <a:off x="1727200" y="2747645"/>
            <a:ext cx="5761355" cy="411480"/>
          </a:xfrm>
          <a:solidFill>
            <a:schemeClr val="accent1"/>
          </a:solidFill>
        </p:spPr>
        <p:txBody>
          <a:bodyPr>
            <a:normAutofit fontScale="90000"/>
          </a:bodyPr>
          <a:lstStyle/>
          <a:p>
            <a:pPr marL="0" indent="0">
              <a:buNone/>
            </a:pPr>
            <a:r>
              <a:rPr lang="en-US" altLang="zh-CN" dirty="0">
                <a:solidFill>
                  <a:schemeClr val="bg1"/>
                </a:solidFill>
              </a:rPr>
              <a:t>   3.2 </a:t>
            </a:r>
            <a:r>
              <a:rPr lang="zh-CN" altLang="en-US" dirty="0">
                <a:solidFill>
                  <a:schemeClr val="bg1"/>
                </a:solidFill>
              </a:rPr>
              <a:t>条件流程控制</a:t>
            </a:r>
            <a:endParaRPr lang="zh-CN" altLang="en-US" dirty="0">
              <a:solidFill>
                <a:schemeClr val="bg1"/>
              </a:solidFill>
            </a:endParaRPr>
          </a:p>
        </p:txBody>
      </p:sp>
      <p:sp>
        <p:nvSpPr>
          <p:cNvPr id="5" name="文本占位符 4"/>
          <p:cNvSpPr>
            <a:spLocks noGrp="1"/>
          </p:cNvSpPr>
          <p:nvPr>
            <p:ph type="body" sz="quarter" idx="16"/>
          </p:nvPr>
        </p:nvSpPr>
        <p:spPr/>
        <p:txBody>
          <a:bodyPr>
            <a:normAutofit fontScale="90000"/>
          </a:bodyPr>
          <a:lstStyle/>
          <a:p>
            <a:pPr marL="0" indent="0">
              <a:buNone/>
            </a:pPr>
            <a:r>
              <a:rPr lang="en-US" altLang="zh-CN" dirty="0">
                <a:solidFill>
                  <a:schemeClr val="tx1">
                    <a:lumMod val="75000"/>
                    <a:lumOff val="25000"/>
                  </a:schemeClr>
                </a:solidFill>
              </a:rPr>
              <a:t>3.3 </a:t>
            </a:r>
            <a:r>
              <a:rPr lang="zh-CN" altLang="en-US" dirty="0">
                <a:solidFill>
                  <a:schemeClr val="tx1">
                    <a:lumMod val="75000"/>
                    <a:lumOff val="25000"/>
                  </a:schemeClr>
                </a:solidFill>
              </a:rPr>
              <a:t>循环流程控制</a:t>
            </a:r>
            <a:endParaRPr lang="zh-CN" altLang="en-US" dirty="0">
              <a:solidFill>
                <a:schemeClr val="tx1">
                  <a:lumMod val="75000"/>
                  <a:lumOff val="25000"/>
                </a:schemeClr>
              </a:solidFill>
            </a:endParaRPr>
          </a:p>
        </p:txBody>
      </p:sp>
      <p:sp>
        <p:nvSpPr>
          <p:cNvPr id="6" name="文本占位符 5"/>
          <p:cNvSpPr>
            <a:spLocks noGrp="1"/>
          </p:cNvSpPr>
          <p:nvPr>
            <p:ph type="body" sz="quarter" idx="17"/>
          </p:nvPr>
        </p:nvSpPr>
        <p:spPr/>
        <p:txBody>
          <a:bodyPr/>
          <a:lstStyle/>
          <a:p>
            <a:pPr marL="0" indent="0">
              <a:buNone/>
            </a:pPr>
            <a:r>
              <a:rPr lang="zh-CN" altLang="en-US" dirty="0">
                <a:solidFill>
                  <a:schemeClr val="tx1">
                    <a:lumMod val="75000"/>
                    <a:lumOff val="25000"/>
                  </a:schemeClr>
                </a:solidFill>
              </a:rPr>
              <a:t>习题</a:t>
            </a:r>
            <a:endParaRPr lang="zh-CN" altLang="en-US" dirty="0">
              <a:solidFill>
                <a:schemeClr val="tx1">
                  <a:lumMod val="75000"/>
                  <a:lumOff val="25000"/>
                </a:schemeClr>
              </a:solidFill>
            </a:endParaRPr>
          </a:p>
        </p:txBody>
      </p:sp>
      <p:sp>
        <p:nvSpPr>
          <p:cNvPr id="7" name="文本占位符 6"/>
          <p:cNvSpPr>
            <a:spLocks noGrp="1"/>
          </p:cNvSpPr>
          <p:nvPr>
            <p:ph type="body" sz="quarter" idx="18"/>
          </p:nvPr>
        </p:nvSpPr>
        <p:spPr/>
        <p:txBody>
          <a:bodyPr>
            <a:normAutofit fontScale="90000"/>
          </a:bodyPr>
          <a:lstStyle/>
          <a:p>
            <a:pPr marL="0" indent="0">
              <a:buNone/>
            </a:pPr>
            <a:r>
              <a:rPr lang="en-US" altLang="zh-CN" dirty="0">
                <a:solidFill>
                  <a:schemeClr val="tx1">
                    <a:lumMod val="75000"/>
                    <a:lumOff val="25000"/>
                  </a:schemeClr>
                </a:solidFill>
              </a:rPr>
              <a:t>3.4 </a:t>
            </a:r>
            <a:r>
              <a:rPr lang="zh-CN" altLang="en-US" dirty="0">
                <a:solidFill>
                  <a:schemeClr val="tx1">
                    <a:lumMod val="75000"/>
                    <a:lumOff val="25000"/>
                  </a:schemeClr>
                </a:solidFill>
              </a:rPr>
              <a:t>实验</a:t>
            </a:r>
            <a:endParaRPr lang="zh-CN" altLang="en-US" dirty="0">
              <a:solidFill>
                <a:schemeClr val="tx1">
                  <a:lumMod val="75000"/>
                  <a:lumOff val="25000"/>
                </a:schemeClr>
              </a:solidFill>
            </a:endParaRPr>
          </a:p>
        </p:txBody>
      </p:sp>
      <p:sp>
        <p:nvSpPr>
          <p:cNvPr id="8" name="文本占位符 7"/>
          <p:cNvSpPr>
            <a:spLocks noGrp="1"/>
          </p:cNvSpPr>
          <p:nvPr>
            <p:ph type="body" sz="quarter" idx="19"/>
          </p:nvPr>
        </p:nvSpPr>
        <p:spPr/>
        <p:txBody>
          <a:bodyPr>
            <a:normAutofit fontScale="90000"/>
          </a:bodyPr>
          <a:lstStyle/>
          <a:p>
            <a:pPr marL="0" indent="0">
              <a:buNone/>
            </a:pPr>
            <a:r>
              <a:rPr lang="en-US" altLang="zh-CN" dirty="0">
                <a:solidFill>
                  <a:schemeClr val="tx1">
                    <a:lumMod val="75000"/>
                    <a:lumOff val="25000"/>
                  </a:schemeClr>
                </a:solidFill>
              </a:rPr>
              <a:t>3.5 </a:t>
            </a:r>
            <a:r>
              <a:rPr lang="zh-CN" altLang="en-US" dirty="0">
                <a:solidFill>
                  <a:schemeClr val="tx1">
                    <a:lumMod val="75000"/>
                    <a:lumOff val="25000"/>
                  </a:schemeClr>
                </a:solidFill>
              </a:rPr>
              <a:t>小结</a:t>
            </a:r>
            <a:endParaRPr lang="zh-CN" altLang="en-US" dirty="0">
              <a:solidFill>
                <a:schemeClr val="tx1">
                  <a:lumMod val="75000"/>
                  <a:lumOff val="25000"/>
                </a:schemeClr>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59369"/>
            <a:ext cx="7886700" cy="4824596"/>
          </a:xfrm>
        </p:spPr>
        <p:txBody>
          <a:bodyPr>
            <a:normAutofit/>
          </a:bodyPr>
          <a:lstStyle/>
          <a:p>
            <a:r>
              <a:rPr lang="en-US" altLang="zh-CN" dirty="0">
                <a:solidFill>
                  <a:schemeClr val="tx1">
                    <a:lumMod val="75000"/>
                    <a:lumOff val="25000"/>
                  </a:schemeClr>
                </a:solidFill>
              </a:rPr>
              <a:t>f</a:t>
            </a:r>
            <a:r>
              <a:rPr lang="zh-CN" altLang="en-US" dirty="0">
                <a:solidFill>
                  <a:schemeClr val="tx1">
                    <a:lumMod val="75000"/>
                    <a:lumOff val="25000"/>
                  </a:schemeClr>
                </a:solidFill>
              </a:rPr>
              <a:t>语句是由</a:t>
            </a:r>
            <a:r>
              <a:rPr lang="en-US" altLang="zh-CN" dirty="0">
                <a:solidFill>
                  <a:schemeClr val="tx1">
                    <a:lumMod val="75000"/>
                    <a:lumOff val="25000"/>
                  </a:schemeClr>
                </a:solidFill>
              </a:rPr>
              <a:t>if</a:t>
            </a:r>
            <a:r>
              <a:rPr lang="zh-CN" altLang="en-US" dirty="0">
                <a:solidFill>
                  <a:schemeClr val="tx1">
                    <a:lumMod val="75000"/>
                    <a:lumOff val="25000"/>
                  </a:schemeClr>
                </a:solidFill>
              </a:rPr>
              <a:t>发起的一个条件语句，在满足此条件后执行相应内容，</a:t>
            </a:r>
            <a:r>
              <a:rPr lang="en-US" altLang="zh-CN" dirty="0">
                <a:solidFill>
                  <a:schemeClr val="tx1">
                    <a:lumMod val="75000"/>
                    <a:lumOff val="25000"/>
                  </a:schemeClr>
                </a:solidFill>
              </a:rPr>
              <a:t>Python</a:t>
            </a:r>
            <a:r>
              <a:rPr lang="zh-CN" altLang="en-US" dirty="0">
                <a:solidFill>
                  <a:schemeClr val="tx1">
                    <a:lumMod val="75000"/>
                    <a:lumOff val="25000"/>
                  </a:schemeClr>
                </a:solidFill>
              </a:rPr>
              <a:t>的语句基本结构如下。</a:t>
            </a:r>
            <a:endParaRPr lang="en-US" altLang="zh-CN" dirty="0">
              <a:solidFill>
                <a:schemeClr val="tx1">
                  <a:lumMod val="75000"/>
                  <a:lumOff val="25000"/>
                </a:schemeClr>
              </a:solidFill>
            </a:endParaRPr>
          </a:p>
          <a:p>
            <a:r>
              <a:rPr lang="en-US" altLang="zh-CN" dirty="0">
                <a:solidFill>
                  <a:schemeClr val="tx1">
                    <a:lumMod val="75000"/>
                    <a:lumOff val="25000"/>
                  </a:schemeClr>
                </a:solidFill>
              </a:rPr>
              <a:t>if </a:t>
            </a:r>
            <a:r>
              <a:rPr lang="zh-CN" altLang="en-US" dirty="0">
                <a:solidFill>
                  <a:schemeClr val="tx1">
                    <a:lumMod val="75000"/>
                    <a:lumOff val="25000"/>
                  </a:schemeClr>
                </a:solidFill>
              </a:rPr>
              <a:t>表达式</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1</a:t>
            </a:r>
            <a:endParaRPr lang="en-US" altLang="zh-CN" dirty="0">
              <a:solidFill>
                <a:schemeClr val="tx1">
                  <a:lumMod val="75000"/>
                  <a:lumOff val="25000"/>
                </a:schemeClr>
              </a:solidFill>
            </a:endParaRPr>
          </a:p>
          <a:p>
            <a:r>
              <a:rPr lang="en-US" altLang="zh-CN" dirty="0" err="1">
                <a:solidFill>
                  <a:schemeClr val="tx1">
                    <a:lumMod val="75000"/>
                    <a:lumOff val="25000"/>
                  </a:schemeClr>
                </a:solidFill>
              </a:rPr>
              <a:t>elif</a:t>
            </a:r>
            <a:r>
              <a:rPr lang="en-US" altLang="zh-CN" dirty="0">
                <a:solidFill>
                  <a:schemeClr val="tx1">
                    <a:lumMod val="75000"/>
                    <a:lumOff val="25000"/>
                  </a:schemeClr>
                </a:solidFill>
              </a:rPr>
              <a:t> </a:t>
            </a:r>
            <a:r>
              <a:rPr lang="zh-CN" altLang="en-US" dirty="0">
                <a:solidFill>
                  <a:schemeClr val="tx1">
                    <a:lumMod val="75000"/>
                    <a:lumOff val="25000"/>
                  </a:schemeClr>
                </a:solidFill>
              </a:rPr>
              <a:t>表达式</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2</a:t>
            </a:r>
            <a:endParaRPr lang="en-US" altLang="zh-CN" dirty="0">
              <a:solidFill>
                <a:schemeClr val="tx1">
                  <a:lumMod val="75000"/>
                  <a:lumOff val="25000"/>
                </a:schemeClr>
              </a:solidFill>
            </a:endParaRPr>
          </a:p>
          <a:p>
            <a:r>
              <a:rPr lang="en-US" altLang="zh-CN" dirty="0">
                <a:solidFill>
                  <a:schemeClr val="tx1">
                    <a:lumMod val="75000"/>
                    <a:lumOff val="25000"/>
                  </a:schemeClr>
                </a:solidFill>
              </a:rPr>
              <a:t>……</a:t>
            </a:r>
            <a:endParaRPr lang="en-US" altLang="zh-CN" dirty="0">
              <a:solidFill>
                <a:schemeClr val="tx1">
                  <a:lumMod val="75000"/>
                  <a:lumOff val="25000"/>
                </a:schemeClr>
              </a:solidFill>
            </a:endParaRPr>
          </a:p>
          <a:p>
            <a:r>
              <a:rPr lang="en-US" altLang="zh-CN" dirty="0">
                <a:solidFill>
                  <a:schemeClr val="tx1">
                    <a:lumMod val="75000"/>
                    <a:lumOff val="25000"/>
                  </a:schemeClr>
                </a:solidFill>
              </a:rPr>
              <a:t>else:</a:t>
            </a:r>
            <a:endParaRPr lang="en-US" altLang="zh-CN" dirty="0">
              <a:solidFill>
                <a:schemeClr val="tx1">
                  <a:lumMod val="75000"/>
                  <a:lumOff val="25000"/>
                </a:schemeClr>
              </a:solidFill>
            </a:endParaRPr>
          </a:p>
          <a:p>
            <a:r>
              <a:rPr lang="zh-CN" altLang="en-US" dirty="0">
                <a:solidFill>
                  <a:schemeClr val="tx1">
                    <a:lumMod val="75000"/>
                    <a:lumOff val="25000"/>
                  </a:schemeClr>
                </a:solidFill>
              </a:rPr>
              <a:t>    语句块</a:t>
            </a:r>
            <a:r>
              <a:rPr lang="en-US" altLang="zh-CN" dirty="0">
                <a:solidFill>
                  <a:schemeClr val="tx1">
                    <a:lumMod val="75000"/>
                    <a:lumOff val="25000"/>
                  </a:schemeClr>
                </a:solidFill>
              </a:rPr>
              <a:t>n</a:t>
            </a:r>
            <a:endParaRPr lang="en-US" altLang="zh-CN" dirty="0">
              <a:solidFill>
                <a:schemeClr val="tx1">
                  <a:lumMod val="75000"/>
                  <a:lumOff val="25000"/>
                </a:schemeClr>
              </a:solidFill>
            </a:endParaRPr>
          </a:p>
          <a:p>
            <a:endParaRPr lang="en-US" altLang="zh-CN" dirty="0">
              <a:solidFill>
                <a:schemeClr val="tx1">
                  <a:lumMod val="75000"/>
                  <a:lumOff val="25000"/>
                </a:schemeClr>
              </a:solidFill>
            </a:endParaRPr>
          </a:p>
        </p:txBody>
      </p:sp>
      <p:sp>
        <p:nvSpPr>
          <p:cNvPr id="36" name="文本框 35"/>
          <p:cNvSpPr txBox="1"/>
          <p:nvPr/>
        </p:nvSpPr>
        <p:spPr>
          <a:xfrm>
            <a:off x="4124656" y="5432174"/>
            <a:ext cx="1963999" cy="338554"/>
          </a:xfrm>
          <a:prstGeom prst="rect">
            <a:avLst/>
          </a:prstGeom>
          <a:noFill/>
        </p:spPr>
        <p:txBody>
          <a:bodyPr wrap="none" rtlCol="0">
            <a:spAutoFit/>
          </a:bodyPr>
          <a:lstStyle/>
          <a:p>
            <a:r>
              <a:rPr lang="zh-CN" altLang="en-US" sz="1600" dirty="0"/>
              <a:t> 图</a:t>
            </a:r>
            <a:r>
              <a:rPr lang="en-US" altLang="zh-CN" sz="1600" dirty="0"/>
              <a:t>3.1</a:t>
            </a:r>
            <a:r>
              <a:rPr lang="zh-CN" altLang="en-US" sz="1600" dirty="0"/>
              <a:t>分支选择结构</a:t>
            </a:r>
            <a:endParaRPr lang="zh-CN" altLang="en-US" sz="1600" dirty="0"/>
          </a:p>
        </p:txBody>
      </p:sp>
      <p:grpSp>
        <p:nvGrpSpPr>
          <p:cNvPr id="37" name="组合 2"/>
          <p:cNvGrpSpPr/>
          <p:nvPr/>
        </p:nvGrpSpPr>
        <p:grpSpPr bwMode="auto">
          <a:xfrm>
            <a:off x="3428667" y="2302568"/>
            <a:ext cx="3355975" cy="2743200"/>
            <a:chOff x="1554163" y="2198688"/>
            <a:chExt cx="3356610" cy="2743200"/>
          </a:xfrm>
        </p:grpSpPr>
        <p:grpSp>
          <p:nvGrpSpPr>
            <p:cNvPr id="38" name="Group 5"/>
            <p:cNvGrpSpPr/>
            <p:nvPr/>
          </p:nvGrpSpPr>
          <p:grpSpPr bwMode="auto">
            <a:xfrm>
              <a:off x="1554163" y="2198688"/>
              <a:ext cx="3356610" cy="2743200"/>
              <a:chOff x="1800" y="5340"/>
              <a:chExt cx="5286" cy="3900"/>
            </a:xfrm>
          </p:grpSpPr>
          <p:sp>
            <p:nvSpPr>
              <p:cNvPr id="46" name="AutoShape 6"/>
              <p:cNvSpPr>
                <a:spLocks noChangeArrowheads="1"/>
              </p:cNvSpPr>
              <p:nvPr/>
            </p:nvSpPr>
            <p:spPr bwMode="auto">
              <a:xfrm>
                <a:off x="1800" y="5652"/>
                <a:ext cx="1980" cy="624"/>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000">
                    <a:latin typeface="Times New Roman" panose="02020603050405020304" pitchFamily="18" charset="0"/>
                  </a:rPr>
                  <a:t>表达式</a:t>
                </a:r>
                <a:r>
                  <a:rPr lang="en-US" altLang="zh-CN" sz="1000">
                    <a:latin typeface="Times New Roman" panose="02020603050405020304" pitchFamily="18" charset="0"/>
                  </a:rPr>
                  <a:t>1</a:t>
                </a:r>
                <a:endParaRPr lang="en-US" altLang="zh-CN" sz="1000">
                  <a:latin typeface="Times New Roman" panose="02020603050405020304" pitchFamily="18" charset="0"/>
                </a:endParaRPr>
              </a:p>
            </p:txBody>
          </p:sp>
          <p:sp>
            <p:nvSpPr>
              <p:cNvPr id="47" name="AutoShape 7"/>
              <p:cNvSpPr>
                <a:spLocks noChangeArrowheads="1"/>
              </p:cNvSpPr>
              <p:nvPr/>
            </p:nvSpPr>
            <p:spPr bwMode="auto">
              <a:xfrm>
                <a:off x="2160" y="7836"/>
                <a:ext cx="1260" cy="468"/>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000">
                    <a:latin typeface="Times New Roman" panose="02020603050405020304" pitchFamily="18" charset="0"/>
                  </a:rPr>
                  <a:t>语 句 </a:t>
                </a:r>
                <a:r>
                  <a:rPr lang="en-US" altLang="zh-CN" sz="1000">
                    <a:latin typeface="Times New Roman" panose="02020603050405020304" pitchFamily="18" charset="0"/>
                  </a:rPr>
                  <a:t>1</a:t>
                </a:r>
                <a:endParaRPr lang="en-US" altLang="zh-CN" sz="1000">
                  <a:latin typeface="Times New Roman" panose="02020603050405020304" pitchFamily="18" charset="0"/>
                </a:endParaRPr>
              </a:p>
            </p:txBody>
          </p:sp>
          <p:sp>
            <p:nvSpPr>
              <p:cNvPr id="48" name="AutoShape 8"/>
              <p:cNvSpPr>
                <a:spLocks noChangeArrowheads="1"/>
              </p:cNvSpPr>
              <p:nvPr/>
            </p:nvSpPr>
            <p:spPr bwMode="auto">
              <a:xfrm>
                <a:off x="3672" y="6276"/>
                <a:ext cx="1980" cy="624"/>
              </a:xfrm>
              <a:prstGeom prst="flowChartDecision">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zh-CN" altLang="zh-CN" sz="1000">
                  <a:latin typeface="Times New Roman" panose="02020603050405020304" pitchFamily="18" charset="0"/>
                </a:endParaRPr>
              </a:p>
            </p:txBody>
          </p:sp>
          <p:sp>
            <p:nvSpPr>
              <p:cNvPr id="49" name="AutoShape 9"/>
              <p:cNvSpPr>
                <a:spLocks noChangeArrowheads="1"/>
              </p:cNvSpPr>
              <p:nvPr/>
            </p:nvSpPr>
            <p:spPr bwMode="auto">
              <a:xfrm>
                <a:off x="4050" y="7836"/>
                <a:ext cx="1260" cy="468"/>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000">
                    <a:latin typeface="Times New Roman" panose="02020603050405020304" pitchFamily="18" charset="0"/>
                  </a:rPr>
                  <a:t>语 句 </a:t>
                </a:r>
                <a:r>
                  <a:rPr lang="en-US" altLang="zh-CN" sz="1000">
                    <a:latin typeface="Times New Roman" panose="02020603050405020304" pitchFamily="18" charset="0"/>
                  </a:rPr>
                  <a:t>2</a:t>
                </a:r>
                <a:endParaRPr lang="en-US" altLang="zh-CN" sz="1000">
                  <a:latin typeface="Times New Roman" panose="02020603050405020304" pitchFamily="18" charset="0"/>
                </a:endParaRPr>
              </a:p>
            </p:txBody>
          </p:sp>
          <p:sp>
            <p:nvSpPr>
              <p:cNvPr id="50" name="Line 10"/>
              <p:cNvSpPr>
                <a:spLocks noChangeShapeType="1"/>
              </p:cNvSpPr>
              <p:nvPr/>
            </p:nvSpPr>
            <p:spPr bwMode="auto">
              <a:xfrm>
                <a:off x="3756" y="5964"/>
                <a:ext cx="9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1" name="Line 11"/>
              <p:cNvSpPr>
                <a:spLocks noChangeShapeType="1"/>
              </p:cNvSpPr>
              <p:nvPr/>
            </p:nvSpPr>
            <p:spPr bwMode="auto">
              <a:xfrm>
                <a:off x="4656" y="5964"/>
                <a:ext cx="0" cy="31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2" name="AutoShape 13"/>
              <p:cNvSpPr>
                <a:spLocks noChangeArrowheads="1"/>
              </p:cNvSpPr>
              <p:nvPr/>
            </p:nvSpPr>
            <p:spPr bwMode="auto">
              <a:xfrm>
                <a:off x="5826" y="7827"/>
                <a:ext cx="1260" cy="468"/>
              </a:xfrm>
              <a:prstGeom prst="flowChartProcess">
                <a:avLst/>
              </a:prstGeom>
              <a:solidFill>
                <a:srgbClr val="FFFFFF"/>
              </a:solidFill>
              <a:ln w="9525">
                <a:solidFill>
                  <a:srgbClr val="000000"/>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endParaRPr lang="zh-CN" altLang="zh-CN" sz="1000">
                  <a:latin typeface="Times New Roman" panose="02020603050405020304" pitchFamily="18" charset="0"/>
                </a:endParaRPr>
              </a:p>
            </p:txBody>
          </p:sp>
          <p:sp>
            <p:nvSpPr>
              <p:cNvPr id="53" name="Line 14"/>
              <p:cNvSpPr>
                <a:spLocks noChangeShapeType="1"/>
              </p:cNvSpPr>
              <p:nvPr/>
            </p:nvSpPr>
            <p:spPr bwMode="auto">
              <a:xfrm>
                <a:off x="5580" y="6588"/>
                <a:ext cx="9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4" name="Line 15"/>
              <p:cNvSpPr>
                <a:spLocks noChangeShapeType="1"/>
              </p:cNvSpPr>
              <p:nvPr/>
            </p:nvSpPr>
            <p:spPr bwMode="auto">
              <a:xfrm>
                <a:off x="6480" y="6588"/>
                <a:ext cx="48" cy="93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5" name="Line 19"/>
              <p:cNvSpPr>
                <a:spLocks noChangeShapeType="1"/>
              </p:cNvSpPr>
              <p:nvPr/>
            </p:nvSpPr>
            <p:spPr bwMode="auto">
              <a:xfrm>
                <a:off x="6480" y="8304"/>
                <a:ext cx="0" cy="62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 name="Line 21"/>
              <p:cNvSpPr>
                <a:spLocks noChangeShapeType="1"/>
              </p:cNvSpPr>
              <p:nvPr/>
            </p:nvSpPr>
            <p:spPr bwMode="auto">
              <a:xfrm flipH="1">
                <a:off x="2724" y="8928"/>
                <a:ext cx="3756"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 name="Line 22"/>
              <p:cNvSpPr>
                <a:spLocks noChangeShapeType="1"/>
              </p:cNvSpPr>
              <p:nvPr/>
            </p:nvSpPr>
            <p:spPr bwMode="auto">
              <a:xfrm>
                <a:off x="2784" y="5340"/>
                <a:ext cx="0" cy="31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Line 23"/>
              <p:cNvSpPr>
                <a:spLocks noChangeShapeType="1"/>
              </p:cNvSpPr>
              <p:nvPr/>
            </p:nvSpPr>
            <p:spPr bwMode="auto">
              <a:xfrm>
                <a:off x="2760" y="6276"/>
                <a:ext cx="0" cy="156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9" name="Line 24"/>
              <p:cNvSpPr>
                <a:spLocks noChangeShapeType="1"/>
              </p:cNvSpPr>
              <p:nvPr/>
            </p:nvSpPr>
            <p:spPr bwMode="auto">
              <a:xfrm>
                <a:off x="2745" y="8304"/>
                <a:ext cx="0" cy="93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0" name="Line 25"/>
              <p:cNvSpPr>
                <a:spLocks noChangeShapeType="1"/>
              </p:cNvSpPr>
              <p:nvPr/>
            </p:nvSpPr>
            <p:spPr bwMode="auto">
              <a:xfrm>
                <a:off x="4680" y="6900"/>
                <a:ext cx="0" cy="936"/>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1" name="Line 26"/>
              <p:cNvSpPr>
                <a:spLocks noChangeShapeType="1"/>
              </p:cNvSpPr>
              <p:nvPr/>
            </p:nvSpPr>
            <p:spPr bwMode="auto">
              <a:xfrm>
                <a:off x="4680" y="8304"/>
                <a:ext cx="0" cy="62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 name="Line 27"/>
              <p:cNvSpPr>
                <a:spLocks noChangeShapeType="1"/>
              </p:cNvSpPr>
              <p:nvPr/>
            </p:nvSpPr>
            <p:spPr bwMode="auto">
              <a:xfrm>
                <a:off x="6528" y="7520"/>
                <a:ext cx="0" cy="31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9" name="Text Box 28"/>
            <p:cNvSpPr txBox="1">
              <a:spLocks noChangeArrowheads="1"/>
            </p:cNvSpPr>
            <p:nvPr/>
          </p:nvSpPr>
          <p:spPr bwMode="auto">
            <a:xfrm>
              <a:off x="1704343" y="3249289"/>
              <a:ext cx="5753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200">
                  <a:latin typeface="Times New Roman" panose="02020603050405020304" pitchFamily="18" charset="0"/>
                </a:rPr>
                <a:t>True</a:t>
              </a:r>
              <a:endParaRPr kumimoji="1" lang="zh-CN" altLang="en-US" sz="1200">
                <a:latin typeface="Times New Roman" panose="02020603050405020304" pitchFamily="18" charset="0"/>
              </a:endParaRPr>
            </a:p>
          </p:txBody>
        </p:sp>
        <p:sp>
          <p:nvSpPr>
            <p:cNvPr id="40" name="Text Box 29"/>
            <p:cNvSpPr txBox="1">
              <a:spLocks noChangeArrowheads="1"/>
            </p:cNvSpPr>
            <p:nvPr/>
          </p:nvSpPr>
          <p:spPr bwMode="auto">
            <a:xfrm>
              <a:off x="2849562" y="2351088"/>
              <a:ext cx="5105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200">
                  <a:latin typeface="Times New Roman" panose="02020603050405020304" pitchFamily="18" charset="0"/>
                </a:rPr>
                <a:t>False</a:t>
              </a:r>
              <a:endParaRPr kumimoji="1" lang="zh-CN" altLang="en-US" sz="1200">
                <a:latin typeface="Times New Roman" panose="02020603050405020304" pitchFamily="18" charset="0"/>
              </a:endParaRPr>
            </a:p>
          </p:txBody>
        </p:sp>
        <p:sp>
          <p:nvSpPr>
            <p:cNvPr id="41" name="Text Box 30"/>
            <p:cNvSpPr txBox="1">
              <a:spLocks noChangeArrowheads="1"/>
            </p:cNvSpPr>
            <p:nvPr/>
          </p:nvSpPr>
          <p:spPr bwMode="auto">
            <a:xfrm>
              <a:off x="3001963" y="3417888"/>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kumimoji="1" lang="zh-CN" altLang="zh-CN" sz="2400">
                <a:latin typeface="Times New Roman" panose="02020603050405020304" pitchFamily="18" charset="0"/>
              </a:endParaRPr>
            </a:p>
          </p:txBody>
        </p:sp>
        <p:sp>
          <p:nvSpPr>
            <p:cNvPr id="42" name="Text Box 31"/>
            <p:cNvSpPr txBox="1">
              <a:spLocks noChangeArrowheads="1"/>
            </p:cNvSpPr>
            <p:nvPr/>
          </p:nvSpPr>
          <p:spPr bwMode="auto">
            <a:xfrm>
              <a:off x="2947990" y="3428186"/>
              <a:ext cx="5333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200">
                  <a:latin typeface="Times New Roman" panose="02020603050405020304" pitchFamily="18" charset="0"/>
                </a:rPr>
                <a:t>True</a:t>
              </a:r>
              <a:endParaRPr kumimoji="1" lang="zh-CN" altLang="en-US" sz="1200">
                <a:latin typeface="Times New Roman" panose="02020603050405020304" pitchFamily="18" charset="0"/>
              </a:endParaRPr>
            </a:p>
          </p:txBody>
        </p:sp>
        <p:sp>
          <p:nvSpPr>
            <p:cNvPr id="43" name="Text Box 32"/>
            <p:cNvSpPr txBox="1">
              <a:spLocks noChangeArrowheads="1"/>
            </p:cNvSpPr>
            <p:nvPr/>
          </p:nvSpPr>
          <p:spPr bwMode="auto">
            <a:xfrm>
              <a:off x="3992562" y="2808288"/>
              <a:ext cx="5949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1200">
                  <a:latin typeface="Times New Roman" panose="02020603050405020304" pitchFamily="18" charset="0"/>
                </a:rPr>
                <a:t>False</a:t>
              </a:r>
              <a:endParaRPr kumimoji="1" lang="zh-CN" altLang="en-US" sz="1200">
                <a:latin typeface="Times New Roman" panose="02020603050405020304" pitchFamily="18" charset="0"/>
              </a:endParaRPr>
            </a:p>
          </p:txBody>
        </p:sp>
        <p:sp>
          <p:nvSpPr>
            <p:cNvPr id="44" name="Text Box 35"/>
            <p:cNvSpPr txBox="1">
              <a:spLocks noChangeArrowheads="1"/>
            </p:cNvSpPr>
            <p:nvPr/>
          </p:nvSpPr>
          <p:spPr bwMode="auto">
            <a:xfrm>
              <a:off x="3078163" y="2960688"/>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1200">
                  <a:latin typeface="Times New Roman" panose="02020603050405020304" pitchFamily="18" charset="0"/>
                </a:rPr>
                <a:t>表达式</a:t>
              </a:r>
              <a:r>
                <a:rPr kumimoji="1" lang="en-US" altLang="zh-CN" sz="1200">
                  <a:latin typeface="Times New Roman" panose="02020603050405020304" pitchFamily="18" charset="0"/>
                </a:rPr>
                <a:t>2</a:t>
              </a:r>
              <a:endParaRPr kumimoji="1" lang="en-US" altLang="zh-CN" sz="1200">
                <a:latin typeface="Times New Roman" panose="02020603050405020304" pitchFamily="18" charset="0"/>
              </a:endParaRPr>
            </a:p>
          </p:txBody>
        </p:sp>
        <p:sp>
          <p:nvSpPr>
            <p:cNvPr id="45" name="Text Box 36"/>
            <p:cNvSpPr txBox="1">
              <a:spLocks noChangeArrowheads="1"/>
            </p:cNvSpPr>
            <p:nvPr/>
          </p:nvSpPr>
          <p:spPr bwMode="auto">
            <a:xfrm>
              <a:off x="4144963" y="3951288"/>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zh-CN" altLang="en-US" sz="1200">
                  <a:latin typeface="Times New Roman" panose="02020603050405020304" pitchFamily="18" charset="0"/>
                </a:rPr>
                <a:t>语句</a:t>
              </a:r>
              <a:r>
                <a:rPr kumimoji="1" lang="en-US" altLang="zh-CN" sz="1200">
                  <a:latin typeface="Times New Roman" panose="02020603050405020304" pitchFamily="18" charset="0"/>
                </a:rPr>
                <a:t>n</a:t>
              </a:r>
              <a:endParaRPr kumimoji="1" lang="en-US" altLang="zh-CN" sz="1200">
                <a:latin typeface="Times New Roman" panose="02020603050405020304" pitchFamily="18" charset="0"/>
              </a:endParaRPr>
            </a:p>
          </p:txBody>
        </p:sp>
      </p:gr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628650" y="1059369"/>
            <a:ext cx="7886700" cy="4824596"/>
          </a:xfrm>
        </p:spPr>
        <p:txBody>
          <a:bodyPr>
            <a:normAutofit/>
          </a:bodyPr>
          <a:lstStyle/>
          <a:p>
            <a:r>
              <a:rPr lang="zh-CN" altLang="en-US" dirty="0">
                <a:solidFill>
                  <a:schemeClr val="tx1">
                    <a:lumMod val="75000"/>
                    <a:lumOff val="25000"/>
                  </a:schemeClr>
                </a:solidFill>
              </a:rPr>
              <a:t>这里的</a:t>
            </a:r>
            <a:r>
              <a:rPr lang="en-US" altLang="zh-CN" dirty="0" err="1">
                <a:solidFill>
                  <a:schemeClr val="tx1">
                    <a:lumMod val="75000"/>
                    <a:lumOff val="25000"/>
                  </a:schemeClr>
                </a:solidFill>
              </a:rPr>
              <a:t>elif</a:t>
            </a:r>
            <a:r>
              <a:rPr lang="zh-CN" altLang="en-US" dirty="0">
                <a:solidFill>
                  <a:schemeClr val="tx1">
                    <a:lumMod val="75000"/>
                    <a:lumOff val="25000"/>
                  </a:schemeClr>
                </a:solidFill>
              </a:rPr>
              <a:t>，为</a:t>
            </a:r>
            <a:r>
              <a:rPr lang="en-US" altLang="zh-CN" dirty="0">
                <a:solidFill>
                  <a:schemeClr val="tx1">
                    <a:lumMod val="75000"/>
                    <a:lumOff val="25000"/>
                  </a:schemeClr>
                </a:solidFill>
              </a:rPr>
              <a:t>else if </a:t>
            </a:r>
            <a:r>
              <a:rPr lang="zh-CN" altLang="en-US" dirty="0">
                <a:solidFill>
                  <a:schemeClr val="tx1">
                    <a:lumMod val="75000"/>
                    <a:lumOff val="25000"/>
                  </a:schemeClr>
                </a:solidFill>
              </a:rPr>
              <a:t>的缩写，同时需要注意的是：</a:t>
            </a:r>
            <a:endParaRPr lang="zh-CN" altLang="en-US" dirty="0">
              <a:solidFill>
                <a:schemeClr val="tx1">
                  <a:lumMod val="75000"/>
                  <a:lumOff val="25000"/>
                </a:schemeClr>
              </a:solidFill>
            </a:endParaRPr>
          </a:p>
          <a:p>
            <a:r>
              <a:rPr lang="en-US" altLang="zh-CN" dirty="0">
                <a:solidFill>
                  <a:schemeClr val="tx1">
                    <a:lumMod val="75000"/>
                    <a:lumOff val="25000"/>
                  </a:schemeClr>
                </a:solidFill>
              </a:rPr>
              <a:t>1</a:t>
            </a:r>
            <a:r>
              <a:rPr lang="zh-CN" altLang="en-US" dirty="0">
                <a:solidFill>
                  <a:schemeClr val="tx1">
                    <a:lumMod val="75000"/>
                    <a:lumOff val="25000"/>
                  </a:schemeClr>
                </a:solidFill>
              </a:rPr>
              <a:t>、</a:t>
            </a:r>
            <a:r>
              <a:rPr lang="en-US" altLang="zh-CN" dirty="0">
                <a:solidFill>
                  <a:schemeClr val="tx1">
                    <a:lumMod val="75000"/>
                    <a:lumOff val="25000"/>
                  </a:schemeClr>
                </a:solidFill>
              </a:rPr>
              <a:t>else</a:t>
            </a:r>
            <a:r>
              <a:rPr lang="zh-CN" altLang="en-US" dirty="0">
                <a:solidFill>
                  <a:schemeClr val="tx1">
                    <a:lumMod val="75000"/>
                    <a:lumOff val="25000"/>
                  </a:schemeClr>
                </a:solidFill>
              </a:rPr>
              <a:t>、</a:t>
            </a:r>
            <a:r>
              <a:rPr lang="en-US" altLang="zh-CN" dirty="0" err="1">
                <a:solidFill>
                  <a:schemeClr val="tx1">
                    <a:lumMod val="75000"/>
                    <a:lumOff val="25000"/>
                  </a:schemeClr>
                </a:solidFill>
              </a:rPr>
              <a:t>elif</a:t>
            </a:r>
            <a:r>
              <a:rPr lang="zh-CN" altLang="en-US" dirty="0">
                <a:solidFill>
                  <a:schemeClr val="tx1">
                    <a:lumMod val="75000"/>
                    <a:lumOff val="25000"/>
                  </a:schemeClr>
                </a:solidFill>
              </a:rPr>
              <a:t>为</a:t>
            </a:r>
            <a:r>
              <a:rPr lang="en-US" altLang="zh-CN" dirty="0">
                <a:solidFill>
                  <a:schemeClr val="tx1">
                    <a:lumMod val="75000"/>
                    <a:lumOff val="25000"/>
                  </a:schemeClr>
                </a:solidFill>
              </a:rPr>
              <a:t>if</a:t>
            </a:r>
            <a:r>
              <a:rPr lang="zh-CN" altLang="en-US" dirty="0">
                <a:solidFill>
                  <a:schemeClr val="tx1">
                    <a:lumMod val="75000"/>
                    <a:lumOff val="25000"/>
                  </a:schemeClr>
                </a:solidFill>
              </a:rPr>
              <a:t>语句的子语句块，不能独立使用。</a:t>
            </a:r>
            <a:endParaRPr lang="zh-CN" altLang="en-US" dirty="0">
              <a:solidFill>
                <a:schemeClr val="tx1">
                  <a:lumMod val="75000"/>
                  <a:lumOff val="25000"/>
                </a:schemeClr>
              </a:solidFill>
            </a:endParaRPr>
          </a:p>
          <a:p>
            <a:r>
              <a:rPr lang="en-US" altLang="zh-CN" dirty="0">
                <a:solidFill>
                  <a:schemeClr val="tx1">
                    <a:lumMod val="75000"/>
                    <a:lumOff val="25000"/>
                  </a:schemeClr>
                </a:solidFill>
              </a:rPr>
              <a:t>2</a:t>
            </a:r>
            <a:r>
              <a:rPr lang="zh-CN" altLang="en-US" dirty="0">
                <a:solidFill>
                  <a:schemeClr val="tx1">
                    <a:lumMod val="75000"/>
                    <a:lumOff val="25000"/>
                  </a:schemeClr>
                </a:solidFill>
              </a:rPr>
              <a:t>、每个条件后面要使用冒号“</a:t>
            </a:r>
            <a:r>
              <a:rPr lang="en-US" altLang="zh-CN" dirty="0">
                <a:solidFill>
                  <a:schemeClr val="tx1">
                    <a:lumMod val="75000"/>
                    <a:lumOff val="25000"/>
                  </a:schemeClr>
                </a:solidFill>
              </a:rPr>
              <a:t>:”</a:t>
            </a:r>
            <a:r>
              <a:rPr lang="zh-CN" altLang="en-US" dirty="0">
                <a:solidFill>
                  <a:schemeClr val="tx1">
                    <a:lumMod val="75000"/>
                    <a:lumOff val="25000"/>
                  </a:schemeClr>
                </a:solidFill>
              </a:rPr>
              <a:t>，表示满足条件后需要执行的语句块，后面几种其它形式的选择结构和循环结构中是冒号也是必须要有的。</a:t>
            </a:r>
            <a:endParaRPr lang="zh-CN" altLang="en-US" dirty="0">
              <a:solidFill>
                <a:schemeClr val="tx1">
                  <a:lumMod val="75000"/>
                  <a:lumOff val="25000"/>
                </a:schemeClr>
              </a:solidFill>
            </a:endParaRPr>
          </a:p>
          <a:p>
            <a:r>
              <a:rPr lang="en-US" altLang="zh-CN" dirty="0">
                <a:solidFill>
                  <a:schemeClr val="tx1">
                    <a:lumMod val="75000"/>
                    <a:lumOff val="25000"/>
                  </a:schemeClr>
                </a:solidFill>
              </a:rPr>
              <a:t>3</a:t>
            </a:r>
            <a:r>
              <a:rPr lang="zh-CN" altLang="en-US" dirty="0">
                <a:solidFill>
                  <a:schemeClr val="tx1">
                    <a:lumMod val="75000"/>
                    <a:lumOff val="25000"/>
                  </a:schemeClr>
                </a:solidFill>
              </a:rPr>
              <a:t>、使用缩进来划分语句块，相同缩进数的语句组成一个语句块。</a:t>
            </a:r>
            <a:endParaRPr lang="zh-CN" altLang="en-US" dirty="0">
              <a:solidFill>
                <a:schemeClr val="tx1">
                  <a:lumMod val="75000"/>
                  <a:lumOff val="25000"/>
                </a:schemeClr>
              </a:solidFill>
            </a:endParaRPr>
          </a:p>
          <a:p>
            <a:r>
              <a:rPr lang="en-US" altLang="zh-CN" dirty="0">
                <a:solidFill>
                  <a:schemeClr val="tx1">
                    <a:lumMod val="75000"/>
                    <a:lumOff val="25000"/>
                  </a:schemeClr>
                </a:solidFill>
              </a:rPr>
              <a:t>4</a:t>
            </a:r>
            <a:r>
              <a:rPr lang="zh-CN" altLang="en-US" dirty="0">
                <a:solidFill>
                  <a:schemeClr val="tx1">
                    <a:lumMod val="75000"/>
                    <a:lumOff val="25000"/>
                  </a:schemeClr>
                </a:solidFill>
              </a:rPr>
              <a:t>、在</a:t>
            </a:r>
            <a:r>
              <a:rPr lang="en-US" altLang="zh-CN" dirty="0">
                <a:solidFill>
                  <a:schemeClr val="tx1">
                    <a:lumMod val="75000"/>
                    <a:lumOff val="25000"/>
                  </a:schemeClr>
                </a:solidFill>
              </a:rPr>
              <a:t>Python</a:t>
            </a:r>
            <a:r>
              <a:rPr lang="zh-CN" altLang="en-US" dirty="0">
                <a:solidFill>
                  <a:schemeClr val="tx1">
                    <a:lumMod val="75000"/>
                    <a:lumOff val="25000"/>
                  </a:schemeClr>
                </a:solidFill>
              </a:rPr>
              <a:t>中没有</a:t>
            </a:r>
            <a:r>
              <a:rPr lang="en-US" altLang="zh-CN" dirty="0">
                <a:solidFill>
                  <a:schemeClr val="tx1">
                    <a:lumMod val="75000"/>
                    <a:lumOff val="25000"/>
                  </a:schemeClr>
                </a:solidFill>
              </a:rPr>
              <a:t>switch…case</a:t>
            </a:r>
            <a:r>
              <a:rPr lang="zh-CN" altLang="en-US" dirty="0">
                <a:solidFill>
                  <a:schemeClr val="tx1">
                    <a:lumMod val="75000"/>
                    <a:lumOff val="25000"/>
                  </a:schemeClr>
                </a:solidFill>
              </a:rPr>
              <a:t>语句。</a:t>
            </a:r>
            <a:endParaRPr lang="zh-CN" altLang="en-US" dirty="0">
              <a:solidFill>
                <a:schemeClr val="tx1">
                  <a:lumMod val="75000"/>
                  <a:lumOff val="25000"/>
                </a:schemeClr>
              </a:solidFill>
            </a:endParaRPr>
          </a:p>
          <a:p>
            <a:endParaRPr lang="zh-CN" altLang="en-US" dirty="0">
              <a:solidFill>
                <a:schemeClr val="tx1">
                  <a:lumMod val="75000"/>
                  <a:lumOff val="25000"/>
                </a:schemeClr>
              </a:solidFill>
            </a:endParaRPr>
          </a:p>
        </p:txBody>
      </p:sp>
      <p:sp>
        <p:nvSpPr>
          <p:cNvPr id="14" name="文本框 27"/>
          <p:cNvSpPr txBox="1"/>
          <p:nvPr/>
        </p:nvSpPr>
        <p:spPr>
          <a:xfrm>
            <a:off x="6630203" y="234392"/>
            <a:ext cx="1440180" cy="300355"/>
          </a:xfrm>
          <a:prstGeom prst="rect">
            <a:avLst/>
          </a:prstGeom>
          <a:noFill/>
        </p:spPr>
        <p:txBody>
          <a:bodyPr wrap="none" rtlCol="0">
            <a:spAutoFit/>
          </a:bodyPr>
          <a:p>
            <a:pPr algn="l"/>
            <a:r>
              <a:rPr lang="zh-CN" altLang="en-US" sz="1355" dirty="0" smtClean="0">
                <a:solidFill>
                  <a:prstClr val="white"/>
                </a:solidFill>
              </a:rPr>
              <a:t>第三章 流程控制</a:t>
            </a:r>
            <a:endParaRPr lang="zh-CN" altLang="en-US" sz="1355" dirty="0" smtClean="0">
              <a:solidFill>
                <a:prstClr val="white"/>
              </a:solidFill>
            </a:endParaRPr>
          </a:p>
        </p:txBody>
      </p:sp>
      <p:sp>
        <p:nvSpPr>
          <p:cNvPr id="7" name="内容占位符 13"/>
          <p:cNvSpPr txBox="1"/>
          <p:nvPr/>
        </p:nvSpPr>
        <p:spPr>
          <a:xfrm>
            <a:off x="244802" y="104401"/>
            <a:ext cx="3732213" cy="571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3.</a:t>
            </a:r>
            <a:r>
              <a:rPr lang="en-US" dirty="0"/>
              <a:t>2</a:t>
            </a:r>
            <a:r>
              <a:rPr dirty="0"/>
              <a:t> 条件</a:t>
            </a:r>
            <a:r>
              <a:rPr lang="zh-CN" dirty="0"/>
              <a:t>流程控制</a:t>
            </a:r>
            <a:endParaRPr lang="zh-CN" dirty="0"/>
          </a:p>
        </p:txBody>
      </p:sp>
    </p:spTree>
  </p:cSld>
  <p:clrMapOvr>
    <a:masterClrMapping/>
  </p:clrMapOvr>
  <p:transition>
    <p:fade/>
  </p:transition>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4864</Words>
  <Application>WPS 演示</Application>
  <PresentationFormat>全屏显示(4:3)</PresentationFormat>
  <Paragraphs>582</Paragraphs>
  <Slides>48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48</vt:i4>
      </vt:variant>
    </vt:vector>
  </HeadingPairs>
  <TitlesOfParts>
    <vt:vector size="58" baseType="lpstr">
      <vt:lpstr>Arial</vt:lpstr>
      <vt:lpstr>宋体</vt:lpstr>
      <vt:lpstr>Wingdings</vt:lpstr>
      <vt:lpstr>黑体</vt:lpstr>
      <vt:lpstr>微软雅黑</vt:lpstr>
      <vt:lpstr>Times New Roman</vt:lpstr>
      <vt:lpstr>Arial Unicode MS</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44</cp:revision>
  <dcterms:created xsi:type="dcterms:W3CDTF">2018-03-01T02:03:00Z</dcterms:created>
  <dcterms:modified xsi:type="dcterms:W3CDTF">2019-02-28T01:57:45Z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