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 removePersonalInfoOnSave="1">
  <p:sldMasterIdLst>
    <p:sldMasterId id="2147483648" r:id="rId1"/>
    <p:sldMasterId id="2147483664" r:id="rId3"/>
  </p:sldMasterIdLst>
  <p:notesMasterIdLst>
    <p:notesMasterId r:id="rId67"/>
  </p:notesMasterIdLst>
  <p:sldIdLst>
    <p:sldId id="257" r:id="rId4"/>
    <p:sldId id="315" r:id="rId5"/>
    <p:sldId id="321" r:id="rId6"/>
    <p:sldId id="417" r:id="rId7"/>
    <p:sldId id="419" r:id="rId8"/>
    <p:sldId id="420" r:id="rId9"/>
    <p:sldId id="421" r:id="rId10"/>
    <p:sldId id="423" r:id="rId11"/>
    <p:sldId id="424" r:id="rId12"/>
    <p:sldId id="425" r:id="rId13"/>
    <p:sldId id="422" r:id="rId14"/>
    <p:sldId id="426" r:id="rId15"/>
    <p:sldId id="427" r:id="rId16"/>
    <p:sldId id="428" r:id="rId17"/>
    <p:sldId id="411" r:id="rId18"/>
    <p:sldId id="418" r:id="rId19"/>
    <p:sldId id="429" r:id="rId20"/>
    <p:sldId id="430" r:id="rId21"/>
    <p:sldId id="431" r:id="rId22"/>
    <p:sldId id="432" r:id="rId23"/>
    <p:sldId id="433" r:id="rId24"/>
    <p:sldId id="435" r:id="rId25"/>
    <p:sldId id="436" r:id="rId26"/>
    <p:sldId id="434" r:id="rId27"/>
    <p:sldId id="438" r:id="rId28"/>
    <p:sldId id="439" r:id="rId29"/>
    <p:sldId id="412" r:id="rId30"/>
    <p:sldId id="440" r:id="rId31"/>
    <p:sldId id="437" r:id="rId32"/>
    <p:sldId id="481" r:id="rId33"/>
    <p:sldId id="441" r:id="rId34"/>
    <p:sldId id="442" r:id="rId35"/>
    <p:sldId id="444" r:id="rId36"/>
    <p:sldId id="443" r:id="rId37"/>
    <p:sldId id="445" r:id="rId38"/>
    <p:sldId id="446" r:id="rId39"/>
    <p:sldId id="447" r:id="rId40"/>
    <p:sldId id="448" r:id="rId41"/>
    <p:sldId id="449" r:id="rId42"/>
    <p:sldId id="413" r:id="rId43"/>
    <p:sldId id="450" r:id="rId44"/>
    <p:sldId id="451" r:id="rId45"/>
    <p:sldId id="452" r:id="rId46"/>
    <p:sldId id="453" r:id="rId47"/>
    <p:sldId id="455" r:id="rId48"/>
    <p:sldId id="456" r:id="rId49"/>
    <p:sldId id="457" r:id="rId50"/>
    <p:sldId id="454" r:id="rId51"/>
    <p:sldId id="458" r:id="rId52"/>
    <p:sldId id="459" r:id="rId53"/>
    <p:sldId id="414" r:id="rId54"/>
    <p:sldId id="460" r:id="rId55"/>
    <p:sldId id="461" r:id="rId56"/>
    <p:sldId id="462" r:id="rId57"/>
    <p:sldId id="415" r:id="rId58"/>
    <p:sldId id="463" r:id="rId59"/>
    <p:sldId id="416" r:id="rId60"/>
    <p:sldId id="475" r:id="rId61"/>
    <p:sldId id="476" r:id="rId62"/>
    <p:sldId id="477" r:id="rId63"/>
    <p:sldId id="478" r:id="rId64"/>
    <p:sldId id="515" r:id="rId65"/>
    <p:sldId id="480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E6E6E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1" Type="http://schemas.openxmlformats.org/officeDocument/2006/relationships/commentAuthors" Target="commentAuthors.xml"/><Relationship Id="rId70" Type="http://schemas.openxmlformats.org/officeDocument/2006/relationships/tableStyles" Target="tableStyles.xml"/><Relationship Id="rId7" Type="http://schemas.openxmlformats.org/officeDocument/2006/relationships/slide" Target="slides/slide4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notesMaster" Target="notesMasters/notes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  <a:solidFill>
            <a:srgbClr val="2E75B6"/>
          </a:solidFill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  <a:solidFill>
            <a:srgbClr val="2E75B6"/>
          </a:solidFill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7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948743"/>
            <a:ext cx="7094537" cy="54439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</p:nvPr>
        </p:nvSpPr>
        <p:spPr>
          <a:xfrm>
            <a:off x="628650" y="1863725"/>
            <a:ext cx="7886700" cy="4044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sz="quarter" idx="15" hasCustomPrompt="1"/>
          </p:nvPr>
        </p:nvSpPr>
        <p:spPr>
          <a:xfrm>
            <a:off x="628650" y="204166"/>
            <a:ext cx="3732213" cy="5715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2187443"/>
            <a:ext cx="78867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8377" y="6356350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74728" y="1863105"/>
            <a:ext cx="5693399" cy="415498"/>
            <a:chOff x="1807265" y="2462595"/>
            <a:chExt cx="5693399" cy="415498"/>
          </a:xfrm>
          <a:solidFill>
            <a:srgbClr val="2E75B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74728" y="2501016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74728" y="3155660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74728" y="3823855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74728" y="450686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74728" y="510768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2115558" y="191381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558" y="253904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2115558" y="319232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2115558" y="385777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558" y="453599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占位符 35"/>
          <p:cNvSpPr>
            <a:spLocks noGrp="1"/>
          </p:cNvSpPr>
          <p:nvPr>
            <p:ph type="body" sz="quarter" idx="20" hasCustomPrompt="1"/>
          </p:nvPr>
        </p:nvSpPr>
        <p:spPr>
          <a:xfrm>
            <a:off x="2115558" y="5141204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5" name="圆角矩形 1"/>
          <p:cNvSpPr/>
          <p:nvPr userDrawn="1"/>
        </p:nvSpPr>
        <p:spPr>
          <a:xfrm>
            <a:off x="1774728" y="579142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558" y="58106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2159000"/>
            <a:ext cx="428625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3733201"/>
            <a:ext cx="428625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713673"/>
            <a:ext cx="3511241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713673"/>
            <a:ext cx="428391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2313873"/>
            <a:ext cx="3511241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365125"/>
            <a:ext cx="68167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7084832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8377" y="6356350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74728" y="1863105"/>
            <a:ext cx="5693399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74728" y="2501016"/>
            <a:ext cx="5693399" cy="426278"/>
            <a:chOff x="1807265" y="2935089"/>
            <a:chExt cx="5693399" cy="426278"/>
          </a:xfrm>
          <a:solidFill>
            <a:srgbClr val="2E75B6"/>
          </a:solidFill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74728" y="3155660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74728" y="3823855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74728" y="450686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74728" y="510768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2115558" y="191381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558" y="253904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2115558" y="319232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2115558" y="385777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558" y="453599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占位符 35"/>
          <p:cNvSpPr>
            <a:spLocks noGrp="1"/>
          </p:cNvSpPr>
          <p:nvPr>
            <p:ph type="body" sz="quarter" idx="20" hasCustomPrompt="1"/>
          </p:nvPr>
        </p:nvSpPr>
        <p:spPr>
          <a:xfrm>
            <a:off x="2115558" y="5141204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5" name="圆角矩形 1"/>
          <p:cNvSpPr/>
          <p:nvPr userDrawn="1"/>
        </p:nvSpPr>
        <p:spPr>
          <a:xfrm>
            <a:off x="1774728" y="579142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558" y="58106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8377" y="6356350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74728" y="1863105"/>
            <a:ext cx="5693399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74728" y="2501016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74728" y="3155660"/>
            <a:ext cx="5693399" cy="426278"/>
            <a:chOff x="1807265" y="3400693"/>
            <a:chExt cx="5693399" cy="426278"/>
          </a:xfrm>
          <a:solidFill>
            <a:srgbClr val="2E75B6"/>
          </a:solidFill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74728" y="3823855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74728" y="450686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74728" y="510768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2115558" y="191381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558" y="253904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2115558" y="319232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2115558" y="385777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558" y="453599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占位符 35"/>
          <p:cNvSpPr>
            <a:spLocks noGrp="1"/>
          </p:cNvSpPr>
          <p:nvPr>
            <p:ph type="body" sz="quarter" idx="20" hasCustomPrompt="1"/>
          </p:nvPr>
        </p:nvSpPr>
        <p:spPr>
          <a:xfrm>
            <a:off x="2115558" y="5141204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5" name="圆角矩形 1"/>
          <p:cNvSpPr/>
          <p:nvPr userDrawn="1"/>
        </p:nvSpPr>
        <p:spPr>
          <a:xfrm>
            <a:off x="1774728" y="579142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558" y="58106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8377" y="6356350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74728" y="1863105"/>
            <a:ext cx="5693399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74728" y="2501016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74728" y="3155660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74728" y="3823855"/>
            <a:ext cx="5693399" cy="426279"/>
            <a:chOff x="1807265" y="3866296"/>
            <a:chExt cx="5693399" cy="426279"/>
          </a:xfrm>
          <a:solidFill>
            <a:srgbClr val="2E75B6"/>
          </a:solidFill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74728" y="450686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74728" y="510768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2115558" y="191381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558" y="253904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2115558" y="319232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2115558" y="385777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558" y="453599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占位符 35"/>
          <p:cNvSpPr>
            <a:spLocks noGrp="1"/>
          </p:cNvSpPr>
          <p:nvPr>
            <p:ph type="body" sz="quarter" idx="20" hasCustomPrompt="1"/>
          </p:nvPr>
        </p:nvSpPr>
        <p:spPr>
          <a:xfrm>
            <a:off x="2115558" y="5141204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5" name="圆角矩形 1"/>
          <p:cNvSpPr/>
          <p:nvPr userDrawn="1"/>
        </p:nvSpPr>
        <p:spPr>
          <a:xfrm>
            <a:off x="1774728" y="579142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558" y="58106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8377" y="6356350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74728" y="1863105"/>
            <a:ext cx="5693399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74728" y="2501016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74728" y="3155660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74728" y="3823855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74728" y="450686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74728" y="510768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2115558" y="191381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558" y="253904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2115558" y="319232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2115558" y="385777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558" y="453599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占位符 35"/>
          <p:cNvSpPr>
            <a:spLocks noGrp="1"/>
          </p:cNvSpPr>
          <p:nvPr>
            <p:ph type="body" sz="quarter" idx="20" hasCustomPrompt="1"/>
          </p:nvPr>
        </p:nvSpPr>
        <p:spPr>
          <a:xfrm>
            <a:off x="2115558" y="5141204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5" name="圆角矩形 1"/>
          <p:cNvSpPr/>
          <p:nvPr userDrawn="1"/>
        </p:nvSpPr>
        <p:spPr>
          <a:xfrm>
            <a:off x="1774728" y="579142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558" y="58106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8377" y="6356350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74728" y="1863105"/>
            <a:ext cx="5693399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74728" y="2501016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74728" y="3155660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74728" y="3823855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74728" y="450686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74728" y="510768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2115558" y="191381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558" y="253904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2115558" y="319232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2115558" y="385777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558" y="453599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占位符 35"/>
          <p:cNvSpPr>
            <a:spLocks noGrp="1"/>
          </p:cNvSpPr>
          <p:nvPr>
            <p:ph type="body" sz="quarter" idx="20" hasCustomPrompt="1"/>
          </p:nvPr>
        </p:nvSpPr>
        <p:spPr>
          <a:xfrm>
            <a:off x="2115558" y="5141204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5" name="圆角矩形 1"/>
          <p:cNvSpPr/>
          <p:nvPr userDrawn="1"/>
        </p:nvSpPr>
        <p:spPr>
          <a:xfrm>
            <a:off x="1774728" y="579142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558" y="58106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8377" y="6356350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74728" y="1863105"/>
            <a:ext cx="5693399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74728" y="2501016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74728" y="3155660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74728" y="3823855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74728" y="450686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74728" y="510768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2115558" y="191381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558" y="253904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2115558" y="319232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2115558" y="385777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558" y="4535993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占位符 35"/>
          <p:cNvSpPr>
            <a:spLocks noGrp="1"/>
          </p:cNvSpPr>
          <p:nvPr>
            <p:ph type="body" sz="quarter" idx="20" hasCustomPrompt="1"/>
          </p:nvPr>
        </p:nvSpPr>
        <p:spPr>
          <a:xfrm>
            <a:off x="2115558" y="5141204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5" name="圆角矩形 1"/>
          <p:cNvSpPr/>
          <p:nvPr userDrawn="1"/>
        </p:nvSpPr>
        <p:spPr>
          <a:xfrm>
            <a:off x="1774728" y="579142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2E75B6"/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558" y="58106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  <a:solidFill>
            <a:srgbClr val="2E75B6"/>
          </a:solidFill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3.xml"/><Relationship Id="rId17" Type="http://schemas.openxmlformats.org/officeDocument/2006/relationships/tags" Target="../tags/tag2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7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6.jpeg"/><Relationship Id="rId1" Type="http://schemas.openxmlformats.org/officeDocument/2006/relationships/hyperlink" Target="http://www.cstor.cn/proTextdetail_10766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4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3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2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17.xml"/><Relationship Id="rId26" Type="http://schemas.openxmlformats.org/officeDocument/2006/relationships/image" Target="../media/image34.png"/><Relationship Id="rId25" Type="http://schemas.openxmlformats.org/officeDocument/2006/relationships/image" Target="../media/image33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2.png"/><Relationship Id="rId22" Type="http://schemas.openxmlformats.org/officeDocument/2006/relationships/image" Target="../media/image31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0.png"/><Relationship Id="rId2" Type="http://schemas.openxmlformats.org/officeDocument/2006/relationships/image" Target="../media/image21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29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28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27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6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5.png"/><Relationship Id="rId1" Type="http://schemas.openxmlformats.org/officeDocument/2006/relationships/hyperlink" Target="http://www.chinaznyj.com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228" y="728895"/>
            <a:ext cx="7426960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en-US" altLang="zh-CN" sz="8000" b="1" spc="300" dirty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670340" y="2277654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李肖俊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                         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刘  河    钟  涛     副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3259599" y="2380202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5964326" y="2743274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2451335" y="2757907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2" y="1287484"/>
            <a:ext cx="8488224" cy="274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对列表的元素进行修改时，可以使用赋值语句：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sample_list3 = ['python', 'sample', 'list', 'for', 'your', 'reference']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sample_list3[4] = 'my'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("sample_list3[4]:", sample_list3[4])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sample_list3[4]: my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("sample_list3:", sample_list3)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sample_list3: ['python', 'sample', 'list', 'for', 'my', 'reference']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4.1.2 </a:t>
            </a:r>
            <a:r>
              <a:rPr lang="zh-CN" altLang="en-US" dirty="0"/>
              <a:t>使用列表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377217"/>
            <a:ext cx="8295434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删除列表的元素，可以使用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语句，格式为：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listname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该索引的元素被删除后，后面的元素将会自动移动并填补该位置。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4.1.3 </a:t>
            </a:r>
            <a:r>
              <a:rPr lang="zh-CN" altLang="en-US" dirty="0"/>
              <a:t>删除列表元素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67544" y="2736377"/>
            <a:ext cx="7161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spcAft>
                <a:spcPts val="0"/>
              </a:spcAft>
            </a:pP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在不知道或不关心元素的索引时，可以使用列表内置方法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remove()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来删除指定的值，例如：</a:t>
            </a:r>
            <a:endParaRPr lang="zh-CN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14935" algn="just" latinLnBrk="1">
              <a:spcAft>
                <a:spcPts val="0"/>
              </a:spcAft>
            </a:pP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listname.remove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('</a:t>
            </a:r>
            <a:r>
              <a:rPr lang="zh-CN" altLang="zh-CN" kern="100" dirty="0">
                <a:solidFill>
                  <a:srgbClr val="00B0F0"/>
                </a:solidFill>
                <a:latin typeface="+mn-ea"/>
              </a:rPr>
              <a:t>值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')</a:t>
            </a:r>
            <a:endParaRPr lang="zh-CN" altLang="zh-CN" kern="100" dirty="0">
              <a:solidFill>
                <a:srgbClr val="00B0F0"/>
              </a:solidFill>
              <a:effectLst/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544" y="3813601"/>
            <a:ext cx="7161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spcAft>
                <a:spcPts val="0"/>
              </a:spcAft>
            </a:pP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清空列表，可以采用重新创建一个与原列表名相同的空列表的方法，例如：</a:t>
            </a:r>
            <a:endParaRPr lang="zh-CN" altLang="zh-CN" kern="100" dirty="0">
              <a:latin typeface="+mn-ea"/>
            </a:endParaRPr>
          </a:p>
          <a:p>
            <a:pPr marL="114935" algn="just" latinLnBrk="1">
              <a:spcAft>
                <a:spcPts val="0"/>
              </a:spcAft>
            </a:pP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listname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 = []</a:t>
            </a:r>
            <a:endParaRPr lang="zh-CN" altLang="zh-CN" kern="100" dirty="0">
              <a:solidFill>
                <a:srgbClr val="00B0F0"/>
              </a:solidFill>
              <a:effectLst/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7544" y="4890825"/>
            <a:ext cx="4233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spcAft>
                <a:spcPts val="0"/>
              </a:spcAft>
            </a:pP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删除整个列表，也可以使用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del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语句，格式为：</a:t>
            </a:r>
            <a:endParaRPr lang="zh-CN" altLang="zh-CN" kern="100" dirty="0">
              <a:latin typeface="+mn-ea"/>
            </a:endParaRPr>
          </a:p>
          <a:p>
            <a:pPr marL="114935" algn="just" latinLnBrk="1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del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listname</a:t>
            </a:r>
            <a:endParaRPr lang="zh-CN" altLang="zh-CN" kern="100" dirty="0">
              <a:solidFill>
                <a:srgbClr val="00B0F0"/>
              </a:solidFill>
              <a:effectLst/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7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144" y="1252761"/>
            <a:ext cx="829543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代码示例如下：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sample_list4 = [0, "y", 2, "h", 4, "n", 'Python']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del sample_list4[5]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删除列表中索引为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("after deletion, sample_list4: ", sample_list4)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deletion, sample_list4:  [0, 'y', 2, 'h', 4, 'Python']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sample_list4.remove('Python')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删除列表中值为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("after removing, sample_list4: ", sample_list4)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removing, sample_list4:  [0, 'y', 2, 'h', 4]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sample_list4 = []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重新创建列表并置为空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(sample_list4)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输出该列表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del sample_list4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删除整个列表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(sample_list4)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打印输出整个列表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Traceback (most recent call last):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File "&lt;pyshell#108&gt;", line 1, in &lt;module&gt;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print (sample_list4)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NameError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name 'sample_list4' is not defined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系统报告该列表未定义</a:t>
            </a:r>
            <a:endParaRPr lang="zh-CN" altLang="en-US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4.1.3 </a:t>
            </a:r>
            <a:r>
              <a:rPr lang="zh-CN" altLang="en-US" dirty="0"/>
              <a:t>删除列表元素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316" y="3674744"/>
            <a:ext cx="8295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代码示例如下：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sample_list1 = [0, 1, 2, 3, 4]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(sample_list1)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列表的元素数量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max(sample_list1)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列表中元素的最大值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min(sample_list1)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列表中元素的最小值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4.1.4 </a:t>
            </a:r>
            <a:r>
              <a:rPr lang="zh-CN" altLang="en-US" dirty="0"/>
              <a:t>列表的内置函数与其他方法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428" y="1208077"/>
            <a:ext cx="6457143" cy="24666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8648" y="6209816"/>
            <a:ext cx="70504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注意：</a:t>
            </a:r>
            <a:r>
              <a:rPr lang="en-US" altLang="zh-CN" dirty="0"/>
              <a:t>Python 3 </a:t>
            </a:r>
            <a:r>
              <a:rPr lang="zh-CN" altLang="en-US" dirty="0"/>
              <a:t>中已经没有了</a:t>
            </a:r>
            <a:r>
              <a:rPr lang="en-US" altLang="zh-CN" dirty="0"/>
              <a:t>Python 2</a:t>
            </a:r>
            <a:r>
              <a:rPr lang="zh-CN" altLang="en-US" dirty="0"/>
              <a:t>中用于列表比较的</a:t>
            </a:r>
            <a:r>
              <a:rPr lang="en-US" altLang="zh-CN" dirty="0" err="1"/>
              <a:t>cmp</a:t>
            </a:r>
            <a:r>
              <a:rPr lang="zh-CN" altLang="en-US" dirty="0"/>
              <a:t>函数。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4.1.4 </a:t>
            </a:r>
            <a:r>
              <a:rPr lang="zh-CN" altLang="en-US" dirty="0"/>
              <a:t>列表的内置函数与其他方法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4110" y="1240343"/>
          <a:ext cx="8695780" cy="5456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068"/>
                <a:gridCol w="5024712"/>
              </a:tblGrid>
              <a:tr h="240638"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方法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/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说明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291478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listname.append(</a:t>
                      </a:r>
                      <a:r>
                        <a:rPr lang="zh-CN" sz="1600" kern="100">
                          <a:effectLst/>
                        </a:rPr>
                        <a:t>元素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添加新的元素在列表末尾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291616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listname.count(</a:t>
                      </a:r>
                      <a:r>
                        <a:rPr lang="zh-CN" sz="1600" kern="100">
                          <a:effectLst/>
                        </a:rPr>
                        <a:t>元素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统计该元素在列表中出现的次数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721914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listname.extend(</a:t>
                      </a:r>
                      <a:r>
                        <a:rPr lang="zh-CN" sz="1600" kern="100">
                          <a:effectLst/>
                        </a:rPr>
                        <a:t>序列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追加另一个序列类型中的多个值，到该列表末尾（用新列表扩展原来的列表）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481276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listname.index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CN" sz="1600" kern="100" dirty="0">
                          <a:effectLst/>
                        </a:rPr>
                        <a:t>元素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从列表中找出某个值第一个匹配元素的索引位置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481276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listname.insert(</a:t>
                      </a:r>
                      <a:r>
                        <a:rPr lang="zh-CN" sz="1600" kern="100">
                          <a:effectLst/>
                        </a:rPr>
                        <a:t>位置</a:t>
                      </a:r>
                      <a:r>
                        <a:rPr lang="en-US" sz="1600" kern="100">
                          <a:effectLst/>
                        </a:rPr>
                        <a:t>, </a:t>
                      </a:r>
                      <a:r>
                        <a:rPr lang="zh-CN" sz="1600" kern="100">
                          <a:effectLst/>
                        </a:rPr>
                        <a:t>元素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将元素插入列表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962552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listname.pop([index=-1])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移除列表中的一个元素（“</a:t>
                      </a: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-1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”表示从右侧数第一个元素，也就是最后一个索引的元素），并且返回该元素的值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481276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listname.remove(</a:t>
                      </a:r>
                      <a:r>
                        <a:rPr lang="zh-CN" sz="1600" kern="100">
                          <a:effectLst/>
                        </a:rPr>
                        <a:t>元素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移除列表中的第一个匹配某个值的元素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291249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listname.reverse()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将列表中元素反向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721914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listname.sort(cmp=None, key=None, reverse=False)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对列表进行排序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240638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listname.clear()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清空列表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  <a:tr h="240638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listname.copy()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复制列表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114" marR="58114" marT="0" marB="0" anchor="ctr"/>
                </a:tc>
              </a:tr>
            </a:tbl>
          </a:graphicData>
        </a:graphic>
      </p:graphicFrame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第四章  组合数据类型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4.2 </a:t>
            </a:r>
            <a:r>
              <a:rPr lang="zh-CN" altLang="en-US" dirty="0">
                <a:solidFill>
                  <a:schemeClr val="bg1"/>
                </a:solidFill>
              </a:rPr>
              <a:t>元组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4.5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45799" y="2105561"/>
            <a:ext cx="6630124" cy="1589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元组（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Tuples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）与列表一样，属于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中的序列类型，它是任意对象的有序集合，通过“位置”或者“索引”访问其中的元素，它具有可变长度、异构和任意嵌套的特点，与列表不同的是：元组中的元素是不可修改的。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文本占位符 5"/>
          <p:cNvSpPr>
            <a:spLocks noGrp="1"/>
          </p:cNvSpPr>
          <p:nvPr/>
        </p:nvSpPr>
        <p:spPr>
          <a:xfrm>
            <a:off x="947698" y="874932"/>
            <a:ext cx="3207613" cy="54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4.2.1 </a:t>
            </a:r>
            <a:r>
              <a:rPr lang="zh-CN" altLang="en-US" dirty="0"/>
              <a:t>创建元组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元组的创建很简单，把元素放入小括号，并在每两个元素中间使用逗号隔开即可，格式为：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tuplename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(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 ……,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sample_tuple1 = (1, 2, 3, 4, 5, 6)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 = "p", "y", "t", "h", "o", "n"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sample_tuple3 = ('python', 'sample', 'tuple', 'for', 'your', 'reference')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sample_tuple4 = ('python', 'sample', 'tuple', 1989, 1991, 2018)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4.2.1 </a:t>
            </a:r>
            <a:r>
              <a:rPr lang="zh-CN" altLang="en-US" dirty="0"/>
              <a:t>创建元组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元组也可以为空：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sample_tuple5 = ()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需要注意的是，为避免歧义，当元组中只有一个元素时，必须在该元素后加上逗号，否则括号会被当作运算符，例如：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sample_tuple6 = (123,)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4.2.1 </a:t>
            </a:r>
            <a:r>
              <a:rPr lang="zh-CN" altLang="en-US" dirty="0"/>
              <a:t>创建元组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8648" y="6209816"/>
            <a:ext cx="70504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元组中的元素可以是各种可迭代的数据类型。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元组也可以嵌套使用，例如：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sample_tuple1 = (1, 2, 3, 4, 5, 6)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sample_tuple2 = "P", "y", "t", "h", "o", "n"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sample_tuple7 = (sample_tuple1, sample_tuple2)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(sample_tuple7)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((1, 2, 3, 4, 5, 6), ('P', 'y', 't', 'h', 'o', 'n'))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4.2.1 </a:t>
            </a:r>
            <a:r>
              <a:rPr lang="zh-CN" altLang="en-US" dirty="0"/>
              <a:t>创建元组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第四章  组合数据类型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4.1 </a:t>
            </a:r>
            <a:r>
              <a:rPr lang="zh-CN" altLang="en-US" dirty="0">
                <a:solidFill>
                  <a:schemeClr val="bg1"/>
                </a:solidFill>
              </a:rPr>
              <a:t>列表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元组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4.3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字典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习题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与列表相同，我们可以通过使用“位置”或者“索引”来访问元组中的值，“位置”或者“索引”也是是从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sample_tuple1 = (1, 2, 3, 4, 5, 6)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sample_tuple1[1]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表示元组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tuple1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sample_tuple1[3:5]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表示元组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个和第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个元素，不包含第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4,5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sample_tuple1[-2]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表示元组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中从右侧向左数的第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4.2.2 </a:t>
            </a:r>
            <a:r>
              <a:rPr lang="zh-CN" altLang="en-US" dirty="0"/>
              <a:t>使用元组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代码示例为：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sample_tuple1 = (1, 2, 3, 4, 5, 6)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(sample_tuple1[1])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截取第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(sample_tuple1[3:5])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个和第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个元素，不包含第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(4, 5)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(sample_tuple1[-2])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从右侧向左数的第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4.2.2 </a:t>
            </a:r>
            <a:r>
              <a:rPr lang="zh-CN" altLang="en-US" dirty="0"/>
              <a:t>使用元组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元组也支持“切片”操作，例如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 = "P", "y", "t", "h", "o", "n"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sample_tuple2[:]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表示取元组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的所有元素；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sample_tuple2[3:]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表示取元组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的索引为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的元素之后的所有元素；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sample_tuple2[0:4:2]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表示元组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的索引为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的元素，每隔一个元素取一个。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4.2.2 </a:t>
            </a:r>
            <a:r>
              <a:rPr lang="zh-CN" altLang="en-US" dirty="0"/>
              <a:t>使用元组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4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代码示例为：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sample_tuple2 = "P", "y", "t", "h", "o", "n"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(sample_tuple2[:])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取元组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的所有元素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('P', 'y', 't', 'h', 'o', 'n')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(sample_tuple2[3:])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取元组的第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个元素之后的所有元素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('h', 'o', 'n')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(sample_tuple2[0:4:2])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个到第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元素，每隔一个元素取一个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('P', 't')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4.2.2 </a:t>
            </a:r>
            <a:r>
              <a:rPr lang="zh-CN" altLang="en-US" dirty="0"/>
              <a:t>使用元组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由于元组中的元素是不可变的，也就是不允许被删除的，但可以使用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语句删除整个元组：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tuple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代码示例如下：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sample_tuple3 = ('Python', 'sample', 'tuple', 'for', 'your', 'reference')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(sample_tuple3)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输出删除前的元组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sample_tuple3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('Python', 'sample', 'tuple', 'for', 'your', 'reference')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del sample_tuple3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删除元组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sample_tuple3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(sample_tuple3)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输出删除后的元组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sample_tuple3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Traceback (most recent call last):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File "&lt;pyshell#49&gt;", line 1, in &lt;module&gt;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print (sample_tuple3)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NameError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name ' sample_tuple3' is not defined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系统正常报告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sample_tuple3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没有定义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4.2.3 </a:t>
            </a:r>
            <a:r>
              <a:rPr lang="zh-CN" altLang="en-US" dirty="0"/>
              <a:t>删除元组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4.2.4 </a:t>
            </a:r>
            <a:r>
              <a:rPr lang="zh-CN" altLang="en-US" dirty="0"/>
              <a:t>元组的内置函数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899144" y="2199190"/>
          <a:ext cx="5751722" cy="2892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628"/>
                <a:gridCol w="3038094"/>
              </a:tblGrid>
              <a:tr h="493281"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函数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说明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94075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len(tuplename)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返回元组的元素数量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22403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max(tuplename)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返回元组中元素的最大值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22403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min(tuplename)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返回元组中元素的最小值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60464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tuple(listname)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将列表转换为元组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2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代码示例如下：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sample_tuple1 = (1, 2, 3, 4, 5, 6)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创建元组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tuple1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(sample_tuple1))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输出元组长度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(max(sample_tuple1))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输出元组最大值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(min(sample_tuple1))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输出元组最小值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a = [1,2,3]             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创建列表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(a)                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输出列表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[1, 2, 3]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(tuple(a))     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转换列表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为元组后输出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(1, 2, 3)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4.2.4 </a:t>
            </a:r>
            <a:r>
              <a:rPr lang="zh-CN" altLang="en-US" dirty="0"/>
              <a:t>元组的内置函数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4.2 </a:t>
            </a:r>
            <a:r>
              <a:rPr lang="zh-CN" altLang="en-US" dirty="0"/>
              <a:t>元组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第四章  组合数据类型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元组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4.3 </a:t>
            </a:r>
            <a:r>
              <a:rPr lang="zh-CN" altLang="en-US" dirty="0">
                <a:solidFill>
                  <a:schemeClr val="bg1"/>
                </a:solidFill>
              </a:rPr>
              <a:t>字典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2113" y="2447828"/>
            <a:ext cx="8295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字典（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Dictionaries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），属于映射类型，它是通过键实现元素存取，具有无序、可变长度、异构、嵌套和可变类型容器等特点。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p>
            <a:r>
              <a:rPr lang="en-US" altLang="zh-CN" dirty="0"/>
              <a:t>4.3.1 </a:t>
            </a:r>
            <a:r>
              <a:rPr lang="zh-CN" altLang="en-US" dirty="0"/>
              <a:t>创建字典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字典中的键和值有单引号，他们成对出现，中间用冒号分割，每对直接用逗号分割，并放置在花括号中，格式如下：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dictname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{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 ……,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在同一个字典中，键应该是唯一的，但值则无此限制。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sample_dict1 = {'Hello': 'World', 'Capital': 'BJ', 'City': 'CQ'}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sample_dict2 = {12: 34, 34: 56, 56: 78}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sample_dict3 = {'Hello': 'World', 34: 56, 'City': 'CQ'}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4.3.1 </a:t>
            </a:r>
            <a:r>
              <a:rPr lang="zh-CN" altLang="en-US" dirty="0"/>
              <a:t>创建字典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45799" y="2105561"/>
            <a:ext cx="6630124" cy="12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）属于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中的序列类型，它是任意对象的有序集合，通过“位置”或者“索引”访问其中的元素，它具有可变对象、可变长度、异构和任意嵌套的特点。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p>
            <a:r>
              <a:rPr lang="en-US" altLang="zh-CN" dirty="0"/>
              <a:t>4.1.1 </a:t>
            </a:r>
            <a:r>
              <a:rPr lang="zh-CN" altLang="en-US" dirty="0"/>
              <a:t>创建列表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创建字典时，同一个键被两次赋值，那么第一个值无效，第二个值被认为是该键的值。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sample_dict4 = {'Model': 'PC', 'Brand': 'Lenovo', 'Brand': '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Thinkpad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这里的键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Brand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生效的值是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Thinkpad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4.3.1 </a:t>
            </a:r>
            <a:r>
              <a:rPr lang="zh-CN" altLang="en-US" dirty="0"/>
              <a:t>创建字典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创建字典时，同一个键被两次赋值，那么第一个值无效，第二个值被认为是该键的值。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sample_dict4 = {'Model': 'PC', 'Brand': 'Lenovo', 'Brand': '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Thinkpad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这里的键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Brand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生效的值是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Thinkpad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4.3.1 </a:t>
            </a:r>
            <a:r>
              <a:rPr lang="zh-CN" altLang="en-US" dirty="0"/>
              <a:t>创建字典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字典也支持嵌套，格式如下：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dictname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{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 {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},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2:{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22},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……,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n: {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n1: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n2: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n2}}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sample_dict5 = {'office':{ 'room1':'Finance ', 'room2':'logistics'},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'lab':{'lab1':'Physics', 'lab2':'Chemistry'}}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4.3.1 </a:t>
            </a:r>
            <a:r>
              <a:rPr lang="zh-CN" altLang="en-US" dirty="0"/>
              <a:t>创建字典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使用字典中的值时，只需要把对应的键放入方括号，格式为：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dictname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sample_dict1 = {'Hello': 'World', 'Capital': 'BJ', 'City': 'CQ'}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("sample_dict1['Hello']: ", sample_dict1['Hello'])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sample_dict1['Hello']:  World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输出键为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Hello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sample_dict2 = {12: 34, 34: 56, 56: 78}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("sample_dict2[12]: ", sample_dict2[12])         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sample_dict2[12]:  34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输出键为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4.3.2 </a:t>
            </a:r>
            <a:r>
              <a:rPr lang="zh-CN" altLang="en-US" dirty="0"/>
              <a:t>使用字典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使用包含嵌套的字典，例如：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sample_dict5 = {'office':{ 'room1':'Finance', 'room2':'logistics'},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'lab':{'lab1':' Physics', 'lab2':'Chemistry'}}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("sample_dict5['office']: ", sample_dict5['office'])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sample_dict5['office']:  {'room1': 'Finance', 'room2': 'logistics'}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输出键为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4.3.2 </a:t>
            </a:r>
            <a:r>
              <a:rPr lang="zh-CN" altLang="en-US" dirty="0"/>
              <a:t>使用字典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可以对字典中的已有的值进行修改，例如：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sample_dict1 = {'Hello': 'World', 'Capital': 'BJ', 'City': 'CQ'}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(sample_dict1['City'])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输出键为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CQ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sample_dict1['City'] = 'NJ'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把键为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的值修改为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(sample_dict1['City'])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输出键为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(sample_dict1)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{'Hello': 'World', 'Capital': 'BJ', 'City': 'NJ'}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输出修改后的字典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4.3.2 </a:t>
            </a:r>
            <a:r>
              <a:rPr lang="zh-CN" altLang="en-US" dirty="0"/>
              <a:t>使用字典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764922"/>
            <a:ext cx="8295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可以向字典末尾追加新的键值，例如：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sample_dict1 = {'Hello': 'World', 'Capital': 'BJ', 'City': 'CQ'}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sample_dict1['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viewspot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']= '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HongYaDong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把新的键和值添加到字典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(sample_dict1)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输出修改后的字典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{'Hello': 'World', 'Capital': 'BJ', 'City': 'CQ', '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viewspot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': '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HongYaDong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4.3.2 </a:t>
            </a:r>
            <a:r>
              <a:rPr lang="zh-CN" altLang="en-US" dirty="0"/>
              <a:t>使用字典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561169"/>
            <a:ext cx="82954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语句删除字典中的键和对应的值，格式为：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dictname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语句删除字典，格式为：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dictname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sample_dict1 = {'Hello': 'World', 'Capital': 'BJ', 'City': 'CQ'}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del sample_dict1['City']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删除字典中的键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和对应的值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(sample_dict1)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打印结果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{'Hello': 'World', 'Capital': 'BJ'}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del sample_dict1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删除该字典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(sample_dict1)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打印该字典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Traceback (most recent call last):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系统正常报错，该字典未定义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 "&lt;pyshell#71&gt;", line 1, in &lt;module&gt;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print (sample_dict1)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NameError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name 'sample_dict1' is not defined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4.3.3 </a:t>
            </a:r>
            <a:r>
              <a:rPr lang="zh-CN" altLang="en-US" dirty="0"/>
              <a:t>删除元素和字典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3629639"/>
            <a:ext cx="8295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sample_dict1 = {'Hello': 'World', 'Capital': 'BJ', 'City': 'CQ'}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(sample_dict1)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计算该字典中键的总数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str(sample_dict1)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输出字典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"{'Hello': 'World', 'Capital': 'BJ', 'City': 'CQ'}"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type(sample_dict1)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返回数据类型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&lt;class '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'&gt;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4.3.4 </a:t>
            </a:r>
            <a:r>
              <a:rPr lang="zh-CN" altLang="en-US" dirty="0"/>
              <a:t>字典的内置函数和方法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38501" y="1561169"/>
          <a:ext cx="4844719" cy="192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5908"/>
                <a:gridCol w="2308811"/>
              </a:tblGrid>
              <a:tr h="481656"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函数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说明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81656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len(distname)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计算键的总数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81656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str(distname)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输出字典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81656"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type(distname)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返回字典类型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4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4.3.4 </a:t>
            </a:r>
            <a:r>
              <a:rPr lang="zh-CN" altLang="en-US" dirty="0"/>
              <a:t>字典的内置函数和方法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82422" y="1147127"/>
          <a:ext cx="7817641" cy="5514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233"/>
                <a:gridCol w="4837408"/>
              </a:tblGrid>
              <a:tr h="330107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方法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说明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7847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dictname.clear()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删除字典所有元素，清空字典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8321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dictname.copy()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以字典类型返回某个字典的浅复制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580029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dictname.fromkeys(seq[, value])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创建一个新字典，以序列中的元素做字典的键，值为字典所有键对应的初始值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8143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dictname.get(value, default=None)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返回指定键的值，如果值不在字典中返回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default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值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8143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key in dictname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如果键在字典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dict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里返回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，否则返回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8321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dictname.items()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以列表返回可遍历的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键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值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 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元组数组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8321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dictname.keys()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将一个字典所有的键生成列表并返回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579851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dictname.setdefault(value, default=None)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和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dictname.get()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类似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不同点是，如果键不存在于字典中，将会添加键并将值设为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default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对应的值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8143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dictname.update(dictname2)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把字典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dictname2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的键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值对更新到</a:t>
                      </a:r>
                      <a:r>
                        <a:rPr lang="en-US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dictname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里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7847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dictname.values()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以列表返回字典中的所有值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579851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dictname.pop(key[,default])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弹出字典给定键所对应的值，返回值为被删除的值。键值必须给出。 否则，返回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default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值。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  <a:tr h="378143"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dictname.popitem()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弹出字典中的一对键和值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一般删除末尾对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，并删除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623" marR="58623" marT="0" marB="0" anchor="ctr"/>
                </a:tc>
              </a:tr>
            </a:tbl>
          </a:graphicData>
        </a:graphic>
      </p:graphicFrame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2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4.3 </a:t>
            </a:r>
            <a:r>
              <a:rPr lang="zh-CN" altLang="en-US" dirty="0"/>
              <a:t>字典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7697" y="1712022"/>
            <a:ext cx="7768039" cy="351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列表里第一个元素的“位置”或者“索引”是从“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开始，第二个元素的则是“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，以此类推。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在创建列表时，列表元素放置在方括号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[]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中，以逗号来分隔各元素，格式如下：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listname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[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 ……,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 = [0, 1, 2, 3, 4]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sample_list2 = ["P", "y", "t", "h", "o", "n"]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sample_list3 = ['Python', 'sample', 'list', 'for', 'your', 'reference']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4.1.1 </a:t>
            </a:r>
            <a:r>
              <a:rPr lang="zh-CN" altLang="en-US" dirty="0"/>
              <a:t>创建列表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第四章  组合数据类型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元组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4.4 </a:t>
            </a:r>
            <a:r>
              <a:rPr lang="zh-CN" altLang="en-US" dirty="0">
                <a:solidFill>
                  <a:schemeClr val="bg1"/>
                </a:solidFill>
              </a:rPr>
              <a:t>集合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2113" y="2366805"/>
            <a:ext cx="8569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），是一种集合类型，可以理解为就是数学课里学习的集合。它是一个可以表示任意元素的集合，它的索引可以通过另一个任意键值的集合进行，它可以无序排列、哈希。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集合分为两类：可变集合（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），不可变集合（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frozenset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可变集合，在被创建后，可以通过很多种方法被改变，例如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不可变集合，由于其不可变特性，它是可哈希的（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hashable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，意为一个对象在其生命周期中，其哈希值不会改变，并可以和其他对象做比较），也可以作为一个元素被其他集合使用，或者作为字典的键。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p>
            <a:r>
              <a:rPr lang="en-US" altLang="zh-CN" dirty="0"/>
              <a:t>4.4.1 </a:t>
            </a:r>
            <a:r>
              <a:rPr lang="zh-CN" altLang="en-US" dirty="0"/>
              <a:t>创建集合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419323"/>
            <a:ext cx="82954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使用大括号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 }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创建非空集合，格式为：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{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 ……,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set([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 ……,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n])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创建一个不可变集合，格式为：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frozenset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([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 ……, 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n])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sample_set1 = {1, 2, 3, 4, 5}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sample_set2 = {'a', 'b', 'c', 'd', 'e'}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sample_set3 = {'Beijing', 'Tianjin', 'Shanghai', 'Nanjing', 'Chongqing'}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sample_set4 = set([11, 22, 33, 44, 55])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sample_set5 =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frozenset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(['CHS', 'ENG', '', '', '',])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创建不可变集合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但创建空集合时必须使用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，格式：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emptyset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set()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4.4.1 </a:t>
            </a:r>
            <a:r>
              <a:rPr lang="zh-CN" altLang="en-US" dirty="0"/>
              <a:t>创建集合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419323"/>
            <a:ext cx="8295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集合的一个显著的特点就是可以去掉重复的元素，例如：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sample_set6 = {1, 2, 3, 4, 5, 1, 2, 3, 4,}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(sample_set6)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输出去掉重复的元素的集合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{1, 2, 3, 4, 5}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4.4.2 </a:t>
            </a:r>
            <a:r>
              <a:rPr lang="zh-CN" altLang="en-US" dirty="0"/>
              <a:t>使用集合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7698" y="2705724"/>
            <a:ext cx="5920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可以使用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函数来获得集合中元素的数量，例如：</a:t>
            </a:r>
            <a:endParaRPr lang="zh-CN" altLang="en-US" dirty="0"/>
          </a:p>
          <a:p>
            <a:r>
              <a:rPr lang="en-US" altLang="zh-CN" dirty="0">
                <a:solidFill>
                  <a:srgbClr val="00B0F0"/>
                </a:solidFill>
              </a:rPr>
              <a:t>&gt;&gt;&gt; sample_set6 = {1, 2, 3, 4, 5, 1, 2, 3, 4,}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&gt;&gt;&gt; </a:t>
            </a:r>
            <a:r>
              <a:rPr lang="en-US" altLang="zh-CN" dirty="0" err="1">
                <a:solidFill>
                  <a:srgbClr val="00B0F0"/>
                </a:solidFill>
              </a:rPr>
              <a:t>len</a:t>
            </a:r>
            <a:r>
              <a:rPr lang="en-US" altLang="zh-CN" dirty="0">
                <a:solidFill>
                  <a:srgbClr val="00B0F0"/>
                </a:solidFill>
              </a:rPr>
              <a:t>(sample_set6)                  #</a:t>
            </a:r>
            <a:r>
              <a:rPr lang="zh-CN" altLang="en-US" dirty="0">
                <a:solidFill>
                  <a:srgbClr val="00B0F0"/>
                </a:solidFill>
              </a:rPr>
              <a:t>输出集合的元素数量</a:t>
            </a:r>
            <a:endParaRPr lang="zh-CN" altLang="en-US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5</a:t>
            </a:r>
            <a:endParaRPr lang="en-US" altLang="zh-CN" dirty="0">
              <a:solidFill>
                <a:srgbClr val="00B0F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3256" y="5375615"/>
            <a:ext cx="601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注意：这里集合的元素数量，是去掉重复元素之后的数量。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419323"/>
            <a:ext cx="82954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集合是无序的，因此没有“索引”或者“键”来指定调用某个元素，但可以使用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循环输出集合的元素，例如：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sample_set6 = {1, 2, 3, 4, 5, 1, 2, 3, 4,}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for x in sample_set6: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print (x)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4.4.2 </a:t>
            </a:r>
            <a:r>
              <a:rPr lang="zh-CN" altLang="en-US" dirty="0"/>
              <a:t>使用集合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90676" y="4967882"/>
            <a:ext cx="6140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注意：这里输出的集合的元素，也是去掉重复元素之后的。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4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419323"/>
            <a:ext cx="8295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向集合中添加一个元素，可以使用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方法，即把需要添加的内容作为一个元素（整体），加入到集合中，格式为：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setname.add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向集合中添加多个元素，可以使用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方法，将另一个类型中的元素拆分后，添加到原集合中，格式为：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setname.update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(others)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4.4.2 </a:t>
            </a:r>
            <a:r>
              <a:rPr lang="zh-CN" altLang="en-US" dirty="0"/>
              <a:t>使用集合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47698" y="3173649"/>
            <a:ext cx="7644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两种增加集合元素的方法，对可变集合有效，例如：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&gt;&gt;&gt; sample_set1 = {1, 2, 3, 4, 5}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&gt;&gt;&gt; sample_set1.add(6)              #</a:t>
            </a:r>
            <a:r>
              <a:rPr lang="zh-CN" altLang="en-US" dirty="0">
                <a:solidFill>
                  <a:srgbClr val="00B0F0"/>
                </a:solidFill>
              </a:rPr>
              <a:t>使用</a:t>
            </a:r>
            <a:r>
              <a:rPr lang="en-US" altLang="zh-CN" dirty="0">
                <a:solidFill>
                  <a:srgbClr val="00B0F0"/>
                </a:solidFill>
              </a:rPr>
              <a:t>add</a:t>
            </a:r>
            <a:r>
              <a:rPr lang="zh-CN" altLang="en-US" dirty="0">
                <a:solidFill>
                  <a:srgbClr val="00B0F0"/>
                </a:solidFill>
              </a:rPr>
              <a:t>方法添加元素到集合</a:t>
            </a:r>
            <a:endParaRPr lang="zh-CN" altLang="en-US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&gt;&gt;&gt; print ("after being added, the set is: ", sample_set1)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after being added, the set is:  {1, 2, 3, 4, 5, 6}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&gt;&gt;&gt; sample_set1.update('python')     #</a:t>
            </a:r>
            <a:r>
              <a:rPr lang="zh-CN" altLang="en-US" dirty="0">
                <a:solidFill>
                  <a:srgbClr val="00B0F0"/>
                </a:solidFill>
              </a:rPr>
              <a:t>使用</a:t>
            </a:r>
            <a:r>
              <a:rPr lang="en-US" altLang="zh-CN" dirty="0">
                <a:solidFill>
                  <a:srgbClr val="00B0F0"/>
                </a:solidFill>
              </a:rPr>
              <a:t>update</a:t>
            </a:r>
            <a:r>
              <a:rPr lang="zh-CN" altLang="en-US" dirty="0">
                <a:solidFill>
                  <a:srgbClr val="00B0F0"/>
                </a:solidFill>
              </a:rPr>
              <a:t>方法添加另一个集合</a:t>
            </a:r>
            <a:endParaRPr lang="zh-CN" altLang="en-US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&gt;&gt;&gt; print ("after being updated, the set is:", sample_set1)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after being updated, the set is: {'y', 1, 2, 3, 4, 5, 6, 'p', 't', 'n', 'o', 'h', }</a:t>
            </a:r>
            <a:endParaRPr lang="en-US" altLang="zh-CN" dirty="0">
              <a:solidFill>
                <a:srgbClr val="00B0F0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419323"/>
            <a:ext cx="82954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集合可以被用来做成员测试，使用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in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检查某个元素是否属于某个集合，例如：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sample_set1 = {1, 2, 3, 4, 5}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sample_set2 = {'a', 'b', 'c', 'd', 'e'}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3 in sample_set1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是否在集合中，是则返回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'c' not in sample_set2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判断“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没有在集合中” 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   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在该集合中，返回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否则返回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4.4.2 </a:t>
            </a:r>
            <a:r>
              <a:rPr lang="zh-CN" altLang="en-US" dirty="0"/>
              <a:t>使用集合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419323"/>
            <a:ext cx="8295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集合之间可以做集合运算，求差集（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difference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）、并集（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）、交集（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intersection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）、对称差集（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symmetric difference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sample_set7 = {'C', 'D', 'E', 'F', 'G'}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sample_set8 = {'E', 'F', 'G', 'A', 'B'}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sample_set7 - sample_set8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差集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{'D', 'C'}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sample_set7 | sample_set8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并集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{'A', 'G', 'B', 'F', 'E', 'D', 'C'}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sample_set7 &amp; sample_set8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交集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{'E', 'G', 'F'}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sample_set7 ^ sample_set8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对称差集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{'A', 'B', 'D', 'C'}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4.4.2 </a:t>
            </a:r>
            <a:r>
              <a:rPr lang="zh-CN" altLang="en-US" dirty="0"/>
              <a:t>使用集合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154339"/>
            <a:ext cx="82954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remove()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方法删除集合中的元素，格式为：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setname.remove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可使用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方法删除集合，格式为：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setname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sample_set1 = {1, 2, 3, 4, 5}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sample_set1.remove(1)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remove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方法删除元素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(sample_set1)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{2, 3, 4, 5}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sample_set1.clear()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(sample_set1)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清空集合中的元素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set()	   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返回结果为空集合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del sample_set1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删除集合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(sample_set1)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Traceback (most recent call last):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系统报告，该集合未定义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 "&lt;pyshell#64&gt;", line 1, in &lt;module&gt;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print (sample_set1)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NameError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name 'sample_set1' is not defined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4.4.3 </a:t>
            </a:r>
            <a:r>
              <a:rPr lang="zh-CN" altLang="en-US" dirty="0"/>
              <a:t>删除元素和集合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90947" y="750560"/>
            <a:ext cx="3207613" cy="544391"/>
          </a:xfrm>
        </p:spPr>
        <p:txBody>
          <a:bodyPr/>
          <a:lstStyle/>
          <a:p>
            <a:r>
              <a:rPr lang="en-US" altLang="zh-CN" dirty="0"/>
              <a:t>4.4.4 </a:t>
            </a:r>
            <a:r>
              <a:rPr lang="zh-CN" altLang="en-US" dirty="0"/>
              <a:t>集合的方法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1415" y="1022755"/>
          <a:ext cx="8701170" cy="5775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898"/>
                <a:gridCol w="4803272"/>
              </a:tblGrid>
              <a:tr h="189148"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方法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说明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189148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len(ss)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返回集合的元素个数</a:t>
                      </a:r>
                      <a:endParaRPr lang="zh-CN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317436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x in ss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测试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是否是集合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中的元素，返回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或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317436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x not in ss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如果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不在集合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中，返回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，否则返回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317436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ss.isdisjoint(otherset)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当集合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与另一集合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不相交时，返回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，否则返回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490440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ss.issubset(otherset) </a:t>
                      </a:r>
                      <a:r>
                        <a:rPr lang="zh-CN" sz="1600" kern="0">
                          <a:effectLst/>
                        </a:rPr>
                        <a:t>或</a:t>
                      </a:r>
                      <a:r>
                        <a:rPr lang="en-US" sz="1600" kern="0">
                          <a:effectLst/>
                        </a:rPr>
                        <a:t> </a:t>
                      </a:r>
                      <a:br>
                        <a:rPr lang="en-US" sz="1600" kern="0">
                          <a:effectLst/>
                        </a:rPr>
                      </a:br>
                      <a:r>
                        <a:rPr lang="en-US" sz="1600" kern="0">
                          <a:effectLst/>
                        </a:rPr>
                        <a:t>ss &lt;= otherset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如果集合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是另一集合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的子集，返回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，否则返回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317436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 &lt; otherset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如果集合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是另一集合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的真子集，返回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，否则返回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490440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ss.issuperset(otherset) </a:t>
                      </a:r>
                      <a:r>
                        <a:rPr lang="zh-CN" sz="1600" kern="0">
                          <a:effectLst/>
                        </a:rPr>
                        <a:t>或</a:t>
                      </a:r>
                      <a:br>
                        <a:rPr lang="en-US" sz="1600" kern="0">
                          <a:effectLst/>
                        </a:rPr>
                      </a:br>
                      <a:r>
                        <a:rPr lang="en-US" sz="1600" kern="0">
                          <a:effectLst/>
                        </a:rPr>
                        <a:t>ss &gt;= otherset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如果集合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是另一集合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的父集，返回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，否则返回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490592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 &gt; otherset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如果集合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是另一集合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的父集，且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的子集，则返回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，否则返回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False</a:t>
                      </a:r>
                      <a:endParaRPr lang="en-US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490440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ss.union(*othersets) </a:t>
                      </a:r>
                      <a:r>
                        <a:rPr lang="zh-CN" sz="1600" kern="0">
                          <a:effectLst/>
                        </a:rPr>
                        <a:t>或</a:t>
                      </a:r>
                      <a:br>
                        <a:rPr lang="en-US" sz="1600" kern="0">
                          <a:effectLst/>
                        </a:rPr>
                      </a:br>
                      <a:r>
                        <a:rPr lang="en-US" sz="1600" kern="0">
                          <a:effectLst/>
                        </a:rPr>
                        <a:t>ss | otherset1 | otherset2 </a:t>
                      </a:r>
                      <a:r>
                        <a:rPr lang="zh-CN" sz="1600" kern="0">
                          <a:effectLst/>
                        </a:rPr>
                        <a:t>…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和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的并集，包含有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和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的所有元素</a:t>
                      </a:r>
                      <a:endParaRPr lang="zh-CN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490440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ss.intersection(*othersets)</a:t>
                      </a:r>
                      <a:r>
                        <a:rPr lang="zh-CN" sz="1600" kern="0">
                          <a:effectLst/>
                        </a:rPr>
                        <a:t>或</a:t>
                      </a:r>
                      <a:r>
                        <a:rPr lang="en-US" sz="1600" kern="0">
                          <a:effectLst/>
                        </a:rPr>
                        <a:t> </a:t>
                      </a:r>
                      <a:br>
                        <a:rPr lang="en-US" sz="1600" kern="0">
                          <a:effectLst/>
                        </a:rPr>
                      </a:br>
                      <a:r>
                        <a:rPr lang="en-US" sz="1600" kern="0">
                          <a:effectLst/>
                        </a:rPr>
                        <a:t>ss &amp; otherset1 &amp; otherset2 </a:t>
                      </a:r>
                      <a:r>
                        <a:rPr lang="zh-CN" sz="1600" kern="0">
                          <a:effectLst/>
                        </a:rPr>
                        <a:t>…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和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的交集，包含在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并且也在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中的元素</a:t>
                      </a:r>
                      <a:endParaRPr lang="zh-CN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490440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ss.difference(*othersets) </a:t>
                      </a:r>
                      <a:r>
                        <a:rPr lang="zh-CN" sz="1600" kern="0">
                          <a:effectLst/>
                        </a:rPr>
                        <a:t>或</a:t>
                      </a:r>
                      <a:r>
                        <a:rPr lang="en-US" sz="1600" kern="0">
                          <a:effectLst/>
                        </a:rPr>
                        <a:t> </a:t>
                      </a:r>
                      <a:br>
                        <a:rPr lang="en-US" sz="1600" kern="0">
                          <a:effectLst/>
                        </a:rPr>
                      </a:br>
                      <a:r>
                        <a:rPr lang="en-US" sz="1600" kern="0">
                          <a:effectLst/>
                        </a:rPr>
                        <a:t>ss - otherset1 - otherset2 </a:t>
                      </a:r>
                      <a:r>
                        <a:rPr lang="zh-CN" sz="1600" kern="0">
                          <a:effectLst/>
                        </a:rPr>
                        <a:t>…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与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的差集，只包含在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中但不在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中的元素</a:t>
                      </a:r>
                      <a:endParaRPr lang="zh-CN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490592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ss.symmetric_difference(otherset) </a:t>
                      </a:r>
                      <a:r>
                        <a:rPr lang="zh-CN" sz="1600" kern="0">
                          <a:effectLst/>
                        </a:rPr>
                        <a:t>或</a:t>
                      </a:r>
                      <a:r>
                        <a:rPr lang="en-US" sz="1600" kern="0">
                          <a:effectLst/>
                        </a:rPr>
                        <a:t> </a:t>
                      </a:r>
                      <a:br>
                        <a:rPr lang="en-US" sz="1600" kern="0">
                          <a:effectLst/>
                        </a:rPr>
                      </a:br>
                      <a:r>
                        <a:rPr lang="en-US" sz="1600" kern="0">
                          <a:effectLst/>
                        </a:rPr>
                        <a:t>set ^ otherset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与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的对称差集，只包含在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中但不在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中，和不在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中但在</a:t>
                      </a:r>
                      <a:r>
                        <a:rPr lang="en-US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othersets</a:t>
                      </a:r>
                      <a:r>
                        <a:rPr lang="zh-CN" sz="16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中的元素</a:t>
                      </a:r>
                      <a:endParaRPr lang="zh-CN" sz="16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  <a:tr h="189082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ss.copy()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返回集合</a:t>
                      </a:r>
                      <a:r>
                        <a:rPr lang="en-US" sz="16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6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的浅拷贝</a:t>
                      </a:r>
                      <a:endParaRPr lang="zh-CN" sz="16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358" marR="47358" marT="0" marB="0" anchor="ctr"/>
                </a:tc>
              </a:tr>
            </a:tbl>
          </a:graphicData>
        </a:graphic>
      </p:graphicFrame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2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287484"/>
            <a:ext cx="8295434" cy="428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代码运行如下：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sample_list1 = [0, 1, 2, 3, 4]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sample_list2 = ["P", "y", "t", "h", "o", "n"]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sample_list2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sample_list3 = ['Python', 'sample', 'list', 'for', 'your', 'reference']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sample_list3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(sample_list1)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打印输出列表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[0, 1, 2, 3, 4]      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(sample_list2)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打印输出列表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['p', 'y', 't', 'h', 'o', 'n']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(sample_list3)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打印输出列表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['Python', 'sample', 'list', 'for', 'your', 'reference']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输出结果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4.1.1 </a:t>
            </a:r>
            <a:r>
              <a:rPr lang="zh-CN" altLang="en-US" dirty="0"/>
              <a:t>创建列表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4.4.4 </a:t>
            </a:r>
            <a:r>
              <a:rPr lang="zh-CN" altLang="en-US" dirty="0"/>
              <a:t>集合的方法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24283" y="1216671"/>
          <a:ext cx="8295640" cy="512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3502"/>
                <a:gridCol w="3621932"/>
              </a:tblGrid>
              <a:tr h="274320">
                <a:tc>
                  <a:txBody>
                    <a:bodyPr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方法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说明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391643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ss.update(*othersets) </a:t>
                      </a:r>
                      <a:r>
                        <a:rPr lang="zh-CN" sz="1800" kern="0">
                          <a:effectLst/>
                        </a:rPr>
                        <a:t>或 </a:t>
                      </a:r>
                      <a:endParaRPr lang="zh-CN" sz="1800" kern="100">
                        <a:effectLst/>
                      </a:endParaRPr>
                    </a:p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 |= otherset1 | otherset2 </a:t>
                      </a:r>
                      <a:r>
                        <a:rPr lang="zh-CN" sz="1800" kern="0">
                          <a:effectLst/>
                        </a:rPr>
                        <a:t>…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将另外的一个集合或多个集合元素，添加到集合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791097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ss.intersection_update(*othersets) </a:t>
                      </a:r>
                      <a:r>
                        <a:rPr lang="zh-CN" sz="1800" kern="0">
                          <a:effectLst/>
                        </a:rPr>
                        <a:t>或 </a:t>
                      </a:r>
                      <a:endParaRPr lang="zh-CN" sz="1800" kern="100">
                        <a:effectLst/>
                      </a:endParaRPr>
                    </a:p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set &amp;= otherset1 &amp; otherset2 </a:t>
                      </a:r>
                      <a:endParaRPr lang="zh-CN" sz="1800" kern="100">
                        <a:effectLst/>
                      </a:endParaRPr>
                    </a:p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…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在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中保留它与其他集合的交集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586740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ss.difference_update(*othersets) </a:t>
                      </a:r>
                      <a:r>
                        <a:rPr lang="zh-CN" sz="1800" kern="0">
                          <a:effectLst/>
                        </a:rPr>
                        <a:t>或</a:t>
                      </a:r>
                      <a:r>
                        <a:rPr lang="en-US" sz="1800" kern="0">
                          <a:effectLst/>
                        </a:rPr>
                        <a:t> </a:t>
                      </a:r>
                      <a:br>
                        <a:rPr lang="en-US" sz="1800" kern="0">
                          <a:effectLst/>
                        </a:rPr>
                      </a:br>
                      <a:r>
                        <a:rPr lang="en-US" sz="1800" kern="0">
                          <a:effectLst/>
                        </a:rPr>
                        <a:t>ss -= otherset1 | otherset2 </a:t>
                      </a:r>
                      <a:r>
                        <a:rPr lang="zh-CN" sz="1800" kern="0">
                          <a:effectLst/>
                        </a:rPr>
                        <a:t>…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从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中移除它与其他集合的交集，保留不在其他集合中的元素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586435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effectLst/>
                        </a:rPr>
                        <a:t>ss.symmetric_difference_update</a:t>
                      </a:r>
                      <a:r>
                        <a:rPr lang="en-US" sz="1800" kern="0" dirty="0">
                          <a:effectLst/>
                        </a:rPr>
                        <a:t>(</a:t>
                      </a:r>
                      <a:r>
                        <a:rPr lang="en-US" sz="1800" kern="0" dirty="0" err="1">
                          <a:effectLst/>
                        </a:rPr>
                        <a:t>otherset</a:t>
                      </a:r>
                      <a:r>
                        <a:rPr lang="en-US" sz="1800" kern="0" dirty="0">
                          <a:effectLst/>
                        </a:rPr>
                        <a:t>) </a:t>
                      </a:r>
                      <a:r>
                        <a:rPr lang="zh-CN" sz="1800" kern="0" dirty="0">
                          <a:effectLst/>
                        </a:rPr>
                        <a:t>或 </a:t>
                      </a:r>
                      <a:r>
                        <a:rPr lang="en-US" sz="1800" kern="0" dirty="0">
                          <a:effectLst/>
                        </a:rPr>
                        <a:t>ss ^= </a:t>
                      </a:r>
                      <a:r>
                        <a:rPr lang="en-US" sz="1800" kern="0" dirty="0" err="1">
                          <a:effectLst/>
                        </a:rPr>
                        <a:t>otherset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集合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与另一集合</a:t>
                      </a:r>
                      <a:r>
                        <a:rPr lang="en-US" sz="18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otherset</a:t>
                      </a: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交集的补集，将结果返回到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endParaRPr lang="en-US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181215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ss.add(</a:t>
                      </a:r>
                      <a:r>
                        <a:rPr lang="zh-CN" sz="1800" kern="0">
                          <a:effectLst/>
                        </a:rPr>
                        <a:t>元素</a:t>
                      </a:r>
                      <a:r>
                        <a:rPr lang="en-US" sz="1800" kern="0">
                          <a:effectLst/>
                        </a:rPr>
                        <a:t>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向集合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中添加元素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586134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ss.remove(</a:t>
                      </a:r>
                      <a:r>
                        <a:rPr lang="zh-CN" sz="1800" kern="0">
                          <a:effectLst/>
                        </a:rPr>
                        <a:t>元素</a:t>
                      </a:r>
                      <a:r>
                        <a:rPr lang="en-US" sz="1800" kern="0">
                          <a:effectLst/>
                        </a:rPr>
                        <a:t>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从集合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中移除元素，如果该元素不在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中，则报告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KeyError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586555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ss.discard(</a:t>
                      </a:r>
                      <a:r>
                        <a:rPr lang="zh-CN" sz="1800" kern="0">
                          <a:effectLst/>
                        </a:rPr>
                        <a:t>元素</a:t>
                      </a:r>
                      <a:r>
                        <a:rPr lang="en-US" sz="1800" kern="0">
                          <a:effectLst/>
                        </a:rPr>
                        <a:t>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从集合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中移除元素，如果该元素不在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中，则什么都不做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586435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ss.pop()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移除并返回集合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中的任一元素，如果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为空，则报告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KeyError</a:t>
                      </a:r>
                      <a:endParaRPr lang="en-US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  <a:tr h="181215"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ss.clear()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  <a:tc>
                  <a:txBody>
                    <a:bodyPr/>
                    <a:p>
                      <a:pPr marL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清空集合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中所有元素</a:t>
                      </a:r>
                      <a:endParaRPr lang="zh-CN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883" marR="60883" marT="0" marB="0" anchor="ctr"/>
                </a:tc>
              </a:tr>
            </a:tbl>
          </a:graphicData>
        </a:graphic>
      </p:graphicFrame>
      <p:sp>
        <p:nvSpPr>
          <p:cNvPr id="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4.4 </a:t>
            </a:r>
            <a:r>
              <a:rPr lang="zh-CN" altLang="en-US" dirty="0"/>
              <a:t>集合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第四章  组合数据类型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元组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4.5 </a:t>
            </a:r>
            <a:r>
              <a:rPr lang="zh-CN" altLang="en-US" dirty="0">
                <a:solidFill>
                  <a:schemeClr val="bg1"/>
                </a:solidFill>
              </a:rPr>
              <a:t>实验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4.5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24283" y="1419323"/>
            <a:ext cx="829543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将元组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(1, 2, 3, 4)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中第二个元素修改为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sample_x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(1, 2, 3, 4)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创建元组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sample_x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list(x)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首先将元组转为列表类型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sample_x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 = 5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在列表类型上修改内容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print(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sample_x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tuple(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sample_x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将列表转为元组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print(type(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),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sample_tuple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运行结果如下：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[1, 5, 3, 4]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&lt;class 'tuple'&gt; (1, 5, 3, 4)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4.5.1 </a:t>
            </a:r>
            <a:r>
              <a:rPr lang="zh-CN" altLang="en-US" dirty="0"/>
              <a:t>元组的使用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141" y="1419323"/>
            <a:ext cx="87197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创建一个集合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，生成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以内的随机数，然后求出最大值、最小值以及总和，并将这些随机数从小到大排序，最后将结果输出。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import random         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num = </a:t>
            </a:r>
            <a:r>
              <a:rPr lang="en-US" altLang="zh-CN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random.sample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(range(200),10)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以内的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个随机数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print("10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个随机数为：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\n", num)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个随机数为：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[180, 61, 6, 157, 155, 10, 170, 57, 182, 137]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运行结果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print("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其中最大的数为：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", max(num))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输出最大值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print("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其中最小的数为：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", min(num))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输出最小值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print("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总和为：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", sum(num))             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输出总和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print("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从小到大的顺序为：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\n", sorted(num))   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输出从小到大的序列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4.5.2 </a:t>
            </a:r>
            <a:r>
              <a:rPr lang="zh-CN" altLang="en-US" dirty="0"/>
              <a:t>集合的使用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4.5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419323"/>
            <a:ext cx="8295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运行结果如下：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其中最大的数为： 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182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其中最小的数为： 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总和为： 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1115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从小到的大顺序为：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[6, 10, 57, 61, 137, 155, 157, 170, 180, 182] 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3207613" cy="544391"/>
          </a:xfrm>
        </p:spPr>
        <p:txBody>
          <a:bodyPr/>
          <a:lstStyle/>
          <a:p>
            <a:r>
              <a:rPr lang="en-US" altLang="zh-CN" dirty="0"/>
              <a:t>4.5.2 </a:t>
            </a:r>
            <a:r>
              <a:rPr lang="zh-CN" altLang="en-US" dirty="0"/>
              <a:t>集合的使用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4.5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第四章  组合数据类型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元组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4.6 </a:t>
            </a:r>
            <a:r>
              <a:rPr lang="zh-CN" altLang="en-US" dirty="0">
                <a:solidFill>
                  <a:schemeClr val="bg1"/>
                </a:solidFill>
              </a:rPr>
              <a:t>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4.6 </a:t>
            </a:r>
            <a:r>
              <a:rPr lang="zh-CN" altLang="en-US" dirty="0"/>
              <a:t>小结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42724" y="1882310"/>
            <a:ext cx="6636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本章讲解了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种组合数据类型：列表、元组、字典和集合，以及它们的特点、使用方法等。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结合前几章的知识，我们可以知道：不可变数据类型有四个：数字（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Numbers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）、字符串（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Strings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）、元组（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Tuples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）、集合（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）；元素可变的数据类型有两个：列表（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）、字典（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Dictionary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）。其中，列表是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中使用最为频繁的数据类型之一。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defRPr/>
            </a:pPr>
            <a:r>
              <a:rPr lang="zh-CN" altLang="zh-CN" dirty="0"/>
              <a:t>一切语言的基础就是数据类型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第四章  组合数据类型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元组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4.6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习题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9400" cy="68795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1、简述元组和列表的相同点和不同点。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2、简述字典和集合的相同点和不同点。</a:t>
            </a:r>
            <a:endParaRPr altLang="zh-CN" sz="21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47127"/>
            <a:ext cx="9699585" cy="505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列表中允许有不同数据类型的元素，例如：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sample_list4 = [0, "y", 2, "h", 4, "n", 'Python']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但通常建议列表中元素最好使用相同的数据类型。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列表可以嵌套使用，例如：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sample_list5 = [sample_list1, sample_list2, sample_list3]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运行结果如下：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sample_list1 = [0, 1, 2, 3, 4]</a:t>
            </a:r>
            <a:endParaRPr lang="en-US" altLang="zh-CN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sample_list2 = ["P", "y", "t", "h", "o", "n"]</a:t>
            </a:r>
            <a:endParaRPr lang="en-US" altLang="zh-CN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sample_list3 = ['Python', 'sample', 'list', 'for', 'your', 'reference']</a:t>
            </a:r>
            <a:endParaRPr lang="en-US" altLang="zh-CN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sample_list5 = [sample_list1, sample_list2, sample_list3] #</a:t>
            </a:r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创建一个嵌套列表</a:t>
            </a:r>
            <a:endParaRPr lang="zh-CN" altLang="en-US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(sample_list5)</a:t>
            </a:r>
            <a:endParaRPr lang="en-US" altLang="zh-CN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[[0, 1, 2, 3, 4], ['P', 'y', 't', 'h', 'o', 'n'], ['Python', 'sample', 'list', 'for', 'your', 'reference']]</a:t>
            </a:r>
            <a:endParaRPr lang="en-US" altLang="zh-CN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4.1.1 </a:t>
            </a:r>
            <a:r>
              <a:rPr lang="zh-CN" altLang="en-US" dirty="0"/>
              <a:t>创建列表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3" y="1287484"/>
            <a:ext cx="8295434" cy="351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通过使用“位置”或者“索引”来访问列表中的值，将放在方括号中。特别注意，“位置”或者“索引”是从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开始，例如引用上一节列表示例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个，可以写成：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sample_list1[0]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；引用第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个值，可以写成：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sample_list1[2]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。代码示例为：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sample_list1 = [0, 1, 2, 3, 4]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("sample_list1[0]: ", sample_list1[0])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输出索引为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sample_list1[0]:  0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("sample_list1[2]: ", sample_list1[2])  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输出索引为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sample_list1[2]:  2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4.1.2 </a:t>
            </a:r>
            <a:r>
              <a:rPr lang="zh-CN" altLang="en-US" dirty="0"/>
              <a:t>使用列表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4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2" y="1287484"/>
            <a:ext cx="8488224" cy="235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可以在方括号中使用“负整数”，如：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sample_list1[-2]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，意为从列表的右侧开始倒数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个的元素，即索引倒数第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sample_list1 = [0, 1, 2, 3, 4]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("sample_list1[-2]: ", sample_list1[-2])#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输出索引倒数第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的元素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sample_list1[-2]:  3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4.1.2 </a:t>
            </a:r>
            <a:r>
              <a:rPr lang="zh-CN" altLang="en-US" dirty="0"/>
              <a:t>使用列表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282" y="1287484"/>
            <a:ext cx="8488224" cy="274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以在方括号中用冒号分开的两个整数来截取列表中的元素，例如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sample_list2[2:4]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，可取得列表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个和第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个元素，不包含第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sample_list2 = ["p", "y", "t", "h", "o", "n"]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 print ("sample_list2[2:4]:", sample_list2[2:4])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sample_list2[2:4]: ['t', 'h']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该类操作被称为“切片”操作（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slice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947698" y="874932"/>
            <a:ext cx="2895097" cy="544391"/>
          </a:xfrm>
        </p:spPr>
        <p:txBody>
          <a:bodyPr/>
          <a:lstStyle/>
          <a:p>
            <a:r>
              <a:rPr lang="en-US" altLang="zh-CN" dirty="0"/>
              <a:t>4.1.2 </a:t>
            </a:r>
            <a:r>
              <a:rPr lang="zh-CN" altLang="en-US" dirty="0"/>
              <a:t>使用列表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7856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第四章 组合数据类型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3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4.1 </a:t>
            </a:r>
            <a:r>
              <a:rPr lang="zh-CN" altLang="en-US" dirty="0"/>
              <a:t>列表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17945</Words>
  <Application>WPS 演示</Application>
  <PresentationFormat>全屏显示(4:3)</PresentationFormat>
  <Paragraphs>1135</Paragraphs>
  <Slides>63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63</vt:i4>
      </vt:variant>
    </vt:vector>
  </HeadingPairs>
  <TitlesOfParts>
    <vt:vector size="73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繁华忧伤</cp:lastModifiedBy>
  <cp:revision>47</cp:revision>
  <dcterms:created xsi:type="dcterms:W3CDTF">2018-03-01T02:03:00Z</dcterms:created>
  <dcterms:modified xsi:type="dcterms:W3CDTF">2019-02-28T02:06:41Z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