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  <p:sldMasterId id="2147483653" r:id="rId3"/>
  </p:sldMasterIdLst>
  <p:notesMasterIdLst>
    <p:notesMasterId r:id="rId60"/>
  </p:notesMasterIdLst>
  <p:sldIdLst>
    <p:sldId id="257" r:id="rId4"/>
    <p:sldId id="315" r:id="rId5"/>
    <p:sldId id="314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93" r:id="rId20"/>
    <p:sldId id="338" r:id="rId21"/>
    <p:sldId id="339" r:id="rId22"/>
    <p:sldId id="342" r:id="rId23"/>
    <p:sldId id="340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37" r:id="rId38"/>
    <p:sldId id="356" r:id="rId39"/>
    <p:sldId id="357" r:id="rId40"/>
    <p:sldId id="358" r:id="rId41"/>
    <p:sldId id="359" r:id="rId42"/>
    <p:sldId id="360" r:id="rId43"/>
    <p:sldId id="361" r:id="rId44"/>
    <p:sldId id="362" r:id="rId45"/>
    <p:sldId id="363" r:id="rId46"/>
    <p:sldId id="372" r:id="rId47"/>
    <p:sldId id="364" r:id="rId48"/>
    <p:sldId id="365" r:id="rId49"/>
    <p:sldId id="366" r:id="rId50"/>
    <p:sldId id="370" r:id="rId51"/>
    <p:sldId id="367" r:id="rId52"/>
    <p:sldId id="371" r:id="rId53"/>
    <p:sldId id="392" r:id="rId54"/>
    <p:sldId id="385" r:id="rId55"/>
    <p:sldId id="386" r:id="rId56"/>
    <p:sldId id="387" r:id="rId57"/>
    <p:sldId id="433" r:id="rId58"/>
    <p:sldId id="389" r:id="rId59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作者" initials="A" lastIdx="0" clrIdx="1"/>
  <p:cmAuthor id="0" name="can how" initials="ch" lastIdx="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E6E6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94660"/>
  </p:normalViewPr>
  <p:slideViewPr>
    <p:cSldViewPr snapToGrid="0">
      <p:cViewPr varScale="1">
        <p:scale>
          <a:sx n="94" d="100"/>
          <a:sy n="94" d="100"/>
        </p:scale>
        <p:origin x="1315" y="82"/>
      </p:cViewPr>
      <p:guideLst>
        <p:guide orient="horz" pos="2185"/>
        <p:guide pos="29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4" Type="http://schemas.openxmlformats.org/officeDocument/2006/relationships/commentAuthors" Target="commentAuthors.xml"/><Relationship Id="rId63" Type="http://schemas.openxmlformats.org/officeDocument/2006/relationships/tableStyles" Target="tableStyles.xml"/><Relationship Id="rId62" Type="http://schemas.openxmlformats.org/officeDocument/2006/relationships/viewProps" Target="viewProps.xml"/><Relationship Id="rId61" Type="http://schemas.openxmlformats.org/officeDocument/2006/relationships/presProps" Target="presProps.xml"/><Relationship Id="rId60" Type="http://schemas.openxmlformats.org/officeDocument/2006/relationships/notesMaster" Target="notesMasters/notesMaster1.xml"/><Relationship Id="rId6" Type="http://schemas.openxmlformats.org/officeDocument/2006/relationships/slide" Target="slides/slide3.xml"/><Relationship Id="rId59" Type="http://schemas.openxmlformats.org/officeDocument/2006/relationships/slide" Target="slides/slide56.xml"/><Relationship Id="rId58" Type="http://schemas.openxmlformats.org/officeDocument/2006/relationships/slide" Target="slides/slide55.xml"/><Relationship Id="rId57" Type="http://schemas.openxmlformats.org/officeDocument/2006/relationships/slide" Target="slides/slide54.xml"/><Relationship Id="rId56" Type="http://schemas.openxmlformats.org/officeDocument/2006/relationships/slide" Target="slides/slide53.xml"/><Relationship Id="rId55" Type="http://schemas.openxmlformats.org/officeDocument/2006/relationships/slide" Target="slides/slide52.xml"/><Relationship Id="rId54" Type="http://schemas.openxmlformats.org/officeDocument/2006/relationships/slide" Target="slides/slide51.xml"/><Relationship Id="rId53" Type="http://schemas.openxmlformats.org/officeDocument/2006/relationships/slide" Target="slides/slide50.xml"/><Relationship Id="rId52" Type="http://schemas.openxmlformats.org/officeDocument/2006/relationships/slide" Target="slides/slide49.xml"/><Relationship Id="rId51" Type="http://schemas.openxmlformats.org/officeDocument/2006/relationships/slide" Target="slides/slide48.xml"/><Relationship Id="rId50" Type="http://schemas.openxmlformats.org/officeDocument/2006/relationships/slide" Target="slides/slide47.xml"/><Relationship Id="rId5" Type="http://schemas.openxmlformats.org/officeDocument/2006/relationships/slide" Target="slides/slide2.xml"/><Relationship Id="rId49" Type="http://schemas.openxmlformats.org/officeDocument/2006/relationships/slide" Target="slides/slide46.xml"/><Relationship Id="rId48" Type="http://schemas.openxmlformats.org/officeDocument/2006/relationships/slide" Target="slides/slide45.xml"/><Relationship Id="rId47" Type="http://schemas.openxmlformats.org/officeDocument/2006/relationships/slide" Target="slides/slide44.xml"/><Relationship Id="rId46" Type="http://schemas.openxmlformats.org/officeDocument/2006/relationships/slide" Target="slides/slide43.xml"/><Relationship Id="rId45" Type="http://schemas.openxmlformats.org/officeDocument/2006/relationships/slide" Target="slides/slide42.xml"/><Relationship Id="rId44" Type="http://schemas.openxmlformats.org/officeDocument/2006/relationships/slide" Target="slides/slide41.xml"/><Relationship Id="rId43" Type="http://schemas.openxmlformats.org/officeDocument/2006/relationships/slide" Target="slides/slide40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slide" Target="slides/slide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5A8C7-CC1A-4A08-9B4B-31F43B054C7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1B693-632D-4080-9CF6-EA28B66DC80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2428875" y="2159000"/>
            <a:ext cx="4286250" cy="1382450"/>
          </a:xfrm>
        </p:spPr>
        <p:txBody>
          <a:bodyPr anchor="b" anchorCtr="0">
            <a:normAutofit/>
          </a:bodyPr>
          <a:lstStyle>
            <a:lvl1pPr algn="ctr">
              <a:defRPr sz="8000" b="0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37" name="内容占位符 36"/>
          <p:cNvSpPr>
            <a:spLocks noGrp="1"/>
          </p:cNvSpPr>
          <p:nvPr>
            <p:ph sz="quarter" idx="13" hasCustomPrompt="1"/>
          </p:nvPr>
        </p:nvSpPr>
        <p:spPr>
          <a:xfrm>
            <a:off x="2428875" y="3733201"/>
            <a:ext cx="4286250" cy="1185937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dirty="0"/>
              <a:t>编辑文本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28650" y="713673"/>
            <a:ext cx="3511241" cy="1428161"/>
          </a:xfrm>
        </p:spPr>
        <p:txBody>
          <a:bodyPr anchor="t" anchorCtr="0">
            <a:normAutofit/>
          </a:bodyPr>
          <a:lstStyle>
            <a:lvl1pPr>
              <a:defRPr sz="36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4231888" y="713673"/>
            <a:ext cx="4283912" cy="540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8650" y="2313873"/>
            <a:ext cx="3511241" cy="381158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7833674" y="365125"/>
            <a:ext cx="681676" cy="5811838"/>
          </a:xfrm>
        </p:spPr>
        <p:txBody>
          <a:bodyPr vert="eaVert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49" y="365125"/>
            <a:ext cx="7084832" cy="5811838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628650" y="551543"/>
            <a:ext cx="78867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690257" y="854039"/>
            <a:ext cx="7832784" cy="781051"/>
            <a:chOff x="3725790" y="847725"/>
            <a:chExt cx="3730770" cy="781050"/>
          </a:xfrm>
        </p:grpSpPr>
        <p:grpSp>
          <p:nvGrpSpPr>
            <p:cNvPr id="10" name="组合 9"/>
            <p:cNvGrpSpPr/>
            <p:nvPr/>
          </p:nvGrpSpPr>
          <p:grpSpPr>
            <a:xfrm>
              <a:off x="3725790" y="1019175"/>
              <a:ext cx="627135" cy="609600"/>
              <a:chOff x="3725790" y="1019175"/>
              <a:chExt cx="627135" cy="609600"/>
            </a:xfrm>
          </p:grpSpPr>
          <p:sp>
            <p:nvSpPr>
              <p:cNvPr id="15" name="任意多边形 11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6" name="直角三角形 15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flipH="1">
              <a:off x="6829425" y="1019175"/>
              <a:ext cx="627135" cy="609600"/>
              <a:chOff x="3725790" y="1019175"/>
              <a:chExt cx="627135" cy="609600"/>
            </a:xfrm>
          </p:grpSpPr>
          <p:sp>
            <p:nvSpPr>
              <p:cNvPr id="13" name="任意多边形 9"/>
              <p:cNvSpPr/>
              <p:nvPr/>
            </p:nvSpPr>
            <p:spPr>
              <a:xfrm>
                <a:off x="3725790" y="1019175"/>
                <a:ext cx="627135" cy="609600"/>
              </a:xfrm>
              <a:custGeom>
                <a:avLst/>
                <a:gdLst>
                  <a:gd name="connsiteX0" fmla="*/ 0 w 627135"/>
                  <a:gd name="connsiteY0" fmla="*/ 0 h 609600"/>
                  <a:gd name="connsiteX1" fmla="*/ 627135 w 627135"/>
                  <a:gd name="connsiteY1" fmla="*/ 0 h 609600"/>
                  <a:gd name="connsiteX2" fmla="*/ 627135 w 627135"/>
                  <a:gd name="connsiteY2" fmla="*/ 609600 h 609600"/>
                  <a:gd name="connsiteX3" fmla="*/ 1783 w 627135"/>
                  <a:gd name="connsiteY3" fmla="*/ 609600 h 609600"/>
                  <a:gd name="connsiteX4" fmla="*/ 305666 w 627135"/>
                  <a:gd name="connsiteY4" fmla="*/ 300804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27135" h="609600">
                    <a:moveTo>
                      <a:pt x="0" y="0"/>
                    </a:moveTo>
                    <a:lnTo>
                      <a:pt x="627135" y="0"/>
                    </a:lnTo>
                    <a:lnTo>
                      <a:pt x="627135" y="609600"/>
                    </a:lnTo>
                    <a:lnTo>
                      <a:pt x="1783" y="609600"/>
                    </a:lnTo>
                    <a:lnTo>
                      <a:pt x="305666" y="30080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4" name="直角三角形 13"/>
              <p:cNvSpPr/>
              <p:nvPr/>
            </p:nvSpPr>
            <p:spPr>
              <a:xfrm rot="5400000" flipV="1">
                <a:off x="4181475" y="1457325"/>
                <a:ext cx="171450" cy="171450"/>
              </a:xfrm>
              <a:prstGeom prst="rtTriangl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2" name="矩形 11"/>
            <p:cNvSpPr/>
            <p:nvPr/>
          </p:nvSpPr>
          <p:spPr>
            <a:xfrm>
              <a:off x="4181475" y="847725"/>
              <a:ext cx="2819400" cy="6096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7" name="组合 16"/>
          <p:cNvGrpSpPr/>
          <p:nvPr userDrawn="1"/>
        </p:nvGrpSpPr>
        <p:grpSpPr>
          <a:xfrm>
            <a:off x="1754535" y="2048547"/>
            <a:ext cx="5693399" cy="415498"/>
            <a:chOff x="1807265" y="2462595"/>
            <a:chExt cx="5693399" cy="415498"/>
          </a:xfrm>
          <a:solidFill>
            <a:schemeClr val="bg2"/>
          </a:solidFill>
        </p:grpSpPr>
        <p:sp>
          <p:nvSpPr>
            <p:cNvPr id="18" name="圆角矩形 46"/>
            <p:cNvSpPr/>
            <p:nvPr/>
          </p:nvSpPr>
          <p:spPr>
            <a:xfrm>
              <a:off x="1807265" y="2478527"/>
              <a:ext cx="5693399" cy="394154"/>
            </a:xfrm>
            <a:prstGeom prst="roundRect">
              <a:avLst>
                <a:gd name="adj" fmla="val 20658"/>
              </a:avLst>
            </a:prstGeom>
            <a:grpFill/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19" name="矩形 18"/>
            <p:cNvSpPr/>
            <p:nvPr/>
          </p:nvSpPr>
          <p:spPr>
            <a:xfrm>
              <a:off x="1883286" y="2462595"/>
              <a:ext cx="3007662" cy="415498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endParaRPr lang="zh-CN" altLang="en-US" sz="2100" spc="2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 userDrawn="1"/>
        </p:nvGrpSpPr>
        <p:grpSpPr>
          <a:xfrm>
            <a:off x="1754535" y="2753555"/>
            <a:ext cx="5693399" cy="426278"/>
            <a:chOff x="1807265" y="2935089"/>
            <a:chExt cx="5693399" cy="426278"/>
          </a:xfrm>
        </p:grpSpPr>
        <p:sp>
          <p:nvSpPr>
            <p:cNvPr id="21" name="圆角矩形 48"/>
            <p:cNvSpPr/>
            <p:nvPr/>
          </p:nvSpPr>
          <p:spPr>
            <a:xfrm>
              <a:off x="1807265" y="2935089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2" name="矩形 21"/>
            <p:cNvSpPr/>
            <p:nvPr/>
          </p:nvSpPr>
          <p:spPr>
            <a:xfrm>
              <a:off x="1881814" y="2945869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3" name="组合 22"/>
          <p:cNvGrpSpPr/>
          <p:nvPr userDrawn="1"/>
        </p:nvGrpSpPr>
        <p:grpSpPr>
          <a:xfrm>
            <a:off x="1754535" y="3469343"/>
            <a:ext cx="5693399" cy="426278"/>
            <a:chOff x="1807265" y="3400693"/>
            <a:chExt cx="5693399" cy="426278"/>
          </a:xfrm>
        </p:grpSpPr>
        <p:sp>
          <p:nvSpPr>
            <p:cNvPr id="24" name="圆角矩形 50"/>
            <p:cNvSpPr/>
            <p:nvPr/>
          </p:nvSpPr>
          <p:spPr>
            <a:xfrm>
              <a:off x="1807265" y="3400693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5" name="矩形 24"/>
            <p:cNvSpPr/>
            <p:nvPr/>
          </p:nvSpPr>
          <p:spPr>
            <a:xfrm>
              <a:off x="1881814" y="3411473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 userDrawn="1"/>
        </p:nvGrpSpPr>
        <p:grpSpPr>
          <a:xfrm>
            <a:off x="1754535" y="4185131"/>
            <a:ext cx="5693399" cy="426279"/>
            <a:chOff x="1807265" y="3866296"/>
            <a:chExt cx="5693399" cy="426279"/>
          </a:xfrm>
        </p:grpSpPr>
        <p:sp>
          <p:nvSpPr>
            <p:cNvPr id="27" name="圆角矩形 52"/>
            <p:cNvSpPr/>
            <p:nvPr/>
          </p:nvSpPr>
          <p:spPr>
            <a:xfrm>
              <a:off x="1807265" y="3866296"/>
              <a:ext cx="5693399" cy="394200"/>
            </a:xfrm>
            <a:prstGeom prst="roundRect">
              <a:avLst>
                <a:gd name="adj" fmla="val 20658"/>
              </a:avLst>
            </a:prstGeom>
            <a:solidFill>
              <a:srgbClr val="E6E6E6"/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/>
            </a:p>
          </p:txBody>
        </p:sp>
        <p:sp>
          <p:nvSpPr>
            <p:cNvPr id="28" name="矩形 27"/>
            <p:cNvSpPr/>
            <p:nvPr/>
          </p:nvSpPr>
          <p:spPr>
            <a:xfrm>
              <a:off x="1881814" y="3877077"/>
              <a:ext cx="184731" cy="4154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endParaRPr lang="zh-CN" altLang="en-US" sz="2100" spc="225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9" name="圆角矩形 42"/>
          <p:cNvSpPr/>
          <p:nvPr userDrawn="1"/>
        </p:nvSpPr>
        <p:spPr>
          <a:xfrm>
            <a:off x="1765367" y="4900919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2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圆角矩形 1"/>
          <p:cNvSpPr/>
          <p:nvPr userDrawn="1"/>
        </p:nvSpPr>
        <p:spPr>
          <a:xfrm>
            <a:off x="1784416" y="5511788"/>
            <a:ext cx="5693399" cy="394200"/>
          </a:xfrm>
          <a:prstGeom prst="roundRect">
            <a:avLst>
              <a:gd name="adj" fmla="val 20658"/>
            </a:avLst>
          </a:prstGeom>
          <a:solidFill>
            <a:srgbClr val="E6E6E6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zh-CN" altLang="en-US" sz="2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文本占位符 33"/>
          <p:cNvSpPr>
            <a:spLocks noGrp="1"/>
          </p:cNvSpPr>
          <p:nvPr>
            <p:ph type="body" sz="quarter" idx="13" hasCustomPrompt="1"/>
          </p:nvPr>
        </p:nvSpPr>
        <p:spPr>
          <a:xfrm>
            <a:off x="2106613" y="854075"/>
            <a:ext cx="4954587" cy="52387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FFC000"/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6" name="文本占位符 35"/>
          <p:cNvSpPr>
            <a:spLocks noGrp="1"/>
          </p:cNvSpPr>
          <p:nvPr>
            <p:ph type="body" sz="quarter" idx="14" hasCustomPrompt="1"/>
          </p:nvPr>
        </p:nvSpPr>
        <p:spPr>
          <a:xfrm>
            <a:off x="1920875" y="2063750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7" name="文本占位符 35"/>
          <p:cNvSpPr>
            <a:spLocks noGrp="1"/>
          </p:cNvSpPr>
          <p:nvPr>
            <p:ph type="body" sz="quarter" idx="15" hasCustomPrompt="1"/>
          </p:nvPr>
        </p:nvSpPr>
        <p:spPr>
          <a:xfrm>
            <a:off x="1920875" y="2747372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8" name="文本占位符 35"/>
          <p:cNvSpPr>
            <a:spLocks noGrp="1"/>
          </p:cNvSpPr>
          <p:nvPr>
            <p:ph type="body" sz="quarter" idx="16" hasCustomPrompt="1"/>
          </p:nvPr>
        </p:nvSpPr>
        <p:spPr>
          <a:xfrm>
            <a:off x="1920875" y="346876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9" name="文本占位符 35"/>
          <p:cNvSpPr>
            <a:spLocks noGrp="1"/>
          </p:cNvSpPr>
          <p:nvPr>
            <p:ph type="body" sz="quarter" idx="17" hasCustomPrompt="1"/>
          </p:nvPr>
        </p:nvSpPr>
        <p:spPr>
          <a:xfrm>
            <a:off x="1920875" y="5532807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0" name="文本占位符 35"/>
          <p:cNvSpPr>
            <a:spLocks noGrp="1"/>
          </p:cNvSpPr>
          <p:nvPr>
            <p:ph type="body" sz="quarter" idx="18" hasCustomPrompt="1"/>
          </p:nvPr>
        </p:nvSpPr>
        <p:spPr>
          <a:xfrm>
            <a:off x="1920875" y="4176649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1" name="文本占位符 35"/>
          <p:cNvSpPr>
            <a:spLocks noGrp="1"/>
          </p:cNvSpPr>
          <p:nvPr>
            <p:ph type="body" sz="quarter" idx="19" hasCustomPrompt="1"/>
          </p:nvPr>
        </p:nvSpPr>
        <p:spPr>
          <a:xfrm>
            <a:off x="1920875" y="4906446"/>
            <a:ext cx="5011738" cy="411163"/>
          </a:xfrm>
        </p:spPr>
        <p:txBody>
          <a:bodyPr>
            <a:normAutofit/>
          </a:bodyPr>
          <a:lstStyle>
            <a:lvl1pPr>
              <a:defRPr sz="2100"/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42" name="矩形 41"/>
          <p:cNvSpPr/>
          <p:nvPr userDrawn="1"/>
        </p:nvSpPr>
        <p:spPr>
          <a:xfrm>
            <a:off x="0" y="-8890"/>
            <a:ext cx="9144000" cy="38227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3" name="矩形 42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44" name="矩形 43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grpSp>
        <p:nvGrpSpPr>
          <p:cNvPr id="6" name="组合 5"/>
          <p:cNvGrpSpPr/>
          <p:nvPr userDrawn="1"/>
        </p:nvGrpSpPr>
        <p:grpSpPr>
          <a:xfrm>
            <a:off x="-1" y="-2439"/>
            <a:ext cx="9145787" cy="718411"/>
            <a:chOff x="-1" y="190175"/>
            <a:chExt cx="9145786" cy="525795"/>
          </a:xfrm>
        </p:grpSpPr>
        <p:sp>
          <p:nvSpPr>
            <p:cNvPr id="7" name="任意多边形 4"/>
            <p:cNvSpPr/>
            <p:nvPr/>
          </p:nvSpPr>
          <p:spPr>
            <a:xfrm>
              <a:off x="1" y="190175"/>
              <a:ext cx="9143999" cy="490975"/>
            </a:xfrm>
            <a:custGeom>
              <a:avLst/>
              <a:gdLst>
                <a:gd name="connsiteX0" fmla="*/ 0 w 12191999"/>
                <a:gd name="connsiteY0" fmla="*/ 0 h 647700"/>
                <a:gd name="connsiteX1" fmla="*/ 12191999 w 12191999"/>
                <a:gd name="connsiteY1" fmla="*/ 0 h 647700"/>
                <a:gd name="connsiteX2" fmla="*/ 12191999 w 12191999"/>
                <a:gd name="connsiteY2" fmla="*/ 4171 h 647700"/>
                <a:gd name="connsiteX3" fmla="*/ 8600846 w 12191999"/>
                <a:gd name="connsiteY3" fmla="*/ 4171 h 647700"/>
                <a:gd name="connsiteX4" fmla="*/ 8223451 w 12191999"/>
                <a:gd name="connsiteY4" fmla="*/ 647700 h 647700"/>
                <a:gd name="connsiteX5" fmla="*/ 0 w 12191999"/>
                <a:gd name="connsiteY5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91999" h="647700">
                  <a:moveTo>
                    <a:pt x="0" y="0"/>
                  </a:moveTo>
                  <a:lnTo>
                    <a:pt x="12191999" y="0"/>
                  </a:lnTo>
                  <a:lnTo>
                    <a:pt x="12191999" y="4171"/>
                  </a:lnTo>
                  <a:lnTo>
                    <a:pt x="8600846" y="4171"/>
                  </a:lnTo>
                  <a:lnTo>
                    <a:pt x="8223451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8" name="任意多边形 5"/>
            <p:cNvSpPr/>
            <p:nvPr/>
          </p:nvSpPr>
          <p:spPr>
            <a:xfrm>
              <a:off x="-1" y="191961"/>
              <a:ext cx="9144000" cy="524009"/>
            </a:xfrm>
            <a:custGeom>
              <a:avLst/>
              <a:gdLst>
                <a:gd name="connsiteX0" fmla="*/ 8649011 w 12192000"/>
                <a:gd name="connsiteY0" fmla="*/ 0 h 698678"/>
                <a:gd name="connsiteX1" fmla="*/ 12192000 w 12192000"/>
                <a:gd name="connsiteY1" fmla="*/ 0 h 698678"/>
                <a:gd name="connsiteX2" fmla="*/ 12192000 w 12192000"/>
                <a:gd name="connsiteY2" fmla="*/ 45719 h 698678"/>
                <a:gd name="connsiteX3" fmla="*/ 8689612 w 12192000"/>
                <a:gd name="connsiteY3" fmla="*/ 45719 h 698678"/>
                <a:gd name="connsiteX4" fmla="*/ 8309954 w 12192000"/>
                <a:gd name="connsiteY4" fmla="*/ 698678 h 698678"/>
                <a:gd name="connsiteX5" fmla="*/ 8149486 w 12192000"/>
                <a:gd name="connsiteY5" fmla="*/ 698678 h 698678"/>
                <a:gd name="connsiteX6" fmla="*/ 8149901 w 12192000"/>
                <a:gd name="connsiteY6" fmla="*/ 697970 h 698678"/>
                <a:gd name="connsiteX7" fmla="*/ 0 w 12192000"/>
                <a:gd name="connsiteY7" fmla="*/ 697970 h 698678"/>
                <a:gd name="connsiteX8" fmla="*/ 0 w 12192000"/>
                <a:gd name="connsiteY8" fmla="*/ 652251 h 698678"/>
                <a:gd name="connsiteX9" fmla="*/ 8176713 w 12192000"/>
                <a:gd name="connsiteY9" fmla="*/ 652251 h 698678"/>
                <a:gd name="connsiteX10" fmla="*/ 8557764 w 12192000"/>
                <a:gd name="connsiteY10" fmla="*/ 2487 h 698678"/>
                <a:gd name="connsiteX11" fmla="*/ 8649011 w 12192000"/>
                <a:gd name="connsiteY11" fmla="*/ 2487 h 69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192000" h="698678">
                  <a:moveTo>
                    <a:pt x="8649011" y="0"/>
                  </a:moveTo>
                  <a:lnTo>
                    <a:pt x="12192000" y="0"/>
                  </a:lnTo>
                  <a:lnTo>
                    <a:pt x="12192000" y="45719"/>
                  </a:lnTo>
                  <a:lnTo>
                    <a:pt x="8689612" y="45719"/>
                  </a:lnTo>
                  <a:lnTo>
                    <a:pt x="8309954" y="698678"/>
                  </a:lnTo>
                  <a:lnTo>
                    <a:pt x="8149486" y="698678"/>
                  </a:lnTo>
                  <a:lnTo>
                    <a:pt x="8149901" y="697970"/>
                  </a:lnTo>
                  <a:lnTo>
                    <a:pt x="0" y="697970"/>
                  </a:lnTo>
                  <a:lnTo>
                    <a:pt x="0" y="652251"/>
                  </a:lnTo>
                  <a:lnTo>
                    <a:pt x="8176713" y="652251"/>
                  </a:lnTo>
                  <a:lnTo>
                    <a:pt x="8557764" y="2487"/>
                  </a:lnTo>
                  <a:lnTo>
                    <a:pt x="8649011" y="2487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  <p:sp>
          <p:nvSpPr>
            <p:cNvPr id="9" name="任意多边形 6"/>
            <p:cNvSpPr/>
            <p:nvPr/>
          </p:nvSpPr>
          <p:spPr>
            <a:xfrm>
              <a:off x="6231369" y="228409"/>
              <a:ext cx="2914416" cy="485775"/>
            </a:xfrm>
            <a:custGeom>
              <a:avLst/>
              <a:gdLst>
                <a:gd name="connsiteX0" fmla="*/ 379841 w 3885888"/>
                <a:gd name="connsiteY0" fmla="*/ 0 h 647700"/>
                <a:gd name="connsiteX1" fmla="*/ 3885888 w 3885888"/>
                <a:gd name="connsiteY1" fmla="*/ 0 h 647700"/>
                <a:gd name="connsiteX2" fmla="*/ 3885888 w 3885888"/>
                <a:gd name="connsiteY2" fmla="*/ 647700 h 647700"/>
                <a:gd name="connsiteX3" fmla="*/ 0 w 3885888"/>
                <a:gd name="connsiteY3" fmla="*/ 647700 h 647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85888" h="647700">
                  <a:moveTo>
                    <a:pt x="379841" y="0"/>
                  </a:moveTo>
                  <a:lnTo>
                    <a:pt x="3885888" y="0"/>
                  </a:lnTo>
                  <a:lnTo>
                    <a:pt x="3885888" y="647700"/>
                  </a:lnTo>
                  <a:lnTo>
                    <a:pt x="0" y="647700"/>
                  </a:lnTo>
                  <a:close/>
                </a:path>
              </a:pathLst>
            </a:custGeom>
            <a:solidFill>
              <a:srgbClr val="3D89B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5">
                <a:solidFill>
                  <a:prstClr val="white"/>
                </a:solidFill>
              </a:endParaRPr>
            </a:p>
          </p:txBody>
        </p:sp>
      </p:grp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392113" y="948743"/>
            <a:ext cx="7094537" cy="544391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3" name="内容占位符 12"/>
          <p:cNvSpPr>
            <a:spLocks noGrp="1"/>
          </p:cNvSpPr>
          <p:nvPr>
            <p:ph sz="quarter" idx="14" hasCustomPrompt="1"/>
          </p:nvPr>
        </p:nvSpPr>
        <p:spPr>
          <a:xfrm>
            <a:off x="628650" y="1863725"/>
            <a:ext cx="7886700" cy="404495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14" name="矩形 13"/>
          <p:cNvSpPr/>
          <p:nvPr userDrawn="1"/>
        </p:nvSpPr>
        <p:spPr>
          <a:xfrm>
            <a:off x="0" y="6123215"/>
            <a:ext cx="9144000" cy="546145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prstClr val="white"/>
              </a:solidFill>
            </a:endParaRPr>
          </a:p>
        </p:txBody>
      </p:sp>
      <p:sp>
        <p:nvSpPr>
          <p:cNvPr id="15" name="矩形 14"/>
          <p:cNvSpPr/>
          <p:nvPr userDrawn="1"/>
        </p:nvSpPr>
        <p:spPr>
          <a:xfrm>
            <a:off x="0" y="6669360"/>
            <a:ext cx="9144000" cy="188640"/>
          </a:xfrm>
          <a:prstGeom prst="rect">
            <a:avLst/>
          </a:prstGeom>
          <a:solidFill>
            <a:srgbClr val="3D89B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grpSp>
        <p:nvGrpSpPr>
          <p:cNvPr id="5" name="组合 4"/>
          <p:cNvGrpSpPr/>
          <p:nvPr userDrawn="1"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6" name="矩形 5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10" name="文本框 5"/>
          <p:cNvSpPr txBox="1"/>
          <p:nvPr userDrawn="1"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143000" y="1854199"/>
            <a:ext cx="6858000" cy="1655763"/>
          </a:xfrm>
        </p:spPr>
        <p:txBody>
          <a:bodyPr anchor="b">
            <a:normAutofit/>
          </a:bodyPr>
          <a:lstStyle>
            <a:lvl1pPr algn="ctr">
              <a:defRPr sz="72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DD7636-5BE1-44BC-BB5F-15739D9E18E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C0E1D-24C4-406F-9615-DBDA8D2D1F93}" type="slidenum">
              <a:rPr lang="zh-CN" altLang="en-US" smtClean="0"/>
            </a:fld>
            <a:endParaRPr lang="zh-CN" altLang="en-US"/>
          </a:p>
        </p:txBody>
      </p:sp>
      <p:sp>
        <p:nvSpPr>
          <p:cNvPr id="5" name="标题 4"/>
          <p:cNvSpPr>
            <a:spLocks noGrp="1"/>
          </p:cNvSpPr>
          <p:nvPr>
            <p:ph type="title" hasCustomPrompt="1"/>
          </p:nvPr>
        </p:nvSpPr>
        <p:spPr>
          <a:xfrm>
            <a:off x="628650" y="2187443"/>
            <a:ext cx="7886700" cy="2483115"/>
          </a:xfrm>
        </p:spPr>
        <p:txBody>
          <a:bodyPr>
            <a:normAutofit/>
          </a:bodyPr>
          <a:lstStyle>
            <a:lvl1pPr algn="ctr">
              <a:defRPr sz="6000" b="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 anchor="ctr" anchorCtr="0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1" y="174496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1" y="2615609"/>
            <a:ext cx="3868340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74496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615609"/>
            <a:ext cx="3887391" cy="3574054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3.xml"/><Relationship Id="rId6" Type="http://schemas.openxmlformats.org/officeDocument/2006/relationships/tags" Target="../tags/tag2.xml"/><Relationship Id="rId5" Type="http://schemas.openxmlformats.org/officeDocument/2006/relationships/tags" Target="../tags/tag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4" Type="http://schemas.openxmlformats.org/officeDocument/2006/relationships/theme" Target="../theme/theme2.xml"/><Relationship Id="rId13" Type="http://schemas.openxmlformats.org/officeDocument/2006/relationships/tags" Target="../tags/tag6.xml"/><Relationship Id="rId12" Type="http://schemas.openxmlformats.org/officeDocument/2006/relationships/tags" Target="../tags/tag5.xml"/><Relationship Id="rId11" Type="http://schemas.openxmlformats.org/officeDocument/2006/relationships/tags" Target="../tags/tag4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6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 userDrawn="1">
            <p:custDataLst>
              <p:tags r:id="rId7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占位符 1"/>
          <p:cNvSpPr>
            <a:spLocks noGrp="1"/>
          </p:cNvSpPr>
          <p:nvPr>
            <p:ph type="title"/>
            <p:custDataLst>
              <p:tags r:id="rId11"/>
            </p:custDataLst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8" name="文本占位符 2"/>
          <p:cNvSpPr>
            <a:spLocks noGrp="1"/>
          </p:cNvSpPr>
          <p:nvPr>
            <p:ph type="body" idx="1"/>
            <p:custDataLst>
              <p:tags r:id="rId12"/>
            </p:custDataLst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endParaRPr lang="zh-CN" altLang="en-US"/>
          </a:p>
        </p:txBody>
      </p:sp>
      <p:sp>
        <p:nvSpPr>
          <p:cNvPr id="11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bg1">
                    <a:lumMod val="50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  <p:sp>
        <p:nvSpPr>
          <p:cNvPr id="2" name="KSO_TEMPLATE" hidden="1"/>
          <p:cNvSpPr/>
          <p:nvPr>
            <p:custDataLst>
              <p:tags r:id="rId13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hyperlink" Target="http://www.cstor.cn/proTextdetail_11007.html" TargetMode="External"/><Relationship Id="rId4" Type="http://schemas.openxmlformats.org/officeDocument/2006/relationships/image" Target="../media/image6.jpeg"/><Relationship Id="rId3" Type="http://schemas.openxmlformats.org/officeDocument/2006/relationships/hyperlink" Target="http://www.cstor.cn/proTextdetail_12031.html" TargetMode="External"/><Relationship Id="rId2" Type="http://schemas.openxmlformats.org/officeDocument/2006/relationships/image" Target="../media/image5.jpeg"/><Relationship Id="rId1" Type="http://schemas.openxmlformats.org/officeDocument/2006/relationships/hyperlink" Target="http://www.cstor.cn/proTextdetail_10766.html" TargetMode="Externa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image" Target="../media/image14.jpeg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5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/Relationships>
</file>

<file path=ppt/slides/_rels/slide55.xml.rels><?xml version="1.0" encoding="UTF-8" standalone="yes"?>
<Relationships xmlns="http://schemas.openxmlformats.org/package/2006/relationships"><Relationship Id="rId9" Type="http://schemas.openxmlformats.org/officeDocument/2006/relationships/hyperlink" Target="http://www.dlworld.cn/" TargetMode="External"/><Relationship Id="rId8" Type="http://schemas.openxmlformats.org/officeDocument/2006/relationships/image" Target="../media/image23.png"/><Relationship Id="rId7" Type="http://schemas.openxmlformats.org/officeDocument/2006/relationships/hyperlink" Target="http://www.chinarobots.cn/" TargetMode="External"/><Relationship Id="rId6" Type="http://schemas.openxmlformats.org/officeDocument/2006/relationships/image" Target="../media/image22.png"/><Relationship Id="rId5" Type="http://schemas.openxmlformats.org/officeDocument/2006/relationships/hyperlink" Target="http://www.chinaaiworld.cn/" TargetMode="External"/><Relationship Id="rId4" Type="http://schemas.openxmlformats.org/officeDocument/2006/relationships/image" Target="../media/image21.png"/><Relationship Id="rId3" Type="http://schemas.openxmlformats.org/officeDocument/2006/relationships/hyperlink" Target="http://www.chinacloud.cn/" TargetMode="External"/><Relationship Id="rId27" Type="http://schemas.openxmlformats.org/officeDocument/2006/relationships/slideLayout" Target="../slideLayouts/slideLayout6.xml"/><Relationship Id="rId26" Type="http://schemas.openxmlformats.org/officeDocument/2006/relationships/image" Target="../media/image33.png"/><Relationship Id="rId25" Type="http://schemas.openxmlformats.org/officeDocument/2006/relationships/image" Target="../media/image32.png"/><Relationship Id="rId24" Type="http://schemas.openxmlformats.org/officeDocument/2006/relationships/hyperlink" Target="http://www.envicloud.cn/" TargetMode="External"/><Relationship Id="rId23" Type="http://schemas.openxmlformats.org/officeDocument/2006/relationships/image" Target="../media/image31.png"/><Relationship Id="rId22" Type="http://schemas.openxmlformats.org/officeDocument/2006/relationships/image" Target="../media/image30.png"/><Relationship Id="rId21" Type="http://schemas.openxmlformats.org/officeDocument/2006/relationships/hyperlink" Target="http://www.wanwuyun.com/" TargetMode="External"/><Relationship Id="rId20" Type="http://schemas.openxmlformats.org/officeDocument/2006/relationships/image" Target="../media/image29.png"/><Relationship Id="rId2" Type="http://schemas.openxmlformats.org/officeDocument/2006/relationships/image" Target="../media/image20.png"/><Relationship Id="rId19" Type="http://schemas.openxmlformats.org/officeDocument/2006/relationships/hyperlink" Target="http://www.smartcitychina.cn/" TargetMode="External"/><Relationship Id="rId18" Type="http://schemas.openxmlformats.org/officeDocument/2006/relationships/image" Target="../media/image28.png"/><Relationship Id="rId17" Type="http://schemas.openxmlformats.org/officeDocument/2006/relationships/hyperlink" Target="http://www.netofthings.cn/" TargetMode="External"/><Relationship Id="rId16" Type="http://schemas.openxmlformats.org/officeDocument/2006/relationships/image" Target="../media/image27.png"/><Relationship Id="rId15" Type="http://schemas.openxmlformats.org/officeDocument/2006/relationships/hyperlink" Target="http://www.thebigdata.cn/" TargetMode="External"/><Relationship Id="rId14" Type="http://schemas.openxmlformats.org/officeDocument/2006/relationships/image" Target="../media/image26.png"/><Relationship Id="rId13" Type="http://schemas.openxmlformats.org/officeDocument/2006/relationships/hyperlink" Target="http://www.worldstor.cn/" TargetMode="External"/><Relationship Id="rId12" Type="http://schemas.openxmlformats.org/officeDocument/2006/relationships/image" Target="../media/image25.png"/><Relationship Id="rId11" Type="http://schemas.openxmlformats.org/officeDocument/2006/relationships/hyperlink" Target="http://www.pm25.org.cn/" TargetMode="External"/><Relationship Id="rId10" Type="http://schemas.openxmlformats.org/officeDocument/2006/relationships/image" Target="../media/image24.png"/><Relationship Id="rId1" Type="http://schemas.openxmlformats.org/officeDocument/2006/relationships/hyperlink" Target="http://www.chinaznyj.com/" TargetMode="Externa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-7143" y="-9147"/>
            <a:ext cx="9158091" cy="382199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zh-CN" altLang="en-US" sz="1355">
                <a:solidFill>
                  <a:prstClr val="white"/>
                </a:solidFill>
              </a:rPr>
              <a:t>大数据应用人才培养系列教材</a:t>
            </a:r>
            <a:endParaRPr lang="zh-CN" altLang="en-US" sz="1355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1062228" y="728895"/>
            <a:ext cx="7426960" cy="1322070"/>
          </a:xfrm>
          <a:prstGeom prst="rect">
            <a:avLst/>
          </a:prstGeom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zh-CN" sz="8000" b="1" spc="300" dirty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Python</a:t>
            </a:r>
            <a:r>
              <a:rPr lang="zh-CN" altLang="en-US" sz="8000" b="1" spc="300" dirty="0">
                <a:ln w="11430"/>
                <a:solidFill>
                  <a:srgbClr val="3D89B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语言</a:t>
            </a:r>
            <a:endParaRPr lang="en-US" altLang="zh-CN" sz="8000" b="1" spc="300" dirty="0">
              <a:ln w="11430"/>
              <a:solidFill>
                <a:srgbClr val="3D89B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790317" y="3240900"/>
            <a:ext cx="368541" cy="307100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43" y="3240900"/>
            <a:ext cx="8496050" cy="3071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768" y="6337300"/>
            <a:ext cx="2217463" cy="520700"/>
          </a:xfrm>
          <a:prstGeom prst="rect">
            <a:avLst/>
          </a:prstGeom>
        </p:spPr>
      </p:pic>
      <p:sp>
        <p:nvSpPr>
          <p:cNvPr id="20" name="矩形 19"/>
          <p:cNvSpPr/>
          <p:nvPr/>
        </p:nvSpPr>
        <p:spPr>
          <a:xfrm>
            <a:off x="1410335" y="2209165"/>
            <a:ext cx="259715" cy="864870"/>
          </a:xfrm>
          <a:prstGeom prst="rect">
            <a:avLst/>
          </a:prstGeom>
          <a:solidFill>
            <a:srgbClr val="00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000066"/>
              </a:solidFill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1658620" y="2209165"/>
            <a:ext cx="6269990" cy="86400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2" name="TextBox 6"/>
          <p:cNvSpPr txBox="1"/>
          <p:nvPr/>
        </p:nvSpPr>
        <p:spPr>
          <a:xfrm>
            <a:off x="1670340" y="2277654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刘  鹏    张  燕       总主编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6" name="TextBox 6"/>
          <p:cNvSpPr txBox="1"/>
          <p:nvPr/>
        </p:nvSpPr>
        <p:spPr>
          <a:xfrm>
            <a:off x="1670340" y="2634610"/>
            <a:ext cx="6270084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李肖俊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主编                          </a:t>
            </a:r>
            <a:r>
              <a:rPr lang="zh-CN" alt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 刘  河    钟  涛     副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主编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7" name="Freeform 25"/>
          <p:cNvSpPr>
            <a:spLocks noEditPoints="1"/>
          </p:cNvSpPr>
          <p:nvPr/>
        </p:nvSpPr>
        <p:spPr bwMode="auto">
          <a:xfrm>
            <a:off x="3259599" y="2380202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5"/>
          <p:cNvSpPr>
            <a:spLocks noEditPoints="1"/>
          </p:cNvSpPr>
          <p:nvPr/>
        </p:nvSpPr>
        <p:spPr bwMode="auto">
          <a:xfrm>
            <a:off x="5964326" y="2743274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5"/>
          <p:cNvSpPr>
            <a:spLocks noEditPoints="1"/>
          </p:cNvSpPr>
          <p:nvPr/>
        </p:nvSpPr>
        <p:spPr bwMode="auto">
          <a:xfrm>
            <a:off x="2451335" y="2757907"/>
            <a:ext cx="130969" cy="119856"/>
          </a:xfrm>
          <a:custGeom>
            <a:avLst/>
            <a:gdLst>
              <a:gd name="T0" fmla="*/ 35 w 70"/>
              <a:gd name="T1" fmla="*/ 0 h 64"/>
              <a:gd name="T2" fmla="*/ 12 w 70"/>
              <a:gd name="T3" fmla="*/ 10 h 64"/>
              <a:gd name="T4" fmla="*/ 12 w 70"/>
              <a:gd name="T5" fmla="*/ 55 h 64"/>
              <a:gd name="T6" fmla="*/ 35 w 70"/>
              <a:gd name="T7" fmla="*/ 64 h 64"/>
              <a:gd name="T8" fmla="*/ 57 w 70"/>
              <a:gd name="T9" fmla="*/ 55 h 64"/>
              <a:gd name="T10" fmla="*/ 57 w 70"/>
              <a:gd name="T11" fmla="*/ 10 h 64"/>
              <a:gd name="T12" fmla="*/ 35 w 70"/>
              <a:gd name="T13" fmla="*/ 0 h 64"/>
              <a:gd name="T14" fmla="*/ 54 w 70"/>
              <a:gd name="T15" fmla="*/ 52 h 64"/>
              <a:gd name="T16" fmla="*/ 35 w 70"/>
              <a:gd name="T17" fmla="*/ 60 h 64"/>
              <a:gd name="T18" fmla="*/ 15 w 70"/>
              <a:gd name="T19" fmla="*/ 52 h 64"/>
              <a:gd name="T20" fmla="*/ 7 w 70"/>
              <a:gd name="T21" fmla="*/ 32 h 64"/>
              <a:gd name="T22" fmla="*/ 15 w 70"/>
              <a:gd name="T23" fmla="*/ 13 h 64"/>
              <a:gd name="T24" fmla="*/ 35 w 70"/>
              <a:gd name="T25" fmla="*/ 5 h 64"/>
              <a:gd name="T26" fmla="*/ 54 w 70"/>
              <a:gd name="T27" fmla="*/ 13 h 64"/>
              <a:gd name="T28" fmla="*/ 62 w 70"/>
              <a:gd name="T29" fmla="*/ 32 h 64"/>
              <a:gd name="T30" fmla="*/ 54 w 70"/>
              <a:gd name="T31" fmla="*/ 52 h 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70" h="64">
                <a:moveTo>
                  <a:pt x="35" y="0"/>
                </a:moveTo>
                <a:cubicBezTo>
                  <a:pt x="26" y="0"/>
                  <a:pt x="18" y="4"/>
                  <a:pt x="12" y="10"/>
                </a:cubicBezTo>
                <a:cubicBezTo>
                  <a:pt x="0" y="22"/>
                  <a:pt x="0" y="42"/>
                  <a:pt x="12" y="55"/>
                </a:cubicBezTo>
                <a:cubicBezTo>
                  <a:pt x="18" y="61"/>
                  <a:pt x="26" y="64"/>
                  <a:pt x="35" y="64"/>
                </a:cubicBezTo>
                <a:cubicBezTo>
                  <a:pt x="43" y="64"/>
                  <a:pt x="51" y="61"/>
                  <a:pt x="57" y="55"/>
                </a:cubicBezTo>
                <a:cubicBezTo>
                  <a:pt x="70" y="42"/>
                  <a:pt x="70" y="22"/>
                  <a:pt x="57" y="10"/>
                </a:cubicBezTo>
                <a:cubicBezTo>
                  <a:pt x="51" y="4"/>
                  <a:pt x="43" y="0"/>
                  <a:pt x="35" y="0"/>
                </a:cubicBezTo>
                <a:close/>
                <a:moveTo>
                  <a:pt x="54" y="52"/>
                </a:moveTo>
                <a:cubicBezTo>
                  <a:pt x="49" y="57"/>
                  <a:pt x="42" y="60"/>
                  <a:pt x="35" y="60"/>
                </a:cubicBezTo>
                <a:cubicBezTo>
                  <a:pt x="27" y="60"/>
                  <a:pt x="21" y="57"/>
                  <a:pt x="15" y="52"/>
                </a:cubicBezTo>
                <a:cubicBezTo>
                  <a:pt x="10" y="46"/>
                  <a:pt x="7" y="40"/>
                  <a:pt x="7" y="32"/>
                </a:cubicBezTo>
                <a:cubicBezTo>
                  <a:pt x="7" y="25"/>
                  <a:pt x="10" y="18"/>
                  <a:pt x="15" y="13"/>
                </a:cubicBezTo>
                <a:cubicBezTo>
                  <a:pt x="21" y="8"/>
                  <a:pt x="27" y="5"/>
                  <a:pt x="35" y="5"/>
                </a:cubicBezTo>
                <a:cubicBezTo>
                  <a:pt x="42" y="5"/>
                  <a:pt x="49" y="8"/>
                  <a:pt x="54" y="13"/>
                </a:cubicBezTo>
                <a:cubicBezTo>
                  <a:pt x="59" y="18"/>
                  <a:pt x="62" y="25"/>
                  <a:pt x="62" y="32"/>
                </a:cubicBezTo>
                <a:cubicBezTo>
                  <a:pt x="62" y="40"/>
                  <a:pt x="59" y="46"/>
                  <a:pt x="54" y="52"/>
                </a:cubicBezTo>
                <a:close/>
              </a:path>
            </a:pathLst>
          </a:custGeom>
          <a:solidFill>
            <a:srgbClr val="505A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181098" y="711350"/>
            <a:ext cx="7094537" cy="544391"/>
          </a:xfrm>
        </p:spPr>
        <p:txBody>
          <a:bodyPr/>
          <a:lstStyle/>
          <a:p>
            <a:r>
              <a:rPr lang="en-US" altLang="zh-CN" dirty="0"/>
              <a:t>5</a:t>
            </a:r>
            <a:r>
              <a:rPr lang="zh-CN" altLang="zh-CN" dirty="0"/>
              <a:t>、索引和切片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114300" y="984738"/>
            <a:ext cx="8897815" cy="5706208"/>
          </a:xfrm>
        </p:spPr>
        <p:txBody>
          <a:bodyPr>
            <a:norm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字符串是一个有序集合，因此可以通过偏移量实现索引和切片的操作。在字符串中字符从左到右的字符索引依次为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0, 1, 2, 3,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。。。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()-1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，字符从右到左的索引依次为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-1, -2, -3,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。。。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-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。索引其实简单来说是指字符串的排列顺序，可以通过索引来查找该顺序上的字符。例如：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sample_str8 = 'Python'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print(sample_str8[0])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字符串对应的第一个字符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print(sample_str8[1])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字符串对应的第二个字符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print(sample_str8[-1])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字符串对应的最后一个字符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print(sample_str8[-2])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字符串对应的倒数第二个字符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87923" y="782517"/>
            <a:ext cx="8897815" cy="5706208"/>
          </a:xfrm>
        </p:spPr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注意：虽然索引可以获得该顺序上的字符，但是不能够通过该索引去修改对应的字符。例如：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sample_str8[0] = 'b'             #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修改字符串的第一个字符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Traceback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(most recent call last):     #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系统正常报错 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File "&lt;pyshell#4&gt;", line 9, in &lt;module&gt;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sample_str8[0] = 'b'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TypeError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'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object does not support item assignment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切片，也叫分片，和元组与列表相似，是指从某一个索引范围中获取连续的多个字符（又称为子字符）。常用格式如下：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stringname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start:end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]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这里的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stringname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是指被切片的字符串，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分别指开始和结束时字符的索引，其中切片的最后一个字符的索引是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end-1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，这里有一个诀窍叫：包左不包右。例如：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sample_str9 = '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abcdefghijkl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print(sample_str9[0:4])   #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获取索引为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0-4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之间的字符串，从索引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开始到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为止，不包括索引为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的字符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abcd</a:t>
            </a:r>
            <a:endParaRPr lang="en-US" altLang="zh-CN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87923" y="782517"/>
            <a:ext cx="8897815" cy="5706208"/>
          </a:xfrm>
        </p:spPr>
        <p:txBody>
          <a:bodyPr>
            <a:norm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若不指定起始切片的索引位置，默认是从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开始；若不指定结束切片的顺序，默认是字符串的长度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sample_str10 = '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abcdefg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print("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起始不指定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", sample_str10[:3])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获取索引为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0-3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之间的字符串，不包括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print("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结束不指定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", sample_str10[3:])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从索引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3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到最后一个字符，不包括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起始不指定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结束不指定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defg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默认切片的字符串是连续的，但是也可以通过指定步进数（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）来跳过中间的字符，其中默认的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step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。例如指定步进数为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sample_str11 = '012345678'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个字符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', sample_str11[1:7:2]) #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索引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1~7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，每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个字符截取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跳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个字符 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135</a:t>
            </a:r>
            <a:endParaRPr lang="en-US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00906" y="808066"/>
            <a:ext cx="7094537" cy="544391"/>
          </a:xfrm>
        </p:spPr>
        <p:txBody>
          <a:bodyPr/>
          <a:lstStyle/>
          <a:p>
            <a:r>
              <a:rPr lang="zh-CN" altLang="en-US" dirty="0" smtClean="0"/>
              <a:t>字符串格式化方法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123093" y="1406771"/>
            <a:ext cx="8897815" cy="5706208"/>
          </a:xfrm>
        </p:spPr>
        <p:txBody>
          <a:bodyPr>
            <a:norm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想要进行字符串格式化可以使用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format()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print('My name is {0}, and I am {1} '.format('Jack', 9))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函数格式化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name is Jack, and I am 9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400906" y="808066"/>
            <a:ext cx="7094537" cy="544391"/>
          </a:xfrm>
        </p:spPr>
        <p:txBody>
          <a:bodyPr/>
          <a:lstStyle/>
          <a:p>
            <a:r>
              <a:rPr lang="zh-CN" altLang="zh-CN" dirty="0"/>
              <a:t>字符串常见的格式化符号如表</a:t>
            </a:r>
            <a:r>
              <a:rPr lang="en-US" altLang="zh-CN" dirty="0"/>
              <a:t>5. 2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2261170" y="1316337"/>
          <a:ext cx="5177122" cy="371891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5064"/>
                <a:gridCol w="3942058"/>
              </a:tblGrid>
              <a:tr h="455427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  <a:tabLst>
                          <a:tab pos="165100" algn="l"/>
                          <a:tab pos="1282700" algn="ctr"/>
                        </a:tabLst>
                      </a:pPr>
                      <a:r>
                        <a:rPr lang="zh-CN" sz="1050" kern="100" dirty="0">
                          <a:effectLst/>
                        </a:rPr>
                        <a:t>格式控制符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说明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03221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%s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字符串（采用</a:t>
                      </a:r>
                      <a:r>
                        <a:rPr lang="en-US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的显示）或其他任何对象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%r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与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%s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相似（采用</a:t>
                      </a:r>
                      <a:r>
                        <a:rPr lang="en-US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的显示）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%c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单个字符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%b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参数转换成二进制整数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%d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参数转换成十进制整数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%i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参数转换成十进制整数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%o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参数转换成八进制整数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%u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参数转换成十进制整数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%x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参数转换成十六进制整数，字母小写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%X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参数转换成十六进制整数，字母大写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%e</a:t>
                      </a: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按科学计数法格式转换成浮点数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2771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%f</a:t>
                      </a: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按定点小数格式转换成浮点数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5427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%g</a:t>
                      </a:r>
                      <a:r>
                        <a:rPr lang="zh-CN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按定点小数格式转换成浮点数，与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%f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不同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21466" y="5347626"/>
            <a:ext cx="370242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  <a:tab pos="1282700" algn="ctr"/>
              </a:tabLst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5.2 Python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格式控制符号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65100" algn="l"/>
                <a:tab pos="1282700" algn="ctr"/>
              </a:tabLst>
            </a:pP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7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46186" y="808065"/>
            <a:ext cx="7781190" cy="1372427"/>
          </a:xfrm>
        </p:spPr>
        <p:txBody>
          <a:bodyPr>
            <a:normAutofit/>
          </a:bodyPr>
          <a:lstStyle/>
          <a:p>
            <a:r>
              <a:rPr lang="zh-CN" altLang="zh-CN" dirty="0"/>
              <a:t>字符串的格式化通常有两种方式，除了之前提到的用函数的形式进行格式化以外，还可以用字符串格式化表达式来进行格式，常用</a:t>
            </a:r>
            <a:r>
              <a:rPr lang="en-US" altLang="zh-CN" dirty="0"/>
              <a:t>%</a:t>
            </a:r>
            <a:r>
              <a:rPr lang="zh-CN" altLang="zh-CN" dirty="0"/>
              <a:t>进行表示，其中</a:t>
            </a:r>
            <a:r>
              <a:rPr lang="en-US" altLang="zh-CN" dirty="0"/>
              <a:t>%</a:t>
            </a:r>
            <a:r>
              <a:rPr lang="zh-CN" altLang="zh-CN" dirty="0"/>
              <a:t>前面是需要格式化的字符串，而</a:t>
            </a:r>
            <a:r>
              <a:rPr lang="en-US" altLang="zh-CN" dirty="0"/>
              <a:t>%</a:t>
            </a:r>
            <a:r>
              <a:rPr lang="zh-CN" altLang="zh-CN" dirty="0"/>
              <a:t>后面就是需要填充的实际参数，这个实际参数其本质就是元组。</a:t>
            </a:r>
            <a:r>
              <a:rPr lang="en-US" altLang="zh-CN" dirty="0"/>
              <a:t>%</a:t>
            </a:r>
            <a:r>
              <a:rPr lang="zh-CN" altLang="zh-CN" dirty="0"/>
              <a:t>也可以理解为占位符。例如：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96717" y="1969478"/>
            <a:ext cx="8897815" cy="5706208"/>
          </a:xfrm>
        </p:spPr>
        <p:txBody>
          <a:bodyPr>
            <a:normAutofit/>
          </a:bodyPr>
          <a:lstStyle/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print('My name is %s, and I am %d'%('Jack', 9))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表达式格式化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name is Jack, and I am 9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注意：如果想要将后面填充的浮点数保留两位小数，可以用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%f2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表示，同时会对第三位小数进行四舍五入。例如：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你花了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%.2f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元钱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'%(20.45978))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浮点数保留两个小数 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你花了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20.46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元钱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246186" y="808065"/>
            <a:ext cx="7781190" cy="1372427"/>
          </a:xfrm>
        </p:spPr>
        <p:txBody>
          <a:bodyPr>
            <a:normAutofit/>
          </a:bodyPr>
          <a:lstStyle/>
          <a:p>
            <a:r>
              <a:rPr lang="zh-CN" altLang="zh-CN" dirty="0"/>
              <a:t>字符串的格式化通常有两种方式，除了之前提到的用函数的形式进行格式化以外，还可以用字符串格式化表达式来进行格式，常用</a:t>
            </a:r>
            <a:r>
              <a:rPr lang="en-US" altLang="zh-CN" dirty="0"/>
              <a:t>%</a:t>
            </a:r>
            <a:r>
              <a:rPr lang="zh-CN" altLang="zh-CN" dirty="0"/>
              <a:t>进行表示，其中</a:t>
            </a:r>
            <a:r>
              <a:rPr lang="en-US" altLang="zh-CN" dirty="0"/>
              <a:t>%</a:t>
            </a:r>
            <a:r>
              <a:rPr lang="zh-CN" altLang="zh-CN" dirty="0"/>
              <a:t>前面是需要格式化的字符串，而</a:t>
            </a:r>
            <a:r>
              <a:rPr lang="en-US" altLang="zh-CN" dirty="0"/>
              <a:t>%</a:t>
            </a:r>
            <a:r>
              <a:rPr lang="zh-CN" altLang="zh-CN" dirty="0"/>
              <a:t>后面就是需要填充的实际参数，这个实际参数其本质就是元组。</a:t>
            </a:r>
            <a:r>
              <a:rPr lang="en-US" altLang="zh-CN" dirty="0"/>
              <a:t>%</a:t>
            </a:r>
            <a:r>
              <a:rPr lang="zh-CN" altLang="zh-CN" dirty="0"/>
              <a:t>也可以理解为占位符。例如：</a:t>
            </a:r>
            <a:endParaRPr lang="zh-CN" altLang="zh-CN" dirty="0"/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96717" y="1969478"/>
            <a:ext cx="8897815" cy="5706208"/>
          </a:xfrm>
        </p:spPr>
        <p:txBody>
          <a:bodyPr>
            <a:normAutofit/>
          </a:bodyPr>
          <a:lstStyle/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print('My name is %s, and I am %d'%('Jack', 9))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表达式格式化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My name is Jack, and I am 9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注意：如果想要将后面填充的浮点数保留两位小数，可以用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%f2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表示，同时会对第三位小数进行四舍五入。例如：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你花了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%.2f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元钱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'%(20.45978))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浮点数保留两个小数 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你花了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20.46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元钱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第五章 字符串与正则表达式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5.1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字符串基础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1740535" y="2747645"/>
            <a:ext cx="5735320" cy="4114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5.2 </a:t>
            </a:r>
            <a:r>
              <a:rPr lang="zh-CN" altLang="en-US" dirty="0" smtClean="0">
                <a:solidFill>
                  <a:schemeClr val="bg1"/>
                </a:solidFill>
              </a:rPr>
              <a:t>字符串方法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5.3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正则表达式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习题</a:t>
            </a:r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5.4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5.5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zh-CN" dirty="0"/>
              <a:t>字符串是</a:t>
            </a:r>
            <a:r>
              <a:rPr lang="en-US" altLang="zh-CN" dirty="0" err="1"/>
              <a:t>str</a:t>
            </a:r>
            <a:r>
              <a:rPr lang="zh-CN" altLang="zh-CN" dirty="0"/>
              <a:t>类型对象，所以</a:t>
            </a:r>
            <a:r>
              <a:rPr lang="en-US" altLang="zh-CN" dirty="0"/>
              <a:t>Python</a:t>
            </a:r>
            <a:r>
              <a:rPr lang="zh-CN" altLang="zh-CN" dirty="0"/>
              <a:t>内置了一系列操作字符串的方法。其中常用的方法如下：</a:t>
            </a:r>
            <a:endParaRPr lang="zh-CN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628650" y="1565030"/>
            <a:ext cx="7886700" cy="4712677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str.strip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([chars])</a:t>
            </a:r>
            <a:r>
              <a:rPr lang="en-US" altLang="zh-CN" sz="2000" dirty="0"/>
              <a:t> </a:t>
            </a:r>
            <a:endParaRPr lang="zh-CN" altLang="zh-CN" sz="2000" dirty="0"/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若方法里面的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不指定默认去掉字符串的首、尾空格或者换行符，但是如果指定了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，那么会删除首尾的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 = '  Hello world^#'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print(sample_fun1.strip())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默认去掉首尾空格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print(sample_fun1.strip('#'))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指定首尾需要删除的字符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print(sample_fun1.strip('^#'))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Hello world^#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Hello world^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Hello world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/>
              <a:t> </a:t>
            </a:r>
            <a:endParaRPr lang="zh-CN" altLang="zh-CN" dirty="0"/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1178170"/>
            <a:ext cx="7886700" cy="4343644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2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str.count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('chars',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start,end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统计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chars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字符串或者字符在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中出现的次数，从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顺序开始查找一直到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顺序范围结束，默认是从顺序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0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开始。例如：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abcdabfabbcd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print(sample_fun2.count('ab',2,9))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统计字符串出现的次数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第五章  字符串与正则表达式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>
          <a:xfrm>
            <a:off x="1754505" y="2063750"/>
            <a:ext cx="5706745" cy="4114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5.1 </a:t>
            </a:r>
            <a:r>
              <a:rPr lang="zh-CN" altLang="en-US" dirty="0" smtClean="0">
                <a:solidFill>
                  <a:schemeClr val="bg1"/>
                </a:solidFill>
              </a:rPr>
              <a:t>字符串基础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5.2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字符串方法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5.3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正则表达式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5.4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实验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  <a:effectLst/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5.5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756138"/>
            <a:ext cx="7886700" cy="5416062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000" b="1" dirty="0">
                <a:solidFill>
                  <a:srgbClr val="0070C0"/>
                </a:solidFill>
              </a:rPr>
              <a:t>3</a:t>
            </a:r>
            <a:r>
              <a:rPr lang="zh-CN" altLang="zh-CN" sz="2000" b="1" dirty="0">
                <a:solidFill>
                  <a:srgbClr val="0070C0"/>
                </a:solidFill>
              </a:rPr>
              <a:t>．</a:t>
            </a:r>
            <a:r>
              <a:rPr lang="en-US" altLang="zh-CN" sz="2000" b="1" dirty="0">
                <a:solidFill>
                  <a:srgbClr val="0070C0"/>
                </a:solidFill>
              </a:rPr>
              <a:t>str. capitalize()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将字符串的首字母大写。例如：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sample_fun3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print(sample_fun3.capitalize())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首字母大写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4</a:t>
            </a:r>
            <a:r>
              <a:rPr lang="zh-CN" altLang="zh-CN" sz="22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200" b="1" dirty="0" err="1">
                <a:solidFill>
                  <a:schemeClr val="accent5">
                    <a:lumMod val="75000"/>
                  </a:schemeClr>
                </a:solidFill>
              </a:rPr>
              <a:t>str.replace</a:t>
            </a: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altLang="zh-CN" sz="2200" b="1" dirty="0" err="1">
                <a:solidFill>
                  <a:schemeClr val="accent5">
                    <a:lumMod val="75000"/>
                  </a:schemeClr>
                </a:solidFill>
              </a:rPr>
              <a:t>oldstr</a:t>
            </a: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en-US" altLang="zh-CN" sz="2200" b="1" dirty="0" err="1">
                <a:solidFill>
                  <a:schemeClr val="accent5">
                    <a:lumMod val="75000"/>
                  </a:schemeClr>
                </a:solidFill>
              </a:rPr>
              <a:t>newstr,count</a:t>
            </a: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CN" altLang="zh-CN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用旧的子字符串替换新的子字符串，若不指定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默认全部替换。例如：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sample_fun4 = 'ab12cd3412cd'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print(sample_fun4.replace('12','21'))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不指定替换次数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print(sample_fun4.replace('12','21',1))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指定替换次数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count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ab21cd3421cd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ab21cd3412cd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93531"/>
            <a:ext cx="7886700" cy="4853354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5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str.find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('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',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start,end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) 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查找并返回子字符在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start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到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范围内的顺序，默认范围是从父字符串的头开始到尾结束，例如：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sample_fun5 = '0123156'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print(sample_fun5.find('5'))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查看子字符串的顺序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print(sample_fun5.find('5',1,4))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指定范围内没有该字符串默认返回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print(sample_fun5.find('1')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多个字符串返回第一次出现时候的顺序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93531"/>
            <a:ext cx="7886700" cy="4853354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6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str.index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('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',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start,end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) 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该函数与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find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函数一样，但是如果在某一个范围内没有找到该字符串的时候，不再返回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而是直接报错。例如：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sample_fun6 = '0123156'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print(sample_fun6.index(7))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指定范围内没有找到该字符串会报错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Traceback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(most recent call last):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File "D:/python/space/demo05-02-03.py", line 2, in &lt;module&gt;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print(sample_fun6.index(7))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指定范围内没有找到该字符串会报错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TypeError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must be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not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int</a:t>
            </a:r>
            <a:endParaRPr lang="en-US" altLang="zh-CN" sz="20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58361"/>
            <a:ext cx="7886700" cy="53281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7</a:t>
            </a:r>
            <a:r>
              <a:rPr lang="zh-CN" altLang="zh-CN" sz="22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200" b="1" dirty="0" err="1">
                <a:solidFill>
                  <a:schemeClr val="accent5">
                    <a:lumMod val="75000"/>
                  </a:schemeClr>
                </a:solidFill>
              </a:rPr>
              <a:t>str.isalnum</a:t>
            </a: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() </a:t>
            </a:r>
            <a:endParaRPr lang="zh-CN" altLang="zh-CN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字符串是由字母或数字组成则返回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sample_fun7 = 'abc123'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字符串由字母和数字组成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sample_fun8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字符串由字母组成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sample_fun9 = '123'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字符串由数字组成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sample_fun10 = 'abc12%'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字符串由除了数字字母以为的字符组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成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print(sample_fun7.isalnum())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print(sample_fun8.isalnum())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print(sample_fun9.isalnum())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print(sample_fun10.isalnum())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58361"/>
            <a:ext cx="7886700" cy="53281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8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str.isalpha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字符串是否全是由字母组成的，是返回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sample_fun11 = 'abc123'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字符串中不只是有字母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sample_fun12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字符串中只是有字母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print(sample_fun11.isalpha())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print(sample_fun12.isalpha())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58361"/>
            <a:ext cx="7886700" cy="53281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str.isdigit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() 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字符串是否全是由数字组成，是则返回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sample_fun13 = 'abc12'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字符串中不只是有数字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sample_fun14 = '12'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字符串中只是有数字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print(sample_fun13.isdigit())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print(sample_fun14.isdigit())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58361"/>
            <a:ext cx="7886700" cy="53281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10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str.isspace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字符串是否全是由空格组成的，是则返回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sample_fun15 = '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字符串中不只有空格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sample_fun16 = '  '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字符串中只有空格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print(sample_fun15.isspace())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print(sample_fun16.isspace())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58361"/>
            <a:ext cx="7886700" cy="53281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11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str.islower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字符串是否全是小写，是则返回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sample_fun17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字符串中的字母全是小写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sample_fun18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字符串中的字母不只有小写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print(sample_fun17.islower())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print(sample_fun18.islower())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58361"/>
            <a:ext cx="7886700" cy="53281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12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str.isupper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() 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字符串是否全是大写，是则返回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sample_fun19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abCa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字符串中的字母不全是大写字母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sample_fun20 = 'ABCA'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字符串中的字母全是大写字母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print(sample_fun19.isupper())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print(sample_fun20.isupper())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58361"/>
            <a:ext cx="7886700" cy="53281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13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str.istitle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字符串首字母是否是大写，是则返回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sample_fun21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字符串首字母大写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sample_fun22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aAbc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字符串首字母不是大写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print(sample_fun21s.istitle())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print(sample_fun22.istitle())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字符串常用的表示方式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64881" y="1441694"/>
            <a:ext cx="7886700" cy="4044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中的字符可以是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ASCII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字符也可以是其他各种符号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它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常用英文状态下的单引号（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 ’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）、双引号（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 ”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）或者三单引号（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’’’ ’’’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）、三双引号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(””” ”””)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进行表示。</a:t>
            </a:r>
            <a:endParaRPr lang="zh-CN" altLang="zh-CN" sz="2000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58361"/>
            <a:ext cx="7886700" cy="5328139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14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str.low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将字符串中的字母全部转换成小写字母。例如：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sample_fun23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aAbB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将字符串中的字母全部转为小写字母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print(sample_fun23.lower())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aabb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/>
              <a:t> </a:t>
            </a:r>
            <a:endParaRPr lang="zh-CN" altLang="zh-CN" sz="2000" dirty="0"/>
          </a:p>
          <a:p>
            <a:pPr>
              <a:lnSpc>
                <a:spcPct val="100000"/>
              </a:lnSpc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15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str.upper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将字符串中的字母全部转换成大写字母。例如：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sample_fun24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abcD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将字符串中的字母全部转为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print(sample_fun24.upper())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ABCD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958361"/>
            <a:ext cx="7886700" cy="53281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16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str.split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sep,maxsplit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将字符串按照指定的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字符进行分割，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maxsplit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是指定需要分割的次数，若不指定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默认是分割空格。例如：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sample_fun25 =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abacdaef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print(sample_fun25.split('a'))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指定分割字符串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print(sample_fun25.split())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不指定分割字符串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print(sample_fun25.split('a',1))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指定分割次数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['', 'b', 'cd',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ef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']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abacdaef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']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['',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bacdaef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']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870438"/>
            <a:ext cx="7886700" cy="532813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</a:pP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17</a:t>
            </a:r>
            <a:r>
              <a:rPr lang="zh-CN" altLang="zh-CN" sz="22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200" b="1" dirty="0" err="1">
                <a:solidFill>
                  <a:schemeClr val="accent5">
                    <a:lumMod val="75000"/>
                  </a:schemeClr>
                </a:solidFill>
              </a:rPr>
              <a:t>str.startswith</a:t>
            </a: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(sub[,start[,end]]) </a:t>
            </a:r>
            <a:endParaRPr lang="zh-CN" altLang="zh-CN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判断字符串在指定范围内是否以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开头，默认范围是整个字符串。例如：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sample_fun26 = '12abcdef'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print(sample_fun26.startswith('12',0,5))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范围内是否是以该字符开头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/>
              <a:t> </a:t>
            </a:r>
            <a:endParaRPr lang="zh-CN" altLang="zh-CN" sz="2000" dirty="0"/>
          </a:p>
          <a:p>
            <a:pPr>
              <a:lnSpc>
                <a:spcPct val="110000"/>
              </a:lnSpc>
            </a:pP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18</a:t>
            </a:r>
            <a:r>
              <a:rPr lang="zh-CN" altLang="zh-CN" sz="22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200" b="1" dirty="0" err="1">
                <a:solidFill>
                  <a:schemeClr val="accent5">
                    <a:lumMod val="75000"/>
                  </a:schemeClr>
                </a:solidFill>
              </a:rPr>
              <a:t>str.endswith</a:t>
            </a:r>
            <a:r>
              <a:rPr lang="en-US" altLang="zh-CN" sz="2200" b="1" dirty="0">
                <a:solidFill>
                  <a:schemeClr val="accent5">
                    <a:lumMod val="75000"/>
                  </a:schemeClr>
                </a:solidFill>
              </a:rPr>
              <a:t>(sub[,start[,end]]) </a:t>
            </a:r>
            <a:endParaRPr lang="zh-CN" altLang="zh-CN" sz="22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判断字符串在指定范围内是否是以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sub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结尾，默认范围是整个字符串。例如：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sample_fun27 = 'abcdef12'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print(sample_fun27.endswith('12'))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指定范围内是否是以该字符结尾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870438"/>
            <a:ext cx="7886700" cy="53281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19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str.partition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sep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将字符串从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第一次出现的位置开始分隔成三部分：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顺序前、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顺序后。最后会返回出一个三元数组，如果没有找到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的时候，返回字符本身和两个空格组成的三元数组。例如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sample_fun28 = '123456'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print(sample_fun28.partition('34'))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指定字符分割，能够找到该字符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print(sample_fun28.partition('78'))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指定字符分割，不能够找到该字符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('12', '34', '56')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('123456', '', '')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870438"/>
            <a:ext cx="7886700" cy="5328139"/>
          </a:xfrm>
        </p:spPr>
        <p:txBody>
          <a:bodyPr>
            <a:normAutofit/>
          </a:bodyPr>
          <a:lstStyle/>
          <a:p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20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．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str.rpartition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en-US" altLang="zh-CN" sz="2000" b="1" dirty="0" err="1">
                <a:solidFill>
                  <a:schemeClr val="accent5">
                    <a:lumMod val="75000"/>
                  </a:schemeClr>
                </a:solidFill>
              </a:rPr>
              <a:t>sep</a:t>
            </a: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)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该函数与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partition(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函数一致，但是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不再是第一次出现的顺序，而是最后一次出现的顺序。例如：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sample_fun29 = '12345634'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print(sample_fun29.rpartition('34'))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指定字符最后一次的位置进行分割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('123456', '34', '')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5.2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字符串方法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第五章 字符串与正则表达式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5.1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字符串基础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5.2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字符串方法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>
          <a:xfrm>
            <a:off x="1740535" y="3469005"/>
            <a:ext cx="5706110" cy="4114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 5.3 </a:t>
            </a:r>
            <a:r>
              <a:rPr lang="zh-CN" altLang="en-US" dirty="0" smtClean="0">
                <a:solidFill>
                  <a:schemeClr val="bg1"/>
                </a:solidFill>
              </a:rPr>
              <a:t>正则表达式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5.4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5.5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870438"/>
            <a:ext cx="7886700" cy="5328139"/>
          </a:xfrm>
        </p:spPr>
        <p:txBody>
          <a:bodyPr>
            <a:normAutofit/>
          </a:bodyPr>
          <a:lstStyle/>
          <a:p>
            <a:pPr marL="114300">
              <a:lnSpc>
                <a:spcPts val="1650"/>
              </a:lnSpc>
              <a:spcAft>
                <a:spcPts val="1000"/>
              </a:spcAft>
            </a:pPr>
            <a:r>
              <a:rPr lang="en-US" altLang="zh-CN" sz="2000" b="1" dirty="0">
                <a:solidFill>
                  <a:schemeClr val="accent5">
                    <a:lumMod val="75000"/>
                  </a:schemeClr>
                </a:solidFill>
              </a:rPr>
              <a:t>5.3.1 </a:t>
            </a:r>
            <a:r>
              <a:rPr lang="zh-CN" altLang="zh-CN" sz="2000" b="1" dirty="0">
                <a:solidFill>
                  <a:schemeClr val="accent5">
                    <a:lumMod val="75000"/>
                  </a:schemeClr>
                </a:solidFill>
              </a:rPr>
              <a:t>认识正则表达式 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正则表达式（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Expression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），此处的“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”即是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“规则”、“规律”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的意思，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Regular Expression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即“描述某种规则的表达式”，因此它又可称为正规表示式、正规表示法、正规表达式、规则表达式、常规表示法等，在代码中常常被简写为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regex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regexp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或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。正则表达式使用某些单个字符串，来描述或匹配某个句法规则的字符串。在很多文本编辑器里，正则表达式通常被用来检索或替换那些符合某个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模式的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文本，如下面的表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5.3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5.4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5.5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5.6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所示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正则表达式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2551112" y="3425398"/>
          <a:ext cx="4632203" cy="23658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5174"/>
                <a:gridCol w="3697029"/>
              </a:tblGrid>
              <a:tr h="262876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字符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说明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6287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匹配任意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个字符（除了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\n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87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]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[ ]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中列举的字符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\d</a:t>
                      </a:r>
                      <a:endParaRPr 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87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\d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匹配数字，即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0-9</a:t>
                      </a:r>
                      <a:endParaRPr 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87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\D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匹配非数字，即不是数字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87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\s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匹配空白，即空格，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Tab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键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87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\S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匹配非空白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87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\w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匹配单词字符，即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a-z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A-Z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0-9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．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  <a:endParaRPr 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6287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\W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匹配非单词字符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368798" y="5718132"/>
            <a:ext cx="250446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5.3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单个字符匹配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870438"/>
            <a:ext cx="7886700" cy="5328139"/>
          </a:xfrm>
        </p:spPr>
        <p:txBody>
          <a:bodyPr>
            <a:normAutofit/>
          </a:bodyPr>
          <a:lstStyle/>
          <a:p>
            <a:pPr marL="114300">
              <a:lnSpc>
                <a:spcPts val="1650"/>
              </a:lnSpc>
              <a:spcAft>
                <a:spcPts val="1000"/>
              </a:spcAft>
            </a:pP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5.3.1 </a:t>
            </a:r>
            <a:r>
              <a:rPr lang="zh-CN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认识正则表达式 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正则表达式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/>
        </p:nvGraphicFramePr>
        <p:xfrm>
          <a:off x="1644162" y="1354015"/>
          <a:ext cx="6620607" cy="261128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25127"/>
                <a:gridCol w="5395480"/>
              </a:tblGrid>
              <a:tr h="244606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字符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说明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98617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匹配前⼀个字符出现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0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次或者无限次，即可有可无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56690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+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匹配前⼀个字符出现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次或者无限次，即至少有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2522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匹配前⼀个字符出现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次或者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次，即要么有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次，要么没有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3281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{m}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匹配前⼀个字符出现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160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{m,}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匹配前⼀个字符至少出现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32708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{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m,n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}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匹配前⼀个字符出现从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到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次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613535" y="4352248"/>
          <a:ext cx="6721573" cy="16792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79185"/>
                <a:gridCol w="5342388"/>
              </a:tblGrid>
              <a:tr h="338989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字符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说明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338989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^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匹配字符串开头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115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$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匹配字符串结尾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115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\b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匹配⼀个单词的边界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8989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\B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匹配非单词边界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3228983" y="949570"/>
            <a:ext cx="2351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5.4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表示数量的匹配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331917" y="3965303"/>
            <a:ext cx="24801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5.5  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表示边界的匹配</a:t>
            </a:r>
            <a:endParaRPr lang="zh-CN" altLang="zh-CN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870438"/>
            <a:ext cx="7886700" cy="5328139"/>
          </a:xfrm>
        </p:spPr>
        <p:txBody>
          <a:bodyPr>
            <a:normAutofit/>
          </a:bodyPr>
          <a:lstStyle/>
          <a:p>
            <a:pPr marL="114300">
              <a:lnSpc>
                <a:spcPts val="1650"/>
              </a:lnSpc>
              <a:spcAft>
                <a:spcPts val="1000"/>
              </a:spcAft>
            </a:pP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5.3.1 </a:t>
            </a:r>
            <a:r>
              <a:rPr lang="zh-CN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认识正则表达式 </a:t>
            </a: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正则表达式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/>
        </p:nvGraphicFramePr>
        <p:xfrm>
          <a:off x="1274885" y="1396817"/>
          <a:ext cx="6875584" cy="24190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07920"/>
                <a:gridCol w="5267664"/>
              </a:tblGrid>
              <a:tr h="408907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字符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说明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408907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|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匹配左右任意⼀个表达式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99114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将括号中字符作为⼀个分组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99114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\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引用分组</a:t>
                      </a:r>
                      <a:r>
                        <a:rPr lang="en-US" sz="1400" kern="1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num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匹配到的字符串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52500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(?P&lt;name&gt;)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分组起别名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50503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(?P=name)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引用别名为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name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分组匹配到的字符串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3248758" y="4052842"/>
            <a:ext cx="3820258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5.6  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匹配分组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870438"/>
            <a:ext cx="7886700" cy="5328139"/>
          </a:xfrm>
        </p:spPr>
        <p:txBody>
          <a:bodyPr>
            <a:normAutofit/>
          </a:bodyPr>
          <a:lstStyle/>
          <a:p>
            <a:pPr marL="114300">
              <a:lnSpc>
                <a:spcPts val="1650"/>
              </a:lnSpc>
              <a:spcAft>
                <a:spcPts val="1000"/>
              </a:spcAft>
            </a:pP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5.3.2re</a:t>
            </a:r>
            <a:r>
              <a:rPr lang="zh-CN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模块</a:t>
            </a:r>
            <a:endParaRPr lang="en-US" altLang="zh-CN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spcAft>
                <a:spcPts val="1000"/>
              </a:spcAft>
            </a:pP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中需要通过正则表达式对字符串进行匹配的时候，可以导入⼀个库（模块），名字为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，它提供了对正则表达式操作所需的方法，如表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5.7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正则表达式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832900" y="2289575"/>
          <a:ext cx="7326362" cy="2796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45184"/>
                <a:gridCol w="3981178"/>
              </a:tblGrid>
              <a:tr h="271176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方法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effectLst/>
                        </a:rPr>
                        <a:t>说明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535991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re.match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pattern,string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flags)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从字符串的开始匹配一个匹配对象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例如匹配第一个单词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1689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re.search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pattern,string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flags)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在字符串中查找匹配的对象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找到第一个后就返回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</a:t>
                      </a: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如果没有找到就返回</a:t>
                      </a:r>
                      <a:r>
                        <a:rPr lang="en-US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None</a:t>
                      </a:r>
                      <a:endParaRPr lang="en-US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35378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re.sub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pattern,repl,string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count)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替换掉字符中的匹配项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271176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re.split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r',',text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分割字符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435378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re.findall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pattern,string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flags)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获取字符串中所有匹配的对象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30891">
                <a:tc>
                  <a:txBody>
                    <a:bodyPr/>
                    <a:lstStyle/>
                    <a:p>
                      <a:pPr marL="114300" indent="266700" algn="ctr" defTabSz="914400" rtl="0" eaLnBrk="1" latinLnBrk="0" hangingPunct="1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re.compile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00" dirty="0" err="1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pattern,flags</a:t>
                      </a:r>
                      <a:r>
                        <a:rPr lang="en-US" sz="1400" b="1" kern="1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sz="1400" b="1" kern="1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just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创建模式对象</a:t>
                      </a:r>
                      <a:endParaRPr lang="zh-CN" sz="140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矩形 8"/>
          <p:cNvSpPr/>
          <p:nvPr/>
        </p:nvSpPr>
        <p:spPr>
          <a:xfrm>
            <a:off x="3229324" y="5231395"/>
            <a:ext cx="267893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66700" fontAlgn="base">
              <a:spcBef>
                <a:spcPct val="0"/>
              </a:spcBef>
              <a:spcAft>
                <a:spcPct val="0"/>
              </a:spcAft>
            </a:pP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5.7  re</a:t>
            </a:r>
            <a:r>
              <a:rPr lang="zh-CN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模块常见的方法</a:t>
            </a:r>
            <a:endParaRPr lang="zh-CN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 smtClean="0"/>
              <a:t>转义字符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391257" y="1468071"/>
            <a:ext cx="7886700" cy="404495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字符串中还有一种特殊的字符叫做转义字符，转义字符通常用于不能够直接输入的各种特殊字符。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常用转义字符如表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5.1</a:t>
            </a:r>
            <a:r>
              <a:rPr lang="zh-CN" altLang="zh-CN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所示</a:t>
            </a:r>
            <a:r>
              <a:rPr lang="zh-CN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en-US" altLang="zh-CN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zh-CN" altLang="zh-CN" dirty="0"/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706052" y="2241177"/>
          <a:ext cx="4286419" cy="3430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4400"/>
                <a:gridCol w="3372019"/>
              </a:tblGrid>
              <a:tr h="561848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转义字符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effectLst/>
                        </a:rPr>
                        <a:t>说明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\\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反斜线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\’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单引号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\’’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双引号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\a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响铃符</a:t>
                      </a:r>
                      <a:endParaRPr lang="zh-CN" sz="105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77846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\b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退格符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 dirty="0">
                          <a:effectLst/>
                        </a:rPr>
                        <a:t>\f</a:t>
                      </a:r>
                      <a:endParaRPr lang="zh-CN" sz="1050" kern="100" dirty="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换页符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\n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换行符</a:t>
                      </a:r>
                      <a:endParaRPr lang="zh-CN" sz="105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\r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回车符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\t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水平制表符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\v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垂直制表符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\0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Null</a:t>
                      </a: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，空字符串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\000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以八进制表示的</a:t>
                      </a:r>
                      <a:r>
                        <a:rPr lang="en-US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ASCII</a:t>
                      </a:r>
                      <a:r>
                        <a:rPr lang="zh-CN" sz="1050" kern="1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码对应符</a:t>
                      </a:r>
                      <a:endParaRPr lang="zh-CN" sz="1050" kern="1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  <a:tr h="215900">
                <a:tc>
                  <a:txBody>
                    <a:bodyPr/>
                    <a:lstStyle/>
                    <a:p>
                      <a:pPr marL="114300" indent="266700" algn="ctr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en-US" sz="1050" kern="100">
                          <a:effectLst/>
                        </a:rPr>
                        <a:t>\xhh</a:t>
                      </a:r>
                      <a:endParaRPr lang="zh-CN" sz="1050" kern="100"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4300" indent="266700" algn="l">
                        <a:lnSpc>
                          <a:spcPts val="1670"/>
                        </a:lnSpc>
                        <a:spcAft>
                          <a:spcPts val="0"/>
                        </a:spcAft>
                      </a:pPr>
                      <a:r>
                        <a:rPr lang="zh-CN" sz="105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以十六进制表示的</a:t>
                      </a:r>
                      <a:r>
                        <a:rPr lang="en-US" sz="105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ASCII</a:t>
                      </a:r>
                      <a:r>
                        <a:rPr lang="zh-CN" sz="1050" kern="1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码对应符</a:t>
                      </a:r>
                      <a:endParaRPr lang="zh-CN" sz="1050" kern="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Times New Roman" panose="02020603050405020304"/>
                        <a:ea typeface="宋体" panose="02010600030101010101" pitchFamily="2" charset="-122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24654" y="5638536"/>
            <a:ext cx="2175596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2667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zh-CN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表</a:t>
            </a:r>
            <a:r>
              <a:rPr kumimoji="0" lang="en-US" altLang="zh-CN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5.1</a:t>
            </a:r>
            <a:r>
              <a:rPr kumimoji="0" lang="zh-CN" altLang="en-US" sz="1600" b="0" i="0" u="none" strike="noStrike" cap="none" normalizeH="0" baseline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Arial" panose="020B0604020202020204" pitchFamily="34" charset="0"/>
                <a:ea typeface="黑体" panose="02010609060101010101" pitchFamily="49" charset="-122"/>
                <a:cs typeface="Times New Roman" panose="02020603050405020304" pitchFamily="18" charset="0"/>
              </a:rPr>
              <a:t>用的转义字符</a:t>
            </a:r>
            <a:endParaRPr kumimoji="0" lang="zh-CN" alt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marL="0" marR="0" lvl="0" indent="2667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870438"/>
            <a:ext cx="7886700" cy="5328139"/>
          </a:xfrm>
        </p:spPr>
        <p:txBody>
          <a:bodyPr>
            <a:normAutofit/>
          </a:bodyPr>
          <a:lstStyle/>
          <a:p>
            <a:pPr marL="114300">
              <a:lnSpc>
                <a:spcPts val="1650"/>
              </a:lnSpc>
              <a:spcAft>
                <a:spcPts val="1000"/>
              </a:spcAft>
            </a:pP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5.3.3re.match()</a:t>
            </a:r>
            <a:r>
              <a:rPr lang="zh-CN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方法</a:t>
            </a:r>
            <a:endParaRPr lang="en-US" altLang="zh-CN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2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re.match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是用来进行正则匹配检查的方法，若字符串匹配正则表达式，则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match()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方法返回匹配对象（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Match Object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（注意不是空字符串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""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）。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匹配对象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Macth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Object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具有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group()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方法，用来返回字符串的匹配部分。常用格式为：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re.match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(pattern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string, flags=0)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这里的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pattern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格式为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正则表达式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', 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匹配的字符串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import re           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导入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sample_result1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re.match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('Python','Python12')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从头查找匹配字符串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print(sample_result1.group())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输出匹配的字符串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dirty="0"/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正则表达式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246185" y="870438"/>
            <a:ext cx="7886700" cy="5328139"/>
          </a:xfrm>
        </p:spPr>
        <p:txBody>
          <a:bodyPr>
            <a:normAutofit/>
          </a:bodyPr>
          <a:lstStyle/>
          <a:p>
            <a:pPr marL="114300">
              <a:lnSpc>
                <a:spcPts val="1650"/>
              </a:lnSpc>
              <a:spcAft>
                <a:spcPts val="1000"/>
              </a:spcAft>
            </a:pPr>
            <a:r>
              <a:rPr lang="en-US" altLang="zh-CN" sz="2000" b="1" dirty="0" smtClean="0">
                <a:solidFill>
                  <a:schemeClr val="accent5">
                    <a:lumMod val="75000"/>
                  </a:schemeClr>
                </a:solidFill>
              </a:rPr>
              <a:t>5.3.4re.search()</a:t>
            </a:r>
            <a:r>
              <a:rPr lang="zh-CN" altLang="en-US" sz="2000" b="1" dirty="0" smtClean="0">
                <a:solidFill>
                  <a:schemeClr val="accent5">
                    <a:lumMod val="75000"/>
                  </a:schemeClr>
                </a:solidFill>
              </a:rPr>
              <a:t>方法</a:t>
            </a:r>
            <a:endParaRPr lang="en-US" altLang="zh-CN" sz="20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re.search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方法和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re.match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方法相似，也是用来对正则匹配检查的方法但不同的是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方法是在字符串的头开始一直到尾进行查找，若正则表达式与字符串匹配成功，那么就返回匹配对象，否则返回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import re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sample_result2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re.search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('Python','354Python12')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依次匹配字符串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print(sample_result2.group())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正则表达式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5507" y="1450732"/>
            <a:ext cx="8721969" cy="5530362"/>
          </a:xfrm>
        </p:spPr>
        <p:txBody>
          <a:bodyPr>
            <a:normAutofit/>
          </a:bodyPr>
          <a:lstStyle/>
          <a:p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虽然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re.match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和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re.search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方法都是指定的正则表达式与字符串进行匹配，但是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re.match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是从字符串的开始位置进行匹配，若匹配成功，则返回匹配对象，否则返回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。而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re.search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方法却是从字符串的全局进行扫描，若匹配成功就返回匹配对象，否则返回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。例如：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import re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sample_result3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re.match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('abc','abcdef1234')  #match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只能够匹配头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sample_result4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re.match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('1234','abcdef1234')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print(sample_result3.group())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print(sample_result4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endParaRPr lang="zh-CN" altLang="zh-CN" sz="2300" dirty="0"/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dirty="0"/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正则表达式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6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61546" y="869612"/>
            <a:ext cx="7094537" cy="544391"/>
          </a:xfrm>
        </p:spPr>
        <p:txBody>
          <a:bodyPr/>
          <a:lstStyle/>
          <a:p>
            <a:pPr marL="114300">
              <a:lnSpc>
                <a:spcPts val="1650"/>
              </a:lnSpc>
              <a:spcAft>
                <a:spcPts val="1000"/>
              </a:spcAft>
            </a:pPr>
            <a:r>
              <a:rPr lang="en-US" altLang="zh-CN" dirty="0"/>
              <a:t>5.3.4re.search()</a:t>
            </a:r>
            <a:r>
              <a:rPr lang="zh-CN" altLang="en-US" dirty="0" smtClean="0"/>
              <a:t>方法与</a:t>
            </a:r>
            <a:r>
              <a:rPr lang="en-US" altLang="zh-CN" dirty="0" err="1" smtClean="0"/>
              <a:t>re.match</a:t>
            </a:r>
            <a:r>
              <a:rPr lang="en-US" altLang="zh-CN" dirty="0" smtClean="0"/>
              <a:t>()</a:t>
            </a:r>
            <a:r>
              <a:rPr lang="zh-CN" altLang="en-US" dirty="0" smtClean="0"/>
              <a:t>方法的区别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5507" y="1450732"/>
            <a:ext cx="8721969" cy="5530362"/>
          </a:xfrm>
        </p:spPr>
        <p:txBody>
          <a:bodyPr>
            <a:normAutofit/>
          </a:bodyPr>
          <a:lstStyle/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sample_result5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re.search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('abc','abcdef1234') #search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匹配全体字符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sample_result6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re.search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('1234','abcdef1234')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print(sample_result5.group())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print(sample_result6.group())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None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abc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1234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endParaRPr lang="zh-CN" altLang="zh-CN" sz="2300" dirty="0"/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dirty="0"/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5.3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正则表达式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6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61546" y="869612"/>
            <a:ext cx="7094537" cy="544391"/>
          </a:xfrm>
        </p:spPr>
        <p:txBody>
          <a:bodyPr/>
          <a:lstStyle/>
          <a:p>
            <a:pPr marL="114300">
              <a:lnSpc>
                <a:spcPts val="1650"/>
              </a:lnSpc>
              <a:spcAft>
                <a:spcPts val="1000"/>
              </a:spcAft>
            </a:pPr>
            <a:r>
              <a:rPr lang="en-US" altLang="zh-CN" dirty="0"/>
              <a:t>5.3.4re.search()</a:t>
            </a:r>
            <a:r>
              <a:rPr lang="zh-CN" altLang="en-US" dirty="0" smtClean="0"/>
              <a:t>方法与</a:t>
            </a:r>
            <a:r>
              <a:rPr lang="en-US" altLang="zh-CN" dirty="0" err="1" smtClean="0"/>
              <a:t>re.match</a:t>
            </a:r>
            <a:r>
              <a:rPr lang="en-US" altLang="zh-CN" dirty="0" smtClean="0"/>
              <a:t>()</a:t>
            </a:r>
            <a:r>
              <a:rPr lang="zh-CN" altLang="en-US" dirty="0" smtClean="0"/>
              <a:t>方法的区别</a:t>
            </a:r>
            <a:endParaRPr lang="en-US" altLang="zh-CN" dirty="0"/>
          </a:p>
          <a:p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第五章 字符串与正则表达式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5.1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字符串基础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5.2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字符串方法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5.3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正则表达式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>
          <a:xfrm>
            <a:off x="1739900" y="4176395"/>
            <a:ext cx="5720715" cy="4114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5.4 </a:t>
            </a:r>
            <a:r>
              <a:rPr lang="zh-CN" altLang="en-US" dirty="0" smtClean="0">
                <a:solidFill>
                  <a:schemeClr val="bg1"/>
                </a:solidFill>
              </a:rPr>
              <a:t>实验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5.5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105507" y="1450732"/>
            <a:ext cx="8721969" cy="5530362"/>
          </a:xfrm>
        </p:spPr>
        <p:txBody>
          <a:bodyPr>
            <a:normAutofit/>
          </a:bodyPr>
          <a:lstStyle/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．我们常看到自己电脑上的文件路径如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C:\Windows\Logs\dosvc'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，请将该路径分割为不同的文件夹。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sample_str1 = 'C:\Windows\Logs\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dosvc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sample_slipstr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sample_str1.split('\\')  #\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转义字符要转一次才是本意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sample_slipstr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['C:', 'Windows', 'Logs', 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dosvc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']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．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的官网是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https://www.python.org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判断该网址是否是以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org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结尾。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sample_str2 = 'https://www.python.org'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print(sample_str2.endswith('org'))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从字符串末尾开始查找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endParaRPr lang="zh-CN" altLang="zh-CN" sz="2300" dirty="0"/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dirty="0"/>
          </a:p>
          <a:p>
            <a:pPr marL="114300">
              <a:lnSpc>
                <a:spcPts val="1650"/>
              </a:lnSpc>
              <a:spcAft>
                <a:spcPts val="1000"/>
              </a:spcAft>
            </a:pPr>
            <a:endParaRPr lang="zh-CN" altLang="zh-CN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实验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6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61546" y="869612"/>
            <a:ext cx="7094537" cy="544391"/>
          </a:xfrm>
        </p:spPr>
        <p:txBody>
          <a:bodyPr/>
          <a:lstStyle/>
          <a:p>
            <a:r>
              <a:rPr lang="en-US" altLang="zh-CN" dirty="0" smtClean="0"/>
              <a:t>5.4.1 </a:t>
            </a:r>
            <a:r>
              <a:rPr lang="zh-CN" altLang="en-US" dirty="0" smtClean="0"/>
              <a:t>使用字符串处理函数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0" y="1019908"/>
            <a:ext cx="8721969" cy="5530362"/>
          </a:xfrm>
        </p:spPr>
        <p:txBody>
          <a:bodyPr>
            <a:normAutofit fontScale="85000" lnSpcReduction="20000"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写出一个正则表达式来匹配是否是手机号。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import re                  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定义一个正则表达式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phone_rule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re.compile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('1\d{10}')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phone_num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input('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请输入一个手机号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')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通过规则去匹配字符串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sample_result3 = 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phone_rule.search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phone_num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if sample_result3 != None: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这是一个手机号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else: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print('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这不是一个手机号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')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请输入一个手机号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12312345678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这是一个手机号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finished with exit code 0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请输入一个手机号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24781131451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这不是一个手机号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Process finished with exit code 0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实验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6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61546" y="702558"/>
            <a:ext cx="7094537" cy="544391"/>
          </a:xfrm>
        </p:spPr>
        <p:txBody>
          <a:bodyPr/>
          <a:lstStyle/>
          <a:p>
            <a:r>
              <a:rPr lang="en-US" altLang="zh-CN" dirty="0" smtClean="0"/>
              <a:t>5.4.2 </a:t>
            </a:r>
            <a:r>
              <a:rPr lang="zh-CN" altLang="en-US" dirty="0" smtClean="0"/>
              <a:t>正则表达式的使用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0" y="1019908"/>
            <a:ext cx="8721969" cy="5530362"/>
          </a:xfrm>
        </p:spPr>
        <p:txBody>
          <a:bodyPr>
            <a:normAutofit/>
          </a:bodyPr>
          <a:lstStyle/>
          <a:p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用两种方式写出一个正则表达式匹配字符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'Python123'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'Python'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并输出字符串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'Python'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import re                          #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导入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sample_regu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= 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re.compile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('Python')  #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定义正则表达式规则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sample_result4 = 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sample_regu.match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('Python123')  #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match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方式匹配字符串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print(sample_result4.group())         #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search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方式匹配字符串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sample_result5 = </a:t>
            </a:r>
            <a:r>
              <a:rPr lang="en-US" altLang="zh-CN" sz="18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sample_regu.search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('Python123')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print(sample_result5.group())</a:t>
            </a:r>
            <a:endParaRPr lang="en-US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5.4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实验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6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61546" y="702558"/>
            <a:ext cx="7094537" cy="544391"/>
          </a:xfrm>
        </p:spPr>
        <p:txBody>
          <a:bodyPr/>
          <a:lstStyle/>
          <a:p>
            <a:r>
              <a:rPr lang="en-US" altLang="zh-CN" dirty="0" smtClean="0"/>
              <a:t>5.4.3 </a:t>
            </a:r>
            <a:r>
              <a:rPr lang="zh-CN" altLang="en-US" dirty="0" smtClean="0"/>
              <a:t>使用</a:t>
            </a:r>
            <a:r>
              <a:rPr lang="en-US" altLang="zh-CN" dirty="0" smtClean="0"/>
              <a:t>re</a:t>
            </a:r>
            <a:r>
              <a:rPr lang="zh-CN" altLang="en-US" dirty="0" smtClean="0"/>
              <a:t>模块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第五章 字符串与正则表达式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5.1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字符串基础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5.2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字符串方法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5.3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正则表达式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习题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5.4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>
          <a:xfrm>
            <a:off x="1754505" y="4906645"/>
            <a:ext cx="5720715" cy="4114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5.5 </a:t>
            </a:r>
            <a:r>
              <a:rPr lang="zh-CN" altLang="en-US" dirty="0" smtClean="0">
                <a:solidFill>
                  <a:schemeClr val="bg1"/>
                </a:solidFill>
              </a:rPr>
              <a:t>小结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quarter" idx="14"/>
          </p:nvPr>
        </p:nvSpPr>
        <p:spPr>
          <a:xfrm>
            <a:off x="0" y="817684"/>
            <a:ext cx="8721969" cy="5855678"/>
          </a:xfrm>
        </p:spPr>
        <p:txBody>
          <a:bodyPr>
            <a:norm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本章首先讲解了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字符串概念，字符串的基本操作；其次是字符串的格式化，主要的格式化符号、格式化元组；还有操作字符串的基本方法，这些符号和方法在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的开发中会被经常使用到。之后，我们学习了正则表达式，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模块和正则表达式的基本表示符号，这些符号可以帮助简化正则表达式。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正则表达式的用途非常广泛，几乎任何编程语言都可以使用到它，所以学好正则表达式，对于提高自己的编程能力有非常重要的作用。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6185" y="105507"/>
            <a:ext cx="357846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 smtClean="0">
                <a:solidFill>
                  <a:prstClr val="white"/>
                </a:solidFill>
              </a:rPr>
              <a:t>5.5 </a:t>
            </a:r>
            <a:r>
              <a:rPr lang="zh-CN" altLang="en-US" sz="2100" b="1" spc="225" dirty="0" smtClean="0">
                <a:solidFill>
                  <a:prstClr val="white"/>
                </a:solidFill>
              </a:rPr>
              <a:t>小结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 smtClean="0"/>
              <a:t>字符串的基础操作包括。</a:t>
            </a:r>
            <a:r>
              <a:rPr lang="zh-CN" altLang="zh-CN" dirty="0" smtClean="0"/>
              <a:t>求</a:t>
            </a:r>
            <a:r>
              <a:rPr lang="zh-CN" altLang="zh-CN" dirty="0"/>
              <a:t>字符串的长度、字符串的连接、字符串的遍历、字符串的包含判断、字符串的索引和切片等。</a:t>
            </a:r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628650" y="1863725"/>
            <a:ext cx="7886700" cy="4044950"/>
          </a:xfrm>
        </p:spPr>
        <p:txBody>
          <a:bodyPr/>
          <a:lstStyle/>
          <a:p>
            <a:r>
              <a:rPr lang="en-US" altLang="zh-CN" b="1" dirty="0">
                <a:solidFill>
                  <a:schemeClr val="accent5">
                    <a:lumMod val="75000"/>
                  </a:schemeClr>
                </a:solidFill>
              </a:rPr>
              <a:t>1</a:t>
            </a:r>
            <a:r>
              <a:rPr lang="zh-CN" altLang="zh-CN" b="1" dirty="0">
                <a:solidFill>
                  <a:schemeClr val="accent5">
                    <a:lumMod val="75000"/>
                  </a:schemeClr>
                </a:solidFill>
              </a:rPr>
              <a:t>、求字符串的长度</a:t>
            </a:r>
            <a:endParaRPr lang="zh-CN" altLang="zh-CN" b="1" dirty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字符串的长度是指字符数组的长度，又可以理解为字符串中的字符个数（空格也算字符），可以用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()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函数查看字符串的长度。如</a:t>
            </a:r>
            <a:r>
              <a:rPr lang="zh-CN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sample_str1 = 'Jack loves Python'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len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(sample_str1))  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查看字符串长度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17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 smtClean="0"/>
              <a:t>第五章 字符串与正则表达式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5.1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字符串基础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5.2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字符串方法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5.3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正则表达式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7"/>
          </p:nvPr>
        </p:nvSpPr>
        <p:spPr>
          <a:xfrm>
            <a:off x="1767840" y="5532755"/>
            <a:ext cx="5735320" cy="411480"/>
          </a:xfrm>
          <a:solidFill>
            <a:schemeClr val="accent1"/>
          </a:solidFill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习题</a:t>
            </a:r>
            <a:endParaRPr lang="zh-CN" altLang="en-US" dirty="0" smtClean="0">
              <a:solidFill>
                <a:schemeClr val="bg1"/>
              </a:solidFill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5.4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实验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文本占位符 7"/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5.5 </a:t>
            </a:r>
            <a:r>
              <a:rPr lang="zh-CN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小结</a:t>
            </a:r>
            <a:endParaRPr lang="zh-CN" alt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矩形 645"/>
          <p:cNvSpPr/>
          <p:nvPr/>
        </p:nvSpPr>
        <p:spPr>
          <a:xfrm>
            <a:off x="-14288" y="-22224"/>
            <a:ext cx="9169004" cy="688022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5">
              <a:solidFill>
                <a:prstClr val="white"/>
              </a:solidFill>
            </a:endParaRPr>
          </a:p>
        </p:txBody>
      </p:sp>
      <p:pic>
        <p:nvPicPr>
          <p:cNvPr id="678" name="图片 677"/>
          <p:cNvPicPr>
            <a:picLocks noChangeAspect="1"/>
          </p:cNvPicPr>
          <p:nvPr/>
        </p:nvPicPr>
        <p:blipFill rotWithShape="1">
          <a:blip r:embed="rId1"/>
          <a:srcRect l="19090" t="21720" r="16280" b="22029"/>
          <a:stretch>
            <a:fillRect/>
          </a:stretch>
        </p:blipFill>
        <p:spPr>
          <a:xfrm>
            <a:off x="-14605" y="-22225"/>
            <a:ext cx="9169400" cy="687959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64073" y="2464268"/>
            <a:ext cx="7961879" cy="25152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1. 将字符串'abcdefg' 使用函数的方式进行倒叙输出。</a:t>
            </a:r>
            <a:endParaRPr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2. 在我们生活中节假日的问候是必不可少的，请使用字符串格式化的方式写一个新年问候语模板。</a:t>
            </a:r>
            <a:endParaRPr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altLang="zh-CN" sz="2100" spc="225" dirty="0">
                <a:solidFill>
                  <a:prstClr val="white"/>
                </a:solidFill>
              </a:rPr>
              <a:t>3. 写出能够匹配163邮箱（@163.com）的正则表达式。</a:t>
            </a:r>
            <a:endParaRPr altLang="zh-CN" sz="2100" spc="225" dirty="0">
              <a:solidFill>
                <a:prstClr val="white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2100" spc="225" dirty="0">
                <a:solidFill>
                  <a:prstClr val="white"/>
                </a:solidFill>
                <a:sym typeface="+mn-ea"/>
              </a:rPr>
              <a:t>4</a:t>
            </a:r>
            <a:r>
              <a:rPr altLang="zh-CN" sz="2100" spc="225" dirty="0">
                <a:solidFill>
                  <a:prstClr val="white"/>
                </a:solidFill>
                <a:sym typeface="+mn-ea"/>
              </a:rPr>
              <a:t>. </a:t>
            </a:r>
            <a:r>
              <a:rPr altLang="zh-CN" sz="2100" spc="225" dirty="0">
                <a:solidFill>
                  <a:prstClr val="white"/>
                </a:solidFill>
              </a:rPr>
              <a:t>简述re模块中re.match()与re.search()的区别。</a:t>
            </a:r>
            <a:endParaRPr altLang="zh-CN" sz="2100" spc="225" dirty="0">
              <a:solidFill>
                <a:prstClr val="white"/>
              </a:solidFill>
            </a:endParaRPr>
          </a:p>
        </p:txBody>
      </p:sp>
      <p:sp>
        <p:nvSpPr>
          <p:cNvPr id="3" name="矩形 2"/>
          <p:cNvSpPr/>
          <p:nvPr/>
        </p:nvSpPr>
        <p:spPr>
          <a:xfrm>
            <a:off x="564072" y="1012685"/>
            <a:ext cx="1554480" cy="6451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solidFill>
                  <a:srgbClr val="96C527"/>
                </a:solidFill>
              </a:rPr>
              <a:t>习题：</a:t>
            </a:r>
            <a:endParaRPr lang="zh-CN" altLang="en-US" sz="3600" b="1" dirty="0">
              <a:solidFill>
                <a:srgbClr val="96C527"/>
              </a:solidFill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564073" y="1615012"/>
            <a:ext cx="1523495" cy="0"/>
          </a:xfrm>
          <a:prstGeom prst="line">
            <a:avLst/>
          </a:prstGeom>
          <a:ln>
            <a:solidFill>
              <a:srgbClr val="96C52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564073" y="1697007"/>
            <a:ext cx="95147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:\DeepRack\deepracklogin.jpg">
            <a:hlinkClick r:id="rId1"/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62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360data\重要数据\我的文档\Tencent Files\532017450\FileRecv\首页-终止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19" y="1447800"/>
            <a:ext cx="3911598" cy="220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91222" y="681335"/>
            <a:ext cx="3383280" cy="645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AIRack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人工智能实验平台</a:t>
            </a:r>
            <a:endParaRPr lang="en-US" altLang="zh-CN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站式的人工智能实验平台</a:t>
            </a:r>
            <a:endParaRPr lang="zh-CN" altLang="zh-CN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45379" y="681335"/>
            <a:ext cx="3012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DeepRack</a:t>
            </a:r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深度学习一体</a:t>
            </a:r>
            <a:r>
              <a:rPr lang="zh-CN" altLang="zh-CN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机</a:t>
            </a:r>
            <a:endParaRPr lang="en-US" altLang="zh-CN" b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开箱即用的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AI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科研平台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34057" y="5878342"/>
            <a:ext cx="567499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zh-CN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BDRack大数据实验平台</a:t>
            </a:r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——</a:t>
            </a:r>
            <a:r>
              <a:rPr lang="zh-CN" altLang="zh-C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一站式的大数据实训平台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2" name="图片 1" descr="大数据实验一体机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9350" y="2998470"/>
            <a:ext cx="4844381" cy="28800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grpSp>
        <p:nvGrpSpPr>
          <p:cNvPr id="28" name="组合 27"/>
          <p:cNvGrpSpPr/>
          <p:nvPr/>
        </p:nvGrpSpPr>
        <p:grpSpPr>
          <a:xfrm>
            <a:off x="2434278" y="1390754"/>
            <a:ext cx="2050561" cy="2056110"/>
            <a:chOff x="4041594" y="1614897"/>
            <a:chExt cx="2050561" cy="205611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80" y="1614897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7" name="矩形 26"/>
            <p:cNvSpPr/>
            <p:nvPr/>
          </p:nvSpPr>
          <p:spPr>
            <a:xfrm>
              <a:off x="4084319" y="3267893"/>
              <a:ext cx="2007836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4391079" y="2893557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云计算头条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4041594" y="3313913"/>
              <a:ext cx="20505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chinacloudnj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4774081" y="1397761"/>
            <a:ext cx="2037866" cy="2049103"/>
            <a:chOff x="582149" y="3930501"/>
            <a:chExt cx="2037866" cy="2049103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527" y="3930501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5" name="矩形 24"/>
            <p:cNvSpPr/>
            <p:nvPr/>
          </p:nvSpPr>
          <p:spPr>
            <a:xfrm>
              <a:off x="606863" y="5576490"/>
              <a:ext cx="1952625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5" name="文本框 14"/>
            <p:cNvSpPr txBox="1"/>
            <p:nvPr/>
          </p:nvSpPr>
          <p:spPr>
            <a:xfrm>
              <a:off x="872338" y="5202565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中国大数据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7" name="文本框 16"/>
            <p:cNvSpPr txBox="1"/>
            <p:nvPr/>
          </p:nvSpPr>
          <p:spPr>
            <a:xfrm>
              <a:off x="582149" y="5622510"/>
              <a:ext cx="20378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信号：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cstorbigdata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438986" y="1385044"/>
            <a:ext cx="1731564" cy="2061820"/>
            <a:chOff x="678693" y="1566220"/>
            <a:chExt cx="1731564" cy="206182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103" y="1566220"/>
              <a:ext cx="1260022" cy="126002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4" name="矩形 23"/>
            <p:cNvSpPr/>
            <p:nvPr/>
          </p:nvSpPr>
          <p:spPr>
            <a:xfrm>
              <a:off x="699619" y="3224926"/>
              <a:ext cx="1649882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883104" y="2826242"/>
              <a:ext cx="13388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刘鹏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看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未来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19" name="文本框 18"/>
            <p:cNvSpPr txBox="1"/>
            <p:nvPr/>
          </p:nvSpPr>
          <p:spPr>
            <a:xfrm>
              <a:off x="678693" y="3274617"/>
              <a:ext cx="17315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 smtClean="0">
                  <a:solidFill>
                    <a:prstClr val="white"/>
                  </a:solidFill>
                </a:rPr>
                <a:t>微信号：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lpoutlook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918871" y="3989955"/>
            <a:ext cx="2031325" cy="2041535"/>
            <a:chOff x="4047675" y="4206434"/>
            <a:chExt cx="2031325" cy="2041535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1079" y="4206434"/>
              <a:ext cx="1250812" cy="1250812"/>
            </a:xfrm>
            <a:prstGeom prst="rect">
              <a:avLst/>
            </a:prstGeom>
            <a:effectLst>
              <a:outerShdw blurRad="76200" dist="38100" dir="5400000" sx="102000" sy="102000" algn="t" rotWithShape="0">
                <a:prstClr val="black">
                  <a:alpha val="18000"/>
                </a:prstClr>
              </a:outerShdw>
            </a:effectLst>
          </p:spPr>
        </p:pic>
        <p:sp>
          <p:nvSpPr>
            <p:cNvPr id="26" name="矩形 25"/>
            <p:cNvSpPr/>
            <p:nvPr/>
          </p:nvSpPr>
          <p:spPr>
            <a:xfrm>
              <a:off x="4216437" y="584485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4047675" y="5458884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数据订阅号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20" name="文本框 19"/>
            <p:cNvSpPr txBox="1"/>
            <p:nvPr/>
          </p:nvSpPr>
          <p:spPr>
            <a:xfrm>
              <a:off x="4227051" y="5893463"/>
              <a:ext cx="16725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cStor_cn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74106" y="191183"/>
            <a:ext cx="23164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云</a:t>
            </a:r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创公众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</a:rPr>
              <a:t>号推荐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7087659" y="1397167"/>
            <a:ext cx="1755613" cy="2048632"/>
            <a:chOff x="7087659" y="1397167"/>
            <a:chExt cx="1755613" cy="2048632"/>
          </a:xfrm>
        </p:grpSpPr>
        <p:pic>
          <p:nvPicPr>
            <p:cNvPr id="2" name="Picture 2" descr="F:\微信\APP二维码\qrcode_for_gh_cc7b2f1bbc38_430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0291" y="1397167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矩形 45"/>
            <p:cNvSpPr/>
            <p:nvPr/>
          </p:nvSpPr>
          <p:spPr>
            <a:xfrm>
              <a:off x="7087659" y="3042685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7" name="文本框 13"/>
            <p:cNvSpPr txBox="1"/>
            <p:nvPr/>
          </p:nvSpPr>
          <p:spPr>
            <a:xfrm>
              <a:off x="7205593" y="2656714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深度学习世界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48" name="文本框 19"/>
            <p:cNvSpPr txBox="1"/>
            <p:nvPr/>
          </p:nvSpPr>
          <p:spPr>
            <a:xfrm>
              <a:off x="7098273" y="3091293"/>
              <a:ext cx="16829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smtClean="0">
                  <a:solidFill>
                    <a:prstClr val="white"/>
                  </a:solidFill>
                </a:rPr>
                <a:t>dl-world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666912" y="3989955"/>
            <a:ext cx="2031325" cy="2048632"/>
            <a:chOff x="3666912" y="3989955"/>
            <a:chExt cx="2031325" cy="2048632"/>
          </a:xfrm>
        </p:grpSpPr>
        <p:pic>
          <p:nvPicPr>
            <p:cNvPr id="10" name="Picture 3" descr="F:\微信\APP二维码\服务号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6604" y="3989955"/>
              <a:ext cx="1272247" cy="12722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9" name="矩形 48"/>
            <p:cNvSpPr/>
            <p:nvPr/>
          </p:nvSpPr>
          <p:spPr>
            <a:xfrm>
              <a:off x="3824920" y="5635473"/>
              <a:ext cx="1755613" cy="40311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50" name="文本框 13"/>
            <p:cNvSpPr txBox="1"/>
            <p:nvPr/>
          </p:nvSpPr>
          <p:spPr>
            <a:xfrm>
              <a:off x="3666912" y="5249502"/>
              <a:ext cx="2031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云创大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数据服务号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sp>
          <p:nvSpPr>
            <p:cNvPr id="51" name="文本框 19"/>
            <p:cNvSpPr txBox="1"/>
            <p:nvPr/>
          </p:nvSpPr>
          <p:spPr>
            <a:xfrm>
              <a:off x="3835534" y="5684081"/>
              <a:ext cx="158832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solidFill>
                    <a:prstClr val="white"/>
                  </a:solidFill>
                </a:rPr>
                <a:t>微信号</a:t>
              </a:r>
              <a:r>
                <a:rPr lang="zh-CN" altLang="en-US" sz="1400" dirty="0" smtClean="0">
                  <a:solidFill>
                    <a:prstClr val="white"/>
                  </a:solidFill>
                </a:rPr>
                <a:t>：</a:t>
              </a:r>
              <a:r>
                <a:rPr lang="en-US" altLang="zh-CN" sz="1400" dirty="0" err="1" smtClean="0">
                  <a:solidFill>
                    <a:prstClr val="white"/>
                  </a:solidFill>
                </a:rPr>
                <a:t>cstorfw</a:t>
              </a:r>
              <a:endParaRPr lang="zh-CN" altLang="en-US" sz="14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210994" y="3989955"/>
            <a:ext cx="2492990" cy="2048632"/>
            <a:chOff x="6210994" y="3989955"/>
            <a:chExt cx="2492990" cy="2048632"/>
          </a:xfrm>
        </p:grpSpPr>
        <p:sp>
          <p:nvSpPr>
            <p:cNvPr id="53" name="文本框 13"/>
            <p:cNvSpPr txBox="1"/>
            <p:nvPr/>
          </p:nvSpPr>
          <p:spPr>
            <a:xfrm>
              <a:off x="6210994" y="5249502"/>
              <a:ext cx="24929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高校大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数据</a:t>
              </a:r>
              <a:r>
                <a:rPr lang="zh-CN" altLang="en-US" dirty="0" smtClean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与</a:t>
              </a:r>
              <a:r>
                <a: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</a:rPr>
                <a:t>人工智能</a:t>
              </a:r>
              <a:endParaRPr lang="zh-CN" altLang="en-US" dirty="0">
                <a:solidFill>
                  <a:prstClr val="black">
                    <a:lumMod val="75000"/>
                    <a:lumOff val="25000"/>
                  </a:prstClr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553804" y="3989955"/>
              <a:ext cx="1755613" cy="2048632"/>
              <a:chOff x="6553804" y="3989955"/>
              <a:chExt cx="1755613" cy="2048632"/>
            </a:xfrm>
          </p:grpSpPr>
          <p:pic>
            <p:nvPicPr>
              <p:cNvPr id="11" name="Picture 4" descr="F:\微信\APP二维码\qrcode_for_gh_36578c7d93ba_860.jpg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11947" y="3989955"/>
                <a:ext cx="1239328" cy="12393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2" name="矩形 51"/>
              <p:cNvSpPr/>
              <p:nvPr/>
            </p:nvSpPr>
            <p:spPr>
              <a:xfrm>
                <a:off x="6553804" y="5635473"/>
                <a:ext cx="1755613" cy="403114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54" name="文本框 19"/>
              <p:cNvSpPr txBox="1"/>
              <p:nvPr/>
            </p:nvSpPr>
            <p:spPr>
              <a:xfrm>
                <a:off x="6564418" y="5684081"/>
                <a:ext cx="15969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1400" dirty="0">
                    <a:solidFill>
                      <a:prstClr val="white"/>
                    </a:solidFill>
                  </a:rPr>
                  <a:t>微信号</a:t>
                </a:r>
                <a:r>
                  <a:rPr lang="zh-CN" altLang="en-US" sz="1400" dirty="0" smtClean="0">
                    <a:solidFill>
                      <a:prstClr val="white"/>
                    </a:solidFill>
                  </a:rPr>
                  <a:t>：</a:t>
                </a:r>
                <a:r>
                  <a:rPr lang="en-US" altLang="zh-CN" sz="1400" dirty="0" err="1" smtClean="0">
                    <a:solidFill>
                      <a:prstClr val="white"/>
                    </a:solidFill>
                  </a:rPr>
                  <a:t>data_AI</a:t>
                </a:r>
                <a:endParaRPr lang="zh-CN" altLang="en-US" sz="1400" dirty="0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1"/>
            <a:ext cx="9144000" cy="742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475549" y="184284"/>
            <a:ext cx="2031365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手机</a:t>
            </a:r>
            <a:r>
              <a:rPr lang="en-US" altLang="zh-CN" sz="2400" b="1" dirty="0" smtClean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APP</a:t>
            </a:r>
            <a:r>
              <a:rPr lang="zh-CN" altLang="en-US" sz="2400" b="1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  <a:t>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106762" y="1145478"/>
            <a:ext cx="2303744" cy="4112860"/>
            <a:chOff x="97237" y="1145478"/>
            <a:chExt cx="2303744" cy="411286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7237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F:\微信\APP二维码\我的PM2.5--已测试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188" y="1943233"/>
              <a:ext cx="1257537" cy="12575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文本框 18"/>
            <p:cNvSpPr txBox="1"/>
            <p:nvPr/>
          </p:nvSpPr>
          <p:spPr>
            <a:xfrm>
              <a:off x="611805" y="3338868"/>
              <a:ext cx="125386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</a:t>
              </a:r>
              <a:r>
                <a:rPr lang="en-US" altLang="zh-CN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PM2.5</a:t>
              </a:r>
              <a:endParaRPr lang="en-US" altLang="zh-CN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30663" y="3732155"/>
              <a:ext cx="141577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随时随地准确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查看身边的</a:t>
              </a:r>
              <a:endPara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PM2.5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值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2293986" y="1145478"/>
            <a:ext cx="2303744" cy="4112860"/>
            <a:chOff x="2293986" y="1145478"/>
            <a:chExt cx="2303744" cy="4112860"/>
          </a:xfrm>
        </p:grpSpPr>
        <p:pic>
          <p:nvPicPr>
            <p:cNvPr id="55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29398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5" name="Picture 3" descr="F:\微信\APP二维码\同声译-已测试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312" y="1940747"/>
              <a:ext cx="1260023" cy="12600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文本框 18"/>
            <p:cNvSpPr txBox="1"/>
            <p:nvPr/>
          </p:nvSpPr>
          <p:spPr>
            <a:xfrm>
              <a:off x="3048916" y="3347494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同声译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767437" y="3732155"/>
              <a:ext cx="145103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r>
                <a:rPr lang="en-US" altLang="zh-CN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26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种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语言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互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译的实时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翻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译软件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6691416" y="1145478"/>
            <a:ext cx="2303744" cy="4112860"/>
            <a:chOff x="6691416" y="1145478"/>
            <a:chExt cx="2303744" cy="4112860"/>
          </a:xfrm>
        </p:grpSpPr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691416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4" name="Picture 2" descr="F:\微信\APP二维码\科技头条Android版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0324" y="1943233"/>
              <a:ext cx="1294820" cy="12948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5" name="文本框 18"/>
            <p:cNvSpPr txBox="1"/>
            <p:nvPr/>
          </p:nvSpPr>
          <p:spPr>
            <a:xfrm>
              <a:off x="7446450" y="3374551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科技头条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212224" y="3855265"/>
              <a:ext cx="141577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汇聚前沿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资讯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的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科技情报站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4485142" y="1145478"/>
            <a:ext cx="2303744" cy="4112860"/>
            <a:chOff x="4485142" y="1145478"/>
            <a:chExt cx="2303744" cy="4112860"/>
          </a:xfrm>
        </p:grpSpPr>
        <p:pic>
          <p:nvPicPr>
            <p:cNvPr id="56" name="Picture 2"/>
            <p:cNvPicPr>
              <a:picLocks noChangeAspect="1" noChangeArrowheads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485142" y="1145478"/>
              <a:ext cx="2303744" cy="4112860"/>
            </a:xfrm>
            <a:prstGeom prst="rect">
              <a:avLst/>
            </a:prstGeom>
            <a:noFill/>
            <a:effectLst>
              <a:reflection blurRad="6350" stA="30000" endPos="17000" dist="12700" dir="5400000" sy="-100000" algn="bl" rotWithShape="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7" name="Picture 5" descr="F:\微信\APP二维码\02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34365" y="1929395"/>
              <a:ext cx="1285211" cy="12852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文本框 18"/>
            <p:cNvSpPr txBox="1"/>
            <p:nvPr/>
          </p:nvSpPr>
          <p:spPr>
            <a:xfrm>
              <a:off x="5200146" y="3347665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我的南京</a:t>
              </a:r>
              <a:endParaRPr lang="zh-CN" altLang="en-US" sz="16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866491" y="3732155"/>
              <a:ext cx="162095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云创大数据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为路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况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应用提</a:t>
              </a:r>
              <a:endParaRPr lang="en-US" altLang="zh-CN" sz="1600" dirty="0" smtClean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  <a:p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供</a:t>
              </a:r>
              <a:r>
                <a:rPr lang="zh-CN" altLang="en-US" sz="16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技术</a:t>
              </a:r>
              <a:r>
                <a:rPr lang="zh-CN" altLang="en-US" sz="1600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支持</a:t>
              </a:r>
              <a:endPara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5462133" y="4933111"/>
            <a:ext cx="1563506" cy="641625"/>
            <a:chOff x="5462133" y="4933111"/>
            <a:chExt cx="1563506" cy="641625"/>
          </a:xfrm>
        </p:grpSpPr>
        <p:sp>
          <p:nvSpPr>
            <p:cNvPr id="29" name="矩形 28"/>
            <p:cNvSpPr/>
            <p:nvPr/>
          </p:nvSpPr>
          <p:spPr>
            <a:xfrm>
              <a:off x="5462338" y="4933111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8" name="Picture 14" descr="F:\logo\中国智能硬件logo-01.png">
              <a:hlinkClick r:id="rId1"/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2133" y="5038052"/>
              <a:ext cx="1562412" cy="4758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组合 5"/>
          <p:cNvGrpSpPr/>
          <p:nvPr/>
        </p:nvGrpSpPr>
        <p:grpSpPr>
          <a:xfrm>
            <a:off x="420161" y="4933025"/>
            <a:ext cx="1565587" cy="641625"/>
            <a:chOff x="422066" y="4933025"/>
            <a:chExt cx="1565587" cy="641625"/>
          </a:xfrm>
        </p:grpSpPr>
        <p:sp>
          <p:nvSpPr>
            <p:cNvPr id="3" name="矩形 2"/>
            <p:cNvSpPr/>
            <p:nvPr/>
          </p:nvSpPr>
          <p:spPr>
            <a:xfrm>
              <a:off x="422066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39" name="Picture 15" descr="F:\logo\chinacloud_logo-01.pn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5241" y="5037800"/>
              <a:ext cx="1562412" cy="478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组合 10"/>
          <p:cNvGrpSpPr/>
          <p:nvPr/>
        </p:nvGrpSpPr>
        <p:grpSpPr>
          <a:xfrm>
            <a:off x="7138738" y="5702714"/>
            <a:ext cx="1563301" cy="641625"/>
            <a:chOff x="7138738" y="5702714"/>
            <a:chExt cx="1563301" cy="641625"/>
          </a:xfrm>
        </p:grpSpPr>
        <p:sp>
          <p:nvSpPr>
            <p:cNvPr id="35" name="矩形 34"/>
            <p:cNvSpPr/>
            <p:nvPr/>
          </p:nvSpPr>
          <p:spPr>
            <a:xfrm>
              <a:off x="713873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0" name="Picture 16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38823" y="5785510"/>
              <a:ext cx="1562412" cy="4759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组合 11"/>
          <p:cNvGrpSpPr/>
          <p:nvPr/>
        </p:nvGrpSpPr>
        <p:grpSpPr>
          <a:xfrm>
            <a:off x="5462338" y="5702800"/>
            <a:ext cx="1563436" cy="641625"/>
            <a:chOff x="5462338" y="5702800"/>
            <a:chExt cx="1563436" cy="641625"/>
          </a:xfrm>
        </p:grpSpPr>
        <p:sp>
          <p:nvSpPr>
            <p:cNvPr id="34" name="矩形 33"/>
            <p:cNvSpPr/>
            <p:nvPr/>
          </p:nvSpPr>
          <p:spPr>
            <a:xfrm>
              <a:off x="5462338" y="5702800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1" name="Picture 17" descr="F:\logo\机器人-01.png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3362" y="5753759"/>
              <a:ext cx="1562412" cy="5401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4" name="组合 13"/>
          <p:cNvGrpSpPr/>
          <p:nvPr/>
        </p:nvGrpSpPr>
        <p:grpSpPr>
          <a:xfrm>
            <a:off x="2101918" y="5702714"/>
            <a:ext cx="1563681" cy="641625"/>
            <a:chOff x="2101918" y="5702714"/>
            <a:chExt cx="1563681" cy="641625"/>
          </a:xfrm>
        </p:grpSpPr>
        <p:sp>
          <p:nvSpPr>
            <p:cNvPr id="32" name="矩形 31"/>
            <p:cNvSpPr/>
            <p:nvPr/>
          </p:nvSpPr>
          <p:spPr>
            <a:xfrm>
              <a:off x="21019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2" name="Picture 18" descr="F:\logo\深度学习世界-01.png">
              <a:hlinkClick r:id="rId9"/>
            </p:cNvPr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3187" y="5792884"/>
              <a:ext cx="1562412" cy="4606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组合 9"/>
          <p:cNvGrpSpPr/>
          <p:nvPr/>
        </p:nvGrpSpPr>
        <p:grpSpPr>
          <a:xfrm>
            <a:off x="7138738" y="4933025"/>
            <a:ext cx="1563301" cy="641625"/>
            <a:chOff x="7138738" y="4933025"/>
            <a:chExt cx="1563301" cy="641625"/>
          </a:xfrm>
        </p:grpSpPr>
        <p:sp>
          <p:nvSpPr>
            <p:cNvPr id="30" name="矩形 29"/>
            <p:cNvSpPr/>
            <p:nvPr/>
          </p:nvSpPr>
          <p:spPr>
            <a:xfrm>
              <a:off x="713873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3" name="Picture 19" descr="F:\logo\中国PM25logo-01.png">
              <a:hlinkClick r:id="rId11"/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38738" y="4994913"/>
              <a:ext cx="1563301" cy="5598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组合 12"/>
          <p:cNvGrpSpPr/>
          <p:nvPr/>
        </p:nvGrpSpPr>
        <p:grpSpPr>
          <a:xfrm>
            <a:off x="3798482" y="5702714"/>
            <a:ext cx="1563301" cy="641625"/>
            <a:chOff x="3778318" y="5702714"/>
            <a:chExt cx="1563301" cy="641625"/>
          </a:xfrm>
        </p:grpSpPr>
        <p:sp>
          <p:nvSpPr>
            <p:cNvPr id="33" name="矩形 32"/>
            <p:cNvSpPr/>
            <p:nvPr/>
          </p:nvSpPr>
          <p:spPr>
            <a:xfrm>
              <a:off x="3778318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4" name="Picture 20" descr="F:\logo\中国存储-01.png">
              <a:hlinkClick r:id="rId13"/>
            </p:cNvPr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8341" y="5785417"/>
              <a:ext cx="1562412" cy="5378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组合 6"/>
          <p:cNvGrpSpPr/>
          <p:nvPr/>
        </p:nvGrpSpPr>
        <p:grpSpPr>
          <a:xfrm>
            <a:off x="2101918" y="4933025"/>
            <a:ext cx="1563360" cy="641625"/>
            <a:chOff x="2101918" y="4933025"/>
            <a:chExt cx="1563360" cy="641625"/>
          </a:xfrm>
        </p:grpSpPr>
        <p:sp>
          <p:nvSpPr>
            <p:cNvPr id="27" name="矩形 26"/>
            <p:cNvSpPr/>
            <p:nvPr/>
          </p:nvSpPr>
          <p:spPr>
            <a:xfrm>
              <a:off x="21019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pic>
          <p:nvPicPr>
            <p:cNvPr id="1045" name="Picture 21" descr="F:\logo\中国大数据LOGO-01.png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02866" y="4954959"/>
              <a:ext cx="1562412" cy="5587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组合 7"/>
          <p:cNvGrpSpPr/>
          <p:nvPr/>
        </p:nvGrpSpPr>
        <p:grpSpPr>
          <a:xfrm>
            <a:off x="3768793" y="4933025"/>
            <a:ext cx="1572826" cy="641625"/>
            <a:chOff x="3768793" y="4933025"/>
            <a:chExt cx="1572826" cy="641625"/>
          </a:xfrm>
        </p:grpSpPr>
        <p:sp>
          <p:nvSpPr>
            <p:cNvPr id="28" name="矩形 27"/>
            <p:cNvSpPr/>
            <p:nvPr/>
          </p:nvSpPr>
          <p:spPr>
            <a:xfrm>
              <a:off x="3778318" y="4933025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6" name="Picture 22" descr="F:\logo\中国物联网-01.png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68793" y="4953980"/>
              <a:ext cx="1562412" cy="559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组合 14"/>
          <p:cNvGrpSpPr/>
          <p:nvPr/>
        </p:nvGrpSpPr>
        <p:grpSpPr>
          <a:xfrm>
            <a:off x="422066" y="5702714"/>
            <a:ext cx="1563757" cy="641625"/>
            <a:chOff x="422066" y="5702714"/>
            <a:chExt cx="1563757" cy="641625"/>
          </a:xfrm>
        </p:grpSpPr>
        <p:sp>
          <p:nvSpPr>
            <p:cNvPr id="31" name="矩形 30"/>
            <p:cNvSpPr/>
            <p:nvPr/>
          </p:nvSpPr>
          <p:spPr>
            <a:xfrm>
              <a:off x="422066" y="5702714"/>
              <a:ext cx="1563301" cy="6416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47" name="Picture 23" descr="F:\logo\中国智慧城市logo-01.png">
              <a:hlinkClick r:id="rId19"/>
            </p:cNvPr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3411" y="5753672"/>
              <a:ext cx="1562412" cy="47521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组合 15"/>
          <p:cNvGrpSpPr/>
          <p:nvPr/>
        </p:nvGrpSpPr>
        <p:grpSpPr>
          <a:xfrm>
            <a:off x="383965" y="619673"/>
            <a:ext cx="4092208" cy="3950990"/>
            <a:chOff x="383853" y="409573"/>
            <a:chExt cx="4092208" cy="3950990"/>
          </a:xfrm>
        </p:grpSpPr>
        <p:sp>
          <p:nvSpPr>
            <p:cNvPr id="4" name="矩形 3">
              <a:hlinkClick r:id="rId21"/>
            </p:cNvPr>
            <p:cNvSpPr/>
            <p:nvPr/>
          </p:nvSpPr>
          <p:spPr>
            <a:xfrm>
              <a:off x="383853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" name="TextBox 1">
              <a:hlinkClick r:id="rId21"/>
            </p:cNvPr>
            <p:cNvSpPr txBox="1"/>
            <p:nvPr/>
          </p:nvSpPr>
          <p:spPr>
            <a:xfrm>
              <a:off x="928192" y="3420340"/>
              <a:ext cx="3185487" cy="64100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万物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智能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硬件大数据免费托管平台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</p:txBody>
        </p:sp>
        <p:pic>
          <p:nvPicPr>
            <p:cNvPr id="1048" name="Picture 24" descr="F:\大数据挖掘平台\物联网大数据平台\logo_bate_homeaaa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5082" y="595308"/>
              <a:ext cx="1809750" cy="5238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C:\Users\Administrator\Desktop\TIM截图20180706145956.png">
              <a:hlinkClick r:id="rId21"/>
            </p:cNvPr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853" y="1263318"/>
              <a:ext cx="4092208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" name="组合 16"/>
          <p:cNvGrpSpPr/>
          <p:nvPr/>
        </p:nvGrpSpPr>
        <p:grpSpPr>
          <a:xfrm>
            <a:off x="4683554" y="619673"/>
            <a:ext cx="4092258" cy="3950990"/>
            <a:chOff x="4683442" y="409573"/>
            <a:chExt cx="4092258" cy="3950990"/>
          </a:xfrm>
        </p:grpSpPr>
        <p:sp>
          <p:nvSpPr>
            <p:cNvPr id="37" name="矩形 36">
              <a:hlinkClick r:id="rId24"/>
            </p:cNvPr>
            <p:cNvSpPr/>
            <p:nvPr/>
          </p:nvSpPr>
          <p:spPr>
            <a:xfrm>
              <a:off x="4683492" y="409573"/>
              <a:ext cx="4092208" cy="395099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27000" dist="38100" dir="5400000" sx="102000" sy="102000" algn="t" rotWithShape="0">
                <a:prstClr val="black">
                  <a:alpha val="14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>
              <a:hlinkClick r:id="rId24"/>
            </p:cNvPr>
            <p:cNvSpPr txBox="1"/>
            <p:nvPr/>
          </p:nvSpPr>
          <p:spPr>
            <a:xfrm>
              <a:off x="5376230" y="3420340"/>
              <a:ext cx="2723823" cy="6565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2160"/>
                </a:lnSpc>
              </a:pP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环境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ea"/>
                  <a:ea typeface="+mj-ea"/>
                </a:rPr>
                <a:t>云</a:t>
              </a:r>
              <a:endParaRPr lang="en-US" altLang="zh-CN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endParaRPr>
            </a:p>
            <a:p>
              <a:pPr algn="ctr">
                <a:lnSpc>
                  <a:spcPts val="2160"/>
                </a:lnSpc>
              </a:pP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环境</a:t>
              </a:r>
              <a:r>
                <a:rPr lang="zh-CN" altLang="en-US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大数据开放</a:t>
              </a:r>
              <a:r>
                <a:rPr lang="zh-CN" altLang="en-US" dirty="0" smtClean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共享平台</a:t>
              </a:r>
              <a:endPara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pic>
          <p:nvPicPr>
            <p:cNvPr id="1050" name="Picture 26" descr="F:\大数据挖掘平台\环境云\环境云logo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5807" y="514623"/>
              <a:ext cx="1630844" cy="79982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C:\Users\Administrator\Desktop\TIM截图20180706145922.png">
              <a:hlinkClick r:id="rId24"/>
            </p:cNvPr>
            <p:cNvPicPr>
              <a:picLocks noChangeAspect="1" noChangeArrowheads="1"/>
            </p:cNvPicPr>
            <p:nvPr/>
          </p:nvPicPr>
          <p:blipFill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442" y="1263318"/>
              <a:ext cx="4075113" cy="2034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2" name="TextBox 41"/>
          <p:cNvSpPr txBox="1"/>
          <p:nvPr/>
        </p:nvSpPr>
        <p:spPr>
          <a:xfrm>
            <a:off x="374194" y="125756"/>
            <a:ext cx="1402080" cy="737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chemeClr val="bg2">
                    <a:lumMod val="50000"/>
                  </a:schemeClr>
                </a:solidFill>
              </a:rPr>
              <a:t>网站推荐</a:t>
            </a:r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  <a:p>
            <a:endParaRPr lang="zh-CN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0" y="1997136"/>
            <a:ext cx="7084431" cy="1791128"/>
            <a:chOff x="-1" y="2037922"/>
            <a:chExt cx="12192763" cy="1791128"/>
          </a:xfrm>
        </p:grpSpPr>
        <p:sp>
          <p:nvSpPr>
            <p:cNvPr id="3" name="矩形 2"/>
            <p:cNvSpPr/>
            <p:nvPr/>
          </p:nvSpPr>
          <p:spPr>
            <a:xfrm>
              <a:off x="762" y="2038350"/>
              <a:ext cx="12192000" cy="1790700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矩形 3"/>
            <p:cNvSpPr/>
            <p:nvPr/>
          </p:nvSpPr>
          <p:spPr>
            <a:xfrm>
              <a:off x="762" y="2037922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矩形 4"/>
            <p:cNvSpPr/>
            <p:nvPr/>
          </p:nvSpPr>
          <p:spPr>
            <a:xfrm>
              <a:off x="-1" y="3752264"/>
              <a:ext cx="12192000" cy="7200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391"/>
          <a:stretch>
            <a:fillRect/>
          </a:stretch>
        </p:blipFill>
        <p:spPr>
          <a:xfrm flipH="1">
            <a:off x="6143625" y="0"/>
            <a:ext cx="3000375" cy="6858000"/>
          </a:xfrm>
          <a:prstGeom prst="rect">
            <a:avLst/>
          </a:prstGeom>
        </p:spPr>
      </p:pic>
      <p:sp>
        <p:nvSpPr>
          <p:cNvPr id="7" name="文本框 5"/>
          <p:cNvSpPr txBox="1"/>
          <p:nvPr/>
        </p:nvSpPr>
        <p:spPr>
          <a:xfrm>
            <a:off x="1371600" y="2328817"/>
            <a:ext cx="41857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7200" spc="600" dirty="0" smtClean="0">
                <a:solidFill>
                  <a:schemeClr val="bg1"/>
                </a:solidFill>
              </a:rPr>
              <a:t>感谢聆听</a:t>
            </a:r>
            <a:endParaRPr lang="zh-CN" altLang="en-US" sz="7200" spc="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2</a:t>
            </a:r>
            <a:r>
              <a:rPr lang="zh-CN" altLang="zh-CN" dirty="0"/>
              <a:t>、字符串的连接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531935" y="1327638"/>
            <a:ext cx="7886700" cy="4624754"/>
          </a:xfrm>
        </p:spPr>
        <p:txBody>
          <a:bodyPr>
            <a:normAutofit lnSpcReduction="20000"/>
          </a:bodyPr>
          <a:lstStyle/>
          <a:p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字符串的连接是指将多个字符串连接在一起组成一个新的字符串。例如</a:t>
            </a:r>
            <a:r>
              <a:rPr lang="zh-CN" altLang="zh-CN" sz="19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sample_str2 = 'Jack', 'is', 'a', 'Python', 'fan' #</a:t>
            </a:r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字符串用逗号隔开，组成元组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print('sample_str2:' , sample_str2 , type(sample_str2))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sample_str2: ('Jack', 'is', 'a', 'Python', 'fan') &lt;class 'tuple'&gt;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altLang="zh-CN" sz="19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当字符串之间没有任何连接符时，这些字符串会直接连接在一起，组成新的字符串。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sample_str3 = '</a:t>
            </a:r>
            <a:r>
              <a:rPr lang="en-US" altLang="zh-CN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Jack''is''a''Python''fan</a:t>
            </a:r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#</a:t>
            </a:r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字符串间无连接符，默认合并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print('sample_str3: ' , sample_str3)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sample_str3: </a:t>
            </a:r>
            <a:r>
              <a:rPr lang="en-US" altLang="zh-CN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JackisaPythonfan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87924" y="756139"/>
            <a:ext cx="8836268" cy="5671038"/>
          </a:xfrm>
        </p:spPr>
        <p:txBody>
          <a:bodyPr>
            <a:normAutofit fontScale="92500" lnSpcReduction="10000"/>
          </a:bodyPr>
          <a:lstStyle/>
          <a:p>
            <a:pPr latinLnBrk="1">
              <a:lnSpc>
                <a:spcPct val="100000"/>
              </a:lnSpc>
            </a:pPr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字符串之间用</a:t>
            </a:r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’+’</a:t>
            </a:r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号连接时，也会出现同样的效果，这些字符串将连接在一起，组成一个新的字符串。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sample_str4 = 'Jack' + 'is' + 'a' + 'Python' + 'fan'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#</a:t>
            </a:r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</a:t>
            </a:r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’+’</a:t>
            </a:r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连接，默认合并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print('sample_str4: ' , sample_str4)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sample_str4: </a:t>
            </a:r>
            <a:r>
              <a:rPr lang="en-US" altLang="zh-CN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JackisaPythonfan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用字符串与正整数进行乘法运算时，相当于创建对应次数的字符串，最后组成一个新的字符串。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sample_str5 = 'Jack'*3               #</a:t>
            </a:r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重复创建相应的字符串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print('sample_str5: ', sample_str5)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sample_str5: </a:t>
            </a:r>
            <a:r>
              <a:rPr lang="en-US" altLang="zh-CN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JackJackJack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注意：字符串直接以空格隔开的时候，该字符串会组成元组类型。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 </a:t>
            </a:r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zh-CN" altLang="zh-CN" sz="19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3</a:t>
            </a:r>
            <a:r>
              <a:rPr lang="zh-CN" altLang="zh-CN" dirty="0"/>
              <a:t>、字符串的遍历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470389" y="1354015"/>
            <a:ext cx="7886700" cy="4431323"/>
          </a:xfrm>
        </p:spPr>
        <p:txBody>
          <a:bodyPr>
            <a:noAutofit/>
          </a:bodyPr>
          <a:lstStyle/>
          <a:p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通常使用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for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循环对字符串进行遍历。例如：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sample_str6 = 'Python'            #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遍历字符串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for a in sample_str6:              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print(a)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y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其中变量</a:t>
            </a:r>
            <a:r>
              <a:rPr lang="en-US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</a:t>
            </a:r>
            <a:r>
              <a:rPr lang="zh-CN" altLang="zh-CN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，每次循环按顺序代指字符串里面的一个字符。</a:t>
            </a:r>
            <a:endParaRPr lang="zh-CN" altLang="zh-CN" sz="18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4</a:t>
            </a:r>
            <a:r>
              <a:rPr lang="zh-CN" altLang="zh-CN" dirty="0"/>
              <a:t>、字符串的包含判断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23891" y="255004"/>
            <a:ext cx="3006969" cy="3008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355" dirty="0">
                <a:solidFill>
                  <a:prstClr val="white"/>
                </a:solidFill>
              </a:rPr>
              <a:t>  第五章  字符串与正则表达式</a:t>
            </a:r>
            <a:endParaRPr lang="zh-CN" altLang="en-US" sz="1355" dirty="0">
              <a:solidFill>
                <a:prstClr val="white"/>
              </a:solidFill>
            </a:endParaRPr>
          </a:p>
        </p:txBody>
      </p:sp>
      <p:sp>
        <p:nvSpPr>
          <p:cNvPr id="8" name="内容占位符 2"/>
          <p:cNvSpPr>
            <a:spLocks noGrp="1"/>
          </p:cNvSpPr>
          <p:nvPr>
            <p:ph sz="quarter" idx="14"/>
          </p:nvPr>
        </p:nvSpPr>
        <p:spPr>
          <a:xfrm>
            <a:off x="479181" y="1485900"/>
            <a:ext cx="7886700" cy="4431323"/>
          </a:xfrm>
        </p:spPr>
        <p:txBody>
          <a:bodyPr>
            <a:normAutofit/>
          </a:bodyPr>
          <a:lstStyle/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字符串是字符的有序集合，因此用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操作来判断指定的字符是否存在包含关系。如：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sample_str7 = 'Python'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print('a' in sample_str7) 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字符串中不存在包含关系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&gt;&gt;&gt; print('</a:t>
            </a:r>
            <a:r>
              <a:rPr lang="en-US" altLang="zh-CN" sz="2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Py</a:t>
            </a:r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' in sample_str7)           #</a:t>
            </a:r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字符串中存在包含关系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zh-CN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运行结果如下：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  <a:endParaRPr lang="zh-CN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latinLnBrk="1"/>
            <a:r>
              <a:rPr lang="en-US" altLang="zh-CN" sz="2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246185" y="105507"/>
            <a:ext cx="3578469" cy="414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2100" b="1" spc="225" dirty="0">
                <a:solidFill>
                  <a:prstClr val="white"/>
                </a:solidFill>
              </a:rPr>
              <a:t>5.1 </a:t>
            </a:r>
            <a:r>
              <a:rPr lang="zh-CN" altLang="en-US" sz="2100" b="1" spc="225" dirty="0">
                <a:solidFill>
                  <a:prstClr val="white"/>
                </a:solidFill>
              </a:rPr>
              <a:t>字符串基础</a:t>
            </a:r>
            <a:endParaRPr lang="en-US" altLang="zh-CN" sz="2100" b="1" spc="225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2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3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ags/tag4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5.xml><?xml version="1.0" encoding="utf-8"?>
<p:tagLst xmlns:p="http://schemas.openxmlformats.org/presentationml/2006/main">
  <p:tag name="KSO_WM_TAG_VERSION" val="1.0"/>
  <p:tag name="KSO_WM_TEMPLATE_CATEGORY" val="custom"/>
  <p:tag name="KSO_WM_TEMPLATE_INDEX" val="20184553"/>
</p:tagLst>
</file>

<file path=ppt/tags/tag6.xml><?xml version="1.0" encoding="utf-8"?>
<p:tagLst xmlns:p="http://schemas.openxmlformats.org/presentationml/2006/main">
  <p:tag name="KSO_WM_TEMPLATE_TOPIC_DEFAULT" val="1"/>
  <p:tag name="KSO_WM_TEMPLATE_JOB_ID" val="2"/>
  <p:tag name="KSO_WM_TEMPLATE_SCENE_ID" val="1"/>
  <p:tag name="KSO_WM_TEMPLATE_OUTLINE_ID" val="15"/>
  <p:tag name="KSO_WM_TEMPLATE_TOPIC_ID" val="2869567"/>
  <p:tag name="KSO_WM_BEAUTIFY_FLAG" val="#wm#"/>
  <p:tag name="KSO_WM_TAG_VERSION" val="1.0"/>
  <p:tag name="KSO_WM_TEMPLATE_INDEX" val="20184553"/>
  <p:tag name="KSO_WM_TEMPLATE_CATEGORY" val="custom"/>
  <p:tag name="KSO_WM_TEMPLATE_THUMBS_INDEX" val="1、6、10、14、20、26、27、28、29、31"/>
</p:tagLst>
</file>

<file path=ppt/theme/theme1.xml><?xml version="1.0" encoding="utf-8"?>
<a:theme xmlns:a="http://schemas.openxmlformats.org/drawingml/2006/main" name="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自定义 214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1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14470</Words>
  <Application>WPS 演示</Application>
  <PresentationFormat>全屏显示(4:3)</PresentationFormat>
  <Paragraphs>1072</Paragraphs>
  <Slides>56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56</vt:i4>
      </vt:variant>
    </vt:vector>
  </HeadingPairs>
  <TitlesOfParts>
    <vt:vector size="67" baseType="lpstr">
      <vt:lpstr>Arial</vt:lpstr>
      <vt:lpstr>宋体</vt:lpstr>
      <vt:lpstr>Wingdings</vt:lpstr>
      <vt:lpstr>黑体</vt:lpstr>
      <vt:lpstr>微软雅黑</vt:lpstr>
      <vt:lpstr>Times New Roman</vt:lpstr>
      <vt:lpstr>Times New Roman</vt:lpstr>
      <vt:lpstr>Arial Unicode MS</vt:lpstr>
      <vt:lpstr>Calibri</vt:lpstr>
      <vt:lpstr>Office 主题</vt:lpstr>
      <vt:lpstr>1_Office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繁华忧伤</cp:lastModifiedBy>
  <cp:revision>46</cp:revision>
  <dcterms:created xsi:type="dcterms:W3CDTF">2018-03-01T02:03:00Z</dcterms:created>
  <dcterms:modified xsi:type="dcterms:W3CDTF">2019-02-28T02:18:47Z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2052-11.1.0.8214</vt:lpwstr>
  </property>
</Properties>
</file>