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 id="2147483653" r:id="rId3"/>
    <p:sldMasterId id="2147483672" r:id="rId4"/>
    <p:sldMasterId id="2147483676" r:id="rId5"/>
    <p:sldMasterId id="2147483681" r:id="rId6"/>
    <p:sldMasterId id="2147483686" r:id="rId7"/>
  </p:sldMasterIdLst>
  <p:notesMasterIdLst>
    <p:notesMasterId r:id="rId10"/>
  </p:notesMasterIdLst>
  <p:sldIdLst>
    <p:sldId id="257" r:id="rId8"/>
    <p:sldId id="380" r:id="rId9"/>
    <p:sldId id="314" r:id="rId11"/>
    <p:sldId id="420" r:id="rId12"/>
    <p:sldId id="421" r:id="rId13"/>
    <p:sldId id="422" r:id="rId14"/>
    <p:sldId id="423" r:id="rId15"/>
    <p:sldId id="424" r:id="rId16"/>
    <p:sldId id="425" r:id="rId17"/>
    <p:sldId id="426" r:id="rId18"/>
    <p:sldId id="427" r:id="rId19"/>
    <p:sldId id="428" r:id="rId20"/>
    <p:sldId id="429" r:id="rId21"/>
    <p:sldId id="430" r:id="rId22"/>
    <p:sldId id="431" r:id="rId23"/>
    <p:sldId id="432" r:id="rId24"/>
    <p:sldId id="433" r:id="rId25"/>
    <p:sldId id="434" r:id="rId26"/>
    <p:sldId id="435" r:id="rId27"/>
    <p:sldId id="436" r:id="rId28"/>
    <p:sldId id="437" r:id="rId29"/>
    <p:sldId id="438" r:id="rId30"/>
    <p:sldId id="439" r:id="rId31"/>
    <p:sldId id="440" r:id="rId32"/>
    <p:sldId id="441" r:id="rId33"/>
    <p:sldId id="442" r:id="rId34"/>
    <p:sldId id="443" r:id="rId35"/>
    <p:sldId id="444" r:id="rId36"/>
    <p:sldId id="445" r:id="rId37"/>
    <p:sldId id="446" r:id="rId38"/>
    <p:sldId id="447" r:id="rId39"/>
    <p:sldId id="448" r:id="rId40"/>
    <p:sldId id="449" r:id="rId41"/>
    <p:sldId id="450" r:id="rId42"/>
    <p:sldId id="451" r:id="rId43"/>
    <p:sldId id="452" r:id="rId44"/>
    <p:sldId id="453" r:id="rId45"/>
    <p:sldId id="454" r:id="rId46"/>
    <p:sldId id="455" r:id="rId47"/>
    <p:sldId id="456" r:id="rId48"/>
    <p:sldId id="457" r:id="rId49"/>
    <p:sldId id="458" r:id="rId50"/>
    <p:sldId id="459" r:id="rId51"/>
    <p:sldId id="462" r:id="rId52"/>
    <p:sldId id="463" r:id="rId53"/>
    <p:sldId id="464" r:id="rId54"/>
    <p:sldId id="465" r:id="rId55"/>
    <p:sldId id="466" r:id="rId56"/>
    <p:sldId id="467" r:id="rId57"/>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作者" initials="A" lastIdx="0" clrIdx="1"/>
  <p:cmAuthor id="0" name="can how" initials="ch" lastIdx="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6E6"/>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860" autoAdjust="0"/>
    <p:restoredTop sz="94660"/>
  </p:normalViewPr>
  <p:slideViewPr>
    <p:cSldViewPr snapToGrid="0">
      <p:cViewPr>
        <p:scale>
          <a:sx n="70" d="100"/>
          <a:sy n="70" d="100"/>
        </p:scale>
        <p:origin x="-1308" y="-216"/>
      </p:cViewPr>
      <p:guideLst>
        <p:guide orient="horz" pos="2160"/>
        <p:guide pos="290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2.xml"/><Relationship Id="rId8" Type="http://schemas.openxmlformats.org/officeDocument/2006/relationships/slide" Target="slides/slide1.xml"/><Relationship Id="rId7" Type="http://schemas.openxmlformats.org/officeDocument/2006/relationships/slideMaster" Target="slideMasters/slideMaster6.xml"/><Relationship Id="rId61" Type="http://schemas.openxmlformats.org/officeDocument/2006/relationships/commentAuthors" Target="commentAuthors.xml"/><Relationship Id="rId60" Type="http://schemas.openxmlformats.org/officeDocument/2006/relationships/tableStyles" Target="tableStyles.xml"/><Relationship Id="rId6" Type="http://schemas.openxmlformats.org/officeDocument/2006/relationships/slideMaster" Target="slideMasters/slideMaster5.xml"/><Relationship Id="rId59" Type="http://schemas.openxmlformats.org/officeDocument/2006/relationships/viewProps" Target="viewProps.xml"/><Relationship Id="rId58" Type="http://schemas.openxmlformats.org/officeDocument/2006/relationships/presProps" Target="presProps.xml"/><Relationship Id="rId57" Type="http://schemas.openxmlformats.org/officeDocument/2006/relationships/slide" Target="slides/slide49.xml"/><Relationship Id="rId56" Type="http://schemas.openxmlformats.org/officeDocument/2006/relationships/slide" Target="slides/slide48.xml"/><Relationship Id="rId55" Type="http://schemas.openxmlformats.org/officeDocument/2006/relationships/slide" Target="slides/slide47.xml"/><Relationship Id="rId54" Type="http://schemas.openxmlformats.org/officeDocument/2006/relationships/slide" Target="slides/slide46.xml"/><Relationship Id="rId53" Type="http://schemas.openxmlformats.org/officeDocument/2006/relationships/slide" Target="slides/slide45.xml"/><Relationship Id="rId52" Type="http://schemas.openxmlformats.org/officeDocument/2006/relationships/slide" Target="slides/slide44.xml"/><Relationship Id="rId51" Type="http://schemas.openxmlformats.org/officeDocument/2006/relationships/slide" Target="slides/slide43.xml"/><Relationship Id="rId50" Type="http://schemas.openxmlformats.org/officeDocument/2006/relationships/slide" Target="slides/slide42.xml"/><Relationship Id="rId5" Type="http://schemas.openxmlformats.org/officeDocument/2006/relationships/slideMaster" Target="slideMasters/slideMaster4.xml"/><Relationship Id="rId49" Type="http://schemas.openxmlformats.org/officeDocument/2006/relationships/slide" Target="slides/slide41.xml"/><Relationship Id="rId48" Type="http://schemas.openxmlformats.org/officeDocument/2006/relationships/slide" Target="slides/slide40.xml"/><Relationship Id="rId47" Type="http://schemas.openxmlformats.org/officeDocument/2006/relationships/slide" Target="slides/slide39.xml"/><Relationship Id="rId46" Type="http://schemas.openxmlformats.org/officeDocument/2006/relationships/slide" Target="slides/slide38.xml"/><Relationship Id="rId45" Type="http://schemas.openxmlformats.org/officeDocument/2006/relationships/slide" Target="slides/slide37.xml"/><Relationship Id="rId44" Type="http://schemas.openxmlformats.org/officeDocument/2006/relationships/slide" Target="slides/slide36.xml"/><Relationship Id="rId43" Type="http://schemas.openxmlformats.org/officeDocument/2006/relationships/slide" Target="slides/slide35.xml"/><Relationship Id="rId42" Type="http://schemas.openxmlformats.org/officeDocument/2006/relationships/slide" Target="slides/slide34.xml"/><Relationship Id="rId41" Type="http://schemas.openxmlformats.org/officeDocument/2006/relationships/slide" Target="slides/slide33.xml"/><Relationship Id="rId40" Type="http://schemas.openxmlformats.org/officeDocument/2006/relationships/slide" Target="slides/slide32.xml"/><Relationship Id="rId4" Type="http://schemas.openxmlformats.org/officeDocument/2006/relationships/slideMaster" Target="slideMasters/slideMaster3.xml"/><Relationship Id="rId39" Type="http://schemas.openxmlformats.org/officeDocument/2006/relationships/slide" Target="slides/slide31.xml"/><Relationship Id="rId38" Type="http://schemas.openxmlformats.org/officeDocument/2006/relationships/slide" Target="slides/slide30.xml"/><Relationship Id="rId37" Type="http://schemas.openxmlformats.org/officeDocument/2006/relationships/slide" Target="slides/slide29.xml"/><Relationship Id="rId36" Type="http://schemas.openxmlformats.org/officeDocument/2006/relationships/slide" Target="slides/slide28.xml"/><Relationship Id="rId35" Type="http://schemas.openxmlformats.org/officeDocument/2006/relationships/slide" Target="slides/slide27.xml"/><Relationship Id="rId34" Type="http://schemas.openxmlformats.org/officeDocument/2006/relationships/slide" Target="slides/slide26.xml"/><Relationship Id="rId33" Type="http://schemas.openxmlformats.org/officeDocument/2006/relationships/slide" Target="slides/slide25.xml"/><Relationship Id="rId32" Type="http://schemas.openxmlformats.org/officeDocument/2006/relationships/slide" Target="slides/slide24.xml"/><Relationship Id="rId31" Type="http://schemas.openxmlformats.org/officeDocument/2006/relationships/slide" Target="slides/slide23.xml"/><Relationship Id="rId30" Type="http://schemas.openxmlformats.org/officeDocument/2006/relationships/slide" Target="slides/slide22.xml"/><Relationship Id="rId3" Type="http://schemas.openxmlformats.org/officeDocument/2006/relationships/slideMaster" Target="slideMasters/slideMaster2.xml"/><Relationship Id="rId29" Type="http://schemas.openxmlformats.org/officeDocument/2006/relationships/slide" Target="slides/slide21.xml"/><Relationship Id="rId28" Type="http://schemas.openxmlformats.org/officeDocument/2006/relationships/slide" Target="slides/slide20.xml"/><Relationship Id="rId27" Type="http://schemas.openxmlformats.org/officeDocument/2006/relationships/slide" Target="slides/slide19.xml"/><Relationship Id="rId26" Type="http://schemas.openxmlformats.org/officeDocument/2006/relationships/slide" Target="slides/slide18.xml"/><Relationship Id="rId25" Type="http://schemas.openxmlformats.org/officeDocument/2006/relationships/slide" Target="slides/slide17.xml"/><Relationship Id="rId24" Type="http://schemas.openxmlformats.org/officeDocument/2006/relationships/slide" Target="slides/slide16.xml"/><Relationship Id="rId23" Type="http://schemas.openxmlformats.org/officeDocument/2006/relationships/slide" Target="slides/slide15.xml"/><Relationship Id="rId22" Type="http://schemas.openxmlformats.org/officeDocument/2006/relationships/slide" Target="slides/slide14.xml"/><Relationship Id="rId21" Type="http://schemas.openxmlformats.org/officeDocument/2006/relationships/slide" Target="slides/slide13.xml"/><Relationship Id="rId20" Type="http://schemas.openxmlformats.org/officeDocument/2006/relationships/slide" Target="slides/slide12.xml"/><Relationship Id="rId2" Type="http://schemas.openxmlformats.org/officeDocument/2006/relationships/theme" Target="theme/theme1.xml"/><Relationship Id="rId19" Type="http://schemas.openxmlformats.org/officeDocument/2006/relationships/slide" Target="slides/slide11.xml"/><Relationship Id="rId18" Type="http://schemas.openxmlformats.org/officeDocument/2006/relationships/slide" Target="slides/slide10.xml"/><Relationship Id="rId17" Type="http://schemas.openxmlformats.org/officeDocument/2006/relationships/slide" Target="slides/slide9.xml"/><Relationship Id="rId16" Type="http://schemas.openxmlformats.org/officeDocument/2006/relationships/slide" Target="slides/slide8.xml"/><Relationship Id="rId15" Type="http://schemas.openxmlformats.org/officeDocument/2006/relationships/slide" Target="slides/slide7.xml"/><Relationship Id="rId14" Type="http://schemas.openxmlformats.org/officeDocument/2006/relationships/slide" Target="slides/slide6.xml"/><Relationship Id="rId13" Type="http://schemas.openxmlformats.org/officeDocument/2006/relationships/slide" Target="slides/slide5.xml"/><Relationship Id="rId12" Type="http://schemas.openxmlformats.org/officeDocument/2006/relationships/slide" Target="slides/slide4.xml"/><Relationship Id="rId11" Type="http://schemas.openxmlformats.org/officeDocument/2006/relationships/slide" Target="slides/slide3.xml"/><Relationship Id="rId10" Type="http://schemas.openxmlformats.org/officeDocument/2006/relationships/notesMaster" Target="notesMasters/notesMaster1.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25A8C7-CC1A-4A08-9B4B-31F43B054C7F}"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E1B693-632D-4080-9CF6-EA28B66DC801}"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5EBAAA1-E281-4744-B3FB-F2AF5002EA96}" type="slidenum">
              <a:rPr lang="zh-CN" altLang="en-US" smtClean="0">
                <a:solidFill>
                  <a:prstClr val="black"/>
                </a:solidFill>
              </a:rPr>
            </a:fld>
            <a:endParaRPr lang="zh-CN" altLang="en-US">
              <a:solidFill>
                <a:prstClr val="black"/>
              </a:solidFill>
            </a:endParaRPr>
          </a:p>
        </p:txBody>
      </p:sp>
      <p:sp>
        <p:nvSpPr>
          <p:cNvPr id="5" name="页脚占位符 4"/>
          <p:cNvSpPr>
            <a:spLocks noGrp="1"/>
          </p:cNvSpPr>
          <p:nvPr>
            <p:ph type="ftr" sz="quarter" idx="11"/>
          </p:nvPr>
        </p:nvSpPr>
        <p:spPr/>
        <p:txBody>
          <a:bodyPr/>
          <a:lstStyle/>
          <a:p>
            <a:endParaRPr lang="zh-CN" alt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5EBAAA1-E281-4744-B3FB-F2AF5002EA96}" type="slidenum">
              <a:rPr lang="zh-CN" altLang="en-US" smtClean="0">
                <a:solidFill>
                  <a:prstClr val="black"/>
                </a:solidFill>
              </a:rPr>
            </a:fld>
            <a:endParaRPr lang="zh-CN" altLang="en-US">
              <a:solidFill>
                <a:prstClr val="black"/>
              </a:solidFill>
            </a:endParaRPr>
          </a:p>
        </p:txBody>
      </p:sp>
      <p:sp>
        <p:nvSpPr>
          <p:cNvPr id="5" name="页脚占位符 4"/>
          <p:cNvSpPr>
            <a:spLocks noGrp="1"/>
          </p:cNvSpPr>
          <p:nvPr>
            <p:ph type="ftr" sz="quarter" idx="11"/>
          </p:nvPr>
        </p:nvSpPr>
        <p:spPr/>
        <p:txBody>
          <a:bodyPr/>
          <a:lstStyle/>
          <a:p>
            <a:endParaRPr lang="zh-CN" alt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5EBAAA1-E281-4744-B3FB-F2AF5002EA96}" type="slidenum">
              <a:rPr lang="zh-CN" altLang="en-US" smtClean="0">
                <a:solidFill>
                  <a:prstClr val="black"/>
                </a:solidFill>
              </a:rPr>
            </a:fld>
            <a:endParaRPr lang="zh-CN" altLang="en-US">
              <a:solidFill>
                <a:prstClr val="black"/>
              </a:solidFill>
            </a:endParaRPr>
          </a:p>
        </p:txBody>
      </p:sp>
      <p:sp>
        <p:nvSpPr>
          <p:cNvPr id="5" name="页脚占位符 4"/>
          <p:cNvSpPr>
            <a:spLocks noGrp="1"/>
          </p:cNvSpPr>
          <p:nvPr>
            <p:ph type="ftr" sz="quarter" idx="11"/>
          </p:nvPr>
        </p:nvSpPr>
        <p:spPr/>
        <p:txBody>
          <a:bodyPr/>
          <a:lstStyle/>
          <a:p>
            <a:endParaRPr lang="zh-CN" alt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5EBAAA1-E281-4744-B3FB-F2AF5002EA96}" type="slidenum">
              <a:rPr lang="zh-CN" altLang="en-US" smtClean="0">
                <a:solidFill>
                  <a:prstClr val="black"/>
                </a:solidFill>
              </a:rPr>
            </a:fld>
            <a:endParaRPr lang="zh-CN" altLang="en-US">
              <a:solidFill>
                <a:prstClr val="black"/>
              </a:solidFill>
            </a:endParaRPr>
          </a:p>
        </p:txBody>
      </p:sp>
      <p:sp>
        <p:nvSpPr>
          <p:cNvPr id="5" name="页脚占位符 4"/>
          <p:cNvSpPr>
            <a:spLocks noGrp="1"/>
          </p:cNvSpPr>
          <p:nvPr>
            <p:ph type="ftr" sz="quarter" idx="11"/>
          </p:nvPr>
        </p:nvSpPr>
        <p:spPr/>
        <p:txBody>
          <a:bodyPr/>
          <a:lstStyle/>
          <a:p>
            <a:endParaRPr lang="zh-CN" alt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5EBAAA1-E281-4744-B3FB-F2AF5002EA96}" type="slidenum">
              <a:rPr lang="zh-CN" altLang="en-US" smtClean="0">
                <a:solidFill>
                  <a:prstClr val="black"/>
                </a:solidFill>
              </a:rPr>
            </a:fld>
            <a:endParaRPr lang="zh-CN" altLang="en-US">
              <a:solidFill>
                <a:prstClr val="black"/>
              </a:solidFill>
            </a:endParaRPr>
          </a:p>
        </p:txBody>
      </p:sp>
      <p:sp>
        <p:nvSpPr>
          <p:cNvPr id="5" name="页脚占位符 4"/>
          <p:cNvSpPr>
            <a:spLocks noGrp="1"/>
          </p:cNvSpPr>
          <p:nvPr>
            <p:ph type="ftr" sz="quarter" idx="11"/>
          </p:nvPr>
        </p:nvSpPr>
        <p:spPr/>
        <p:txBody>
          <a:bodyPr/>
          <a:lstStyle/>
          <a:p>
            <a:endParaRPr lang="zh-CN" altLang="en-US">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5EBAAA1-E281-4744-B3FB-F2AF5002EA96}" type="slidenum">
              <a:rPr lang="zh-CN" altLang="en-US" smtClean="0">
                <a:solidFill>
                  <a:prstClr val="black"/>
                </a:solidFill>
              </a:rPr>
            </a:fld>
            <a:endParaRPr lang="zh-CN" altLang="en-US">
              <a:solidFill>
                <a:prstClr val="black"/>
              </a:solidFill>
            </a:endParaRPr>
          </a:p>
        </p:txBody>
      </p:sp>
      <p:sp>
        <p:nvSpPr>
          <p:cNvPr id="5" name="页脚占位符 4"/>
          <p:cNvSpPr>
            <a:spLocks noGrp="1"/>
          </p:cNvSpPr>
          <p:nvPr>
            <p:ph type="ftr" sz="quarter" idx="11"/>
          </p:nvPr>
        </p:nvSpPr>
        <p:spPr/>
        <p:txBody>
          <a:bodyPr/>
          <a:lstStyle/>
          <a:p>
            <a:endParaRPr lang="zh-CN" alt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143000" y="1854199"/>
            <a:ext cx="6858000" cy="1655763"/>
          </a:xfrm>
        </p:spPr>
        <p:txBody>
          <a:bodyPr anchor="b">
            <a:normAutofit/>
          </a:bodyPr>
          <a:lstStyle>
            <a:lvl1pPr algn="ctr">
              <a:defRPr sz="7200" b="0"/>
            </a:lvl1pPr>
          </a:lstStyle>
          <a:p>
            <a:r>
              <a:rPr lang="zh-CN" altLang="en-US" dirty="0"/>
              <a:t>单击此处编辑标题</a:t>
            </a:r>
            <a:endParaRPr lang="zh-CN" altLang="en-US" dirty="0"/>
          </a:p>
        </p:txBody>
      </p:sp>
      <p:sp>
        <p:nvSpPr>
          <p:cNvPr id="3" name="副标题 2"/>
          <p:cNvSpPr>
            <a:spLocks noGrp="1"/>
          </p:cNvSpPr>
          <p:nvPr>
            <p:ph type="subTitle" idx="1"/>
          </p:nvPr>
        </p:nvSpPr>
        <p:spPr>
          <a:xfrm>
            <a:off x="1143000" y="3602038"/>
            <a:ext cx="6858000" cy="1655762"/>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dirty="0"/>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Date Placeholder 3"/>
          <p:cNvSpPr>
            <a:spLocks noGrp="1"/>
          </p:cNvSpPr>
          <p:nvPr>
            <p:ph type="dt" sz="half" idx="10"/>
          </p:nvPr>
        </p:nvSpPr>
        <p:spPr/>
        <p:txBody>
          <a:bodyPr/>
          <a:lstStyle/>
          <a:p>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2308F32-F09A-4344-B65D-3757FEAF56BD}"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5" name="Date Placeholder 4"/>
          <p:cNvSpPr>
            <a:spLocks noGrp="1"/>
          </p:cNvSpPr>
          <p:nvPr>
            <p:ph type="dt" sz="half" idx="10"/>
          </p:nvPr>
        </p:nvSpPr>
        <p:spPr/>
        <p:txBody>
          <a:bodyPr/>
          <a:lstStyle/>
          <a:p>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2308F32-F09A-4344-B65D-3757FEAF56BD}"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Content Placeholder 3"/>
          <p:cNvSpPr>
            <a:spLocks noGrp="1"/>
          </p:cNvSpPr>
          <p:nvPr>
            <p:ph sz="half" idx="2"/>
          </p:nvPr>
        </p:nvSpPr>
        <p:spPr>
          <a:xfrm>
            <a:off x="629842" y="2505075"/>
            <a:ext cx="3868340"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Content Placeholder 5"/>
          <p:cNvSpPr>
            <a:spLocks noGrp="1"/>
          </p:cNvSpPr>
          <p:nvPr>
            <p:ph sz="quarter" idx="4"/>
          </p:nvPr>
        </p:nvSpPr>
        <p:spPr>
          <a:xfrm>
            <a:off x="4629150" y="2505075"/>
            <a:ext cx="3887391"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7" name="Date Placeholder 6"/>
          <p:cNvSpPr>
            <a:spLocks noGrp="1"/>
          </p:cNvSpPr>
          <p:nvPr>
            <p:ph type="dt" sz="half" idx="10"/>
          </p:nvPr>
        </p:nvSpPr>
        <p:spPr/>
        <p:txBody>
          <a:bodyPr/>
          <a:lstStyle/>
          <a:p>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altLang="zh-CN" dirty="0" smtClean="0">
                <a:solidFill>
                  <a:prstClr val="black">
                    <a:tint val="75000"/>
                  </a:prstClr>
                </a:solidFill>
              </a:rPr>
              <a:t>Of  69</a:t>
            </a:r>
            <a:endParaRPr lang="zh-CN" alt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22308F32-F09A-4344-B65D-3757FEAF56BD}"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2308F32-F09A-4344-B65D-3757FEAF56BD}"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2308F32-F09A-4344-B65D-3757FEAF56BD}"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Date Placeholder 4"/>
          <p:cNvSpPr>
            <a:spLocks noGrp="1"/>
          </p:cNvSpPr>
          <p:nvPr>
            <p:ph type="dt" sz="half" idx="10"/>
          </p:nvPr>
        </p:nvSpPr>
        <p:spPr/>
        <p:txBody>
          <a:bodyPr/>
          <a:lstStyle/>
          <a:p>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2308F32-F09A-4344-B65D-3757FEAF56BD}"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Date Placeholder 4"/>
          <p:cNvSpPr>
            <a:spLocks noGrp="1"/>
          </p:cNvSpPr>
          <p:nvPr>
            <p:ph type="dt" sz="half" idx="10"/>
          </p:nvPr>
        </p:nvSpPr>
        <p:spPr/>
        <p:txBody>
          <a:bodyPr/>
          <a:lstStyle/>
          <a:p>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2308F32-F09A-4344-B65D-3757FEAF56BD}"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p>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2308F32-F09A-4344-B65D-3757FEAF56BD}"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p>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2308F32-F09A-4344-B65D-3757FEAF56BD}"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kumimoji="1" b="1"/>
            </a:lvl1pPr>
          </a:lstStyle>
          <a:p>
            <a:pPr>
              <a:defRPr/>
            </a:pPr>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kumimoji="1" b="1"/>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kumimoji="1" b="1"/>
            </a:lvl1pPr>
          </a:lstStyle>
          <a:p>
            <a:pPr>
              <a:defRPr/>
            </a:pPr>
            <a:fld id="{67C3AAF4-1844-4EEA-8132-22A06EE6489A}" type="slidenum">
              <a:rPr lang="zh-CN" altLang="en-US">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2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kumimoji="1" b="1"/>
            </a:lvl1pPr>
          </a:lstStyle>
          <a:p>
            <a:pPr>
              <a:defRPr/>
            </a:pPr>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kumimoji="1" b="1"/>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kumimoji="1" b="1"/>
            </a:lvl1pPr>
          </a:lstStyle>
          <a:p>
            <a:pPr>
              <a:defRPr/>
            </a:pPr>
            <a:fld id="{F9AD98D2-E8AF-49B1-9C8C-175DE0A5BE71}" type="slidenum">
              <a:rPr lang="zh-CN" altLang="en-US">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Only">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701675" y="233363"/>
            <a:ext cx="7829550" cy="575945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bl">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701675" y="233363"/>
            <a:ext cx="7829550" cy="595312"/>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701675" y="1628775"/>
            <a:ext cx="7829550" cy="4364038"/>
          </a:xfrm>
        </p:spPr>
        <p:txBody>
          <a:bodyPr/>
          <a:lstStyle/>
          <a:p>
            <a:pPr lvl="0"/>
            <a:endParaRPr lang="zh-CN" altLang="en-US" noProof="0" smtClean="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143000" y="1854199"/>
            <a:ext cx="6858000" cy="1655763"/>
          </a:xfrm>
        </p:spPr>
        <p:txBody>
          <a:bodyPr anchor="b">
            <a:normAutofit/>
          </a:bodyPr>
          <a:lstStyle>
            <a:lvl1pPr algn="ctr">
              <a:defRPr sz="7200" b="0"/>
            </a:lvl1pPr>
          </a:lstStyle>
          <a:p>
            <a:r>
              <a:rPr lang="zh-CN" altLang="en-US" dirty="0"/>
              <a:t>单击此处编辑标题</a:t>
            </a:r>
            <a:endParaRPr lang="zh-CN" altLang="en-US" dirty="0"/>
          </a:p>
        </p:txBody>
      </p:sp>
      <p:sp>
        <p:nvSpPr>
          <p:cNvPr id="3" name="副标题 2"/>
          <p:cNvSpPr>
            <a:spLocks noGrp="1"/>
          </p:cNvSpPr>
          <p:nvPr>
            <p:ph type="subTitle" idx="1"/>
          </p:nvPr>
        </p:nvSpPr>
        <p:spPr>
          <a:xfrm>
            <a:off x="1143000" y="3602038"/>
            <a:ext cx="6858000" cy="1655762"/>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srgbClr val="FFFFFF">
                    <a:lumMod val="50000"/>
                  </a:srgbClr>
                </a:solidFill>
              </a:rPr>
            </a:fld>
            <a:endParaRPr lang="zh-CN" altLang="en-US" dirty="0">
              <a:solidFill>
                <a:srgbClr val="FFFFFF">
                  <a:lumMod val="50000"/>
                </a:srgbClr>
              </a:solidFill>
            </a:endParaRPr>
          </a:p>
        </p:txBody>
      </p:sp>
      <p:sp>
        <p:nvSpPr>
          <p:cNvPr id="5" name="页脚占位符 4"/>
          <p:cNvSpPr>
            <a:spLocks noGrp="1"/>
          </p:cNvSpPr>
          <p:nvPr>
            <p:ph type="ftr" sz="quarter" idx="11"/>
          </p:nvPr>
        </p:nvSpPr>
        <p:spPr/>
        <p:txBody>
          <a:bodyPr/>
          <a:lstStyle/>
          <a:p>
            <a:endParaRPr lang="zh-CN" altLang="en-US">
              <a:solidFill>
                <a:srgbClr val="FFFFFF">
                  <a:lumMod val="50000"/>
                </a:srgb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srgbClr val="FFFFFF">
                    <a:lumMod val="50000"/>
                  </a:srgbClr>
                </a:solidFill>
              </a:rPr>
            </a:fld>
            <a:endParaRPr lang="zh-CN" altLang="en-US">
              <a:solidFill>
                <a:srgbClr val="FFFFFF">
                  <a:lumMod val="50000"/>
                </a:srgb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760FBDFE-C587-4B4C-A407-44438C67B59E}" type="datetimeFigureOut">
              <a:rPr lang="zh-CN" altLang="en-US" smtClean="0">
                <a:solidFill>
                  <a:srgbClr val="FFFFFF">
                    <a:lumMod val="50000"/>
                  </a:srgbClr>
                </a:solidFill>
              </a:rPr>
            </a:fld>
            <a:endParaRPr lang="zh-CN" altLang="en-US" dirty="0">
              <a:solidFill>
                <a:srgbClr val="FFFFFF">
                  <a:lumMod val="50000"/>
                </a:srgbClr>
              </a:solidFill>
            </a:endParaRPr>
          </a:p>
        </p:txBody>
      </p:sp>
      <p:sp>
        <p:nvSpPr>
          <p:cNvPr id="5" name="页脚占位符 4"/>
          <p:cNvSpPr>
            <a:spLocks noGrp="1"/>
          </p:cNvSpPr>
          <p:nvPr>
            <p:ph type="ftr" sz="quarter" idx="11"/>
          </p:nvPr>
        </p:nvSpPr>
        <p:spPr/>
        <p:txBody>
          <a:bodyPr/>
          <a:lstStyle/>
          <a:p>
            <a:endParaRPr lang="zh-CN" altLang="en-US" dirty="0">
              <a:solidFill>
                <a:srgbClr val="FFFFFF">
                  <a:lumMod val="50000"/>
                </a:srgbClr>
              </a:solidFill>
            </a:endParaRPr>
          </a:p>
        </p:txBody>
      </p:sp>
      <p:sp>
        <p:nvSpPr>
          <p:cNvPr id="6" name="灯片编号占位符 5"/>
          <p:cNvSpPr>
            <a:spLocks noGrp="1"/>
          </p:cNvSpPr>
          <p:nvPr>
            <p:ph type="sldNum" sz="quarter" idx="12"/>
          </p:nvPr>
        </p:nvSpPr>
        <p:spPr/>
        <p:txBody>
          <a:bodyPr/>
          <a:lstStyle/>
          <a:p>
            <a:fld id="{49AE70B2-8BF9-45C0-BB95-33D1B9D3A854}" type="slidenum">
              <a:rPr lang="zh-CN" altLang="en-US" smtClean="0">
                <a:solidFill>
                  <a:srgbClr val="FFFFFF">
                    <a:lumMod val="50000"/>
                  </a:srgbClr>
                </a:solidFill>
              </a:rPr>
            </a:fld>
            <a:endParaRPr lang="zh-CN" altLang="en-US">
              <a:solidFill>
                <a:srgbClr val="FFFFFF">
                  <a:lumMod val="50000"/>
                </a:srgbClr>
              </a:solidFill>
            </a:endParaRPr>
          </a:p>
        </p:txBody>
      </p:sp>
      <p:grpSp>
        <p:nvGrpSpPr>
          <p:cNvPr id="8" name="组合 7"/>
          <p:cNvGrpSpPr/>
          <p:nvPr/>
        </p:nvGrpSpPr>
        <p:grpSpPr>
          <a:xfrm>
            <a:off x="690257" y="854039"/>
            <a:ext cx="7832784" cy="781051"/>
            <a:chOff x="3725790" y="847725"/>
            <a:chExt cx="3730770" cy="781050"/>
          </a:xfrm>
        </p:grpSpPr>
        <p:grpSp>
          <p:nvGrpSpPr>
            <p:cNvPr id="10" name="组合 9"/>
            <p:cNvGrpSpPr/>
            <p:nvPr/>
          </p:nvGrpSpPr>
          <p:grpSpPr>
            <a:xfrm>
              <a:off x="3725790" y="1019175"/>
              <a:ext cx="627135" cy="609600"/>
              <a:chOff x="3725790" y="1019175"/>
              <a:chExt cx="627135" cy="609600"/>
            </a:xfrm>
          </p:grpSpPr>
          <p:sp>
            <p:nvSpPr>
              <p:cNvPr id="15" name="任意多边形 11"/>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16" name="直角三角形 15"/>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grpSp>
        <p:grpSp>
          <p:nvGrpSpPr>
            <p:cNvPr id="11" name="组合 10"/>
            <p:cNvGrpSpPr/>
            <p:nvPr/>
          </p:nvGrpSpPr>
          <p:grpSpPr>
            <a:xfrm flipH="1">
              <a:off x="6829425" y="1019175"/>
              <a:ext cx="627135" cy="609600"/>
              <a:chOff x="3725790" y="1019175"/>
              <a:chExt cx="627135" cy="609600"/>
            </a:xfrm>
          </p:grpSpPr>
          <p:sp>
            <p:nvSpPr>
              <p:cNvPr id="13" name="任意多边形 9"/>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14" name="直角三角形 13"/>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grpSp>
        <p:sp>
          <p:nvSpPr>
            <p:cNvPr id="12" name="矩形 11"/>
            <p:cNvSpPr/>
            <p:nvPr/>
          </p:nvSpPr>
          <p:spPr>
            <a:xfrm>
              <a:off x="4181475" y="847725"/>
              <a:ext cx="281940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grpSp>
      <p:grpSp>
        <p:nvGrpSpPr>
          <p:cNvPr id="17" name="组合 16"/>
          <p:cNvGrpSpPr/>
          <p:nvPr userDrawn="1"/>
        </p:nvGrpSpPr>
        <p:grpSpPr>
          <a:xfrm>
            <a:off x="1754535" y="2048547"/>
            <a:ext cx="5693399" cy="415498"/>
            <a:chOff x="1807265" y="2462595"/>
            <a:chExt cx="5693399" cy="415498"/>
          </a:xfrm>
          <a:solidFill>
            <a:schemeClr val="bg2"/>
          </a:solidFill>
        </p:grpSpPr>
        <p:sp>
          <p:nvSpPr>
            <p:cNvPr id="18" name="圆角矩形 46"/>
            <p:cNvSpPr/>
            <p:nvPr/>
          </p:nvSpPr>
          <p:spPr>
            <a:xfrm>
              <a:off x="1807265" y="2478527"/>
              <a:ext cx="5693399" cy="394154"/>
            </a:xfrm>
            <a:prstGeom prst="roundRect">
              <a:avLst>
                <a:gd name="adj" fmla="val 20658"/>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rgbClr val="FFFFFF"/>
                </a:solidFill>
              </a:endParaRPr>
            </a:p>
          </p:txBody>
        </p:sp>
        <p:sp>
          <p:nvSpPr>
            <p:cNvPr id="19" name="矩形 18"/>
            <p:cNvSpPr/>
            <p:nvPr/>
          </p:nvSpPr>
          <p:spPr>
            <a:xfrm>
              <a:off x="1883286" y="2462595"/>
              <a:ext cx="3007662" cy="415498"/>
            </a:xfrm>
            <a:prstGeom prst="rect">
              <a:avLst/>
            </a:prstGeom>
            <a:grpFill/>
          </p:spPr>
          <p:txBody>
            <a:bodyPr wrap="square">
              <a:spAutoFit/>
            </a:bodyPr>
            <a:lstStyle/>
            <a:p>
              <a:endParaRPr lang="zh-CN" altLang="en-US" sz="2100" spc="225" dirty="0">
                <a:solidFill>
                  <a:srgbClr val="FFFFFF"/>
                </a:solidFill>
                <a:latin typeface="微软雅黑" panose="020B0503020204020204" pitchFamily="34" charset="-122"/>
              </a:endParaRPr>
            </a:p>
          </p:txBody>
        </p:sp>
      </p:grpSp>
      <p:grpSp>
        <p:nvGrpSpPr>
          <p:cNvPr id="20" name="组合 19"/>
          <p:cNvGrpSpPr/>
          <p:nvPr userDrawn="1"/>
        </p:nvGrpSpPr>
        <p:grpSpPr>
          <a:xfrm>
            <a:off x="1754535" y="2753555"/>
            <a:ext cx="5693399" cy="426278"/>
            <a:chOff x="1807265" y="2935089"/>
            <a:chExt cx="5693399" cy="426278"/>
          </a:xfrm>
        </p:grpSpPr>
        <p:sp>
          <p:nvSpPr>
            <p:cNvPr id="21" name="圆角矩形 48"/>
            <p:cNvSpPr/>
            <p:nvPr/>
          </p:nvSpPr>
          <p:spPr>
            <a:xfrm>
              <a:off x="1807265" y="293508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rgbClr val="FFFFFF"/>
                </a:solidFill>
              </a:endParaRPr>
            </a:p>
          </p:txBody>
        </p:sp>
        <p:sp>
          <p:nvSpPr>
            <p:cNvPr id="22" name="矩形 21"/>
            <p:cNvSpPr/>
            <p:nvPr/>
          </p:nvSpPr>
          <p:spPr>
            <a:xfrm>
              <a:off x="1881814" y="2945869"/>
              <a:ext cx="184731" cy="415498"/>
            </a:xfrm>
            <a:prstGeom prst="rect">
              <a:avLst/>
            </a:prstGeom>
          </p:spPr>
          <p:txBody>
            <a:bodyPr wrap="none">
              <a:spAutoFit/>
            </a:bodyPr>
            <a:lstStyle/>
            <a:p>
              <a:endParaRPr lang="zh-CN" altLang="en-US" sz="2100" spc="225" dirty="0">
                <a:solidFill>
                  <a:srgbClr val="000000">
                    <a:lumMod val="75000"/>
                    <a:lumOff val="25000"/>
                  </a:srgbClr>
                </a:solidFill>
                <a:latin typeface="微软雅黑" panose="020B0503020204020204" pitchFamily="34" charset="-122"/>
              </a:endParaRPr>
            </a:p>
          </p:txBody>
        </p:sp>
      </p:grpSp>
      <p:grpSp>
        <p:nvGrpSpPr>
          <p:cNvPr id="23" name="组合 22"/>
          <p:cNvGrpSpPr/>
          <p:nvPr userDrawn="1"/>
        </p:nvGrpSpPr>
        <p:grpSpPr>
          <a:xfrm>
            <a:off x="1754535" y="3469343"/>
            <a:ext cx="5693399" cy="426278"/>
            <a:chOff x="1807265" y="3400693"/>
            <a:chExt cx="5693399" cy="426278"/>
          </a:xfrm>
        </p:grpSpPr>
        <p:sp>
          <p:nvSpPr>
            <p:cNvPr id="24" name="圆角矩形 50"/>
            <p:cNvSpPr/>
            <p:nvPr/>
          </p:nvSpPr>
          <p:spPr>
            <a:xfrm>
              <a:off x="1807265" y="3400693"/>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rgbClr val="FFFFFF"/>
                </a:solidFill>
              </a:endParaRPr>
            </a:p>
          </p:txBody>
        </p:sp>
        <p:sp>
          <p:nvSpPr>
            <p:cNvPr id="25" name="矩形 24"/>
            <p:cNvSpPr/>
            <p:nvPr/>
          </p:nvSpPr>
          <p:spPr>
            <a:xfrm>
              <a:off x="1881814" y="3411473"/>
              <a:ext cx="184731" cy="415498"/>
            </a:xfrm>
            <a:prstGeom prst="rect">
              <a:avLst/>
            </a:prstGeom>
          </p:spPr>
          <p:txBody>
            <a:bodyPr wrap="none">
              <a:spAutoFit/>
            </a:bodyPr>
            <a:lstStyle/>
            <a:p>
              <a:endParaRPr lang="zh-CN" altLang="en-US" sz="2100" spc="225" dirty="0">
                <a:solidFill>
                  <a:srgbClr val="000000">
                    <a:lumMod val="75000"/>
                    <a:lumOff val="25000"/>
                  </a:srgbClr>
                </a:solidFill>
                <a:latin typeface="微软雅黑" panose="020B0503020204020204" pitchFamily="34" charset="-122"/>
              </a:endParaRPr>
            </a:p>
          </p:txBody>
        </p:sp>
      </p:grpSp>
      <p:grpSp>
        <p:nvGrpSpPr>
          <p:cNvPr id="26" name="组合 25"/>
          <p:cNvGrpSpPr/>
          <p:nvPr userDrawn="1"/>
        </p:nvGrpSpPr>
        <p:grpSpPr>
          <a:xfrm>
            <a:off x="1754535" y="4185131"/>
            <a:ext cx="5693399" cy="426279"/>
            <a:chOff x="1807265" y="3866296"/>
            <a:chExt cx="5693399" cy="426279"/>
          </a:xfrm>
        </p:grpSpPr>
        <p:sp>
          <p:nvSpPr>
            <p:cNvPr id="27" name="圆角矩形 52"/>
            <p:cNvSpPr/>
            <p:nvPr/>
          </p:nvSpPr>
          <p:spPr>
            <a:xfrm>
              <a:off x="1807265" y="3866296"/>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rgbClr val="FFFFFF"/>
                </a:solidFill>
              </a:endParaRPr>
            </a:p>
          </p:txBody>
        </p:sp>
        <p:sp>
          <p:nvSpPr>
            <p:cNvPr id="28" name="矩形 27"/>
            <p:cNvSpPr/>
            <p:nvPr/>
          </p:nvSpPr>
          <p:spPr>
            <a:xfrm>
              <a:off x="1881814" y="3877077"/>
              <a:ext cx="184731" cy="415498"/>
            </a:xfrm>
            <a:prstGeom prst="rect">
              <a:avLst/>
            </a:prstGeom>
          </p:spPr>
          <p:txBody>
            <a:bodyPr wrap="none">
              <a:spAutoFit/>
            </a:bodyPr>
            <a:lstStyle/>
            <a:p>
              <a:endParaRPr lang="zh-CN" altLang="en-US" sz="2100" spc="225" dirty="0">
                <a:solidFill>
                  <a:srgbClr val="000000">
                    <a:lumMod val="75000"/>
                    <a:lumOff val="25000"/>
                  </a:srgbClr>
                </a:solidFill>
                <a:latin typeface="微软雅黑" panose="020B0503020204020204" pitchFamily="34" charset="-122"/>
              </a:endParaRPr>
            </a:p>
          </p:txBody>
        </p:sp>
      </p:grpSp>
      <p:sp>
        <p:nvSpPr>
          <p:cNvPr id="29" name="圆角矩形 42"/>
          <p:cNvSpPr/>
          <p:nvPr userDrawn="1"/>
        </p:nvSpPr>
        <p:spPr>
          <a:xfrm>
            <a:off x="1765367" y="490091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100" dirty="0">
                <a:solidFill>
                  <a:srgbClr val="000000">
                    <a:lumMod val="75000"/>
                    <a:lumOff val="25000"/>
                  </a:srgbClr>
                </a:solidFill>
              </a:rPr>
              <a:t> </a:t>
            </a:r>
            <a:endParaRPr lang="zh-CN" altLang="en-US" sz="2100" dirty="0">
              <a:solidFill>
                <a:srgbClr val="000000">
                  <a:lumMod val="75000"/>
                  <a:lumOff val="25000"/>
                </a:srgbClr>
              </a:solidFill>
            </a:endParaRPr>
          </a:p>
        </p:txBody>
      </p:sp>
      <p:sp>
        <p:nvSpPr>
          <p:cNvPr id="30" name="圆角矩形 1"/>
          <p:cNvSpPr/>
          <p:nvPr userDrawn="1"/>
        </p:nvSpPr>
        <p:spPr>
          <a:xfrm>
            <a:off x="1784416" y="5511788"/>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2100" dirty="0">
              <a:solidFill>
                <a:srgbClr val="000000">
                  <a:lumMod val="75000"/>
                  <a:lumOff val="25000"/>
                </a:srgbClr>
              </a:solidFill>
            </a:endParaRPr>
          </a:p>
        </p:txBody>
      </p:sp>
      <p:sp>
        <p:nvSpPr>
          <p:cNvPr id="34" name="文本占位符 33"/>
          <p:cNvSpPr>
            <a:spLocks noGrp="1"/>
          </p:cNvSpPr>
          <p:nvPr>
            <p:ph type="body" sz="quarter" idx="13" hasCustomPrompt="1"/>
          </p:nvPr>
        </p:nvSpPr>
        <p:spPr>
          <a:xfrm>
            <a:off x="2106613" y="854075"/>
            <a:ext cx="4954587" cy="523875"/>
          </a:xfrm>
        </p:spPr>
        <p:txBody>
          <a:bodyPr>
            <a:normAutofit/>
          </a:bodyPr>
          <a:lstStyle>
            <a:lvl1pPr marL="0" indent="0" algn="ctr">
              <a:buNone/>
              <a:defRPr sz="2800">
                <a:solidFill>
                  <a:srgbClr val="FFC000"/>
                </a:solidFill>
              </a:defRPr>
            </a:lvl1pPr>
          </a:lstStyle>
          <a:p>
            <a:pPr lvl="0"/>
            <a:r>
              <a:rPr lang="zh-CN" altLang="en-US" dirty="0"/>
              <a:t>编辑母版文本样式</a:t>
            </a:r>
            <a:endParaRPr lang="zh-CN" altLang="en-US" dirty="0"/>
          </a:p>
        </p:txBody>
      </p:sp>
      <p:sp>
        <p:nvSpPr>
          <p:cNvPr id="36" name="文本占位符 35"/>
          <p:cNvSpPr>
            <a:spLocks noGrp="1"/>
          </p:cNvSpPr>
          <p:nvPr>
            <p:ph type="body" sz="quarter" idx="14" hasCustomPrompt="1"/>
          </p:nvPr>
        </p:nvSpPr>
        <p:spPr>
          <a:xfrm>
            <a:off x="1920875" y="2063750"/>
            <a:ext cx="5011738" cy="411163"/>
          </a:xfrm>
        </p:spPr>
        <p:txBody>
          <a:bodyPr>
            <a:normAutofit/>
          </a:bodyPr>
          <a:lstStyle>
            <a:lvl1pPr>
              <a:defRPr sz="2100"/>
            </a:lvl1pPr>
          </a:lstStyle>
          <a:p>
            <a:pPr lvl="0"/>
            <a:r>
              <a:rPr lang="zh-CN" altLang="en-US" dirty="0"/>
              <a:t>编辑母版文本样式</a:t>
            </a:r>
            <a:endParaRPr lang="zh-CN" altLang="en-US" dirty="0"/>
          </a:p>
        </p:txBody>
      </p:sp>
      <p:sp>
        <p:nvSpPr>
          <p:cNvPr id="37" name="文本占位符 35"/>
          <p:cNvSpPr>
            <a:spLocks noGrp="1"/>
          </p:cNvSpPr>
          <p:nvPr>
            <p:ph type="body" sz="quarter" idx="15" hasCustomPrompt="1"/>
          </p:nvPr>
        </p:nvSpPr>
        <p:spPr>
          <a:xfrm>
            <a:off x="1920875" y="2747372"/>
            <a:ext cx="5011738" cy="411163"/>
          </a:xfrm>
        </p:spPr>
        <p:txBody>
          <a:bodyPr>
            <a:normAutofit/>
          </a:bodyPr>
          <a:lstStyle>
            <a:lvl1pPr>
              <a:defRPr sz="2100"/>
            </a:lvl1pPr>
          </a:lstStyle>
          <a:p>
            <a:pPr lvl="0"/>
            <a:r>
              <a:rPr lang="zh-CN" altLang="en-US" dirty="0"/>
              <a:t>编辑母版文本样式</a:t>
            </a:r>
            <a:endParaRPr lang="zh-CN" altLang="en-US" dirty="0"/>
          </a:p>
        </p:txBody>
      </p:sp>
      <p:sp>
        <p:nvSpPr>
          <p:cNvPr id="38" name="文本占位符 35"/>
          <p:cNvSpPr>
            <a:spLocks noGrp="1"/>
          </p:cNvSpPr>
          <p:nvPr>
            <p:ph type="body" sz="quarter" idx="16" hasCustomPrompt="1"/>
          </p:nvPr>
        </p:nvSpPr>
        <p:spPr>
          <a:xfrm>
            <a:off x="1920875" y="3468767"/>
            <a:ext cx="5011738" cy="411163"/>
          </a:xfrm>
        </p:spPr>
        <p:txBody>
          <a:bodyPr>
            <a:normAutofit/>
          </a:bodyPr>
          <a:lstStyle>
            <a:lvl1pPr>
              <a:defRPr sz="2100"/>
            </a:lvl1pPr>
          </a:lstStyle>
          <a:p>
            <a:pPr lvl="0"/>
            <a:r>
              <a:rPr lang="zh-CN" altLang="en-US" dirty="0"/>
              <a:t>编辑母版文本样式</a:t>
            </a:r>
            <a:endParaRPr lang="zh-CN" altLang="en-US" dirty="0"/>
          </a:p>
        </p:txBody>
      </p:sp>
      <p:sp>
        <p:nvSpPr>
          <p:cNvPr id="39" name="文本占位符 35"/>
          <p:cNvSpPr>
            <a:spLocks noGrp="1"/>
          </p:cNvSpPr>
          <p:nvPr>
            <p:ph type="body" sz="quarter" idx="17" hasCustomPrompt="1"/>
          </p:nvPr>
        </p:nvSpPr>
        <p:spPr>
          <a:xfrm>
            <a:off x="1920875" y="5532807"/>
            <a:ext cx="5011738" cy="411163"/>
          </a:xfrm>
        </p:spPr>
        <p:txBody>
          <a:bodyPr>
            <a:normAutofit/>
          </a:bodyPr>
          <a:lstStyle>
            <a:lvl1pPr>
              <a:defRPr sz="2100"/>
            </a:lvl1pPr>
          </a:lstStyle>
          <a:p>
            <a:pPr lvl="0"/>
            <a:r>
              <a:rPr lang="zh-CN" altLang="en-US" dirty="0"/>
              <a:t>编辑母版文本样式</a:t>
            </a:r>
            <a:endParaRPr lang="zh-CN" altLang="en-US" dirty="0"/>
          </a:p>
        </p:txBody>
      </p:sp>
      <p:sp>
        <p:nvSpPr>
          <p:cNvPr id="40" name="文本占位符 35"/>
          <p:cNvSpPr>
            <a:spLocks noGrp="1"/>
          </p:cNvSpPr>
          <p:nvPr>
            <p:ph type="body" sz="quarter" idx="18" hasCustomPrompt="1"/>
          </p:nvPr>
        </p:nvSpPr>
        <p:spPr>
          <a:xfrm>
            <a:off x="1920875" y="4176649"/>
            <a:ext cx="5011738" cy="411163"/>
          </a:xfrm>
        </p:spPr>
        <p:txBody>
          <a:bodyPr>
            <a:normAutofit/>
          </a:bodyPr>
          <a:lstStyle>
            <a:lvl1pPr>
              <a:defRPr sz="2100"/>
            </a:lvl1pPr>
          </a:lstStyle>
          <a:p>
            <a:pPr lvl="0"/>
            <a:r>
              <a:rPr lang="zh-CN" altLang="en-US" dirty="0"/>
              <a:t>编辑母版文本样式</a:t>
            </a:r>
            <a:endParaRPr lang="zh-CN" altLang="en-US" dirty="0"/>
          </a:p>
        </p:txBody>
      </p:sp>
      <p:sp>
        <p:nvSpPr>
          <p:cNvPr id="41" name="文本占位符 35"/>
          <p:cNvSpPr>
            <a:spLocks noGrp="1"/>
          </p:cNvSpPr>
          <p:nvPr>
            <p:ph type="body" sz="quarter" idx="19" hasCustomPrompt="1"/>
          </p:nvPr>
        </p:nvSpPr>
        <p:spPr>
          <a:xfrm>
            <a:off x="1920875" y="4906446"/>
            <a:ext cx="5011738" cy="411163"/>
          </a:xfrm>
        </p:spPr>
        <p:txBody>
          <a:bodyPr>
            <a:normAutofit/>
          </a:bodyPr>
          <a:lstStyle>
            <a:lvl1pPr>
              <a:defRPr sz="2100"/>
            </a:lvl1pPr>
          </a:lstStyle>
          <a:p>
            <a:pPr lvl="0"/>
            <a:r>
              <a:rPr lang="zh-CN" altLang="en-US" dirty="0"/>
              <a:t>编辑母版文本样式</a:t>
            </a:r>
            <a:endParaRPr lang="zh-CN" altLang="en-US" dirty="0"/>
          </a:p>
        </p:txBody>
      </p:sp>
      <p:sp>
        <p:nvSpPr>
          <p:cNvPr id="42" name="矩形 41"/>
          <p:cNvSpPr/>
          <p:nvPr userDrawn="1"/>
        </p:nvSpPr>
        <p:spPr>
          <a:xfrm>
            <a:off x="0" y="-8890"/>
            <a:ext cx="9144000" cy="38227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355">
                <a:solidFill>
                  <a:prstClr val="white"/>
                </a:solidFill>
              </a:rPr>
              <a:t>大数据应用人才培养系列教材</a:t>
            </a:r>
            <a:endParaRPr lang="zh-CN" altLang="en-US" sz="1355">
              <a:solidFill>
                <a:prstClr val="white"/>
              </a:solidFill>
            </a:endParaRPr>
          </a:p>
        </p:txBody>
      </p:sp>
      <p:sp>
        <p:nvSpPr>
          <p:cNvPr id="43" name="矩形 42"/>
          <p:cNvSpPr/>
          <p:nvPr userDrawn="1"/>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44" name="矩形 43"/>
          <p:cNvSpPr/>
          <p:nvPr userDrawn="1"/>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60FBDFE-C587-4B4C-A407-44438C67B59E}" type="datetimeFigureOut">
              <a:rPr lang="zh-CN" altLang="en-US" smtClean="0">
                <a:solidFill>
                  <a:srgbClr val="FFFFFF">
                    <a:lumMod val="50000"/>
                  </a:srgbClr>
                </a:solidFill>
              </a:rPr>
            </a:fld>
            <a:endParaRPr lang="zh-CN" altLang="en-US">
              <a:solidFill>
                <a:srgbClr val="FFFFFF">
                  <a:lumMod val="50000"/>
                </a:srgbClr>
              </a:solidFill>
            </a:endParaRPr>
          </a:p>
        </p:txBody>
      </p:sp>
      <p:sp>
        <p:nvSpPr>
          <p:cNvPr id="3" name="页脚占位符 2"/>
          <p:cNvSpPr>
            <a:spLocks noGrp="1"/>
          </p:cNvSpPr>
          <p:nvPr>
            <p:ph type="ftr" sz="quarter" idx="11"/>
          </p:nvPr>
        </p:nvSpPr>
        <p:spPr/>
        <p:txBody>
          <a:bodyPr/>
          <a:lstStyle/>
          <a:p>
            <a:endParaRPr lang="zh-CN" altLang="en-US">
              <a:solidFill>
                <a:srgbClr val="FFFFFF">
                  <a:lumMod val="50000"/>
                </a:srgbClr>
              </a:solidFill>
            </a:endParaRPr>
          </a:p>
        </p:txBody>
      </p:sp>
      <p:sp>
        <p:nvSpPr>
          <p:cNvPr id="4" name="灯片编号占位符 3"/>
          <p:cNvSpPr>
            <a:spLocks noGrp="1"/>
          </p:cNvSpPr>
          <p:nvPr>
            <p:ph type="sldNum" sz="quarter" idx="12"/>
          </p:nvPr>
        </p:nvSpPr>
        <p:spPr/>
        <p:txBody>
          <a:bodyPr/>
          <a:lstStyle/>
          <a:p>
            <a:fld id="{49AE70B2-8BF9-45C0-BB95-33D1B9D3A854}" type="slidenum">
              <a:rPr lang="zh-CN" altLang="en-US" smtClean="0">
                <a:solidFill>
                  <a:srgbClr val="FFFFFF">
                    <a:lumMod val="50000"/>
                  </a:srgbClr>
                </a:solidFill>
              </a:rPr>
            </a:fld>
            <a:endParaRPr lang="zh-CN" altLang="en-US">
              <a:solidFill>
                <a:srgbClr val="FFFFFF">
                  <a:lumMod val="50000"/>
                </a:srgbClr>
              </a:solidFill>
            </a:endParaRPr>
          </a:p>
        </p:txBody>
      </p:sp>
      <p:grpSp>
        <p:nvGrpSpPr>
          <p:cNvPr id="5" name="组合 4"/>
          <p:cNvGrpSpPr/>
          <p:nvPr userDrawn="1"/>
        </p:nvGrpSpPr>
        <p:grpSpPr>
          <a:xfrm>
            <a:off x="0" y="1997136"/>
            <a:ext cx="7084431" cy="1791128"/>
            <a:chOff x="-1" y="2037922"/>
            <a:chExt cx="12192763" cy="1791128"/>
          </a:xfrm>
        </p:grpSpPr>
        <p:sp>
          <p:nvSpPr>
            <p:cNvPr id="6" name="矩形 5"/>
            <p:cNvSpPr/>
            <p:nvPr/>
          </p:nvSpPr>
          <p:spPr>
            <a:xfrm>
              <a:off x="762" y="2038350"/>
              <a:ext cx="12192000" cy="17907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7" name="矩形 6"/>
            <p:cNvSpPr/>
            <p:nvPr/>
          </p:nvSpPr>
          <p:spPr>
            <a:xfrm>
              <a:off x="762" y="2037922"/>
              <a:ext cx="12192000" cy="72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8" name="矩形 7"/>
            <p:cNvSpPr/>
            <p:nvPr/>
          </p:nvSpPr>
          <p:spPr>
            <a:xfrm>
              <a:off x="-1" y="3752264"/>
              <a:ext cx="12192000" cy="72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grpSp>
      <p:pic>
        <p:nvPicPr>
          <p:cNvPr id="9" name="图片 8"/>
          <p:cNvPicPr>
            <a:picLocks noChangeAspect="1"/>
          </p:cNvPicPr>
          <p:nvPr userDrawn="1"/>
        </p:nvPicPr>
        <p:blipFill rotWithShape="1">
          <a:blip r:embed="rId2">
            <a:extLst>
              <a:ext uri="{28A0092B-C50C-407E-A947-70E740481C1C}">
                <a14:useLocalDpi xmlns:a14="http://schemas.microsoft.com/office/drawing/2010/main" val="0"/>
              </a:ext>
            </a:extLst>
          </a:blip>
          <a:srcRect r="75391"/>
          <a:stretch>
            <a:fillRect/>
          </a:stretch>
        </p:blipFill>
        <p:spPr>
          <a:xfrm flipH="1">
            <a:off x="6143625" y="0"/>
            <a:ext cx="3000375" cy="6858000"/>
          </a:xfrm>
          <a:prstGeom prst="rect">
            <a:avLst/>
          </a:prstGeom>
        </p:spPr>
      </p:pic>
      <p:sp>
        <p:nvSpPr>
          <p:cNvPr id="10" name="文本框 5"/>
          <p:cNvSpPr txBox="1"/>
          <p:nvPr userDrawn="1"/>
        </p:nvSpPr>
        <p:spPr>
          <a:xfrm>
            <a:off x="1371600" y="2328817"/>
            <a:ext cx="4185761" cy="1200329"/>
          </a:xfrm>
          <a:prstGeom prst="rect">
            <a:avLst/>
          </a:prstGeom>
          <a:noFill/>
        </p:spPr>
        <p:txBody>
          <a:bodyPr wrap="none" rtlCol="0">
            <a:spAutoFit/>
          </a:bodyPr>
          <a:lstStyle/>
          <a:p>
            <a:r>
              <a:rPr lang="zh-CN" altLang="en-US" sz="7200" spc="600" dirty="0">
                <a:solidFill>
                  <a:srgbClr val="FFFFFF"/>
                </a:solidFill>
              </a:rPr>
              <a:t>感谢聆听</a:t>
            </a:r>
            <a:endParaRPr lang="zh-CN" altLang="en-US" sz="7200" spc="600" dirty="0">
              <a:solidFill>
                <a:srgbClr val="FFFFFF"/>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143000" y="1854199"/>
            <a:ext cx="6858000" cy="1655763"/>
          </a:xfrm>
        </p:spPr>
        <p:txBody>
          <a:bodyPr anchor="b">
            <a:normAutofit/>
          </a:bodyPr>
          <a:lstStyle>
            <a:lvl1pPr algn="ctr">
              <a:defRPr sz="7200" b="0"/>
            </a:lvl1pPr>
          </a:lstStyle>
          <a:p>
            <a:r>
              <a:rPr lang="zh-CN" altLang="en-US" dirty="0"/>
              <a:t>单击此处编辑标题</a:t>
            </a:r>
            <a:endParaRPr lang="zh-CN" altLang="en-US" dirty="0"/>
          </a:p>
        </p:txBody>
      </p:sp>
      <p:sp>
        <p:nvSpPr>
          <p:cNvPr id="3" name="副标题 2"/>
          <p:cNvSpPr>
            <a:spLocks noGrp="1"/>
          </p:cNvSpPr>
          <p:nvPr>
            <p:ph type="subTitle" idx="1"/>
          </p:nvPr>
        </p:nvSpPr>
        <p:spPr>
          <a:xfrm>
            <a:off x="1143000" y="3602038"/>
            <a:ext cx="6858000" cy="1655762"/>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srgbClr val="FFFFFF">
                    <a:lumMod val="50000"/>
                  </a:srgbClr>
                </a:solidFill>
              </a:rPr>
            </a:fld>
            <a:endParaRPr lang="zh-CN" altLang="en-US" dirty="0">
              <a:solidFill>
                <a:srgbClr val="FFFFFF">
                  <a:lumMod val="50000"/>
                </a:srgbClr>
              </a:solidFill>
            </a:endParaRPr>
          </a:p>
        </p:txBody>
      </p:sp>
      <p:sp>
        <p:nvSpPr>
          <p:cNvPr id="5" name="页脚占位符 4"/>
          <p:cNvSpPr>
            <a:spLocks noGrp="1"/>
          </p:cNvSpPr>
          <p:nvPr>
            <p:ph type="ftr" sz="quarter" idx="11"/>
          </p:nvPr>
        </p:nvSpPr>
        <p:spPr/>
        <p:txBody>
          <a:bodyPr/>
          <a:lstStyle/>
          <a:p>
            <a:endParaRPr lang="zh-CN" altLang="en-US">
              <a:solidFill>
                <a:srgbClr val="FFFFFF">
                  <a:lumMod val="50000"/>
                </a:srgb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srgbClr val="FFFFFF">
                    <a:lumMod val="50000"/>
                  </a:srgbClr>
                </a:solidFill>
              </a:rPr>
            </a:fld>
            <a:endParaRPr lang="zh-CN" altLang="en-US">
              <a:solidFill>
                <a:srgbClr val="FFFFFF">
                  <a:lumMod val="50000"/>
                </a:srgbClr>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760FBDFE-C587-4B4C-A407-44438C67B59E}" type="datetimeFigureOut">
              <a:rPr lang="zh-CN" altLang="en-US" smtClean="0">
                <a:solidFill>
                  <a:srgbClr val="FFFFFF">
                    <a:lumMod val="50000"/>
                  </a:srgbClr>
                </a:solidFill>
              </a:rPr>
            </a:fld>
            <a:endParaRPr lang="zh-CN" altLang="en-US" dirty="0">
              <a:solidFill>
                <a:srgbClr val="FFFFFF">
                  <a:lumMod val="50000"/>
                </a:srgbClr>
              </a:solidFill>
            </a:endParaRPr>
          </a:p>
        </p:txBody>
      </p:sp>
      <p:sp>
        <p:nvSpPr>
          <p:cNvPr id="5" name="页脚占位符 4"/>
          <p:cNvSpPr>
            <a:spLocks noGrp="1"/>
          </p:cNvSpPr>
          <p:nvPr>
            <p:ph type="ftr" sz="quarter" idx="11"/>
          </p:nvPr>
        </p:nvSpPr>
        <p:spPr/>
        <p:txBody>
          <a:bodyPr/>
          <a:lstStyle/>
          <a:p>
            <a:endParaRPr lang="zh-CN" altLang="en-US" dirty="0">
              <a:solidFill>
                <a:srgbClr val="FFFFFF">
                  <a:lumMod val="50000"/>
                </a:srgbClr>
              </a:solidFill>
            </a:endParaRPr>
          </a:p>
        </p:txBody>
      </p:sp>
      <p:sp>
        <p:nvSpPr>
          <p:cNvPr id="6" name="灯片编号占位符 5"/>
          <p:cNvSpPr>
            <a:spLocks noGrp="1"/>
          </p:cNvSpPr>
          <p:nvPr>
            <p:ph type="sldNum" sz="quarter" idx="12"/>
          </p:nvPr>
        </p:nvSpPr>
        <p:spPr/>
        <p:txBody>
          <a:bodyPr/>
          <a:lstStyle/>
          <a:p>
            <a:fld id="{49AE70B2-8BF9-45C0-BB95-33D1B9D3A854}" type="slidenum">
              <a:rPr lang="zh-CN" altLang="en-US" smtClean="0">
                <a:solidFill>
                  <a:srgbClr val="FFFFFF">
                    <a:lumMod val="50000"/>
                  </a:srgbClr>
                </a:solidFill>
              </a:rPr>
            </a:fld>
            <a:endParaRPr lang="zh-CN" altLang="en-US">
              <a:solidFill>
                <a:srgbClr val="FFFFFF">
                  <a:lumMod val="50000"/>
                </a:srgbClr>
              </a:solidFill>
            </a:endParaRPr>
          </a:p>
        </p:txBody>
      </p:sp>
      <p:grpSp>
        <p:nvGrpSpPr>
          <p:cNvPr id="8" name="组合 7"/>
          <p:cNvGrpSpPr/>
          <p:nvPr/>
        </p:nvGrpSpPr>
        <p:grpSpPr>
          <a:xfrm>
            <a:off x="690257" y="854039"/>
            <a:ext cx="7832784" cy="781051"/>
            <a:chOff x="3725790" y="847725"/>
            <a:chExt cx="3730770" cy="781050"/>
          </a:xfrm>
        </p:grpSpPr>
        <p:grpSp>
          <p:nvGrpSpPr>
            <p:cNvPr id="10" name="组合 9"/>
            <p:cNvGrpSpPr/>
            <p:nvPr/>
          </p:nvGrpSpPr>
          <p:grpSpPr>
            <a:xfrm>
              <a:off x="3725790" y="1019175"/>
              <a:ext cx="627135" cy="609600"/>
              <a:chOff x="3725790" y="1019175"/>
              <a:chExt cx="627135" cy="609600"/>
            </a:xfrm>
          </p:grpSpPr>
          <p:sp>
            <p:nvSpPr>
              <p:cNvPr id="15" name="任意多边形 11"/>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16" name="直角三角形 15"/>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grpSp>
        <p:grpSp>
          <p:nvGrpSpPr>
            <p:cNvPr id="11" name="组合 10"/>
            <p:cNvGrpSpPr/>
            <p:nvPr/>
          </p:nvGrpSpPr>
          <p:grpSpPr>
            <a:xfrm flipH="1">
              <a:off x="6829425" y="1019175"/>
              <a:ext cx="627135" cy="609600"/>
              <a:chOff x="3725790" y="1019175"/>
              <a:chExt cx="627135" cy="609600"/>
            </a:xfrm>
          </p:grpSpPr>
          <p:sp>
            <p:nvSpPr>
              <p:cNvPr id="13" name="任意多边形 9"/>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14" name="直角三角形 13"/>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grpSp>
        <p:sp>
          <p:nvSpPr>
            <p:cNvPr id="12" name="矩形 11"/>
            <p:cNvSpPr/>
            <p:nvPr/>
          </p:nvSpPr>
          <p:spPr>
            <a:xfrm>
              <a:off x="4181475" y="847725"/>
              <a:ext cx="281940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grpSp>
      <p:grpSp>
        <p:nvGrpSpPr>
          <p:cNvPr id="17" name="组合 16"/>
          <p:cNvGrpSpPr/>
          <p:nvPr userDrawn="1"/>
        </p:nvGrpSpPr>
        <p:grpSpPr>
          <a:xfrm>
            <a:off x="1754535" y="2048547"/>
            <a:ext cx="5693399" cy="415498"/>
            <a:chOff x="1807265" y="2462595"/>
            <a:chExt cx="5693399" cy="415498"/>
          </a:xfrm>
          <a:solidFill>
            <a:schemeClr val="bg2"/>
          </a:solidFill>
        </p:grpSpPr>
        <p:sp>
          <p:nvSpPr>
            <p:cNvPr id="18" name="圆角矩形 46"/>
            <p:cNvSpPr/>
            <p:nvPr/>
          </p:nvSpPr>
          <p:spPr>
            <a:xfrm>
              <a:off x="1807265" y="2478527"/>
              <a:ext cx="5693399" cy="394154"/>
            </a:xfrm>
            <a:prstGeom prst="roundRect">
              <a:avLst>
                <a:gd name="adj" fmla="val 20658"/>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rgbClr val="FFFFFF"/>
                </a:solidFill>
              </a:endParaRPr>
            </a:p>
          </p:txBody>
        </p:sp>
        <p:sp>
          <p:nvSpPr>
            <p:cNvPr id="19" name="矩形 18"/>
            <p:cNvSpPr/>
            <p:nvPr/>
          </p:nvSpPr>
          <p:spPr>
            <a:xfrm>
              <a:off x="1883286" y="2462595"/>
              <a:ext cx="3007662" cy="415498"/>
            </a:xfrm>
            <a:prstGeom prst="rect">
              <a:avLst/>
            </a:prstGeom>
            <a:grpFill/>
          </p:spPr>
          <p:txBody>
            <a:bodyPr wrap="square">
              <a:spAutoFit/>
            </a:bodyPr>
            <a:lstStyle/>
            <a:p>
              <a:endParaRPr lang="zh-CN" altLang="en-US" sz="2100" spc="225" dirty="0">
                <a:solidFill>
                  <a:srgbClr val="FFFFFF"/>
                </a:solidFill>
                <a:latin typeface="微软雅黑" panose="020B0503020204020204" pitchFamily="34" charset="-122"/>
              </a:endParaRPr>
            </a:p>
          </p:txBody>
        </p:sp>
      </p:grpSp>
      <p:grpSp>
        <p:nvGrpSpPr>
          <p:cNvPr id="20" name="组合 19"/>
          <p:cNvGrpSpPr/>
          <p:nvPr userDrawn="1"/>
        </p:nvGrpSpPr>
        <p:grpSpPr>
          <a:xfrm>
            <a:off x="1754535" y="2753555"/>
            <a:ext cx="5693399" cy="426278"/>
            <a:chOff x="1807265" y="2935089"/>
            <a:chExt cx="5693399" cy="426278"/>
          </a:xfrm>
        </p:grpSpPr>
        <p:sp>
          <p:nvSpPr>
            <p:cNvPr id="21" name="圆角矩形 48"/>
            <p:cNvSpPr/>
            <p:nvPr/>
          </p:nvSpPr>
          <p:spPr>
            <a:xfrm>
              <a:off x="1807265" y="293508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rgbClr val="FFFFFF"/>
                </a:solidFill>
              </a:endParaRPr>
            </a:p>
          </p:txBody>
        </p:sp>
        <p:sp>
          <p:nvSpPr>
            <p:cNvPr id="22" name="矩形 21"/>
            <p:cNvSpPr/>
            <p:nvPr/>
          </p:nvSpPr>
          <p:spPr>
            <a:xfrm>
              <a:off x="1881814" y="2945869"/>
              <a:ext cx="184731" cy="415498"/>
            </a:xfrm>
            <a:prstGeom prst="rect">
              <a:avLst/>
            </a:prstGeom>
          </p:spPr>
          <p:txBody>
            <a:bodyPr wrap="none">
              <a:spAutoFit/>
            </a:bodyPr>
            <a:lstStyle/>
            <a:p>
              <a:endParaRPr lang="zh-CN" altLang="en-US" sz="2100" spc="225" dirty="0">
                <a:solidFill>
                  <a:srgbClr val="000000">
                    <a:lumMod val="75000"/>
                    <a:lumOff val="25000"/>
                  </a:srgbClr>
                </a:solidFill>
                <a:latin typeface="微软雅黑" panose="020B0503020204020204" pitchFamily="34" charset="-122"/>
              </a:endParaRPr>
            </a:p>
          </p:txBody>
        </p:sp>
      </p:grpSp>
      <p:grpSp>
        <p:nvGrpSpPr>
          <p:cNvPr id="23" name="组合 22"/>
          <p:cNvGrpSpPr/>
          <p:nvPr userDrawn="1"/>
        </p:nvGrpSpPr>
        <p:grpSpPr>
          <a:xfrm>
            <a:off x="1754535" y="3469343"/>
            <a:ext cx="5693399" cy="426278"/>
            <a:chOff x="1807265" y="3400693"/>
            <a:chExt cx="5693399" cy="426278"/>
          </a:xfrm>
        </p:grpSpPr>
        <p:sp>
          <p:nvSpPr>
            <p:cNvPr id="24" name="圆角矩形 50"/>
            <p:cNvSpPr/>
            <p:nvPr/>
          </p:nvSpPr>
          <p:spPr>
            <a:xfrm>
              <a:off x="1807265" y="3400693"/>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rgbClr val="FFFFFF"/>
                </a:solidFill>
              </a:endParaRPr>
            </a:p>
          </p:txBody>
        </p:sp>
        <p:sp>
          <p:nvSpPr>
            <p:cNvPr id="25" name="矩形 24"/>
            <p:cNvSpPr/>
            <p:nvPr/>
          </p:nvSpPr>
          <p:spPr>
            <a:xfrm>
              <a:off x="1881814" y="3411473"/>
              <a:ext cx="184731" cy="415498"/>
            </a:xfrm>
            <a:prstGeom prst="rect">
              <a:avLst/>
            </a:prstGeom>
          </p:spPr>
          <p:txBody>
            <a:bodyPr wrap="none">
              <a:spAutoFit/>
            </a:bodyPr>
            <a:lstStyle/>
            <a:p>
              <a:endParaRPr lang="zh-CN" altLang="en-US" sz="2100" spc="225" dirty="0">
                <a:solidFill>
                  <a:srgbClr val="000000">
                    <a:lumMod val="75000"/>
                    <a:lumOff val="25000"/>
                  </a:srgbClr>
                </a:solidFill>
                <a:latin typeface="微软雅黑" panose="020B0503020204020204" pitchFamily="34" charset="-122"/>
              </a:endParaRPr>
            </a:p>
          </p:txBody>
        </p:sp>
      </p:grpSp>
      <p:grpSp>
        <p:nvGrpSpPr>
          <p:cNvPr id="26" name="组合 25"/>
          <p:cNvGrpSpPr/>
          <p:nvPr userDrawn="1"/>
        </p:nvGrpSpPr>
        <p:grpSpPr>
          <a:xfrm>
            <a:off x="1754535" y="4185131"/>
            <a:ext cx="5693399" cy="426279"/>
            <a:chOff x="1807265" y="3866296"/>
            <a:chExt cx="5693399" cy="426279"/>
          </a:xfrm>
        </p:grpSpPr>
        <p:sp>
          <p:nvSpPr>
            <p:cNvPr id="27" name="圆角矩形 52"/>
            <p:cNvSpPr/>
            <p:nvPr/>
          </p:nvSpPr>
          <p:spPr>
            <a:xfrm>
              <a:off x="1807265" y="3866296"/>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rgbClr val="FFFFFF"/>
                </a:solidFill>
              </a:endParaRPr>
            </a:p>
          </p:txBody>
        </p:sp>
        <p:sp>
          <p:nvSpPr>
            <p:cNvPr id="28" name="矩形 27"/>
            <p:cNvSpPr/>
            <p:nvPr/>
          </p:nvSpPr>
          <p:spPr>
            <a:xfrm>
              <a:off x="1881814" y="3877077"/>
              <a:ext cx="184731" cy="415498"/>
            </a:xfrm>
            <a:prstGeom prst="rect">
              <a:avLst/>
            </a:prstGeom>
          </p:spPr>
          <p:txBody>
            <a:bodyPr wrap="none">
              <a:spAutoFit/>
            </a:bodyPr>
            <a:lstStyle/>
            <a:p>
              <a:endParaRPr lang="zh-CN" altLang="en-US" sz="2100" spc="225" dirty="0">
                <a:solidFill>
                  <a:srgbClr val="000000">
                    <a:lumMod val="75000"/>
                    <a:lumOff val="25000"/>
                  </a:srgbClr>
                </a:solidFill>
                <a:latin typeface="微软雅黑" panose="020B0503020204020204" pitchFamily="34" charset="-122"/>
              </a:endParaRPr>
            </a:p>
          </p:txBody>
        </p:sp>
      </p:grpSp>
      <p:sp>
        <p:nvSpPr>
          <p:cNvPr id="29" name="圆角矩形 42"/>
          <p:cNvSpPr/>
          <p:nvPr userDrawn="1"/>
        </p:nvSpPr>
        <p:spPr>
          <a:xfrm>
            <a:off x="1765367" y="490091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100" dirty="0">
                <a:solidFill>
                  <a:srgbClr val="000000">
                    <a:lumMod val="75000"/>
                    <a:lumOff val="25000"/>
                  </a:srgbClr>
                </a:solidFill>
              </a:rPr>
              <a:t> </a:t>
            </a:r>
            <a:endParaRPr lang="zh-CN" altLang="en-US" sz="2100" dirty="0">
              <a:solidFill>
                <a:srgbClr val="000000">
                  <a:lumMod val="75000"/>
                  <a:lumOff val="25000"/>
                </a:srgbClr>
              </a:solidFill>
            </a:endParaRPr>
          </a:p>
        </p:txBody>
      </p:sp>
      <p:sp>
        <p:nvSpPr>
          <p:cNvPr id="30" name="圆角矩形 1"/>
          <p:cNvSpPr/>
          <p:nvPr userDrawn="1"/>
        </p:nvSpPr>
        <p:spPr>
          <a:xfrm>
            <a:off x="1784416" y="5511788"/>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2100" dirty="0">
              <a:solidFill>
                <a:srgbClr val="000000">
                  <a:lumMod val="75000"/>
                  <a:lumOff val="25000"/>
                </a:srgbClr>
              </a:solidFill>
            </a:endParaRPr>
          </a:p>
        </p:txBody>
      </p:sp>
      <p:sp>
        <p:nvSpPr>
          <p:cNvPr id="34" name="文本占位符 33"/>
          <p:cNvSpPr>
            <a:spLocks noGrp="1"/>
          </p:cNvSpPr>
          <p:nvPr>
            <p:ph type="body" sz="quarter" idx="13" hasCustomPrompt="1"/>
          </p:nvPr>
        </p:nvSpPr>
        <p:spPr>
          <a:xfrm>
            <a:off x="2106613" y="854075"/>
            <a:ext cx="4954587" cy="523875"/>
          </a:xfrm>
        </p:spPr>
        <p:txBody>
          <a:bodyPr>
            <a:normAutofit/>
          </a:bodyPr>
          <a:lstStyle>
            <a:lvl1pPr marL="0" indent="0" algn="ctr">
              <a:buNone/>
              <a:defRPr sz="2800">
                <a:solidFill>
                  <a:srgbClr val="FFC000"/>
                </a:solidFill>
              </a:defRPr>
            </a:lvl1pPr>
          </a:lstStyle>
          <a:p>
            <a:pPr lvl="0"/>
            <a:r>
              <a:rPr lang="zh-CN" altLang="en-US" dirty="0"/>
              <a:t>编辑母版文本样式</a:t>
            </a:r>
            <a:endParaRPr lang="zh-CN" altLang="en-US" dirty="0"/>
          </a:p>
        </p:txBody>
      </p:sp>
      <p:sp>
        <p:nvSpPr>
          <p:cNvPr id="36" name="文本占位符 35"/>
          <p:cNvSpPr>
            <a:spLocks noGrp="1"/>
          </p:cNvSpPr>
          <p:nvPr>
            <p:ph type="body" sz="quarter" idx="14" hasCustomPrompt="1"/>
          </p:nvPr>
        </p:nvSpPr>
        <p:spPr>
          <a:xfrm>
            <a:off x="1920875" y="2063750"/>
            <a:ext cx="5011738" cy="411163"/>
          </a:xfrm>
        </p:spPr>
        <p:txBody>
          <a:bodyPr>
            <a:normAutofit/>
          </a:bodyPr>
          <a:lstStyle>
            <a:lvl1pPr>
              <a:defRPr sz="2100"/>
            </a:lvl1pPr>
          </a:lstStyle>
          <a:p>
            <a:pPr lvl="0"/>
            <a:r>
              <a:rPr lang="zh-CN" altLang="en-US" dirty="0"/>
              <a:t>编辑母版文本样式</a:t>
            </a:r>
            <a:endParaRPr lang="zh-CN" altLang="en-US" dirty="0"/>
          </a:p>
        </p:txBody>
      </p:sp>
      <p:sp>
        <p:nvSpPr>
          <p:cNvPr id="37" name="文本占位符 35"/>
          <p:cNvSpPr>
            <a:spLocks noGrp="1"/>
          </p:cNvSpPr>
          <p:nvPr>
            <p:ph type="body" sz="quarter" idx="15" hasCustomPrompt="1"/>
          </p:nvPr>
        </p:nvSpPr>
        <p:spPr>
          <a:xfrm>
            <a:off x="1920875" y="2747372"/>
            <a:ext cx="5011738" cy="411163"/>
          </a:xfrm>
        </p:spPr>
        <p:txBody>
          <a:bodyPr>
            <a:normAutofit/>
          </a:bodyPr>
          <a:lstStyle>
            <a:lvl1pPr>
              <a:defRPr sz="2100"/>
            </a:lvl1pPr>
          </a:lstStyle>
          <a:p>
            <a:pPr lvl="0"/>
            <a:r>
              <a:rPr lang="zh-CN" altLang="en-US" dirty="0"/>
              <a:t>编辑母版文本样式</a:t>
            </a:r>
            <a:endParaRPr lang="zh-CN" altLang="en-US" dirty="0"/>
          </a:p>
        </p:txBody>
      </p:sp>
      <p:sp>
        <p:nvSpPr>
          <p:cNvPr id="38" name="文本占位符 35"/>
          <p:cNvSpPr>
            <a:spLocks noGrp="1"/>
          </p:cNvSpPr>
          <p:nvPr>
            <p:ph type="body" sz="quarter" idx="16" hasCustomPrompt="1"/>
          </p:nvPr>
        </p:nvSpPr>
        <p:spPr>
          <a:xfrm>
            <a:off x="1920875" y="3468767"/>
            <a:ext cx="5011738" cy="411163"/>
          </a:xfrm>
        </p:spPr>
        <p:txBody>
          <a:bodyPr>
            <a:normAutofit/>
          </a:bodyPr>
          <a:lstStyle>
            <a:lvl1pPr>
              <a:defRPr sz="2100"/>
            </a:lvl1pPr>
          </a:lstStyle>
          <a:p>
            <a:pPr lvl="0"/>
            <a:r>
              <a:rPr lang="zh-CN" altLang="en-US" dirty="0"/>
              <a:t>编辑母版文本样式</a:t>
            </a:r>
            <a:endParaRPr lang="zh-CN" altLang="en-US" dirty="0"/>
          </a:p>
        </p:txBody>
      </p:sp>
      <p:sp>
        <p:nvSpPr>
          <p:cNvPr id="39" name="文本占位符 35"/>
          <p:cNvSpPr>
            <a:spLocks noGrp="1"/>
          </p:cNvSpPr>
          <p:nvPr>
            <p:ph type="body" sz="quarter" idx="17" hasCustomPrompt="1"/>
          </p:nvPr>
        </p:nvSpPr>
        <p:spPr>
          <a:xfrm>
            <a:off x="1920875" y="5532807"/>
            <a:ext cx="5011738" cy="411163"/>
          </a:xfrm>
        </p:spPr>
        <p:txBody>
          <a:bodyPr>
            <a:normAutofit/>
          </a:bodyPr>
          <a:lstStyle>
            <a:lvl1pPr>
              <a:defRPr sz="2100"/>
            </a:lvl1pPr>
          </a:lstStyle>
          <a:p>
            <a:pPr lvl="0"/>
            <a:r>
              <a:rPr lang="zh-CN" altLang="en-US" dirty="0"/>
              <a:t>编辑母版文本样式</a:t>
            </a:r>
            <a:endParaRPr lang="zh-CN" altLang="en-US" dirty="0"/>
          </a:p>
        </p:txBody>
      </p:sp>
      <p:sp>
        <p:nvSpPr>
          <p:cNvPr id="40" name="文本占位符 35"/>
          <p:cNvSpPr>
            <a:spLocks noGrp="1"/>
          </p:cNvSpPr>
          <p:nvPr>
            <p:ph type="body" sz="quarter" idx="18" hasCustomPrompt="1"/>
          </p:nvPr>
        </p:nvSpPr>
        <p:spPr>
          <a:xfrm>
            <a:off x="1920875" y="4176649"/>
            <a:ext cx="5011738" cy="411163"/>
          </a:xfrm>
        </p:spPr>
        <p:txBody>
          <a:bodyPr>
            <a:normAutofit/>
          </a:bodyPr>
          <a:lstStyle>
            <a:lvl1pPr>
              <a:defRPr sz="2100"/>
            </a:lvl1pPr>
          </a:lstStyle>
          <a:p>
            <a:pPr lvl="0"/>
            <a:r>
              <a:rPr lang="zh-CN" altLang="en-US" dirty="0"/>
              <a:t>编辑母版文本样式</a:t>
            </a:r>
            <a:endParaRPr lang="zh-CN" altLang="en-US" dirty="0"/>
          </a:p>
        </p:txBody>
      </p:sp>
      <p:sp>
        <p:nvSpPr>
          <p:cNvPr id="41" name="文本占位符 35"/>
          <p:cNvSpPr>
            <a:spLocks noGrp="1"/>
          </p:cNvSpPr>
          <p:nvPr>
            <p:ph type="body" sz="quarter" idx="19" hasCustomPrompt="1"/>
          </p:nvPr>
        </p:nvSpPr>
        <p:spPr>
          <a:xfrm>
            <a:off x="1920875" y="4906446"/>
            <a:ext cx="5011738" cy="411163"/>
          </a:xfrm>
        </p:spPr>
        <p:txBody>
          <a:bodyPr>
            <a:normAutofit/>
          </a:bodyPr>
          <a:lstStyle>
            <a:lvl1pPr>
              <a:defRPr sz="2100"/>
            </a:lvl1pPr>
          </a:lstStyle>
          <a:p>
            <a:pPr lvl="0"/>
            <a:r>
              <a:rPr lang="zh-CN" altLang="en-US" dirty="0"/>
              <a:t>编辑母版文本样式</a:t>
            </a:r>
            <a:endParaRPr lang="zh-CN" altLang="en-US" dirty="0"/>
          </a:p>
        </p:txBody>
      </p:sp>
      <p:sp>
        <p:nvSpPr>
          <p:cNvPr id="42" name="矩形 41"/>
          <p:cNvSpPr/>
          <p:nvPr userDrawn="1"/>
        </p:nvSpPr>
        <p:spPr>
          <a:xfrm>
            <a:off x="0" y="-8890"/>
            <a:ext cx="9144000" cy="38227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355">
                <a:solidFill>
                  <a:prstClr val="white"/>
                </a:solidFill>
              </a:rPr>
              <a:t>大数据应用人才培养系列教材</a:t>
            </a:r>
            <a:endParaRPr lang="zh-CN" altLang="en-US" sz="1355">
              <a:solidFill>
                <a:prstClr val="white"/>
              </a:solidFill>
            </a:endParaRPr>
          </a:p>
        </p:txBody>
      </p:sp>
      <p:sp>
        <p:nvSpPr>
          <p:cNvPr id="43" name="矩形 42"/>
          <p:cNvSpPr/>
          <p:nvPr userDrawn="1"/>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44" name="矩形 43"/>
          <p:cNvSpPr/>
          <p:nvPr userDrawn="1"/>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节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0DD7636-5BE1-44BC-BB5F-15739D9E18E1}" type="datetimeFigureOut">
              <a:rPr lang="zh-CN" altLang="en-US" smtClean="0">
                <a:solidFill>
                  <a:srgbClr val="FFFFFF">
                    <a:lumMod val="50000"/>
                  </a:srgbClr>
                </a:solidFill>
              </a:rPr>
            </a:fld>
            <a:endParaRPr lang="zh-CN" altLang="en-US">
              <a:solidFill>
                <a:srgbClr val="FFFFFF">
                  <a:lumMod val="50000"/>
                </a:srgbClr>
              </a:solidFill>
            </a:endParaRPr>
          </a:p>
        </p:txBody>
      </p:sp>
      <p:sp>
        <p:nvSpPr>
          <p:cNvPr id="3" name="页脚占位符 2"/>
          <p:cNvSpPr>
            <a:spLocks noGrp="1"/>
          </p:cNvSpPr>
          <p:nvPr>
            <p:ph type="ftr" sz="quarter" idx="11"/>
          </p:nvPr>
        </p:nvSpPr>
        <p:spPr/>
        <p:txBody>
          <a:bodyPr/>
          <a:lstStyle/>
          <a:p>
            <a:endParaRPr lang="zh-CN" altLang="en-US">
              <a:solidFill>
                <a:srgbClr val="FFFFFF">
                  <a:lumMod val="50000"/>
                </a:srgbClr>
              </a:solidFill>
            </a:endParaRPr>
          </a:p>
        </p:txBody>
      </p:sp>
      <p:sp>
        <p:nvSpPr>
          <p:cNvPr id="4" name="灯片编号占位符 3"/>
          <p:cNvSpPr>
            <a:spLocks noGrp="1"/>
          </p:cNvSpPr>
          <p:nvPr>
            <p:ph type="sldNum" sz="quarter" idx="12"/>
          </p:nvPr>
        </p:nvSpPr>
        <p:spPr/>
        <p:txBody>
          <a:bodyPr/>
          <a:lstStyle/>
          <a:p>
            <a:fld id="{E87C0E1D-24C4-406F-9615-DBDA8D2D1F93}" type="slidenum">
              <a:rPr lang="zh-CN" altLang="en-US" smtClean="0">
                <a:solidFill>
                  <a:srgbClr val="FFFFFF">
                    <a:lumMod val="50000"/>
                  </a:srgbClr>
                </a:solidFill>
              </a:rPr>
            </a:fld>
            <a:endParaRPr lang="zh-CN" altLang="en-US">
              <a:solidFill>
                <a:srgbClr val="FFFFFF">
                  <a:lumMod val="50000"/>
                </a:srgbClr>
              </a:solidFill>
            </a:endParaRPr>
          </a:p>
        </p:txBody>
      </p:sp>
      <p:grpSp>
        <p:nvGrpSpPr>
          <p:cNvPr id="6" name="组合 5"/>
          <p:cNvGrpSpPr/>
          <p:nvPr userDrawn="1"/>
        </p:nvGrpSpPr>
        <p:grpSpPr>
          <a:xfrm>
            <a:off x="-1" y="-2439"/>
            <a:ext cx="9145787" cy="718411"/>
            <a:chOff x="-1" y="190175"/>
            <a:chExt cx="9145786" cy="525795"/>
          </a:xfrm>
        </p:grpSpPr>
        <p:sp>
          <p:nvSpPr>
            <p:cNvPr id="7"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8"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9"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sp>
        <p:nvSpPr>
          <p:cNvPr id="11" name="文本占位符 10"/>
          <p:cNvSpPr>
            <a:spLocks noGrp="1"/>
          </p:cNvSpPr>
          <p:nvPr>
            <p:ph type="body" sz="quarter" idx="13" hasCustomPrompt="1"/>
          </p:nvPr>
        </p:nvSpPr>
        <p:spPr>
          <a:xfrm>
            <a:off x="392113" y="948743"/>
            <a:ext cx="7094537" cy="544391"/>
          </a:xfrm>
        </p:spPr>
        <p:txBody>
          <a:bodyPr>
            <a:normAutofit/>
          </a:bodyPr>
          <a:lstStyle>
            <a:lvl1pPr marL="0" indent="0">
              <a:buNone/>
              <a:defRPr sz="1600" b="1">
                <a:solidFill>
                  <a:schemeClr val="accent5">
                    <a:lumMod val="75000"/>
                  </a:schemeClr>
                </a:solidFill>
              </a:defRPr>
            </a:lvl1pPr>
          </a:lstStyle>
          <a:p>
            <a:pPr lvl="0"/>
            <a:r>
              <a:rPr lang="zh-CN" altLang="en-US" dirty="0"/>
              <a:t>编辑母版文本样式</a:t>
            </a:r>
            <a:endParaRPr lang="zh-CN" altLang="en-US" dirty="0"/>
          </a:p>
        </p:txBody>
      </p:sp>
      <p:sp>
        <p:nvSpPr>
          <p:cNvPr id="13" name="内容占位符 12"/>
          <p:cNvSpPr>
            <a:spLocks noGrp="1"/>
          </p:cNvSpPr>
          <p:nvPr>
            <p:ph sz="quarter" idx="14" hasCustomPrompt="1"/>
          </p:nvPr>
        </p:nvSpPr>
        <p:spPr>
          <a:xfrm>
            <a:off x="628650" y="1863725"/>
            <a:ext cx="7886700" cy="4044950"/>
          </a:xfrm>
        </p:spPr>
        <p:txBody>
          <a:bodyPr/>
          <a:lstStyle>
            <a:lvl1pPr marL="0" indent="0">
              <a:buNone/>
              <a:defRPr sz="1600"/>
            </a:lvl1pPr>
            <a:lvl2pPr marL="457200" indent="0">
              <a:buNone/>
              <a:defRPr/>
            </a:lvl2pPr>
          </a:lstStyle>
          <a:p>
            <a:pPr lvl="0"/>
            <a:r>
              <a:rPr lang="zh-CN" altLang="en-US" dirty="0"/>
              <a:t>编辑母版文本样式</a:t>
            </a:r>
            <a:endParaRPr lang="zh-CN" altLang="en-US" dirty="0"/>
          </a:p>
        </p:txBody>
      </p:sp>
      <p:sp>
        <p:nvSpPr>
          <p:cNvPr id="14" name="矩形 13"/>
          <p:cNvSpPr/>
          <p:nvPr userDrawn="1"/>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15" name="矩形 14"/>
          <p:cNvSpPr/>
          <p:nvPr userDrawn="1"/>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60FBDFE-C587-4B4C-A407-44438C67B59E}" type="datetimeFigureOut">
              <a:rPr lang="zh-CN" altLang="en-US" smtClean="0">
                <a:solidFill>
                  <a:srgbClr val="FFFFFF">
                    <a:lumMod val="50000"/>
                  </a:srgbClr>
                </a:solidFill>
              </a:rPr>
            </a:fld>
            <a:endParaRPr lang="zh-CN" altLang="en-US">
              <a:solidFill>
                <a:srgbClr val="FFFFFF">
                  <a:lumMod val="50000"/>
                </a:srgbClr>
              </a:solidFill>
            </a:endParaRPr>
          </a:p>
        </p:txBody>
      </p:sp>
      <p:sp>
        <p:nvSpPr>
          <p:cNvPr id="3" name="页脚占位符 2"/>
          <p:cNvSpPr>
            <a:spLocks noGrp="1"/>
          </p:cNvSpPr>
          <p:nvPr>
            <p:ph type="ftr" sz="quarter" idx="11"/>
          </p:nvPr>
        </p:nvSpPr>
        <p:spPr/>
        <p:txBody>
          <a:bodyPr/>
          <a:lstStyle/>
          <a:p>
            <a:endParaRPr lang="zh-CN" altLang="en-US">
              <a:solidFill>
                <a:srgbClr val="FFFFFF">
                  <a:lumMod val="50000"/>
                </a:srgbClr>
              </a:solidFill>
            </a:endParaRPr>
          </a:p>
        </p:txBody>
      </p:sp>
      <p:sp>
        <p:nvSpPr>
          <p:cNvPr id="4" name="灯片编号占位符 3"/>
          <p:cNvSpPr>
            <a:spLocks noGrp="1"/>
          </p:cNvSpPr>
          <p:nvPr>
            <p:ph type="sldNum" sz="quarter" idx="12"/>
          </p:nvPr>
        </p:nvSpPr>
        <p:spPr/>
        <p:txBody>
          <a:bodyPr/>
          <a:lstStyle/>
          <a:p>
            <a:fld id="{49AE70B2-8BF9-45C0-BB95-33D1B9D3A854}" type="slidenum">
              <a:rPr lang="zh-CN" altLang="en-US" smtClean="0">
                <a:solidFill>
                  <a:srgbClr val="FFFFFF">
                    <a:lumMod val="50000"/>
                  </a:srgbClr>
                </a:solidFill>
              </a:rPr>
            </a:fld>
            <a:endParaRPr lang="zh-CN" altLang="en-US">
              <a:solidFill>
                <a:srgbClr val="FFFFFF">
                  <a:lumMod val="50000"/>
                </a:srgbClr>
              </a:solidFill>
            </a:endParaRPr>
          </a:p>
        </p:txBody>
      </p:sp>
      <p:grpSp>
        <p:nvGrpSpPr>
          <p:cNvPr id="5" name="组合 4"/>
          <p:cNvGrpSpPr/>
          <p:nvPr userDrawn="1"/>
        </p:nvGrpSpPr>
        <p:grpSpPr>
          <a:xfrm>
            <a:off x="0" y="1997136"/>
            <a:ext cx="7084431" cy="1791128"/>
            <a:chOff x="-1" y="2037922"/>
            <a:chExt cx="12192763" cy="1791128"/>
          </a:xfrm>
        </p:grpSpPr>
        <p:sp>
          <p:nvSpPr>
            <p:cNvPr id="6" name="矩形 5"/>
            <p:cNvSpPr/>
            <p:nvPr/>
          </p:nvSpPr>
          <p:spPr>
            <a:xfrm>
              <a:off x="762" y="2038350"/>
              <a:ext cx="12192000" cy="17907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7" name="矩形 6"/>
            <p:cNvSpPr/>
            <p:nvPr/>
          </p:nvSpPr>
          <p:spPr>
            <a:xfrm>
              <a:off x="762" y="2037922"/>
              <a:ext cx="12192000" cy="72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8" name="矩形 7"/>
            <p:cNvSpPr/>
            <p:nvPr/>
          </p:nvSpPr>
          <p:spPr>
            <a:xfrm>
              <a:off x="-1" y="3752264"/>
              <a:ext cx="12192000" cy="72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grpSp>
      <p:pic>
        <p:nvPicPr>
          <p:cNvPr id="9" name="图片 8"/>
          <p:cNvPicPr>
            <a:picLocks noChangeAspect="1"/>
          </p:cNvPicPr>
          <p:nvPr userDrawn="1"/>
        </p:nvPicPr>
        <p:blipFill rotWithShape="1">
          <a:blip r:embed="rId2">
            <a:extLst>
              <a:ext uri="{28A0092B-C50C-407E-A947-70E740481C1C}">
                <a14:useLocalDpi xmlns:a14="http://schemas.microsoft.com/office/drawing/2010/main" val="0"/>
              </a:ext>
            </a:extLst>
          </a:blip>
          <a:srcRect r="75391"/>
          <a:stretch>
            <a:fillRect/>
          </a:stretch>
        </p:blipFill>
        <p:spPr>
          <a:xfrm flipH="1">
            <a:off x="6143625" y="0"/>
            <a:ext cx="3000375" cy="6858000"/>
          </a:xfrm>
          <a:prstGeom prst="rect">
            <a:avLst/>
          </a:prstGeom>
        </p:spPr>
      </p:pic>
      <p:sp>
        <p:nvSpPr>
          <p:cNvPr id="10" name="文本框 5"/>
          <p:cNvSpPr txBox="1"/>
          <p:nvPr userDrawn="1"/>
        </p:nvSpPr>
        <p:spPr>
          <a:xfrm>
            <a:off x="1371600" y="2328817"/>
            <a:ext cx="4185761" cy="1200329"/>
          </a:xfrm>
          <a:prstGeom prst="rect">
            <a:avLst/>
          </a:prstGeom>
          <a:noFill/>
        </p:spPr>
        <p:txBody>
          <a:bodyPr wrap="none" rtlCol="0">
            <a:spAutoFit/>
          </a:bodyPr>
          <a:lstStyle/>
          <a:p>
            <a:r>
              <a:rPr lang="zh-CN" altLang="en-US" sz="7200" spc="600" dirty="0">
                <a:solidFill>
                  <a:srgbClr val="FFFFFF"/>
                </a:solidFill>
              </a:rPr>
              <a:t>感谢聆听</a:t>
            </a:r>
            <a:endParaRPr lang="zh-CN" altLang="en-US" sz="7200" spc="600" dirty="0">
              <a:solidFill>
                <a:srgbClr val="FFFFFF"/>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节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0DD7636-5BE1-44BC-BB5F-15739D9E18E1}"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87C0E1D-24C4-406F-9615-DBDA8D2D1F93}" type="slidenum">
              <a:rPr lang="zh-CN" altLang="en-US" smtClean="0"/>
            </a:fld>
            <a:endParaRPr lang="zh-CN" altLang="en-US"/>
          </a:p>
        </p:txBody>
      </p:sp>
      <p:grpSp>
        <p:nvGrpSpPr>
          <p:cNvPr id="6" name="组合 5"/>
          <p:cNvGrpSpPr/>
          <p:nvPr userDrawn="1"/>
        </p:nvGrpSpPr>
        <p:grpSpPr>
          <a:xfrm>
            <a:off x="-1" y="-2439"/>
            <a:ext cx="9145787" cy="718411"/>
            <a:chOff x="-1" y="190175"/>
            <a:chExt cx="9145786" cy="525795"/>
          </a:xfrm>
        </p:grpSpPr>
        <p:sp>
          <p:nvSpPr>
            <p:cNvPr id="7"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8"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9"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sp>
        <p:nvSpPr>
          <p:cNvPr id="11" name="文本占位符 10"/>
          <p:cNvSpPr>
            <a:spLocks noGrp="1"/>
          </p:cNvSpPr>
          <p:nvPr>
            <p:ph type="body" sz="quarter" idx="13" hasCustomPrompt="1"/>
          </p:nvPr>
        </p:nvSpPr>
        <p:spPr>
          <a:xfrm>
            <a:off x="392113" y="948743"/>
            <a:ext cx="7094537" cy="544391"/>
          </a:xfrm>
        </p:spPr>
        <p:txBody>
          <a:bodyPr>
            <a:normAutofit/>
          </a:bodyPr>
          <a:lstStyle>
            <a:lvl1pPr marL="0" indent="0">
              <a:buNone/>
              <a:defRPr sz="1600" b="1">
                <a:solidFill>
                  <a:schemeClr val="accent5">
                    <a:lumMod val="75000"/>
                  </a:schemeClr>
                </a:solidFill>
              </a:defRPr>
            </a:lvl1pPr>
          </a:lstStyle>
          <a:p>
            <a:pPr lvl="0"/>
            <a:r>
              <a:rPr lang="zh-CN" altLang="en-US" dirty="0"/>
              <a:t>编辑母版文本样式</a:t>
            </a:r>
            <a:endParaRPr lang="zh-CN" altLang="en-US" dirty="0"/>
          </a:p>
        </p:txBody>
      </p:sp>
      <p:sp>
        <p:nvSpPr>
          <p:cNvPr id="13" name="内容占位符 12"/>
          <p:cNvSpPr>
            <a:spLocks noGrp="1"/>
          </p:cNvSpPr>
          <p:nvPr>
            <p:ph sz="quarter" idx="14" hasCustomPrompt="1"/>
          </p:nvPr>
        </p:nvSpPr>
        <p:spPr>
          <a:xfrm>
            <a:off x="628650" y="1863725"/>
            <a:ext cx="7886700" cy="4044950"/>
          </a:xfrm>
        </p:spPr>
        <p:txBody>
          <a:bodyPr/>
          <a:lstStyle>
            <a:lvl1pPr marL="0" indent="0">
              <a:buNone/>
              <a:defRPr sz="1600"/>
            </a:lvl1pPr>
            <a:lvl2pPr marL="457200" indent="0">
              <a:buNone/>
              <a:defRPr/>
            </a:lvl2pPr>
          </a:lstStyle>
          <a:p>
            <a:pPr lvl="0"/>
            <a:r>
              <a:rPr lang="zh-CN" altLang="en-US" dirty="0"/>
              <a:t>编辑母版文本样式</a:t>
            </a:r>
            <a:endParaRPr lang="zh-CN" altLang="en-US" dirty="0"/>
          </a:p>
        </p:txBody>
      </p:sp>
      <p:sp>
        <p:nvSpPr>
          <p:cNvPr id="14" name="矩形 13"/>
          <p:cNvSpPr/>
          <p:nvPr userDrawn="1"/>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15" name="矩形 14"/>
          <p:cNvSpPr/>
          <p:nvPr userDrawn="1"/>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143000" y="1854199"/>
            <a:ext cx="6858000" cy="1655763"/>
          </a:xfrm>
        </p:spPr>
        <p:txBody>
          <a:bodyPr anchor="b">
            <a:normAutofit/>
          </a:bodyPr>
          <a:lstStyle>
            <a:lvl1pPr algn="ctr">
              <a:defRPr sz="7200" b="0"/>
            </a:lvl1pPr>
          </a:lstStyle>
          <a:p>
            <a:r>
              <a:rPr lang="zh-CN" altLang="en-US" dirty="0"/>
              <a:t>单击此处编辑标题</a:t>
            </a:r>
            <a:endParaRPr lang="zh-CN" altLang="en-US" dirty="0"/>
          </a:p>
        </p:txBody>
      </p:sp>
      <p:sp>
        <p:nvSpPr>
          <p:cNvPr id="3" name="副标题 2"/>
          <p:cNvSpPr>
            <a:spLocks noGrp="1"/>
          </p:cNvSpPr>
          <p:nvPr>
            <p:ph type="subTitle" idx="1"/>
          </p:nvPr>
        </p:nvSpPr>
        <p:spPr>
          <a:xfrm>
            <a:off x="1143000" y="3602038"/>
            <a:ext cx="6858000" cy="1655762"/>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srgbClr val="FFFFFF">
                    <a:lumMod val="50000"/>
                  </a:srgbClr>
                </a:solidFill>
              </a:rPr>
            </a:fld>
            <a:endParaRPr lang="zh-CN" altLang="en-US" dirty="0">
              <a:solidFill>
                <a:srgbClr val="FFFFFF">
                  <a:lumMod val="50000"/>
                </a:srgbClr>
              </a:solidFill>
            </a:endParaRPr>
          </a:p>
        </p:txBody>
      </p:sp>
      <p:sp>
        <p:nvSpPr>
          <p:cNvPr id="5" name="页脚占位符 4"/>
          <p:cNvSpPr>
            <a:spLocks noGrp="1"/>
          </p:cNvSpPr>
          <p:nvPr>
            <p:ph type="ftr" sz="quarter" idx="11"/>
          </p:nvPr>
        </p:nvSpPr>
        <p:spPr/>
        <p:txBody>
          <a:bodyPr/>
          <a:lstStyle/>
          <a:p>
            <a:endParaRPr lang="zh-CN" altLang="en-US">
              <a:solidFill>
                <a:srgbClr val="FFFFFF">
                  <a:lumMod val="50000"/>
                </a:srgb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srgbClr val="FFFFFF">
                    <a:lumMod val="50000"/>
                  </a:srgbClr>
                </a:solidFill>
              </a:rPr>
            </a:fld>
            <a:endParaRPr lang="zh-CN" altLang="en-US">
              <a:solidFill>
                <a:srgbClr val="FFFFFF">
                  <a:lumMod val="50000"/>
                </a:srgbClr>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760FBDFE-C587-4B4C-A407-44438C67B59E}" type="datetimeFigureOut">
              <a:rPr lang="zh-CN" altLang="en-US" smtClean="0">
                <a:solidFill>
                  <a:srgbClr val="FFFFFF">
                    <a:lumMod val="50000"/>
                  </a:srgbClr>
                </a:solidFill>
              </a:rPr>
            </a:fld>
            <a:endParaRPr lang="zh-CN" altLang="en-US" dirty="0">
              <a:solidFill>
                <a:srgbClr val="FFFFFF">
                  <a:lumMod val="50000"/>
                </a:srgbClr>
              </a:solidFill>
            </a:endParaRPr>
          </a:p>
        </p:txBody>
      </p:sp>
      <p:sp>
        <p:nvSpPr>
          <p:cNvPr id="5" name="页脚占位符 4"/>
          <p:cNvSpPr>
            <a:spLocks noGrp="1"/>
          </p:cNvSpPr>
          <p:nvPr>
            <p:ph type="ftr" sz="quarter" idx="11"/>
          </p:nvPr>
        </p:nvSpPr>
        <p:spPr/>
        <p:txBody>
          <a:bodyPr/>
          <a:lstStyle/>
          <a:p>
            <a:endParaRPr lang="zh-CN" altLang="en-US" dirty="0">
              <a:solidFill>
                <a:srgbClr val="FFFFFF">
                  <a:lumMod val="50000"/>
                </a:srgbClr>
              </a:solidFill>
            </a:endParaRPr>
          </a:p>
        </p:txBody>
      </p:sp>
      <p:sp>
        <p:nvSpPr>
          <p:cNvPr id="6" name="灯片编号占位符 5"/>
          <p:cNvSpPr>
            <a:spLocks noGrp="1"/>
          </p:cNvSpPr>
          <p:nvPr>
            <p:ph type="sldNum" sz="quarter" idx="12"/>
          </p:nvPr>
        </p:nvSpPr>
        <p:spPr/>
        <p:txBody>
          <a:bodyPr/>
          <a:lstStyle/>
          <a:p>
            <a:fld id="{49AE70B2-8BF9-45C0-BB95-33D1B9D3A854}" type="slidenum">
              <a:rPr lang="zh-CN" altLang="en-US" smtClean="0">
                <a:solidFill>
                  <a:srgbClr val="FFFFFF">
                    <a:lumMod val="50000"/>
                  </a:srgbClr>
                </a:solidFill>
              </a:rPr>
            </a:fld>
            <a:endParaRPr lang="zh-CN" altLang="en-US">
              <a:solidFill>
                <a:srgbClr val="FFFFFF">
                  <a:lumMod val="50000"/>
                </a:srgbClr>
              </a:solidFill>
            </a:endParaRPr>
          </a:p>
        </p:txBody>
      </p:sp>
      <p:grpSp>
        <p:nvGrpSpPr>
          <p:cNvPr id="8" name="组合 7"/>
          <p:cNvGrpSpPr/>
          <p:nvPr/>
        </p:nvGrpSpPr>
        <p:grpSpPr>
          <a:xfrm>
            <a:off x="690257" y="854039"/>
            <a:ext cx="7832784" cy="781051"/>
            <a:chOff x="3725790" y="847725"/>
            <a:chExt cx="3730770" cy="781050"/>
          </a:xfrm>
        </p:grpSpPr>
        <p:grpSp>
          <p:nvGrpSpPr>
            <p:cNvPr id="10" name="组合 9"/>
            <p:cNvGrpSpPr/>
            <p:nvPr/>
          </p:nvGrpSpPr>
          <p:grpSpPr>
            <a:xfrm>
              <a:off x="3725790" y="1019175"/>
              <a:ext cx="627135" cy="609600"/>
              <a:chOff x="3725790" y="1019175"/>
              <a:chExt cx="627135" cy="609600"/>
            </a:xfrm>
          </p:grpSpPr>
          <p:sp>
            <p:nvSpPr>
              <p:cNvPr id="15" name="任意多边形 11"/>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16" name="直角三角形 15"/>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grpSp>
        <p:grpSp>
          <p:nvGrpSpPr>
            <p:cNvPr id="11" name="组合 10"/>
            <p:cNvGrpSpPr/>
            <p:nvPr/>
          </p:nvGrpSpPr>
          <p:grpSpPr>
            <a:xfrm flipH="1">
              <a:off x="6829425" y="1019175"/>
              <a:ext cx="627135" cy="609600"/>
              <a:chOff x="3725790" y="1019175"/>
              <a:chExt cx="627135" cy="609600"/>
            </a:xfrm>
          </p:grpSpPr>
          <p:sp>
            <p:nvSpPr>
              <p:cNvPr id="13" name="任意多边形 9"/>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14" name="直角三角形 13"/>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grpSp>
        <p:sp>
          <p:nvSpPr>
            <p:cNvPr id="12" name="矩形 11"/>
            <p:cNvSpPr/>
            <p:nvPr/>
          </p:nvSpPr>
          <p:spPr>
            <a:xfrm>
              <a:off x="4181475" y="847725"/>
              <a:ext cx="281940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grpSp>
      <p:grpSp>
        <p:nvGrpSpPr>
          <p:cNvPr id="17" name="组合 16"/>
          <p:cNvGrpSpPr/>
          <p:nvPr userDrawn="1"/>
        </p:nvGrpSpPr>
        <p:grpSpPr>
          <a:xfrm>
            <a:off x="1754535" y="2048547"/>
            <a:ext cx="5693399" cy="415498"/>
            <a:chOff x="1807265" y="2462595"/>
            <a:chExt cx="5693399" cy="415498"/>
          </a:xfrm>
          <a:solidFill>
            <a:schemeClr val="bg2"/>
          </a:solidFill>
        </p:grpSpPr>
        <p:sp>
          <p:nvSpPr>
            <p:cNvPr id="18" name="圆角矩形 46"/>
            <p:cNvSpPr/>
            <p:nvPr/>
          </p:nvSpPr>
          <p:spPr>
            <a:xfrm>
              <a:off x="1807265" y="2478527"/>
              <a:ext cx="5693399" cy="394154"/>
            </a:xfrm>
            <a:prstGeom prst="roundRect">
              <a:avLst>
                <a:gd name="adj" fmla="val 20658"/>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rgbClr val="FFFFFF"/>
                </a:solidFill>
              </a:endParaRPr>
            </a:p>
          </p:txBody>
        </p:sp>
        <p:sp>
          <p:nvSpPr>
            <p:cNvPr id="19" name="矩形 18"/>
            <p:cNvSpPr/>
            <p:nvPr/>
          </p:nvSpPr>
          <p:spPr>
            <a:xfrm>
              <a:off x="1883286" y="2462595"/>
              <a:ext cx="3007662" cy="415498"/>
            </a:xfrm>
            <a:prstGeom prst="rect">
              <a:avLst/>
            </a:prstGeom>
            <a:grpFill/>
          </p:spPr>
          <p:txBody>
            <a:bodyPr wrap="square">
              <a:spAutoFit/>
            </a:bodyPr>
            <a:lstStyle/>
            <a:p>
              <a:endParaRPr lang="zh-CN" altLang="en-US" sz="2100" spc="225" dirty="0">
                <a:solidFill>
                  <a:srgbClr val="FFFFFF"/>
                </a:solidFill>
                <a:latin typeface="微软雅黑" panose="020B0503020204020204" pitchFamily="34" charset="-122"/>
              </a:endParaRPr>
            </a:p>
          </p:txBody>
        </p:sp>
      </p:grpSp>
      <p:grpSp>
        <p:nvGrpSpPr>
          <p:cNvPr id="20" name="组合 19"/>
          <p:cNvGrpSpPr/>
          <p:nvPr userDrawn="1"/>
        </p:nvGrpSpPr>
        <p:grpSpPr>
          <a:xfrm>
            <a:off x="1754535" y="2753555"/>
            <a:ext cx="5693399" cy="426278"/>
            <a:chOff x="1807265" y="2935089"/>
            <a:chExt cx="5693399" cy="426278"/>
          </a:xfrm>
        </p:grpSpPr>
        <p:sp>
          <p:nvSpPr>
            <p:cNvPr id="21" name="圆角矩形 48"/>
            <p:cNvSpPr/>
            <p:nvPr/>
          </p:nvSpPr>
          <p:spPr>
            <a:xfrm>
              <a:off x="1807265" y="293508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rgbClr val="FFFFFF"/>
                </a:solidFill>
              </a:endParaRPr>
            </a:p>
          </p:txBody>
        </p:sp>
        <p:sp>
          <p:nvSpPr>
            <p:cNvPr id="22" name="矩形 21"/>
            <p:cNvSpPr/>
            <p:nvPr/>
          </p:nvSpPr>
          <p:spPr>
            <a:xfrm>
              <a:off x="1881814" y="2945869"/>
              <a:ext cx="184731" cy="415498"/>
            </a:xfrm>
            <a:prstGeom prst="rect">
              <a:avLst/>
            </a:prstGeom>
          </p:spPr>
          <p:txBody>
            <a:bodyPr wrap="none">
              <a:spAutoFit/>
            </a:bodyPr>
            <a:lstStyle/>
            <a:p>
              <a:endParaRPr lang="zh-CN" altLang="en-US" sz="2100" spc="225" dirty="0">
                <a:solidFill>
                  <a:srgbClr val="000000">
                    <a:lumMod val="75000"/>
                    <a:lumOff val="25000"/>
                  </a:srgbClr>
                </a:solidFill>
                <a:latin typeface="微软雅黑" panose="020B0503020204020204" pitchFamily="34" charset="-122"/>
              </a:endParaRPr>
            </a:p>
          </p:txBody>
        </p:sp>
      </p:grpSp>
      <p:grpSp>
        <p:nvGrpSpPr>
          <p:cNvPr id="23" name="组合 22"/>
          <p:cNvGrpSpPr/>
          <p:nvPr userDrawn="1"/>
        </p:nvGrpSpPr>
        <p:grpSpPr>
          <a:xfrm>
            <a:off x="1754535" y="3469343"/>
            <a:ext cx="5693399" cy="426278"/>
            <a:chOff x="1807265" y="3400693"/>
            <a:chExt cx="5693399" cy="426278"/>
          </a:xfrm>
        </p:grpSpPr>
        <p:sp>
          <p:nvSpPr>
            <p:cNvPr id="24" name="圆角矩形 50"/>
            <p:cNvSpPr/>
            <p:nvPr/>
          </p:nvSpPr>
          <p:spPr>
            <a:xfrm>
              <a:off x="1807265" y="3400693"/>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rgbClr val="FFFFFF"/>
                </a:solidFill>
              </a:endParaRPr>
            </a:p>
          </p:txBody>
        </p:sp>
        <p:sp>
          <p:nvSpPr>
            <p:cNvPr id="25" name="矩形 24"/>
            <p:cNvSpPr/>
            <p:nvPr/>
          </p:nvSpPr>
          <p:spPr>
            <a:xfrm>
              <a:off x="1881814" y="3411473"/>
              <a:ext cx="184731" cy="415498"/>
            </a:xfrm>
            <a:prstGeom prst="rect">
              <a:avLst/>
            </a:prstGeom>
          </p:spPr>
          <p:txBody>
            <a:bodyPr wrap="none">
              <a:spAutoFit/>
            </a:bodyPr>
            <a:lstStyle/>
            <a:p>
              <a:endParaRPr lang="zh-CN" altLang="en-US" sz="2100" spc="225" dirty="0">
                <a:solidFill>
                  <a:srgbClr val="000000">
                    <a:lumMod val="75000"/>
                    <a:lumOff val="25000"/>
                  </a:srgbClr>
                </a:solidFill>
                <a:latin typeface="微软雅黑" panose="020B0503020204020204" pitchFamily="34" charset="-122"/>
              </a:endParaRPr>
            </a:p>
          </p:txBody>
        </p:sp>
      </p:grpSp>
      <p:grpSp>
        <p:nvGrpSpPr>
          <p:cNvPr id="26" name="组合 25"/>
          <p:cNvGrpSpPr/>
          <p:nvPr userDrawn="1"/>
        </p:nvGrpSpPr>
        <p:grpSpPr>
          <a:xfrm>
            <a:off x="1754535" y="4185131"/>
            <a:ext cx="5693399" cy="426279"/>
            <a:chOff x="1807265" y="3866296"/>
            <a:chExt cx="5693399" cy="426279"/>
          </a:xfrm>
        </p:grpSpPr>
        <p:sp>
          <p:nvSpPr>
            <p:cNvPr id="27" name="圆角矩形 52"/>
            <p:cNvSpPr/>
            <p:nvPr/>
          </p:nvSpPr>
          <p:spPr>
            <a:xfrm>
              <a:off x="1807265" y="3866296"/>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rgbClr val="FFFFFF"/>
                </a:solidFill>
              </a:endParaRPr>
            </a:p>
          </p:txBody>
        </p:sp>
        <p:sp>
          <p:nvSpPr>
            <p:cNvPr id="28" name="矩形 27"/>
            <p:cNvSpPr/>
            <p:nvPr/>
          </p:nvSpPr>
          <p:spPr>
            <a:xfrm>
              <a:off x="1881814" y="3877077"/>
              <a:ext cx="184731" cy="415498"/>
            </a:xfrm>
            <a:prstGeom prst="rect">
              <a:avLst/>
            </a:prstGeom>
          </p:spPr>
          <p:txBody>
            <a:bodyPr wrap="none">
              <a:spAutoFit/>
            </a:bodyPr>
            <a:lstStyle/>
            <a:p>
              <a:endParaRPr lang="zh-CN" altLang="en-US" sz="2100" spc="225" dirty="0">
                <a:solidFill>
                  <a:srgbClr val="000000">
                    <a:lumMod val="75000"/>
                    <a:lumOff val="25000"/>
                  </a:srgbClr>
                </a:solidFill>
                <a:latin typeface="微软雅黑" panose="020B0503020204020204" pitchFamily="34" charset="-122"/>
              </a:endParaRPr>
            </a:p>
          </p:txBody>
        </p:sp>
      </p:grpSp>
      <p:sp>
        <p:nvSpPr>
          <p:cNvPr id="29" name="圆角矩形 42"/>
          <p:cNvSpPr/>
          <p:nvPr userDrawn="1"/>
        </p:nvSpPr>
        <p:spPr>
          <a:xfrm>
            <a:off x="1765367" y="490091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100" dirty="0">
                <a:solidFill>
                  <a:srgbClr val="000000">
                    <a:lumMod val="75000"/>
                    <a:lumOff val="25000"/>
                  </a:srgbClr>
                </a:solidFill>
              </a:rPr>
              <a:t> </a:t>
            </a:r>
            <a:endParaRPr lang="zh-CN" altLang="en-US" sz="2100" dirty="0">
              <a:solidFill>
                <a:srgbClr val="000000">
                  <a:lumMod val="75000"/>
                  <a:lumOff val="25000"/>
                </a:srgbClr>
              </a:solidFill>
            </a:endParaRPr>
          </a:p>
        </p:txBody>
      </p:sp>
      <p:sp>
        <p:nvSpPr>
          <p:cNvPr id="30" name="圆角矩形 1"/>
          <p:cNvSpPr/>
          <p:nvPr userDrawn="1"/>
        </p:nvSpPr>
        <p:spPr>
          <a:xfrm>
            <a:off x="1784416" y="5511788"/>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2100" dirty="0">
              <a:solidFill>
                <a:srgbClr val="000000">
                  <a:lumMod val="75000"/>
                  <a:lumOff val="25000"/>
                </a:srgbClr>
              </a:solidFill>
            </a:endParaRPr>
          </a:p>
        </p:txBody>
      </p:sp>
      <p:sp>
        <p:nvSpPr>
          <p:cNvPr id="34" name="文本占位符 33"/>
          <p:cNvSpPr>
            <a:spLocks noGrp="1"/>
          </p:cNvSpPr>
          <p:nvPr>
            <p:ph type="body" sz="quarter" idx="13" hasCustomPrompt="1"/>
          </p:nvPr>
        </p:nvSpPr>
        <p:spPr>
          <a:xfrm>
            <a:off x="2106613" y="854075"/>
            <a:ext cx="4954587" cy="523875"/>
          </a:xfrm>
        </p:spPr>
        <p:txBody>
          <a:bodyPr>
            <a:normAutofit/>
          </a:bodyPr>
          <a:lstStyle>
            <a:lvl1pPr marL="0" indent="0" algn="ctr">
              <a:buNone/>
              <a:defRPr sz="2800">
                <a:solidFill>
                  <a:srgbClr val="FFC000"/>
                </a:solidFill>
              </a:defRPr>
            </a:lvl1pPr>
          </a:lstStyle>
          <a:p>
            <a:pPr lvl="0"/>
            <a:r>
              <a:rPr lang="zh-CN" altLang="en-US" dirty="0"/>
              <a:t>编辑母版文本样式</a:t>
            </a:r>
            <a:endParaRPr lang="zh-CN" altLang="en-US" dirty="0"/>
          </a:p>
        </p:txBody>
      </p:sp>
      <p:sp>
        <p:nvSpPr>
          <p:cNvPr id="36" name="文本占位符 35"/>
          <p:cNvSpPr>
            <a:spLocks noGrp="1"/>
          </p:cNvSpPr>
          <p:nvPr>
            <p:ph type="body" sz="quarter" idx="14" hasCustomPrompt="1"/>
          </p:nvPr>
        </p:nvSpPr>
        <p:spPr>
          <a:xfrm>
            <a:off x="1920875" y="2063750"/>
            <a:ext cx="5011738" cy="411163"/>
          </a:xfrm>
        </p:spPr>
        <p:txBody>
          <a:bodyPr>
            <a:normAutofit/>
          </a:bodyPr>
          <a:lstStyle>
            <a:lvl1pPr>
              <a:defRPr sz="2100"/>
            </a:lvl1pPr>
          </a:lstStyle>
          <a:p>
            <a:pPr lvl="0"/>
            <a:r>
              <a:rPr lang="zh-CN" altLang="en-US" dirty="0"/>
              <a:t>编辑母版文本样式</a:t>
            </a:r>
            <a:endParaRPr lang="zh-CN" altLang="en-US" dirty="0"/>
          </a:p>
        </p:txBody>
      </p:sp>
      <p:sp>
        <p:nvSpPr>
          <p:cNvPr id="37" name="文本占位符 35"/>
          <p:cNvSpPr>
            <a:spLocks noGrp="1"/>
          </p:cNvSpPr>
          <p:nvPr>
            <p:ph type="body" sz="quarter" idx="15" hasCustomPrompt="1"/>
          </p:nvPr>
        </p:nvSpPr>
        <p:spPr>
          <a:xfrm>
            <a:off x="1920875" y="2747372"/>
            <a:ext cx="5011738" cy="411163"/>
          </a:xfrm>
        </p:spPr>
        <p:txBody>
          <a:bodyPr>
            <a:normAutofit/>
          </a:bodyPr>
          <a:lstStyle>
            <a:lvl1pPr>
              <a:defRPr sz="2100"/>
            </a:lvl1pPr>
          </a:lstStyle>
          <a:p>
            <a:pPr lvl="0"/>
            <a:r>
              <a:rPr lang="zh-CN" altLang="en-US" dirty="0"/>
              <a:t>编辑母版文本样式</a:t>
            </a:r>
            <a:endParaRPr lang="zh-CN" altLang="en-US" dirty="0"/>
          </a:p>
        </p:txBody>
      </p:sp>
      <p:sp>
        <p:nvSpPr>
          <p:cNvPr id="38" name="文本占位符 35"/>
          <p:cNvSpPr>
            <a:spLocks noGrp="1"/>
          </p:cNvSpPr>
          <p:nvPr>
            <p:ph type="body" sz="quarter" idx="16" hasCustomPrompt="1"/>
          </p:nvPr>
        </p:nvSpPr>
        <p:spPr>
          <a:xfrm>
            <a:off x="1920875" y="3468767"/>
            <a:ext cx="5011738" cy="411163"/>
          </a:xfrm>
        </p:spPr>
        <p:txBody>
          <a:bodyPr>
            <a:normAutofit/>
          </a:bodyPr>
          <a:lstStyle>
            <a:lvl1pPr>
              <a:defRPr sz="2100"/>
            </a:lvl1pPr>
          </a:lstStyle>
          <a:p>
            <a:pPr lvl="0"/>
            <a:r>
              <a:rPr lang="zh-CN" altLang="en-US" dirty="0"/>
              <a:t>编辑母版文本样式</a:t>
            </a:r>
            <a:endParaRPr lang="zh-CN" altLang="en-US" dirty="0"/>
          </a:p>
        </p:txBody>
      </p:sp>
      <p:sp>
        <p:nvSpPr>
          <p:cNvPr id="39" name="文本占位符 35"/>
          <p:cNvSpPr>
            <a:spLocks noGrp="1"/>
          </p:cNvSpPr>
          <p:nvPr>
            <p:ph type="body" sz="quarter" idx="17" hasCustomPrompt="1"/>
          </p:nvPr>
        </p:nvSpPr>
        <p:spPr>
          <a:xfrm>
            <a:off x="1920875" y="5532807"/>
            <a:ext cx="5011738" cy="411163"/>
          </a:xfrm>
        </p:spPr>
        <p:txBody>
          <a:bodyPr>
            <a:normAutofit/>
          </a:bodyPr>
          <a:lstStyle>
            <a:lvl1pPr>
              <a:defRPr sz="2100"/>
            </a:lvl1pPr>
          </a:lstStyle>
          <a:p>
            <a:pPr lvl="0"/>
            <a:r>
              <a:rPr lang="zh-CN" altLang="en-US" dirty="0"/>
              <a:t>编辑母版文本样式</a:t>
            </a:r>
            <a:endParaRPr lang="zh-CN" altLang="en-US" dirty="0"/>
          </a:p>
        </p:txBody>
      </p:sp>
      <p:sp>
        <p:nvSpPr>
          <p:cNvPr id="40" name="文本占位符 35"/>
          <p:cNvSpPr>
            <a:spLocks noGrp="1"/>
          </p:cNvSpPr>
          <p:nvPr>
            <p:ph type="body" sz="quarter" idx="18" hasCustomPrompt="1"/>
          </p:nvPr>
        </p:nvSpPr>
        <p:spPr>
          <a:xfrm>
            <a:off x="1920875" y="4176649"/>
            <a:ext cx="5011738" cy="411163"/>
          </a:xfrm>
        </p:spPr>
        <p:txBody>
          <a:bodyPr>
            <a:normAutofit/>
          </a:bodyPr>
          <a:lstStyle>
            <a:lvl1pPr>
              <a:defRPr sz="2100"/>
            </a:lvl1pPr>
          </a:lstStyle>
          <a:p>
            <a:pPr lvl="0"/>
            <a:r>
              <a:rPr lang="zh-CN" altLang="en-US" dirty="0"/>
              <a:t>编辑母版文本样式</a:t>
            </a:r>
            <a:endParaRPr lang="zh-CN" altLang="en-US" dirty="0"/>
          </a:p>
        </p:txBody>
      </p:sp>
      <p:sp>
        <p:nvSpPr>
          <p:cNvPr id="41" name="文本占位符 35"/>
          <p:cNvSpPr>
            <a:spLocks noGrp="1"/>
          </p:cNvSpPr>
          <p:nvPr>
            <p:ph type="body" sz="quarter" idx="19" hasCustomPrompt="1"/>
          </p:nvPr>
        </p:nvSpPr>
        <p:spPr>
          <a:xfrm>
            <a:off x="1920875" y="4906446"/>
            <a:ext cx="5011738" cy="411163"/>
          </a:xfrm>
        </p:spPr>
        <p:txBody>
          <a:bodyPr>
            <a:normAutofit/>
          </a:bodyPr>
          <a:lstStyle>
            <a:lvl1pPr>
              <a:defRPr sz="2100"/>
            </a:lvl1pPr>
          </a:lstStyle>
          <a:p>
            <a:pPr lvl="0"/>
            <a:r>
              <a:rPr lang="zh-CN" altLang="en-US" dirty="0"/>
              <a:t>编辑母版文本样式</a:t>
            </a:r>
            <a:endParaRPr lang="zh-CN" altLang="en-US" dirty="0"/>
          </a:p>
        </p:txBody>
      </p:sp>
      <p:sp>
        <p:nvSpPr>
          <p:cNvPr id="42" name="矩形 41"/>
          <p:cNvSpPr/>
          <p:nvPr userDrawn="1"/>
        </p:nvSpPr>
        <p:spPr>
          <a:xfrm>
            <a:off x="0" y="-8890"/>
            <a:ext cx="9144000" cy="38227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355">
                <a:solidFill>
                  <a:prstClr val="white"/>
                </a:solidFill>
              </a:rPr>
              <a:t>大数据应用人才培养系列教材</a:t>
            </a:r>
            <a:endParaRPr lang="zh-CN" altLang="en-US" sz="1355">
              <a:solidFill>
                <a:prstClr val="white"/>
              </a:solidFill>
            </a:endParaRPr>
          </a:p>
        </p:txBody>
      </p:sp>
      <p:sp>
        <p:nvSpPr>
          <p:cNvPr id="43" name="矩形 42"/>
          <p:cNvSpPr/>
          <p:nvPr userDrawn="1"/>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44" name="矩形 43"/>
          <p:cNvSpPr/>
          <p:nvPr userDrawn="1"/>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节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0DD7636-5BE1-44BC-BB5F-15739D9E18E1}" type="datetimeFigureOut">
              <a:rPr lang="zh-CN" altLang="en-US" smtClean="0">
                <a:solidFill>
                  <a:srgbClr val="FFFFFF">
                    <a:lumMod val="50000"/>
                  </a:srgbClr>
                </a:solidFill>
              </a:rPr>
            </a:fld>
            <a:endParaRPr lang="zh-CN" altLang="en-US">
              <a:solidFill>
                <a:srgbClr val="FFFFFF">
                  <a:lumMod val="50000"/>
                </a:srgbClr>
              </a:solidFill>
            </a:endParaRPr>
          </a:p>
        </p:txBody>
      </p:sp>
      <p:sp>
        <p:nvSpPr>
          <p:cNvPr id="3" name="页脚占位符 2"/>
          <p:cNvSpPr>
            <a:spLocks noGrp="1"/>
          </p:cNvSpPr>
          <p:nvPr>
            <p:ph type="ftr" sz="quarter" idx="11"/>
          </p:nvPr>
        </p:nvSpPr>
        <p:spPr/>
        <p:txBody>
          <a:bodyPr/>
          <a:lstStyle/>
          <a:p>
            <a:endParaRPr lang="zh-CN" altLang="en-US">
              <a:solidFill>
                <a:srgbClr val="FFFFFF">
                  <a:lumMod val="50000"/>
                </a:srgbClr>
              </a:solidFill>
            </a:endParaRPr>
          </a:p>
        </p:txBody>
      </p:sp>
      <p:sp>
        <p:nvSpPr>
          <p:cNvPr id="4" name="灯片编号占位符 3"/>
          <p:cNvSpPr>
            <a:spLocks noGrp="1"/>
          </p:cNvSpPr>
          <p:nvPr>
            <p:ph type="sldNum" sz="quarter" idx="12"/>
          </p:nvPr>
        </p:nvSpPr>
        <p:spPr/>
        <p:txBody>
          <a:bodyPr/>
          <a:lstStyle/>
          <a:p>
            <a:fld id="{E87C0E1D-24C4-406F-9615-DBDA8D2D1F93}" type="slidenum">
              <a:rPr lang="zh-CN" altLang="en-US" smtClean="0">
                <a:solidFill>
                  <a:srgbClr val="FFFFFF">
                    <a:lumMod val="50000"/>
                  </a:srgbClr>
                </a:solidFill>
              </a:rPr>
            </a:fld>
            <a:endParaRPr lang="zh-CN" altLang="en-US">
              <a:solidFill>
                <a:srgbClr val="FFFFFF">
                  <a:lumMod val="50000"/>
                </a:srgbClr>
              </a:solidFill>
            </a:endParaRPr>
          </a:p>
        </p:txBody>
      </p:sp>
      <p:grpSp>
        <p:nvGrpSpPr>
          <p:cNvPr id="6" name="组合 5"/>
          <p:cNvGrpSpPr/>
          <p:nvPr userDrawn="1"/>
        </p:nvGrpSpPr>
        <p:grpSpPr>
          <a:xfrm>
            <a:off x="-1" y="-2439"/>
            <a:ext cx="9145787" cy="718411"/>
            <a:chOff x="-1" y="190175"/>
            <a:chExt cx="9145786" cy="525795"/>
          </a:xfrm>
        </p:grpSpPr>
        <p:sp>
          <p:nvSpPr>
            <p:cNvPr id="7"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8"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9"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sp>
        <p:nvSpPr>
          <p:cNvPr id="11" name="文本占位符 10"/>
          <p:cNvSpPr>
            <a:spLocks noGrp="1"/>
          </p:cNvSpPr>
          <p:nvPr>
            <p:ph type="body" sz="quarter" idx="13" hasCustomPrompt="1"/>
          </p:nvPr>
        </p:nvSpPr>
        <p:spPr>
          <a:xfrm>
            <a:off x="392113" y="948743"/>
            <a:ext cx="7094537" cy="544391"/>
          </a:xfrm>
        </p:spPr>
        <p:txBody>
          <a:bodyPr>
            <a:normAutofit/>
          </a:bodyPr>
          <a:lstStyle>
            <a:lvl1pPr marL="0" indent="0">
              <a:buNone/>
              <a:defRPr sz="1600" b="1">
                <a:solidFill>
                  <a:schemeClr val="accent5">
                    <a:lumMod val="75000"/>
                  </a:schemeClr>
                </a:solidFill>
              </a:defRPr>
            </a:lvl1pPr>
          </a:lstStyle>
          <a:p>
            <a:pPr lvl="0"/>
            <a:r>
              <a:rPr lang="zh-CN" altLang="en-US" dirty="0"/>
              <a:t>编辑母版文本样式</a:t>
            </a:r>
            <a:endParaRPr lang="zh-CN" altLang="en-US" dirty="0"/>
          </a:p>
        </p:txBody>
      </p:sp>
      <p:sp>
        <p:nvSpPr>
          <p:cNvPr id="13" name="内容占位符 12"/>
          <p:cNvSpPr>
            <a:spLocks noGrp="1"/>
          </p:cNvSpPr>
          <p:nvPr>
            <p:ph sz="quarter" idx="14" hasCustomPrompt="1"/>
          </p:nvPr>
        </p:nvSpPr>
        <p:spPr>
          <a:xfrm>
            <a:off x="628650" y="1863725"/>
            <a:ext cx="7886700" cy="4044950"/>
          </a:xfrm>
        </p:spPr>
        <p:txBody>
          <a:bodyPr/>
          <a:lstStyle>
            <a:lvl1pPr marL="0" indent="0">
              <a:buNone/>
              <a:defRPr sz="1600"/>
            </a:lvl1pPr>
            <a:lvl2pPr marL="457200" indent="0">
              <a:buNone/>
              <a:defRPr/>
            </a:lvl2pPr>
          </a:lstStyle>
          <a:p>
            <a:pPr lvl="0"/>
            <a:r>
              <a:rPr lang="zh-CN" altLang="en-US" dirty="0"/>
              <a:t>编辑母版文本样式</a:t>
            </a:r>
            <a:endParaRPr lang="zh-CN" altLang="en-US" dirty="0"/>
          </a:p>
        </p:txBody>
      </p:sp>
      <p:sp>
        <p:nvSpPr>
          <p:cNvPr id="14" name="矩形 13"/>
          <p:cNvSpPr/>
          <p:nvPr userDrawn="1"/>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15" name="矩形 14"/>
          <p:cNvSpPr/>
          <p:nvPr userDrawn="1"/>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60FBDFE-C587-4B4C-A407-44438C67B59E}" type="datetimeFigureOut">
              <a:rPr lang="zh-CN" altLang="en-US" smtClean="0">
                <a:solidFill>
                  <a:srgbClr val="FFFFFF">
                    <a:lumMod val="50000"/>
                  </a:srgbClr>
                </a:solidFill>
              </a:rPr>
            </a:fld>
            <a:endParaRPr lang="zh-CN" altLang="en-US">
              <a:solidFill>
                <a:srgbClr val="FFFFFF">
                  <a:lumMod val="50000"/>
                </a:srgbClr>
              </a:solidFill>
            </a:endParaRPr>
          </a:p>
        </p:txBody>
      </p:sp>
      <p:sp>
        <p:nvSpPr>
          <p:cNvPr id="3" name="页脚占位符 2"/>
          <p:cNvSpPr>
            <a:spLocks noGrp="1"/>
          </p:cNvSpPr>
          <p:nvPr>
            <p:ph type="ftr" sz="quarter" idx="11"/>
          </p:nvPr>
        </p:nvSpPr>
        <p:spPr/>
        <p:txBody>
          <a:bodyPr/>
          <a:lstStyle/>
          <a:p>
            <a:endParaRPr lang="zh-CN" altLang="en-US">
              <a:solidFill>
                <a:srgbClr val="FFFFFF">
                  <a:lumMod val="50000"/>
                </a:srgbClr>
              </a:solidFill>
            </a:endParaRPr>
          </a:p>
        </p:txBody>
      </p:sp>
      <p:sp>
        <p:nvSpPr>
          <p:cNvPr id="4" name="灯片编号占位符 3"/>
          <p:cNvSpPr>
            <a:spLocks noGrp="1"/>
          </p:cNvSpPr>
          <p:nvPr>
            <p:ph type="sldNum" sz="quarter" idx="12"/>
          </p:nvPr>
        </p:nvSpPr>
        <p:spPr/>
        <p:txBody>
          <a:bodyPr/>
          <a:lstStyle/>
          <a:p>
            <a:fld id="{49AE70B2-8BF9-45C0-BB95-33D1B9D3A854}" type="slidenum">
              <a:rPr lang="zh-CN" altLang="en-US" smtClean="0">
                <a:solidFill>
                  <a:srgbClr val="FFFFFF">
                    <a:lumMod val="50000"/>
                  </a:srgbClr>
                </a:solidFill>
              </a:rPr>
            </a:fld>
            <a:endParaRPr lang="zh-CN" altLang="en-US">
              <a:solidFill>
                <a:srgbClr val="FFFFFF">
                  <a:lumMod val="50000"/>
                </a:srgbClr>
              </a:solidFill>
            </a:endParaRPr>
          </a:p>
        </p:txBody>
      </p:sp>
      <p:grpSp>
        <p:nvGrpSpPr>
          <p:cNvPr id="5" name="组合 4"/>
          <p:cNvGrpSpPr/>
          <p:nvPr userDrawn="1"/>
        </p:nvGrpSpPr>
        <p:grpSpPr>
          <a:xfrm>
            <a:off x="0" y="1997136"/>
            <a:ext cx="7084431" cy="1791128"/>
            <a:chOff x="-1" y="2037922"/>
            <a:chExt cx="12192763" cy="1791128"/>
          </a:xfrm>
        </p:grpSpPr>
        <p:sp>
          <p:nvSpPr>
            <p:cNvPr id="6" name="矩形 5"/>
            <p:cNvSpPr/>
            <p:nvPr/>
          </p:nvSpPr>
          <p:spPr>
            <a:xfrm>
              <a:off x="762" y="2038350"/>
              <a:ext cx="12192000" cy="17907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7" name="矩形 6"/>
            <p:cNvSpPr/>
            <p:nvPr/>
          </p:nvSpPr>
          <p:spPr>
            <a:xfrm>
              <a:off x="762" y="2037922"/>
              <a:ext cx="12192000" cy="72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8" name="矩形 7"/>
            <p:cNvSpPr/>
            <p:nvPr/>
          </p:nvSpPr>
          <p:spPr>
            <a:xfrm>
              <a:off x="-1" y="3752264"/>
              <a:ext cx="12192000" cy="72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grpSp>
      <p:pic>
        <p:nvPicPr>
          <p:cNvPr id="9" name="图片 8"/>
          <p:cNvPicPr>
            <a:picLocks noChangeAspect="1"/>
          </p:cNvPicPr>
          <p:nvPr userDrawn="1"/>
        </p:nvPicPr>
        <p:blipFill rotWithShape="1">
          <a:blip r:embed="rId2">
            <a:extLst>
              <a:ext uri="{28A0092B-C50C-407E-A947-70E740481C1C}">
                <a14:useLocalDpi xmlns:a14="http://schemas.microsoft.com/office/drawing/2010/main" val="0"/>
              </a:ext>
            </a:extLst>
          </a:blip>
          <a:srcRect r="75391"/>
          <a:stretch>
            <a:fillRect/>
          </a:stretch>
        </p:blipFill>
        <p:spPr>
          <a:xfrm flipH="1">
            <a:off x="6143625" y="0"/>
            <a:ext cx="3000375" cy="6858000"/>
          </a:xfrm>
          <a:prstGeom prst="rect">
            <a:avLst/>
          </a:prstGeom>
        </p:spPr>
      </p:pic>
      <p:sp>
        <p:nvSpPr>
          <p:cNvPr id="10" name="文本框 5"/>
          <p:cNvSpPr txBox="1"/>
          <p:nvPr userDrawn="1"/>
        </p:nvSpPr>
        <p:spPr>
          <a:xfrm>
            <a:off x="1371600" y="2328817"/>
            <a:ext cx="4185761" cy="1200329"/>
          </a:xfrm>
          <a:prstGeom prst="rect">
            <a:avLst/>
          </a:prstGeom>
          <a:noFill/>
        </p:spPr>
        <p:txBody>
          <a:bodyPr wrap="none" rtlCol="0">
            <a:spAutoFit/>
          </a:bodyPr>
          <a:lstStyle/>
          <a:p>
            <a:r>
              <a:rPr lang="zh-CN" altLang="en-US" sz="7200" spc="600" dirty="0">
                <a:solidFill>
                  <a:srgbClr val="FFFFFF"/>
                </a:solidFill>
              </a:rPr>
              <a:t>感谢聆听</a:t>
            </a:r>
            <a:endParaRPr lang="zh-CN" altLang="en-US" sz="7200" spc="600" dirty="0">
              <a:solidFill>
                <a:srgbClr val="FFFFFF"/>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143000" y="1854199"/>
            <a:ext cx="6858000" cy="1655763"/>
          </a:xfrm>
        </p:spPr>
        <p:txBody>
          <a:bodyPr anchor="b">
            <a:normAutofit/>
          </a:bodyPr>
          <a:lstStyle>
            <a:lvl1pPr algn="ctr">
              <a:defRPr sz="7200" b="0"/>
            </a:lvl1pPr>
          </a:lstStyle>
          <a:p>
            <a:r>
              <a:rPr lang="zh-CN" altLang="en-US" dirty="0"/>
              <a:t>单击此处编辑标题</a:t>
            </a:r>
            <a:endParaRPr lang="zh-CN" altLang="en-US" dirty="0"/>
          </a:p>
        </p:txBody>
      </p:sp>
      <p:sp>
        <p:nvSpPr>
          <p:cNvPr id="3" name="副标题 2"/>
          <p:cNvSpPr>
            <a:spLocks noGrp="1"/>
          </p:cNvSpPr>
          <p:nvPr>
            <p:ph type="subTitle" idx="1"/>
          </p:nvPr>
        </p:nvSpPr>
        <p:spPr>
          <a:xfrm>
            <a:off x="1143000" y="3602038"/>
            <a:ext cx="6858000" cy="1655762"/>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srgbClr val="FFFFFF">
                    <a:lumMod val="50000"/>
                  </a:srgbClr>
                </a:solidFill>
              </a:rPr>
            </a:fld>
            <a:endParaRPr lang="zh-CN" altLang="en-US" dirty="0">
              <a:solidFill>
                <a:srgbClr val="FFFFFF">
                  <a:lumMod val="50000"/>
                </a:srgbClr>
              </a:solidFill>
            </a:endParaRPr>
          </a:p>
        </p:txBody>
      </p:sp>
      <p:sp>
        <p:nvSpPr>
          <p:cNvPr id="5" name="页脚占位符 4"/>
          <p:cNvSpPr>
            <a:spLocks noGrp="1"/>
          </p:cNvSpPr>
          <p:nvPr>
            <p:ph type="ftr" sz="quarter" idx="11"/>
          </p:nvPr>
        </p:nvSpPr>
        <p:spPr/>
        <p:txBody>
          <a:bodyPr/>
          <a:lstStyle/>
          <a:p>
            <a:endParaRPr lang="zh-CN" altLang="en-US">
              <a:solidFill>
                <a:srgbClr val="FFFFFF">
                  <a:lumMod val="50000"/>
                </a:srgb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srgbClr val="FFFFFF">
                    <a:lumMod val="50000"/>
                  </a:srgbClr>
                </a:solidFill>
              </a:rPr>
            </a:fld>
            <a:endParaRPr lang="zh-CN" altLang="en-US">
              <a:solidFill>
                <a:srgbClr val="FFFFFF">
                  <a:lumMod val="50000"/>
                </a:srgbClr>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760FBDFE-C587-4B4C-A407-44438C67B59E}" type="datetimeFigureOut">
              <a:rPr lang="zh-CN" altLang="en-US" smtClean="0">
                <a:solidFill>
                  <a:srgbClr val="FFFFFF">
                    <a:lumMod val="50000"/>
                  </a:srgbClr>
                </a:solidFill>
              </a:rPr>
            </a:fld>
            <a:endParaRPr lang="zh-CN" altLang="en-US" dirty="0">
              <a:solidFill>
                <a:srgbClr val="FFFFFF">
                  <a:lumMod val="50000"/>
                </a:srgbClr>
              </a:solidFill>
            </a:endParaRPr>
          </a:p>
        </p:txBody>
      </p:sp>
      <p:sp>
        <p:nvSpPr>
          <p:cNvPr id="5" name="页脚占位符 4"/>
          <p:cNvSpPr>
            <a:spLocks noGrp="1"/>
          </p:cNvSpPr>
          <p:nvPr>
            <p:ph type="ftr" sz="quarter" idx="11"/>
          </p:nvPr>
        </p:nvSpPr>
        <p:spPr/>
        <p:txBody>
          <a:bodyPr/>
          <a:lstStyle/>
          <a:p>
            <a:endParaRPr lang="zh-CN" altLang="en-US" dirty="0">
              <a:solidFill>
                <a:srgbClr val="FFFFFF">
                  <a:lumMod val="50000"/>
                </a:srgbClr>
              </a:solidFill>
            </a:endParaRPr>
          </a:p>
        </p:txBody>
      </p:sp>
      <p:sp>
        <p:nvSpPr>
          <p:cNvPr id="6" name="灯片编号占位符 5"/>
          <p:cNvSpPr>
            <a:spLocks noGrp="1"/>
          </p:cNvSpPr>
          <p:nvPr>
            <p:ph type="sldNum" sz="quarter" idx="12"/>
          </p:nvPr>
        </p:nvSpPr>
        <p:spPr/>
        <p:txBody>
          <a:bodyPr/>
          <a:lstStyle/>
          <a:p>
            <a:fld id="{49AE70B2-8BF9-45C0-BB95-33D1B9D3A854}" type="slidenum">
              <a:rPr lang="zh-CN" altLang="en-US" smtClean="0">
                <a:solidFill>
                  <a:srgbClr val="FFFFFF">
                    <a:lumMod val="50000"/>
                  </a:srgbClr>
                </a:solidFill>
              </a:rPr>
            </a:fld>
            <a:endParaRPr lang="zh-CN" altLang="en-US">
              <a:solidFill>
                <a:srgbClr val="FFFFFF">
                  <a:lumMod val="50000"/>
                </a:srgbClr>
              </a:solidFill>
            </a:endParaRPr>
          </a:p>
        </p:txBody>
      </p:sp>
      <p:grpSp>
        <p:nvGrpSpPr>
          <p:cNvPr id="8" name="组合 7"/>
          <p:cNvGrpSpPr/>
          <p:nvPr/>
        </p:nvGrpSpPr>
        <p:grpSpPr>
          <a:xfrm>
            <a:off x="690257" y="854039"/>
            <a:ext cx="7832784" cy="781051"/>
            <a:chOff x="3725790" y="847725"/>
            <a:chExt cx="3730770" cy="781050"/>
          </a:xfrm>
        </p:grpSpPr>
        <p:grpSp>
          <p:nvGrpSpPr>
            <p:cNvPr id="10" name="组合 9"/>
            <p:cNvGrpSpPr/>
            <p:nvPr/>
          </p:nvGrpSpPr>
          <p:grpSpPr>
            <a:xfrm>
              <a:off x="3725790" y="1019175"/>
              <a:ext cx="627135" cy="609600"/>
              <a:chOff x="3725790" y="1019175"/>
              <a:chExt cx="627135" cy="609600"/>
            </a:xfrm>
          </p:grpSpPr>
          <p:sp>
            <p:nvSpPr>
              <p:cNvPr id="15" name="任意多边形 11"/>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16" name="直角三角形 15"/>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grpSp>
        <p:grpSp>
          <p:nvGrpSpPr>
            <p:cNvPr id="11" name="组合 10"/>
            <p:cNvGrpSpPr/>
            <p:nvPr/>
          </p:nvGrpSpPr>
          <p:grpSpPr>
            <a:xfrm flipH="1">
              <a:off x="6829425" y="1019175"/>
              <a:ext cx="627135" cy="609600"/>
              <a:chOff x="3725790" y="1019175"/>
              <a:chExt cx="627135" cy="609600"/>
            </a:xfrm>
          </p:grpSpPr>
          <p:sp>
            <p:nvSpPr>
              <p:cNvPr id="13" name="任意多边形 9"/>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14" name="直角三角形 13"/>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grpSp>
        <p:sp>
          <p:nvSpPr>
            <p:cNvPr id="12" name="矩形 11"/>
            <p:cNvSpPr/>
            <p:nvPr/>
          </p:nvSpPr>
          <p:spPr>
            <a:xfrm>
              <a:off x="4181475" y="847725"/>
              <a:ext cx="281940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grpSp>
      <p:grpSp>
        <p:nvGrpSpPr>
          <p:cNvPr id="17" name="组合 16"/>
          <p:cNvGrpSpPr/>
          <p:nvPr userDrawn="1"/>
        </p:nvGrpSpPr>
        <p:grpSpPr>
          <a:xfrm>
            <a:off x="1754535" y="2048547"/>
            <a:ext cx="5693399" cy="415498"/>
            <a:chOff x="1807265" y="2462595"/>
            <a:chExt cx="5693399" cy="415498"/>
          </a:xfrm>
          <a:solidFill>
            <a:schemeClr val="bg2"/>
          </a:solidFill>
        </p:grpSpPr>
        <p:sp>
          <p:nvSpPr>
            <p:cNvPr id="18" name="圆角矩形 46"/>
            <p:cNvSpPr/>
            <p:nvPr/>
          </p:nvSpPr>
          <p:spPr>
            <a:xfrm>
              <a:off x="1807265" y="2478527"/>
              <a:ext cx="5693399" cy="394154"/>
            </a:xfrm>
            <a:prstGeom prst="roundRect">
              <a:avLst>
                <a:gd name="adj" fmla="val 20658"/>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rgbClr val="FFFFFF"/>
                </a:solidFill>
              </a:endParaRPr>
            </a:p>
          </p:txBody>
        </p:sp>
        <p:sp>
          <p:nvSpPr>
            <p:cNvPr id="19" name="矩形 18"/>
            <p:cNvSpPr/>
            <p:nvPr/>
          </p:nvSpPr>
          <p:spPr>
            <a:xfrm>
              <a:off x="1883286" y="2462595"/>
              <a:ext cx="3007662" cy="415498"/>
            </a:xfrm>
            <a:prstGeom prst="rect">
              <a:avLst/>
            </a:prstGeom>
            <a:grpFill/>
          </p:spPr>
          <p:txBody>
            <a:bodyPr wrap="square">
              <a:spAutoFit/>
            </a:bodyPr>
            <a:lstStyle/>
            <a:p>
              <a:endParaRPr lang="zh-CN" altLang="en-US" sz="2100" spc="225" dirty="0">
                <a:solidFill>
                  <a:srgbClr val="FFFFFF"/>
                </a:solidFill>
                <a:latin typeface="微软雅黑" panose="020B0503020204020204" pitchFamily="34" charset="-122"/>
              </a:endParaRPr>
            </a:p>
          </p:txBody>
        </p:sp>
      </p:grpSp>
      <p:grpSp>
        <p:nvGrpSpPr>
          <p:cNvPr id="20" name="组合 19"/>
          <p:cNvGrpSpPr/>
          <p:nvPr userDrawn="1"/>
        </p:nvGrpSpPr>
        <p:grpSpPr>
          <a:xfrm>
            <a:off x="1754535" y="2753555"/>
            <a:ext cx="5693399" cy="426278"/>
            <a:chOff x="1807265" y="2935089"/>
            <a:chExt cx="5693399" cy="426278"/>
          </a:xfrm>
        </p:grpSpPr>
        <p:sp>
          <p:nvSpPr>
            <p:cNvPr id="21" name="圆角矩形 48"/>
            <p:cNvSpPr/>
            <p:nvPr/>
          </p:nvSpPr>
          <p:spPr>
            <a:xfrm>
              <a:off x="1807265" y="293508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rgbClr val="FFFFFF"/>
                </a:solidFill>
              </a:endParaRPr>
            </a:p>
          </p:txBody>
        </p:sp>
        <p:sp>
          <p:nvSpPr>
            <p:cNvPr id="22" name="矩形 21"/>
            <p:cNvSpPr/>
            <p:nvPr/>
          </p:nvSpPr>
          <p:spPr>
            <a:xfrm>
              <a:off x="1881814" y="2945869"/>
              <a:ext cx="184731" cy="415498"/>
            </a:xfrm>
            <a:prstGeom prst="rect">
              <a:avLst/>
            </a:prstGeom>
          </p:spPr>
          <p:txBody>
            <a:bodyPr wrap="none">
              <a:spAutoFit/>
            </a:bodyPr>
            <a:lstStyle/>
            <a:p>
              <a:endParaRPr lang="zh-CN" altLang="en-US" sz="2100" spc="225" dirty="0">
                <a:solidFill>
                  <a:srgbClr val="000000">
                    <a:lumMod val="75000"/>
                    <a:lumOff val="25000"/>
                  </a:srgbClr>
                </a:solidFill>
                <a:latin typeface="微软雅黑" panose="020B0503020204020204" pitchFamily="34" charset="-122"/>
              </a:endParaRPr>
            </a:p>
          </p:txBody>
        </p:sp>
      </p:grpSp>
      <p:grpSp>
        <p:nvGrpSpPr>
          <p:cNvPr id="23" name="组合 22"/>
          <p:cNvGrpSpPr/>
          <p:nvPr userDrawn="1"/>
        </p:nvGrpSpPr>
        <p:grpSpPr>
          <a:xfrm>
            <a:off x="1754535" y="3469343"/>
            <a:ext cx="5693399" cy="426278"/>
            <a:chOff x="1807265" y="3400693"/>
            <a:chExt cx="5693399" cy="426278"/>
          </a:xfrm>
        </p:grpSpPr>
        <p:sp>
          <p:nvSpPr>
            <p:cNvPr id="24" name="圆角矩形 50"/>
            <p:cNvSpPr/>
            <p:nvPr/>
          </p:nvSpPr>
          <p:spPr>
            <a:xfrm>
              <a:off x="1807265" y="3400693"/>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rgbClr val="FFFFFF"/>
                </a:solidFill>
              </a:endParaRPr>
            </a:p>
          </p:txBody>
        </p:sp>
        <p:sp>
          <p:nvSpPr>
            <p:cNvPr id="25" name="矩形 24"/>
            <p:cNvSpPr/>
            <p:nvPr/>
          </p:nvSpPr>
          <p:spPr>
            <a:xfrm>
              <a:off x="1881814" y="3411473"/>
              <a:ext cx="184731" cy="415498"/>
            </a:xfrm>
            <a:prstGeom prst="rect">
              <a:avLst/>
            </a:prstGeom>
          </p:spPr>
          <p:txBody>
            <a:bodyPr wrap="none">
              <a:spAutoFit/>
            </a:bodyPr>
            <a:lstStyle/>
            <a:p>
              <a:endParaRPr lang="zh-CN" altLang="en-US" sz="2100" spc="225" dirty="0">
                <a:solidFill>
                  <a:srgbClr val="000000">
                    <a:lumMod val="75000"/>
                    <a:lumOff val="25000"/>
                  </a:srgbClr>
                </a:solidFill>
                <a:latin typeface="微软雅黑" panose="020B0503020204020204" pitchFamily="34" charset="-122"/>
              </a:endParaRPr>
            </a:p>
          </p:txBody>
        </p:sp>
      </p:grpSp>
      <p:grpSp>
        <p:nvGrpSpPr>
          <p:cNvPr id="26" name="组合 25"/>
          <p:cNvGrpSpPr/>
          <p:nvPr userDrawn="1"/>
        </p:nvGrpSpPr>
        <p:grpSpPr>
          <a:xfrm>
            <a:off x="1754535" y="4185131"/>
            <a:ext cx="5693399" cy="426279"/>
            <a:chOff x="1807265" y="3866296"/>
            <a:chExt cx="5693399" cy="426279"/>
          </a:xfrm>
        </p:grpSpPr>
        <p:sp>
          <p:nvSpPr>
            <p:cNvPr id="27" name="圆角矩形 52"/>
            <p:cNvSpPr/>
            <p:nvPr/>
          </p:nvSpPr>
          <p:spPr>
            <a:xfrm>
              <a:off x="1807265" y="3866296"/>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rgbClr val="FFFFFF"/>
                </a:solidFill>
              </a:endParaRPr>
            </a:p>
          </p:txBody>
        </p:sp>
        <p:sp>
          <p:nvSpPr>
            <p:cNvPr id="28" name="矩形 27"/>
            <p:cNvSpPr/>
            <p:nvPr/>
          </p:nvSpPr>
          <p:spPr>
            <a:xfrm>
              <a:off x="1881814" y="3877077"/>
              <a:ext cx="184731" cy="415498"/>
            </a:xfrm>
            <a:prstGeom prst="rect">
              <a:avLst/>
            </a:prstGeom>
          </p:spPr>
          <p:txBody>
            <a:bodyPr wrap="none">
              <a:spAutoFit/>
            </a:bodyPr>
            <a:lstStyle/>
            <a:p>
              <a:endParaRPr lang="zh-CN" altLang="en-US" sz="2100" spc="225" dirty="0">
                <a:solidFill>
                  <a:srgbClr val="000000">
                    <a:lumMod val="75000"/>
                    <a:lumOff val="25000"/>
                  </a:srgbClr>
                </a:solidFill>
                <a:latin typeface="微软雅黑" panose="020B0503020204020204" pitchFamily="34" charset="-122"/>
              </a:endParaRPr>
            </a:p>
          </p:txBody>
        </p:sp>
      </p:grpSp>
      <p:sp>
        <p:nvSpPr>
          <p:cNvPr id="29" name="圆角矩形 42"/>
          <p:cNvSpPr/>
          <p:nvPr userDrawn="1"/>
        </p:nvSpPr>
        <p:spPr>
          <a:xfrm>
            <a:off x="1765367" y="490091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100" dirty="0">
                <a:solidFill>
                  <a:srgbClr val="000000">
                    <a:lumMod val="75000"/>
                    <a:lumOff val="25000"/>
                  </a:srgbClr>
                </a:solidFill>
              </a:rPr>
              <a:t> </a:t>
            </a:r>
            <a:endParaRPr lang="zh-CN" altLang="en-US" sz="2100" dirty="0">
              <a:solidFill>
                <a:srgbClr val="000000">
                  <a:lumMod val="75000"/>
                  <a:lumOff val="25000"/>
                </a:srgbClr>
              </a:solidFill>
            </a:endParaRPr>
          </a:p>
        </p:txBody>
      </p:sp>
      <p:sp>
        <p:nvSpPr>
          <p:cNvPr id="30" name="圆角矩形 1"/>
          <p:cNvSpPr/>
          <p:nvPr userDrawn="1"/>
        </p:nvSpPr>
        <p:spPr>
          <a:xfrm>
            <a:off x="1784416" y="5511788"/>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2100" dirty="0">
              <a:solidFill>
                <a:srgbClr val="000000">
                  <a:lumMod val="75000"/>
                  <a:lumOff val="25000"/>
                </a:srgbClr>
              </a:solidFill>
            </a:endParaRPr>
          </a:p>
        </p:txBody>
      </p:sp>
      <p:sp>
        <p:nvSpPr>
          <p:cNvPr id="34" name="文本占位符 33"/>
          <p:cNvSpPr>
            <a:spLocks noGrp="1"/>
          </p:cNvSpPr>
          <p:nvPr>
            <p:ph type="body" sz="quarter" idx="13" hasCustomPrompt="1"/>
          </p:nvPr>
        </p:nvSpPr>
        <p:spPr>
          <a:xfrm>
            <a:off x="2106613" y="854075"/>
            <a:ext cx="4954587" cy="523875"/>
          </a:xfrm>
        </p:spPr>
        <p:txBody>
          <a:bodyPr>
            <a:normAutofit/>
          </a:bodyPr>
          <a:lstStyle>
            <a:lvl1pPr marL="0" indent="0" algn="ctr">
              <a:buNone/>
              <a:defRPr sz="2800">
                <a:solidFill>
                  <a:srgbClr val="FFC000"/>
                </a:solidFill>
              </a:defRPr>
            </a:lvl1pPr>
          </a:lstStyle>
          <a:p>
            <a:pPr lvl="0"/>
            <a:r>
              <a:rPr lang="zh-CN" altLang="en-US" dirty="0"/>
              <a:t>编辑母版文本样式</a:t>
            </a:r>
            <a:endParaRPr lang="zh-CN" altLang="en-US" dirty="0"/>
          </a:p>
        </p:txBody>
      </p:sp>
      <p:sp>
        <p:nvSpPr>
          <p:cNvPr id="36" name="文本占位符 35"/>
          <p:cNvSpPr>
            <a:spLocks noGrp="1"/>
          </p:cNvSpPr>
          <p:nvPr>
            <p:ph type="body" sz="quarter" idx="14" hasCustomPrompt="1"/>
          </p:nvPr>
        </p:nvSpPr>
        <p:spPr>
          <a:xfrm>
            <a:off x="1920875" y="2063750"/>
            <a:ext cx="5011738" cy="411163"/>
          </a:xfrm>
        </p:spPr>
        <p:txBody>
          <a:bodyPr>
            <a:normAutofit/>
          </a:bodyPr>
          <a:lstStyle>
            <a:lvl1pPr>
              <a:defRPr sz="2100"/>
            </a:lvl1pPr>
          </a:lstStyle>
          <a:p>
            <a:pPr lvl="0"/>
            <a:r>
              <a:rPr lang="zh-CN" altLang="en-US" dirty="0"/>
              <a:t>编辑母版文本样式</a:t>
            </a:r>
            <a:endParaRPr lang="zh-CN" altLang="en-US" dirty="0"/>
          </a:p>
        </p:txBody>
      </p:sp>
      <p:sp>
        <p:nvSpPr>
          <p:cNvPr id="37" name="文本占位符 35"/>
          <p:cNvSpPr>
            <a:spLocks noGrp="1"/>
          </p:cNvSpPr>
          <p:nvPr>
            <p:ph type="body" sz="quarter" idx="15" hasCustomPrompt="1"/>
          </p:nvPr>
        </p:nvSpPr>
        <p:spPr>
          <a:xfrm>
            <a:off x="1920875" y="2747372"/>
            <a:ext cx="5011738" cy="411163"/>
          </a:xfrm>
        </p:spPr>
        <p:txBody>
          <a:bodyPr>
            <a:normAutofit/>
          </a:bodyPr>
          <a:lstStyle>
            <a:lvl1pPr>
              <a:defRPr sz="2100"/>
            </a:lvl1pPr>
          </a:lstStyle>
          <a:p>
            <a:pPr lvl="0"/>
            <a:r>
              <a:rPr lang="zh-CN" altLang="en-US" dirty="0"/>
              <a:t>编辑母版文本样式</a:t>
            </a:r>
            <a:endParaRPr lang="zh-CN" altLang="en-US" dirty="0"/>
          </a:p>
        </p:txBody>
      </p:sp>
      <p:sp>
        <p:nvSpPr>
          <p:cNvPr id="38" name="文本占位符 35"/>
          <p:cNvSpPr>
            <a:spLocks noGrp="1"/>
          </p:cNvSpPr>
          <p:nvPr>
            <p:ph type="body" sz="quarter" idx="16" hasCustomPrompt="1"/>
          </p:nvPr>
        </p:nvSpPr>
        <p:spPr>
          <a:xfrm>
            <a:off x="1920875" y="3468767"/>
            <a:ext cx="5011738" cy="411163"/>
          </a:xfrm>
        </p:spPr>
        <p:txBody>
          <a:bodyPr>
            <a:normAutofit/>
          </a:bodyPr>
          <a:lstStyle>
            <a:lvl1pPr>
              <a:defRPr sz="2100"/>
            </a:lvl1pPr>
          </a:lstStyle>
          <a:p>
            <a:pPr lvl="0"/>
            <a:r>
              <a:rPr lang="zh-CN" altLang="en-US" dirty="0"/>
              <a:t>编辑母版文本样式</a:t>
            </a:r>
            <a:endParaRPr lang="zh-CN" altLang="en-US" dirty="0"/>
          </a:p>
        </p:txBody>
      </p:sp>
      <p:sp>
        <p:nvSpPr>
          <p:cNvPr id="39" name="文本占位符 35"/>
          <p:cNvSpPr>
            <a:spLocks noGrp="1"/>
          </p:cNvSpPr>
          <p:nvPr>
            <p:ph type="body" sz="quarter" idx="17" hasCustomPrompt="1"/>
          </p:nvPr>
        </p:nvSpPr>
        <p:spPr>
          <a:xfrm>
            <a:off x="1920875" y="5532807"/>
            <a:ext cx="5011738" cy="411163"/>
          </a:xfrm>
        </p:spPr>
        <p:txBody>
          <a:bodyPr>
            <a:normAutofit/>
          </a:bodyPr>
          <a:lstStyle>
            <a:lvl1pPr>
              <a:defRPr sz="2100"/>
            </a:lvl1pPr>
          </a:lstStyle>
          <a:p>
            <a:pPr lvl="0"/>
            <a:r>
              <a:rPr lang="zh-CN" altLang="en-US" dirty="0"/>
              <a:t>编辑母版文本样式</a:t>
            </a:r>
            <a:endParaRPr lang="zh-CN" altLang="en-US" dirty="0"/>
          </a:p>
        </p:txBody>
      </p:sp>
      <p:sp>
        <p:nvSpPr>
          <p:cNvPr id="40" name="文本占位符 35"/>
          <p:cNvSpPr>
            <a:spLocks noGrp="1"/>
          </p:cNvSpPr>
          <p:nvPr>
            <p:ph type="body" sz="quarter" idx="18" hasCustomPrompt="1"/>
          </p:nvPr>
        </p:nvSpPr>
        <p:spPr>
          <a:xfrm>
            <a:off x="1920875" y="4176649"/>
            <a:ext cx="5011738" cy="411163"/>
          </a:xfrm>
        </p:spPr>
        <p:txBody>
          <a:bodyPr>
            <a:normAutofit/>
          </a:bodyPr>
          <a:lstStyle>
            <a:lvl1pPr>
              <a:defRPr sz="2100"/>
            </a:lvl1pPr>
          </a:lstStyle>
          <a:p>
            <a:pPr lvl="0"/>
            <a:r>
              <a:rPr lang="zh-CN" altLang="en-US" dirty="0"/>
              <a:t>编辑母版文本样式</a:t>
            </a:r>
            <a:endParaRPr lang="zh-CN" altLang="en-US" dirty="0"/>
          </a:p>
        </p:txBody>
      </p:sp>
      <p:sp>
        <p:nvSpPr>
          <p:cNvPr id="41" name="文本占位符 35"/>
          <p:cNvSpPr>
            <a:spLocks noGrp="1"/>
          </p:cNvSpPr>
          <p:nvPr>
            <p:ph type="body" sz="quarter" idx="19" hasCustomPrompt="1"/>
          </p:nvPr>
        </p:nvSpPr>
        <p:spPr>
          <a:xfrm>
            <a:off x="1920875" y="4906446"/>
            <a:ext cx="5011738" cy="411163"/>
          </a:xfrm>
        </p:spPr>
        <p:txBody>
          <a:bodyPr>
            <a:normAutofit/>
          </a:bodyPr>
          <a:lstStyle>
            <a:lvl1pPr>
              <a:defRPr sz="2100"/>
            </a:lvl1pPr>
          </a:lstStyle>
          <a:p>
            <a:pPr lvl="0"/>
            <a:r>
              <a:rPr lang="zh-CN" altLang="en-US" dirty="0"/>
              <a:t>编辑母版文本样式</a:t>
            </a:r>
            <a:endParaRPr lang="zh-CN" altLang="en-US" dirty="0"/>
          </a:p>
        </p:txBody>
      </p:sp>
      <p:sp>
        <p:nvSpPr>
          <p:cNvPr id="42" name="矩形 41"/>
          <p:cNvSpPr/>
          <p:nvPr userDrawn="1"/>
        </p:nvSpPr>
        <p:spPr>
          <a:xfrm>
            <a:off x="0" y="-8890"/>
            <a:ext cx="9144000" cy="38227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355">
                <a:solidFill>
                  <a:prstClr val="white"/>
                </a:solidFill>
              </a:rPr>
              <a:t>大数据应用人才培养系列教材</a:t>
            </a:r>
            <a:endParaRPr lang="zh-CN" altLang="en-US" sz="1355">
              <a:solidFill>
                <a:prstClr val="white"/>
              </a:solidFill>
            </a:endParaRPr>
          </a:p>
        </p:txBody>
      </p:sp>
      <p:sp>
        <p:nvSpPr>
          <p:cNvPr id="43" name="矩形 42"/>
          <p:cNvSpPr/>
          <p:nvPr userDrawn="1"/>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44" name="矩形 43"/>
          <p:cNvSpPr/>
          <p:nvPr userDrawn="1"/>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节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0DD7636-5BE1-44BC-BB5F-15739D9E18E1}" type="datetimeFigureOut">
              <a:rPr lang="zh-CN" altLang="en-US" smtClean="0">
                <a:solidFill>
                  <a:srgbClr val="FFFFFF">
                    <a:lumMod val="50000"/>
                  </a:srgbClr>
                </a:solidFill>
              </a:rPr>
            </a:fld>
            <a:endParaRPr lang="zh-CN" altLang="en-US">
              <a:solidFill>
                <a:srgbClr val="FFFFFF">
                  <a:lumMod val="50000"/>
                </a:srgbClr>
              </a:solidFill>
            </a:endParaRPr>
          </a:p>
        </p:txBody>
      </p:sp>
      <p:sp>
        <p:nvSpPr>
          <p:cNvPr id="3" name="页脚占位符 2"/>
          <p:cNvSpPr>
            <a:spLocks noGrp="1"/>
          </p:cNvSpPr>
          <p:nvPr>
            <p:ph type="ftr" sz="quarter" idx="11"/>
          </p:nvPr>
        </p:nvSpPr>
        <p:spPr/>
        <p:txBody>
          <a:bodyPr/>
          <a:lstStyle/>
          <a:p>
            <a:endParaRPr lang="zh-CN" altLang="en-US">
              <a:solidFill>
                <a:srgbClr val="FFFFFF">
                  <a:lumMod val="50000"/>
                </a:srgbClr>
              </a:solidFill>
            </a:endParaRPr>
          </a:p>
        </p:txBody>
      </p:sp>
      <p:sp>
        <p:nvSpPr>
          <p:cNvPr id="4" name="灯片编号占位符 3"/>
          <p:cNvSpPr>
            <a:spLocks noGrp="1"/>
          </p:cNvSpPr>
          <p:nvPr>
            <p:ph type="sldNum" sz="quarter" idx="12"/>
          </p:nvPr>
        </p:nvSpPr>
        <p:spPr/>
        <p:txBody>
          <a:bodyPr/>
          <a:lstStyle/>
          <a:p>
            <a:fld id="{E87C0E1D-24C4-406F-9615-DBDA8D2D1F93}" type="slidenum">
              <a:rPr lang="zh-CN" altLang="en-US" smtClean="0">
                <a:solidFill>
                  <a:srgbClr val="FFFFFF">
                    <a:lumMod val="50000"/>
                  </a:srgbClr>
                </a:solidFill>
              </a:rPr>
            </a:fld>
            <a:endParaRPr lang="zh-CN" altLang="en-US">
              <a:solidFill>
                <a:srgbClr val="FFFFFF">
                  <a:lumMod val="50000"/>
                </a:srgbClr>
              </a:solidFill>
            </a:endParaRPr>
          </a:p>
        </p:txBody>
      </p:sp>
      <p:grpSp>
        <p:nvGrpSpPr>
          <p:cNvPr id="6" name="组合 5"/>
          <p:cNvGrpSpPr/>
          <p:nvPr userDrawn="1"/>
        </p:nvGrpSpPr>
        <p:grpSpPr>
          <a:xfrm>
            <a:off x="-1" y="-2439"/>
            <a:ext cx="9145787" cy="718411"/>
            <a:chOff x="-1" y="190175"/>
            <a:chExt cx="9145786" cy="525795"/>
          </a:xfrm>
        </p:grpSpPr>
        <p:sp>
          <p:nvSpPr>
            <p:cNvPr id="7"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8"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9"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sp>
        <p:nvSpPr>
          <p:cNvPr id="11" name="文本占位符 10"/>
          <p:cNvSpPr>
            <a:spLocks noGrp="1"/>
          </p:cNvSpPr>
          <p:nvPr>
            <p:ph type="body" sz="quarter" idx="13" hasCustomPrompt="1"/>
          </p:nvPr>
        </p:nvSpPr>
        <p:spPr>
          <a:xfrm>
            <a:off x="392113" y="948743"/>
            <a:ext cx="7094537" cy="544391"/>
          </a:xfrm>
        </p:spPr>
        <p:txBody>
          <a:bodyPr>
            <a:normAutofit/>
          </a:bodyPr>
          <a:lstStyle>
            <a:lvl1pPr marL="0" indent="0">
              <a:buNone/>
              <a:defRPr sz="1600" b="1">
                <a:solidFill>
                  <a:schemeClr val="accent5">
                    <a:lumMod val="75000"/>
                  </a:schemeClr>
                </a:solidFill>
              </a:defRPr>
            </a:lvl1pPr>
          </a:lstStyle>
          <a:p>
            <a:pPr lvl="0"/>
            <a:r>
              <a:rPr lang="zh-CN" altLang="en-US" dirty="0"/>
              <a:t>编辑母版文本样式</a:t>
            </a:r>
            <a:endParaRPr lang="zh-CN" altLang="en-US" dirty="0"/>
          </a:p>
        </p:txBody>
      </p:sp>
      <p:sp>
        <p:nvSpPr>
          <p:cNvPr id="13" name="内容占位符 12"/>
          <p:cNvSpPr>
            <a:spLocks noGrp="1"/>
          </p:cNvSpPr>
          <p:nvPr>
            <p:ph sz="quarter" idx="14" hasCustomPrompt="1"/>
          </p:nvPr>
        </p:nvSpPr>
        <p:spPr>
          <a:xfrm>
            <a:off x="628650" y="1863725"/>
            <a:ext cx="7886700" cy="4044950"/>
          </a:xfrm>
        </p:spPr>
        <p:txBody>
          <a:bodyPr/>
          <a:lstStyle>
            <a:lvl1pPr marL="0" indent="0">
              <a:buNone/>
              <a:defRPr sz="1600"/>
            </a:lvl1pPr>
            <a:lvl2pPr marL="457200" indent="0">
              <a:buNone/>
              <a:defRPr/>
            </a:lvl2pPr>
          </a:lstStyle>
          <a:p>
            <a:pPr lvl="0"/>
            <a:r>
              <a:rPr lang="zh-CN" altLang="en-US" dirty="0"/>
              <a:t>编辑母版文本样式</a:t>
            </a:r>
            <a:endParaRPr lang="zh-CN" altLang="en-US" dirty="0"/>
          </a:p>
        </p:txBody>
      </p:sp>
      <p:sp>
        <p:nvSpPr>
          <p:cNvPr id="14" name="矩形 13"/>
          <p:cNvSpPr/>
          <p:nvPr userDrawn="1"/>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15" name="矩形 14"/>
          <p:cNvSpPr/>
          <p:nvPr userDrawn="1"/>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60FBDFE-C587-4B4C-A407-44438C67B59E}" type="datetimeFigureOut">
              <a:rPr lang="zh-CN" altLang="en-US" smtClean="0">
                <a:solidFill>
                  <a:srgbClr val="FFFFFF">
                    <a:lumMod val="50000"/>
                  </a:srgbClr>
                </a:solidFill>
              </a:rPr>
            </a:fld>
            <a:endParaRPr lang="zh-CN" altLang="en-US">
              <a:solidFill>
                <a:srgbClr val="FFFFFF">
                  <a:lumMod val="50000"/>
                </a:srgbClr>
              </a:solidFill>
            </a:endParaRPr>
          </a:p>
        </p:txBody>
      </p:sp>
      <p:sp>
        <p:nvSpPr>
          <p:cNvPr id="3" name="页脚占位符 2"/>
          <p:cNvSpPr>
            <a:spLocks noGrp="1"/>
          </p:cNvSpPr>
          <p:nvPr>
            <p:ph type="ftr" sz="quarter" idx="11"/>
          </p:nvPr>
        </p:nvSpPr>
        <p:spPr/>
        <p:txBody>
          <a:bodyPr/>
          <a:lstStyle/>
          <a:p>
            <a:endParaRPr lang="zh-CN" altLang="en-US">
              <a:solidFill>
                <a:srgbClr val="FFFFFF">
                  <a:lumMod val="50000"/>
                </a:srgbClr>
              </a:solidFill>
            </a:endParaRPr>
          </a:p>
        </p:txBody>
      </p:sp>
      <p:sp>
        <p:nvSpPr>
          <p:cNvPr id="4" name="灯片编号占位符 3"/>
          <p:cNvSpPr>
            <a:spLocks noGrp="1"/>
          </p:cNvSpPr>
          <p:nvPr>
            <p:ph type="sldNum" sz="quarter" idx="12"/>
          </p:nvPr>
        </p:nvSpPr>
        <p:spPr/>
        <p:txBody>
          <a:bodyPr/>
          <a:lstStyle/>
          <a:p>
            <a:fld id="{49AE70B2-8BF9-45C0-BB95-33D1B9D3A854}" type="slidenum">
              <a:rPr lang="zh-CN" altLang="en-US" smtClean="0">
                <a:solidFill>
                  <a:srgbClr val="FFFFFF">
                    <a:lumMod val="50000"/>
                  </a:srgbClr>
                </a:solidFill>
              </a:rPr>
            </a:fld>
            <a:endParaRPr lang="zh-CN" altLang="en-US">
              <a:solidFill>
                <a:srgbClr val="FFFFFF">
                  <a:lumMod val="50000"/>
                </a:srgbClr>
              </a:solidFill>
            </a:endParaRPr>
          </a:p>
        </p:txBody>
      </p:sp>
      <p:grpSp>
        <p:nvGrpSpPr>
          <p:cNvPr id="5" name="组合 4"/>
          <p:cNvGrpSpPr/>
          <p:nvPr userDrawn="1"/>
        </p:nvGrpSpPr>
        <p:grpSpPr>
          <a:xfrm>
            <a:off x="0" y="1997136"/>
            <a:ext cx="7084431" cy="1791128"/>
            <a:chOff x="-1" y="2037922"/>
            <a:chExt cx="12192763" cy="1791128"/>
          </a:xfrm>
        </p:grpSpPr>
        <p:sp>
          <p:nvSpPr>
            <p:cNvPr id="6" name="矩形 5"/>
            <p:cNvSpPr/>
            <p:nvPr/>
          </p:nvSpPr>
          <p:spPr>
            <a:xfrm>
              <a:off x="762" y="2038350"/>
              <a:ext cx="12192000" cy="17907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7" name="矩形 6"/>
            <p:cNvSpPr/>
            <p:nvPr/>
          </p:nvSpPr>
          <p:spPr>
            <a:xfrm>
              <a:off x="762" y="2037922"/>
              <a:ext cx="12192000" cy="72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8" name="矩形 7"/>
            <p:cNvSpPr/>
            <p:nvPr/>
          </p:nvSpPr>
          <p:spPr>
            <a:xfrm>
              <a:off x="-1" y="3752264"/>
              <a:ext cx="12192000" cy="72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grpSp>
      <p:pic>
        <p:nvPicPr>
          <p:cNvPr id="9" name="图片 8"/>
          <p:cNvPicPr>
            <a:picLocks noChangeAspect="1"/>
          </p:cNvPicPr>
          <p:nvPr userDrawn="1"/>
        </p:nvPicPr>
        <p:blipFill rotWithShape="1">
          <a:blip r:embed="rId2">
            <a:extLst>
              <a:ext uri="{28A0092B-C50C-407E-A947-70E740481C1C}">
                <a14:useLocalDpi xmlns:a14="http://schemas.microsoft.com/office/drawing/2010/main" val="0"/>
              </a:ext>
            </a:extLst>
          </a:blip>
          <a:srcRect r="75391"/>
          <a:stretch>
            <a:fillRect/>
          </a:stretch>
        </p:blipFill>
        <p:spPr>
          <a:xfrm flipH="1">
            <a:off x="6143625" y="0"/>
            <a:ext cx="3000375" cy="6858000"/>
          </a:xfrm>
          <a:prstGeom prst="rect">
            <a:avLst/>
          </a:prstGeom>
        </p:spPr>
      </p:pic>
      <p:sp>
        <p:nvSpPr>
          <p:cNvPr id="10" name="文本框 5"/>
          <p:cNvSpPr txBox="1"/>
          <p:nvPr userDrawn="1"/>
        </p:nvSpPr>
        <p:spPr>
          <a:xfrm>
            <a:off x="1371600" y="2328817"/>
            <a:ext cx="4185761" cy="1200329"/>
          </a:xfrm>
          <a:prstGeom prst="rect">
            <a:avLst/>
          </a:prstGeom>
          <a:noFill/>
        </p:spPr>
        <p:txBody>
          <a:bodyPr wrap="none" rtlCol="0">
            <a:spAutoFit/>
          </a:bodyPr>
          <a:lstStyle/>
          <a:p>
            <a:r>
              <a:rPr lang="zh-CN" altLang="en-US" sz="7200" spc="600" dirty="0">
                <a:solidFill>
                  <a:srgbClr val="FFFFFF"/>
                </a:solidFill>
              </a:rPr>
              <a:t>感谢聆听</a:t>
            </a:r>
            <a:endParaRPr lang="zh-CN" altLang="en-US" sz="7200" spc="600" dirty="0">
              <a:solidFill>
                <a:srgbClr val="FFFFFF"/>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9AE70B2-8BF9-45C0-BB95-33D1B9D3A854}" type="slidenum">
              <a:rPr lang="zh-CN" altLang="en-US" smtClean="0"/>
            </a:fld>
            <a:endParaRPr lang="zh-CN" altLang="en-US"/>
          </a:p>
        </p:txBody>
      </p:sp>
      <p:grpSp>
        <p:nvGrpSpPr>
          <p:cNvPr id="5" name="组合 4"/>
          <p:cNvGrpSpPr/>
          <p:nvPr userDrawn="1"/>
        </p:nvGrpSpPr>
        <p:grpSpPr>
          <a:xfrm>
            <a:off x="0" y="1997136"/>
            <a:ext cx="7084431" cy="1791128"/>
            <a:chOff x="-1" y="2037922"/>
            <a:chExt cx="12192763" cy="1791128"/>
          </a:xfrm>
        </p:grpSpPr>
        <p:sp>
          <p:nvSpPr>
            <p:cNvPr id="6" name="矩形 5"/>
            <p:cNvSpPr/>
            <p:nvPr/>
          </p:nvSpPr>
          <p:spPr>
            <a:xfrm>
              <a:off x="762" y="2038350"/>
              <a:ext cx="12192000" cy="17907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762" y="2037922"/>
              <a:ext cx="12192000" cy="72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1" y="3752264"/>
              <a:ext cx="12192000" cy="72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9" name="图片 8"/>
          <p:cNvPicPr>
            <a:picLocks noChangeAspect="1"/>
          </p:cNvPicPr>
          <p:nvPr userDrawn="1"/>
        </p:nvPicPr>
        <p:blipFill rotWithShape="1">
          <a:blip r:embed="rId2">
            <a:extLst>
              <a:ext uri="{28A0092B-C50C-407E-A947-70E740481C1C}">
                <a14:useLocalDpi xmlns:a14="http://schemas.microsoft.com/office/drawing/2010/main" val="0"/>
              </a:ext>
            </a:extLst>
          </a:blip>
          <a:srcRect r="75391"/>
          <a:stretch>
            <a:fillRect/>
          </a:stretch>
        </p:blipFill>
        <p:spPr>
          <a:xfrm flipH="1">
            <a:off x="6143625" y="0"/>
            <a:ext cx="3000375" cy="6858000"/>
          </a:xfrm>
          <a:prstGeom prst="rect">
            <a:avLst/>
          </a:prstGeom>
        </p:spPr>
      </p:pic>
      <p:sp>
        <p:nvSpPr>
          <p:cNvPr id="10" name="文本框 5"/>
          <p:cNvSpPr txBox="1"/>
          <p:nvPr userDrawn="1"/>
        </p:nvSpPr>
        <p:spPr>
          <a:xfrm>
            <a:off x="1371600" y="2328817"/>
            <a:ext cx="4185761" cy="1200329"/>
          </a:xfrm>
          <a:prstGeom prst="rect">
            <a:avLst/>
          </a:prstGeom>
          <a:noFill/>
        </p:spPr>
        <p:txBody>
          <a:bodyPr wrap="none" rtlCol="0">
            <a:spAutoFit/>
          </a:bodyPr>
          <a:lstStyle/>
          <a:p>
            <a:r>
              <a:rPr lang="zh-CN" altLang="en-US" sz="7200" spc="600" dirty="0">
                <a:solidFill>
                  <a:schemeClr val="bg1"/>
                </a:solidFill>
              </a:rPr>
              <a:t>感谢聆听</a:t>
            </a:r>
            <a:endParaRPr lang="zh-CN" altLang="en-US" sz="7200" spc="600" dirty="0">
              <a:solidFill>
                <a:schemeClr val="bg1"/>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l="10285" r="15524" b="21730"/>
          <a:stretch>
            <a:fillRect/>
          </a:stretch>
        </p:blipFill>
        <p:spPr>
          <a:xfrm>
            <a:off x="396" y="3389050"/>
            <a:ext cx="9143604" cy="3468950"/>
          </a:xfrm>
          <a:prstGeom prst="rect">
            <a:avLst/>
          </a:prstGeom>
        </p:spPr>
      </p:pic>
      <p:sp>
        <p:nvSpPr>
          <p:cNvPr id="8" name="矩形 7"/>
          <p:cNvSpPr/>
          <p:nvPr userDrawn="1"/>
        </p:nvSpPr>
        <p:spPr>
          <a:xfrm>
            <a:off x="0" y="0"/>
            <a:ext cx="9144000" cy="6858000"/>
          </a:xfrm>
          <a:prstGeom prst="rect">
            <a:avLst/>
          </a:prstGeom>
          <a:solidFill>
            <a:schemeClr val="bg1">
              <a:lumMod val="95000"/>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 name="矩形 1"/>
          <p:cNvSpPr/>
          <p:nvPr userDrawn="1"/>
        </p:nvSpPr>
        <p:spPr>
          <a:xfrm>
            <a:off x="0" y="0"/>
            <a:ext cx="9144000" cy="101600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7" Type="http://schemas.openxmlformats.org/officeDocument/2006/relationships/tags" Target="../tags/tag3.xml"/><Relationship Id="rId6" Type="http://schemas.openxmlformats.org/officeDocument/2006/relationships/tags" Target="../tags/tag2.xml"/><Relationship Id="rId5" Type="http://schemas.openxmlformats.org/officeDocument/2006/relationships/tags" Target="../tags/tag1.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3.xml"/><Relationship Id="rId8" Type="http://schemas.openxmlformats.org/officeDocument/2006/relationships/slideLayout" Target="../slideLayouts/slideLayout12.xml"/><Relationship Id="rId7" Type="http://schemas.openxmlformats.org/officeDocument/2006/relationships/slideLayout" Target="../slideLayouts/slideLayout11.xml"/><Relationship Id="rId6" Type="http://schemas.openxmlformats.org/officeDocument/2006/relationships/slideLayout" Target="../slideLayouts/slideLayout10.xml"/><Relationship Id="rId5" Type="http://schemas.openxmlformats.org/officeDocument/2006/relationships/slideLayout" Target="../slideLayouts/slideLayout9.xml"/><Relationship Id="rId4" Type="http://schemas.openxmlformats.org/officeDocument/2006/relationships/slideLayout" Target="../slideLayouts/slideLayout8.xml"/><Relationship Id="rId3" Type="http://schemas.openxmlformats.org/officeDocument/2006/relationships/slideLayout" Target="../slideLayouts/slideLayout7.xml"/><Relationship Id="rId2" Type="http://schemas.openxmlformats.org/officeDocument/2006/relationships/slideLayout" Target="../slideLayouts/slideLayout6.xml"/><Relationship Id="rId19" Type="http://schemas.openxmlformats.org/officeDocument/2006/relationships/theme" Target="../theme/theme2.xml"/><Relationship Id="rId18" Type="http://schemas.openxmlformats.org/officeDocument/2006/relationships/slideLayout" Target="../slideLayouts/slideLayout22.xml"/><Relationship Id="rId17" Type="http://schemas.openxmlformats.org/officeDocument/2006/relationships/slideLayout" Target="../slideLayouts/slideLayout21.xml"/><Relationship Id="rId16" Type="http://schemas.openxmlformats.org/officeDocument/2006/relationships/slideLayout" Target="../slideLayouts/slideLayout20.xml"/><Relationship Id="rId15" Type="http://schemas.openxmlformats.org/officeDocument/2006/relationships/slideLayout" Target="../slideLayouts/slideLayout19.xml"/><Relationship Id="rId14" Type="http://schemas.openxmlformats.org/officeDocument/2006/relationships/slideLayout" Target="../slideLayouts/slideLayout18.xml"/><Relationship Id="rId13" Type="http://schemas.openxmlformats.org/officeDocument/2006/relationships/slideLayout" Target="../slideLayouts/slideLayout17.xml"/><Relationship Id="rId12" Type="http://schemas.openxmlformats.org/officeDocument/2006/relationships/slideLayout" Target="../slideLayouts/slideLayout16.xml"/><Relationship Id="rId11" Type="http://schemas.openxmlformats.org/officeDocument/2006/relationships/slideLayout" Target="../slideLayouts/slideLayout15.xml"/><Relationship Id="rId10" Type="http://schemas.openxmlformats.org/officeDocument/2006/relationships/slideLayout" Target="../slideLayouts/slideLayout14.xml"/><Relationship Id="rId1"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7" Type="http://schemas.openxmlformats.org/officeDocument/2006/relationships/theme" Target="../theme/theme3.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7" Type="http://schemas.openxmlformats.org/officeDocument/2006/relationships/tags" Target="../tags/tag9.xml"/><Relationship Id="rId6" Type="http://schemas.openxmlformats.org/officeDocument/2006/relationships/tags" Target="../tags/tag8.xml"/><Relationship Id="rId5" Type="http://schemas.openxmlformats.org/officeDocument/2006/relationships/tags" Target="../tags/tag7.xml"/><Relationship Id="rId4" Type="http://schemas.openxmlformats.org/officeDocument/2006/relationships/slideLayout" Target="../slideLayouts/slideLayout29.xml"/><Relationship Id="rId3" Type="http://schemas.openxmlformats.org/officeDocument/2006/relationships/slideLayout" Target="../slideLayouts/slideLayout28.xml"/><Relationship Id="rId2" Type="http://schemas.openxmlformats.org/officeDocument/2006/relationships/slideLayout" Target="../slideLayouts/slideLayout27.xml"/><Relationship Id="rId1" Type="http://schemas.openxmlformats.org/officeDocument/2006/relationships/slideLayout" Target="../slideLayouts/slideLayout26.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7" Type="http://schemas.openxmlformats.org/officeDocument/2006/relationships/tags" Target="../tags/tag12.xml"/><Relationship Id="rId6" Type="http://schemas.openxmlformats.org/officeDocument/2006/relationships/tags" Target="../tags/tag11.xml"/><Relationship Id="rId5" Type="http://schemas.openxmlformats.org/officeDocument/2006/relationships/tags" Target="../tags/tag10.xml"/><Relationship Id="rId4" Type="http://schemas.openxmlformats.org/officeDocument/2006/relationships/slideLayout" Target="../slideLayouts/slideLayout33.xml"/><Relationship Id="rId3" Type="http://schemas.openxmlformats.org/officeDocument/2006/relationships/slideLayout" Target="../slideLayouts/slideLayout32.xml"/><Relationship Id="rId2" Type="http://schemas.openxmlformats.org/officeDocument/2006/relationships/slideLayout" Target="../slideLayouts/slideLayout31.xml"/><Relationship Id="rId1" Type="http://schemas.openxmlformats.org/officeDocument/2006/relationships/slideLayout" Target="../slideLayouts/slideLayout30.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7" Type="http://schemas.openxmlformats.org/officeDocument/2006/relationships/tags" Target="../tags/tag15.xml"/><Relationship Id="rId6" Type="http://schemas.openxmlformats.org/officeDocument/2006/relationships/tags" Target="../tags/tag14.xml"/><Relationship Id="rId5" Type="http://schemas.openxmlformats.org/officeDocument/2006/relationships/tags" Target="../tags/tag13.xml"/><Relationship Id="rId4" Type="http://schemas.openxmlformats.org/officeDocument/2006/relationships/slideLayout" Target="../slideLayouts/slideLayout37.xml"/><Relationship Id="rId3" Type="http://schemas.openxmlformats.org/officeDocument/2006/relationships/slideLayout" Target="../slideLayouts/slideLayout36.xml"/><Relationship Id="rId2" Type="http://schemas.openxmlformats.org/officeDocument/2006/relationships/slideLayout" Target="../slideLayouts/slideLayout35.xml"/><Relationship Id="rId1"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标题占位符 1"/>
          <p:cNvSpPr>
            <a:spLocks noGrp="1"/>
          </p:cNvSpPr>
          <p:nvPr>
            <p:ph type="title"/>
            <p:custDataLst>
              <p:tags r:id="rId5"/>
            </p:custDataLst>
          </p:nvPr>
        </p:nvSpPr>
        <p:spPr>
          <a:xfrm>
            <a:off x="628650" y="365125"/>
            <a:ext cx="7886700" cy="1325563"/>
          </a:xfrm>
          <a:prstGeom prst="rect">
            <a:avLst/>
          </a:prstGeom>
        </p:spPr>
        <p:txBody>
          <a:bodyPr vert="horz" lIns="91440" tIns="45720" rIns="91440" bIns="45720" rtlCol="0" anchor="ctr">
            <a:normAutofit/>
          </a:bodyPr>
          <a:lstStyle/>
          <a:p>
            <a:r>
              <a:rPr lang="zh-CN" altLang="en-US" dirty="0"/>
              <a:t>单击此处编辑母版标题样式</a:t>
            </a:r>
            <a:endParaRPr lang="zh-CN" altLang="en-US" dirty="0"/>
          </a:p>
        </p:txBody>
      </p:sp>
      <p:sp>
        <p:nvSpPr>
          <p:cNvPr id="8" name="文本占位符 2"/>
          <p:cNvSpPr>
            <a:spLocks noGrp="1"/>
          </p:cNvSpPr>
          <p:nvPr>
            <p:ph type="body" idx="1"/>
            <p:custDataLst>
              <p:tags r:id="rId6"/>
            </p:custDataLst>
          </p:nvPr>
        </p:nvSpPr>
        <p:spPr>
          <a:xfrm>
            <a:off x="628650" y="1825625"/>
            <a:ext cx="7886700" cy="4351338"/>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日期占位符 3"/>
          <p:cNvSpPr>
            <a:spLocks noGrp="1"/>
          </p:cNvSpPr>
          <p:nvPr>
            <p:ph type="dt" sz="half" idx="2"/>
          </p:nvPr>
        </p:nvSpPr>
        <p:spPr>
          <a:xfrm>
            <a:off x="628650" y="6356350"/>
            <a:ext cx="20574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fld id="{D997B5FA-0921-464F-AAE1-844C04324D75}" type="datetimeFigureOut">
              <a:rPr lang="zh-CN" altLang="en-US" smtClean="0"/>
            </a:fld>
            <a:endParaRPr lang="zh-CN" altLang="en-US" dirty="0"/>
          </a:p>
        </p:txBody>
      </p:sp>
      <p:sp>
        <p:nvSpPr>
          <p:cNvPr id="10" name="页脚占位符 4"/>
          <p:cNvSpPr>
            <a:spLocks noGrp="1"/>
          </p:cNvSpPr>
          <p:nvPr>
            <p:ph type="ftr" sz="quarter" idx="3"/>
          </p:nvPr>
        </p:nvSpPr>
        <p:spPr>
          <a:xfrm>
            <a:off x="3028950" y="6356350"/>
            <a:ext cx="30861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endParaRPr lang="zh-CN" altLang="en-US"/>
          </a:p>
        </p:txBody>
      </p:sp>
      <p:sp>
        <p:nvSpPr>
          <p:cNvPr id="11" name="灯片编号占位符 5"/>
          <p:cNvSpPr>
            <a:spLocks noGrp="1"/>
          </p:cNvSpPr>
          <p:nvPr>
            <p:ph type="sldNum" sz="quarter" idx="4"/>
          </p:nvPr>
        </p:nvSpPr>
        <p:spPr>
          <a:xfrm>
            <a:off x="6457950" y="6356350"/>
            <a:ext cx="20574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fld id="{565CE74E-AB26-4998-AD42-012C4C1AD076}" type="slidenum">
              <a:rPr lang="zh-CN" altLang="en-US" smtClean="0"/>
            </a:fld>
            <a:endParaRPr lang="zh-CN" altLang="en-US"/>
          </a:p>
        </p:txBody>
      </p:sp>
      <p:sp>
        <p:nvSpPr>
          <p:cNvPr id="2" name="KSO_TEMPLATE" hidden="1"/>
          <p:cNvSpPr/>
          <p:nvPr userDrawn="1">
            <p:custDataLst>
              <p:tags r:id="rId7"/>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zh-CN" alt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308F32-F09A-4344-B65D-3757FEAF56BD}" type="slidenum">
              <a:rPr lang="zh-CN" altLang="en-US" smtClean="0">
                <a:solidFill>
                  <a:prstClr val="black">
                    <a:tint val="75000"/>
                  </a:prstClr>
                </a:solidFill>
              </a:rPr>
            </a:fld>
            <a:endParaRPr lang="zh-CN" alt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 id="2147483665" r:id="rId12"/>
    <p:sldLayoutId id="2147483666" r:id="rId13"/>
    <p:sldLayoutId id="2147483667" r:id="rId14"/>
    <p:sldLayoutId id="2147483668" r:id="rId15"/>
    <p:sldLayoutId id="2147483669" r:id="rId16"/>
    <p:sldLayoutId id="2147483670" r:id="rId17"/>
    <p:sldLayoutId id="2147483671" r:id="rId18"/>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标题占位符 1"/>
          <p:cNvSpPr>
            <a:spLocks noGrp="1"/>
          </p:cNvSpPr>
          <p:nvPr>
            <p:ph type="title"/>
            <p:custDataLst>
              <p:tags r:id="rId4"/>
            </p:custDataLst>
          </p:nvPr>
        </p:nvSpPr>
        <p:spPr>
          <a:xfrm>
            <a:off x="628650" y="365125"/>
            <a:ext cx="7886700" cy="1325563"/>
          </a:xfrm>
          <a:prstGeom prst="rect">
            <a:avLst/>
          </a:prstGeom>
        </p:spPr>
        <p:txBody>
          <a:bodyPr vert="horz" lIns="91440" tIns="45720" rIns="91440" bIns="45720" rtlCol="0" anchor="ctr">
            <a:normAutofit/>
          </a:bodyPr>
          <a:lstStyle/>
          <a:p>
            <a:r>
              <a:rPr lang="zh-CN" altLang="en-US" dirty="0"/>
              <a:t>单击此处编辑母版标题样式</a:t>
            </a:r>
            <a:endParaRPr lang="zh-CN" altLang="en-US" dirty="0"/>
          </a:p>
        </p:txBody>
      </p:sp>
      <p:sp>
        <p:nvSpPr>
          <p:cNvPr id="8" name="文本占位符 2"/>
          <p:cNvSpPr>
            <a:spLocks noGrp="1"/>
          </p:cNvSpPr>
          <p:nvPr>
            <p:ph type="body" idx="1"/>
            <p:custDataLst>
              <p:tags r:id="rId5"/>
            </p:custDataLst>
          </p:nvPr>
        </p:nvSpPr>
        <p:spPr>
          <a:xfrm>
            <a:off x="628650" y="1825625"/>
            <a:ext cx="7886700" cy="4351338"/>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日期占位符 3"/>
          <p:cNvSpPr>
            <a:spLocks noGrp="1"/>
          </p:cNvSpPr>
          <p:nvPr>
            <p:ph type="dt" sz="half" idx="2"/>
          </p:nvPr>
        </p:nvSpPr>
        <p:spPr>
          <a:xfrm>
            <a:off x="628650" y="6356350"/>
            <a:ext cx="20574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fld id="{D997B5FA-0921-464F-AAE1-844C04324D75}" type="datetimeFigureOut">
              <a:rPr lang="zh-CN" altLang="en-US" smtClean="0">
                <a:solidFill>
                  <a:srgbClr val="FFFFFF">
                    <a:lumMod val="50000"/>
                  </a:srgbClr>
                </a:solidFill>
              </a:rPr>
            </a:fld>
            <a:endParaRPr lang="zh-CN" altLang="en-US" dirty="0">
              <a:solidFill>
                <a:srgbClr val="FFFFFF">
                  <a:lumMod val="50000"/>
                </a:srgbClr>
              </a:solidFill>
            </a:endParaRPr>
          </a:p>
        </p:txBody>
      </p:sp>
      <p:sp>
        <p:nvSpPr>
          <p:cNvPr id="10" name="页脚占位符 4"/>
          <p:cNvSpPr>
            <a:spLocks noGrp="1"/>
          </p:cNvSpPr>
          <p:nvPr>
            <p:ph type="ftr" sz="quarter" idx="3"/>
          </p:nvPr>
        </p:nvSpPr>
        <p:spPr>
          <a:xfrm>
            <a:off x="3028950" y="6356350"/>
            <a:ext cx="30861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endParaRPr lang="zh-CN" altLang="en-US">
              <a:solidFill>
                <a:srgbClr val="FFFFFF">
                  <a:lumMod val="50000"/>
                </a:srgbClr>
              </a:solidFill>
            </a:endParaRPr>
          </a:p>
        </p:txBody>
      </p:sp>
      <p:sp>
        <p:nvSpPr>
          <p:cNvPr id="11" name="灯片编号占位符 5"/>
          <p:cNvSpPr>
            <a:spLocks noGrp="1"/>
          </p:cNvSpPr>
          <p:nvPr>
            <p:ph type="sldNum" sz="quarter" idx="4"/>
          </p:nvPr>
        </p:nvSpPr>
        <p:spPr>
          <a:xfrm>
            <a:off x="6457950" y="6356350"/>
            <a:ext cx="20574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fld id="{565CE74E-AB26-4998-AD42-012C4C1AD076}" type="slidenum">
              <a:rPr lang="zh-CN" altLang="en-US" smtClean="0">
                <a:solidFill>
                  <a:srgbClr val="FFFFFF">
                    <a:lumMod val="50000"/>
                  </a:srgbClr>
                </a:solidFill>
              </a:rPr>
            </a:fld>
            <a:endParaRPr lang="zh-CN" altLang="en-US">
              <a:solidFill>
                <a:srgbClr val="FFFFFF">
                  <a:lumMod val="50000"/>
                </a:srgbClr>
              </a:solidFill>
            </a:endParaRPr>
          </a:p>
        </p:txBody>
      </p:sp>
      <p:sp>
        <p:nvSpPr>
          <p:cNvPr id="2" name="KSO_TEMPLATE" hidden="1"/>
          <p:cNvSpPr/>
          <p:nvPr userDrawn="1">
            <p:custDataLst>
              <p:tags r:id="rId6"/>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标题占位符 1"/>
          <p:cNvSpPr>
            <a:spLocks noGrp="1"/>
          </p:cNvSpPr>
          <p:nvPr>
            <p:ph type="title"/>
            <p:custDataLst>
              <p:tags r:id="rId5"/>
            </p:custDataLst>
          </p:nvPr>
        </p:nvSpPr>
        <p:spPr>
          <a:xfrm>
            <a:off x="628650" y="365125"/>
            <a:ext cx="7886700" cy="1325563"/>
          </a:xfrm>
          <a:prstGeom prst="rect">
            <a:avLst/>
          </a:prstGeom>
        </p:spPr>
        <p:txBody>
          <a:bodyPr vert="horz" lIns="91440" tIns="45720" rIns="91440" bIns="45720" rtlCol="0" anchor="ctr">
            <a:normAutofit/>
          </a:bodyPr>
          <a:lstStyle/>
          <a:p>
            <a:r>
              <a:rPr lang="zh-CN" altLang="en-US" dirty="0"/>
              <a:t>单击此处编辑母版标题样式</a:t>
            </a:r>
            <a:endParaRPr lang="zh-CN" altLang="en-US" dirty="0"/>
          </a:p>
        </p:txBody>
      </p:sp>
      <p:sp>
        <p:nvSpPr>
          <p:cNvPr id="8" name="文本占位符 2"/>
          <p:cNvSpPr>
            <a:spLocks noGrp="1"/>
          </p:cNvSpPr>
          <p:nvPr>
            <p:ph type="body" idx="1"/>
            <p:custDataLst>
              <p:tags r:id="rId6"/>
            </p:custDataLst>
          </p:nvPr>
        </p:nvSpPr>
        <p:spPr>
          <a:xfrm>
            <a:off x="628650" y="1825625"/>
            <a:ext cx="7886700" cy="4351338"/>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日期占位符 3"/>
          <p:cNvSpPr>
            <a:spLocks noGrp="1"/>
          </p:cNvSpPr>
          <p:nvPr>
            <p:ph type="dt" sz="half" idx="2"/>
          </p:nvPr>
        </p:nvSpPr>
        <p:spPr>
          <a:xfrm>
            <a:off x="628650" y="6356350"/>
            <a:ext cx="20574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fld id="{D997B5FA-0921-464F-AAE1-844C04324D75}" type="datetimeFigureOut">
              <a:rPr lang="zh-CN" altLang="en-US" smtClean="0">
                <a:solidFill>
                  <a:srgbClr val="FFFFFF">
                    <a:lumMod val="50000"/>
                  </a:srgbClr>
                </a:solidFill>
              </a:rPr>
            </a:fld>
            <a:endParaRPr lang="zh-CN" altLang="en-US" dirty="0">
              <a:solidFill>
                <a:srgbClr val="FFFFFF">
                  <a:lumMod val="50000"/>
                </a:srgbClr>
              </a:solidFill>
            </a:endParaRPr>
          </a:p>
        </p:txBody>
      </p:sp>
      <p:sp>
        <p:nvSpPr>
          <p:cNvPr id="10" name="页脚占位符 4"/>
          <p:cNvSpPr>
            <a:spLocks noGrp="1"/>
          </p:cNvSpPr>
          <p:nvPr>
            <p:ph type="ftr" sz="quarter" idx="3"/>
          </p:nvPr>
        </p:nvSpPr>
        <p:spPr>
          <a:xfrm>
            <a:off x="3028950" y="6356350"/>
            <a:ext cx="30861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endParaRPr lang="zh-CN" altLang="en-US">
              <a:solidFill>
                <a:srgbClr val="FFFFFF">
                  <a:lumMod val="50000"/>
                </a:srgbClr>
              </a:solidFill>
            </a:endParaRPr>
          </a:p>
        </p:txBody>
      </p:sp>
      <p:sp>
        <p:nvSpPr>
          <p:cNvPr id="11" name="灯片编号占位符 5"/>
          <p:cNvSpPr>
            <a:spLocks noGrp="1"/>
          </p:cNvSpPr>
          <p:nvPr>
            <p:ph type="sldNum" sz="quarter" idx="4"/>
          </p:nvPr>
        </p:nvSpPr>
        <p:spPr>
          <a:xfrm>
            <a:off x="6457950" y="6356350"/>
            <a:ext cx="20574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fld id="{565CE74E-AB26-4998-AD42-012C4C1AD076}" type="slidenum">
              <a:rPr lang="zh-CN" altLang="en-US" smtClean="0">
                <a:solidFill>
                  <a:srgbClr val="FFFFFF">
                    <a:lumMod val="50000"/>
                  </a:srgbClr>
                </a:solidFill>
              </a:rPr>
            </a:fld>
            <a:endParaRPr lang="zh-CN" altLang="en-US">
              <a:solidFill>
                <a:srgbClr val="FFFFFF">
                  <a:lumMod val="50000"/>
                </a:srgbClr>
              </a:solidFill>
            </a:endParaRPr>
          </a:p>
        </p:txBody>
      </p:sp>
      <p:sp>
        <p:nvSpPr>
          <p:cNvPr id="2" name="KSO_TEMPLATE" hidden="1"/>
          <p:cNvSpPr/>
          <p:nvPr userDrawn="1">
            <p:custDataLst>
              <p:tags r:id="rId7"/>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标题占位符 1"/>
          <p:cNvSpPr>
            <a:spLocks noGrp="1"/>
          </p:cNvSpPr>
          <p:nvPr>
            <p:ph type="title"/>
            <p:custDataLst>
              <p:tags r:id="rId5"/>
            </p:custDataLst>
          </p:nvPr>
        </p:nvSpPr>
        <p:spPr>
          <a:xfrm>
            <a:off x="628650" y="365125"/>
            <a:ext cx="7886700" cy="1325563"/>
          </a:xfrm>
          <a:prstGeom prst="rect">
            <a:avLst/>
          </a:prstGeom>
        </p:spPr>
        <p:txBody>
          <a:bodyPr vert="horz" lIns="91440" tIns="45720" rIns="91440" bIns="45720" rtlCol="0" anchor="ctr">
            <a:normAutofit/>
          </a:bodyPr>
          <a:lstStyle/>
          <a:p>
            <a:r>
              <a:rPr lang="zh-CN" altLang="en-US" dirty="0"/>
              <a:t>单击此处编辑母版标题样式</a:t>
            </a:r>
            <a:endParaRPr lang="zh-CN" altLang="en-US" dirty="0"/>
          </a:p>
        </p:txBody>
      </p:sp>
      <p:sp>
        <p:nvSpPr>
          <p:cNvPr id="8" name="文本占位符 2"/>
          <p:cNvSpPr>
            <a:spLocks noGrp="1"/>
          </p:cNvSpPr>
          <p:nvPr>
            <p:ph type="body" idx="1"/>
            <p:custDataLst>
              <p:tags r:id="rId6"/>
            </p:custDataLst>
          </p:nvPr>
        </p:nvSpPr>
        <p:spPr>
          <a:xfrm>
            <a:off x="628650" y="1825625"/>
            <a:ext cx="7886700" cy="4351338"/>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日期占位符 3"/>
          <p:cNvSpPr>
            <a:spLocks noGrp="1"/>
          </p:cNvSpPr>
          <p:nvPr>
            <p:ph type="dt" sz="half" idx="2"/>
          </p:nvPr>
        </p:nvSpPr>
        <p:spPr>
          <a:xfrm>
            <a:off x="628650" y="6356350"/>
            <a:ext cx="20574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fld id="{D997B5FA-0921-464F-AAE1-844C04324D75}" type="datetimeFigureOut">
              <a:rPr lang="zh-CN" altLang="en-US" smtClean="0">
                <a:solidFill>
                  <a:srgbClr val="FFFFFF">
                    <a:lumMod val="50000"/>
                  </a:srgbClr>
                </a:solidFill>
              </a:rPr>
            </a:fld>
            <a:endParaRPr lang="zh-CN" altLang="en-US" dirty="0">
              <a:solidFill>
                <a:srgbClr val="FFFFFF">
                  <a:lumMod val="50000"/>
                </a:srgbClr>
              </a:solidFill>
            </a:endParaRPr>
          </a:p>
        </p:txBody>
      </p:sp>
      <p:sp>
        <p:nvSpPr>
          <p:cNvPr id="10" name="页脚占位符 4"/>
          <p:cNvSpPr>
            <a:spLocks noGrp="1"/>
          </p:cNvSpPr>
          <p:nvPr>
            <p:ph type="ftr" sz="quarter" idx="3"/>
          </p:nvPr>
        </p:nvSpPr>
        <p:spPr>
          <a:xfrm>
            <a:off x="3028950" y="6356350"/>
            <a:ext cx="30861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endParaRPr lang="zh-CN" altLang="en-US">
              <a:solidFill>
                <a:srgbClr val="FFFFFF">
                  <a:lumMod val="50000"/>
                </a:srgbClr>
              </a:solidFill>
            </a:endParaRPr>
          </a:p>
        </p:txBody>
      </p:sp>
      <p:sp>
        <p:nvSpPr>
          <p:cNvPr id="11" name="灯片编号占位符 5"/>
          <p:cNvSpPr>
            <a:spLocks noGrp="1"/>
          </p:cNvSpPr>
          <p:nvPr>
            <p:ph type="sldNum" sz="quarter" idx="4"/>
          </p:nvPr>
        </p:nvSpPr>
        <p:spPr>
          <a:xfrm>
            <a:off x="6457950" y="6356350"/>
            <a:ext cx="20574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fld id="{565CE74E-AB26-4998-AD42-012C4C1AD076}" type="slidenum">
              <a:rPr lang="zh-CN" altLang="en-US" smtClean="0">
                <a:solidFill>
                  <a:srgbClr val="FFFFFF">
                    <a:lumMod val="50000"/>
                  </a:srgbClr>
                </a:solidFill>
              </a:rPr>
            </a:fld>
            <a:endParaRPr lang="zh-CN" altLang="en-US">
              <a:solidFill>
                <a:srgbClr val="FFFFFF">
                  <a:lumMod val="50000"/>
                </a:srgbClr>
              </a:solidFill>
            </a:endParaRPr>
          </a:p>
        </p:txBody>
      </p:sp>
      <p:sp>
        <p:nvSpPr>
          <p:cNvPr id="2" name="KSO_TEMPLATE" hidden="1"/>
          <p:cNvSpPr/>
          <p:nvPr userDrawn="1">
            <p:custDataLst>
              <p:tags r:id="rId7"/>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标题占位符 1"/>
          <p:cNvSpPr>
            <a:spLocks noGrp="1"/>
          </p:cNvSpPr>
          <p:nvPr>
            <p:ph type="title"/>
            <p:custDataLst>
              <p:tags r:id="rId5"/>
            </p:custDataLst>
          </p:nvPr>
        </p:nvSpPr>
        <p:spPr>
          <a:xfrm>
            <a:off x="628650" y="365125"/>
            <a:ext cx="7886700" cy="1325563"/>
          </a:xfrm>
          <a:prstGeom prst="rect">
            <a:avLst/>
          </a:prstGeom>
        </p:spPr>
        <p:txBody>
          <a:bodyPr vert="horz" lIns="91440" tIns="45720" rIns="91440" bIns="45720" rtlCol="0" anchor="ctr">
            <a:normAutofit/>
          </a:bodyPr>
          <a:lstStyle/>
          <a:p>
            <a:r>
              <a:rPr lang="zh-CN" altLang="en-US" dirty="0"/>
              <a:t>单击此处编辑母版标题样式</a:t>
            </a:r>
            <a:endParaRPr lang="zh-CN" altLang="en-US" dirty="0"/>
          </a:p>
        </p:txBody>
      </p:sp>
      <p:sp>
        <p:nvSpPr>
          <p:cNvPr id="8" name="文本占位符 2"/>
          <p:cNvSpPr>
            <a:spLocks noGrp="1"/>
          </p:cNvSpPr>
          <p:nvPr>
            <p:ph type="body" idx="1"/>
            <p:custDataLst>
              <p:tags r:id="rId6"/>
            </p:custDataLst>
          </p:nvPr>
        </p:nvSpPr>
        <p:spPr>
          <a:xfrm>
            <a:off x="628650" y="1825625"/>
            <a:ext cx="7886700" cy="4351338"/>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日期占位符 3"/>
          <p:cNvSpPr>
            <a:spLocks noGrp="1"/>
          </p:cNvSpPr>
          <p:nvPr>
            <p:ph type="dt" sz="half" idx="2"/>
          </p:nvPr>
        </p:nvSpPr>
        <p:spPr>
          <a:xfrm>
            <a:off x="628650" y="6356350"/>
            <a:ext cx="20574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fld id="{D997B5FA-0921-464F-AAE1-844C04324D75}" type="datetimeFigureOut">
              <a:rPr lang="zh-CN" altLang="en-US" smtClean="0">
                <a:solidFill>
                  <a:srgbClr val="FFFFFF">
                    <a:lumMod val="50000"/>
                  </a:srgbClr>
                </a:solidFill>
              </a:rPr>
            </a:fld>
            <a:endParaRPr lang="zh-CN" altLang="en-US" dirty="0">
              <a:solidFill>
                <a:srgbClr val="FFFFFF">
                  <a:lumMod val="50000"/>
                </a:srgbClr>
              </a:solidFill>
            </a:endParaRPr>
          </a:p>
        </p:txBody>
      </p:sp>
      <p:sp>
        <p:nvSpPr>
          <p:cNvPr id="10" name="页脚占位符 4"/>
          <p:cNvSpPr>
            <a:spLocks noGrp="1"/>
          </p:cNvSpPr>
          <p:nvPr>
            <p:ph type="ftr" sz="quarter" idx="3"/>
          </p:nvPr>
        </p:nvSpPr>
        <p:spPr>
          <a:xfrm>
            <a:off x="3028950" y="6356350"/>
            <a:ext cx="30861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endParaRPr lang="zh-CN" altLang="en-US">
              <a:solidFill>
                <a:srgbClr val="FFFFFF">
                  <a:lumMod val="50000"/>
                </a:srgbClr>
              </a:solidFill>
            </a:endParaRPr>
          </a:p>
        </p:txBody>
      </p:sp>
      <p:sp>
        <p:nvSpPr>
          <p:cNvPr id="11" name="灯片编号占位符 5"/>
          <p:cNvSpPr>
            <a:spLocks noGrp="1"/>
          </p:cNvSpPr>
          <p:nvPr>
            <p:ph type="sldNum" sz="quarter" idx="4"/>
          </p:nvPr>
        </p:nvSpPr>
        <p:spPr>
          <a:xfrm>
            <a:off x="6457950" y="6356350"/>
            <a:ext cx="20574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fld id="{565CE74E-AB26-4998-AD42-012C4C1AD076}" type="slidenum">
              <a:rPr lang="zh-CN" altLang="en-US" smtClean="0">
                <a:solidFill>
                  <a:srgbClr val="FFFFFF">
                    <a:lumMod val="50000"/>
                  </a:srgbClr>
                </a:solidFill>
              </a:rPr>
            </a:fld>
            <a:endParaRPr lang="zh-CN" altLang="en-US">
              <a:solidFill>
                <a:srgbClr val="FFFFFF">
                  <a:lumMod val="50000"/>
                </a:srgbClr>
              </a:solidFill>
            </a:endParaRPr>
          </a:p>
        </p:txBody>
      </p:sp>
      <p:sp>
        <p:nvSpPr>
          <p:cNvPr id="2" name="KSO_TEMPLATE" hidden="1"/>
          <p:cNvSpPr/>
          <p:nvPr userDrawn="1">
            <p:custDataLst>
              <p:tags r:id="rId7"/>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4.jpeg"/><Relationship Id="rId1"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5.png"/></Relationships>
</file>

<file path=ppt/slides/_rels/slide45.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hyperlink" Target="http://www.cstor.cn/proTextdetail_11007.html" TargetMode="External"/><Relationship Id="rId4" Type="http://schemas.openxmlformats.org/officeDocument/2006/relationships/image" Target="../media/image7.jpeg"/><Relationship Id="rId3" Type="http://schemas.openxmlformats.org/officeDocument/2006/relationships/hyperlink" Target="http://www.cstor.cn/proTextdetail_12031.html" TargetMode="External"/><Relationship Id="rId2" Type="http://schemas.openxmlformats.org/officeDocument/2006/relationships/image" Target="../media/image6.jpeg"/><Relationship Id="rId1" Type="http://schemas.openxmlformats.org/officeDocument/2006/relationships/hyperlink" Target="http://www.cstor.cn/proTextdetail_10766.html" TargetMode="External"/></Relationships>
</file>

<file path=ppt/slides/_rels/slide46.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image" Target="../media/image15.jpeg"/><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image" Target="../media/image9.jpeg"/></Relationships>
</file>

<file path=ppt/slides/_rels/slide47.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6.png"/></Relationships>
</file>

<file path=ppt/slides/_rels/slide48.xml.rels><?xml version="1.0" encoding="UTF-8" standalone="yes"?>
<Relationships xmlns="http://schemas.openxmlformats.org/package/2006/relationships"><Relationship Id="rId9" Type="http://schemas.openxmlformats.org/officeDocument/2006/relationships/hyperlink" Target="http://www.dlworld.cn/" TargetMode="External"/><Relationship Id="rId8" Type="http://schemas.openxmlformats.org/officeDocument/2006/relationships/image" Target="../media/image24.png"/><Relationship Id="rId7" Type="http://schemas.openxmlformats.org/officeDocument/2006/relationships/hyperlink" Target="http://www.chinarobots.cn/" TargetMode="External"/><Relationship Id="rId6" Type="http://schemas.openxmlformats.org/officeDocument/2006/relationships/image" Target="../media/image23.png"/><Relationship Id="rId5" Type="http://schemas.openxmlformats.org/officeDocument/2006/relationships/hyperlink" Target="http://www.chinaaiworld.cn/" TargetMode="External"/><Relationship Id="rId4" Type="http://schemas.openxmlformats.org/officeDocument/2006/relationships/image" Target="../media/image22.png"/><Relationship Id="rId3" Type="http://schemas.openxmlformats.org/officeDocument/2006/relationships/hyperlink" Target="http://www.chinacloud.cn/" TargetMode="External"/><Relationship Id="rId27" Type="http://schemas.openxmlformats.org/officeDocument/2006/relationships/slideLayout" Target="../slideLayouts/slideLayout2.xml"/><Relationship Id="rId26" Type="http://schemas.openxmlformats.org/officeDocument/2006/relationships/image" Target="../media/image34.png"/><Relationship Id="rId25" Type="http://schemas.openxmlformats.org/officeDocument/2006/relationships/image" Target="../media/image33.png"/><Relationship Id="rId24" Type="http://schemas.openxmlformats.org/officeDocument/2006/relationships/hyperlink" Target="http://www.envicloud.cn/" TargetMode="External"/><Relationship Id="rId23" Type="http://schemas.openxmlformats.org/officeDocument/2006/relationships/image" Target="../media/image32.png"/><Relationship Id="rId22" Type="http://schemas.openxmlformats.org/officeDocument/2006/relationships/image" Target="../media/image31.png"/><Relationship Id="rId21" Type="http://schemas.openxmlformats.org/officeDocument/2006/relationships/hyperlink" Target="http://www.wanwuyun.com/" TargetMode="External"/><Relationship Id="rId20" Type="http://schemas.openxmlformats.org/officeDocument/2006/relationships/image" Target="../media/image30.png"/><Relationship Id="rId2" Type="http://schemas.openxmlformats.org/officeDocument/2006/relationships/image" Target="../media/image21.png"/><Relationship Id="rId19" Type="http://schemas.openxmlformats.org/officeDocument/2006/relationships/hyperlink" Target="http://www.smartcitychina.cn/" TargetMode="External"/><Relationship Id="rId18" Type="http://schemas.openxmlformats.org/officeDocument/2006/relationships/image" Target="../media/image29.png"/><Relationship Id="rId17" Type="http://schemas.openxmlformats.org/officeDocument/2006/relationships/hyperlink" Target="http://www.netofthings.cn/" TargetMode="External"/><Relationship Id="rId16" Type="http://schemas.openxmlformats.org/officeDocument/2006/relationships/image" Target="../media/image28.png"/><Relationship Id="rId15" Type="http://schemas.openxmlformats.org/officeDocument/2006/relationships/hyperlink" Target="http://www.thebigdata.cn/" TargetMode="External"/><Relationship Id="rId14" Type="http://schemas.openxmlformats.org/officeDocument/2006/relationships/image" Target="../media/image27.png"/><Relationship Id="rId13" Type="http://schemas.openxmlformats.org/officeDocument/2006/relationships/hyperlink" Target="http://www.worldstor.cn/" TargetMode="External"/><Relationship Id="rId12" Type="http://schemas.openxmlformats.org/officeDocument/2006/relationships/image" Target="../media/image26.png"/><Relationship Id="rId11" Type="http://schemas.openxmlformats.org/officeDocument/2006/relationships/hyperlink" Target="http://www.pm25.org.cn/" TargetMode="External"/><Relationship Id="rId10" Type="http://schemas.openxmlformats.org/officeDocument/2006/relationships/image" Target="../media/image25.png"/><Relationship Id="rId1" Type="http://schemas.openxmlformats.org/officeDocument/2006/relationships/hyperlink" Target="http://www.chinaznyj.com/" TargetMode="External"/></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7143" y="-9147"/>
            <a:ext cx="9158091"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sz="1355">
                <a:solidFill>
                  <a:prstClr val="white"/>
                </a:solidFill>
              </a:rPr>
              <a:t>大数据应用人才培养系列教材</a:t>
            </a:r>
            <a:endParaRPr lang="zh-CN" altLang="en-US" sz="1355">
              <a:solidFill>
                <a:prstClr val="white"/>
              </a:solidFill>
            </a:endParaRPr>
          </a:p>
        </p:txBody>
      </p:sp>
      <p:sp>
        <p:nvSpPr>
          <p:cNvPr id="4" name="矩形 3"/>
          <p:cNvSpPr/>
          <p:nvPr/>
        </p:nvSpPr>
        <p:spPr>
          <a:xfrm>
            <a:off x="1062228" y="728895"/>
            <a:ext cx="7426960" cy="1322070"/>
          </a:xfrm>
          <a:prstGeom prst="rect">
            <a:avLst/>
          </a:prstGeom>
          <a:effectLst/>
        </p:spPr>
        <p:txBody>
          <a:bodyPr wrap="square">
            <a:spAutoFit/>
          </a:bodyPr>
          <a:lstStyle/>
          <a:p>
            <a:pPr algn="ctr">
              <a:defRPr/>
            </a:pPr>
            <a:r>
              <a:rPr lang="en-US" altLang="zh-CN" sz="8000" b="1" spc="300" dirty="0">
                <a:ln w="11430"/>
                <a:solidFill>
                  <a:srgbClr val="3D89BC"/>
                </a:solidFill>
                <a:latin typeface="微软雅黑" panose="020B0503020204020204" pitchFamily="34" charset="-122"/>
                <a:ea typeface="微软雅黑" panose="020B0503020204020204" pitchFamily="34" charset="-122"/>
              </a:rPr>
              <a:t>Python</a:t>
            </a:r>
            <a:r>
              <a:rPr lang="zh-CN" altLang="en-US" sz="8000" b="1" spc="300" dirty="0">
                <a:ln w="11430"/>
                <a:solidFill>
                  <a:srgbClr val="3D89BC"/>
                </a:solidFill>
                <a:latin typeface="微软雅黑" panose="020B0503020204020204" pitchFamily="34" charset="-122"/>
                <a:ea typeface="微软雅黑" panose="020B0503020204020204" pitchFamily="34" charset="-122"/>
              </a:rPr>
              <a:t>语言</a:t>
            </a:r>
            <a:endParaRPr lang="en-US" altLang="zh-CN" sz="8000" b="1" spc="300" dirty="0">
              <a:ln w="11430"/>
              <a:solidFill>
                <a:srgbClr val="3D89BC"/>
              </a:solidFill>
              <a:latin typeface="微软雅黑" panose="020B0503020204020204" pitchFamily="34" charset="-122"/>
              <a:ea typeface="微软雅黑" panose="020B0503020204020204" pitchFamily="34" charset="-122"/>
            </a:endParaRPr>
          </a:p>
        </p:txBody>
      </p:sp>
      <p:sp>
        <p:nvSpPr>
          <p:cNvPr id="8" name="矩形 7"/>
          <p:cNvSpPr/>
          <p:nvPr/>
        </p:nvSpPr>
        <p:spPr>
          <a:xfrm>
            <a:off x="8790317" y="3240900"/>
            <a:ext cx="368541" cy="307100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pic>
        <p:nvPicPr>
          <p:cNvPr id="5" name="Picture 3"/>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7143" y="3240900"/>
            <a:ext cx="8496050" cy="3071004"/>
          </a:xfrm>
          <a:prstGeom prst="rect">
            <a:avLst/>
          </a:prstGeom>
          <a:noFill/>
          <a:extLst>
            <a:ext uri="{909E8E84-426E-40DD-AFC4-6F175D3DCCD1}">
              <a14:hiddenFill xmlns:a14="http://schemas.microsoft.com/office/drawing/2010/main">
                <a:solidFill>
                  <a:srgbClr val="FFFFFF"/>
                </a:solidFill>
              </a14:hiddenFill>
            </a:ext>
          </a:extLst>
        </p:spPr>
      </p:pic>
      <p:pic>
        <p:nvPicPr>
          <p:cNvPr id="14" name="图片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26768" y="6337300"/>
            <a:ext cx="2217463" cy="520700"/>
          </a:xfrm>
          <a:prstGeom prst="rect">
            <a:avLst/>
          </a:prstGeom>
        </p:spPr>
      </p:pic>
      <p:sp>
        <p:nvSpPr>
          <p:cNvPr id="20" name="矩形 19"/>
          <p:cNvSpPr/>
          <p:nvPr/>
        </p:nvSpPr>
        <p:spPr>
          <a:xfrm>
            <a:off x="1410335" y="2209165"/>
            <a:ext cx="259715" cy="86487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0066"/>
              </a:solidFill>
            </a:endParaRPr>
          </a:p>
        </p:txBody>
      </p:sp>
      <p:sp>
        <p:nvSpPr>
          <p:cNvPr id="21" name="矩形 20"/>
          <p:cNvSpPr/>
          <p:nvPr/>
        </p:nvSpPr>
        <p:spPr>
          <a:xfrm>
            <a:off x="1658620" y="2209165"/>
            <a:ext cx="6269990" cy="86400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2" name="TextBox 6"/>
          <p:cNvSpPr txBox="1"/>
          <p:nvPr/>
        </p:nvSpPr>
        <p:spPr>
          <a:xfrm>
            <a:off x="1670340" y="2277654"/>
            <a:ext cx="6270084" cy="337185"/>
          </a:xfrm>
          <a:prstGeom prst="rect">
            <a:avLst/>
          </a:prstGeom>
          <a:noFill/>
        </p:spPr>
        <p:txBody>
          <a:bodyPr wrap="square" rtlCol="0">
            <a:spAutoFit/>
          </a:bodyPr>
          <a:lstStyle/>
          <a:p>
            <a:r>
              <a:rPr lang="zh-CN" altLang="en-US" sz="1600" dirty="0" smtClean="0">
                <a:solidFill>
                  <a:schemeClr val="tx1">
                    <a:lumMod val="75000"/>
                    <a:lumOff val="25000"/>
                  </a:schemeClr>
                </a:solidFill>
              </a:rPr>
              <a:t>刘  鹏    张  燕       总主编</a:t>
            </a:r>
            <a:endParaRPr lang="zh-CN" altLang="en-US" sz="1600" dirty="0">
              <a:solidFill>
                <a:schemeClr val="tx1">
                  <a:lumMod val="75000"/>
                  <a:lumOff val="25000"/>
                </a:schemeClr>
              </a:solidFill>
            </a:endParaRPr>
          </a:p>
        </p:txBody>
      </p:sp>
      <p:sp>
        <p:nvSpPr>
          <p:cNvPr id="26" name="TextBox 6"/>
          <p:cNvSpPr txBox="1"/>
          <p:nvPr/>
        </p:nvSpPr>
        <p:spPr>
          <a:xfrm>
            <a:off x="1670340" y="2634610"/>
            <a:ext cx="6270084" cy="337185"/>
          </a:xfrm>
          <a:prstGeom prst="rect">
            <a:avLst/>
          </a:prstGeom>
          <a:noFill/>
        </p:spPr>
        <p:txBody>
          <a:bodyPr wrap="square" rtlCol="0">
            <a:spAutoFit/>
          </a:bodyPr>
          <a:lstStyle/>
          <a:p>
            <a:r>
              <a:rPr lang="zh-CN" altLang="en-US" sz="1600" dirty="0" smtClean="0">
                <a:solidFill>
                  <a:schemeClr val="tx1">
                    <a:lumMod val="75000"/>
                    <a:lumOff val="25000"/>
                  </a:schemeClr>
                </a:solidFill>
              </a:rPr>
              <a:t>李肖俊    </a:t>
            </a:r>
            <a:r>
              <a:rPr lang="zh-CN" altLang="en-US" sz="1600" dirty="0">
                <a:solidFill>
                  <a:schemeClr val="tx1">
                    <a:lumMod val="75000"/>
                    <a:lumOff val="25000"/>
                  </a:schemeClr>
                </a:solidFill>
              </a:rPr>
              <a:t>主编                          </a:t>
            </a:r>
            <a:r>
              <a:rPr lang="zh-CN" altLang="en-US" sz="1600" dirty="0" smtClean="0">
                <a:solidFill>
                  <a:schemeClr val="tx1">
                    <a:lumMod val="75000"/>
                    <a:lumOff val="25000"/>
                  </a:schemeClr>
                </a:solidFill>
              </a:rPr>
              <a:t>  刘  河    钟  涛     副</a:t>
            </a:r>
            <a:r>
              <a:rPr lang="zh-CN" altLang="en-US" sz="1600" dirty="0">
                <a:solidFill>
                  <a:schemeClr val="tx1">
                    <a:lumMod val="75000"/>
                    <a:lumOff val="25000"/>
                  </a:schemeClr>
                </a:solidFill>
              </a:rPr>
              <a:t>主编</a:t>
            </a:r>
            <a:endParaRPr lang="zh-CN" altLang="en-US" sz="1600" dirty="0">
              <a:solidFill>
                <a:schemeClr val="tx1">
                  <a:lumMod val="75000"/>
                  <a:lumOff val="25000"/>
                </a:schemeClr>
              </a:solidFill>
            </a:endParaRPr>
          </a:p>
        </p:txBody>
      </p:sp>
      <p:sp>
        <p:nvSpPr>
          <p:cNvPr id="27" name="Freeform 25"/>
          <p:cNvSpPr>
            <a:spLocks noEditPoints="1"/>
          </p:cNvSpPr>
          <p:nvPr/>
        </p:nvSpPr>
        <p:spPr bwMode="auto">
          <a:xfrm>
            <a:off x="3259599" y="2380202"/>
            <a:ext cx="130969" cy="119856"/>
          </a:xfrm>
          <a:custGeom>
            <a:avLst/>
            <a:gdLst>
              <a:gd name="T0" fmla="*/ 35 w 70"/>
              <a:gd name="T1" fmla="*/ 0 h 64"/>
              <a:gd name="T2" fmla="*/ 12 w 70"/>
              <a:gd name="T3" fmla="*/ 10 h 64"/>
              <a:gd name="T4" fmla="*/ 12 w 70"/>
              <a:gd name="T5" fmla="*/ 55 h 64"/>
              <a:gd name="T6" fmla="*/ 35 w 70"/>
              <a:gd name="T7" fmla="*/ 64 h 64"/>
              <a:gd name="T8" fmla="*/ 57 w 70"/>
              <a:gd name="T9" fmla="*/ 55 h 64"/>
              <a:gd name="T10" fmla="*/ 57 w 70"/>
              <a:gd name="T11" fmla="*/ 10 h 64"/>
              <a:gd name="T12" fmla="*/ 35 w 70"/>
              <a:gd name="T13" fmla="*/ 0 h 64"/>
              <a:gd name="T14" fmla="*/ 54 w 70"/>
              <a:gd name="T15" fmla="*/ 52 h 64"/>
              <a:gd name="T16" fmla="*/ 35 w 70"/>
              <a:gd name="T17" fmla="*/ 60 h 64"/>
              <a:gd name="T18" fmla="*/ 15 w 70"/>
              <a:gd name="T19" fmla="*/ 52 h 64"/>
              <a:gd name="T20" fmla="*/ 7 w 70"/>
              <a:gd name="T21" fmla="*/ 32 h 64"/>
              <a:gd name="T22" fmla="*/ 15 w 70"/>
              <a:gd name="T23" fmla="*/ 13 h 64"/>
              <a:gd name="T24" fmla="*/ 35 w 70"/>
              <a:gd name="T25" fmla="*/ 5 h 64"/>
              <a:gd name="T26" fmla="*/ 54 w 70"/>
              <a:gd name="T27" fmla="*/ 13 h 64"/>
              <a:gd name="T28" fmla="*/ 62 w 70"/>
              <a:gd name="T29" fmla="*/ 32 h 64"/>
              <a:gd name="T30" fmla="*/ 54 w 70"/>
              <a:gd name="T31" fmla="*/ 5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0" h="64">
                <a:moveTo>
                  <a:pt x="35" y="0"/>
                </a:moveTo>
                <a:cubicBezTo>
                  <a:pt x="26" y="0"/>
                  <a:pt x="18" y="4"/>
                  <a:pt x="12" y="10"/>
                </a:cubicBezTo>
                <a:cubicBezTo>
                  <a:pt x="0" y="22"/>
                  <a:pt x="0" y="42"/>
                  <a:pt x="12" y="55"/>
                </a:cubicBezTo>
                <a:cubicBezTo>
                  <a:pt x="18" y="61"/>
                  <a:pt x="26" y="64"/>
                  <a:pt x="35" y="64"/>
                </a:cubicBezTo>
                <a:cubicBezTo>
                  <a:pt x="43" y="64"/>
                  <a:pt x="51" y="61"/>
                  <a:pt x="57" y="55"/>
                </a:cubicBezTo>
                <a:cubicBezTo>
                  <a:pt x="70" y="42"/>
                  <a:pt x="70" y="22"/>
                  <a:pt x="57" y="10"/>
                </a:cubicBezTo>
                <a:cubicBezTo>
                  <a:pt x="51" y="4"/>
                  <a:pt x="43" y="0"/>
                  <a:pt x="35" y="0"/>
                </a:cubicBezTo>
                <a:close/>
                <a:moveTo>
                  <a:pt x="54" y="52"/>
                </a:moveTo>
                <a:cubicBezTo>
                  <a:pt x="49" y="57"/>
                  <a:pt x="42" y="60"/>
                  <a:pt x="35" y="60"/>
                </a:cubicBezTo>
                <a:cubicBezTo>
                  <a:pt x="27" y="60"/>
                  <a:pt x="21" y="57"/>
                  <a:pt x="15" y="52"/>
                </a:cubicBezTo>
                <a:cubicBezTo>
                  <a:pt x="10" y="46"/>
                  <a:pt x="7" y="40"/>
                  <a:pt x="7" y="32"/>
                </a:cubicBezTo>
                <a:cubicBezTo>
                  <a:pt x="7" y="25"/>
                  <a:pt x="10" y="18"/>
                  <a:pt x="15" y="13"/>
                </a:cubicBezTo>
                <a:cubicBezTo>
                  <a:pt x="21" y="8"/>
                  <a:pt x="27" y="5"/>
                  <a:pt x="35" y="5"/>
                </a:cubicBezTo>
                <a:cubicBezTo>
                  <a:pt x="42" y="5"/>
                  <a:pt x="49" y="8"/>
                  <a:pt x="54" y="13"/>
                </a:cubicBezTo>
                <a:cubicBezTo>
                  <a:pt x="59" y="18"/>
                  <a:pt x="62" y="25"/>
                  <a:pt x="62" y="32"/>
                </a:cubicBezTo>
                <a:cubicBezTo>
                  <a:pt x="62" y="40"/>
                  <a:pt x="59" y="46"/>
                  <a:pt x="54" y="52"/>
                </a:cubicBezTo>
                <a:close/>
              </a:path>
            </a:pathLst>
          </a:custGeom>
          <a:solidFill>
            <a:srgbClr val="505A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25"/>
          <p:cNvSpPr>
            <a:spLocks noEditPoints="1"/>
          </p:cNvSpPr>
          <p:nvPr/>
        </p:nvSpPr>
        <p:spPr bwMode="auto">
          <a:xfrm>
            <a:off x="5964326" y="2743274"/>
            <a:ext cx="130969" cy="119856"/>
          </a:xfrm>
          <a:custGeom>
            <a:avLst/>
            <a:gdLst>
              <a:gd name="T0" fmla="*/ 35 w 70"/>
              <a:gd name="T1" fmla="*/ 0 h 64"/>
              <a:gd name="T2" fmla="*/ 12 w 70"/>
              <a:gd name="T3" fmla="*/ 10 h 64"/>
              <a:gd name="T4" fmla="*/ 12 w 70"/>
              <a:gd name="T5" fmla="*/ 55 h 64"/>
              <a:gd name="T6" fmla="*/ 35 w 70"/>
              <a:gd name="T7" fmla="*/ 64 h 64"/>
              <a:gd name="T8" fmla="*/ 57 w 70"/>
              <a:gd name="T9" fmla="*/ 55 h 64"/>
              <a:gd name="T10" fmla="*/ 57 w 70"/>
              <a:gd name="T11" fmla="*/ 10 h 64"/>
              <a:gd name="T12" fmla="*/ 35 w 70"/>
              <a:gd name="T13" fmla="*/ 0 h 64"/>
              <a:gd name="T14" fmla="*/ 54 w 70"/>
              <a:gd name="T15" fmla="*/ 52 h 64"/>
              <a:gd name="T16" fmla="*/ 35 w 70"/>
              <a:gd name="T17" fmla="*/ 60 h 64"/>
              <a:gd name="T18" fmla="*/ 15 w 70"/>
              <a:gd name="T19" fmla="*/ 52 h 64"/>
              <a:gd name="T20" fmla="*/ 7 w 70"/>
              <a:gd name="T21" fmla="*/ 32 h 64"/>
              <a:gd name="T22" fmla="*/ 15 w 70"/>
              <a:gd name="T23" fmla="*/ 13 h 64"/>
              <a:gd name="T24" fmla="*/ 35 w 70"/>
              <a:gd name="T25" fmla="*/ 5 h 64"/>
              <a:gd name="T26" fmla="*/ 54 w 70"/>
              <a:gd name="T27" fmla="*/ 13 h 64"/>
              <a:gd name="T28" fmla="*/ 62 w 70"/>
              <a:gd name="T29" fmla="*/ 32 h 64"/>
              <a:gd name="T30" fmla="*/ 54 w 70"/>
              <a:gd name="T31" fmla="*/ 5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0" h="64">
                <a:moveTo>
                  <a:pt x="35" y="0"/>
                </a:moveTo>
                <a:cubicBezTo>
                  <a:pt x="26" y="0"/>
                  <a:pt x="18" y="4"/>
                  <a:pt x="12" y="10"/>
                </a:cubicBezTo>
                <a:cubicBezTo>
                  <a:pt x="0" y="22"/>
                  <a:pt x="0" y="42"/>
                  <a:pt x="12" y="55"/>
                </a:cubicBezTo>
                <a:cubicBezTo>
                  <a:pt x="18" y="61"/>
                  <a:pt x="26" y="64"/>
                  <a:pt x="35" y="64"/>
                </a:cubicBezTo>
                <a:cubicBezTo>
                  <a:pt x="43" y="64"/>
                  <a:pt x="51" y="61"/>
                  <a:pt x="57" y="55"/>
                </a:cubicBezTo>
                <a:cubicBezTo>
                  <a:pt x="70" y="42"/>
                  <a:pt x="70" y="22"/>
                  <a:pt x="57" y="10"/>
                </a:cubicBezTo>
                <a:cubicBezTo>
                  <a:pt x="51" y="4"/>
                  <a:pt x="43" y="0"/>
                  <a:pt x="35" y="0"/>
                </a:cubicBezTo>
                <a:close/>
                <a:moveTo>
                  <a:pt x="54" y="52"/>
                </a:moveTo>
                <a:cubicBezTo>
                  <a:pt x="49" y="57"/>
                  <a:pt x="42" y="60"/>
                  <a:pt x="35" y="60"/>
                </a:cubicBezTo>
                <a:cubicBezTo>
                  <a:pt x="27" y="60"/>
                  <a:pt x="21" y="57"/>
                  <a:pt x="15" y="52"/>
                </a:cubicBezTo>
                <a:cubicBezTo>
                  <a:pt x="10" y="46"/>
                  <a:pt x="7" y="40"/>
                  <a:pt x="7" y="32"/>
                </a:cubicBezTo>
                <a:cubicBezTo>
                  <a:pt x="7" y="25"/>
                  <a:pt x="10" y="18"/>
                  <a:pt x="15" y="13"/>
                </a:cubicBezTo>
                <a:cubicBezTo>
                  <a:pt x="21" y="8"/>
                  <a:pt x="27" y="5"/>
                  <a:pt x="35" y="5"/>
                </a:cubicBezTo>
                <a:cubicBezTo>
                  <a:pt x="42" y="5"/>
                  <a:pt x="49" y="8"/>
                  <a:pt x="54" y="13"/>
                </a:cubicBezTo>
                <a:cubicBezTo>
                  <a:pt x="59" y="18"/>
                  <a:pt x="62" y="25"/>
                  <a:pt x="62" y="32"/>
                </a:cubicBezTo>
                <a:cubicBezTo>
                  <a:pt x="62" y="40"/>
                  <a:pt x="59" y="46"/>
                  <a:pt x="54" y="52"/>
                </a:cubicBezTo>
                <a:close/>
              </a:path>
            </a:pathLst>
          </a:custGeom>
          <a:solidFill>
            <a:srgbClr val="505A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25"/>
          <p:cNvSpPr>
            <a:spLocks noEditPoints="1"/>
          </p:cNvSpPr>
          <p:nvPr/>
        </p:nvSpPr>
        <p:spPr bwMode="auto">
          <a:xfrm>
            <a:off x="2451335" y="2757907"/>
            <a:ext cx="130969" cy="119856"/>
          </a:xfrm>
          <a:custGeom>
            <a:avLst/>
            <a:gdLst>
              <a:gd name="T0" fmla="*/ 35 w 70"/>
              <a:gd name="T1" fmla="*/ 0 h 64"/>
              <a:gd name="T2" fmla="*/ 12 w 70"/>
              <a:gd name="T3" fmla="*/ 10 h 64"/>
              <a:gd name="T4" fmla="*/ 12 w 70"/>
              <a:gd name="T5" fmla="*/ 55 h 64"/>
              <a:gd name="T6" fmla="*/ 35 w 70"/>
              <a:gd name="T7" fmla="*/ 64 h 64"/>
              <a:gd name="T8" fmla="*/ 57 w 70"/>
              <a:gd name="T9" fmla="*/ 55 h 64"/>
              <a:gd name="T10" fmla="*/ 57 w 70"/>
              <a:gd name="T11" fmla="*/ 10 h 64"/>
              <a:gd name="T12" fmla="*/ 35 w 70"/>
              <a:gd name="T13" fmla="*/ 0 h 64"/>
              <a:gd name="T14" fmla="*/ 54 w 70"/>
              <a:gd name="T15" fmla="*/ 52 h 64"/>
              <a:gd name="T16" fmla="*/ 35 w 70"/>
              <a:gd name="T17" fmla="*/ 60 h 64"/>
              <a:gd name="T18" fmla="*/ 15 w 70"/>
              <a:gd name="T19" fmla="*/ 52 h 64"/>
              <a:gd name="T20" fmla="*/ 7 w 70"/>
              <a:gd name="T21" fmla="*/ 32 h 64"/>
              <a:gd name="T22" fmla="*/ 15 w 70"/>
              <a:gd name="T23" fmla="*/ 13 h 64"/>
              <a:gd name="T24" fmla="*/ 35 w 70"/>
              <a:gd name="T25" fmla="*/ 5 h 64"/>
              <a:gd name="T26" fmla="*/ 54 w 70"/>
              <a:gd name="T27" fmla="*/ 13 h 64"/>
              <a:gd name="T28" fmla="*/ 62 w 70"/>
              <a:gd name="T29" fmla="*/ 32 h 64"/>
              <a:gd name="T30" fmla="*/ 54 w 70"/>
              <a:gd name="T31" fmla="*/ 5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0" h="64">
                <a:moveTo>
                  <a:pt x="35" y="0"/>
                </a:moveTo>
                <a:cubicBezTo>
                  <a:pt x="26" y="0"/>
                  <a:pt x="18" y="4"/>
                  <a:pt x="12" y="10"/>
                </a:cubicBezTo>
                <a:cubicBezTo>
                  <a:pt x="0" y="22"/>
                  <a:pt x="0" y="42"/>
                  <a:pt x="12" y="55"/>
                </a:cubicBezTo>
                <a:cubicBezTo>
                  <a:pt x="18" y="61"/>
                  <a:pt x="26" y="64"/>
                  <a:pt x="35" y="64"/>
                </a:cubicBezTo>
                <a:cubicBezTo>
                  <a:pt x="43" y="64"/>
                  <a:pt x="51" y="61"/>
                  <a:pt x="57" y="55"/>
                </a:cubicBezTo>
                <a:cubicBezTo>
                  <a:pt x="70" y="42"/>
                  <a:pt x="70" y="22"/>
                  <a:pt x="57" y="10"/>
                </a:cubicBezTo>
                <a:cubicBezTo>
                  <a:pt x="51" y="4"/>
                  <a:pt x="43" y="0"/>
                  <a:pt x="35" y="0"/>
                </a:cubicBezTo>
                <a:close/>
                <a:moveTo>
                  <a:pt x="54" y="52"/>
                </a:moveTo>
                <a:cubicBezTo>
                  <a:pt x="49" y="57"/>
                  <a:pt x="42" y="60"/>
                  <a:pt x="35" y="60"/>
                </a:cubicBezTo>
                <a:cubicBezTo>
                  <a:pt x="27" y="60"/>
                  <a:pt x="21" y="57"/>
                  <a:pt x="15" y="52"/>
                </a:cubicBezTo>
                <a:cubicBezTo>
                  <a:pt x="10" y="46"/>
                  <a:pt x="7" y="40"/>
                  <a:pt x="7" y="32"/>
                </a:cubicBezTo>
                <a:cubicBezTo>
                  <a:pt x="7" y="25"/>
                  <a:pt x="10" y="18"/>
                  <a:pt x="15" y="13"/>
                </a:cubicBezTo>
                <a:cubicBezTo>
                  <a:pt x="21" y="8"/>
                  <a:pt x="27" y="5"/>
                  <a:pt x="35" y="5"/>
                </a:cubicBezTo>
                <a:cubicBezTo>
                  <a:pt x="42" y="5"/>
                  <a:pt x="49" y="8"/>
                  <a:pt x="54" y="13"/>
                </a:cubicBezTo>
                <a:cubicBezTo>
                  <a:pt x="59" y="18"/>
                  <a:pt x="62" y="25"/>
                  <a:pt x="62" y="32"/>
                </a:cubicBezTo>
                <a:cubicBezTo>
                  <a:pt x="62" y="40"/>
                  <a:pt x="59" y="46"/>
                  <a:pt x="54" y="52"/>
                </a:cubicBezTo>
                <a:close/>
              </a:path>
            </a:pathLst>
          </a:custGeom>
          <a:solidFill>
            <a:srgbClr val="505A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3"/>
          </p:nvPr>
        </p:nvSpPr>
        <p:spPr/>
        <p:txBody>
          <a:bodyPr>
            <a:normAutofit/>
          </a:bodyPr>
          <a:lstStyle/>
          <a:p>
            <a:r>
              <a:rPr lang="en-US" altLang="zh-CN" sz="2000" dirty="0" smtClean="0"/>
              <a:t>8.2.1 </a:t>
            </a:r>
            <a:r>
              <a:rPr lang="zh-CN" altLang="en-US" sz="2000" dirty="0" smtClean="0"/>
              <a:t>类</a:t>
            </a:r>
            <a:r>
              <a:rPr lang="zh-CN" altLang="en-US" sz="2000" dirty="0"/>
              <a:t>的定义</a:t>
            </a:r>
            <a:endParaRPr lang="zh-CN" altLang="en-US" sz="2000" dirty="0"/>
          </a:p>
        </p:txBody>
      </p:sp>
      <p:sp>
        <p:nvSpPr>
          <p:cNvPr id="3" name="内容占位符 2"/>
          <p:cNvSpPr>
            <a:spLocks noGrp="1"/>
          </p:cNvSpPr>
          <p:nvPr>
            <p:ph sz="quarter" idx="14"/>
          </p:nvPr>
        </p:nvSpPr>
        <p:spPr>
          <a:xfrm>
            <a:off x="364880" y="1441693"/>
            <a:ext cx="8437925" cy="4699799"/>
          </a:xfrm>
        </p:spPr>
        <p:txBody>
          <a:bodyPr>
            <a:noAutofit/>
          </a:bodyPr>
          <a:lstStyle/>
          <a:p>
            <a:pPr>
              <a:lnSpc>
                <a:spcPct val="150000"/>
              </a:lnSpc>
            </a:pPr>
            <a:r>
              <a:rPr lang="en-US" altLang="zh-CN" sz="2000" dirty="0" smtClean="0">
                <a:solidFill>
                  <a:schemeClr val="tx1">
                    <a:lumMod val="75000"/>
                    <a:lumOff val="25000"/>
                  </a:schemeClr>
                </a:solidFill>
              </a:rPr>
              <a:t>weight </a:t>
            </a:r>
            <a:r>
              <a:rPr lang="en-US" altLang="zh-CN" sz="2000" dirty="0">
                <a:solidFill>
                  <a:schemeClr val="tx1">
                    <a:lumMod val="75000"/>
                    <a:lumOff val="25000"/>
                  </a:schemeClr>
                </a:solidFill>
              </a:rPr>
              <a:t>= 65</a:t>
            </a:r>
            <a:endParaRPr lang="en-US" altLang="zh-CN" sz="2000" dirty="0">
              <a:solidFill>
                <a:schemeClr val="tx1">
                  <a:lumMod val="75000"/>
                  <a:lumOff val="25000"/>
                </a:schemeClr>
              </a:solidFill>
            </a:endParaRPr>
          </a:p>
          <a:p>
            <a:pPr>
              <a:lnSpc>
                <a:spcPct val="150000"/>
              </a:lnSpc>
            </a:pPr>
            <a:r>
              <a:rPr lang="en-US" altLang="zh-CN" sz="2000" dirty="0">
                <a:solidFill>
                  <a:schemeClr val="tx1">
                    <a:lumMod val="75000"/>
                    <a:lumOff val="25000"/>
                  </a:schemeClr>
                </a:solidFill>
              </a:rPr>
              <a:t>  #</a:t>
            </a:r>
            <a:r>
              <a:rPr lang="zh-CN" altLang="en-US" sz="2000" dirty="0">
                <a:solidFill>
                  <a:schemeClr val="tx1">
                    <a:lumMod val="75000"/>
                    <a:lumOff val="25000"/>
                  </a:schemeClr>
                </a:solidFill>
              </a:rPr>
              <a:t>方法</a:t>
            </a:r>
            <a:endParaRPr lang="zh-CN" altLang="en-US" sz="2000" dirty="0">
              <a:solidFill>
                <a:schemeClr val="tx1">
                  <a:lumMod val="75000"/>
                  <a:lumOff val="25000"/>
                </a:schemeClr>
              </a:solidFill>
            </a:endParaRPr>
          </a:p>
          <a:p>
            <a:pPr>
              <a:lnSpc>
                <a:spcPct val="150000"/>
              </a:lnSpc>
            </a:pPr>
            <a:r>
              <a:rPr lang="zh-CN" altLang="en-US" sz="2000" dirty="0">
                <a:solidFill>
                  <a:schemeClr val="tx1">
                    <a:lumMod val="75000"/>
                    <a:lumOff val="25000"/>
                  </a:schemeClr>
                </a:solidFill>
              </a:rPr>
              <a:t>  </a:t>
            </a:r>
            <a:r>
              <a:rPr lang="en-US" altLang="zh-CN" sz="2000" dirty="0" err="1">
                <a:solidFill>
                  <a:schemeClr val="tx1">
                    <a:lumMod val="75000"/>
                    <a:lumOff val="25000"/>
                  </a:schemeClr>
                </a:solidFill>
              </a:rPr>
              <a:t>def</a:t>
            </a:r>
            <a:r>
              <a:rPr lang="en-US" altLang="zh-CN" sz="2000" dirty="0">
                <a:solidFill>
                  <a:schemeClr val="tx1">
                    <a:lumMod val="75000"/>
                    <a:lumOff val="25000"/>
                  </a:schemeClr>
                </a:solidFill>
              </a:rPr>
              <a:t> </a:t>
            </a:r>
            <a:r>
              <a:rPr lang="en-US" altLang="zh-CN" sz="2000" dirty="0" err="1">
                <a:solidFill>
                  <a:schemeClr val="tx1">
                    <a:lumMod val="75000"/>
                    <a:lumOff val="25000"/>
                  </a:schemeClr>
                </a:solidFill>
              </a:rPr>
              <a:t>goroad</a:t>
            </a:r>
            <a:r>
              <a:rPr lang="en-US" altLang="zh-CN" sz="2000" dirty="0">
                <a:solidFill>
                  <a:schemeClr val="tx1">
                    <a:lumMod val="75000"/>
                    <a:lumOff val="25000"/>
                  </a:schemeClr>
                </a:solidFill>
              </a:rPr>
              <a:t>(self):</a:t>
            </a:r>
            <a:endParaRPr lang="en-US" altLang="zh-CN" sz="2000" dirty="0">
              <a:solidFill>
                <a:schemeClr val="tx1">
                  <a:lumMod val="75000"/>
                  <a:lumOff val="25000"/>
                </a:schemeClr>
              </a:solidFill>
            </a:endParaRPr>
          </a:p>
          <a:p>
            <a:pPr>
              <a:lnSpc>
                <a:spcPct val="150000"/>
              </a:lnSpc>
            </a:pPr>
            <a:r>
              <a:rPr lang="en-US" altLang="zh-CN" sz="2000" dirty="0">
                <a:solidFill>
                  <a:schemeClr val="tx1">
                    <a:lumMod val="75000"/>
                    <a:lumOff val="25000"/>
                  </a:schemeClr>
                </a:solidFill>
              </a:rPr>
              <a:t>          print("</a:t>
            </a:r>
            <a:r>
              <a:rPr lang="zh-CN" altLang="en-US" sz="2000" dirty="0">
                <a:solidFill>
                  <a:schemeClr val="tx1">
                    <a:lumMod val="75000"/>
                    <a:lumOff val="25000"/>
                  </a:schemeClr>
                </a:solidFill>
              </a:rPr>
              <a:t>人走路动作的测试</a:t>
            </a:r>
            <a:r>
              <a:rPr lang="en-US" altLang="zh-CN" sz="2000" dirty="0">
                <a:solidFill>
                  <a:schemeClr val="tx1">
                    <a:lumMod val="75000"/>
                    <a:lumOff val="25000"/>
                  </a:schemeClr>
                </a:solidFill>
              </a:rPr>
              <a:t>……")</a:t>
            </a:r>
            <a:endParaRPr lang="en-US" altLang="zh-CN" sz="2000" dirty="0">
              <a:solidFill>
                <a:schemeClr val="tx1">
                  <a:lumMod val="75000"/>
                  <a:lumOff val="25000"/>
                </a:schemeClr>
              </a:solidFill>
            </a:endParaRPr>
          </a:p>
          <a:p>
            <a:pPr>
              <a:lnSpc>
                <a:spcPct val="150000"/>
              </a:lnSpc>
            </a:pPr>
            <a:r>
              <a:rPr lang="en-US" altLang="zh-CN" sz="2000" dirty="0">
                <a:solidFill>
                  <a:schemeClr val="tx1">
                    <a:lumMod val="75000"/>
                    <a:lumOff val="25000"/>
                  </a:schemeClr>
                </a:solidFill>
              </a:rPr>
              <a:t>  </a:t>
            </a:r>
            <a:r>
              <a:rPr lang="en-US" altLang="zh-CN" sz="2000" dirty="0" err="1">
                <a:solidFill>
                  <a:schemeClr val="tx1">
                    <a:lumMod val="75000"/>
                    <a:lumOff val="25000"/>
                  </a:schemeClr>
                </a:solidFill>
              </a:rPr>
              <a:t>def</a:t>
            </a:r>
            <a:r>
              <a:rPr lang="en-US" altLang="zh-CN" sz="2000" dirty="0">
                <a:solidFill>
                  <a:schemeClr val="tx1">
                    <a:lumMod val="75000"/>
                    <a:lumOff val="25000"/>
                  </a:schemeClr>
                </a:solidFill>
              </a:rPr>
              <a:t> sleep(self):</a:t>
            </a:r>
            <a:endParaRPr lang="en-US" altLang="zh-CN" sz="2000" dirty="0">
              <a:solidFill>
                <a:schemeClr val="tx1">
                  <a:lumMod val="75000"/>
                  <a:lumOff val="25000"/>
                </a:schemeClr>
              </a:solidFill>
            </a:endParaRPr>
          </a:p>
          <a:p>
            <a:pPr>
              <a:lnSpc>
                <a:spcPct val="150000"/>
              </a:lnSpc>
            </a:pPr>
            <a:r>
              <a:rPr lang="en-US" altLang="zh-CN" sz="2000" dirty="0">
                <a:solidFill>
                  <a:schemeClr val="tx1">
                    <a:lumMod val="75000"/>
                    <a:lumOff val="25000"/>
                  </a:schemeClr>
                </a:solidFill>
              </a:rPr>
              <a:t>          print("</a:t>
            </a:r>
            <a:r>
              <a:rPr lang="zh-CN" altLang="en-US" sz="2000" dirty="0">
                <a:solidFill>
                  <a:schemeClr val="tx1">
                    <a:lumMod val="75000"/>
                    <a:lumOff val="25000"/>
                  </a:schemeClr>
                </a:solidFill>
              </a:rPr>
              <a:t>睡觉，晚安！</a:t>
            </a:r>
            <a:r>
              <a:rPr lang="en-US" altLang="zh-CN" sz="2000" dirty="0">
                <a:solidFill>
                  <a:schemeClr val="tx1">
                    <a:lumMod val="75000"/>
                    <a:lumOff val="25000"/>
                  </a:schemeClr>
                </a:solidFill>
              </a:rPr>
              <a:t>")</a:t>
            </a:r>
            <a:endParaRPr lang="en-US" altLang="zh-CN" sz="2000" dirty="0">
              <a:solidFill>
                <a:schemeClr val="tx1">
                  <a:lumMod val="75000"/>
                  <a:lumOff val="25000"/>
                </a:schemeClr>
              </a:solidFill>
            </a:endParaRPr>
          </a:p>
          <a:p>
            <a:pPr>
              <a:lnSpc>
                <a:spcPct val="150000"/>
              </a:lnSpc>
            </a:pPr>
            <a:r>
              <a:rPr lang="zh-CN" altLang="en-US" sz="2000" dirty="0">
                <a:solidFill>
                  <a:schemeClr val="tx1">
                    <a:lumMod val="75000"/>
                    <a:lumOff val="25000"/>
                  </a:schemeClr>
                </a:solidFill>
              </a:rPr>
              <a:t>从上例可以看出，属性就是变量，静态的特征，方法就是一个个的函数，通过这些函数来描述动作行为</a:t>
            </a:r>
            <a:r>
              <a:rPr lang="zh-CN" altLang="en-US" sz="2000" dirty="0" smtClean="0">
                <a:solidFill>
                  <a:schemeClr val="tx1">
                    <a:lumMod val="75000"/>
                    <a:lumOff val="25000"/>
                  </a:schemeClr>
                </a:solidFill>
              </a:rPr>
              <a:t>。</a:t>
            </a:r>
            <a:endParaRPr lang="zh-CN" altLang="en-US" sz="2000" dirty="0" smtClean="0">
              <a:solidFill>
                <a:schemeClr val="tx1">
                  <a:lumMod val="75000"/>
                  <a:lumOff val="25000"/>
                </a:schemeClr>
              </a:solidFill>
            </a:endParaRPr>
          </a:p>
        </p:txBody>
      </p:sp>
      <p:sp>
        <p:nvSpPr>
          <p:cNvPr id="4" name="TextBox 3"/>
          <p:cNvSpPr txBox="1"/>
          <p:nvPr/>
        </p:nvSpPr>
        <p:spPr>
          <a:xfrm>
            <a:off x="246185" y="105507"/>
            <a:ext cx="3578469" cy="415498"/>
          </a:xfrm>
          <a:prstGeom prst="rect">
            <a:avLst/>
          </a:prstGeom>
          <a:noFill/>
        </p:spPr>
        <p:txBody>
          <a:bodyPr wrap="square" rtlCol="0">
            <a:spAutoFit/>
          </a:bodyPr>
          <a:lstStyle/>
          <a:p>
            <a:r>
              <a:rPr lang="en-US" altLang="zh-CN" sz="2100" b="1" spc="225" dirty="0" smtClean="0">
                <a:solidFill>
                  <a:prstClr val="white"/>
                </a:solidFill>
              </a:rPr>
              <a:t>8.2 </a:t>
            </a:r>
            <a:r>
              <a:rPr lang="zh-CN" altLang="en-US" sz="2100" b="1" spc="225" dirty="0" smtClean="0">
                <a:solidFill>
                  <a:prstClr val="white"/>
                </a:solidFill>
              </a:rPr>
              <a:t>类</a:t>
            </a:r>
            <a:r>
              <a:rPr lang="zh-CN" altLang="en-US" sz="2100" b="1" spc="225" dirty="0">
                <a:solidFill>
                  <a:prstClr val="white"/>
                </a:solidFill>
              </a:rPr>
              <a:t>的定义与使用</a:t>
            </a:r>
            <a:endParaRPr lang="en-US" altLang="zh-CN" sz="2100" b="1" spc="225" dirty="0">
              <a:solidFill>
                <a:prstClr val="white"/>
              </a:solidFill>
            </a:endParaRPr>
          </a:p>
        </p:txBody>
      </p:sp>
      <p:sp>
        <p:nvSpPr>
          <p:cNvPr id="5" name="TextBox 4"/>
          <p:cNvSpPr txBox="1"/>
          <p:nvPr/>
        </p:nvSpPr>
        <p:spPr>
          <a:xfrm>
            <a:off x="6523891" y="255004"/>
            <a:ext cx="3006969" cy="300852"/>
          </a:xfrm>
          <a:prstGeom prst="rect">
            <a:avLst/>
          </a:prstGeom>
          <a:noFill/>
        </p:spPr>
        <p:txBody>
          <a:bodyPr wrap="square" rtlCol="0">
            <a:spAutoFit/>
          </a:bodyPr>
          <a:lstStyle/>
          <a:p>
            <a:r>
              <a:rPr lang="zh-CN" altLang="en-US" sz="1355" dirty="0">
                <a:solidFill>
                  <a:prstClr val="white"/>
                </a:solidFill>
              </a:rPr>
              <a:t>  第八</a:t>
            </a:r>
            <a:r>
              <a:rPr lang="zh-CN" altLang="en-US" sz="1355" dirty="0" smtClean="0">
                <a:solidFill>
                  <a:prstClr val="white"/>
                </a:solidFill>
              </a:rPr>
              <a:t>章 类</a:t>
            </a:r>
            <a:r>
              <a:rPr lang="zh-CN" altLang="en-US" sz="1355" dirty="0">
                <a:solidFill>
                  <a:prstClr val="white"/>
                </a:solidFill>
              </a:rPr>
              <a:t>和对象</a:t>
            </a:r>
            <a:endParaRPr lang="zh-CN" altLang="en-US" sz="1355" dirty="0">
              <a:solidFill>
                <a:prstClr val="white"/>
              </a:solidFill>
            </a:endParaRP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3"/>
          </p:nvPr>
        </p:nvSpPr>
        <p:spPr/>
        <p:txBody>
          <a:bodyPr>
            <a:normAutofit/>
          </a:bodyPr>
          <a:lstStyle/>
          <a:p>
            <a:r>
              <a:rPr lang="en-US" altLang="zh-CN" sz="2000" dirty="0" smtClean="0"/>
              <a:t>8.2.1 </a:t>
            </a:r>
            <a:r>
              <a:rPr lang="zh-CN" altLang="en-US" sz="2000" dirty="0" smtClean="0"/>
              <a:t>类</a:t>
            </a:r>
            <a:r>
              <a:rPr lang="zh-CN" altLang="en-US" sz="2000" dirty="0"/>
              <a:t>的定义</a:t>
            </a:r>
            <a:endParaRPr lang="zh-CN" altLang="en-US" sz="2000" dirty="0"/>
          </a:p>
        </p:txBody>
      </p:sp>
      <p:sp>
        <p:nvSpPr>
          <p:cNvPr id="3" name="内容占位符 2"/>
          <p:cNvSpPr>
            <a:spLocks noGrp="1"/>
          </p:cNvSpPr>
          <p:nvPr>
            <p:ph sz="quarter" idx="14"/>
          </p:nvPr>
        </p:nvSpPr>
        <p:spPr>
          <a:xfrm>
            <a:off x="364880" y="1441693"/>
            <a:ext cx="8437925" cy="4699799"/>
          </a:xfrm>
        </p:spPr>
        <p:txBody>
          <a:bodyPr>
            <a:noAutofit/>
          </a:bodyPr>
          <a:lstStyle/>
          <a:p>
            <a:pPr>
              <a:lnSpc>
                <a:spcPct val="150000"/>
              </a:lnSpc>
            </a:pPr>
            <a:r>
              <a:rPr lang="zh-CN" altLang="en-US" sz="2000" dirty="0" smtClean="0">
                <a:solidFill>
                  <a:schemeClr val="tx1">
                    <a:lumMod val="75000"/>
                    <a:lumOff val="25000"/>
                  </a:schemeClr>
                </a:solidFill>
              </a:rPr>
              <a:t>在</a:t>
            </a:r>
            <a:r>
              <a:rPr lang="zh-CN" altLang="en-US" sz="2000" dirty="0">
                <a:solidFill>
                  <a:schemeClr val="tx1">
                    <a:lumMod val="75000"/>
                    <a:lumOff val="25000"/>
                  </a:schemeClr>
                </a:solidFill>
              </a:rPr>
              <a:t>定义类属性的时候一般用名词，定义类方法的时候一般用动词，类名约定以大写字母开头，函数约定以小写字母开头。</a:t>
            </a:r>
            <a:endParaRPr lang="zh-CN" altLang="en-US" sz="2000" dirty="0">
              <a:solidFill>
                <a:schemeClr val="tx1">
                  <a:lumMod val="75000"/>
                  <a:lumOff val="25000"/>
                </a:schemeClr>
              </a:solidFill>
            </a:endParaRPr>
          </a:p>
        </p:txBody>
      </p:sp>
      <p:sp>
        <p:nvSpPr>
          <p:cNvPr id="4" name="TextBox 3"/>
          <p:cNvSpPr txBox="1"/>
          <p:nvPr/>
        </p:nvSpPr>
        <p:spPr>
          <a:xfrm>
            <a:off x="246185" y="105507"/>
            <a:ext cx="3578469" cy="415498"/>
          </a:xfrm>
          <a:prstGeom prst="rect">
            <a:avLst/>
          </a:prstGeom>
          <a:noFill/>
        </p:spPr>
        <p:txBody>
          <a:bodyPr wrap="square" rtlCol="0">
            <a:spAutoFit/>
          </a:bodyPr>
          <a:lstStyle/>
          <a:p>
            <a:r>
              <a:rPr lang="en-US" altLang="zh-CN" sz="2100" b="1" spc="225" dirty="0" smtClean="0">
                <a:solidFill>
                  <a:prstClr val="white"/>
                </a:solidFill>
              </a:rPr>
              <a:t>8.2 </a:t>
            </a:r>
            <a:r>
              <a:rPr lang="zh-CN" altLang="en-US" sz="2100" b="1" spc="225" dirty="0" smtClean="0">
                <a:solidFill>
                  <a:prstClr val="white"/>
                </a:solidFill>
              </a:rPr>
              <a:t>类</a:t>
            </a:r>
            <a:r>
              <a:rPr lang="zh-CN" altLang="en-US" sz="2100" b="1" spc="225" dirty="0">
                <a:solidFill>
                  <a:prstClr val="white"/>
                </a:solidFill>
              </a:rPr>
              <a:t>的定义与使用</a:t>
            </a:r>
            <a:endParaRPr lang="en-US" altLang="zh-CN" sz="2100" b="1" spc="225" dirty="0">
              <a:solidFill>
                <a:prstClr val="white"/>
              </a:solidFill>
            </a:endParaRPr>
          </a:p>
        </p:txBody>
      </p:sp>
      <p:sp>
        <p:nvSpPr>
          <p:cNvPr id="5" name="TextBox 4"/>
          <p:cNvSpPr txBox="1"/>
          <p:nvPr/>
        </p:nvSpPr>
        <p:spPr>
          <a:xfrm>
            <a:off x="6523891" y="255004"/>
            <a:ext cx="3006969" cy="300852"/>
          </a:xfrm>
          <a:prstGeom prst="rect">
            <a:avLst/>
          </a:prstGeom>
          <a:noFill/>
        </p:spPr>
        <p:txBody>
          <a:bodyPr wrap="square" rtlCol="0">
            <a:spAutoFit/>
          </a:bodyPr>
          <a:lstStyle/>
          <a:p>
            <a:r>
              <a:rPr lang="zh-CN" altLang="en-US" sz="1355" dirty="0">
                <a:solidFill>
                  <a:prstClr val="white"/>
                </a:solidFill>
              </a:rPr>
              <a:t>  第八</a:t>
            </a:r>
            <a:r>
              <a:rPr lang="zh-CN" altLang="en-US" sz="1355" dirty="0" smtClean="0">
                <a:solidFill>
                  <a:prstClr val="white"/>
                </a:solidFill>
              </a:rPr>
              <a:t>章 类</a:t>
            </a:r>
            <a:r>
              <a:rPr lang="zh-CN" altLang="en-US" sz="1355" dirty="0">
                <a:solidFill>
                  <a:prstClr val="white"/>
                </a:solidFill>
              </a:rPr>
              <a:t>和对象</a:t>
            </a:r>
            <a:endParaRPr lang="zh-CN" altLang="en-US" sz="1355" dirty="0">
              <a:solidFill>
                <a:prstClr val="white"/>
              </a:solidFill>
            </a:endParaRP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3"/>
          </p:nvPr>
        </p:nvSpPr>
        <p:spPr/>
        <p:txBody>
          <a:bodyPr>
            <a:normAutofit/>
          </a:bodyPr>
          <a:lstStyle/>
          <a:p>
            <a:r>
              <a:rPr lang="en-US" altLang="zh-CN" sz="2000" dirty="0" smtClean="0"/>
              <a:t>8.2.2 </a:t>
            </a:r>
            <a:r>
              <a:rPr lang="zh-CN" altLang="en-US" sz="2000" dirty="0" smtClean="0"/>
              <a:t>类</a:t>
            </a:r>
            <a:r>
              <a:rPr lang="zh-CN" altLang="en-US" sz="2000" dirty="0"/>
              <a:t>的使用</a:t>
            </a:r>
            <a:endParaRPr lang="zh-CN" altLang="en-US" sz="2000" dirty="0"/>
          </a:p>
        </p:txBody>
      </p:sp>
      <p:sp>
        <p:nvSpPr>
          <p:cNvPr id="3" name="内容占位符 2"/>
          <p:cNvSpPr>
            <a:spLocks noGrp="1"/>
          </p:cNvSpPr>
          <p:nvPr>
            <p:ph sz="quarter" idx="14"/>
          </p:nvPr>
        </p:nvSpPr>
        <p:spPr>
          <a:xfrm>
            <a:off x="364880" y="1441693"/>
            <a:ext cx="8437925" cy="4699799"/>
          </a:xfrm>
        </p:spPr>
        <p:txBody>
          <a:bodyPr>
            <a:noAutofit/>
          </a:bodyPr>
          <a:lstStyle/>
          <a:p>
            <a:pPr>
              <a:lnSpc>
                <a:spcPct val="150000"/>
              </a:lnSpc>
            </a:pPr>
            <a:r>
              <a:rPr lang="zh-CN" altLang="en-US" sz="2000" dirty="0">
                <a:solidFill>
                  <a:schemeClr val="tx1">
                    <a:lumMod val="75000"/>
                    <a:lumOff val="25000"/>
                  </a:schemeClr>
                </a:solidFill>
              </a:rPr>
              <a:t>类定义好之后，就可将类实例化为对象。类实例化对象的语法格式如下：</a:t>
            </a:r>
            <a:endParaRPr lang="zh-CN" altLang="en-US" sz="2000" dirty="0">
              <a:solidFill>
                <a:schemeClr val="tx1">
                  <a:lumMod val="75000"/>
                  <a:lumOff val="25000"/>
                </a:schemeClr>
              </a:solidFill>
            </a:endParaRPr>
          </a:p>
          <a:p>
            <a:pPr>
              <a:lnSpc>
                <a:spcPct val="150000"/>
              </a:lnSpc>
            </a:pPr>
            <a:r>
              <a:rPr lang="zh-CN" altLang="en-US" sz="2000" dirty="0">
                <a:solidFill>
                  <a:schemeClr val="tx1">
                    <a:lumMod val="75000"/>
                    <a:lumOff val="25000"/>
                  </a:schemeClr>
                </a:solidFill>
              </a:rPr>
              <a:t>  对象名 </a:t>
            </a:r>
            <a:r>
              <a:rPr lang="en-US" altLang="zh-CN" sz="2000" dirty="0">
                <a:solidFill>
                  <a:schemeClr val="tx1">
                    <a:lumMod val="75000"/>
                    <a:lumOff val="25000"/>
                  </a:schemeClr>
                </a:solidFill>
              </a:rPr>
              <a:t>= </a:t>
            </a:r>
            <a:r>
              <a:rPr lang="zh-CN" altLang="en-US" sz="2000" dirty="0">
                <a:solidFill>
                  <a:schemeClr val="tx1">
                    <a:lumMod val="75000"/>
                    <a:lumOff val="25000"/>
                  </a:schemeClr>
                </a:solidFill>
              </a:rPr>
              <a:t>类名（）</a:t>
            </a:r>
            <a:endParaRPr lang="zh-CN" altLang="en-US" sz="2000" dirty="0">
              <a:solidFill>
                <a:schemeClr val="tx1">
                  <a:lumMod val="75000"/>
                  <a:lumOff val="25000"/>
                </a:schemeClr>
              </a:solidFill>
            </a:endParaRPr>
          </a:p>
          <a:p>
            <a:pPr>
              <a:lnSpc>
                <a:spcPct val="150000"/>
              </a:lnSpc>
            </a:pPr>
            <a:r>
              <a:rPr lang="zh-CN" altLang="en-US" sz="2000" dirty="0">
                <a:solidFill>
                  <a:schemeClr val="tx1">
                    <a:lumMod val="75000"/>
                    <a:lumOff val="25000"/>
                  </a:schemeClr>
                </a:solidFill>
              </a:rPr>
              <a:t>实例化对象的操作符是：等号“</a:t>
            </a:r>
            <a:r>
              <a:rPr lang="en-US" altLang="zh-CN" sz="2000" dirty="0">
                <a:solidFill>
                  <a:schemeClr val="tx1">
                    <a:lumMod val="75000"/>
                    <a:lumOff val="25000"/>
                  </a:schemeClr>
                </a:solidFill>
              </a:rPr>
              <a:t>=”</a:t>
            </a:r>
            <a:r>
              <a:rPr lang="zh-CN" altLang="en-US" sz="2000" dirty="0">
                <a:solidFill>
                  <a:schemeClr val="tx1">
                    <a:lumMod val="75000"/>
                    <a:lumOff val="25000"/>
                  </a:schemeClr>
                </a:solidFill>
              </a:rPr>
              <a:t>，在类实例化对象的时候，类名后面要添加一个括号“</a:t>
            </a:r>
            <a:r>
              <a:rPr lang="en-US" altLang="zh-CN" sz="2000" dirty="0">
                <a:solidFill>
                  <a:schemeClr val="tx1">
                    <a:lumMod val="75000"/>
                    <a:lumOff val="25000"/>
                  </a:schemeClr>
                </a:solidFill>
              </a:rPr>
              <a:t>()”</a:t>
            </a:r>
            <a:r>
              <a:rPr lang="zh-CN" altLang="en-US" sz="2000" dirty="0">
                <a:solidFill>
                  <a:schemeClr val="tx1">
                    <a:lumMod val="75000"/>
                    <a:lumOff val="25000"/>
                  </a:schemeClr>
                </a:solidFill>
              </a:rPr>
              <a:t>。</a:t>
            </a:r>
            <a:endParaRPr lang="zh-CN" altLang="en-US" sz="2000" dirty="0">
              <a:solidFill>
                <a:schemeClr val="tx1">
                  <a:lumMod val="75000"/>
                  <a:lumOff val="25000"/>
                </a:schemeClr>
              </a:solidFill>
            </a:endParaRPr>
          </a:p>
          <a:p>
            <a:pPr>
              <a:lnSpc>
                <a:spcPct val="150000"/>
              </a:lnSpc>
            </a:pPr>
            <a:r>
              <a:rPr lang="zh-CN" altLang="en-US" sz="2000" dirty="0">
                <a:solidFill>
                  <a:schemeClr val="tx1">
                    <a:lumMod val="75000"/>
                    <a:lumOff val="25000"/>
                  </a:schemeClr>
                </a:solidFill>
              </a:rPr>
              <a:t>类实例化示例：</a:t>
            </a:r>
            <a:endParaRPr lang="zh-CN" altLang="en-US" sz="2000" dirty="0">
              <a:solidFill>
                <a:schemeClr val="tx1">
                  <a:lumMod val="75000"/>
                  <a:lumOff val="25000"/>
                </a:schemeClr>
              </a:solidFill>
            </a:endParaRPr>
          </a:p>
          <a:p>
            <a:pPr>
              <a:lnSpc>
                <a:spcPct val="150000"/>
              </a:lnSpc>
            </a:pPr>
            <a:r>
              <a:rPr lang="zh-CN" altLang="en-US" sz="2000" dirty="0">
                <a:solidFill>
                  <a:schemeClr val="tx1">
                    <a:lumMod val="75000"/>
                    <a:lumOff val="25000"/>
                  </a:schemeClr>
                </a:solidFill>
              </a:rPr>
              <a:t>  </a:t>
            </a:r>
            <a:r>
              <a:rPr lang="en-US" altLang="zh-CN" sz="2000" dirty="0">
                <a:solidFill>
                  <a:schemeClr val="tx1">
                    <a:lumMod val="75000"/>
                    <a:lumOff val="25000"/>
                  </a:schemeClr>
                </a:solidFill>
              </a:rPr>
              <a:t>&gt;&gt;&gt; p = Person()</a:t>
            </a:r>
            <a:endParaRPr lang="en-US" altLang="zh-CN" sz="2000" dirty="0">
              <a:solidFill>
                <a:schemeClr val="tx1">
                  <a:lumMod val="75000"/>
                  <a:lumOff val="25000"/>
                </a:schemeClr>
              </a:solidFill>
            </a:endParaRPr>
          </a:p>
          <a:p>
            <a:pPr>
              <a:lnSpc>
                <a:spcPct val="150000"/>
              </a:lnSpc>
            </a:pPr>
            <a:r>
              <a:rPr lang="zh-CN" altLang="en-US" sz="2000" dirty="0">
                <a:solidFill>
                  <a:schemeClr val="tx1">
                    <a:lumMod val="75000"/>
                    <a:lumOff val="25000"/>
                  </a:schemeClr>
                </a:solidFill>
              </a:rPr>
              <a:t>上例将类</a:t>
            </a:r>
            <a:r>
              <a:rPr lang="en-US" altLang="zh-CN" sz="2000" dirty="0">
                <a:solidFill>
                  <a:schemeClr val="tx1">
                    <a:lumMod val="75000"/>
                    <a:lumOff val="25000"/>
                  </a:schemeClr>
                </a:solidFill>
              </a:rPr>
              <a:t>Person</a:t>
            </a:r>
            <a:r>
              <a:rPr lang="zh-CN" altLang="en-US" sz="2000" dirty="0">
                <a:solidFill>
                  <a:schemeClr val="tx1">
                    <a:lumMod val="75000"/>
                    <a:lumOff val="25000"/>
                  </a:schemeClr>
                </a:solidFill>
              </a:rPr>
              <a:t>实例化为对象</a:t>
            </a:r>
            <a:r>
              <a:rPr lang="en-US" altLang="zh-CN" sz="2000" dirty="0">
                <a:solidFill>
                  <a:schemeClr val="tx1">
                    <a:lumMod val="75000"/>
                    <a:lumOff val="25000"/>
                  </a:schemeClr>
                </a:solidFill>
              </a:rPr>
              <a:t>p</a:t>
            </a:r>
            <a:r>
              <a:rPr lang="zh-CN" altLang="en-US" sz="2000" dirty="0">
                <a:solidFill>
                  <a:schemeClr val="tx1">
                    <a:lumMod val="75000"/>
                    <a:lumOff val="25000"/>
                  </a:schemeClr>
                </a:solidFill>
              </a:rPr>
              <a:t>。</a:t>
            </a:r>
            <a:endParaRPr lang="zh-CN" altLang="en-US" sz="2000" dirty="0">
              <a:solidFill>
                <a:schemeClr val="tx1">
                  <a:lumMod val="75000"/>
                  <a:lumOff val="25000"/>
                </a:schemeClr>
              </a:solidFill>
            </a:endParaRPr>
          </a:p>
        </p:txBody>
      </p:sp>
      <p:sp>
        <p:nvSpPr>
          <p:cNvPr id="4" name="TextBox 3"/>
          <p:cNvSpPr txBox="1"/>
          <p:nvPr/>
        </p:nvSpPr>
        <p:spPr>
          <a:xfrm>
            <a:off x="246185" y="105507"/>
            <a:ext cx="3578469" cy="415498"/>
          </a:xfrm>
          <a:prstGeom prst="rect">
            <a:avLst/>
          </a:prstGeom>
          <a:noFill/>
        </p:spPr>
        <p:txBody>
          <a:bodyPr wrap="square" rtlCol="0">
            <a:spAutoFit/>
          </a:bodyPr>
          <a:lstStyle/>
          <a:p>
            <a:r>
              <a:rPr lang="en-US" altLang="zh-CN" sz="2100" b="1" spc="225" dirty="0" smtClean="0">
                <a:solidFill>
                  <a:prstClr val="white"/>
                </a:solidFill>
              </a:rPr>
              <a:t>8.2 </a:t>
            </a:r>
            <a:r>
              <a:rPr lang="zh-CN" altLang="en-US" sz="2100" b="1" spc="225" dirty="0" smtClean="0">
                <a:solidFill>
                  <a:prstClr val="white"/>
                </a:solidFill>
              </a:rPr>
              <a:t>类</a:t>
            </a:r>
            <a:r>
              <a:rPr lang="zh-CN" altLang="en-US" sz="2100" b="1" spc="225" dirty="0">
                <a:solidFill>
                  <a:prstClr val="white"/>
                </a:solidFill>
              </a:rPr>
              <a:t>的定义与使用</a:t>
            </a:r>
            <a:endParaRPr lang="en-US" altLang="zh-CN" sz="2100" b="1" spc="225" dirty="0">
              <a:solidFill>
                <a:prstClr val="white"/>
              </a:solidFill>
            </a:endParaRPr>
          </a:p>
        </p:txBody>
      </p:sp>
      <p:sp>
        <p:nvSpPr>
          <p:cNvPr id="5" name="TextBox 4"/>
          <p:cNvSpPr txBox="1"/>
          <p:nvPr/>
        </p:nvSpPr>
        <p:spPr>
          <a:xfrm>
            <a:off x="6523891" y="255004"/>
            <a:ext cx="3006969" cy="300852"/>
          </a:xfrm>
          <a:prstGeom prst="rect">
            <a:avLst/>
          </a:prstGeom>
          <a:noFill/>
        </p:spPr>
        <p:txBody>
          <a:bodyPr wrap="square" rtlCol="0">
            <a:spAutoFit/>
          </a:bodyPr>
          <a:lstStyle/>
          <a:p>
            <a:r>
              <a:rPr lang="zh-CN" altLang="en-US" sz="1355" dirty="0">
                <a:solidFill>
                  <a:prstClr val="white"/>
                </a:solidFill>
              </a:rPr>
              <a:t>  第八</a:t>
            </a:r>
            <a:r>
              <a:rPr lang="zh-CN" altLang="en-US" sz="1355" dirty="0" smtClean="0">
                <a:solidFill>
                  <a:prstClr val="white"/>
                </a:solidFill>
              </a:rPr>
              <a:t>章 类</a:t>
            </a:r>
            <a:r>
              <a:rPr lang="zh-CN" altLang="en-US" sz="1355" dirty="0">
                <a:solidFill>
                  <a:prstClr val="white"/>
                </a:solidFill>
              </a:rPr>
              <a:t>和对象</a:t>
            </a:r>
            <a:endParaRPr lang="zh-CN" altLang="en-US" sz="1355" dirty="0">
              <a:solidFill>
                <a:prstClr val="white"/>
              </a:solidFill>
            </a:endParaRP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3"/>
          </p:nvPr>
        </p:nvSpPr>
        <p:spPr/>
        <p:txBody>
          <a:bodyPr>
            <a:normAutofit/>
          </a:bodyPr>
          <a:lstStyle/>
          <a:p>
            <a:r>
              <a:rPr lang="en-US" altLang="zh-CN" sz="2000" dirty="0" smtClean="0"/>
              <a:t>8.2.3 </a:t>
            </a:r>
            <a:r>
              <a:rPr lang="zh-CN" altLang="en-US" sz="2000" dirty="0" smtClean="0"/>
              <a:t>类</a:t>
            </a:r>
            <a:r>
              <a:rPr lang="zh-CN" altLang="en-US" sz="2000" dirty="0"/>
              <a:t>的构造方法及专有方法</a:t>
            </a:r>
            <a:endParaRPr lang="zh-CN" altLang="en-US" sz="2000" dirty="0"/>
          </a:p>
        </p:txBody>
      </p:sp>
      <p:sp>
        <p:nvSpPr>
          <p:cNvPr id="3" name="内容占位符 2"/>
          <p:cNvSpPr>
            <a:spLocks noGrp="1"/>
          </p:cNvSpPr>
          <p:nvPr>
            <p:ph sz="quarter" idx="14"/>
          </p:nvPr>
        </p:nvSpPr>
        <p:spPr>
          <a:xfrm>
            <a:off x="364880" y="1441693"/>
            <a:ext cx="8437925" cy="4699799"/>
          </a:xfrm>
        </p:spPr>
        <p:txBody>
          <a:bodyPr>
            <a:noAutofit/>
          </a:bodyPr>
          <a:lstStyle/>
          <a:p>
            <a:pPr>
              <a:lnSpc>
                <a:spcPct val="150000"/>
              </a:lnSpc>
            </a:pPr>
            <a:r>
              <a:rPr lang="zh-CN" altLang="en-US" sz="2000" dirty="0">
                <a:solidFill>
                  <a:schemeClr val="tx1">
                    <a:lumMod val="75000"/>
                    <a:lumOff val="25000"/>
                  </a:schemeClr>
                </a:solidFill>
              </a:rPr>
              <a:t>类的构造方法是：</a:t>
            </a:r>
            <a:r>
              <a:rPr lang="en-US" altLang="zh-CN" sz="2000" dirty="0">
                <a:solidFill>
                  <a:schemeClr val="tx1">
                    <a:lumMod val="75000"/>
                    <a:lumOff val="25000"/>
                  </a:schemeClr>
                </a:solidFill>
              </a:rPr>
              <a:t>__</a:t>
            </a:r>
            <a:r>
              <a:rPr lang="en-US" altLang="zh-CN" sz="2000" dirty="0" err="1">
                <a:solidFill>
                  <a:schemeClr val="tx1">
                    <a:lumMod val="75000"/>
                    <a:lumOff val="25000"/>
                  </a:schemeClr>
                </a:solidFill>
              </a:rPr>
              <a:t>init</a:t>
            </a:r>
            <a:r>
              <a:rPr lang="en-US" altLang="zh-CN" sz="2000" dirty="0">
                <a:solidFill>
                  <a:schemeClr val="tx1">
                    <a:lumMod val="75000"/>
                    <a:lumOff val="25000"/>
                  </a:schemeClr>
                </a:solidFill>
              </a:rPr>
              <a:t>__(self)</a:t>
            </a:r>
            <a:r>
              <a:rPr lang="zh-CN" altLang="en-US" sz="2000" dirty="0">
                <a:solidFill>
                  <a:schemeClr val="tx1">
                    <a:lumMod val="75000"/>
                    <a:lumOff val="25000"/>
                  </a:schemeClr>
                </a:solidFill>
              </a:rPr>
              <a:t>。</a:t>
            </a:r>
            <a:endParaRPr lang="zh-CN" altLang="en-US" sz="2000" dirty="0">
              <a:solidFill>
                <a:schemeClr val="tx1">
                  <a:lumMod val="75000"/>
                  <a:lumOff val="25000"/>
                </a:schemeClr>
              </a:solidFill>
            </a:endParaRPr>
          </a:p>
          <a:p>
            <a:pPr>
              <a:lnSpc>
                <a:spcPct val="150000"/>
              </a:lnSpc>
            </a:pPr>
            <a:r>
              <a:rPr lang="zh-CN" altLang="en-US" sz="2000" dirty="0">
                <a:solidFill>
                  <a:schemeClr val="tx1">
                    <a:lumMod val="75000"/>
                    <a:lumOff val="25000"/>
                  </a:schemeClr>
                </a:solidFill>
              </a:rPr>
              <a:t>只要实例化一个对象的时候，这个方法就会在对象被创建的时候自动调用。实例化对象的时候是可以传入参数的，这些参数会自动传入</a:t>
            </a:r>
            <a:r>
              <a:rPr lang="en-US" altLang="zh-CN" sz="2000" dirty="0">
                <a:solidFill>
                  <a:schemeClr val="tx1">
                    <a:lumMod val="75000"/>
                    <a:lumOff val="25000"/>
                  </a:schemeClr>
                </a:solidFill>
              </a:rPr>
              <a:t>__</a:t>
            </a:r>
            <a:r>
              <a:rPr lang="en-US" altLang="zh-CN" sz="2000" dirty="0" err="1">
                <a:solidFill>
                  <a:schemeClr val="tx1">
                    <a:lumMod val="75000"/>
                    <a:lumOff val="25000"/>
                  </a:schemeClr>
                </a:solidFill>
              </a:rPr>
              <a:t>init</a:t>
            </a:r>
            <a:r>
              <a:rPr lang="en-US" altLang="zh-CN" sz="2000" dirty="0">
                <a:solidFill>
                  <a:schemeClr val="tx1">
                    <a:lumMod val="75000"/>
                    <a:lumOff val="25000"/>
                  </a:schemeClr>
                </a:solidFill>
              </a:rPr>
              <a:t>__(self,param1,param2,…)</a:t>
            </a:r>
            <a:r>
              <a:rPr lang="zh-CN" altLang="en-US" sz="2000" dirty="0">
                <a:solidFill>
                  <a:schemeClr val="tx1">
                    <a:lumMod val="75000"/>
                    <a:lumOff val="25000"/>
                  </a:schemeClr>
                </a:solidFill>
              </a:rPr>
              <a:t>方法中</a:t>
            </a:r>
            <a:r>
              <a:rPr lang="en-US" altLang="zh-CN" sz="2000" dirty="0">
                <a:solidFill>
                  <a:schemeClr val="tx1">
                    <a:lumMod val="75000"/>
                    <a:lumOff val="25000"/>
                  </a:schemeClr>
                </a:solidFill>
              </a:rPr>
              <a:t>,</a:t>
            </a:r>
            <a:r>
              <a:rPr lang="zh-CN" altLang="en-US" sz="2000" dirty="0">
                <a:solidFill>
                  <a:schemeClr val="tx1">
                    <a:lumMod val="75000"/>
                    <a:lumOff val="25000"/>
                  </a:schemeClr>
                </a:solidFill>
              </a:rPr>
              <a:t>我们可以通过重写这个方法来自定义对象的初始化操作。如下例所示代码：</a:t>
            </a:r>
            <a:endParaRPr lang="zh-CN" altLang="en-US" sz="2000" dirty="0">
              <a:solidFill>
                <a:schemeClr val="tx1">
                  <a:lumMod val="75000"/>
                  <a:lumOff val="25000"/>
                </a:schemeClr>
              </a:solidFill>
            </a:endParaRPr>
          </a:p>
          <a:p>
            <a:pPr>
              <a:lnSpc>
                <a:spcPct val="150000"/>
              </a:lnSpc>
            </a:pPr>
            <a:r>
              <a:rPr lang="en-US" altLang="zh-CN" sz="2000" dirty="0">
                <a:solidFill>
                  <a:schemeClr val="tx1">
                    <a:lumMod val="75000"/>
                    <a:lumOff val="25000"/>
                  </a:schemeClr>
                </a:solidFill>
              </a:rPr>
              <a:t>&gt;&gt;&gt; class Bear:</a:t>
            </a:r>
            <a:endParaRPr lang="en-US" altLang="zh-CN" sz="2000" dirty="0">
              <a:solidFill>
                <a:schemeClr val="tx1">
                  <a:lumMod val="75000"/>
                  <a:lumOff val="25000"/>
                </a:schemeClr>
              </a:solidFill>
            </a:endParaRPr>
          </a:p>
          <a:p>
            <a:pPr>
              <a:lnSpc>
                <a:spcPct val="150000"/>
              </a:lnSpc>
            </a:pPr>
            <a:r>
              <a:rPr lang="en-US" altLang="zh-CN" sz="2000" dirty="0">
                <a:solidFill>
                  <a:schemeClr val="tx1">
                    <a:lumMod val="75000"/>
                    <a:lumOff val="25000"/>
                  </a:schemeClr>
                </a:solidFill>
              </a:rPr>
              <a:t>	        </a:t>
            </a:r>
            <a:r>
              <a:rPr lang="en-US" altLang="zh-CN" sz="2000" dirty="0" err="1">
                <a:solidFill>
                  <a:schemeClr val="tx1">
                    <a:lumMod val="75000"/>
                    <a:lumOff val="25000"/>
                  </a:schemeClr>
                </a:solidFill>
              </a:rPr>
              <a:t>def</a:t>
            </a:r>
            <a:r>
              <a:rPr lang="en-US" altLang="zh-CN" sz="2000" dirty="0">
                <a:solidFill>
                  <a:schemeClr val="tx1">
                    <a:lumMod val="75000"/>
                    <a:lumOff val="25000"/>
                  </a:schemeClr>
                </a:solidFill>
              </a:rPr>
              <a:t> __</a:t>
            </a:r>
            <a:r>
              <a:rPr lang="en-US" altLang="zh-CN" sz="2000" dirty="0" err="1">
                <a:solidFill>
                  <a:schemeClr val="tx1">
                    <a:lumMod val="75000"/>
                    <a:lumOff val="25000"/>
                  </a:schemeClr>
                </a:solidFill>
              </a:rPr>
              <a:t>init</a:t>
            </a:r>
            <a:r>
              <a:rPr lang="en-US" altLang="zh-CN" sz="2000" dirty="0">
                <a:solidFill>
                  <a:schemeClr val="tx1">
                    <a:lumMod val="75000"/>
                    <a:lumOff val="25000"/>
                  </a:schemeClr>
                </a:solidFill>
              </a:rPr>
              <a:t>__(</a:t>
            </a:r>
            <a:r>
              <a:rPr lang="en-US" altLang="zh-CN" sz="2000" dirty="0" err="1">
                <a:solidFill>
                  <a:schemeClr val="tx1">
                    <a:lumMod val="75000"/>
                    <a:lumOff val="25000"/>
                  </a:schemeClr>
                </a:solidFill>
              </a:rPr>
              <a:t>self,name</a:t>
            </a:r>
            <a:r>
              <a:rPr lang="en-US" altLang="zh-CN" sz="2000" dirty="0">
                <a:solidFill>
                  <a:schemeClr val="tx1">
                    <a:lumMod val="75000"/>
                    <a:lumOff val="25000"/>
                  </a:schemeClr>
                </a:solidFill>
              </a:rPr>
              <a:t>):</a:t>
            </a:r>
            <a:endParaRPr lang="en-US" altLang="zh-CN" sz="2000" dirty="0">
              <a:solidFill>
                <a:schemeClr val="tx1">
                  <a:lumMod val="75000"/>
                  <a:lumOff val="25000"/>
                </a:schemeClr>
              </a:solidFill>
            </a:endParaRPr>
          </a:p>
          <a:p>
            <a:pPr>
              <a:lnSpc>
                <a:spcPct val="150000"/>
              </a:lnSpc>
            </a:pPr>
            <a:r>
              <a:rPr lang="en-US" altLang="zh-CN" sz="2000" dirty="0">
                <a:solidFill>
                  <a:schemeClr val="tx1">
                    <a:lumMod val="75000"/>
                    <a:lumOff val="25000"/>
                  </a:schemeClr>
                </a:solidFill>
              </a:rPr>
              <a:t>		           self.name = name</a:t>
            </a:r>
            <a:endParaRPr lang="en-US" altLang="zh-CN" sz="2000" dirty="0">
              <a:solidFill>
                <a:schemeClr val="tx1">
                  <a:lumMod val="75000"/>
                  <a:lumOff val="25000"/>
                </a:schemeClr>
              </a:solidFill>
            </a:endParaRPr>
          </a:p>
          <a:p>
            <a:pPr>
              <a:lnSpc>
                <a:spcPct val="150000"/>
              </a:lnSpc>
            </a:pPr>
            <a:r>
              <a:rPr lang="en-US" altLang="zh-CN" sz="2000" dirty="0">
                <a:solidFill>
                  <a:schemeClr val="tx1">
                    <a:lumMod val="75000"/>
                    <a:lumOff val="25000"/>
                  </a:schemeClr>
                </a:solidFill>
              </a:rPr>
              <a:t>	        </a:t>
            </a:r>
            <a:r>
              <a:rPr lang="en-US" altLang="zh-CN" sz="2000" dirty="0" err="1">
                <a:solidFill>
                  <a:schemeClr val="tx1">
                    <a:lumMod val="75000"/>
                    <a:lumOff val="25000"/>
                  </a:schemeClr>
                </a:solidFill>
              </a:rPr>
              <a:t>def</a:t>
            </a:r>
            <a:r>
              <a:rPr lang="en-US" altLang="zh-CN" sz="2000" dirty="0">
                <a:solidFill>
                  <a:schemeClr val="tx1">
                    <a:lumMod val="75000"/>
                    <a:lumOff val="25000"/>
                  </a:schemeClr>
                </a:solidFill>
              </a:rPr>
              <a:t> kill(self</a:t>
            </a:r>
            <a:r>
              <a:rPr lang="en-US" altLang="zh-CN" sz="2000" dirty="0" smtClean="0">
                <a:solidFill>
                  <a:schemeClr val="tx1">
                    <a:lumMod val="75000"/>
                    <a:lumOff val="25000"/>
                  </a:schemeClr>
                </a:solidFill>
              </a:rPr>
              <a:t>):</a:t>
            </a:r>
            <a:endParaRPr lang="en-US" altLang="zh-CN" sz="2000" dirty="0" smtClean="0">
              <a:solidFill>
                <a:schemeClr val="tx1">
                  <a:lumMod val="75000"/>
                  <a:lumOff val="25000"/>
                </a:schemeClr>
              </a:solidFill>
            </a:endParaRPr>
          </a:p>
        </p:txBody>
      </p:sp>
      <p:sp>
        <p:nvSpPr>
          <p:cNvPr id="4" name="TextBox 3"/>
          <p:cNvSpPr txBox="1"/>
          <p:nvPr/>
        </p:nvSpPr>
        <p:spPr>
          <a:xfrm>
            <a:off x="246185" y="105507"/>
            <a:ext cx="3578469" cy="415498"/>
          </a:xfrm>
          <a:prstGeom prst="rect">
            <a:avLst/>
          </a:prstGeom>
          <a:noFill/>
        </p:spPr>
        <p:txBody>
          <a:bodyPr wrap="square" rtlCol="0">
            <a:spAutoFit/>
          </a:bodyPr>
          <a:lstStyle/>
          <a:p>
            <a:r>
              <a:rPr lang="en-US" altLang="zh-CN" sz="2100" b="1" spc="225" dirty="0" smtClean="0">
                <a:solidFill>
                  <a:prstClr val="white"/>
                </a:solidFill>
              </a:rPr>
              <a:t>8.2 </a:t>
            </a:r>
            <a:r>
              <a:rPr lang="zh-CN" altLang="en-US" sz="2100" b="1" spc="225" dirty="0" smtClean="0">
                <a:solidFill>
                  <a:prstClr val="white"/>
                </a:solidFill>
              </a:rPr>
              <a:t>类</a:t>
            </a:r>
            <a:r>
              <a:rPr lang="zh-CN" altLang="en-US" sz="2100" b="1" spc="225" dirty="0">
                <a:solidFill>
                  <a:prstClr val="white"/>
                </a:solidFill>
              </a:rPr>
              <a:t>的定义与使用</a:t>
            </a:r>
            <a:endParaRPr lang="en-US" altLang="zh-CN" sz="2100" b="1" spc="225" dirty="0">
              <a:solidFill>
                <a:prstClr val="white"/>
              </a:solidFill>
            </a:endParaRPr>
          </a:p>
        </p:txBody>
      </p:sp>
      <p:sp>
        <p:nvSpPr>
          <p:cNvPr id="5" name="TextBox 4"/>
          <p:cNvSpPr txBox="1"/>
          <p:nvPr/>
        </p:nvSpPr>
        <p:spPr>
          <a:xfrm>
            <a:off x="6523891" y="255004"/>
            <a:ext cx="3006969" cy="300852"/>
          </a:xfrm>
          <a:prstGeom prst="rect">
            <a:avLst/>
          </a:prstGeom>
          <a:noFill/>
        </p:spPr>
        <p:txBody>
          <a:bodyPr wrap="square" rtlCol="0">
            <a:spAutoFit/>
          </a:bodyPr>
          <a:lstStyle/>
          <a:p>
            <a:r>
              <a:rPr lang="zh-CN" altLang="en-US" sz="1355" dirty="0">
                <a:solidFill>
                  <a:prstClr val="white"/>
                </a:solidFill>
              </a:rPr>
              <a:t>  第八</a:t>
            </a:r>
            <a:r>
              <a:rPr lang="zh-CN" altLang="en-US" sz="1355" dirty="0" smtClean="0">
                <a:solidFill>
                  <a:prstClr val="white"/>
                </a:solidFill>
              </a:rPr>
              <a:t>章 类</a:t>
            </a:r>
            <a:r>
              <a:rPr lang="zh-CN" altLang="en-US" sz="1355" dirty="0">
                <a:solidFill>
                  <a:prstClr val="white"/>
                </a:solidFill>
              </a:rPr>
              <a:t>和对象</a:t>
            </a:r>
            <a:endParaRPr lang="zh-CN" altLang="en-US" sz="1355" dirty="0">
              <a:solidFill>
                <a:prstClr val="white"/>
              </a:solidFill>
            </a:endParaRP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3"/>
          </p:nvPr>
        </p:nvSpPr>
        <p:spPr/>
        <p:txBody>
          <a:bodyPr>
            <a:normAutofit/>
          </a:bodyPr>
          <a:lstStyle/>
          <a:p>
            <a:r>
              <a:rPr lang="en-US" altLang="zh-CN" sz="2000" dirty="0" smtClean="0"/>
              <a:t>8.2.3 </a:t>
            </a:r>
            <a:r>
              <a:rPr lang="zh-CN" altLang="en-US" sz="2000" dirty="0" smtClean="0"/>
              <a:t>类</a:t>
            </a:r>
            <a:r>
              <a:rPr lang="zh-CN" altLang="en-US" sz="2000" dirty="0"/>
              <a:t>的构造方法及专有方法</a:t>
            </a:r>
            <a:endParaRPr lang="zh-CN" altLang="en-US" sz="2000" dirty="0"/>
          </a:p>
        </p:txBody>
      </p:sp>
      <p:sp>
        <p:nvSpPr>
          <p:cNvPr id="3" name="内容占位符 2"/>
          <p:cNvSpPr>
            <a:spLocks noGrp="1"/>
          </p:cNvSpPr>
          <p:nvPr>
            <p:ph sz="quarter" idx="14"/>
          </p:nvPr>
        </p:nvSpPr>
        <p:spPr>
          <a:xfrm>
            <a:off x="364880" y="1373453"/>
            <a:ext cx="8437925" cy="4699799"/>
          </a:xfrm>
        </p:spPr>
        <p:txBody>
          <a:bodyPr>
            <a:noAutofit/>
          </a:bodyPr>
          <a:lstStyle/>
          <a:p>
            <a:pPr>
              <a:lnSpc>
                <a:spcPct val="150000"/>
              </a:lnSpc>
            </a:pPr>
            <a:r>
              <a:rPr lang="en-US" altLang="zh-CN" sz="2000" dirty="0"/>
              <a:t>		         </a:t>
            </a:r>
            <a:r>
              <a:rPr lang="en-US" altLang="zh-CN" sz="2000" dirty="0">
                <a:solidFill>
                  <a:schemeClr val="tx1">
                    <a:lumMod val="75000"/>
                    <a:lumOff val="25000"/>
                  </a:schemeClr>
                </a:solidFill>
              </a:rPr>
              <a:t> print("%s,</a:t>
            </a:r>
            <a:r>
              <a:rPr lang="zh-CN" altLang="en-US" sz="2000" dirty="0">
                <a:solidFill>
                  <a:schemeClr val="tx1">
                    <a:lumMod val="75000"/>
                    <a:lumOff val="25000"/>
                  </a:schemeClr>
                </a:solidFill>
              </a:rPr>
              <a:t>是保护动物，不能杀</a:t>
            </a:r>
            <a:r>
              <a:rPr lang="en-US" altLang="zh-CN" sz="2000" dirty="0">
                <a:solidFill>
                  <a:schemeClr val="tx1">
                    <a:lumMod val="75000"/>
                    <a:lumOff val="25000"/>
                  </a:schemeClr>
                </a:solidFill>
              </a:rPr>
              <a:t>..."% self.name)</a:t>
            </a:r>
            <a:endParaRPr lang="en-US" altLang="zh-CN" sz="2000" dirty="0">
              <a:solidFill>
                <a:schemeClr val="tx1">
                  <a:lumMod val="75000"/>
                  <a:lumOff val="25000"/>
                </a:schemeClr>
              </a:solidFill>
            </a:endParaRPr>
          </a:p>
          <a:p>
            <a:pPr>
              <a:lnSpc>
                <a:spcPct val="150000"/>
              </a:lnSpc>
            </a:pPr>
            <a:r>
              <a:rPr lang="zh-CN" altLang="en-US" sz="2000" dirty="0">
                <a:solidFill>
                  <a:schemeClr val="tx1">
                    <a:lumMod val="75000"/>
                    <a:lumOff val="25000"/>
                  </a:schemeClr>
                </a:solidFill>
              </a:rPr>
              <a:t>运行结果如下：</a:t>
            </a:r>
            <a:endParaRPr lang="zh-CN" altLang="en-US" sz="2000" dirty="0">
              <a:solidFill>
                <a:schemeClr val="tx1">
                  <a:lumMod val="75000"/>
                  <a:lumOff val="25000"/>
                </a:schemeClr>
              </a:solidFill>
            </a:endParaRPr>
          </a:p>
          <a:p>
            <a:pPr>
              <a:lnSpc>
                <a:spcPct val="150000"/>
              </a:lnSpc>
            </a:pPr>
            <a:r>
              <a:rPr lang="en-US" altLang="zh-CN" sz="2000" dirty="0">
                <a:solidFill>
                  <a:schemeClr val="tx1">
                    <a:lumMod val="75000"/>
                    <a:lumOff val="25000"/>
                  </a:schemeClr>
                </a:solidFill>
              </a:rPr>
              <a:t>&gt;&gt;&gt; a = Bear('</a:t>
            </a:r>
            <a:r>
              <a:rPr lang="zh-CN" altLang="en-US" sz="2000" dirty="0">
                <a:solidFill>
                  <a:schemeClr val="tx1">
                    <a:lumMod val="75000"/>
                    <a:lumOff val="25000"/>
                  </a:schemeClr>
                </a:solidFill>
              </a:rPr>
              <a:t>狗熊</a:t>
            </a:r>
            <a:r>
              <a:rPr lang="en-US" altLang="zh-CN" sz="2000" dirty="0">
                <a:solidFill>
                  <a:schemeClr val="tx1">
                    <a:lumMod val="75000"/>
                    <a:lumOff val="25000"/>
                  </a:schemeClr>
                </a:solidFill>
              </a:rPr>
              <a:t>')</a:t>
            </a:r>
            <a:endParaRPr lang="en-US" altLang="zh-CN" sz="2000" dirty="0">
              <a:solidFill>
                <a:schemeClr val="tx1">
                  <a:lumMod val="75000"/>
                  <a:lumOff val="25000"/>
                </a:schemeClr>
              </a:solidFill>
            </a:endParaRPr>
          </a:p>
          <a:p>
            <a:pPr>
              <a:lnSpc>
                <a:spcPct val="150000"/>
              </a:lnSpc>
            </a:pPr>
            <a:r>
              <a:rPr lang="en-US" altLang="zh-CN" sz="2000" dirty="0">
                <a:solidFill>
                  <a:schemeClr val="tx1">
                    <a:lumMod val="75000"/>
                    <a:lumOff val="25000"/>
                  </a:schemeClr>
                </a:solidFill>
              </a:rPr>
              <a:t>&gt;&gt;&gt; </a:t>
            </a:r>
            <a:r>
              <a:rPr lang="en-US" altLang="zh-CN" sz="2000" dirty="0" err="1">
                <a:solidFill>
                  <a:schemeClr val="tx1">
                    <a:lumMod val="75000"/>
                    <a:lumOff val="25000"/>
                  </a:schemeClr>
                </a:solidFill>
              </a:rPr>
              <a:t>a.kill</a:t>
            </a:r>
            <a:r>
              <a:rPr lang="en-US" altLang="zh-CN" sz="2000" dirty="0">
                <a:solidFill>
                  <a:schemeClr val="tx1">
                    <a:lumMod val="75000"/>
                    <a:lumOff val="25000"/>
                  </a:schemeClr>
                </a:solidFill>
              </a:rPr>
              <a:t>()</a:t>
            </a:r>
            <a:endParaRPr lang="en-US" altLang="zh-CN" sz="2000" dirty="0">
              <a:solidFill>
                <a:schemeClr val="tx1">
                  <a:lumMod val="75000"/>
                  <a:lumOff val="25000"/>
                </a:schemeClr>
              </a:solidFill>
            </a:endParaRPr>
          </a:p>
          <a:p>
            <a:pPr>
              <a:lnSpc>
                <a:spcPct val="150000"/>
              </a:lnSpc>
            </a:pPr>
            <a:r>
              <a:rPr lang="zh-CN" altLang="en-US" sz="2000" dirty="0">
                <a:solidFill>
                  <a:schemeClr val="tx1">
                    <a:lumMod val="75000"/>
                    <a:lumOff val="25000"/>
                  </a:schemeClr>
                </a:solidFill>
              </a:rPr>
              <a:t>狗熊</a:t>
            </a:r>
            <a:r>
              <a:rPr lang="en-US" altLang="zh-CN" sz="2000" dirty="0">
                <a:solidFill>
                  <a:schemeClr val="tx1">
                    <a:lumMod val="75000"/>
                    <a:lumOff val="25000"/>
                  </a:schemeClr>
                </a:solidFill>
              </a:rPr>
              <a:t>,</a:t>
            </a:r>
            <a:r>
              <a:rPr lang="zh-CN" altLang="en-US" sz="2000" dirty="0">
                <a:solidFill>
                  <a:schemeClr val="tx1">
                    <a:lumMod val="75000"/>
                    <a:lumOff val="25000"/>
                  </a:schemeClr>
                </a:solidFill>
              </a:rPr>
              <a:t>是保护动物，不能杀</a:t>
            </a:r>
            <a:r>
              <a:rPr lang="en-US" altLang="zh-CN" sz="2000" dirty="0">
                <a:solidFill>
                  <a:schemeClr val="tx1">
                    <a:lumMod val="75000"/>
                    <a:lumOff val="25000"/>
                  </a:schemeClr>
                </a:solidFill>
              </a:rPr>
              <a:t>...</a:t>
            </a:r>
            <a:endParaRPr lang="en-US" altLang="zh-CN" sz="2000" dirty="0">
              <a:solidFill>
                <a:schemeClr val="tx1">
                  <a:lumMod val="75000"/>
                  <a:lumOff val="25000"/>
                </a:schemeClr>
              </a:solidFill>
            </a:endParaRPr>
          </a:p>
          <a:p>
            <a:pPr>
              <a:lnSpc>
                <a:spcPct val="150000"/>
              </a:lnSpc>
            </a:pPr>
            <a:r>
              <a:rPr lang="zh-CN" altLang="en-US" sz="2000" dirty="0">
                <a:solidFill>
                  <a:schemeClr val="tx1">
                    <a:lumMod val="75000"/>
                    <a:lumOff val="25000"/>
                  </a:schemeClr>
                </a:solidFill>
              </a:rPr>
              <a:t>在上例中，我们重写了</a:t>
            </a:r>
            <a:r>
              <a:rPr lang="en-US" altLang="zh-CN" sz="2000" dirty="0">
                <a:solidFill>
                  <a:schemeClr val="tx1">
                    <a:lumMod val="75000"/>
                    <a:lumOff val="25000"/>
                  </a:schemeClr>
                </a:solidFill>
              </a:rPr>
              <a:t>__</a:t>
            </a:r>
            <a:r>
              <a:rPr lang="en-US" altLang="zh-CN" sz="2000" dirty="0" err="1">
                <a:solidFill>
                  <a:schemeClr val="tx1">
                    <a:lumMod val="75000"/>
                    <a:lumOff val="25000"/>
                  </a:schemeClr>
                </a:solidFill>
              </a:rPr>
              <a:t>init</a:t>
            </a:r>
            <a:r>
              <a:rPr lang="en-US" altLang="zh-CN" sz="2000" dirty="0">
                <a:solidFill>
                  <a:schemeClr val="tx1">
                    <a:lumMod val="75000"/>
                    <a:lumOff val="25000"/>
                  </a:schemeClr>
                </a:solidFill>
              </a:rPr>
              <a:t>__(self)</a:t>
            </a:r>
            <a:r>
              <a:rPr lang="zh-CN" altLang="en-US" sz="2000" dirty="0">
                <a:solidFill>
                  <a:schemeClr val="tx1">
                    <a:lumMod val="75000"/>
                    <a:lumOff val="25000"/>
                  </a:schemeClr>
                </a:solidFill>
              </a:rPr>
              <a:t>方法，如果没有重写，它的默认调用就是</a:t>
            </a:r>
            <a:r>
              <a:rPr lang="en-US" altLang="zh-CN" sz="2000" dirty="0">
                <a:solidFill>
                  <a:schemeClr val="tx1">
                    <a:lumMod val="75000"/>
                    <a:lumOff val="25000"/>
                  </a:schemeClr>
                </a:solidFill>
              </a:rPr>
              <a:t>__</a:t>
            </a:r>
            <a:r>
              <a:rPr lang="en-US" altLang="zh-CN" sz="2000" dirty="0" err="1">
                <a:solidFill>
                  <a:schemeClr val="tx1">
                    <a:lumMod val="75000"/>
                    <a:lumOff val="25000"/>
                  </a:schemeClr>
                </a:solidFill>
              </a:rPr>
              <a:t>init</a:t>
            </a:r>
            <a:r>
              <a:rPr lang="en-US" altLang="zh-CN" sz="2000" dirty="0">
                <a:solidFill>
                  <a:schemeClr val="tx1">
                    <a:lumMod val="75000"/>
                    <a:lumOff val="25000"/>
                  </a:schemeClr>
                </a:solidFill>
              </a:rPr>
              <a:t>__(self),</a:t>
            </a:r>
            <a:r>
              <a:rPr lang="zh-CN" altLang="en-US" sz="2000" dirty="0">
                <a:solidFill>
                  <a:schemeClr val="tx1">
                    <a:lumMod val="75000"/>
                    <a:lumOff val="25000"/>
                  </a:schemeClr>
                </a:solidFill>
              </a:rPr>
              <a:t>没有任何参数或只有一个</a:t>
            </a:r>
            <a:r>
              <a:rPr lang="en-US" altLang="zh-CN" sz="2000" dirty="0">
                <a:solidFill>
                  <a:schemeClr val="tx1">
                    <a:lumMod val="75000"/>
                    <a:lumOff val="25000"/>
                  </a:schemeClr>
                </a:solidFill>
              </a:rPr>
              <a:t>self</a:t>
            </a:r>
            <a:r>
              <a:rPr lang="zh-CN" altLang="en-US" sz="2000" dirty="0">
                <a:solidFill>
                  <a:schemeClr val="tx1">
                    <a:lumMod val="75000"/>
                    <a:lumOff val="25000"/>
                  </a:schemeClr>
                </a:solidFill>
              </a:rPr>
              <a:t>参数，所以在实例化的时候，参数是空的。在例子中，我们给了它一个参数</a:t>
            </a:r>
            <a:r>
              <a:rPr lang="en-US" altLang="zh-CN" sz="2000" dirty="0">
                <a:solidFill>
                  <a:schemeClr val="tx1">
                    <a:lumMod val="75000"/>
                    <a:lumOff val="25000"/>
                  </a:schemeClr>
                </a:solidFill>
              </a:rPr>
              <a:t>name</a:t>
            </a:r>
            <a:r>
              <a:rPr lang="zh-CN" altLang="en-US" sz="2000" dirty="0">
                <a:solidFill>
                  <a:schemeClr val="tx1">
                    <a:lumMod val="75000"/>
                    <a:lumOff val="25000"/>
                  </a:schemeClr>
                </a:solidFill>
              </a:rPr>
              <a:t>，就成了</a:t>
            </a:r>
            <a:r>
              <a:rPr lang="en-US" altLang="zh-CN" sz="2000" dirty="0">
                <a:solidFill>
                  <a:schemeClr val="tx1">
                    <a:lumMod val="75000"/>
                    <a:lumOff val="25000"/>
                  </a:schemeClr>
                </a:solidFill>
              </a:rPr>
              <a:t>__</a:t>
            </a:r>
            <a:r>
              <a:rPr lang="en-US" altLang="zh-CN" sz="2000" dirty="0" err="1">
                <a:solidFill>
                  <a:schemeClr val="tx1">
                    <a:lumMod val="75000"/>
                    <a:lumOff val="25000"/>
                  </a:schemeClr>
                </a:solidFill>
              </a:rPr>
              <a:t>init</a:t>
            </a:r>
            <a:r>
              <a:rPr lang="en-US" altLang="zh-CN" sz="2000" dirty="0">
                <a:solidFill>
                  <a:schemeClr val="tx1">
                    <a:lumMod val="75000"/>
                    <a:lumOff val="25000"/>
                  </a:schemeClr>
                </a:solidFill>
              </a:rPr>
              <a:t>__(</a:t>
            </a:r>
            <a:r>
              <a:rPr lang="en-US" altLang="zh-CN" sz="2000" dirty="0" err="1">
                <a:solidFill>
                  <a:schemeClr val="tx1">
                    <a:lumMod val="75000"/>
                    <a:lumOff val="25000"/>
                  </a:schemeClr>
                </a:solidFill>
              </a:rPr>
              <a:t>self,name</a:t>
            </a:r>
            <a:r>
              <a:rPr lang="en-US" altLang="zh-CN" sz="2000" dirty="0">
                <a:solidFill>
                  <a:schemeClr val="tx1">
                    <a:lumMod val="75000"/>
                    <a:lumOff val="25000"/>
                  </a:schemeClr>
                </a:solidFill>
              </a:rPr>
              <a:t>),</a:t>
            </a:r>
            <a:r>
              <a:rPr lang="zh-CN" altLang="en-US" sz="2000" dirty="0">
                <a:solidFill>
                  <a:schemeClr val="tx1">
                    <a:lumMod val="75000"/>
                    <a:lumOff val="25000"/>
                  </a:schemeClr>
                </a:solidFill>
              </a:rPr>
              <a:t>在实例化的时候就可以传参数了，因为第一个参数</a:t>
            </a:r>
            <a:r>
              <a:rPr lang="en-US" altLang="zh-CN" sz="2000" dirty="0" smtClean="0">
                <a:solidFill>
                  <a:schemeClr val="tx1">
                    <a:lumMod val="75000"/>
                    <a:lumOff val="25000"/>
                  </a:schemeClr>
                </a:solidFill>
              </a:rPr>
              <a:t>self</a:t>
            </a:r>
            <a:endParaRPr lang="en-US" altLang="zh-CN" sz="2000" dirty="0" smtClean="0">
              <a:solidFill>
                <a:schemeClr val="tx1">
                  <a:lumMod val="75000"/>
                  <a:lumOff val="25000"/>
                </a:schemeClr>
              </a:solidFill>
            </a:endParaRPr>
          </a:p>
        </p:txBody>
      </p:sp>
      <p:sp>
        <p:nvSpPr>
          <p:cNvPr id="4" name="TextBox 3"/>
          <p:cNvSpPr txBox="1"/>
          <p:nvPr/>
        </p:nvSpPr>
        <p:spPr>
          <a:xfrm>
            <a:off x="246185" y="105507"/>
            <a:ext cx="3578469" cy="415498"/>
          </a:xfrm>
          <a:prstGeom prst="rect">
            <a:avLst/>
          </a:prstGeom>
          <a:noFill/>
        </p:spPr>
        <p:txBody>
          <a:bodyPr wrap="square" rtlCol="0">
            <a:spAutoFit/>
          </a:bodyPr>
          <a:lstStyle/>
          <a:p>
            <a:r>
              <a:rPr lang="en-US" altLang="zh-CN" sz="2100" b="1" spc="225" dirty="0" smtClean="0">
                <a:solidFill>
                  <a:prstClr val="white"/>
                </a:solidFill>
              </a:rPr>
              <a:t>8.2 </a:t>
            </a:r>
            <a:r>
              <a:rPr lang="zh-CN" altLang="en-US" sz="2100" b="1" spc="225" dirty="0" smtClean="0">
                <a:solidFill>
                  <a:prstClr val="white"/>
                </a:solidFill>
              </a:rPr>
              <a:t>类</a:t>
            </a:r>
            <a:r>
              <a:rPr lang="zh-CN" altLang="en-US" sz="2100" b="1" spc="225" dirty="0">
                <a:solidFill>
                  <a:prstClr val="white"/>
                </a:solidFill>
              </a:rPr>
              <a:t>的定义与使用</a:t>
            </a:r>
            <a:endParaRPr lang="en-US" altLang="zh-CN" sz="2100" b="1" spc="225" dirty="0">
              <a:solidFill>
                <a:prstClr val="white"/>
              </a:solidFill>
            </a:endParaRPr>
          </a:p>
        </p:txBody>
      </p:sp>
      <p:sp>
        <p:nvSpPr>
          <p:cNvPr id="5" name="TextBox 4"/>
          <p:cNvSpPr txBox="1"/>
          <p:nvPr/>
        </p:nvSpPr>
        <p:spPr>
          <a:xfrm>
            <a:off x="6523891" y="255004"/>
            <a:ext cx="3006969" cy="300852"/>
          </a:xfrm>
          <a:prstGeom prst="rect">
            <a:avLst/>
          </a:prstGeom>
          <a:noFill/>
        </p:spPr>
        <p:txBody>
          <a:bodyPr wrap="square" rtlCol="0">
            <a:spAutoFit/>
          </a:bodyPr>
          <a:lstStyle/>
          <a:p>
            <a:r>
              <a:rPr lang="zh-CN" altLang="en-US" sz="1355" dirty="0">
                <a:solidFill>
                  <a:prstClr val="white"/>
                </a:solidFill>
              </a:rPr>
              <a:t>  第八</a:t>
            </a:r>
            <a:r>
              <a:rPr lang="zh-CN" altLang="en-US" sz="1355" dirty="0" smtClean="0">
                <a:solidFill>
                  <a:prstClr val="white"/>
                </a:solidFill>
              </a:rPr>
              <a:t>章 类</a:t>
            </a:r>
            <a:r>
              <a:rPr lang="zh-CN" altLang="en-US" sz="1355" dirty="0">
                <a:solidFill>
                  <a:prstClr val="white"/>
                </a:solidFill>
              </a:rPr>
              <a:t>和对象</a:t>
            </a:r>
            <a:endParaRPr lang="zh-CN" altLang="en-US" sz="1355" dirty="0">
              <a:solidFill>
                <a:prstClr val="white"/>
              </a:solidFill>
            </a:endParaRP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3"/>
          </p:nvPr>
        </p:nvSpPr>
        <p:spPr/>
        <p:txBody>
          <a:bodyPr>
            <a:normAutofit/>
          </a:bodyPr>
          <a:lstStyle/>
          <a:p>
            <a:r>
              <a:rPr lang="en-US" altLang="zh-CN" sz="2000" dirty="0" smtClean="0"/>
              <a:t>8.2.3 </a:t>
            </a:r>
            <a:r>
              <a:rPr lang="zh-CN" altLang="en-US" sz="2000" dirty="0" smtClean="0"/>
              <a:t>类</a:t>
            </a:r>
            <a:r>
              <a:rPr lang="zh-CN" altLang="en-US" sz="2000" dirty="0"/>
              <a:t>的构造方法及专有方法</a:t>
            </a:r>
            <a:endParaRPr lang="zh-CN" altLang="en-US" sz="2000" dirty="0"/>
          </a:p>
        </p:txBody>
      </p:sp>
      <p:sp>
        <p:nvSpPr>
          <p:cNvPr id="3" name="内容占位符 2"/>
          <p:cNvSpPr>
            <a:spLocks noGrp="1"/>
          </p:cNvSpPr>
          <p:nvPr>
            <p:ph sz="quarter" idx="14"/>
          </p:nvPr>
        </p:nvSpPr>
        <p:spPr>
          <a:xfrm>
            <a:off x="364880" y="1264269"/>
            <a:ext cx="8451574" cy="4877224"/>
          </a:xfrm>
        </p:spPr>
        <p:txBody>
          <a:bodyPr>
            <a:noAutofit/>
          </a:bodyPr>
          <a:lstStyle/>
          <a:p>
            <a:pPr>
              <a:lnSpc>
                <a:spcPct val="150000"/>
              </a:lnSpc>
            </a:pPr>
            <a:r>
              <a:rPr lang="zh-CN" altLang="en-US" sz="2000" dirty="0" smtClean="0">
                <a:solidFill>
                  <a:schemeClr val="tx1">
                    <a:lumMod val="75000"/>
                    <a:lumOff val="25000"/>
                  </a:schemeClr>
                </a:solidFill>
              </a:rPr>
              <a:t>是</a:t>
            </a:r>
            <a:r>
              <a:rPr lang="zh-CN" altLang="en-US" sz="2000" dirty="0">
                <a:solidFill>
                  <a:schemeClr val="tx1">
                    <a:lumMod val="75000"/>
                    <a:lumOff val="25000"/>
                  </a:schemeClr>
                </a:solidFill>
              </a:rPr>
              <a:t>默认的，就把“狗熊”传给“</a:t>
            </a:r>
            <a:r>
              <a:rPr lang="en-US" altLang="zh-CN" sz="2000" dirty="0">
                <a:solidFill>
                  <a:schemeClr val="tx1">
                    <a:lumMod val="75000"/>
                    <a:lumOff val="25000"/>
                  </a:schemeClr>
                </a:solidFill>
              </a:rPr>
              <a:t>name”</a:t>
            </a:r>
            <a:r>
              <a:rPr lang="zh-CN" altLang="en-US" sz="2000" dirty="0">
                <a:solidFill>
                  <a:schemeClr val="tx1">
                    <a:lumMod val="75000"/>
                    <a:lumOff val="25000"/>
                  </a:schemeClr>
                </a:solidFill>
              </a:rPr>
              <a:t>，运行程序后得到了我们期望的结果，这样使用起来就非常方便</a:t>
            </a:r>
            <a:r>
              <a:rPr lang="zh-CN" altLang="en-US" sz="2000" dirty="0" smtClean="0">
                <a:solidFill>
                  <a:schemeClr val="tx1">
                    <a:lumMod val="75000"/>
                    <a:lumOff val="25000"/>
                  </a:schemeClr>
                </a:solidFill>
              </a:rPr>
              <a:t>。</a:t>
            </a:r>
            <a:endParaRPr lang="en-US" altLang="zh-CN" sz="2000" dirty="0" smtClean="0">
              <a:solidFill>
                <a:schemeClr val="tx1">
                  <a:lumMod val="75000"/>
                  <a:lumOff val="25000"/>
                </a:schemeClr>
              </a:solidFill>
            </a:endParaRPr>
          </a:p>
          <a:p>
            <a:pPr>
              <a:lnSpc>
                <a:spcPct val="150000"/>
              </a:lnSpc>
            </a:pPr>
            <a:r>
              <a:rPr lang="zh-CN" altLang="en-US" sz="2000" dirty="0">
                <a:solidFill>
                  <a:schemeClr val="tx1">
                    <a:lumMod val="75000"/>
                    <a:lumOff val="25000"/>
                  </a:schemeClr>
                </a:solidFill>
              </a:rPr>
              <a:t>另外，我们还可以把传入的参数设置为默认参数，我们在实例化的时候不传入参数系统也不会报错，如下例所示代码：</a:t>
            </a:r>
            <a:endParaRPr lang="zh-CN" altLang="en-US" sz="2000" dirty="0">
              <a:solidFill>
                <a:schemeClr val="tx1">
                  <a:lumMod val="75000"/>
                  <a:lumOff val="25000"/>
                </a:schemeClr>
              </a:solidFill>
            </a:endParaRPr>
          </a:p>
          <a:p>
            <a:pPr>
              <a:lnSpc>
                <a:spcPct val="150000"/>
              </a:lnSpc>
            </a:pPr>
            <a:r>
              <a:rPr lang="en-US" altLang="zh-CN" sz="2000" dirty="0">
                <a:solidFill>
                  <a:schemeClr val="tx1">
                    <a:lumMod val="75000"/>
                    <a:lumOff val="25000"/>
                  </a:schemeClr>
                </a:solidFill>
              </a:rPr>
              <a:t>&gt;&gt;&gt; class Bear:</a:t>
            </a:r>
            <a:endParaRPr lang="en-US" altLang="zh-CN" sz="2000" dirty="0">
              <a:solidFill>
                <a:schemeClr val="tx1">
                  <a:lumMod val="75000"/>
                  <a:lumOff val="25000"/>
                </a:schemeClr>
              </a:solidFill>
            </a:endParaRPr>
          </a:p>
          <a:p>
            <a:pPr>
              <a:lnSpc>
                <a:spcPct val="150000"/>
              </a:lnSpc>
            </a:pPr>
            <a:r>
              <a:rPr lang="en-US" altLang="zh-CN" sz="2000" dirty="0">
                <a:solidFill>
                  <a:schemeClr val="tx1">
                    <a:lumMod val="75000"/>
                    <a:lumOff val="25000"/>
                  </a:schemeClr>
                </a:solidFill>
              </a:rPr>
              <a:t>	        </a:t>
            </a:r>
            <a:r>
              <a:rPr lang="en-US" altLang="zh-CN" sz="2000" dirty="0" err="1">
                <a:solidFill>
                  <a:schemeClr val="tx1">
                    <a:lumMod val="75000"/>
                    <a:lumOff val="25000"/>
                  </a:schemeClr>
                </a:solidFill>
              </a:rPr>
              <a:t>def</a:t>
            </a:r>
            <a:r>
              <a:rPr lang="en-US" altLang="zh-CN" sz="2000" dirty="0">
                <a:solidFill>
                  <a:schemeClr val="tx1">
                    <a:lumMod val="75000"/>
                    <a:lumOff val="25000"/>
                  </a:schemeClr>
                </a:solidFill>
              </a:rPr>
              <a:t> __</a:t>
            </a:r>
            <a:r>
              <a:rPr lang="en-US" altLang="zh-CN" sz="2000" dirty="0" err="1">
                <a:solidFill>
                  <a:schemeClr val="tx1">
                    <a:lumMod val="75000"/>
                    <a:lumOff val="25000"/>
                  </a:schemeClr>
                </a:solidFill>
              </a:rPr>
              <a:t>init</a:t>
            </a:r>
            <a:r>
              <a:rPr lang="en-US" altLang="zh-CN" sz="2000" dirty="0">
                <a:solidFill>
                  <a:schemeClr val="tx1">
                    <a:lumMod val="75000"/>
                    <a:lumOff val="25000"/>
                  </a:schemeClr>
                </a:solidFill>
              </a:rPr>
              <a:t>__(</a:t>
            </a:r>
            <a:r>
              <a:rPr lang="en-US" altLang="zh-CN" sz="2000" dirty="0" err="1">
                <a:solidFill>
                  <a:schemeClr val="tx1">
                    <a:lumMod val="75000"/>
                    <a:lumOff val="25000"/>
                  </a:schemeClr>
                </a:solidFill>
              </a:rPr>
              <a:t>self,name</a:t>
            </a:r>
            <a:r>
              <a:rPr lang="en-US" altLang="zh-CN" sz="2000" dirty="0">
                <a:solidFill>
                  <a:schemeClr val="tx1">
                    <a:lumMod val="75000"/>
                    <a:lumOff val="25000"/>
                  </a:schemeClr>
                </a:solidFill>
              </a:rPr>
              <a:t> = "</a:t>
            </a:r>
            <a:r>
              <a:rPr lang="zh-CN" altLang="en-US" sz="2000" dirty="0">
                <a:solidFill>
                  <a:schemeClr val="tx1">
                    <a:lumMod val="75000"/>
                    <a:lumOff val="25000"/>
                  </a:schemeClr>
                </a:solidFill>
              </a:rPr>
              <a:t>默认的熊</a:t>
            </a:r>
            <a:r>
              <a:rPr lang="en-US" altLang="zh-CN" sz="2000" dirty="0">
                <a:solidFill>
                  <a:schemeClr val="tx1">
                    <a:lumMod val="75000"/>
                    <a:lumOff val="25000"/>
                  </a:schemeClr>
                </a:solidFill>
              </a:rPr>
              <a:t>"):</a:t>
            </a:r>
            <a:endParaRPr lang="en-US" altLang="zh-CN" sz="2000" dirty="0">
              <a:solidFill>
                <a:schemeClr val="tx1">
                  <a:lumMod val="75000"/>
                  <a:lumOff val="25000"/>
                </a:schemeClr>
              </a:solidFill>
            </a:endParaRPr>
          </a:p>
          <a:p>
            <a:pPr>
              <a:lnSpc>
                <a:spcPct val="150000"/>
              </a:lnSpc>
            </a:pPr>
            <a:r>
              <a:rPr lang="en-US" altLang="zh-CN" sz="2000" dirty="0">
                <a:solidFill>
                  <a:schemeClr val="tx1">
                    <a:lumMod val="75000"/>
                    <a:lumOff val="25000"/>
                  </a:schemeClr>
                </a:solidFill>
              </a:rPr>
              <a:t>		           self.name = name</a:t>
            </a:r>
            <a:endParaRPr lang="en-US" altLang="zh-CN" sz="2000" dirty="0">
              <a:solidFill>
                <a:schemeClr val="tx1">
                  <a:lumMod val="75000"/>
                  <a:lumOff val="25000"/>
                </a:schemeClr>
              </a:solidFill>
            </a:endParaRPr>
          </a:p>
          <a:p>
            <a:pPr>
              <a:lnSpc>
                <a:spcPct val="150000"/>
              </a:lnSpc>
            </a:pPr>
            <a:r>
              <a:rPr lang="en-US" altLang="zh-CN" sz="2000" dirty="0">
                <a:solidFill>
                  <a:schemeClr val="tx1">
                    <a:lumMod val="75000"/>
                    <a:lumOff val="25000"/>
                  </a:schemeClr>
                </a:solidFill>
              </a:rPr>
              <a:t>	        </a:t>
            </a:r>
            <a:r>
              <a:rPr lang="en-US" altLang="zh-CN" sz="2000" dirty="0" err="1">
                <a:solidFill>
                  <a:schemeClr val="tx1">
                    <a:lumMod val="75000"/>
                    <a:lumOff val="25000"/>
                  </a:schemeClr>
                </a:solidFill>
              </a:rPr>
              <a:t>def</a:t>
            </a:r>
            <a:r>
              <a:rPr lang="en-US" altLang="zh-CN" sz="2000" dirty="0">
                <a:solidFill>
                  <a:schemeClr val="tx1">
                    <a:lumMod val="75000"/>
                    <a:lumOff val="25000"/>
                  </a:schemeClr>
                </a:solidFill>
              </a:rPr>
              <a:t> kill(self):</a:t>
            </a:r>
            <a:endParaRPr lang="en-US" altLang="zh-CN" sz="2000" dirty="0">
              <a:solidFill>
                <a:schemeClr val="tx1">
                  <a:lumMod val="75000"/>
                  <a:lumOff val="25000"/>
                </a:schemeClr>
              </a:solidFill>
            </a:endParaRPr>
          </a:p>
          <a:p>
            <a:pPr>
              <a:lnSpc>
                <a:spcPct val="150000"/>
              </a:lnSpc>
            </a:pPr>
            <a:r>
              <a:rPr lang="en-US" altLang="zh-CN" sz="2000" dirty="0">
                <a:solidFill>
                  <a:schemeClr val="tx1">
                    <a:lumMod val="75000"/>
                    <a:lumOff val="25000"/>
                  </a:schemeClr>
                </a:solidFill>
              </a:rPr>
              <a:t>		          print("%s,</a:t>
            </a:r>
            <a:r>
              <a:rPr lang="zh-CN" altLang="en-US" sz="2000" dirty="0">
                <a:solidFill>
                  <a:schemeClr val="tx1">
                    <a:lumMod val="75000"/>
                    <a:lumOff val="25000"/>
                  </a:schemeClr>
                </a:solidFill>
              </a:rPr>
              <a:t>是保护动物，不能杀</a:t>
            </a:r>
            <a:r>
              <a:rPr lang="en-US" altLang="zh-CN" sz="2000" dirty="0">
                <a:solidFill>
                  <a:schemeClr val="tx1">
                    <a:lumMod val="75000"/>
                    <a:lumOff val="25000"/>
                  </a:schemeClr>
                </a:solidFill>
              </a:rPr>
              <a:t>..."% self.name</a:t>
            </a:r>
            <a:r>
              <a:rPr lang="en-US" altLang="zh-CN" sz="2000" dirty="0" smtClean="0">
                <a:solidFill>
                  <a:schemeClr val="tx1">
                    <a:lumMod val="75000"/>
                    <a:lumOff val="25000"/>
                  </a:schemeClr>
                </a:solidFill>
              </a:rPr>
              <a:t>)</a:t>
            </a:r>
            <a:endParaRPr lang="zh-CN" altLang="en-US" sz="2000" dirty="0">
              <a:solidFill>
                <a:schemeClr val="tx1">
                  <a:lumMod val="75000"/>
                  <a:lumOff val="25000"/>
                </a:schemeClr>
              </a:solidFill>
            </a:endParaRPr>
          </a:p>
          <a:p>
            <a:pPr>
              <a:lnSpc>
                <a:spcPct val="150000"/>
              </a:lnSpc>
            </a:pPr>
            <a:endParaRPr lang="zh-CN" altLang="en-US" sz="2000" dirty="0">
              <a:solidFill>
                <a:schemeClr val="tx1">
                  <a:lumMod val="75000"/>
                  <a:lumOff val="25000"/>
                </a:schemeClr>
              </a:solidFill>
            </a:endParaRPr>
          </a:p>
        </p:txBody>
      </p:sp>
      <p:sp>
        <p:nvSpPr>
          <p:cNvPr id="4" name="TextBox 3"/>
          <p:cNvSpPr txBox="1"/>
          <p:nvPr/>
        </p:nvSpPr>
        <p:spPr>
          <a:xfrm>
            <a:off x="246185" y="105507"/>
            <a:ext cx="3578469" cy="415498"/>
          </a:xfrm>
          <a:prstGeom prst="rect">
            <a:avLst/>
          </a:prstGeom>
          <a:noFill/>
        </p:spPr>
        <p:txBody>
          <a:bodyPr wrap="square" rtlCol="0">
            <a:spAutoFit/>
          </a:bodyPr>
          <a:lstStyle/>
          <a:p>
            <a:r>
              <a:rPr lang="en-US" altLang="zh-CN" sz="2100" b="1" spc="225" dirty="0" smtClean="0">
                <a:solidFill>
                  <a:prstClr val="white"/>
                </a:solidFill>
              </a:rPr>
              <a:t>8.2 </a:t>
            </a:r>
            <a:r>
              <a:rPr lang="zh-CN" altLang="en-US" sz="2100" b="1" spc="225" dirty="0" smtClean="0">
                <a:solidFill>
                  <a:prstClr val="white"/>
                </a:solidFill>
              </a:rPr>
              <a:t>类</a:t>
            </a:r>
            <a:r>
              <a:rPr lang="zh-CN" altLang="en-US" sz="2100" b="1" spc="225" dirty="0">
                <a:solidFill>
                  <a:prstClr val="white"/>
                </a:solidFill>
              </a:rPr>
              <a:t>的定义与使用</a:t>
            </a:r>
            <a:endParaRPr lang="en-US" altLang="zh-CN" sz="2100" b="1" spc="225" dirty="0">
              <a:solidFill>
                <a:prstClr val="white"/>
              </a:solidFill>
            </a:endParaRPr>
          </a:p>
        </p:txBody>
      </p:sp>
      <p:sp>
        <p:nvSpPr>
          <p:cNvPr id="5" name="TextBox 4"/>
          <p:cNvSpPr txBox="1"/>
          <p:nvPr/>
        </p:nvSpPr>
        <p:spPr>
          <a:xfrm>
            <a:off x="6523891" y="255004"/>
            <a:ext cx="3006969" cy="300852"/>
          </a:xfrm>
          <a:prstGeom prst="rect">
            <a:avLst/>
          </a:prstGeom>
          <a:noFill/>
        </p:spPr>
        <p:txBody>
          <a:bodyPr wrap="square" rtlCol="0">
            <a:spAutoFit/>
          </a:bodyPr>
          <a:lstStyle/>
          <a:p>
            <a:r>
              <a:rPr lang="zh-CN" altLang="en-US" sz="1355" dirty="0">
                <a:solidFill>
                  <a:prstClr val="white"/>
                </a:solidFill>
              </a:rPr>
              <a:t>  第八</a:t>
            </a:r>
            <a:r>
              <a:rPr lang="zh-CN" altLang="en-US" sz="1355" dirty="0" smtClean="0">
                <a:solidFill>
                  <a:prstClr val="white"/>
                </a:solidFill>
              </a:rPr>
              <a:t>章 类</a:t>
            </a:r>
            <a:r>
              <a:rPr lang="zh-CN" altLang="en-US" sz="1355" dirty="0">
                <a:solidFill>
                  <a:prstClr val="white"/>
                </a:solidFill>
              </a:rPr>
              <a:t>和对象</a:t>
            </a:r>
            <a:endParaRPr lang="zh-CN" altLang="en-US" sz="1355" dirty="0">
              <a:solidFill>
                <a:prstClr val="white"/>
              </a:solidFill>
            </a:endParaRP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3"/>
          </p:nvPr>
        </p:nvSpPr>
        <p:spPr/>
        <p:txBody>
          <a:bodyPr>
            <a:normAutofit/>
          </a:bodyPr>
          <a:lstStyle/>
          <a:p>
            <a:r>
              <a:rPr lang="en-US" altLang="zh-CN" sz="2000" dirty="0" smtClean="0"/>
              <a:t>8.2.3 </a:t>
            </a:r>
            <a:r>
              <a:rPr lang="zh-CN" altLang="en-US" sz="2000" dirty="0" smtClean="0"/>
              <a:t>类</a:t>
            </a:r>
            <a:r>
              <a:rPr lang="zh-CN" altLang="en-US" sz="2000" dirty="0"/>
              <a:t>的构造方法及专有方法</a:t>
            </a:r>
            <a:endParaRPr lang="zh-CN" altLang="en-US" sz="2000" dirty="0"/>
          </a:p>
        </p:txBody>
      </p:sp>
      <p:sp>
        <p:nvSpPr>
          <p:cNvPr id="3" name="内容占位符 2"/>
          <p:cNvSpPr>
            <a:spLocks noGrp="1"/>
          </p:cNvSpPr>
          <p:nvPr>
            <p:ph sz="quarter" idx="14"/>
          </p:nvPr>
        </p:nvSpPr>
        <p:spPr>
          <a:xfrm>
            <a:off x="364880" y="1291565"/>
            <a:ext cx="8437926" cy="4822632"/>
          </a:xfrm>
        </p:spPr>
        <p:txBody>
          <a:bodyPr>
            <a:noAutofit/>
          </a:bodyPr>
          <a:lstStyle/>
          <a:p>
            <a:pPr>
              <a:lnSpc>
                <a:spcPct val="150000"/>
              </a:lnSpc>
            </a:pPr>
            <a:r>
              <a:rPr lang="zh-CN" altLang="en-US" sz="2000" dirty="0" smtClean="0">
                <a:solidFill>
                  <a:schemeClr val="tx1">
                    <a:lumMod val="75000"/>
                    <a:lumOff val="25000"/>
                  </a:schemeClr>
                </a:solidFill>
              </a:rPr>
              <a:t>代码</a:t>
            </a:r>
            <a:r>
              <a:rPr lang="zh-CN" altLang="en-US" sz="2000" dirty="0">
                <a:solidFill>
                  <a:schemeClr val="tx1">
                    <a:lumMod val="75000"/>
                    <a:lumOff val="25000"/>
                  </a:schemeClr>
                </a:solidFill>
              </a:rPr>
              <a:t>运行结果如下：</a:t>
            </a:r>
            <a:endParaRPr lang="zh-CN" altLang="en-US" sz="2000" dirty="0">
              <a:solidFill>
                <a:schemeClr val="tx1">
                  <a:lumMod val="75000"/>
                  <a:lumOff val="25000"/>
                </a:schemeClr>
              </a:solidFill>
            </a:endParaRPr>
          </a:p>
          <a:p>
            <a:pPr>
              <a:lnSpc>
                <a:spcPct val="150000"/>
              </a:lnSpc>
            </a:pPr>
            <a:r>
              <a:rPr lang="en-US" altLang="zh-CN" sz="2000" dirty="0">
                <a:solidFill>
                  <a:schemeClr val="tx1">
                    <a:lumMod val="75000"/>
                    <a:lumOff val="25000"/>
                  </a:schemeClr>
                </a:solidFill>
              </a:rPr>
              <a:t>&gt;&gt;&gt; b = Bear()</a:t>
            </a:r>
            <a:endParaRPr lang="en-US" altLang="zh-CN" sz="2000" dirty="0">
              <a:solidFill>
                <a:schemeClr val="tx1">
                  <a:lumMod val="75000"/>
                  <a:lumOff val="25000"/>
                </a:schemeClr>
              </a:solidFill>
            </a:endParaRPr>
          </a:p>
          <a:p>
            <a:pPr>
              <a:lnSpc>
                <a:spcPct val="150000"/>
              </a:lnSpc>
            </a:pPr>
            <a:r>
              <a:rPr lang="en-US" altLang="zh-CN" sz="2000" dirty="0">
                <a:solidFill>
                  <a:schemeClr val="tx1">
                    <a:lumMod val="75000"/>
                    <a:lumOff val="25000"/>
                  </a:schemeClr>
                </a:solidFill>
              </a:rPr>
              <a:t>&gt;&gt;&gt; </a:t>
            </a:r>
            <a:r>
              <a:rPr lang="en-US" altLang="zh-CN" sz="2000" dirty="0" err="1">
                <a:solidFill>
                  <a:schemeClr val="tx1">
                    <a:lumMod val="75000"/>
                    <a:lumOff val="25000"/>
                  </a:schemeClr>
                </a:solidFill>
              </a:rPr>
              <a:t>b.kill</a:t>
            </a:r>
            <a:r>
              <a:rPr lang="en-US" altLang="zh-CN" sz="2000" dirty="0">
                <a:solidFill>
                  <a:schemeClr val="tx1">
                    <a:lumMod val="75000"/>
                    <a:lumOff val="25000"/>
                  </a:schemeClr>
                </a:solidFill>
              </a:rPr>
              <a:t>()</a:t>
            </a:r>
            <a:endParaRPr lang="en-US" altLang="zh-CN" sz="2000" dirty="0">
              <a:solidFill>
                <a:schemeClr val="tx1">
                  <a:lumMod val="75000"/>
                  <a:lumOff val="25000"/>
                </a:schemeClr>
              </a:solidFill>
            </a:endParaRPr>
          </a:p>
          <a:p>
            <a:pPr>
              <a:lnSpc>
                <a:spcPct val="150000"/>
              </a:lnSpc>
            </a:pPr>
            <a:r>
              <a:rPr lang="zh-CN" altLang="en-US" sz="2000" dirty="0">
                <a:solidFill>
                  <a:schemeClr val="tx1">
                    <a:lumMod val="75000"/>
                    <a:lumOff val="25000"/>
                  </a:schemeClr>
                </a:solidFill>
              </a:rPr>
              <a:t>默认的熊</a:t>
            </a:r>
            <a:r>
              <a:rPr lang="en-US" altLang="zh-CN" sz="2000" dirty="0">
                <a:solidFill>
                  <a:schemeClr val="tx1">
                    <a:lumMod val="75000"/>
                    <a:lumOff val="25000"/>
                  </a:schemeClr>
                </a:solidFill>
              </a:rPr>
              <a:t>,</a:t>
            </a:r>
            <a:r>
              <a:rPr lang="zh-CN" altLang="en-US" sz="2000" dirty="0">
                <a:solidFill>
                  <a:schemeClr val="tx1">
                    <a:lumMod val="75000"/>
                    <a:lumOff val="25000"/>
                  </a:schemeClr>
                </a:solidFill>
              </a:rPr>
              <a:t>是保护动物，不能杀</a:t>
            </a:r>
            <a:r>
              <a:rPr lang="en-US" altLang="zh-CN" sz="2000" dirty="0">
                <a:solidFill>
                  <a:schemeClr val="tx1">
                    <a:lumMod val="75000"/>
                    <a:lumOff val="25000"/>
                  </a:schemeClr>
                </a:solidFill>
              </a:rPr>
              <a:t>...</a:t>
            </a:r>
            <a:endParaRPr lang="en-US" altLang="zh-CN" sz="2000" dirty="0">
              <a:solidFill>
                <a:schemeClr val="tx1">
                  <a:lumMod val="75000"/>
                  <a:lumOff val="25000"/>
                </a:schemeClr>
              </a:solidFill>
            </a:endParaRPr>
          </a:p>
          <a:p>
            <a:pPr>
              <a:lnSpc>
                <a:spcPct val="150000"/>
              </a:lnSpc>
            </a:pPr>
            <a:r>
              <a:rPr lang="en-US" altLang="zh-CN" sz="2000" dirty="0">
                <a:solidFill>
                  <a:schemeClr val="tx1">
                    <a:lumMod val="75000"/>
                    <a:lumOff val="25000"/>
                  </a:schemeClr>
                </a:solidFill>
              </a:rPr>
              <a:t>&gt;&gt;&gt; c = Bear('</a:t>
            </a:r>
            <a:r>
              <a:rPr lang="zh-CN" altLang="en-US" sz="2000" dirty="0">
                <a:solidFill>
                  <a:schemeClr val="tx1">
                    <a:lumMod val="75000"/>
                    <a:lumOff val="25000"/>
                  </a:schemeClr>
                </a:solidFill>
              </a:rPr>
              <a:t>替代熊</a:t>
            </a:r>
            <a:r>
              <a:rPr lang="en-US" altLang="zh-CN" sz="2000" dirty="0">
                <a:solidFill>
                  <a:schemeClr val="tx1">
                    <a:lumMod val="75000"/>
                    <a:lumOff val="25000"/>
                  </a:schemeClr>
                </a:solidFill>
              </a:rPr>
              <a:t>')</a:t>
            </a:r>
            <a:endParaRPr lang="en-US" altLang="zh-CN" sz="2000" dirty="0">
              <a:solidFill>
                <a:schemeClr val="tx1">
                  <a:lumMod val="75000"/>
                  <a:lumOff val="25000"/>
                </a:schemeClr>
              </a:solidFill>
            </a:endParaRPr>
          </a:p>
          <a:p>
            <a:pPr>
              <a:lnSpc>
                <a:spcPct val="150000"/>
              </a:lnSpc>
            </a:pPr>
            <a:r>
              <a:rPr lang="en-US" altLang="zh-CN" sz="2000" dirty="0">
                <a:solidFill>
                  <a:schemeClr val="tx1">
                    <a:lumMod val="75000"/>
                    <a:lumOff val="25000"/>
                  </a:schemeClr>
                </a:solidFill>
              </a:rPr>
              <a:t>&gt;&gt;&gt; </a:t>
            </a:r>
            <a:r>
              <a:rPr lang="en-US" altLang="zh-CN" sz="2000" dirty="0" err="1">
                <a:solidFill>
                  <a:schemeClr val="tx1">
                    <a:lumMod val="75000"/>
                    <a:lumOff val="25000"/>
                  </a:schemeClr>
                </a:solidFill>
              </a:rPr>
              <a:t>c.kill</a:t>
            </a:r>
            <a:r>
              <a:rPr lang="en-US" altLang="zh-CN" sz="2000" dirty="0">
                <a:solidFill>
                  <a:schemeClr val="tx1">
                    <a:lumMod val="75000"/>
                    <a:lumOff val="25000"/>
                  </a:schemeClr>
                </a:solidFill>
              </a:rPr>
              <a:t>()</a:t>
            </a:r>
            <a:endParaRPr lang="en-US" altLang="zh-CN" sz="2000" dirty="0">
              <a:solidFill>
                <a:schemeClr val="tx1">
                  <a:lumMod val="75000"/>
                  <a:lumOff val="25000"/>
                </a:schemeClr>
              </a:solidFill>
            </a:endParaRPr>
          </a:p>
          <a:p>
            <a:pPr>
              <a:lnSpc>
                <a:spcPct val="150000"/>
              </a:lnSpc>
            </a:pPr>
            <a:r>
              <a:rPr lang="zh-CN" altLang="en-US" sz="2000" dirty="0">
                <a:solidFill>
                  <a:schemeClr val="tx1">
                    <a:lumMod val="75000"/>
                    <a:lumOff val="25000"/>
                  </a:schemeClr>
                </a:solidFill>
              </a:rPr>
              <a:t>替代熊</a:t>
            </a:r>
            <a:r>
              <a:rPr lang="en-US" altLang="zh-CN" sz="2000" dirty="0">
                <a:solidFill>
                  <a:schemeClr val="tx1">
                    <a:lumMod val="75000"/>
                    <a:lumOff val="25000"/>
                  </a:schemeClr>
                </a:solidFill>
              </a:rPr>
              <a:t>,</a:t>
            </a:r>
            <a:r>
              <a:rPr lang="zh-CN" altLang="en-US" sz="2000" dirty="0">
                <a:solidFill>
                  <a:schemeClr val="tx1">
                    <a:lumMod val="75000"/>
                    <a:lumOff val="25000"/>
                  </a:schemeClr>
                </a:solidFill>
              </a:rPr>
              <a:t>是保护动物，不能杀</a:t>
            </a:r>
            <a:r>
              <a:rPr lang="en-US" altLang="zh-CN" sz="2000" dirty="0">
                <a:solidFill>
                  <a:schemeClr val="tx1">
                    <a:lumMod val="75000"/>
                    <a:lumOff val="25000"/>
                  </a:schemeClr>
                </a:solidFill>
              </a:rPr>
              <a:t>...</a:t>
            </a:r>
            <a:endParaRPr lang="en-US" altLang="zh-CN" sz="2000" dirty="0">
              <a:solidFill>
                <a:schemeClr val="tx1">
                  <a:lumMod val="75000"/>
                  <a:lumOff val="25000"/>
                </a:schemeClr>
              </a:solidFill>
            </a:endParaRPr>
          </a:p>
          <a:p>
            <a:pPr>
              <a:lnSpc>
                <a:spcPct val="150000"/>
              </a:lnSpc>
            </a:pPr>
            <a:r>
              <a:rPr lang="zh-CN" altLang="en-US" sz="2000" dirty="0">
                <a:solidFill>
                  <a:schemeClr val="tx1">
                    <a:lumMod val="75000"/>
                    <a:lumOff val="25000"/>
                  </a:schemeClr>
                </a:solidFill>
              </a:rPr>
              <a:t>在上例中，我们把构造函数的参数</a:t>
            </a:r>
            <a:r>
              <a:rPr lang="en-US" altLang="zh-CN" sz="2000" dirty="0">
                <a:solidFill>
                  <a:schemeClr val="tx1">
                    <a:lumMod val="75000"/>
                    <a:lumOff val="25000"/>
                  </a:schemeClr>
                </a:solidFill>
              </a:rPr>
              <a:t>name</a:t>
            </a:r>
            <a:r>
              <a:rPr lang="zh-CN" altLang="en-US" sz="2000" dirty="0">
                <a:solidFill>
                  <a:schemeClr val="tx1">
                    <a:lumMod val="75000"/>
                    <a:lumOff val="25000"/>
                  </a:schemeClr>
                </a:solidFill>
              </a:rPr>
              <a:t>设置为默认值：“默认的熊”</a:t>
            </a:r>
            <a:endParaRPr lang="zh-CN" altLang="en-US" sz="2000" dirty="0">
              <a:solidFill>
                <a:schemeClr val="tx1">
                  <a:lumMod val="75000"/>
                  <a:lumOff val="25000"/>
                </a:schemeClr>
              </a:solidFill>
            </a:endParaRPr>
          </a:p>
        </p:txBody>
      </p:sp>
      <p:sp>
        <p:nvSpPr>
          <p:cNvPr id="4" name="TextBox 3"/>
          <p:cNvSpPr txBox="1"/>
          <p:nvPr/>
        </p:nvSpPr>
        <p:spPr>
          <a:xfrm>
            <a:off x="246185" y="105507"/>
            <a:ext cx="3578469" cy="415498"/>
          </a:xfrm>
          <a:prstGeom prst="rect">
            <a:avLst/>
          </a:prstGeom>
          <a:noFill/>
        </p:spPr>
        <p:txBody>
          <a:bodyPr wrap="square" rtlCol="0">
            <a:spAutoFit/>
          </a:bodyPr>
          <a:lstStyle/>
          <a:p>
            <a:r>
              <a:rPr lang="en-US" altLang="zh-CN" sz="2100" b="1" spc="225" dirty="0" smtClean="0">
                <a:solidFill>
                  <a:prstClr val="white"/>
                </a:solidFill>
              </a:rPr>
              <a:t>8.2 </a:t>
            </a:r>
            <a:r>
              <a:rPr lang="zh-CN" altLang="en-US" sz="2100" b="1" spc="225" dirty="0" smtClean="0">
                <a:solidFill>
                  <a:prstClr val="white"/>
                </a:solidFill>
              </a:rPr>
              <a:t>类</a:t>
            </a:r>
            <a:r>
              <a:rPr lang="zh-CN" altLang="en-US" sz="2100" b="1" spc="225" dirty="0">
                <a:solidFill>
                  <a:prstClr val="white"/>
                </a:solidFill>
              </a:rPr>
              <a:t>的定义与使用</a:t>
            </a:r>
            <a:endParaRPr lang="en-US" altLang="zh-CN" sz="2100" b="1" spc="225" dirty="0">
              <a:solidFill>
                <a:prstClr val="white"/>
              </a:solidFill>
            </a:endParaRPr>
          </a:p>
        </p:txBody>
      </p:sp>
      <p:sp>
        <p:nvSpPr>
          <p:cNvPr id="5" name="TextBox 4"/>
          <p:cNvSpPr txBox="1"/>
          <p:nvPr/>
        </p:nvSpPr>
        <p:spPr>
          <a:xfrm>
            <a:off x="6523891" y="255004"/>
            <a:ext cx="3006969" cy="300852"/>
          </a:xfrm>
          <a:prstGeom prst="rect">
            <a:avLst/>
          </a:prstGeom>
          <a:noFill/>
        </p:spPr>
        <p:txBody>
          <a:bodyPr wrap="square" rtlCol="0">
            <a:spAutoFit/>
          </a:bodyPr>
          <a:lstStyle/>
          <a:p>
            <a:r>
              <a:rPr lang="zh-CN" altLang="en-US" sz="1355" dirty="0">
                <a:solidFill>
                  <a:prstClr val="white"/>
                </a:solidFill>
              </a:rPr>
              <a:t>  第八</a:t>
            </a:r>
            <a:r>
              <a:rPr lang="zh-CN" altLang="en-US" sz="1355" dirty="0" smtClean="0">
                <a:solidFill>
                  <a:prstClr val="white"/>
                </a:solidFill>
              </a:rPr>
              <a:t>章 类</a:t>
            </a:r>
            <a:r>
              <a:rPr lang="zh-CN" altLang="en-US" sz="1355" dirty="0">
                <a:solidFill>
                  <a:prstClr val="white"/>
                </a:solidFill>
              </a:rPr>
              <a:t>和对象</a:t>
            </a:r>
            <a:endParaRPr lang="zh-CN" altLang="en-US" sz="1355" dirty="0">
              <a:solidFill>
                <a:prstClr val="white"/>
              </a:solidFill>
            </a:endParaRP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3"/>
          </p:nvPr>
        </p:nvSpPr>
        <p:spPr/>
        <p:txBody>
          <a:bodyPr>
            <a:normAutofit/>
          </a:bodyPr>
          <a:lstStyle/>
          <a:p>
            <a:r>
              <a:rPr lang="en-US" altLang="zh-CN" sz="2000" dirty="0" smtClean="0"/>
              <a:t>8.2.3 </a:t>
            </a:r>
            <a:r>
              <a:rPr lang="zh-CN" altLang="en-US" sz="2000" dirty="0" smtClean="0"/>
              <a:t>类</a:t>
            </a:r>
            <a:r>
              <a:rPr lang="zh-CN" altLang="en-US" sz="2000" dirty="0"/>
              <a:t>的构造方法及专有方法</a:t>
            </a:r>
            <a:endParaRPr lang="zh-CN" altLang="en-US" sz="2000" dirty="0"/>
          </a:p>
        </p:txBody>
      </p:sp>
      <p:sp>
        <p:nvSpPr>
          <p:cNvPr id="3" name="内容占位符 2"/>
          <p:cNvSpPr>
            <a:spLocks noGrp="1"/>
          </p:cNvSpPr>
          <p:nvPr>
            <p:ph sz="quarter" idx="14"/>
          </p:nvPr>
        </p:nvSpPr>
        <p:spPr>
          <a:xfrm>
            <a:off x="364880" y="1291565"/>
            <a:ext cx="8437926" cy="4822632"/>
          </a:xfrm>
        </p:spPr>
        <p:txBody>
          <a:bodyPr>
            <a:noAutofit/>
          </a:bodyPr>
          <a:lstStyle/>
          <a:p>
            <a:pPr>
              <a:lnSpc>
                <a:spcPct val="150000"/>
              </a:lnSpc>
            </a:pPr>
            <a:r>
              <a:rPr lang="zh-CN" altLang="en-US" sz="2000" dirty="0" smtClean="0">
                <a:solidFill>
                  <a:schemeClr val="tx1">
                    <a:lumMod val="75000"/>
                    <a:lumOff val="25000"/>
                  </a:schemeClr>
                </a:solidFill>
              </a:rPr>
              <a:t>对象</a:t>
            </a:r>
            <a:r>
              <a:rPr lang="zh-CN" altLang="en-US" sz="2000" dirty="0">
                <a:solidFill>
                  <a:schemeClr val="tx1">
                    <a:lumMod val="75000"/>
                    <a:lumOff val="25000"/>
                  </a:schemeClr>
                </a:solidFill>
              </a:rPr>
              <a:t>实例化的时候没有传值给参数</a:t>
            </a:r>
            <a:r>
              <a:rPr lang="en-US" altLang="zh-CN" sz="2000" dirty="0">
                <a:solidFill>
                  <a:schemeClr val="tx1">
                    <a:lumMod val="75000"/>
                    <a:lumOff val="25000"/>
                  </a:schemeClr>
                </a:solidFill>
              </a:rPr>
              <a:t>name</a:t>
            </a:r>
            <a:r>
              <a:rPr lang="zh-CN" altLang="en-US" sz="2000" dirty="0">
                <a:solidFill>
                  <a:schemeClr val="tx1">
                    <a:lumMod val="75000"/>
                    <a:lumOff val="25000"/>
                  </a:schemeClr>
                </a:solidFill>
              </a:rPr>
              <a:t>，程序运行正确，输出了期望的结果：“默认的熊</a:t>
            </a:r>
            <a:r>
              <a:rPr lang="en-US" altLang="zh-CN" sz="2000" dirty="0">
                <a:solidFill>
                  <a:schemeClr val="tx1">
                    <a:lumMod val="75000"/>
                    <a:lumOff val="25000"/>
                  </a:schemeClr>
                </a:solidFill>
              </a:rPr>
              <a:t>,</a:t>
            </a:r>
            <a:r>
              <a:rPr lang="zh-CN" altLang="en-US" sz="2000" dirty="0">
                <a:solidFill>
                  <a:schemeClr val="tx1">
                    <a:lumMod val="75000"/>
                    <a:lumOff val="25000"/>
                  </a:schemeClr>
                </a:solidFill>
              </a:rPr>
              <a:t>是保护动物，不能杀</a:t>
            </a:r>
            <a:r>
              <a:rPr lang="en-US" altLang="zh-CN" sz="2000" dirty="0">
                <a:solidFill>
                  <a:schemeClr val="tx1">
                    <a:lumMod val="75000"/>
                    <a:lumOff val="25000"/>
                  </a:schemeClr>
                </a:solidFill>
              </a:rPr>
              <a:t>…”</a:t>
            </a:r>
            <a:r>
              <a:rPr lang="zh-CN" altLang="en-US" sz="2000" dirty="0">
                <a:solidFill>
                  <a:schemeClr val="tx1">
                    <a:lumMod val="75000"/>
                    <a:lumOff val="25000"/>
                  </a:schemeClr>
                </a:solidFill>
              </a:rPr>
              <a:t>，当在对象实例化的时候给参数</a:t>
            </a:r>
            <a:r>
              <a:rPr lang="en-US" altLang="zh-CN" sz="2000" dirty="0">
                <a:solidFill>
                  <a:schemeClr val="tx1">
                    <a:lumMod val="75000"/>
                    <a:lumOff val="25000"/>
                  </a:schemeClr>
                </a:solidFill>
              </a:rPr>
              <a:t>name</a:t>
            </a:r>
            <a:r>
              <a:rPr lang="zh-CN" altLang="en-US" sz="2000" dirty="0">
                <a:solidFill>
                  <a:schemeClr val="tx1">
                    <a:lumMod val="75000"/>
                    <a:lumOff val="25000"/>
                  </a:schemeClr>
                </a:solidFill>
              </a:rPr>
              <a:t>传值为：“替代熊”，当对象</a:t>
            </a:r>
            <a:r>
              <a:rPr lang="en-US" altLang="zh-CN" sz="2000" dirty="0">
                <a:solidFill>
                  <a:schemeClr val="tx1">
                    <a:lumMod val="75000"/>
                    <a:lumOff val="25000"/>
                  </a:schemeClr>
                </a:solidFill>
              </a:rPr>
              <a:t>c</a:t>
            </a:r>
            <a:r>
              <a:rPr lang="zh-CN" altLang="en-US" sz="2000" dirty="0">
                <a:solidFill>
                  <a:schemeClr val="tx1">
                    <a:lumMod val="75000"/>
                    <a:lumOff val="25000"/>
                  </a:schemeClr>
                </a:solidFill>
              </a:rPr>
              <a:t>调用方法</a:t>
            </a:r>
            <a:r>
              <a:rPr lang="en-US" altLang="zh-CN" sz="2000" dirty="0">
                <a:solidFill>
                  <a:schemeClr val="tx1">
                    <a:lumMod val="75000"/>
                    <a:lumOff val="25000"/>
                  </a:schemeClr>
                </a:solidFill>
              </a:rPr>
              <a:t>kill()</a:t>
            </a:r>
            <a:r>
              <a:rPr lang="zh-CN" altLang="en-US" sz="2000" dirty="0">
                <a:solidFill>
                  <a:schemeClr val="tx1">
                    <a:lumMod val="75000"/>
                    <a:lumOff val="25000"/>
                  </a:schemeClr>
                </a:solidFill>
              </a:rPr>
              <a:t>时，输出了正确的结果：“替代熊</a:t>
            </a:r>
            <a:r>
              <a:rPr lang="en-US" altLang="zh-CN" sz="2000" dirty="0">
                <a:solidFill>
                  <a:schemeClr val="tx1">
                    <a:lumMod val="75000"/>
                    <a:lumOff val="25000"/>
                  </a:schemeClr>
                </a:solidFill>
              </a:rPr>
              <a:t>,</a:t>
            </a:r>
            <a:r>
              <a:rPr lang="zh-CN" altLang="en-US" sz="2000" dirty="0">
                <a:solidFill>
                  <a:schemeClr val="tx1">
                    <a:lumMod val="75000"/>
                    <a:lumOff val="25000"/>
                  </a:schemeClr>
                </a:solidFill>
              </a:rPr>
              <a:t>是保护动物，不能杀</a:t>
            </a:r>
            <a:r>
              <a:rPr lang="en-US" altLang="zh-CN" sz="2000" dirty="0">
                <a:solidFill>
                  <a:schemeClr val="tx1">
                    <a:lumMod val="75000"/>
                    <a:lumOff val="25000"/>
                  </a:schemeClr>
                </a:solidFill>
              </a:rPr>
              <a:t>...”</a:t>
            </a:r>
            <a:r>
              <a:rPr lang="zh-CN" altLang="en-US" sz="2000" dirty="0">
                <a:solidFill>
                  <a:schemeClr val="tx1">
                    <a:lumMod val="75000"/>
                    <a:lumOff val="25000"/>
                  </a:schemeClr>
                </a:solidFill>
              </a:rPr>
              <a:t>。</a:t>
            </a:r>
            <a:endParaRPr lang="zh-CN" altLang="en-US" sz="2000" dirty="0">
              <a:solidFill>
                <a:schemeClr val="tx1">
                  <a:lumMod val="75000"/>
                  <a:lumOff val="25000"/>
                </a:schemeClr>
              </a:solidFill>
            </a:endParaRPr>
          </a:p>
          <a:p>
            <a:pPr>
              <a:lnSpc>
                <a:spcPct val="150000"/>
              </a:lnSpc>
            </a:pPr>
            <a:endParaRPr lang="zh-CN" altLang="en-US" sz="2000" dirty="0">
              <a:solidFill>
                <a:schemeClr val="tx1">
                  <a:lumMod val="75000"/>
                  <a:lumOff val="25000"/>
                </a:schemeClr>
              </a:solidFill>
            </a:endParaRPr>
          </a:p>
          <a:p>
            <a:pPr>
              <a:lnSpc>
                <a:spcPct val="150000"/>
              </a:lnSpc>
            </a:pPr>
            <a:endParaRPr lang="zh-CN" altLang="en-US" sz="2000" dirty="0">
              <a:solidFill>
                <a:schemeClr val="tx1">
                  <a:lumMod val="75000"/>
                  <a:lumOff val="25000"/>
                </a:schemeClr>
              </a:solidFill>
            </a:endParaRPr>
          </a:p>
        </p:txBody>
      </p:sp>
      <p:sp>
        <p:nvSpPr>
          <p:cNvPr id="4" name="TextBox 3"/>
          <p:cNvSpPr txBox="1"/>
          <p:nvPr/>
        </p:nvSpPr>
        <p:spPr>
          <a:xfrm>
            <a:off x="246185" y="105507"/>
            <a:ext cx="3578469" cy="415498"/>
          </a:xfrm>
          <a:prstGeom prst="rect">
            <a:avLst/>
          </a:prstGeom>
          <a:noFill/>
        </p:spPr>
        <p:txBody>
          <a:bodyPr wrap="square" rtlCol="0">
            <a:spAutoFit/>
          </a:bodyPr>
          <a:lstStyle/>
          <a:p>
            <a:r>
              <a:rPr lang="en-US" altLang="zh-CN" sz="2100" b="1" spc="225" dirty="0" smtClean="0">
                <a:solidFill>
                  <a:prstClr val="white"/>
                </a:solidFill>
              </a:rPr>
              <a:t>8.2 </a:t>
            </a:r>
            <a:r>
              <a:rPr lang="zh-CN" altLang="en-US" sz="2100" b="1" spc="225" dirty="0" smtClean="0">
                <a:solidFill>
                  <a:prstClr val="white"/>
                </a:solidFill>
              </a:rPr>
              <a:t>类</a:t>
            </a:r>
            <a:r>
              <a:rPr lang="zh-CN" altLang="en-US" sz="2100" b="1" spc="225" dirty="0">
                <a:solidFill>
                  <a:prstClr val="white"/>
                </a:solidFill>
              </a:rPr>
              <a:t>的定义与使用</a:t>
            </a:r>
            <a:endParaRPr lang="en-US" altLang="zh-CN" sz="2100" b="1" spc="225" dirty="0">
              <a:solidFill>
                <a:prstClr val="white"/>
              </a:solidFill>
            </a:endParaRPr>
          </a:p>
        </p:txBody>
      </p:sp>
      <p:sp>
        <p:nvSpPr>
          <p:cNvPr id="5" name="TextBox 4"/>
          <p:cNvSpPr txBox="1"/>
          <p:nvPr/>
        </p:nvSpPr>
        <p:spPr>
          <a:xfrm>
            <a:off x="6523891" y="255004"/>
            <a:ext cx="3006969" cy="300852"/>
          </a:xfrm>
          <a:prstGeom prst="rect">
            <a:avLst/>
          </a:prstGeom>
          <a:noFill/>
        </p:spPr>
        <p:txBody>
          <a:bodyPr wrap="square" rtlCol="0">
            <a:spAutoFit/>
          </a:bodyPr>
          <a:lstStyle/>
          <a:p>
            <a:r>
              <a:rPr lang="zh-CN" altLang="en-US" sz="1355" dirty="0">
                <a:solidFill>
                  <a:prstClr val="white"/>
                </a:solidFill>
              </a:rPr>
              <a:t>  第八</a:t>
            </a:r>
            <a:r>
              <a:rPr lang="zh-CN" altLang="en-US" sz="1355" dirty="0" smtClean="0">
                <a:solidFill>
                  <a:prstClr val="white"/>
                </a:solidFill>
              </a:rPr>
              <a:t>章 类</a:t>
            </a:r>
            <a:r>
              <a:rPr lang="zh-CN" altLang="en-US" sz="1355" dirty="0">
                <a:solidFill>
                  <a:prstClr val="white"/>
                </a:solidFill>
              </a:rPr>
              <a:t>和对象</a:t>
            </a:r>
            <a:endParaRPr lang="zh-CN" altLang="en-US" sz="1355" dirty="0">
              <a:solidFill>
                <a:prstClr val="white"/>
              </a:solidFill>
            </a:endParaRPr>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3"/>
          </p:nvPr>
        </p:nvSpPr>
        <p:spPr/>
        <p:txBody>
          <a:bodyPr>
            <a:normAutofit/>
          </a:bodyPr>
          <a:lstStyle/>
          <a:p>
            <a:r>
              <a:rPr lang="en-US" altLang="zh-CN" sz="2000" dirty="0" smtClean="0"/>
              <a:t>8.2.4 </a:t>
            </a:r>
            <a:r>
              <a:rPr lang="zh-CN" altLang="en-US" sz="2000" dirty="0" smtClean="0"/>
              <a:t>类</a:t>
            </a:r>
            <a:r>
              <a:rPr lang="zh-CN" altLang="en-US" sz="2000" dirty="0"/>
              <a:t>的访问权限</a:t>
            </a:r>
            <a:endParaRPr lang="zh-CN" altLang="en-US" sz="2000" dirty="0"/>
          </a:p>
        </p:txBody>
      </p:sp>
      <p:sp>
        <p:nvSpPr>
          <p:cNvPr id="3" name="内容占位符 2"/>
          <p:cNvSpPr>
            <a:spLocks noGrp="1"/>
          </p:cNvSpPr>
          <p:nvPr>
            <p:ph sz="quarter" idx="14"/>
          </p:nvPr>
        </p:nvSpPr>
        <p:spPr>
          <a:xfrm>
            <a:off x="364880" y="1291565"/>
            <a:ext cx="8437926" cy="4822632"/>
          </a:xfrm>
        </p:spPr>
        <p:txBody>
          <a:bodyPr>
            <a:noAutofit/>
          </a:bodyPr>
          <a:lstStyle/>
          <a:p>
            <a:pPr>
              <a:lnSpc>
                <a:spcPct val="150000"/>
              </a:lnSpc>
            </a:pPr>
            <a:r>
              <a:rPr lang="zh-CN" altLang="en-US" sz="2000" dirty="0">
                <a:solidFill>
                  <a:schemeClr val="tx1">
                    <a:lumMod val="75000"/>
                    <a:lumOff val="25000"/>
                  </a:schemeClr>
                </a:solidFill>
              </a:rPr>
              <a:t>大家都知道，在</a:t>
            </a:r>
            <a:r>
              <a:rPr lang="en-US" altLang="zh-CN" sz="2000" dirty="0">
                <a:solidFill>
                  <a:schemeClr val="tx1">
                    <a:lumMod val="75000"/>
                    <a:lumOff val="25000"/>
                  </a:schemeClr>
                </a:solidFill>
              </a:rPr>
              <a:t>C++/java</a:t>
            </a:r>
            <a:r>
              <a:rPr lang="zh-CN" altLang="en-US" sz="2000" dirty="0">
                <a:solidFill>
                  <a:schemeClr val="tx1">
                    <a:lumMod val="75000"/>
                    <a:lumOff val="25000"/>
                  </a:schemeClr>
                </a:solidFill>
              </a:rPr>
              <a:t>中，是通过关键字</a:t>
            </a:r>
            <a:r>
              <a:rPr lang="en-US" altLang="zh-CN" sz="2000" dirty="0">
                <a:solidFill>
                  <a:schemeClr val="tx1">
                    <a:lumMod val="75000"/>
                    <a:lumOff val="25000"/>
                  </a:schemeClr>
                </a:solidFill>
              </a:rPr>
              <a:t>public</a:t>
            </a:r>
            <a:r>
              <a:rPr lang="zh-CN" altLang="en-US" sz="2000" dirty="0">
                <a:solidFill>
                  <a:schemeClr val="tx1">
                    <a:lumMod val="75000"/>
                    <a:lumOff val="25000"/>
                  </a:schemeClr>
                </a:solidFill>
              </a:rPr>
              <a:t>、</a:t>
            </a:r>
            <a:r>
              <a:rPr lang="en-US" altLang="zh-CN" sz="2000" dirty="0">
                <a:solidFill>
                  <a:schemeClr val="tx1">
                    <a:lumMod val="75000"/>
                    <a:lumOff val="25000"/>
                  </a:schemeClr>
                </a:solidFill>
              </a:rPr>
              <a:t>private</a:t>
            </a:r>
            <a:r>
              <a:rPr lang="zh-CN" altLang="en-US" sz="2000" dirty="0">
                <a:solidFill>
                  <a:schemeClr val="tx1">
                    <a:lumMod val="75000"/>
                    <a:lumOff val="25000"/>
                  </a:schemeClr>
                </a:solidFill>
              </a:rPr>
              <a:t>来表明访问的权限是公有、私有的。然而在</a:t>
            </a:r>
            <a:r>
              <a:rPr lang="en-US" altLang="zh-CN" sz="2000" dirty="0">
                <a:solidFill>
                  <a:schemeClr val="tx1">
                    <a:lumMod val="75000"/>
                    <a:lumOff val="25000"/>
                  </a:schemeClr>
                </a:solidFill>
              </a:rPr>
              <a:t>Python</a:t>
            </a:r>
            <a:r>
              <a:rPr lang="zh-CN" altLang="en-US" sz="2000" dirty="0">
                <a:solidFill>
                  <a:schemeClr val="tx1">
                    <a:lumMod val="75000"/>
                    <a:lumOff val="25000"/>
                  </a:schemeClr>
                </a:solidFill>
              </a:rPr>
              <a:t>中，默认情况下对象的属性和方法都是公开的，公有的，通过点</a:t>
            </a:r>
            <a:r>
              <a:rPr lang="en-US" altLang="zh-CN" sz="2000" dirty="0">
                <a:solidFill>
                  <a:schemeClr val="tx1">
                    <a:lumMod val="75000"/>
                    <a:lumOff val="25000"/>
                  </a:schemeClr>
                </a:solidFill>
              </a:rPr>
              <a:t>(.)</a:t>
            </a:r>
            <a:r>
              <a:rPr lang="zh-CN" altLang="en-US" sz="2000" dirty="0">
                <a:solidFill>
                  <a:schemeClr val="tx1">
                    <a:lumMod val="75000"/>
                    <a:lumOff val="25000"/>
                  </a:schemeClr>
                </a:solidFill>
              </a:rPr>
              <a:t>操作符来访问，如下例所示代码：</a:t>
            </a:r>
            <a:endParaRPr lang="zh-CN" altLang="en-US" sz="2000" dirty="0">
              <a:solidFill>
                <a:schemeClr val="tx1">
                  <a:lumMod val="75000"/>
                  <a:lumOff val="25000"/>
                </a:schemeClr>
              </a:solidFill>
            </a:endParaRPr>
          </a:p>
          <a:p>
            <a:pPr>
              <a:lnSpc>
                <a:spcPct val="150000"/>
              </a:lnSpc>
            </a:pPr>
            <a:r>
              <a:rPr lang="en-US" altLang="zh-CN" sz="2000" dirty="0">
                <a:solidFill>
                  <a:schemeClr val="tx1">
                    <a:lumMod val="75000"/>
                    <a:lumOff val="25000"/>
                  </a:schemeClr>
                </a:solidFill>
              </a:rPr>
              <a:t>&gt;&gt;&gt; class Company:</a:t>
            </a:r>
            <a:endParaRPr lang="en-US" altLang="zh-CN" sz="2000" dirty="0">
              <a:solidFill>
                <a:schemeClr val="tx1">
                  <a:lumMod val="75000"/>
                  <a:lumOff val="25000"/>
                </a:schemeClr>
              </a:solidFill>
            </a:endParaRPr>
          </a:p>
          <a:p>
            <a:pPr>
              <a:lnSpc>
                <a:spcPct val="150000"/>
              </a:lnSpc>
            </a:pPr>
            <a:r>
              <a:rPr lang="en-US" altLang="zh-CN" sz="2000" dirty="0">
                <a:solidFill>
                  <a:schemeClr val="tx1">
                    <a:lumMod val="75000"/>
                    <a:lumOff val="25000"/>
                  </a:schemeClr>
                </a:solidFill>
              </a:rPr>
              <a:t>	        name = "</a:t>
            </a:r>
            <a:r>
              <a:rPr lang="zh-CN" altLang="en-US" sz="2000" dirty="0">
                <a:solidFill>
                  <a:schemeClr val="tx1">
                    <a:lumMod val="75000"/>
                    <a:lumOff val="25000"/>
                  </a:schemeClr>
                </a:solidFill>
              </a:rPr>
              <a:t>云创科技</a:t>
            </a:r>
            <a:r>
              <a:rPr lang="en-US" altLang="zh-CN" sz="2000" dirty="0">
                <a:solidFill>
                  <a:schemeClr val="tx1">
                    <a:lumMod val="75000"/>
                    <a:lumOff val="25000"/>
                  </a:schemeClr>
                </a:solidFill>
              </a:rPr>
              <a:t>"</a:t>
            </a:r>
            <a:endParaRPr lang="en-US" altLang="zh-CN" sz="2000" dirty="0">
              <a:solidFill>
                <a:schemeClr val="tx1">
                  <a:lumMod val="75000"/>
                  <a:lumOff val="25000"/>
                </a:schemeClr>
              </a:solidFill>
            </a:endParaRPr>
          </a:p>
          <a:p>
            <a:pPr>
              <a:lnSpc>
                <a:spcPct val="150000"/>
              </a:lnSpc>
            </a:pPr>
            <a:r>
              <a:rPr lang="zh-CN" altLang="en-US" sz="2000" dirty="0">
                <a:solidFill>
                  <a:schemeClr val="tx1">
                    <a:lumMod val="75000"/>
                    <a:lumOff val="25000"/>
                  </a:schemeClr>
                </a:solidFill>
              </a:rPr>
              <a:t>运行结果如下：</a:t>
            </a:r>
            <a:endParaRPr lang="zh-CN" altLang="en-US" sz="2000" dirty="0">
              <a:solidFill>
                <a:schemeClr val="tx1">
                  <a:lumMod val="75000"/>
                  <a:lumOff val="25000"/>
                </a:schemeClr>
              </a:solidFill>
            </a:endParaRPr>
          </a:p>
          <a:p>
            <a:pPr>
              <a:lnSpc>
                <a:spcPct val="150000"/>
              </a:lnSpc>
            </a:pPr>
            <a:r>
              <a:rPr lang="en-US" altLang="zh-CN" sz="2000" dirty="0">
                <a:solidFill>
                  <a:schemeClr val="tx1">
                    <a:lumMod val="75000"/>
                    <a:lumOff val="25000"/>
                  </a:schemeClr>
                </a:solidFill>
              </a:rPr>
              <a:t>&gt;&gt;&gt; c = Company()</a:t>
            </a:r>
            <a:endParaRPr lang="en-US" altLang="zh-CN" sz="2000" dirty="0">
              <a:solidFill>
                <a:schemeClr val="tx1">
                  <a:lumMod val="75000"/>
                  <a:lumOff val="25000"/>
                </a:schemeClr>
              </a:solidFill>
            </a:endParaRPr>
          </a:p>
          <a:p>
            <a:pPr>
              <a:lnSpc>
                <a:spcPct val="150000"/>
              </a:lnSpc>
            </a:pPr>
            <a:r>
              <a:rPr lang="en-US" altLang="zh-CN" sz="2000" dirty="0">
                <a:solidFill>
                  <a:schemeClr val="tx1">
                    <a:lumMod val="75000"/>
                    <a:lumOff val="25000"/>
                  </a:schemeClr>
                </a:solidFill>
              </a:rPr>
              <a:t>&gt;&gt;&gt; c.name</a:t>
            </a:r>
            <a:endParaRPr lang="en-US" altLang="zh-CN" sz="2000" dirty="0">
              <a:solidFill>
                <a:schemeClr val="tx1">
                  <a:lumMod val="75000"/>
                  <a:lumOff val="25000"/>
                </a:schemeClr>
              </a:solidFill>
            </a:endParaRPr>
          </a:p>
          <a:p>
            <a:pPr>
              <a:lnSpc>
                <a:spcPct val="150000"/>
              </a:lnSpc>
            </a:pPr>
            <a:r>
              <a:rPr lang="en-US" altLang="zh-CN" sz="2000" dirty="0">
                <a:solidFill>
                  <a:schemeClr val="tx1">
                    <a:lumMod val="75000"/>
                    <a:lumOff val="25000"/>
                  </a:schemeClr>
                </a:solidFill>
              </a:rPr>
              <a:t>'</a:t>
            </a:r>
            <a:r>
              <a:rPr lang="zh-CN" altLang="en-US" sz="2000" dirty="0">
                <a:solidFill>
                  <a:schemeClr val="tx1">
                    <a:lumMod val="75000"/>
                    <a:lumOff val="25000"/>
                  </a:schemeClr>
                </a:solidFill>
              </a:rPr>
              <a:t>云创科技</a:t>
            </a:r>
            <a:r>
              <a:rPr lang="en-US" altLang="zh-CN" sz="2000" dirty="0" smtClean="0">
                <a:solidFill>
                  <a:schemeClr val="tx1">
                    <a:lumMod val="75000"/>
                    <a:lumOff val="25000"/>
                  </a:schemeClr>
                </a:solidFill>
              </a:rPr>
              <a:t>'</a:t>
            </a:r>
            <a:endParaRPr lang="en-US" altLang="zh-CN" sz="2000" dirty="0" smtClean="0">
              <a:solidFill>
                <a:schemeClr val="tx1">
                  <a:lumMod val="75000"/>
                  <a:lumOff val="25000"/>
                </a:schemeClr>
              </a:solidFill>
            </a:endParaRPr>
          </a:p>
        </p:txBody>
      </p:sp>
      <p:sp>
        <p:nvSpPr>
          <p:cNvPr id="4" name="TextBox 3"/>
          <p:cNvSpPr txBox="1"/>
          <p:nvPr/>
        </p:nvSpPr>
        <p:spPr>
          <a:xfrm>
            <a:off x="246185" y="105507"/>
            <a:ext cx="3578469" cy="415498"/>
          </a:xfrm>
          <a:prstGeom prst="rect">
            <a:avLst/>
          </a:prstGeom>
          <a:noFill/>
        </p:spPr>
        <p:txBody>
          <a:bodyPr wrap="square" rtlCol="0">
            <a:spAutoFit/>
          </a:bodyPr>
          <a:lstStyle/>
          <a:p>
            <a:r>
              <a:rPr lang="en-US" altLang="zh-CN" sz="2100" b="1" spc="225" dirty="0" smtClean="0">
                <a:solidFill>
                  <a:prstClr val="white"/>
                </a:solidFill>
              </a:rPr>
              <a:t>8.2 </a:t>
            </a:r>
            <a:r>
              <a:rPr lang="zh-CN" altLang="en-US" sz="2100" b="1" spc="225" dirty="0" smtClean="0">
                <a:solidFill>
                  <a:prstClr val="white"/>
                </a:solidFill>
              </a:rPr>
              <a:t>类</a:t>
            </a:r>
            <a:r>
              <a:rPr lang="zh-CN" altLang="en-US" sz="2100" b="1" spc="225" dirty="0">
                <a:solidFill>
                  <a:prstClr val="white"/>
                </a:solidFill>
              </a:rPr>
              <a:t>的定义与使用</a:t>
            </a:r>
            <a:endParaRPr lang="en-US" altLang="zh-CN" sz="2100" b="1" spc="225" dirty="0">
              <a:solidFill>
                <a:prstClr val="white"/>
              </a:solidFill>
            </a:endParaRPr>
          </a:p>
        </p:txBody>
      </p:sp>
      <p:sp>
        <p:nvSpPr>
          <p:cNvPr id="5" name="TextBox 4"/>
          <p:cNvSpPr txBox="1"/>
          <p:nvPr/>
        </p:nvSpPr>
        <p:spPr>
          <a:xfrm>
            <a:off x="6523891" y="255004"/>
            <a:ext cx="3006969" cy="300852"/>
          </a:xfrm>
          <a:prstGeom prst="rect">
            <a:avLst/>
          </a:prstGeom>
          <a:noFill/>
        </p:spPr>
        <p:txBody>
          <a:bodyPr wrap="square" rtlCol="0">
            <a:spAutoFit/>
          </a:bodyPr>
          <a:lstStyle/>
          <a:p>
            <a:r>
              <a:rPr lang="zh-CN" altLang="en-US" sz="1355" dirty="0">
                <a:solidFill>
                  <a:prstClr val="white"/>
                </a:solidFill>
              </a:rPr>
              <a:t>  第八</a:t>
            </a:r>
            <a:r>
              <a:rPr lang="zh-CN" altLang="en-US" sz="1355" dirty="0" smtClean="0">
                <a:solidFill>
                  <a:prstClr val="white"/>
                </a:solidFill>
              </a:rPr>
              <a:t>章 类</a:t>
            </a:r>
            <a:r>
              <a:rPr lang="zh-CN" altLang="en-US" sz="1355" dirty="0">
                <a:solidFill>
                  <a:prstClr val="white"/>
                </a:solidFill>
              </a:rPr>
              <a:t>和对象</a:t>
            </a:r>
            <a:endParaRPr lang="zh-CN" altLang="en-US" sz="1355" dirty="0">
              <a:solidFill>
                <a:prstClr val="white"/>
              </a:solidFill>
            </a:endParaRPr>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3"/>
          </p:nvPr>
        </p:nvSpPr>
        <p:spPr/>
        <p:txBody>
          <a:bodyPr>
            <a:normAutofit/>
          </a:bodyPr>
          <a:lstStyle/>
          <a:p>
            <a:r>
              <a:rPr lang="en-US" altLang="zh-CN" sz="2000" dirty="0" smtClean="0"/>
              <a:t>8.2.4 </a:t>
            </a:r>
            <a:r>
              <a:rPr lang="zh-CN" altLang="en-US" sz="2000" dirty="0" smtClean="0"/>
              <a:t>类</a:t>
            </a:r>
            <a:r>
              <a:rPr lang="zh-CN" altLang="en-US" sz="2000" dirty="0"/>
              <a:t>的访问权限</a:t>
            </a:r>
            <a:endParaRPr lang="zh-CN" altLang="en-US" sz="2000" dirty="0"/>
          </a:p>
        </p:txBody>
      </p:sp>
      <p:sp>
        <p:nvSpPr>
          <p:cNvPr id="3" name="内容占位符 2"/>
          <p:cNvSpPr>
            <a:spLocks noGrp="1"/>
          </p:cNvSpPr>
          <p:nvPr>
            <p:ph sz="quarter" idx="14"/>
          </p:nvPr>
        </p:nvSpPr>
        <p:spPr>
          <a:xfrm>
            <a:off x="364880" y="1291565"/>
            <a:ext cx="8437926" cy="4822632"/>
          </a:xfrm>
        </p:spPr>
        <p:txBody>
          <a:bodyPr>
            <a:noAutofit/>
          </a:bodyPr>
          <a:lstStyle/>
          <a:p>
            <a:pPr>
              <a:lnSpc>
                <a:spcPct val="150000"/>
              </a:lnSpc>
            </a:pPr>
            <a:r>
              <a:rPr lang="zh-CN" altLang="en-US" sz="2000" dirty="0" smtClean="0">
                <a:solidFill>
                  <a:schemeClr val="tx1">
                    <a:lumMod val="75000"/>
                    <a:lumOff val="25000"/>
                  </a:schemeClr>
                </a:solidFill>
              </a:rPr>
              <a:t>在</a:t>
            </a:r>
            <a:r>
              <a:rPr lang="zh-CN" altLang="en-US" sz="2000" dirty="0">
                <a:solidFill>
                  <a:schemeClr val="tx1">
                    <a:lumMod val="75000"/>
                    <a:lumOff val="25000"/>
                  </a:schemeClr>
                </a:solidFill>
              </a:rPr>
              <a:t>上例中，我们直接通过点</a:t>
            </a:r>
            <a:r>
              <a:rPr lang="en-US" altLang="zh-CN" sz="2000" dirty="0">
                <a:solidFill>
                  <a:schemeClr val="tx1">
                    <a:lumMod val="75000"/>
                    <a:lumOff val="25000"/>
                  </a:schemeClr>
                </a:solidFill>
              </a:rPr>
              <a:t>(.)</a:t>
            </a:r>
            <a:r>
              <a:rPr lang="zh-CN" altLang="en-US" sz="2000" dirty="0">
                <a:solidFill>
                  <a:schemeClr val="tx1">
                    <a:lumMod val="75000"/>
                    <a:lumOff val="25000"/>
                  </a:schemeClr>
                </a:solidFill>
              </a:rPr>
              <a:t>来访问了类</a:t>
            </a:r>
            <a:r>
              <a:rPr lang="en-US" altLang="zh-CN" sz="2000" dirty="0">
                <a:solidFill>
                  <a:schemeClr val="tx1">
                    <a:lumMod val="75000"/>
                    <a:lumOff val="25000"/>
                  </a:schemeClr>
                </a:solidFill>
              </a:rPr>
              <a:t>Company</a:t>
            </a:r>
            <a:r>
              <a:rPr lang="zh-CN" altLang="en-US" sz="2000" dirty="0">
                <a:solidFill>
                  <a:schemeClr val="tx1">
                    <a:lumMod val="75000"/>
                    <a:lumOff val="25000"/>
                  </a:schemeClr>
                </a:solidFill>
              </a:rPr>
              <a:t>的变量</a:t>
            </a:r>
            <a:r>
              <a:rPr lang="en-US" altLang="zh-CN" sz="2000" dirty="0">
                <a:solidFill>
                  <a:schemeClr val="tx1">
                    <a:lumMod val="75000"/>
                    <a:lumOff val="25000"/>
                  </a:schemeClr>
                </a:solidFill>
              </a:rPr>
              <a:t>name</a:t>
            </a:r>
            <a:r>
              <a:rPr lang="zh-CN" altLang="en-US" sz="2000" dirty="0">
                <a:solidFill>
                  <a:schemeClr val="tx1">
                    <a:lumMod val="75000"/>
                    <a:lumOff val="25000"/>
                  </a:schemeClr>
                </a:solidFill>
              </a:rPr>
              <a:t>，运行得到了结果：云创科技。</a:t>
            </a:r>
            <a:endParaRPr lang="zh-CN" altLang="en-US" sz="2000" dirty="0">
              <a:solidFill>
                <a:schemeClr val="tx1">
                  <a:lumMod val="75000"/>
                  <a:lumOff val="25000"/>
                </a:schemeClr>
              </a:solidFill>
            </a:endParaRPr>
          </a:p>
          <a:p>
            <a:pPr>
              <a:lnSpc>
                <a:spcPct val="150000"/>
              </a:lnSpc>
            </a:pPr>
            <a:r>
              <a:rPr lang="zh-CN" altLang="en-US" sz="2000" dirty="0">
                <a:solidFill>
                  <a:schemeClr val="tx1">
                    <a:lumMod val="75000"/>
                    <a:lumOff val="25000"/>
                  </a:schemeClr>
                </a:solidFill>
              </a:rPr>
              <a:t>为了实现类似于私有变量的特征，</a:t>
            </a:r>
            <a:r>
              <a:rPr lang="en-US" altLang="zh-CN" sz="2000" dirty="0">
                <a:solidFill>
                  <a:schemeClr val="tx1">
                    <a:lumMod val="75000"/>
                    <a:lumOff val="25000"/>
                  </a:schemeClr>
                </a:solidFill>
              </a:rPr>
              <a:t>Python</a:t>
            </a:r>
            <a:r>
              <a:rPr lang="zh-CN" altLang="en-US" sz="2000" dirty="0">
                <a:solidFill>
                  <a:schemeClr val="tx1">
                    <a:lumMod val="75000"/>
                    <a:lumOff val="25000"/>
                  </a:schemeClr>
                </a:solidFill>
              </a:rPr>
              <a:t>内部采用了</a:t>
            </a:r>
            <a:r>
              <a:rPr lang="en-US" altLang="zh-CN" sz="2000" dirty="0">
                <a:solidFill>
                  <a:schemeClr val="tx1">
                    <a:lumMod val="75000"/>
                    <a:lumOff val="25000"/>
                  </a:schemeClr>
                </a:solidFill>
              </a:rPr>
              <a:t>name mangling</a:t>
            </a:r>
            <a:r>
              <a:rPr lang="zh-CN" altLang="en-US" sz="2000" dirty="0">
                <a:solidFill>
                  <a:schemeClr val="tx1">
                    <a:lumMod val="75000"/>
                    <a:lumOff val="25000"/>
                  </a:schemeClr>
                </a:solidFill>
              </a:rPr>
              <a:t>的技术（名字重整或名字改变），在变量名或函数名前加上两个下划线（“</a:t>
            </a:r>
            <a:r>
              <a:rPr lang="en-US" altLang="zh-CN" sz="2000" dirty="0">
                <a:solidFill>
                  <a:schemeClr val="tx1">
                    <a:lumMod val="75000"/>
                    <a:lumOff val="25000"/>
                  </a:schemeClr>
                </a:solidFill>
              </a:rPr>
              <a:t>__”</a:t>
            </a:r>
            <a:r>
              <a:rPr lang="zh-CN" altLang="en-US" sz="2000" dirty="0">
                <a:solidFill>
                  <a:schemeClr val="tx1">
                    <a:lumMod val="75000"/>
                    <a:lumOff val="25000"/>
                  </a:schemeClr>
                </a:solidFill>
              </a:rPr>
              <a:t>），这个函数或变量就变为私有了。</a:t>
            </a:r>
            <a:endParaRPr lang="zh-CN" altLang="en-US" sz="2000" dirty="0">
              <a:solidFill>
                <a:schemeClr val="tx1">
                  <a:lumMod val="75000"/>
                  <a:lumOff val="25000"/>
                </a:schemeClr>
              </a:solidFill>
            </a:endParaRPr>
          </a:p>
          <a:p>
            <a:pPr>
              <a:lnSpc>
                <a:spcPct val="150000"/>
              </a:lnSpc>
            </a:pPr>
            <a:r>
              <a:rPr lang="zh-CN" altLang="en-US" sz="2000" dirty="0">
                <a:solidFill>
                  <a:schemeClr val="tx1">
                    <a:lumMod val="75000"/>
                    <a:lumOff val="25000"/>
                  </a:schemeClr>
                </a:solidFill>
              </a:rPr>
              <a:t>为了访问类中的私有变量，有一个折衷的处理办法，如下例所示代码：</a:t>
            </a:r>
            <a:endParaRPr lang="zh-CN" altLang="en-US" sz="2000" dirty="0">
              <a:solidFill>
                <a:schemeClr val="tx1">
                  <a:lumMod val="75000"/>
                  <a:lumOff val="25000"/>
                </a:schemeClr>
              </a:solidFill>
            </a:endParaRPr>
          </a:p>
          <a:p>
            <a:pPr>
              <a:lnSpc>
                <a:spcPct val="150000"/>
              </a:lnSpc>
            </a:pPr>
            <a:r>
              <a:rPr lang="en-US" altLang="zh-CN" sz="2000" dirty="0">
                <a:solidFill>
                  <a:schemeClr val="tx1">
                    <a:lumMod val="75000"/>
                    <a:lumOff val="25000"/>
                  </a:schemeClr>
                </a:solidFill>
              </a:rPr>
              <a:t>&gt;&gt;&gt; class Company:</a:t>
            </a:r>
            <a:endParaRPr lang="en-US" altLang="zh-CN" sz="2000" dirty="0">
              <a:solidFill>
                <a:schemeClr val="tx1">
                  <a:lumMod val="75000"/>
                  <a:lumOff val="25000"/>
                </a:schemeClr>
              </a:solidFill>
            </a:endParaRPr>
          </a:p>
          <a:p>
            <a:pPr>
              <a:lnSpc>
                <a:spcPct val="150000"/>
              </a:lnSpc>
            </a:pPr>
            <a:r>
              <a:rPr lang="en-US" altLang="zh-CN" sz="2000" dirty="0">
                <a:solidFill>
                  <a:schemeClr val="tx1">
                    <a:lumMod val="75000"/>
                    <a:lumOff val="25000"/>
                  </a:schemeClr>
                </a:solidFill>
              </a:rPr>
              <a:t>	        __name = "</a:t>
            </a:r>
            <a:r>
              <a:rPr lang="zh-CN" altLang="en-US" sz="2000" dirty="0">
                <a:solidFill>
                  <a:schemeClr val="tx1">
                    <a:lumMod val="75000"/>
                    <a:lumOff val="25000"/>
                  </a:schemeClr>
                </a:solidFill>
              </a:rPr>
              <a:t>云创科技</a:t>
            </a:r>
            <a:r>
              <a:rPr lang="en-US" altLang="zh-CN" sz="2000" dirty="0">
                <a:solidFill>
                  <a:schemeClr val="tx1">
                    <a:lumMod val="75000"/>
                    <a:lumOff val="25000"/>
                  </a:schemeClr>
                </a:solidFill>
              </a:rPr>
              <a:t>"</a:t>
            </a:r>
            <a:endParaRPr lang="en-US" altLang="zh-CN" sz="2000" dirty="0">
              <a:solidFill>
                <a:schemeClr val="tx1">
                  <a:lumMod val="75000"/>
                  <a:lumOff val="25000"/>
                </a:schemeClr>
              </a:solidFill>
            </a:endParaRPr>
          </a:p>
          <a:p>
            <a:pPr>
              <a:lnSpc>
                <a:spcPct val="150000"/>
              </a:lnSpc>
            </a:pPr>
            <a:r>
              <a:rPr lang="en-US" altLang="zh-CN" sz="2000" dirty="0">
                <a:solidFill>
                  <a:schemeClr val="tx1">
                    <a:lumMod val="75000"/>
                    <a:lumOff val="25000"/>
                  </a:schemeClr>
                </a:solidFill>
              </a:rPr>
              <a:t>	        </a:t>
            </a:r>
            <a:r>
              <a:rPr lang="en-US" altLang="zh-CN" sz="2000" dirty="0" err="1">
                <a:solidFill>
                  <a:schemeClr val="tx1">
                    <a:lumMod val="75000"/>
                    <a:lumOff val="25000"/>
                  </a:schemeClr>
                </a:solidFill>
              </a:rPr>
              <a:t>def</a:t>
            </a:r>
            <a:r>
              <a:rPr lang="en-US" altLang="zh-CN" sz="2000" dirty="0">
                <a:solidFill>
                  <a:schemeClr val="tx1">
                    <a:lumMod val="75000"/>
                    <a:lumOff val="25000"/>
                  </a:schemeClr>
                </a:solidFill>
              </a:rPr>
              <a:t> </a:t>
            </a:r>
            <a:r>
              <a:rPr lang="en-US" altLang="zh-CN" sz="2000" dirty="0" err="1">
                <a:solidFill>
                  <a:schemeClr val="tx1">
                    <a:lumMod val="75000"/>
                    <a:lumOff val="25000"/>
                  </a:schemeClr>
                </a:solidFill>
              </a:rPr>
              <a:t>getname</a:t>
            </a:r>
            <a:r>
              <a:rPr lang="en-US" altLang="zh-CN" sz="2000" dirty="0">
                <a:solidFill>
                  <a:schemeClr val="tx1">
                    <a:lumMod val="75000"/>
                    <a:lumOff val="25000"/>
                  </a:schemeClr>
                </a:solidFill>
              </a:rPr>
              <a:t>(self</a:t>
            </a:r>
            <a:r>
              <a:rPr lang="en-US" altLang="zh-CN" sz="2000" dirty="0" smtClean="0">
                <a:solidFill>
                  <a:schemeClr val="tx1">
                    <a:lumMod val="75000"/>
                    <a:lumOff val="25000"/>
                  </a:schemeClr>
                </a:solidFill>
              </a:rPr>
              <a:t>):</a:t>
            </a:r>
            <a:endParaRPr lang="en-US" altLang="zh-CN" sz="2000" dirty="0" smtClean="0">
              <a:solidFill>
                <a:schemeClr val="tx1">
                  <a:lumMod val="75000"/>
                  <a:lumOff val="25000"/>
                </a:schemeClr>
              </a:solidFill>
            </a:endParaRPr>
          </a:p>
        </p:txBody>
      </p:sp>
      <p:sp>
        <p:nvSpPr>
          <p:cNvPr id="4" name="TextBox 3"/>
          <p:cNvSpPr txBox="1"/>
          <p:nvPr/>
        </p:nvSpPr>
        <p:spPr>
          <a:xfrm>
            <a:off x="246185" y="105507"/>
            <a:ext cx="3578469" cy="415498"/>
          </a:xfrm>
          <a:prstGeom prst="rect">
            <a:avLst/>
          </a:prstGeom>
          <a:noFill/>
        </p:spPr>
        <p:txBody>
          <a:bodyPr wrap="square" rtlCol="0">
            <a:spAutoFit/>
          </a:bodyPr>
          <a:lstStyle/>
          <a:p>
            <a:r>
              <a:rPr lang="en-US" altLang="zh-CN" sz="2100" b="1" spc="225" dirty="0" smtClean="0">
                <a:solidFill>
                  <a:prstClr val="white"/>
                </a:solidFill>
              </a:rPr>
              <a:t>8.2 </a:t>
            </a:r>
            <a:r>
              <a:rPr lang="zh-CN" altLang="en-US" sz="2100" b="1" spc="225" dirty="0" smtClean="0">
                <a:solidFill>
                  <a:prstClr val="white"/>
                </a:solidFill>
              </a:rPr>
              <a:t>类</a:t>
            </a:r>
            <a:r>
              <a:rPr lang="zh-CN" altLang="en-US" sz="2100" b="1" spc="225" dirty="0">
                <a:solidFill>
                  <a:prstClr val="white"/>
                </a:solidFill>
              </a:rPr>
              <a:t>的定义与使用</a:t>
            </a:r>
            <a:endParaRPr lang="en-US" altLang="zh-CN" sz="2100" b="1" spc="225" dirty="0">
              <a:solidFill>
                <a:prstClr val="white"/>
              </a:solidFill>
            </a:endParaRPr>
          </a:p>
        </p:txBody>
      </p:sp>
      <p:sp>
        <p:nvSpPr>
          <p:cNvPr id="5" name="TextBox 4"/>
          <p:cNvSpPr txBox="1"/>
          <p:nvPr/>
        </p:nvSpPr>
        <p:spPr>
          <a:xfrm>
            <a:off x="6523891" y="255004"/>
            <a:ext cx="3006969" cy="300852"/>
          </a:xfrm>
          <a:prstGeom prst="rect">
            <a:avLst/>
          </a:prstGeom>
          <a:noFill/>
        </p:spPr>
        <p:txBody>
          <a:bodyPr wrap="square" rtlCol="0">
            <a:spAutoFit/>
          </a:bodyPr>
          <a:lstStyle/>
          <a:p>
            <a:r>
              <a:rPr lang="zh-CN" altLang="en-US" sz="1355" dirty="0">
                <a:solidFill>
                  <a:prstClr val="white"/>
                </a:solidFill>
              </a:rPr>
              <a:t>  第八</a:t>
            </a:r>
            <a:r>
              <a:rPr lang="zh-CN" altLang="en-US" sz="1355" dirty="0" smtClean="0">
                <a:solidFill>
                  <a:prstClr val="white"/>
                </a:solidFill>
              </a:rPr>
              <a:t>章 类</a:t>
            </a:r>
            <a:r>
              <a:rPr lang="zh-CN" altLang="en-US" sz="1355" dirty="0">
                <a:solidFill>
                  <a:prstClr val="white"/>
                </a:solidFill>
              </a:rPr>
              <a:t>和对象</a:t>
            </a:r>
            <a:endParaRPr lang="zh-CN" altLang="en-US" sz="1355" dirty="0">
              <a:solidFill>
                <a:prstClr val="white"/>
              </a:solidFill>
            </a:endParaRP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grpSp>
        <p:nvGrpSpPr>
          <p:cNvPr id="73" name="组合 72"/>
          <p:cNvGrpSpPr/>
          <p:nvPr/>
        </p:nvGrpSpPr>
        <p:grpSpPr>
          <a:xfrm>
            <a:off x="690257" y="854039"/>
            <a:ext cx="7832784" cy="781050"/>
            <a:chOff x="2788580" y="1152524"/>
            <a:chExt cx="3730770" cy="781050"/>
          </a:xfrm>
        </p:grpSpPr>
        <p:grpSp>
          <p:nvGrpSpPr>
            <p:cNvPr id="6" name="组合 5"/>
            <p:cNvGrpSpPr/>
            <p:nvPr/>
          </p:nvGrpSpPr>
          <p:grpSpPr>
            <a:xfrm>
              <a:off x="2788580" y="1152524"/>
              <a:ext cx="3730770" cy="781050"/>
              <a:chOff x="3725790" y="847725"/>
              <a:chExt cx="3730770" cy="781050"/>
            </a:xfrm>
          </p:grpSpPr>
          <p:grpSp>
            <p:nvGrpSpPr>
              <p:cNvPr id="7" name="组合 6"/>
              <p:cNvGrpSpPr/>
              <p:nvPr/>
            </p:nvGrpSpPr>
            <p:grpSpPr>
              <a:xfrm>
                <a:off x="3725790" y="1019175"/>
                <a:ext cx="627135" cy="609600"/>
                <a:chOff x="3725790" y="1019175"/>
                <a:chExt cx="627135" cy="609600"/>
              </a:xfrm>
            </p:grpSpPr>
            <p:sp>
              <p:nvSpPr>
                <p:cNvPr id="12" name="任意多边形 11"/>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直角三角形 12"/>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8" name="组合 7"/>
              <p:cNvGrpSpPr/>
              <p:nvPr/>
            </p:nvGrpSpPr>
            <p:grpSpPr>
              <a:xfrm flipH="1">
                <a:off x="6829425" y="1019175"/>
                <a:ext cx="627135" cy="609600"/>
                <a:chOff x="3725790" y="1019175"/>
                <a:chExt cx="627135" cy="609600"/>
              </a:xfrm>
            </p:grpSpPr>
            <p:sp>
              <p:nvSpPr>
                <p:cNvPr id="10" name="任意多边形 9"/>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 name="直角三角形 10"/>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9" name="矩形 8"/>
              <p:cNvSpPr/>
              <p:nvPr/>
            </p:nvSpPr>
            <p:spPr>
              <a:xfrm>
                <a:off x="4181475" y="847725"/>
                <a:ext cx="281940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14" name="文本框 14"/>
            <p:cNvSpPr txBox="1"/>
            <p:nvPr/>
          </p:nvSpPr>
          <p:spPr>
            <a:xfrm>
              <a:off x="3843906" y="1169836"/>
              <a:ext cx="1456173" cy="523220"/>
            </a:xfrm>
            <a:prstGeom prst="rect">
              <a:avLst/>
            </a:prstGeom>
            <a:noFill/>
          </p:spPr>
          <p:txBody>
            <a:bodyPr wrap="none" rtlCol="0">
              <a:spAutoFit/>
            </a:bodyPr>
            <a:lstStyle/>
            <a:p>
              <a:pPr algn="ctr"/>
              <a:r>
                <a:rPr lang="zh-CN" altLang="en-US" sz="2800" dirty="0" smtClean="0">
                  <a:solidFill>
                    <a:srgbClr val="FFC000"/>
                  </a:solidFill>
                </a:rPr>
                <a:t>第八章</a:t>
              </a:r>
              <a:r>
                <a:rPr lang="zh-CN" altLang="en-US" sz="2800" dirty="0">
                  <a:solidFill>
                    <a:srgbClr val="FFC000"/>
                  </a:solidFill>
                </a:rPr>
                <a:t>　类和对象</a:t>
              </a:r>
              <a:endParaRPr lang="zh-CN" altLang="en-US" sz="2800" dirty="0">
                <a:solidFill>
                  <a:srgbClr val="FFC000"/>
                </a:solidFill>
              </a:endParaRPr>
            </a:p>
          </p:txBody>
        </p:sp>
      </p:grpSp>
      <p:grpSp>
        <p:nvGrpSpPr>
          <p:cNvPr id="67" name="组合 66"/>
          <p:cNvGrpSpPr/>
          <p:nvPr/>
        </p:nvGrpSpPr>
        <p:grpSpPr>
          <a:xfrm>
            <a:off x="1754534" y="1871123"/>
            <a:ext cx="5693399" cy="414020"/>
            <a:chOff x="1807265" y="2462595"/>
            <a:chExt cx="5693399" cy="414020"/>
          </a:xfrm>
        </p:grpSpPr>
        <p:sp>
          <p:nvSpPr>
            <p:cNvPr id="47" name="圆角矩形 46"/>
            <p:cNvSpPr/>
            <p:nvPr/>
          </p:nvSpPr>
          <p:spPr>
            <a:xfrm>
              <a:off x="1807265" y="2478527"/>
              <a:ext cx="5693399" cy="394154"/>
            </a:xfrm>
            <a:prstGeom prst="roundRect">
              <a:avLst>
                <a:gd name="adj" fmla="val 20658"/>
              </a:avLst>
            </a:prstGeom>
            <a:solidFill>
              <a:srgbClr val="3D89B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48" name="矩形 47"/>
            <p:cNvSpPr/>
            <p:nvPr/>
          </p:nvSpPr>
          <p:spPr>
            <a:xfrm>
              <a:off x="1883286" y="2462595"/>
              <a:ext cx="2524125" cy="414020"/>
            </a:xfrm>
            <a:prstGeom prst="rect">
              <a:avLst/>
            </a:prstGeom>
          </p:spPr>
          <p:txBody>
            <a:bodyPr wrap="none">
              <a:spAutoFit/>
            </a:bodyPr>
            <a:lstStyle/>
            <a:p>
              <a:r>
                <a:rPr lang="en-US" altLang="zh-CN" sz="2100" spc="225" dirty="0" smtClean="0">
                  <a:solidFill>
                    <a:prstClr val="white"/>
                  </a:solidFill>
                </a:rPr>
                <a:t>8.1</a:t>
              </a:r>
              <a:r>
                <a:rPr lang="zh-CN" altLang="en-US" sz="2100" spc="225" dirty="0">
                  <a:solidFill>
                    <a:prstClr val="white"/>
                  </a:solidFill>
                </a:rPr>
                <a:t> 理解面向对象</a:t>
              </a:r>
              <a:endParaRPr lang="zh-CN" altLang="en-US" sz="2100" spc="225" dirty="0">
                <a:solidFill>
                  <a:prstClr val="white"/>
                </a:solidFill>
              </a:endParaRPr>
            </a:p>
          </p:txBody>
        </p:sp>
      </p:grpSp>
      <p:grpSp>
        <p:nvGrpSpPr>
          <p:cNvPr id="68" name="组合 67"/>
          <p:cNvGrpSpPr/>
          <p:nvPr/>
        </p:nvGrpSpPr>
        <p:grpSpPr>
          <a:xfrm>
            <a:off x="1754534" y="2592019"/>
            <a:ext cx="5693399" cy="424800"/>
            <a:chOff x="1807265" y="2935089"/>
            <a:chExt cx="5693399" cy="424800"/>
          </a:xfrm>
        </p:grpSpPr>
        <p:sp>
          <p:nvSpPr>
            <p:cNvPr id="49" name="圆角矩形 48"/>
            <p:cNvSpPr/>
            <p:nvPr/>
          </p:nvSpPr>
          <p:spPr>
            <a:xfrm>
              <a:off x="1807265" y="293508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50" name="矩形 49"/>
            <p:cNvSpPr/>
            <p:nvPr/>
          </p:nvSpPr>
          <p:spPr>
            <a:xfrm>
              <a:off x="1881814" y="2945869"/>
              <a:ext cx="2819400" cy="414020"/>
            </a:xfrm>
            <a:prstGeom prst="rect">
              <a:avLst/>
            </a:prstGeom>
          </p:spPr>
          <p:txBody>
            <a:bodyPr wrap="none">
              <a:spAutoFit/>
            </a:bodyPr>
            <a:lstStyle/>
            <a:p>
              <a:r>
                <a:rPr lang="en-US" altLang="zh-CN" sz="2100" spc="225" dirty="0" smtClean="0">
                  <a:solidFill>
                    <a:schemeClr val="tx1">
                      <a:lumMod val="75000"/>
                      <a:lumOff val="25000"/>
                    </a:schemeClr>
                  </a:solidFill>
                </a:rPr>
                <a:t>8.2</a:t>
              </a:r>
              <a:r>
                <a:rPr lang="zh-CN" altLang="en-US" sz="2100" spc="225" dirty="0">
                  <a:solidFill>
                    <a:schemeClr val="tx1">
                      <a:lumMod val="75000"/>
                      <a:lumOff val="25000"/>
                    </a:schemeClr>
                  </a:solidFill>
                </a:rPr>
                <a:t> 类的定义与使用</a:t>
              </a:r>
              <a:endParaRPr lang="zh-CN" altLang="en-US" sz="2100" spc="225" dirty="0">
                <a:solidFill>
                  <a:schemeClr val="tx1">
                    <a:lumMod val="75000"/>
                    <a:lumOff val="25000"/>
                  </a:schemeClr>
                </a:solidFill>
              </a:endParaRPr>
            </a:p>
          </p:txBody>
        </p:sp>
      </p:grpSp>
      <p:grpSp>
        <p:nvGrpSpPr>
          <p:cNvPr id="69" name="组合 68"/>
          <p:cNvGrpSpPr/>
          <p:nvPr/>
        </p:nvGrpSpPr>
        <p:grpSpPr>
          <a:xfrm>
            <a:off x="1754534" y="3312024"/>
            <a:ext cx="5693399" cy="424800"/>
            <a:chOff x="1807265" y="3400693"/>
            <a:chExt cx="5693399" cy="424800"/>
          </a:xfrm>
        </p:grpSpPr>
        <p:sp>
          <p:nvSpPr>
            <p:cNvPr id="51" name="圆角矩形 50"/>
            <p:cNvSpPr/>
            <p:nvPr/>
          </p:nvSpPr>
          <p:spPr>
            <a:xfrm>
              <a:off x="1807265" y="3400693"/>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52" name="矩形 51"/>
            <p:cNvSpPr/>
            <p:nvPr/>
          </p:nvSpPr>
          <p:spPr>
            <a:xfrm>
              <a:off x="1881814" y="3411473"/>
              <a:ext cx="1933575" cy="414020"/>
            </a:xfrm>
            <a:prstGeom prst="rect">
              <a:avLst/>
            </a:prstGeom>
          </p:spPr>
          <p:txBody>
            <a:bodyPr wrap="none">
              <a:spAutoFit/>
            </a:bodyPr>
            <a:lstStyle/>
            <a:p>
              <a:r>
                <a:rPr lang="en-US" altLang="zh-CN" sz="2100" spc="225" dirty="0" smtClean="0">
                  <a:solidFill>
                    <a:schemeClr val="tx1">
                      <a:lumMod val="75000"/>
                      <a:lumOff val="25000"/>
                    </a:schemeClr>
                  </a:solidFill>
                </a:rPr>
                <a:t>8.3</a:t>
              </a:r>
              <a:r>
                <a:rPr lang="zh-CN" altLang="en-US" sz="2100" spc="225" dirty="0">
                  <a:solidFill>
                    <a:schemeClr val="tx1">
                      <a:lumMod val="75000"/>
                      <a:lumOff val="25000"/>
                    </a:schemeClr>
                  </a:solidFill>
                </a:rPr>
                <a:t> 类的特点</a:t>
              </a:r>
              <a:endParaRPr lang="zh-CN" altLang="en-US" sz="2100" spc="225" dirty="0">
                <a:solidFill>
                  <a:schemeClr val="tx1">
                    <a:lumMod val="75000"/>
                    <a:lumOff val="25000"/>
                  </a:schemeClr>
                </a:solidFill>
              </a:endParaRPr>
            </a:p>
          </p:txBody>
        </p:sp>
      </p:grpSp>
      <p:grpSp>
        <p:nvGrpSpPr>
          <p:cNvPr id="70" name="组合 69"/>
          <p:cNvGrpSpPr/>
          <p:nvPr/>
        </p:nvGrpSpPr>
        <p:grpSpPr>
          <a:xfrm>
            <a:off x="1754534" y="4032029"/>
            <a:ext cx="5693399" cy="424801"/>
            <a:chOff x="1807265" y="3866296"/>
            <a:chExt cx="5693399" cy="424801"/>
          </a:xfrm>
        </p:grpSpPr>
        <p:sp>
          <p:nvSpPr>
            <p:cNvPr id="53" name="圆角矩形 52"/>
            <p:cNvSpPr/>
            <p:nvPr/>
          </p:nvSpPr>
          <p:spPr>
            <a:xfrm>
              <a:off x="1807265" y="3866296"/>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54" name="矩形 53"/>
            <p:cNvSpPr/>
            <p:nvPr/>
          </p:nvSpPr>
          <p:spPr>
            <a:xfrm>
              <a:off x="1881814" y="3877077"/>
              <a:ext cx="1343025" cy="414020"/>
            </a:xfrm>
            <a:prstGeom prst="rect">
              <a:avLst/>
            </a:prstGeom>
          </p:spPr>
          <p:txBody>
            <a:bodyPr wrap="none">
              <a:spAutoFit/>
            </a:bodyPr>
            <a:lstStyle/>
            <a:p>
              <a:r>
                <a:rPr lang="en-US" altLang="zh-CN" sz="2100" spc="225" dirty="0" smtClean="0">
                  <a:solidFill>
                    <a:schemeClr val="tx1">
                      <a:lumMod val="75000"/>
                      <a:lumOff val="25000"/>
                    </a:schemeClr>
                  </a:solidFill>
                </a:rPr>
                <a:t>8.4</a:t>
              </a:r>
              <a:r>
                <a:rPr lang="zh-CN" altLang="en-US" sz="2100" spc="225" dirty="0">
                  <a:solidFill>
                    <a:schemeClr val="tx1">
                      <a:lumMod val="75000"/>
                      <a:lumOff val="25000"/>
                    </a:schemeClr>
                  </a:solidFill>
                </a:rPr>
                <a:t> 实验</a:t>
              </a:r>
              <a:endParaRPr lang="zh-CN" altLang="en-US" sz="2100" spc="225" dirty="0">
                <a:solidFill>
                  <a:schemeClr val="tx1">
                    <a:lumMod val="75000"/>
                    <a:lumOff val="25000"/>
                  </a:schemeClr>
                </a:solidFill>
              </a:endParaRPr>
            </a:p>
          </p:txBody>
        </p:sp>
      </p:grpSp>
      <p:sp>
        <p:nvSpPr>
          <p:cNvPr id="32" name="矩形 31"/>
          <p:cNvSpPr/>
          <p:nvPr/>
        </p:nvSpPr>
        <p:spPr>
          <a:xfrm>
            <a:off x="-7143" y="-9147"/>
            <a:ext cx="9158090"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5" name="矩形 34"/>
          <p:cNvSpPr/>
          <p:nvPr/>
        </p:nvSpPr>
        <p:spPr>
          <a:xfrm>
            <a:off x="-6985" y="6111240"/>
            <a:ext cx="9144000" cy="55816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6" name="矩形 35"/>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5" name="矩形 44"/>
          <p:cNvSpPr/>
          <p:nvPr/>
        </p:nvSpPr>
        <p:spPr>
          <a:xfrm>
            <a:off x="7929" y="38314"/>
            <a:ext cx="2435282" cy="300082"/>
          </a:xfrm>
          <a:prstGeom prst="rect">
            <a:avLst/>
          </a:prstGeom>
        </p:spPr>
        <p:txBody>
          <a:bodyPr wrap="none">
            <a:spAutoFit/>
          </a:bodyPr>
          <a:lstStyle/>
          <a:p>
            <a:r>
              <a:rPr lang="zh-CN" altLang="en-US" sz="1350" dirty="0" smtClean="0">
                <a:solidFill>
                  <a:prstClr val="white"/>
                </a:solidFill>
              </a:rPr>
              <a:t>大数据应用人才培养系列教材</a:t>
            </a:r>
            <a:endParaRPr lang="zh-CN" altLang="en-US" sz="1350" dirty="0">
              <a:solidFill>
                <a:prstClr val="white"/>
              </a:solidFill>
            </a:endParaRPr>
          </a:p>
        </p:txBody>
      </p:sp>
      <p:grpSp>
        <p:nvGrpSpPr>
          <p:cNvPr id="33" name="组合 32"/>
          <p:cNvGrpSpPr/>
          <p:nvPr/>
        </p:nvGrpSpPr>
        <p:grpSpPr>
          <a:xfrm>
            <a:off x="1770454" y="4752035"/>
            <a:ext cx="5693399" cy="424800"/>
            <a:chOff x="1807265" y="3400693"/>
            <a:chExt cx="5693399" cy="424800"/>
          </a:xfrm>
        </p:grpSpPr>
        <p:sp>
          <p:nvSpPr>
            <p:cNvPr id="34" name="圆角矩形 33"/>
            <p:cNvSpPr/>
            <p:nvPr/>
          </p:nvSpPr>
          <p:spPr>
            <a:xfrm>
              <a:off x="1807265" y="3400693"/>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8" name="矩形 37"/>
            <p:cNvSpPr/>
            <p:nvPr/>
          </p:nvSpPr>
          <p:spPr>
            <a:xfrm>
              <a:off x="1881814" y="3411473"/>
              <a:ext cx="1343025" cy="414020"/>
            </a:xfrm>
            <a:prstGeom prst="rect">
              <a:avLst/>
            </a:prstGeom>
          </p:spPr>
          <p:txBody>
            <a:bodyPr wrap="none">
              <a:spAutoFit/>
            </a:bodyPr>
            <a:lstStyle/>
            <a:p>
              <a:r>
                <a:rPr lang="en-US" altLang="zh-CN" sz="2100" spc="225" dirty="0" smtClean="0">
                  <a:solidFill>
                    <a:schemeClr val="tx1">
                      <a:lumMod val="75000"/>
                      <a:lumOff val="25000"/>
                    </a:schemeClr>
                  </a:solidFill>
                </a:rPr>
                <a:t>8.5</a:t>
              </a:r>
              <a:r>
                <a:rPr lang="zh-CN" altLang="en-US" sz="2100" spc="225" dirty="0">
                  <a:solidFill>
                    <a:schemeClr val="tx1">
                      <a:lumMod val="75000"/>
                      <a:lumOff val="25000"/>
                    </a:schemeClr>
                  </a:solidFill>
                </a:rPr>
                <a:t> 小结</a:t>
              </a:r>
              <a:endParaRPr lang="zh-CN" altLang="en-US" sz="2100" spc="225" dirty="0">
                <a:solidFill>
                  <a:schemeClr val="tx1">
                    <a:lumMod val="75000"/>
                    <a:lumOff val="25000"/>
                  </a:schemeClr>
                </a:solidFill>
              </a:endParaRPr>
            </a:p>
          </p:txBody>
        </p:sp>
      </p:grpSp>
      <p:grpSp>
        <p:nvGrpSpPr>
          <p:cNvPr id="39" name="组合 38"/>
          <p:cNvGrpSpPr/>
          <p:nvPr/>
        </p:nvGrpSpPr>
        <p:grpSpPr>
          <a:xfrm>
            <a:off x="1770454" y="5472040"/>
            <a:ext cx="5693399" cy="424801"/>
            <a:chOff x="1807265" y="3866296"/>
            <a:chExt cx="5693399" cy="424801"/>
          </a:xfrm>
        </p:grpSpPr>
        <p:sp>
          <p:nvSpPr>
            <p:cNvPr id="43" name="圆角矩形 42"/>
            <p:cNvSpPr/>
            <p:nvPr/>
          </p:nvSpPr>
          <p:spPr>
            <a:xfrm>
              <a:off x="1807265" y="3866296"/>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44" name="矩形 43"/>
            <p:cNvSpPr/>
            <p:nvPr/>
          </p:nvSpPr>
          <p:spPr>
            <a:xfrm>
              <a:off x="1881814" y="3877077"/>
              <a:ext cx="1343025" cy="414020"/>
            </a:xfrm>
            <a:prstGeom prst="rect">
              <a:avLst/>
            </a:prstGeom>
          </p:spPr>
          <p:txBody>
            <a:bodyPr wrap="none">
              <a:spAutoFit/>
            </a:bodyPr>
            <a:lstStyle/>
            <a:p>
              <a:r>
                <a:rPr lang="en-US" altLang="zh-CN" sz="2100" spc="225" dirty="0" smtClean="0">
                  <a:solidFill>
                    <a:schemeClr val="tx1">
                      <a:lumMod val="75000"/>
                      <a:lumOff val="25000"/>
                    </a:schemeClr>
                  </a:solidFill>
                </a:rPr>
                <a:t>8.6</a:t>
              </a:r>
              <a:r>
                <a:rPr lang="zh-CN" altLang="en-US" sz="2100" spc="225" dirty="0">
                  <a:solidFill>
                    <a:schemeClr val="tx1">
                      <a:lumMod val="75000"/>
                      <a:lumOff val="25000"/>
                    </a:schemeClr>
                  </a:solidFill>
                </a:rPr>
                <a:t> 习题</a:t>
              </a:r>
              <a:endParaRPr lang="zh-CN" altLang="en-US" sz="2100" spc="225" dirty="0">
                <a:solidFill>
                  <a:schemeClr val="tx1">
                    <a:lumMod val="75000"/>
                    <a:lumOff val="25000"/>
                  </a:schemeClr>
                </a:solidFill>
              </a:endParaRPr>
            </a:p>
          </p:txBody>
        </p:sp>
      </p:gr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3"/>
          </p:nvPr>
        </p:nvSpPr>
        <p:spPr/>
        <p:txBody>
          <a:bodyPr>
            <a:normAutofit/>
          </a:bodyPr>
          <a:lstStyle/>
          <a:p>
            <a:r>
              <a:rPr lang="en-US" altLang="zh-CN" sz="2000" dirty="0" smtClean="0"/>
              <a:t>8.2.4 </a:t>
            </a:r>
            <a:r>
              <a:rPr lang="zh-CN" altLang="en-US" sz="2000" dirty="0" smtClean="0"/>
              <a:t>类</a:t>
            </a:r>
            <a:r>
              <a:rPr lang="zh-CN" altLang="en-US" sz="2000" dirty="0"/>
              <a:t>的访问权限</a:t>
            </a:r>
            <a:endParaRPr lang="zh-CN" altLang="en-US" sz="2000" dirty="0"/>
          </a:p>
        </p:txBody>
      </p:sp>
      <p:sp>
        <p:nvSpPr>
          <p:cNvPr id="3" name="内容占位符 2"/>
          <p:cNvSpPr>
            <a:spLocks noGrp="1"/>
          </p:cNvSpPr>
          <p:nvPr>
            <p:ph sz="quarter" idx="14"/>
          </p:nvPr>
        </p:nvSpPr>
        <p:spPr>
          <a:xfrm>
            <a:off x="364880" y="1291565"/>
            <a:ext cx="8437926" cy="4822632"/>
          </a:xfrm>
        </p:spPr>
        <p:txBody>
          <a:bodyPr>
            <a:noAutofit/>
          </a:bodyPr>
          <a:lstStyle/>
          <a:p>
            <a:pPr>
              <a:lnSpc>
                <a:spcPct val="150000"/>
              </a:lnSpc>
            </a:pPr>
            <a:r>
              <a:rPr lang="en-US" altLang="zh-CN" sz="2000" dirty="0"/>
              <a:t>		           </a:t>
            </a:r>
            <a:r>
              <a:rPr lang="en-US" altLang="zh-CN" sz="2000" dirty="0">
                <a:solidFill>
                  <a:schemeClr val="tx1">
                    <a:lumMod val="75000"/>
                    <a:lumOff val="25000"/>
                  </a:schemeClr>
                </a:solidFill>
              </a:rPr>
              <a:t>return </a:t>
            </a:r>
            <a:r>
              <a:rPr lang="en-US" altLang="zh-CN" sz="2000" dirty="0" err="1">
                <a:solidFill>
                  <a:schemeClr val="tx1">
                    <a:lumMod val="75000"/>
                    <a:lumOff val="25000"/>
                  </a:schemeClr>
                </a:solidFill>
              </a:rPr>
              <a:t>self.__name</a:t>
            </a:r>
            <a:endParaRPr lang="en-US" altLang="zh-CN" sz="2000" dirty="0">
              <a:solidFill>
                <a:schemeClr val="tx1">
                  <a:lumMod val="75000"/>
                  <a:lumOff val="25000"/>
                </a:schemeClr>
              </a:solidFill>
            </a:endParaRPr>
          </a:p>
          <a:p>
            <a:pPr>
              <a:lnSpc>
                <a:spcPct val="150000"/>
              </a:lnSpc>
            </a:pPr>
            <a:r>
              <a:rPr lang="zh-CN" altLang="en-US" sz="2000" dirty="0">
                <a:solidFill>
                  <a:schemeClr val="tx1">
                    <a:lumMod val="75000"/>
                    <a:lumOff val="25000"/>
                  </a:schemeClr>
                </a:solidFill>
              </a:rPr>
              <a:t>运行结果如下：</a:t>
            </a:r>
            <a:endParaRPr lang="zh-CN" altLang="en-US" sz="2000" dirty="0">
              <a:solidFill>
                <a:schemeClr val="tx1">
                  <a:lumMod val="75000"/>
                  <a:lumOff val="25000"/>
                </a:schemeClr>
              </a:solidFill>
            </a:endParaRPr>
          </a:p>
          <a:p>
            <a:pPr>
              <a:lnSpc>
                <a:spcPct val="150000"/>
              </a:lnSpc>
            </a:pPr>
            <a:r>
              <a:rPr lang="en-US" altLang="zh-CN" sz="2000" dirty="0">
                <a:solidFill>
                  <a:schemeClr val="tx1">
                    <a:lumMod val="75000"/>
                    <a:lumOff val="25000"/>
                  </a:schemeClr>
                </a:solidFill>
              </a:rPr>
              <a:t>&gt;&gt;&gt; c = Company()</a:t>
            </a:r>
            <a:endParaRPr lang="en-US" altLang="zh-CN" sz="2000" dirty="0">
              <a:solidFill>
                <a:schemeClr val="tx1">
                  <a:lumMod val="75000"/>
                  <a:lumOff val="25000"/>
                </a:schemeClr>
              </a:solidFill>
            </a:endParaRPr>
          </a:p>
          <a:p>
            <a:pPr>
              <a:lnSpc>
                <a:spcPct val="150000"/>
              </a:lnSpc>
            </a:pPr>
            <a:r>
              <a:rPr lang="en-US" altLang="zh-CN" sz="2000" dirty="0">
                <a:solidFill>
                  <a:schemeClr val="tx1">
                    <a:lumMod val="75000"/>
                    <a:lumOff val="25000"/>
                  </a:schemeClr>
                </a:solidFill>
              </a:rPr>
              <a:t>&gt;&gt;&gt; </a:t>
            </a:r>
            <a:r>
              <a:rPr lang="en-US" altLang="zh-CN" sz="2000" dirty="0" err="1">
                <a:solidFill>
                  <a:schemeClr val="tx1">
                    <a:lumMod val="75000"/>
                    <a:lumOff val="25000"/>
                  </a:schemeClr>
                </a:solidFill>
              </a:rPr>
              <a:t>c.getname</a:t>
            </a:r>
            <a:r>
              <a:rPr lang="en-US" altLang="zh-CN" sz="2000" dirty="0">
                <a:solidFill>
                  <a:schemeClr val="tx1">
                    <a:lumMod val="75000"/>
                    <a:lumOff val="25000"/>
                  </a:schemeClr>
                </a:solidFill>
              </a:rPr>
              <a:t>()</a:t>
            </a:r>
            <a:endParaRPr lang="en-US" altLang="zh-CN" sz="2000" dirty="0">
              <a:solidFill>
                <a:schemeClr val="tx1">
                  <a:lumMod val="75000"/>
                  <a:lumOff val="25000"/>
                </a:schemeClr>
              </a:solidFill>
            </a:endParaRPr>
          </a:p>
          <a:p>
            <a:pPr>
              <a:lnSpc>
                <a:spcPct val="150000"/>
              </a:lnSpc>
            </a:pPr>
            <a:r>
              <a:rPr lang="en-US" altLang="zh-CN" sz="2000" dirty="0">
                <a:solidFill>
                  <a:schemeClr val="tx1">
                    <a:lumMod val="75000"/>
                    <a:lumOff val="25000"/>
                  </a:schemeClr>
                </a:solidFill>
              </a:rPr>
              <a:t>'</a:t>
            </a:r>
            <a:r>
              <a:rPr lang="zh-CN" altLang="en-US" sz="2000" dirty="0">
                <a:solidFill>
                  <a:schemeClr val="tx1">
                    <a:lumMod val="75000"/>
                    <a:lumOff val="25000"/>
                  </a:schemeClr>
                </a:solidFill>
              </a:rPr>
              <a:t>云创科技</a:t>
            </a:r>
            <a:r>
              <a:rPr lang="en-US" altLang="zh-CN" sz="2000" dirty="0">
                <a:solidFill>
                  <a:schemeClr val="tx1">
                    <a:lumMod val="75000"/>
                    <a:lumOff val="25000"/>
                  </a:schemeClr>
                </a:solidFill>
              </a:rPr>
              <a:t>'</a:t>
            </a:r>
            <a:endParaRPr lang="en-US" altLang="zh-CN" sz="2000" dirty="0">
              <a:solidFill>
                <a:schemeClr val="tx1">
                  <a:lumMod val="75000"/>
                  <a:lumOff val="25000"/>
                </a:schemeClr>
              </a:solidFill>
            </a:endParaRPr>
          </a:p>
          <a:p>
            <a:pPr>
              <a:lnSpc>
                <a:spcPct val="150000"/>
              </a:lnSpc>
            </a:pPr>
            <a:r>
              <a:rPr lang="zh-CN" altLang="en-US" sz="2000" dirty="0">
                <a:solidFill>
                  <a:schemeClr val="tx1">
                    <a:lumMod val="75000"/>
                    <a:lumOff val="25000"/>
                  </a:schemeClr>
                </a:solidFill>
              </a:rPr>
              <a:t>在上例中，我们在类</a:t>
            </a:r>
            <a:r>
              <a:rPr lang="en-US" altLang="zh-CN" sz="2000" dirty="0">
                <a:solidFill>
                  <a:schemeClr val="tx1">
                    <a:lumMod val="75000"/>
                    <a:lumOff val="25000"/>
                  </a:schemeClr>
                </a:solidFill>
              </a:rPr>
              <a:t>Company</a:t>
            </a:r>
            <a:r>
              <a:rPr lang="zh-CN" altLang="en-US" sz="2000" dirty="0">
                <a:solidFill>
                  <a:schemeClr val="tx1">
                    <a:lumMod val="75000"/>
                    <a:lumOff val="25000"/>
                  </a:schemeClr>
                </a:solidFill>
              </a:rPr>
              <a:t>内部重新定义一个方法</a:t>
            </a:r>
            <a:r>
              <a:rPr lang="en-US" altLang="zh-CN" sz="2000" dirty="0" err="1">
                <a:solidFill>
                  <a:schemeClr val="tx1">
                    <a:lumMod val="75000"/>
                    <a:lumOff val="25000"/>
                  </a:schemeClr>
                </a:solidFill>
              </a:rPr>
              <a:t>getname</a:t>
            </a:r>
            <a:r>
              <a:rPr lang="en-US" altLang="zh-CN" sz="2000" dirty="0">
                <a:solidFill>
                  <a:schemeClr val="tx1">
                    <a:lumMod val="75000"/>
                    <a:lumOff val="25000"/>
                  </a:schemeClr>
                </a:solidFill>
              </a:rPr>
              <a:t>(self)</a:t>
            </a:r>
            <a:r>
              <a:rPr lang="zh-CN" altLang="en-US" sz="2000" dirty="0">
                <a:solidFill>
                  <a:schemeClr val="tx1">
                    <a:lumMod val="75000"/>
                    <a:lumOff val="25000"/>
                  </a:schemeClr>
                </a:solidFill>
              </a:rPr>
              <a:t>，在程序外部通过访问对象的</a:t>
            </a:r>
            <a:r>
              <a:rPr lang="en-US" altLang="zh-CN" sz="2000" dirty="0" err="1">
                <a:solidFill>
                  <a:schemeClr val="tx1">
                    <a:lumMod val="75000"/>
                    <a:lumOff val="25000"/>
                  </a:schemeClr>
                </a:solidFill>
              </a:rPr>
              <a:t>getname</a:t>
            </a:r>
            <a:r>
              <a:rPr lang="en-US" altLang="zh-CN" sz="2000" dirty="0">
                <a:solidFill>
                  <a:schemeClr val="tx1">
                    <a:lumMod val="75000"/>
                    <a:lumOff val="25000"/>
                  </a:schemeClr>
                </a:solidFill>
              </a:rPr>
              <a:t>()</a:t>
            </a:r>
            <a:r>
              <a:rPr lang="zh-CN" altLang="en-US" sz="2000" dirty="0">
                <a:solidFill>
                  <a:schemeClr val="tx1">
                    <a:lumMod val="75000"/>
                    <a:lumOff val="25000"/>
                  </a:schemeClr>
                </a:solidFill>
              </a:rPr>
              <a:t>方法来访问了类</a:t>
            </a:r>
            <a:r>
              <a:rPr lang="en-US" altLang="zh-CN" sz="2000" dirty="0">
                <a:solidFill>
                  <a:schemeClr val="tx1">
                    <a:lumMod val="75000"/>
                    <a:lumOff val="25000"/>
                  </a:schemeClr>
                </a:solidFill>
              </a:rPr>
              <a:t>Company</a:t>
            </a:r>
            <a:r>
              <a:rPr lang="zh-CN" altLang="en-US" sz="2000" dirty="0">
                <a:solidFill>
                  <a:schemeClr val="tx1">
                    <a:lumMod val="75000"/>
                    <a:lumOff val="25000"/>
                  </a:schemeClr>
                </a:solidFill>
              </a:rPr>
              <a:t>中的私有变量：</a:t>
            </a:r>
            <a:r>
              <a:rPr lang="en-US" altLang="zh-CN" sz="2000" dirty="0">
                <a:solidFill>
                  <a:schemeClr val="tx1">
                    <a:lumMod val="75000"/>
                    <a:lumOff val="25000"/>
                  </a:schemeClr>
                </a:solidFill>
              </a:rPr>
              <a:t>__name</a:t>
            </a:r>
            <a:r>
              <a:rPr lang="zh-CN" altLang="en-US" sz="2000" dirty="0">
                <a:solidFill>
                  <a:schemeClr val="tx1">
                    <a:lumMod val="75000"/>
                    <a:lumOff val="25000"/>
                  </a:schemeClr>
                </a:solidFill>
              </a:rPr>
              <a:t>。</a:t>
            </a:r>
            <a:endParaRPr lang="zh-CN" altLang="en-US" sz="2000" dirty="0">
              <a:solidFill>
                <a:schemeClr val="tx1">
                  <a:lumMod val="75000"/>
                  <a:lumOff val="25000"/>
                </a:schemeClr>
              </a:solidFill>
            </a:endParaRPr>
          </a:p>
          <a:p>
            <a:pPr>
              <a:lnSpc>
                <a:spcPct val="150000"/>
              </a:lnSpc>
            </a:pPr>
            <a:endParaRPr lang="zh-CN" altLang="en-US" sz="2000" dirty="0"/>
          </a:p>
          <a:p>
            <a:pPr>
              <a:lnSpc>
                <a:spcPct val="150000"/>
              </a:lnSpc>
            </a:pPr>
            <a:endParaRPr lang="zh-CN" altLang="en-US" sz="2000" dirty="0"/>
          </a:p>
        </p:txBody>
      </p:sp>
      <p:sp>
        <p:nvSpPr>
          <p:cNvPr id="4" name="TextBox 3"/>
          <p:cNvSpPr txBox="1"/>
          <p:nvPr/>
        </p:nvSpPr>
        <p:spPr>
          <a:xfrm>
            <a:off x="246185" y="105507"/>
            <a:ext cx="3578469" cy="415498"/>
          </a:xfrm>
          <a:prstGeom prst="rect">
            <a:avLst/>
          </a:prstGeom>
          <a:noFill/>
        </p:spPr>
        <p:txBody>
          <a:bodyPr wrap="square" rtlCol="0">
            <a:spAutoFit/>
          </a:bodyPr>
          <a:lstStyle/>
          <a:p>
            <a:r>
              <a:rPr lang="en-US" altLang="zh-CN" sz="2100" b="1" spc="225" dirty="0" smtClean="0">
                <a:solidFill>
                  <a:prstClr val="white"/>
                </a:solidFill>
              </a:rPr>
              <a:t>8.2 </a:t>
            </a:r>
            <a:r>
              <a:rPr lang="zh-CN" altLang="en-US" sz="2100" b="1" spc="225" dirty="0" smtClean="0">
                <a:solidFill>
                  <a:prstClr val="white"/>
                </a:solidFill>
              </a:rPr>
              <a:t>类</a:t>
            </a:r>
            <a:r>
              <a:rPr lang="zh-CN" altLang="en-US" sz="2100" b="1" spc="225" dirty="0">
                <a:solidFill>
                  <a:prstClr val="white"/>
                </a:solidFill>
              </a:rPr>
              <a:t>的定义与使用</a:t>
            </a:r>
            <a:endParaRPr lang="en-US" altLang="zh-CN" sz="2100" b="1" spc="225" dirty="0">
              <a:solidFill>
                <a:prstClr val="white"/>
              </a:solidFill>
            </a:endParaRPr>
          </a:p>
        </p:txBody>
      </p:sp>
      <p:sp>
        <p:nvSpPr>
          <p:cNvPr id="5" name="TextBox 4"/>
          <p:cNvSpPr txBox="1"/>
          <p:nvPr/>
        </p:nvSpPr>
        <p:spPr>
          <a:xfrm>
            <a:off x="6523891" y="255004"/>
            <a:ext cx="3006969" cy="300852"/>
          </a:xfrm>
          <a:prstGeom prst="rect">
            <a:avLst/>
          </a:prstGeom>
          <a:noFill/>
        </p:spPr>
        <p:txBody>
          <a:bodyPr wrap="square" rtlCol="0">
            <a:spAutoFit/>
          </a:bodyPr>
          <a:lstStyle/>
          <a:p>
            <a:r>
              <a:rPr lang="zh-CN" altLang="en-US" sz="1355" dirty="0">
                <a:solidFill>
                  <a:prstClr val="white"/>
                </a:solidFill>
              </a:rPr>
              <a:t>  第八</a:t>
            </a:r>
            <a:r>
              <a:rPr lang="zh-CN" altLang="en-US" sz="1355" dirty="0" smtClean="0">
                <a:solidFill>
                  <a:prstClr val="white"/>
                </a:solidFill>
              </a:rPr>
              <a:t>章 类</a:t>
            </a:r>
            <a:r>
              <a:rPr lang="zh-CN" altLang="en-US" sz="1355" dirty="0">
                <a:solidFill>
                  <a:prstClr val="white"/>
                </a:solidFill>
              </a:rPr>
              <a:t>和对象</a:t>
            </a:r>
            <a:endParaRPr lang="zh-CN" altLang="en-US" sz="1355" dirty="0">
              <a:solidFill>
                <a:prstClr val="white"/>
              </a:solidFill>
            </a:endParaRPr>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3"/>
          </p:nvPr>
        </p:nvSpPr>
        <p:spPr/>
        <p:txBody>
          <a:bodyPr>
            <a:normAutofit/>
          </a:bodyPr>
          <a:lstStyle/>
          <a:p>
            <a:r>
              <a:rPr lang="en-US" altLang="zh-CN" sz="2000" dirty="0" smtClean="0"/>
              <a:t>8.2.4 </a:t>
            </a:r>
            <a:r>
              <a:rPr lang="zh-CN" altLang="en-US" sz="2000" dirty="0" smtClean="0"/>
              <a:t>类</a:t>
            </a:r>
            <a:r>
              <a:rPr lang="zh-CN" altLang="en-US" sz="2000" dirty="0"/>
              <a:t>的访问权限</a:t>
            </a:r>
            <a:endParaRPr lang="zh-CN" altLang="en-US" sz="2000" dirty="0"/>
          </a:p>
        </p:txBody>
      </p:sp>
      <p:sp>
        <p:nvSpPr>
          <p:cNvPr id="3" name="内容占位符 2"/>
          <p:cNvSpPr>
            <a:spLocks noGrp="1"/>
          </p:cNvSpPr>
          <p:nvPr>
            <p:ph sz="quarter" idx="14"/>
          </p:nvPr>
        </p:nvSpPr>
        <p:spPr>
          <a:xfrm>
            <a:off x="364880" y="1291565"/>
            <a:ext cx="8437926" cy="4822632"/>
          </a:xfrm>
        </p:spPr>
        <p:txBody>
          <a:bodyPr>
            <a:noAutofit/>
          </a:bodyPr>
          <a:lstStyle/>
          <a:p>
            <a:pPr>
              <a:lnSpc>
                <a:spcPct val="150000"/>
              </a:lnSpc>
            </a:pPr>
            <a:r>
              <a:rPr lang="en-US" altLang="zh-CN" sz="2000" dirty="0"/>
              <a:t>		          </a:t>
            </a:r>
            <a:r>
              <a:rPr lang="en-US" altLang="zh-CN" sz="2000" dirty="0">
                <a:solidFill>
                  <a:schemeClr val="tx1">
                    <a:lumMod val="75000"/>
                    <a:lumOff val="25000"/>
                  </a:schemeClr>
                </a:solidFill>
              </a:rPr>
              <a:t> return </a:t>
            </a:r>
            <a:r>
              <a:rPr lang="en-US" altLang="zh-CN" sz="2000" dirty="0" err="1">
                <a:solidFill>
                  <a:schemeClr val="tx1">
                    <a:lumMod val="75000"/>
                    <a:lumOff val="25000"/>
                  </a:schemeClr>
                </a:solidFill>
              </a:rPr>
              <a:t>self.__name</a:t>
            </a:r>
            <a:endParaRPr lang="en-US" altLang="zh-CN" sz="2000" dirty="0">
              <a:solidFill>
                <a:schemeClr val="tx1">
                  <a:lumMod val="75000"/>
                  <a:lumOff val="25000"/>
                </a:schemeClr>
              </a:solidFill>
            </a:endParaRPr>
          </a:p>
          <a:p>
            <a:pPr>
              <a:lnSpc>
                <a:spcPct val="150000"/>
              </a:lnSpc>
            </a:pPr>
            <a:r>
              <a:rPr lang="zh-CN" altLang="en-US" sz="2000" dirty="0">
                <a:solidFill>
                  <a:schemeClr val="tx1">
                    <a:lumMod val="75000"/>
                    <a:lumOff val="25000"/>
                  </a:schemeClr>
                </a:solidFill>
              </a:rPr>
              <a:t>运行结果如下：</a:t>
            </a:r>
            <a:endParaRPr lang="zh-CN" altLang="en-US" sz="2000" dirty="0">
              <a:solidFill>
                <a:schemeClr val="tx1">
                  <a:lumMod val="75000"/>
                  <a:lumOff val="25000"/>
                </a:schemeClr>
              </a:solidFill>
            </a:endParaRPr>
          </a:p>
          <a:p>
            <a:pPr>
              <a:lnSpc>
                <a:spcPct val="150000"/>
              </a:lnSpc>
            </a:pPr>
            <a:r>
              <a:rPr lang="en-US" altLang="zh-CN" sz="2000" dirty="0">
                <a:solidFill>
                  <a:schemeClr val="tx1">
                    <a:lumMod val="75000"/>
                    <a:lumOff val="25000"/>
                  </a:schemeClr>
                </a:solidFill>
              </a:rPr>
              <a:t>&gt;&gt;&gt; c = Company()</a:t>
            </a:r>
            <a:endParaRPr lang="en-US" altLang="zh-CN" sz="2000" dirty="0">
              <a:solidFill>
                <a:schemeClr val="tx1">
                  <a:lumMod val="75000"/>
                  <a:lumOff val="25000"/>
                </a:schemeClr>
              </a:solidFill>
            </a:endParaRPr>
          </a:p>
          <a:p>
            <a:pPr>
              <a:lnSpc>
                <a:spcPct val="150000"/>
              </a:lnSpc>
            </a:pPr>
            <a:r>
              <a:rPr lang="en-US" altLang="zh-CN" sz="2000" dirty="0">
                <a:solidFill>
                  <a:schemeClr val="tx1">
                    <a:lumMod val="75000"/>
                    <a:lumOff val="25000"/>
                  </a:schemeClr>
                </a:solidFill>
              </a:rPr>
              <a:t>&gt;&gt;&gt; </a:t>
            </a:r>
            <a:r>
              <a:rPr lang="en-US" altLang="zh-CN" sz="2000" dirty="0" err="1">
                <a:solidFill>
                  <a:schemeClr val="tx1">
                    <a:lumMod val="75000"/>
                    <a:lumOff val="25000"/>
                  </a:schemeClr>
                </a:solidFill>
              </a:rPr>
              <a:t>c.getname</a:t>
            </a:r>
            <a:r>
              <a:rPr lang="en-US" altLang="zh-CN" sz="2000" dirty="0">
                <a:solidFill>
                  <a:schemeClr val="tx1">
                    <a:lumMod val="75000"/>
                    <a:lumOff val="25000"/>
                  </a:schemeClr>
                </a:solidFill>
              </a:rPr>
              <a:t>()</a:t>
            </a:r>
            <a:endParaRPr lang="en-US" altLang="zh-CN" sz="2000" dirty="0">
              <a:solidFill>
                <a:schemeClr val="tx1">
                  <a:lumMod val="75000"/>
                  <a:lumOff val="25000"/>
                </a:schemeClr>
              </a:solidFill>
            </a:endParaRPr>
          </a:p>
          <a:p>
            <a:pPr>
              <a:lnSpc>
                <a:spcPct val="150000"/>
              </a:lnSpc>
            </a:pPr>
            <a:r>
              <a:rPr lang="en-US" altLang="zh-CN" sz="2000" dirty="0">
                <a:solidFill>
                  <a:schemeClr val="tx1">
                    <a:lumMod val="75000"/>
                    <a:lumOff val="25000"/>
                  </a:schemeClr>
                </a:solidFill>
              </a:rPr>
              <a:t>'</a:t>
            </a:r>
            <a:r>
              <a:rPr lang="zh-CN" altLang="en-US" sz="2000" dirty="0">
                <a:solidFill>
                  <a:schemeClr val="tx1">
                    <a:lumMod val="75000"/>
                    <a:lumOff val="25000"/>
                  </a:schemeClr>
                </a:solidFill>
              </a:rPr>
              <a:t>云创科技</a:t>
            </a:r>
            <a:r>
              <a:rPr lang="en-US" altLang="zh-CN" sz="2000" dirty="0">
                <a:solidFill>
                  <a:schemeClr val="tx1">
                    <a:lumMod val="75000"/>
                    <a:lumOff val="25000"/>
                  </a:schemeClr>
                </a:solidFill>
              </a:rPr>
              <a:t>'</a:t>
            </a:r>
            <a:endParaRPr lang="en-US" altLang="zh-CN" sz="2000" dirty="0">
              <a:solidFill>
                <a:schemeClr val="tx1">
                  <a:lumMod val="75000"/>
                  <a:lumOff val="25000"/>
                </a:schemeClr>
              </a:solidFill>
            </a:endParaRPr>
          </a:p>
          <a:p>
            <a:pPr>
              <a:lnSpc>
                <a:spcPct val="150000"/>
              </a:lnSpc>
            </a:pPr>
            <a:r>
              <a:rPr lang="zh-CN" altLang="en-US" sz="2000" dirty="0">
                <a:solidFill>
                  <a:schemeClr val="tx1">
                    <a:lumMod val="75000"/>
                    <a:lumOff val="25000"/>
                  </a:schemeClr>
                </a:solidFill>
              </a:rPr>
              <a:t>在上例中，我们在类</a:t>
            </a:r>
            <a:r>
              <a:rPr lang="en-US" altLang="zh-CN" sz="2000" dirty="0">
                <a:solidFill>
                  <a:schemeClr val="tx1">
                    <a:lumMod val="75000"/>
                    <a:lumOff val="25000"/>
                  </a:schemeClr>
                </a:solidFill>
              </a:rPr>
              <a:t>Company</a:t>
            </a:r>
            <a:r>
              <a:rPr lang="zh-CN" altLang="en-US" sz="2000" dirty="0">
                <a:solidFill>
                  <a:schemeClr val="tx1">
                    <a:lumMod val="75000"/>
                    <a:lumOff val="25000"/>
                  </a:schemeClr>
                </a:solidFill>
              </a:rPr>
              <a:t>内部重新定义一个方法</a:t>
            </a:r>
            <a:r>
              <a:rPr lang="en-US" altLang="zh-CN" sz="2000" dirty="0" err="1">
                <a:solidFill>
                  <a:schemeClr val="tx1">
                    <a:lumMod val="75000"/>
                    <a:lumOff val="25000"/>
                  </a:schemeClr>
                </a:solidFill>
              </a:rPr>
              <a:t>getname</a:t>
            </a:r>
            <a:r>
              <a:rPr lang="en-US" altLang="zh-CN" sz="2000" dirty="0">
                <a:solidFill>
                  <a:schemeClr val="tx1">
                    <a:lumMod val="75000"/>
                    <a:lumOff val="25000"/>
                  </a:schemeClr>
                </a:solidFill>
              </a:rPr>
              <a:t>(self)</a:t>
            </a:r>
            <a:r>
              <a:rPr lang="zh-CN" altLang="en-US" sz="2000" dirty="0">
                <a:solidFill>
                  <a:schemeClr val="tx1">
                    <a:lumMod val="75000"/>
                    <a:lumOff val="25000"/>
                  </a:schemeClr>
                </a:solidFill>
              </a:rPr>
              <a:t>，在程序外部通过访问对象的</a:t>
            </a:r>
            <a:r>
              <a:rPr lang="en-US" altLang="zh-CN" sz="2000" dirty="0" err="1">
                <a:solidFill>
                  <a:schemeClr val="tx1">
                    <a:lumMod val="75000"/>
                    <a:lumOff val="25000"/>
                  </a:schemeClr>
                </a:solidFill>
              </a:rPr>
              <a:t>getname</a:t>
            </a:r>
            <a:r>
              <a:rPr lang="en-US" altLang="zh-CN" sz="2000" dirty="0">
                <a:solidFill>
                  <a:schemeClr val="tx1">
                    <a:lumMod val="75000"/>
                    <a:lumOff val="25000"/>
                  </a:schemeClr>
                </a:solidFill>
              </a:rPr>
              <a:t>()</a:t>
            </a:r>
            <a:r>
              <a:rPr lang="zh-CN" altLang="en-US" sz="2000" dirty="0">
                <a:solidFill>
                  <a:schemeClr val="tx1">
                    <a:lumMod val="75000"/>
                    <a:lumOff val="25000"/>
                  </a:schemeClr>
                </a:solidFill>
              </a:rPr>
              <a:t>方法来访问了类</a:t>
            </a:r>
            <a:r>
              <a:rPr lang="en-US" altLang="zh-CN" sz="2000" dirty="0">
                <a:solidFill>
                  <a:schemeClr val="tx1">
                    <a:lumMod val="75000"/>
                    <a:lumOff val="25000"/>
                  </a:schemeClr>
                </a:solidFill>
              </a:rPr>
              <a:t>Company</a:t>
            </a:r>
            <a:r>
              <a:rPr lang="zh-CN" altLang="en-US" sz="2000" dirty="0">
                <a:solidFill>
                  <a:schemeClr val="tx1">
                    <a:lumMod val="75000"/>
                    <a:lumOff val="25000"/>
                  </a:schemeClr>
                </a:solidFill>
              </a:rPr>
              <a:t>中的私有变量：</a:t>
            </a:r>
            <a:r>
              <a:rPr lang="en-US" altLang="zh-CN" sz="2000" dirty="0">
                <a:solidFill>
                  <a:schemeClr val="tx1">
                    <a:lumMod val="75000"/>
                    <a:lumOff val="25000"/>
                  </a:schemeClr>
                </a:solidFill>
              </a:rPr>
              <a:t>__name</a:t>
            </a:r>
            <a:r>
              <a:rPr lang="zh-CN" altLang="en-US" sz="2000" dirty="0">
                <a:solidFill>
                  <a:schemeClr val="tx1">
                    <a:lumMod val="75000"/>
                    <a:lumOff val="25000"/>
                  </a:schemeClr>
                </a:solidFill>
              </a:rPr>
              <a:t>。</a:t>
            </a:r>
            <a:endParaRPr lang="zh-CN" altLang="en-US" sz="2000" dirty="0">
              <a:solidFill>
                <a:schemeClr val="tx1">
                  <a:lumMod val="75000"/>
                  <a:lumOff val="25000"/>
                </a:schemeClr>
              </a:solidFill>
            </a:endParaRPr>
          </a:p>
          <a:p>
            <a:pPr>
              <a:lnSpc>
                <a:spcPct val="150000"/>
              </a:lnSpc>
            </a:pPr>
            <a:endParaRPr lang="zh-CN" altLang="en-US" sz="2000" dirty="0"/>
          </a:p>
          <a:p>
            <a:pPr>
              <a:lnSpc>
                <a:spcPct val="150000"/>
              </a:lnSpc>
            </a:pPr>
            <a:endParaRPr lang="zh-CN" altLang="en-US" sz="2000" dirty="0"/>
          </a:p>
        </p:txBody>
      </p:sp>
      <p:sp>
        <p:nvSpPr>
          <p:cNvPr id="4" name="TextBox 3"/>
          <p:cNvSpPr txBox="1"/>
          <p:nvPr/>
        </p:nvSpPr>
        <p:spPr>
          <a:xfrm>
            <a:off x="246185" y="105507"/>
            <a:ext cx="3578469" cy="415498"/>
          </a:xfrm>
          <a:prstGeom prst="rect">
            <a:avLst/>
          </a:prstGeom>
          <a:noFill/>
        </p:spPr>
        <p:txBody>
          <a:bodyPr wrap="square" rtlCol="0">
            <a:spAutoFit/>
          </a:bodyPr>
          <a:lstStyle/>
          <a:p>
            <a:r>
              <a:rPr lang="en-US" altLang="zh-CN" sz="2100" b="1" spc="225" dirty="0" smtClean="0">
                <a:solidFill>
                  <a:prstClr val="white"/>
                </a:solidFill>
              </a:rPr>
              <a:t>8.2 </a:t>
            </a:r>
            <a:r>
              <a:rPr lang="zh-CN" altLang="en-US" sz="2100" b="1" spc="225" dirty="0" smtClean="0">
                <a:solidFill>
                  <a:prstClr val="white"/>
                </a:solidFill>
              </a:rPr>
              <a:t>类</a:t>
            </a:r>
            <a:r>
              <a:rPr lang="zh-CN" altLang="en-US" sz="2100" b="1" spc="225" dirty="0">
                <a:solidFill>
                  <a:prstClr val="white"/>
                </a:solidFill>
              </a:rPr>
              <a:t>的定义与使用</a:t>
            </a:r>
            <a:endParaRPr lang="en-US" altLang="zh-CN" sz="2100" b="1" spc="225" dirty="0">
              <a:solidFill>
                <a:prstClr val="white"/>
              </a:solidFill>
            </a:endParaRPr>
          </a:p>
        </p:txBody>
      </p:sp>
      <p:sp>
        <p:nvSpPr>
          <p:cNvPr id="5" name="TextBox 4"/>
          <p:cNvSpPr txBox="1"/>
          <p:nvPr/>
        </p:nvSpPr>
        <p:spPr>
          <a:xfrm>
            <a:off x="6523891" y="255004"/>
            <a:ext cx="3006969" cy="300852"/>
          </a:xfrm>
          <a:prstGeom prst="rect">
            <a:avLst/>
          </a:prstGeom>
          <a:noFill/>
        </p:spPr>
        <p:txBody>
          <a:bodyPr wrap="square" rtlCol="0">
            <a:spAutoFit/>
          </a:bodyPr>
          <a:lstStyle/>
          <a:p>
            <a:r>
              <a:rPr lang="zh-CN" altLang="en-US" sz="1355" dirty="0">
                <a:solidFill>
                  <a:prstClr val="white"/>
                </a:solidFill>
              </a:rPr>
              <a:t>  第八</a:t>
            </a:r>
            <a:r>
              <a:rPr lang="zh-CN" altLang="en-US" sz="1355" dirty="0" smtClean="0">
                <a:solidFill>
                  <a:prstClr val="white"/>
                </a:solidFill>
              </a:rPr>
              <a:t>章 类</a:t>
            </a:r>
            <a:r>
              <a:rPr lang="zh-CN" altLang="en-US" sz="1355" dirty="0">
                <a:solidFill>
                  <a:prstClr val="white"/>
                </a:solidFill>
              </a:rPr>
              <a:t>和对象</a:t>
            </a:r>
            <a:endParaRPr lang="zh-CN" altLang="en-US" sz="1355" dirty="0">
              <a:solidFill>
                <a:prstClr val="white"/>
              </a:solidFill>
            </a:endParaRPr>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3"/>
          </p:nvPr>
        </p:nvSpPr>
        <p:spPr/>
        <p:txBody>
          <a:bodyPr>
            <a:normAutofit/>
          </a:bodyPr>
          <a:lstStyle/>
          <a:p>
            <a:r>
              <a:rPr lang="en-US" altLang="zh-CN" sz="2000" dirty="0" smtClean="0"/>
              <a:t>8.2.4 </a:t>
            </a:r>
            <a:r>
              <a:rPr lang="zh-CN" altLang="en-US" sz="2000" dirty="0" smtClean="0"/>
              <a:t>类</a:t>
            </a:r>
            <a:r>
              <a:rPr lang="zh-CN" altLang="en-US" sz="2000" dirty="0"/>
              <a:t>的访问权限</a:t>
            </a:r>
            <a:endParaRPr lang="zh-CN" altLang="en-US" sz="2000" dirty="0"/>
          </a:p>
        </p:txBody>
      </p:sp>
      <p:sp>
        <p:nvSpPr>
          <p:cNvPr id="3" name="内容占位符 2"/>
          <p:cNvSpPr>
            <a:spLocks noGrp="1"/>
          </p:cNvSpPr>
          <p:nvPr>
            <p:ph sz="quarter" idx="14"/>
          </p:nvPr>
        </p:nvSpPr>
        <p:spPr>
          <a:xfrm>
            <a:off x="364880" y="1291565"/>
            <a:ext cx="8437926" cy="4822632"/>
          </a:xfrm>
        </p:spPr>
        <p:txBody>
          <a:bodyPr>
            <a:noAutofit/>
          </a:bodyPr>
          <a:lstStyle/>
          <a:p>
            <a:pPr>
              <a:lnSpc>
                <a:spcPct val="150000"/>
              </a:lnSpc>
            </a:pPr>
            <a:r>
              <a:rPr lang="zh-CN" altLang="en-US" sz="2000" dirty="0">
                <a:solidFill>
                  <a:schemeClr val="tx1">
                    <a:lumMod val="75000"/>
                    <a:lumOff val="25000"/>
                  </a:schemeClr>
                </a:solidFill>
              </a:rPr>
              <a:t>实际上，</a:t>
            </a:r>
            <a:r>
              <a:rPr lang="en-US" altLang="zh-CN" sz="2000" dirty="0">
                <a:solidFill>
                  <a:schemeClr val="tx1">
                    <a:lumMod val="75000"/>
                    <a:lumOff val="25000"/>
                  </a:schemeClr>
                </a:solidFill>
              </a:rPr>
              <a:t>Python</a:t>
            </a:r>
            <a:r>
              <a:rPr lang="zh-CN" altLang="en-US" sz="2000" dirty="0">
                <a:solidFill>
                  <a:schemeClr val="tx1">
                    <a:lumMod val="75000"/>
                    <a:lumOff val="25000"/>
                  </a:schemeClr>
                </a:solidFill>
              </a:rPr>
              <a:t>把双下划线“</a:t>
            </a:r>
            <a:r>
              <a:rPr lang="en-US" altLang="zh-CN" sz="2000" dirty="0">
                <a:solidFill>
                  <a:schemeClr val="tx1">
                    <a:lumMod val="75000"/>
                    <a:lumOff val="25000"/>
                  </a:schemeClr>
                </a:solidFill>
              </a:rPr>
              <a:t>__”</a:t>
            </a:r>
            <a:r>
              <a:rPr lang="zh-CN" altLang="en-US" sz="2000" dirty="0">
                <a:solidFill>
                  <a:schemeClr val="tx1">
                    <a:lumMod val="75000"/>
                    <a:lumOff val="25000"/>
                  </a:schemeClr>
                </a:solidFill>
              </a:rPr>
              <a:t>开头的变量名，改为了：单下划线“</a:t>
            </a:r>
            <a:r>
              <a:rPr lang="en-US" altLang="zh-CN" sz="2000" dirty="0">
                <a:solidFill>
                  <a:schemeClr val="tx1">
                    <a:lumMod val="75000"/>
                    <a:lumOff val="25000"/>
                  </a:schemeClr>
                </a:solidFill>
              </a:rPr>
              <a:t>_”</a:t>
            </a:r>
            <a:r>
              <a:rPr lang="zh-CN" altLang="en-US" sz="2000" dirty="0">
                <a:solidFill>
                  <a:schemeClr val="tx1">
                    <a:lumMod val="75000"/>
                    <a:lumOff val="25000"/>
                  </a:schemeClr>
                </a:solidFill>
              </a:rPr>
              <a:t>类名</a:t>
            </a:r>
            <a:r>
              <a:rPr lang="en-US" altLang="zh-CN" sz="2000" dirty="0">
                <a:solidFill>
                  <a:schemeClr val="tx1">
                    <a:lumMod val="75000"/>
                    <a:lumOff val="25000"/>
                  </a:schemeClr>
                </a:solidFill>
              </a:rPr>
              <a:t>+</a:t>
            </a:r>
            <a:r>
              <a:rPr lang="zh-CN" altLang="en-US" sz="2000" dirty="0">
                <a:solidFill>
                  <a:schemeClr val="tx1">
                    <a:lumMod val="75000"/>
                    <a:lumOff val="25000"/>
                  </a:schemeClr>
                </a:solidFill>
              </a:rPr>
              <a:t>双下划线“</a:t>
            </a:r>
            <a:r>
              <a:rPr lang="en-US" altLang="zh-CN" sz="2000" dirty="0">
                <a:solidFill>
                  <a:schemeClr val="tx1">
                    <a:lumMod val="75000"/>
                    <a:lumOff val="25000"/>
                  </a:schemeClr>
                </a:solidFill>
              </a:rPr>
              <a:t>__”</a:t>
            </a:r>
            <a:r>
              <a:rPr lang="zh-CN" altLang="en-US" sz="2000" dirty="0">
                <a:solidFill>
                  <a:schemeClr val="tx1">
                    <a:lumMod val="75000"/>
                    <a:lumOff val="25000"/>
                  </a:schemeClr>
                </a:solidFill>
              </a:rPr>
              <a:t>变量名，即</a:t>
            </a:r>
            <a:r>
              <a:rPr lang="en-US" altLang="zh-CN" sz="2000" dirty="0">
                <a:solidFill>
                  <a:schemeClr val="tx1">
                    <a:lumMod val="75000"/>
                    <a:lumOff val="25000"/>
                  </a:schemeClr>
                </a:solidFill>
              </a:rPr>
              <a:t>【_</a:t>
            </a:r>
            <a:r>
              <a:rPr lang="zh-CN" altLang="en-US" sz="2000" dirty="0">
                <a:solidFill>
                  <a:schemeClr val="tx1">
                    <a:lumMod val="75000"/>
                    <a:lumOff val="25000"/>
                  </a:schemeClr>
                </a:solidFill>
              </a:rPr>
              <a:t>类名</a:t>
            </a:r>
            <a:r>
              <a:rPr lang="en-US" altLang="zh-CN" sz="2000" dirty="0">
                <a:solidFill>
                  <a:schemeClr val="tx1">
                    <a:lumMod val="75000"/>
                    <a:lumOff val="25000"/>
                  </a:schemeClr>
                </a:solidFill>
              </a:rPr>
              <a:t>__</a:t>
            </a:r>
            <a:r>
              <a:rPr lang="zh-CN" altLang="en-US" sz="2000" dirty="0">
                <a:solidFill>
                  <a:schemeClr val="tx1">
                    <a:lumMod val="75000"/>
                    <a:lumOff val="25000"/>
                  </a:schemeClr>
                </a:solidFill>
              </a:rPr>
              <a:t>变量名</a:t>
            </a:r>
            <a:r>
              <a:rPr lang="en-US" altLang="zh-CN" sz="2000" dirty="0">
                <a:solidFill>
                  <a:schemeClr val="tx1">
                    <a:lumMod val="75000"/>
                    <a:lumOff val="25000"/>
                  </a:schemeClr>
                </a:solidFill>
              </a:rPr>
              <a:t>】</a:t>
            </a:r>
            <a:r>
              <a:rPr lang="zh-CN" altLang="en-US" sz="2000" dirty="0">
                <a:solidFill>
                  <a:schemeClr val="tx1">
                    <a:lumMod val="75000"/>
                    <a:lumOff val="25000"/>
                  </a:schemeClr>
                </a:solidFill>
              </a:rPr>
              <a:t>，因此我们可以通过以下的访问方式来访问类的私有变量，如下例所示代码：</a:t>
            </a:r>
            <a:endParaRPr lang="zh-CN" altLang="en-US" sz="2000" dirty="0">
              <a:solidFill>
                <a:schemeClr val="tx1">
                  <a:lumMod val="75000"/>
                  <a:lumOff val="25000"/>
                </a:schemeClr>
              </a:solidFill>
            </a:endParaRPr>
          </a:p>
          <a:p>
            <a:pPr>
              <a:lnSpc>
                <a:spcPct val="150000"/>
              </a:lnSpc>
            </a:pPr>
            <a:r>
              <a:rPr lang="en-US" altLang="zh-CN" sz="2000" dirty="0">
                <a:solidFill>
                  <a:schemeClr val="tx1">
                    <a:lumMod val="75000"/>
                    <a:lumOff val="25000"/>
                  </a:schemeClr>
                </a:solidFill>
              </a:rPr>
              <a:t>&gt;&gt;&gt; class Company:</a:t>
            </a:r>
            <a:endParaRPr lang="en-US" altLang="zh-CN" sz="2000" dirty="0">
              <a:solidFill>
                <a:schemeClr val="tx1">
                  <a:lumMod val="75000"/>
                  <a:lumOff val="25000"/>
                </a:schemeClr>
              </a:solidFill>
            </a:endParaRPr>
          </a:p>
          <a:p>
            <a:pPr>
              <a:lnSpc>
                <a:spcPct val="150000"/>
              </a:lnSpc>
            </a:pPr>
            <a:r>
              <a:rPr lang="en-US" altLang="zh-CN" sz="2000" dirty="0">
                <a:solidFill>
                  <a:schemeClr val="tx1">
                    <a:lumMod val="75000"/>
                    <a:lumOff val="25000"/>
                  </a:schemeClr>
                </a:solidFill>
              </a:rPr>
              <a:t>	        __name = "</a:t>
            </a:r>
            <a:r>
              <a:rPr lang="zh-CN" altLang="en-US" sz="2000" dirty="0">
                <a:solidFill>
                  <a:schemeClr val="tx1">
                    <a:lumMod val="75000"/>
                    <a:lumOff val="25000"/>
                  </a:schemeClr>
                </a:solidFill>
              </a:rPr>
              <a:t>云创科技</a:t>
            </a:r>
            <a:r>
              <a:rPr lang="en-US" altLang="zh-CN" sz="2000" dirty="0">
                <a:solidFill>
                  <a:schemeClr val="tx1">
                    <a:lumMod val="75000"/>
                    <a:lumOff val="25000"/>
                  </a:schemeClr>
                </a:solidFill>
              </a:rPr>
              <a:t>"</a:t>
            </a:r>
            <a:endParaRPr lang="en-US" altLang="zh-CN" sz="2000" dirty="0">
              <a:solidFill>
                <a:schemeClr val="tx1">
                  <a:lumMod val="75000"/>
                  <a:lumOff val="25000"/>
                </a:schemeClr>
              </a:solidFill>
            </a:endParaRPr>
          </a:p>
          <a:p>
            <a:pPr>
              <a:lnSpc>
                <a:spcPct val="150000"/>
              </a:lnSpc>
            </a:pPr>
            <a:r>
              <a:rPr lang="en-US" altLang="zh-CN" sz="2000" dirty="0">
                <a:solidFill>
                  <a:schemeClr val="tx1">
                    <a:lumMod val="75000"/>
                    <a:lumOff val="25000"/>
                  </a:schemeClr>
                </a:solidFill>
              </a:rPr>
              <a:t>	        </a:t>
            </a:r>
            <a:r>
              <a:rPr lang="en-US" altLang="zh-CN" sz="2000" dirty="0" err="1">
                <a:solidFill>
                  <a:schemeClr val="tx1">
                    <a:lumMod val="75000"/>
                    <a:lumOff val="25000"/>
                  </a:schemeClr>
                </a:solidFill>
              </a:rPr>
              <a:t>def</a:t>
            </a:r>
            <a:r>
              <a:rPr lang="en-US" altLang="zh-CN" sz="2000" dirty="0">
                <a:solidFill>
                  <a:schemeClr val="tx1">
                    <a:lumMod val="75000"/>
                    <a:lumOff val="25000"/>
                  </a:schemeClr>
                </a:solidFill>
              </a:rPr>
              <a:t> </a:t>
            </a:r>
            <a:r>
              <a:rPr lang="en-US" altLang="zh-CN" sz="2000" dirty="0" err="1">
                <a:solidFill>
                  <a:schemeClr val="tx1">
                    <a:lumMod val="75000"/>
                    <a:lumOff val="25000"/>
                  </a:schemeClr>
                </a:solidFill>
              </a:rPr>
              <a:t>getname</a:t>
            </a:r>
            <a:r>
              <a:rPr lang="en-US" altLang="zh-CN" sz="2000" dirty="0">
                <a:solidFill>
                  <a:schemeClr val="tx1">
                    <a:lumMod val="75000"/>
                    <a:lumOff val="25000"/>
                  </a:schemeClr>
                </a:solidFill>
              </a:rPr>
              <a:t>(self):</a:t>
            </a:r>
            <a:endParaRPr lang="en-US" altLang="zh-CN" sz="2000" dirty="0">
              <a:solidFill>
                <a:schemeClr val="tx1">
                  <a:lumMod val="75000"/>
                  <a:lumOff val="25000"/>
                </a:schemeClr>
              </a:solidFill>
            </a:endParaRPr>
          </a:p>
          <a:p>
            <a:pPr>
              <a:lnSpc>
                <a:spcPct val="150000"/>
              </a:lnSpc>
            </a:pPr>
            <a:r>
              <a:rPr lang="en-US" altLang="zh-CN" sz="2000" dirty="0">
                <a:solidFill>
                  <a:schemeClr val="tx1">
                    <a:lumMod val="75000"/>
                    <a:lumOff val="25000"/>
                  </a:schemeClr>
                </a:solidFill>
              </a:rPr>
              <a:t>		           return </a:t>
            </a:r>
            <a:r>
              <a:rPr lang="en-US" altLang="zh-CN" sz="2000" dirty="0" err="1">
                <a:solidFill>
                  <a:schemeClr val="tx1">
                    <a:lumMod val="75000"/>
                    <a:lumOff val="25000"/>
                  </a:schemeClr>
                </a:solidFill>
              </a:rPr>
              <a:t>self.__name</a:t>
            </a:r>
            <a:endParaRPr lang="en-US" altLang="zh-CN" sz="2000" dirty="0">
              <a:solidFill>
                <a:schemeClr val="tx1">
                  <a:lumMod val="75000"/>
                  <a:lumOff val="25000"/>
                </a:schemeClr>
              </a:solidFill>
            </a:endParaRPr>
          </a:p>
          <a:p>
            <a:pPr>
              <a:lnSpc>
                <a:spcPct val="150000"/>
              </a:lnSpc>
            </a:pPr>
            <a:r>
              <a:rPr lang="zh-CN" altLang="en-US" sz="2000" dirty="0">
                <a:solidFill>
                  <a:schemeClr val="tx1">
                    <a:lumMod val="75000"/>
                    <a:lumOff val="25000"/>
                  </a:schemeClr>
                </a:solidFill>
              </a:rPr>
              <a:t>运行结果如下：</a:t>
            </a:r>
            <a:endParaRPr lang="zh-CN" altLang="en-US" sz="2000" dirty="0">
              <a:solidFill>
                <a:schemeClr val="tx1">
                  <a:lumMod val="75000"/>
                  <a:lumOff val="25000"/>
                </a:schemeClr>
              </a:solidFill>
            </a:endParaRPr>
          </a:p>
          <a:p>
            <a:pPr>
              <a:lnSpc>
                <a:spcPct val="150000"/>
              </a:lnSpc>
            </a:pPr>
            <a:r>
              <a:rPr lang="en-US" altLang="zh-CN" sz="2000" dirty="0">
                <a:solidFill>
                  <a:schemeClr val="tx1">
                    <a:lumMod val="75000"/>
                    <a:lumOff val="25000"/>
                  </a:schemeClr>
                </a:solidFill>
              </a:rPr>
              <a:t>&gt;&gt;&gt; c = Company</a:t>
            </a:r>
            <a:r>
              <a:rPr lang="en-US" altLang="zh-CN" sz="2000" dirty="0" smtClean="0">
                <a:solidFill>
                  <a:schemeClr val="tx1">
                    <a:lumMod val="75000"/>
                    <a:lumOff val="25000"/>
                  </a:schemeClr>
                </a:solidFill>
              </a:rPr>
              <a:t>()</a:t>
            </a:r>
            <a:endParaRPr lang="en-US" altLang="zh-CN" sz="2000" dirty="0" smtClean="0">
              <a:solidFill>
                <a:schemeClr val="tx1">
                  <a:lumMod val="75000"/>
                  <a:lumOff val="25000"/>
                </a:schemeClr>
              </a:solidFill>
            </a:endParaRPr>
          </a:p>
        </p:txBody>
      </p:sp>
      <p:sp>
        <p:nvSpPr>
          <p:cNvPr id="4" name="TextBox 3"/>
          <p:cNvSpPr txBox="1"/>
          <p:nvPr/>
        </p:nvSpPr>
        <p:spPr>
          <a:xfrm>
            <a:off x="246185" y="105507"/>
            <a:ext cx="3578469" cy="415498"/>
          </a:xfrm>
          <a:prstGeom prst="rect">
            <a:avLst/>
          </a:prstGeom>
          <a:noFill/>
        </p:spPr>
        <p:txBody>
          <a:bodyPr wrap="square" rtlCol="0">
            <a:spAutoFit/>
          </a:bodyPr>
          <a:lstStyle/>
          <a:p>
            <a:r>
              <a:rPr lang="en-US" altLang="zh-CN" sz="2100" b="1" spc="225" dirty="0" smtClean="0">
                <a:solidFill>
                  <a:prstClr val="white"/>
                </a:solidFill>
              </a:rPr>
              <a:t>8.2 </a:t>
            </a:r>
            <a:r>
              <a:rPr lang="zh-CN" altLang="en-US" sz="2100" b="1" spc="225" dirty="0" smtClean="0">
                <a:solidFill>
                  <a:prstClr val="white"/>
                </a:solidFill>
              </a:rPr>
              <a:t>类</a:t>
            </a:r>
            <a:r>
              <a:rPr lang="zh-CN" altLang="en-US" sz="2100" b="1" spc="225" dirty="0">
                <a:solidFill>
                  <a:prstClr val="white"/>
                </a:solidFill>
              </a:rPr>
              <a:t>的定义与使用</a:t>
            </a:r>
            <a:endParaRPr lang="en-US" altLang="zh-CN" sz="2100" b="1" spc="225" dirty="0">
              <a:solidFill>
                <a:prstClr val="white"/>
              </a:solidFill>
            </a:endParaRPr>
          </a:p>
        </p:txBody>
      </p:sp>
      <p:sp>
        <p:nvSpPr>
          <p:cNvPr id="5" name="TextBox 4"/>
          <p:cNvSpPr txBox="1"/>
          <p:nvPr/>
        </p:nvSpPr>
        <p:spPr>
          <a:xfrm>
            <a:off x="6523891" y="255004"/>
            <a:ext cx="3006969" cy="300852"/>
          </a:xfrm>
          <a:prstGeom prst="rect">
            <a:avLst/>
          </a:prstGeom>
          <a:noFill/>
        </p:spPr>
        <p:txBody>
          <a:bodyPr wrap="square" rtlCol="0">
            <a:spAutoFit/>
          </a:bodyPr>
          <a:lstStyle/>
          <a:p>
            <a:r>
              <a:rPr lang="zh-CN" altLang="en-US" sz="1355" dirty="0">
                <a:solidFill>
                  <a:prstClr val="white"/>
                </a:solidFill>
              </a:rPr>
              <a:t>  第八</a:t>
            </a:r>
            <a:r>
              <a:rPr lang="zh-CN" altLang="en-US" sz="1355" dirty="0" smtClean="0">
                <a:solidFill>
                  <a:prstClr val="white"/>
                </a:solidFill>
              </a:rPr>
              <a:t>章 类</a:t>
            </a:r>
            <a:r>
              <a:rPr lang="zh-CN" altLang="en-US" sz="1355" dirty="0">
                <a:solidFill>
                  <a:prstClr val="white"/>
                </a:solidFill>
              </a:rPr>
              <a:t>和对象</a:t>
            </a:r>
            <a:endParaRPr lang="zh-CN" altLang="en-US" sz="1355" dirty="0">
              <a:solidFill>
                <a:prstClr val="white"/>
              </a:solidFill>
            </a:endParaRPr>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3"/>
          </p:nvPr>
        </p:nvSpPr>
        <p:spPr/>
        <p:txBody>
          <a:bodyPr>
            <a:normAutofit/>
          </a:bodyPr>
          <a:lstStyle/>
          <a:p>
            <a:r>
              <a:rPr lang="en-US" altLang="zh-CN" sz="2000" dirty="0" smtClean="0"/>
              <a:t>8.2.4 </a:t>
            </a:r>
            <a:r>
              <a:rPr lang="zh-CN" altLang="en-US" sz="2000" dirty="0" smtClean="0"/>
              <a:t>类</a:t>
            </a:r>
            <a:r>
              <a:rPr lang="zh-CN" altLang="en-US" sz="2000" dirty="0"/>
              <a:t>的访问权限</a:t>
            </a:r>
            <a:endParaRPr lang="zh-CN" altLang="en-US" sz="2000" dirty="0"/>
          </a:p>
        </p:txBody>
      </p:sp>
      <p:sp>
        <p:nvSpPr>
          <p:cNvPr id="3" name="内容占位符 2"/>
          <p:cNvSpPr>
            <a:spLocks noGrp="1"/>
          </p:cNvSpPr>
          <p:nvPr>
            <p:ph sz="quarter" idx="14"/>
          </p:nvPr>
        </p:nvSpPr>
        <p:spPr>
          <a:xfrm>
            <a:off x="364880" y="1291565"/>
            <a:ext cx="8437926" cy="4822632"/>
          </a:xfrm>
        </p:spPr>
        <p:txBody>
          <a:bodyPr>
            <a:noAutofit/>
          </a:bodyPr>
          <a:lstStyle/>
          <a:p>
            <a:pPr>
              <a:lnSpc>
                <a:spcPct val="150000"/>
              </a:lnSpc>
            </a:pPr>
            <a:r>
              <a:rPr lang="en-US" altLang="zh-CN" sz="2000" dirty="0" smtClean="0">
                <a:solidFill>
                  <a:schemeClr val="tx1">
                    <a:lumMod val="75000"/>
                    <a:lumOff val="25000"/>
                  </a:schemeClr>
                </a:solidFill>
              </a:rPr>
              <a:t>&gt;&gt;&gt; </a:t>
            </a:r>
            <a:r>
              <a:rPr lang="en-US" altLang="zh-CN" sz="2000" dirty="0" err="1">
                <a:solidFill>
                  <a:schemeClr val="tx1">
                    <a:lumMod val="75000"/>
                    <a:lumOff val="25000"/>
                  </a:schemeClr>
                </a:solidFill>
              </a:rPr>
              <a:t>c.getname</a:t>
            </a:r>
            <a:r>
              <a:rPr lang="en-US" altLang="zh-CN" sz="2000" dirty="0">
                <a:solidFill>
                  <a:schemeClr val="tx1">
                    <a:lumMod val="75000"/>
                    <a:lumOff val="25000"/>
                  </a:schemeClr>
                </a:solidFill>
              </a:rPr>
              <a:t>()</a:t>
            </a:r>
            <a:endParaRPr lang="en-US" altLang="zh-CN" sz="2000" dirty="0">
              <a:solidFill>
                <a:schemeClr val="tx1">
                  <a:lumMod val="75000"/>
                  <a:lumOff val="25000"/>
                </a:schemeClr>
              </a:solidFill>
            </a:endParaRPr>
          </a:p>
          <a:p>
            <a:pPr>
              <a:lnSpc>
                <a:spcPct val="150000"/>
              </a:lnSpc>
            </a:pPr>
            <a:r>
              <a:rPr lang="en-US" altLang="zh-CN" sz="2000" dirty="0">
                <a:solidFill>
                  <a:schemeClr val="tx1">
                    <a:lumMod val="75000"/>
                    <a:lumOff val="25000"/>
                  </a:schemeClr>
                </a:solidFill>
              </a:rPr>
              <a:t>'</a:t>
            </a:r>
            <a:r>
              <a:rPr lang="zh-CN" altLang="en-US" sz="2000" dirty="0">
                <a:solidFill>
                  <a:schemeClr val="tx1">
                    <a:lumMod val="75000"/>
                    <a:lumOff val="25000"/>
                  </a:schemeClr>
                </a:solidFill>
              </a:rPr>
              <a:t>云创科技</a:t>
            </a:r>
            <a:r>
              <a:rPr lang="en-US" altLang="zh-CN" sz="2000" dirty="0">
                <a:solidFill>
                  <a:schemeClr val="tx1">
                    <a:lumMod val="75000"/>
                    <a:lumOff val="25000"/>
                  </a:schemeClr>
                </a:solidFill>
              </a:rPr>
              <a:t>'</a:t>
            </a:r>
            <a:endParaRPr lang="en-US" altLang="zh-CN" sz="2000" dirty="0">
              <a:solidFill>
                <a:schemeClr val="tx1">
                  <a:lumMod val="75000"/>
                  <a:lumOff val="25000"/>
                </a:schemeClr>
              </a:solidFill>
            </a:endParaRPr>
          </a:p>
          <a:p>
            <a:pPr>
              <a:lnSpc>
                <a:spcPct val="150000"/>
              </a:lnSpc>
            </a:pPr>
            <a:r>
              <a:rPr lang="en-US" altLang="zh-CN" sz="2000" dirty="0">
                <a:solidFill>
                  <a:schemeClr val="tx1">
                    <a:lumMod val="75000"/>
                    <a:lumOff val="25000"/>
                  </a:schemeClr>
                </a:solidFill>
              </a:rPr>
              <a:t>&gt;&gt;&gt; </a:t>
            </a:r>
            <a:r>
              <a:rPr lang="en-US" altLang="zh-CN" sz="2000" dirty="0" err="1">
                <a:solidFill>
                  <a:schemeClr val="tx1">
                    <a:lumMod val="75000"/>
                    <a:lumOff val="25000"/>
                  </a:schemeClr>
                </a:solidFill>
              </a:rPr>
              <a:t>c._Company__name</a:t>
            </a:r>
            <a:endParaRPr lang="en-US" altLang="zh-CN" sz="2000" dirty="0">
              <a:solidFill>
                <a:schemeClr val="tx1">
                  <a:lumMod val="75000"/>
                  <a:lumOff val="25000"/>
                </a:schemeClr>
              </a:solidFill>
            </a:endParaRPr>
          </a:p>
          <a:p>
            <a:pPr>
              <a:lnSpc>
                <a:spcPct val="150000"/>
              </a:lnSpc>
            </a:pPr>
            <a:r>
              <a:rPr lang="en-US" altLang="zh-CN" sz="2000" dirty="0">
                <a:solidFill>
                  <a:schemeClr val="tx1">
                    <a:lumMod val="75000"/>
                    <a:lumOff val="25000"/>
                  </a:schemeClr>
                </a:solidFill>
              </a:rPr>
              <a:t>'</a:t>
            </a:r>
            <a:r>
              <a:rPr lang="zh-CN" altLang="en-US" sz="2000" dirty="0">
                <a:solidFill>
                  <a:schemeClr val="tx1">
                    <a:lumMod val="75000"/>
                    <a:lumOff val="25000"/>
                  </a:schemeClr>
                </a:solidFill>
              </a:rPr>
              <a:t>云创科技</a:t>
            </a:r>
            <a:r>
              <a:rPr lang="en-US" altLang="zh-CN" sz="2000" dirty="0">
                <a:solidFill>
                  <a:schemeClr val="tx1">
                    <a:lumMod val="75000"/>
                    <a:lumOff val="25000"/>
                  </a:schemeClr>
                </a:solidFill>
              </a:rPr>
              <a:t>'</a:t>
            </a:r>
            <a:endParaRPr lang="en-US" altLang="zh-CN" sz="2000" dirty="0">
              <a:solidFill>
                <a:schemeClr val="tx1">
                  <a:lumMod val="75000"/>
                  <a:lumOff val="25000"/>
                </a:schemeClr>
              </a:solidFill>
            </a:endParaRPr>
          </a:p>
          <a:p>
            <a:pPr>
              <a:lnSpc>
                <a:spcPct val="150000"/>
              </a:lnSpc>
            </a:pPr>
            <a:r>
              <a:rPr lang="zh-CN" altLang="en-US" sz="2000" dirty="0">
                <a:solidFill>
                  <a:schemeClr val="tx1">
                    <a:lumMod val="75000"/>
                    <a:lumOff val="25000"/>
                  </a:schemeClr>
                </a:solidFill>
              </a:rPr>
              <a:t>在上例中，我们访问了对象</a:t>
            </a:r>
            <a:r>
              <a:rPr lang="en-US" altLang="zh-CN" sz="2000" dirty="0">
                <a:solidFill>
                  <a:schemeClr val="tx1">
                    <a:lumMod val="75000"/>
                    <a:lumOff val="25000"/>
                  </a:schemeClr>
                </a:solidFill>
              </a:rPr>
              <a:t>c</a:t>
            </a:r>
            <a:r>
              <a:rPr lang="zh-CN" altLang="en-US" sz="2000" dirty="0">
                <a:solidFill>
                  <a:schemeClr val="tx1">
                    <a:lumMod val="75000"/>
                    <a:lumOff val="25000"/>
                  </a:schemeClr>
                </a:solidFill>
              </a:rPr>
              <a:t>的</a:t>
            </a:r>
            <a:r>
              <a:rPr lang="en-US" altLang="zh-CN" sz="2000" dirty="0">
                <a:solidFill>
                  <a:schemeClr val="tx1">
                    <a:lumMod val="75000"/>
                    <a:lumOff val="25000"/>
                  </a:schemeClr>
                </a:solidFill>
              </a:rPr>
              <a:t>_</a:t>
            </a:r>
            <a:r>
              <a:rPr lang="en-US" altLang="zh-CN" sz="2000" dirty="0" err="1">
                <a:solidFill>
                  <a:schemeClr val="tx1">
                    <a:lumMod val="75000"/>
                    <a:lumOff val="25000"/>
                  </a:schemeClr>
                </a:solidFill>
              </a:rPr>
              <a:t>Company__name</a:t>
            </a:r>
            <a:r>
              <a:rPr lang="zh-CN" altLang="en-US" sz="2000" dirty="0">
                <a:solidFill>
                  <a:schemeClr val="tx1">
                    <a:lumMod val="75000"/>
                    <a:lumOff val="25000"/>
                  </a:schemeClr>
                </a:solidFill>
              </a:rPr>
              <a:t>，运行得到了期望的结果。</a:t>
            </a:r>
            <a:endParaRPr lang="zh-CN" altLang="en-US" sz="2000" dirty="0">
              <a:solidFill>
                <a:schemeClr val="tx1">
                  <a:lumMod val="75000"/>
                  <a:lumOff val="25000"/>
                </a:schemeClr>
              </a:solidFill>
            </a:endParaRPr>
          </a:p>
          <a:p>
            <a:pPr>
              <a:lnSpc>
                <a:spcPct val="150000"/>
              </a:lnSpc>
            </a:pPr>
            <a:r>
              <a:rPr lang="zh-CN" altLang="en-US" sz="2000" dirty="0">
                <a:solidFill>
                  <a:schemeClr val="tx1">
                    <a:lumMod val="75000"/>
                    <a:lumOff val="25000"/>
                  </a:schemeClr>
                </a:solidFill>
              </a:rPr>
              <a:t>从上述可见，就目前而言，</a:t>
            </a:r>
            <a:r>
              <a:rPr lang="en-US" altLang="zh-CN" sz="2000" dirty="0">
                <a:solidFill>
                  <a:schemeClr val="tx1">
                    <a:lumMod val="75000"/>
                    <a:lumOff val="25000"/>
                  </a:schemeClr>
                </a:solidFill>
              </a:rPr>
              <a:t>Python</a:t>
            </a:r>
            <a:r>
              <a:rPr lang="zh-CN" altLang="en-US" sz="2000" dirty="0">
                <a:solidFill>
                  <a:schemeClr val="tx1">
                    <a:lumMod val="75000"/>
                    <a:lumOff val="25000"/>
                  </a:schemeClr>
                </a:solidFill>
              </a:rPr>
              <a:t>的私有机制是伪私有，</a:t>
            </a:r>
            <a:r>
              <a:rPr lang="en-US" altLang="zh-CN" sz="2000" dirty="0">
                <a:solidFill>
                  <a:schemeClr val="tx1">
                    <a:lumMod val="75000"/>
                    <a:lumOff val="25000"/>
                  </a:schemeClr>
                </a:solidFill>
              </a:rPr>
              <a:t>Python</a:t>
            </a:r>
            <a:r>
              <a:rPr lang="zh-CN" altLang="en-US" sz="2000" dirty="0">
                <a:solidFill>
                  <a:schemeClr val="tx1">
                    <a:lumMod val="75000"/>
                    <a:lumOff val="25000"/>
                  </a:schemeClr>
                </a:solidFill>
              </a:rPr>
              <a:t>的类是没有权限控制的，变量是可以被外部调用的。</a:t>
            </a:r>
            <a:endParaRPr lang="zh-CN" altLang="en-US" sz="2000" dirty="0">
              <a:solidFill>
                <a:schemeClr val="tx1">
                  <a:lumMod val="75000"/>
                  <a:lumOff val="25000"/>
                </a:schemeClr>
              </a:solidFill>
            </a:endParaRPr>
          </a:p>
          <a:p>
            <a:pPr>
              <a:lnSpc>
                <a:spcPct val="150000"/>
              </a:lnSpc>
            </a:pPr>
            <a:endParaRPr lang="zh-CN" altLang="en-US" sz="2000" dirty="0">
              <a:solidFill>
                <a:schemeClr val="tx1">
                  <a:lumMod val="75000"/>
                  <a:lumOff val="25000"/>
                </a:schemeClr>
              </a:solidFill>
            </a:endParaRPr>
          </a:p>
        </p:txBody>
      </p:sp>
      <p:sp>
        <p:nvSpPr>
          <p:cNvPr id="4" name="TextBox 3"/>
          <p:cNvSpPr txBox="1"/>
          <p:nvPr/>
        </p:nvSpPr>
        <p:spPr>
          <a:xfrm>
            <a:off x="246185" y="105507"/>
            <a:ext cx="3578469" cy="415498"/>
          </a:xfrm>
          <a:prstGeom prst="rect">
            <a:avLst/>
          </a:prstGeom>
          <a:noFill/>
        </p:spPr>
        <p:txBody>
          <a:bodyPr wrap="square" rtlCol="0">
            <a:spAutoFit/>
          </a:bodyPr>
          <a:lstStyle/>
          <a:p>
            <a:r>
              <a:rPr lang="en-US" altLang="zh-CN" sz="2100" b="1" spc="225" dirty="0" smtClean="0">
                <a:solidFill>
                  <a:prstClr val="white"/>
                </a:solidFill>
              </a:rPr>
              <a:t>8.2 </a:t>
            </a:r>
            <a:r>
              <a:rPr lang="zh-CN" altLang="en-US" sz="2100" b="1" spc="225" dirty="0" smtClean="0">
                <a:solidFill>
                  <a:prstClr val="white"/>
                </a:solidFill>
              </a:rPr>
              <a:t>类</a:t>
            </a:r>
            <a:r>
              <a:rPr lang="zh-CN" altLang="en-US" sz="2100" b="1" spc="225" dirty="0">
                <a:solidFill>
                  <a:prstClr val="white"/>
                </a:solidFill>
              </a:rPr>
              <a:t>的定义与使用</a:t>
            </a:r>
            <a:endParaRPr lang="en-US" altLang="zh-CN" sz="2100" b="1" spc="225" dirty="0">
              <a:solidFill>
                <a:prstClr val="white"/>
              </a:solidFill>
            </a:endParaRPr>
          </a:p>
        </p:txBody>
      </p:sp>
      <p:sp>
        <p:nvSpPr>
          <p:cNvPr id="5" name="TextBox 4"/>
          <p:cNvSpPr txBox="1"/>
          <p:nvPr/>
        </p:nvSpPr>
        <p:spPr>
          <a:xfrm>
            <a:off x="6523891" y="255004"/>
            <a:ext cx="3006969" cy="300852"/>
          </a:xfrm>
          <a:prstGeom prst="rect">
            <a:avLst/>
          </a:prstGeom>
          <a:noFill/>
        </p:spPr>
        <p:txBody>
          <a:bodyPr wrap="square" rtlCol="0">
            <a:spAutoFit/>
          </a:bodyPr>
          <a:lstStyle/>
          <a:p>
            <a:r>
              <a:rPr lang="zh-CN" altLang="en-US" sz="1355" dirty="0">
                <a:solidFill>
                  <a:prstClr val="white"/>
                </a:solidFill>
              </a:rPr>
              <a:t>  第八</a:t>
            </a:r>
            <a:r>
              <a:rPr lang="zh-CN" altLang="en-US" sz="1355" dirty="0" smtClean="0">
                <a:solidFill>
                  <a:prstClr val="white"/>
                </a:solidFill>
              </a:rPr>
              <a:t>章 类</a:t>
            </a:r>
            <a:r>
              <a:rPr lang="zh-CN" altLang="en-US" sz="1355" dirty="0">
                <a:solidFill>
                  <a:prstClr val="white"/>
                </a:solidFill>
              </a:rPr>
              <a:t>和对象</a:t>
            </a:r>
            <a:endParaRPr lang="zh-CN" altLang="en-US" sz="1355" dirty="0">
              <a:solidFill>
                <a:prstClr val="white"/>
              </a:solidFill>
            </a:endParaRPr>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3"/>
          </p:nvPr>
        </p:nvSpPr>
        <p:spPr/>
        <p:txBody>
          <a:bodyPr>
            <a:normAutofit/>
          </a:bodyPr>
          <a:lstStyle/>
          <a:p>
            <a:r>
              <a:rPr lang="en-US" altLang="zh-CN" sz="2000" dirty="0" smtClean="0"/>
              <a:t>8.2.5 </a:t>
            </a:r>
            <a:r>
              <a:rPr lang="zh-CN" altLang="en-US" sz="2000" dirty="0" smtClean="0"/>
              <a:t>获取</a:t>
            </a:r>
            <a:r>
              <a:rPr lang="zh-CN" altLang="en-US" sz="2000" dirty="0"/>
              <a:t>对象信息</a:t>
            </a:r>
            <a:endParaRPr lang="zh-CN" altLang="en-US" sz="2000" dirty="0"/>
          </a:p>
        </p:txBody>
      </p:sp>
      <p:sp>
        <p:nvSpPr>
          <p:cNvPr id="3" name="内容占位符 2"/>
          <p:cNvSpPr>
            <a:spLocks noGrp="1"/>
          </p:cNvSpPr>
          <p:nvPr>
            <p:ph sz="quarter" idx="14"/>
          </p:nvPr>
        </p:nvSpPr>
        <p:spPr>
          <a:xfrm>
            <a:off x="364880" y="1291565"/>
            <a:ext cx="8437926" cy="4822632"/>
          </a:xfrm>
        </p:spPr>
        <p:txBody>
          <a:bodyPr>
            <a:noAutofit/>
          </a:bodyPr>
          <a:lstStyle/>
          <a:p>
            <a:pPr>
              <a:lnSpc>
                <a:spcPct val="150000"/>
              </a:lnSpc>
            </a:pPr>
            <a:r>
              <a:rPr lang="zh-CN" altLang="en-US" sz="2000" dirty="0">
                <a:solidFill>
                  <a:schemeClr val="tx1">
                    <a:lumMod val="75000"/>
                    <a:lumOff val="25000"/>
                  </a:schemeClr>
                </a:solidFill>
              </a:rPr>
              <a:t>类实例化对象之后，对象就可以调用类的属性和方法，语法格式如下：</a:t>
            </a:r>
            <a:endParaRPr lang="zh-CN" altLang="en-US" sz="2000" dirty="0">
              <a:solidFill>
                <a:schemeClr val="tx1">
                  <a:lumMod val="75000"/>
                  <a:lumOff val="25000"/>
                </a:schemeClr>
              </a:solidFill>
            </a:endParaRPr>
          </a:p>
          <a:p>
            <a:pPr>
              <a:lnSpc>
                <a:spcPct val="150000"/>
              </a:lnSpc>
            </a:pPr>
            <a:r>
              <a:rPr lang="zh-CN" altLang="en-US" sz="2000" dirty="0">
                <a:solidFill>
                  <a:schemeClr val="tx1">
                    <a:lumMod val="75000"/>
                    <a:lumOff val="25000"/>
                  </a:schemeClr>
                </a:solidFill>
              </a:rPr>
              <a:t>  对象名 </a:t>
            </a:r>
            <a:r>
              <a:rPr lang="en-US" altLang="zh-CN" sz="2000" dirty="0">
                <a:solidFill>
                  <a:schemeClr val="tx1">
                    <a:lumMod val="75000"/>
                    <a:lumOff val="25000"/>
                  </a:schemeClr>
                </a:solidFill>
              </a:rPr>
              <a:t>. </a:t>
            </a:r>
            <a:r>
              <a:rPr lang="zh-CN" altLang="en-US" sz="2000" dirty="0">
                <a:solidFill>
                  <a:schemeClr val="tx1">
                    <a:lumMod val="75000"/>
                    <a:lumOff val="25000"/>
                  </a:schemeClr>
                </a:solidFill>
              </a:rPr>
              <a:t>属性名</a:t>
            </a:r>
            <a:endParaRPr lang="zh-CN" altLang="en-US" sz="2000" dirty="0">
              <a:solidFill>
                <a:schemeClr val="tx1">
                  <a:lumMod val="75000"/>
                  <a:lumOff val="25000"/>
                </a:schemeClr>
              </a:solidFill>
            </a:endParaRPr>
          </a:p>
          <a:p>
            <a:pPr>
              <a:lnSpc>
                <a:spcPct val="150000"/>
              </a:lnSpc>
            </a:pPr>
            <a:r>
              <a:rPr lang="zh-CN" altLang="en-US" sz="2000" dirty="0">
                <a:solidFill>
                  <a:schemeClr val="tx1">
                    <a:lumMod val="75000"/>
                    <a:lumOff val="25000"/>
                  </a:schemeClr>
                </a:solidFill>
              </a:rPr>
              <a:t>  对象名 </a:t>
            </a:r>
            <a:r>
              <a:rPr lang="en-US" altLang="zh-CN" sz="2000" dirty="0">
                <a:solidFill>
                  <a:schemeClr val="tx1">
                    <a:lumMod val="75000"/>
                    <a:lumOff val="25000"/>
                  </a:schemeClr>
                </a:solidFill>
              </a:rPr>
              <a:t>. </a:t>
            </a:r>
            <a:r>
              <a:rPr lang="zh-CN" altLang="en-US" sz="2000" dirty="0">
                <a:solidFill>
                  <a:schemeClr val="tx1">
                    <a:lumMod val="75000"/>
                    <a:lumOff val="25000"/>
                  </a:schemeClr>
                </a:solidFill>
              </a:rPr>
              <a:t>方法名</a:t>
            </a:r>
            <a:endParaRPr lang="zh-CN" altLang="en-US" sz="2000" dirty="0">
              <a:solidFill>
                <a:schemeClr val="tx1">
                  <a:lumMod val="75000"/>
                  <a:lumOff val="25000"/>
                </a:schemeClr>
              </a:solidFill>
            </a:endParaRPr>
          </a:p>
          <a:p>
            <a:pPr>
              <a:lnSpc>
                <a:spcPct val="150000"/>
              </a:lnSpc>
            </a:pPr>
            <a:r>
              <a:rPr lang="zh-CN" altLang="en-US" sz="2000" dirty="0">
                <a:solidFill>
                  <a:schemeClr val="tx1">
                    <a:lumMod val="75000"/>
                    <a:lumOff val="25000"/>
                  </a:schemeClr>
                </a:solidFill>
              </a:rPr>
              <a:t>对象调用类的属性或方法的操作符是：点“</a:t>
            </a:r>
            <a:r>
              <a:rPr lang="en-US" altLang="zh-CN" sz="2000" dirty="0">
                <a:solidFill>
                  <a:schemeClr val="tx1">
                    <a:lumMod val="75000"/>
                    <a:lumOff val="25000"/>
                  </a:schemeClr>
                </a:solidFill>
              </a:rPr>
              <a:t>.”</a:t>
            </a:r>
            <a:r>
              <a:rPr lang="zh-CN" altLang="en-US" sz="2000" dirty="0">
                <a:solidFill>
                  <a:schemeClr val="tx1">
                    <a:lumMod val="75000"/>
                    <a:lumOff val="25000"/>
                  </a:schemeClr>
                </a:solidFill>
              </a:rPr>
              <a:t>。</a:t>
            </a:r>
            <a:endParaRPr lang="zh-CN" altLang="en-US" sz="2000" dirty="0">
              <a:solidFill>
                <a:schemeClr val="tx1">
                  <a:lumMod val="75000"/>
                  <a:lumOff val="25000"/>
                </a:schemeClr>
              </a:solidFill>
            </a:endParaRPr>
          </a:p>
          <a:p>
            <a:pPr>
              <a:lnSpc>
                <a:spcPct val="150000"/>
              </a:lnSpc>
            </a:pPr>
            <a:r>
              <a:rPr lang="zh-CN" altLang="en-US" sz="2000" dirty="0">
                <a:solidFill>
                  <a:schemeClr val="tx1">
                    <a:lumMod val="75000"/>
                    <a:lumOff val="25000"/>
                  </a:schemeClr>
                </a:solidFill>
              </a:rPr>
              <a:t>对象调用属性或方法的示例：</a:t>
            </a:r>
            <a:endParaRPr lang="zh-CN" altLang="en-US" sz="2000" dirty="0">
              <a:solidFill>
                <a:schemeClr val="tx1">
                  <a:lumMod val="75000"/>
                  <a:lumOff val="25000"/>
                </a:schemeClr>
              </a:solidFill>
            </a:endParaRPr>
          </a:p>
          <a:p>
            <a:pPr>
              <a:lnSpc>
                <a:spcPct val="150000"/>
              </a:lnSpc>
            </a:pPr>
            <a:r>
              <a:rPr lang="en-US" altLang="zh-CN" sz="2000" dirty="0">
                <a:solidFill>
                  <a:schemeClr val="tx1">
                    <a:lumMod val="75000"/>
                    <a:lumOff val="25000"/>
                  </a:schemeClr>
                </a:solidFill>
              </a:rPr>
              <a:t>&gt;&gt;&gt; </a:t>
            </a:r>
            <a:r>
              <a:rPr lang="en-US" altLang="zh-CN" sz="2000" dirty="0" err="1">
                <a:solidFill>
                  <a:schemeClr val="tx1">
                    <a:lumMod val="75000"/>
                    <a:lumOff val="25000"/>
                  </a:schemeClr>
                </a:solidFill>
              </a:rPr>
              <a:t>p.goroad</a:t>
            </a:r>
            <a:r>
              <a:rPr lang="en-US" altLang="zh-CN" sz="2000" dirty="0">
                <a:solidFill>
                  <a:schemeClr val="tx1">
                    <a:lumMod val="75000"/>
                    <a:lumOff val="25000"/>
                  </a:schemeClr>
                </a:solidFill>
              </a:rPr>
              <a:t>()</a:t>
            </a:r>
            <a:endParaRPr lang="en-US" altLang="zh-CN" sz="2000" dirty="0">
              <a:solidFill>
                <a:schemeClr val="tx1">
                  <a:lumMod val="75000"/>
                  <a:lumOff val="25000"/>
                </a:schemeClr>
              </a:solidFill>
            </a:endParaRPr>
          </a:p>
          <a:p>
            <a:pPr>
              <a:lnSpc>
                <a:spcPct val="150000"/>
              </a:lnSpc>
            </a:pPr>
            <a:r>
              <a:rPr lang="zh-CN" altLang="en-US" sz="2000" dirty="0">
                <a:solidFill>
                  <a:schemeClr val="tx1">
                    <a:lumMod val="75000"/>
                    <a:lumOff val="25000"/>
                  </a:schemeClr>
                </a:solidFill>
              </a:rPr>
              <a:t>人走路动作的测试</a:t>
            </a:r>
            <a:r>
              <a:rPr lang="en-US" altLang="zh-CN" sz="2000" dirty="0">
                <a:solidFill>
                  <a:schemeClr val="tx1">
                    <a:lumMod val="75000"/>
                    <a:lumOff val="25000"/>
                  </a:schemeClr>
                </a:solidFill>
              </a:rPr>
              <a:t>……</a:t>
            </a:r>
            <a:endParaRPr lang="en-US" altLang="zh-CN" sz="2000" dirty="0">
              <a:solidFill>
                <a:schemeClr val="tx1">
                  <a:lumMod val="75000"/>
                  <a:lumOff val="25000"/>
                </a:schemeClr>
              </a:solidFill>
            </a:endParaRPr>
          </a:p>
          <a:p>
            <a:pPr>
              <a:lnSpc>
                <a:spcPct val="150000"/>
              </a:lnSpc>
            </a:pPr>
            <a:r>
              <a:rPr lang="en-US" altLang="zh-CN" sz="2000" dirty="0">
                <a:solidFill>
                  <a:schemeClr val="tx1">
                    <a:lumMod val="75000"/>
                    <a:lumOff val="25000"/>
                  </a:schemeClr>
                </a:solidFill>
              </a:rPr>
              <a:t>&gt;&gt;&gt; </a:t>
            </a:r>
            <a:r>
              <a:rPr lang="en-US" altLang="zh-CN" sz="2000" dirty="0" err="1" smtClean="0">
                <a:solidFill>
                  <a:schemeClr val="tx1">
                    <a:lumMod val="75000"/>
                    <a:lumOff val="25000"/>
                  </a:schemeClr>
                </a:solidFill>
              </a:rPr>
              <a:t>p.skincolor</a:t>
            </a:r>
            <a:endParaRPr lang="en-US" altLang="zh-CN" sz="2000" dirty="0" err="1" smtClean="0">
              <a:solidFill>
                <a:schemeClr val="tx1">
                  <a:lumMod val="75000"/>
                  <a:lumOff val="25000"/>
                </a:schemeClr>
              </a:solidFill>
            </a:endParaRPr>
          </a:p>
        </p:txBody>
      </p:sp>
      <p:sp>
        <p:nvSpPr>
          <p:cNvPr id="4" name="TextBox 3"/>
          <p:cNvSpPr txBox="1"/>
          <p:nvPr/>
        </p:nvSpPr>
        <p:spPr>
          <a:xfrm>
            <a:off x="246185" y="105507"/>
            <a:ext cx="3578469" cy="415498"/>
          </a:xfrm>
          <a:prstGeom prst="rect">
            <a:avLst/>
          </a:prstGeom>
          <a:noFill/>
        </p:spPr>
        <p:txBody>
          <a:bodyPr wrap="square" rtlCol="0">
            <a:spAutoFit/>
          </a:bodyPr>
          <a:lstStyle/>
          <a:p>
            <a:r>
              <a:rPr lang="en-US" altLang="zh-CN" sz="2100" b="1" spc="225" dirty="0" smtClean="0">
                <a:solidFill>
                  <a:prstClr val="white"/>
                </a:solidFill>
              </a:rPr>
              <a:t>8.2 </a:t>
            </a:r>
            <a:r>
              <a:rPr lang="zh-CN" altLang="en-US" sz="2100" b="1" spc="225" dirty="0" smtClean="0">
                <a:solidFill>
                  <a:prstClr val="white"/>
                </a:solidFill>
              </a:rPr>
              <a:t>类</a:t>
            </a:r>
            <a:r>
              <a:rPr lang="zh-CN" altLang="en-US" sz="2100" b="1" spc="225" dirty="0">
                <a:solidFill>
                  <a:prstClr val="white"/>
                </a:solidFill>
              </a:rPr>
              <a:t>的定义与使用</a:t>
            </a:r>
            <a:endParaRPr lang="en-US" altLang="zh-CN" sz="2100" b="1" spc="225" dirty="0">
              <a:solidFill>
                <a:prstClr val="white"/>
              </a:solidFill>
            </a:endParaRPr>
          </a:p>
        </p:txBody>
      </p:sp>
      <p:sp>
        <p:nvSpPr>
          <p:cNvPr id="5" name="TextBox 4"/>
          <p:cNvSpPr txBox="1"/>
          <p:nvPr/>
        </p:nvSpPr>
        <p:spPr>
          <a:xfrm>
            <a:off x="6523891" y="255004"/>
            <a:ext cx="3006969" cy="300852"/>
          </a:xfrm>
          <a:prstGeom prst="rect">
            <a:avLst/>
          </a:prstGeom>
          <a:noFill/>
        </p:spPr>
        <p:txBody>
          <a:bodyPr wrap="square" rtlCol="0">
            <a:spAutoFit/>
          </a:bodyPr>
          <a:lstStyle/>
          <a:p>
            <a:r>
              <a:rPr lang="zh-CN" altLang="en-US" sz="1355" dirty="0">
                <a:solidFill>
                  <a:prstClr val="white"/>
                </a:solidFill>
              </a:rPr>
              <a:t>  第八</a:t>
            </a:r>
            <a:r>
              <a:rPr lang="zh-CN" altLang="en-US" sz="1355" dirty="0" smtClean="0">
                <a:solidFill>
                  <a:prstClr val="white"/>
                </a:solidFill>
              </a:rPr>
              <a:t>章 类</a:t>
            </a:r>
            <a:r>
              <a:rPr lang="zh-CN" altLang="en-US" sz="1355" dirty="0">
                <a:solidFill>
                  <a:prstClr val="white"/>
                </a:solidFill>
              </a:rPr>
              <a:t>和对象</a:t>
            </a:r>
            <a:endParaRPr lang="zh-CN" altLang="en-US" sz="1355" dirty="0">
              <a:solidFill>
                <a:prstClr val="white"/>
              </a:solidFill>
            </a:endParaRPr>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3"/>
          </p:nvPr>
        </p:nvSpPr>
        <p:spPr>
          <a:xfrm>
            <a:off x="392113" y="798615"/>
            <a:ext cx="7094537" cy="544391"/>
          </a:xfrm>
        </p:spPr>
        <p:txBody>
          <a:bodyPr>
            <a:normAutofit/>
          </a:bodyPr>
          <a:lstStyle/>
          <a:p>
            <a:r>
              <a:rPr lang="en-US" altLang="zh-CN" sz="2000" dirty="0" smtClean="0"/>
              <a:t>8.2.5 </a:t>
            </a:r>
            <a:r>
              <a:rPr lang="zh-CN" altLang="en-US" sz="2000" dirty="0" smtClean="0"/>
              <a:t>获取</a:t>
            </a:r>
            <a:r>
              <a:rPr lang="zh-CN" altLang="en-US" sz="2000" dirty="0"/>
              <a:t>对象信息</a:t>
            </a:r>
            <a:endParaRPr lang="zh-CN" altLang="en-US" sz="2000" dirty="0"/>
          </a:p>
        </p:txBody>
      </p:sp>
      <p:sp>
        <p:nvSpPr>
          <p:cNvPr id="3" name="内容占位符 2"/>
          <p:cNvSpPr>
            <a:spLocks noGrp="1"/>
          </p:cNvSpPr>
          <p:nvPr>
            <p:ph sz="quarter" idx="14"/>
          </p:nvPr>
        </p:nvSpPr>
        <p:spPr>
          <a:xfrm>
            <a:off x="364880" y="1127789"/>
            <a:ext cx="8437926" cy="4822632"/>
          </a:xfrm>
        </p:spPr>
        <p:txBody>
          <a:bodyPr>
            <a:noAutofit/>
          </a:bodyPr>
          <a:lstStyle/>
          <a:p>
            <a:pPr>
              <a:lnSpc>
                <a:spcPct val="150000"/>
              </a:lnSpc>
            </a:pPr>
            <a:r>
              <a:rPr lang="en-US" altLang="zh-CN" sz="2000" dirty="0" smtClean="0">
                <a:solidFill>
                  <a:schemeClr val="tx1">
                    <a:lumMod val="75000"/>
                    <a:lumOff val="25000"/>
                  </a:schemeClr>
                </a:solidFill>
              </a:rPr>
              <a:t>'yellow</a:t>
            </a:r>
            <a:r>
              <a:rPr lang="en-US" altLang="zh-CN" sz="2000" dirty="0">
                <a:solidFill>
                  <a:schemeClr val="tx1">
                    <a:lumMod val="75000"/>
                    <a:lumOff val="25000"/>
                  </a:schemeClr>
                </a:solidFill>
              </a:rPr>
              <a:t>'</a:t>
            </a:r>
            <a:endParaRPr lang="en-US" altLang="zh-CN" sz="2000" dirty="0">
              <a:solidFill>
                <a:schemeClr val="tx1">
                  <a:lumMod val="75000"/>
                  <a:lumOff val="25000"/>
                </a:schemeClr>
              </a:solidFill>
            </a:endParaRPr>
          </a:p>
          <a:p>
            <a:pPr>
              <a:lnSpc>
                <a:spcPct val="150000"/>
              </a:lnSpc>
            </a:pPr>
            <a:r>
              <a:rPr lang="en-US" altLang="zh-CN" sz="2000" dirty="0">
                <a:solidFill>
                  <a:schemeClr val="tx1">
                    <a:lumMod val="75000"/>
                    <a:lumOff val="25000"/>
                  </a:schemeClr>
                </a:solidFill>
              </a:rPr>
              <a:t>&gt;&gt;&gt; </a:t>
            </a:r>
            <a:r>
              <a:rPr lang="en-US" altLang="zh-CN" sz="2000" dirty="0" err="1">
                <a:solidFill>
                  <a:schemeClr val="tx1">
                    <a:lumMod val="75000"/>
                    <a:lumOff val="25000"/>
                  </a:schemeClr>
                </a:solidFill>
              </a:rPr>
              <a:t>p.sleep</a:t>
            </a:r>
            <a:r>
              <a:rPr lang="en-US" altLang="zh-CN" sz="2000" dirty="0">
                <a:solidFill>
                  <a:schemeClr val="tx1">
                    <a:lumMod val="75000"/>
                    <a:lumOff val="25000"/>
                  </a:schemeClr>
                </a:solidFill>
              </a:rPr>
              <a:t>()</a:t>
            </a:r>
            <a:endParaRPr lang="en-US" altLang="zh-CN" sz="2000" dirty="0">
              <a:solidFill>
                <a:schemeClr val="tx1">
                  <a:lumMod val="75000"/>
                  <a:lumOff val="25000"/>
                </a:schemeClr>
              </a:solidFill>
            </a:endParaRPr>
          </a:p>
          <a:p>
            <a:pPr>
              <a:lnSpc>
                <a:spcPct val="150000"/>
              </a:lnSpc>
            </a:pPr>
            <a:r>
              <a:rPr lang="zh-CN" altLang="en-US" sz="2000" dirty="0">
                <a:solidFill>
                  <a:schemeClr val="tx1">
                    <a:lumMod val="75000"/>
                    <a:lumOff val="25000"/>
                  </a:schemeClr>
                </a:solidFill>
              </a:rPr>
              <a:t>睡觉，晚安！</a:t>
            </a:r>
            <a:endParaRPr lang="zh-CN" altLang="en-US" sz="2000" dirty="0">
              <a:solidFill>
                <a:schemeClr val="tx1">
                  <a:lumMod val="75000"/>
                  <a:lumOff val="25000"/>
                </a:schemeClr>
              </a:solidFill>
            </a:endParaRPr>
          </a:p>
          <a:p>
            <a:pPr>
              <a:lnSpc>
                <a:spcPct val="150000"/>
              </a:lnSpc>
            </a:pPr>
            <a:r>
              <a:rPr lang="en-US" altLang="zh-CN" sz="2000" dirty="0">
                <a:solidFill>
                  <a:schemeClr val="tx1">
                    <a:lumMod val="75000"/>
                    <a:lumOff val="25000"/>
                  </a:schemeClr>
                </a:solidFill>
              </a:rPr>
              <a:t>&gt;&gt;&gt; </a:t>
            </a:r>
            <a:r>
              <a:rPr lang="en-US" altLang="zh-CN" sz="2000" dirty="0" err="1">
                <a:solidFill>
                  <a:schemeClr val="tx1">
                    <a:lumMod val="75000"/>
                    <a:lumOff val="25000"/>
                  </a:schemeClr>
                </a:solidFill>
              </a:rPr>
              <a:t>p.high</a:t>
            </a:r>
            <a:endParaRPr lang="en-US" altLang="zh-CN" sz="2000" dirty="0">
              <a:solidFill>
                <a:schemeClr val="tx1">
                  <a:lumMod val="75000"/>
                  <a:lumOff val="25000"/>
                </a:schemeClr>
              </a:solidFill>
            </a:endParaRPr>
          </a:p>
          <a:p>
            <a:pPr>
              <a:lnSpc>
                <a:spcPct val="150000"/>
              </a:lnSpc>
            </a:pPr>
            <a:r>
              <a:rPr lang="en-US" altLang="zh-CN" sz="2000" dirty="0">
                <a:solidFill>
                  <a:schemeClr val="tx1">
                    <a:lumMod val="75000"/>
                    <a:lumOff val="25000"/>
                  </a:schemeClr>
                </a:solidFill>
              </a:rPr>
              <a:t>168</a:t>
            </a:r>
            <a:endParaRPr lang="en-US" altLang="zh-CN" sz="2000" dirty="0">
              <a:solidFill>
                <a:schemeClr val="tx1">
                  <a:lumMod val="75000"/>
                  <a:lumOff val="25000"/>
                </a:schemeClr>
              </a:solidFill>
            </a:endParaRPr>
          </a:p>
          <a:p>
            <a:pPr>
              <a:lnSpc>
                <a:spcPct val="150000"/>
              </a:lnSpc>
            </a:pPr>
            <a:r>
              <a:rPr lang="en-US" altLang="zh-CN" sz="2000" dirty="0">
                <a:solidFill>
                  <a:schemeClr val="tx1">
                    <a:lumMod val="75000"/>
                    <a:lumOff val="25000"/>
                  </a:schemeClr>
                </a:solidFill>
              </a:rPr>
              <a:t>&gt;&gt;&gt; </a:t>
            </a:r>
            <a:r>
              <a:rPr lang="en-US" altLang="zh-CN" sz="2000" dirty="0" err="1">
                <a:solidFill>
                  <a:schemeClr val="tx1">
                    <a:lumMod val="75000"/>
                    <a:lumOff val="25000"/>
                  </a:schemeClr>
                </a:solidFill>
              </a:rPr>
              <a:t>p.weight</a:t>
            </a:r>
            <a:endParaRPr lang="en-US" altLang="zh-CN" sz="2000" dirty="0">
              <a:solidFill>
                <a:schemeClr val="tx1">
                  <a:lumMod val="75000"/>
                  <a:lumOff val="25000"/>
                </a:schemeClr>
              </a:solidFill>
            </a:endParaRPr>
          </a:p>
          <a:p>
            <a:pPr>
              <a:lnSpc>
                <a:spcPct val="150000"/>
              </a:lnSpc>
            </a:pPr>
            <a:r>
              <a:rPr lang="en-US" altLang="zh-CN" sz="2000" dirty="0">
                <a:solidFill>
                  <a:schemeClr val="tx1">
                    <a:lumMod val="75000"/>
                    <a:lumOff val="25000"/>
                  </a:schemeClr>
                </a:solidFill>
              </a:rPr>
              <a:t>65</a:t>
            </a:r>
            <a:endParaRPr lang="en-US" altLang="zh-CN" sz="2000" dirty="0">
              <a:solidFill>
                <a:schemeClr val="tx1">
                  <a:lumMod val="75000"/>
                  <a:lumOff val="25000"/>
                </a:schemeClr>
              </a:solidFill>
            </a:endParaRPr>
          </a:p>
          <a:p>
            <a:pPr>
              <a:lnSpc>
                <a:spcPct val="150000"/>
              </a:lnSpc>
            </a:pPr>
            <a:r>
              <a:rPr lang="zh-CN" altLang="en-US" sz="2000" dirty="0">
                <a:solidFill>
                  <a:schemeClr val="tx1">
                    <a:lumMod val="75000"/>
                    <a:lumOff val="25000"/>
                  </a:schemeClr>
                </a:solidFill>
              </a:rPr>
              <a:t>在上例中，对象</a:t>
            </a:r>
            <a:r>
              <a:rPr lang="en-US" altLang="zh-CN" sz="2000" dirty="0">
                <a:solidFill>
                  <a:schemeClr val="tx1">
                    <a:lumMod val="75000"/>
                    <a:lumOff val="25000"/>
                  </a:schemeClr>
                </a:solidFill>
              </a:rPr>
              <a:t>p</a:t>
            </a:r>
            <a:r>
              <a:rPr lang="zh-CN" altLang="en-US" sz="2000" dirty="0">
                <a:solidFill>
                  <a:schemeClr val="tx1">
                    <a:lumMod val="75000"/>
                    <a:lumOff val="25000"/>
                  </a:schemeClr>
                </a:solidFill>
              </a:rPr>
              <a:t>分别调用了类</a:t>
            </a:r>
            <a:r>
              <a:rPr lang="en-US" altLang="zh-CN" sz="2000" dirty="0">
                <a:solidFill>
                  <a:schemeClr val="tx1">
                    <a:lumMod val="75000"/>
                    <a:lumOff val="25000"/>
                  </a:schemeClr>
                </a:solidFill>
              </a:rPr>
              <a:t>Person</a:t>
            </a:r>
            <a:r>
              <a:rPr lang="zh-CN" altLang="en-US" sz="2000" dirty="0">
                <a:solidFill>
                  <a:schemeClr val="tx1">
                    <a:lumMod val="75000"/>
                    <a:lumOff val="25000"/>
                  </a:schemeClr>
                </a:solidFill>
              </a:rPr>
              <a:t>的方法</a:t>
            </a:r>
            <a:r>
              <a:rPr lang="en-US" altLang="zh-CN" sz="2000" dirty="0" err="1">
                <a:solidFill>
                  <a:schemeClr val="tx1">
                    <a:lumMod val="75000"/>
                    <a:lumOff val="25000"/>
                  </a:schemeClr>
                </a:solidFill>
              </a:rPr>
              <a:t>goroad</a:t>
            </a:r>
            <a:r>
              <a:rPr lang="zh-CN" altLang="en-US" sz="2000" dirty="0">
                <a:solidFill>
                  <a:schemeClr val="tx1">
                    <a:lumMod val="75000"/>
                    <a:lumOff val="25000"/>
                  </a:schemeClr>
                </a:solidFill>
              </a:rPr>
              <a:t>、属性</a:t>
            </a:r>
            <a:r>
              <a:rPr lang="en-US" altLang="zh-CN" sz="2000" dirty="0" err="1">
                <a:solidFill>
                  <a:schemeClr val="tx1">
                    <a:lumMod val="75000"/>
                    <a:lumOff val="25000"/>
                  </a:schemeClr>
                </a:solidFill>
              </a:rPr>
              <a:t>skincolor</a:t>
            </a:r>
            <a:r>
              <a:rPr lang="zh-CN" altLang="en-US" sz="2000" dirty="0">
                <a:solidFill>
                  <a:schemeClr val="tx1">
                    <a:lumMod val="75000"/>
                    <a:lumOff val="25000"/>
                  </a:schemeClr>
                </a:solidFill>
              </a:rPr>
              <a:t>、方法</a:t>
            </a:r>
            <a:r>
              <a:rPr lang="en-US" altLang="zh-CN" sz="2000" dirty="0">
                <a:solidFill>
                  <a:schemeClr val="tx1">
                    <a:lumMod val="75000"/>
                    <a:lumOff val="25000"/>
                  </a:schemeClr>
                </a:solidFill>
              </a:rPr>
              <a:t>sleep</a:t>
            </a:r>
            <a:r>
              <a:rPr lang="zh-CN" altLang="en-US" sz="2000" dirty="0">
                <a:solidFill>
                  <a:schemeClr val="tx1">
                    <a:lumMod val="75000"/>
                    <a:lumOff val="25000"/>
                  </a:schemeClr>
                </a:solidFill>
              </a:rPr>
              <a:t>、属性</a:t>
            </a:r>
            <a:r>
              <a:rPr lang="en-US" altLang="zh-CN" sz="2000" dirty="0">
                <a:solidFill>
                  <a:schemeClr val="tx1">
                    <a:lumMod val="75000"/>
                    <a:lumOff val="25000"/>
                  </a:schemeClr>
                </a:solidFill>
              </a:rPr>
              <a:t>high</a:t>
            </a:r>
            <a:r>
              <a:rPr lang="zh-CN" altLang="en-US" sz="2000" dirty="0">
                <a:solidFill>
                  <a:schemeClr val="tx1">
                    <a:lumMod val="75000"/>
                    <a:lumOff val="25000"/>
                  </a:schemeClr>
                </a:solidFill>
              </a:rPr>
              <a:t>、属性</a:t>
            </a:r>
            <a:r>
              <a:rPr lang="en-US" altLang="zh-CN" sz="2000" dirty="0">
                <a:solidFill>
                  <a:schemeClr val="tx1">
                    <a:lumMod val="75000"/>
                    <a:lumOff val="25000"/>
                  </a:schemeClr>
                </a:solidFill>
              </a:rPr>
              <a:t>weight</a:t>
            </a:r>
            <a:r>
              <a:rPr lang="zh-CN" altLang="en-US" sz="2000" dirty="0">
                <a:solidFill>
                  <a:schemeClr val="tx1">
                    <a:lumMod val="75000"/>
                    <a:lumOff val="25000"/>
                  </a:schemeClr>
                </a:solidFill>
              </a:rPr>
              <a:t>。</a:t>
            </a:r>
            <a:endParaRPr lang="zh-CN" altLang="en-US" sz="2000" dirty="0">
              <a:solidFill>
                <a:schemeClr val="tx1">
                  <a:lumMod val="75000"/>
                  <a:lumOff val="25000"/>
                </a:schemeClr>
              </a:solidFill>
            </a:endParaRPr>
          </a:p>
          <a:p>
            <a:pPr>
              <a:lnSpc>
                <a:spcPct val="150000"/>
              </a:lnSpc>
            </a:pPr>
            <a:endParaRPr lang="zh-CN" altLang="en-US" sz="2000" dirty="0">
              <a:solidFill>
                <a:schemeClr val="tx1">
                  <a:lumMod val="75000"/>
                  <a:lumOff val="25000"/>
                </a:schemeClr>
              </a:solidFill>
            </a:endParaRPr>
          </a:p>
        </p:txBody>
      </p:sp>
      <p:sp>
        <p:nvSpPr>
          <p:cNvPr id="4" name="TextBox 3"/>
          <p:cNvSpPr txBox="1"/>
          <p:nvPr/>
        </p:nvSpPr>
        <p:spPr>
          <a:xfrm>
            <a:off x="246185" y="105507"/>
            <a:ext cx="3578469" cy="415498"/>
          </a:xfrm>
          <a:prstGeom prst="rect">
            <a:avLst/>
          </a:prstGeom>
          <a:noFill/>
        </p:spPr>
        <p:txBody>
          <a:bodyPr wrap="square" rtlCol="0">
            <a:spAutoFit/>
          </a:bodyPr>
          <a:lstStyle/>
          <a:p>
            <a:r>
              <a:rPr lang="en-US" altLang="zh-CN" sz="2100" b="1" spc="225" dirty="0" smtClean="0">
                <a:solidFill>
                  <a:prstClr val="white"/>
                </a:solidFill>
              </a:rPr>
              <a:t>8.2 </a:t>
            </a:r>
            <a:r>
              <a:rPr lang="zh-CN" altLang="en-US" sz="2100" b="1" spc="225" dirty="0" smtClean="0">
                <a:solidFill>
                  <a:prstClr val="white"/>
                </a:solidFill>
              </a:rPr>
              <a:t>类</a:t>
            </a:r>
            <a:r>
              <a:rPr lang="zh-CN" altLang="en-US" sz="2100" b="1" spc="225" dirty="0">
                <a:solidFill>
                  <a:prstClr val="white"/>
                </a:solidFill>
              </a:rPr>
              <a:t>的定义与使用</a:t>
            </a:r>
            <a:endParaRPr lang="en-US" altLang="zh-CN" sz="2100" b="1" spc="225" dirty="0">
              <a:solidFill>
                <a:prstClr val="white"/>
              </a:solidFill>
            </a:endParaRPr>
          </a:p>
        </p:txBody>
      </p:sp>
      <p:sp>
        <p:nvSpPr>
          <p:cNvPr id="5" name="TextBox 4"/>
          <p:cNvSpPr txBox="1"/>
          <p:nvPr/>
        </p:nvSpPr>
        <p:spPr>
          <a:xfrm>
            <a:off x="6523891" y="255004"/>
            <a:ext cx="3006969" cy="300852"/>
          </a:xfrm>
          <a:prstGeom prst="rect">
            <a:avLst/>
          </a:prstGeom>
          <a:noFill/>
        </p:spPr>
        <p:txBody>
          <a:bodyPr wrap="square" rtlCol="0">
            <a:spAutoFit/>
          </a:bodyPr>
          <a:lstStyle/>
          <a:p>
            <a:r>
              <a:rPr lang="zh-CN" altLang="en-US" sz="1355" dirty="0">
                <a:solidFill>
                  <a:prstClr val="white"/>
                </a:solidFill>
              </a:rPr>
              <a:t>  第八</a:t>
            </a:r>
            <a:r>
              <a:rPr lang="zh-CN" altLang="en-US" sz="1355" dirty="0" smtClean="0">
                <a:solidFill>
                  <a:prstClr val="white"/>
                </a:solidFill>
              </a:rPr>
              <a:t>章 类</a:t>
            </a:r>
            <a:r>
              <a:rPr lang="zh-CN" altLang="en-US" sz="1355" dirty="0">
                <a:solidFill>
                  <a:prstClr val="white"/>
                </a:solidFill>
              </a:rPr>
              <a:t>和对象</a:t>
            </a:r>
            <a:endParaRPr lang="zh-CN" altLang="en-US" sz="1355" dirty="0">
              <a:solidFill>
                <a:prstClr val="white"/>
              </a:solidFill>
            </a:endParaRPr>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grpSp>
        <p:nvGrpSpPr>
          <p:cNvPr id="73" name="组合 72"/>
          <p:cNvGrpSpPr/>
          <p:nvPr/>
        </p:nvGrpSpPr>
        <p:grpSpPr>
          <a:xfrm>
            <a:off x="690257" y="854039"/>
            <a:ext cx="7832784" cy="781050"/>
            <a:chOff x="2788580" y="1152524"/>
            <a:chExt cx="3730770" cy="781050"/>
          </a:xfrm>
        </p:grpSpPr>
        <p:grpSp>
          <p:nvGrpSpPr>
            <p:cNvPr id="6" name="组合 5"/>
            <p:cNvGrpSpPr/>
            <p:nvPr/>
          </p:nvGrpSpPr>
          <p:grpSpPr>
            <a:xfrm>
              <a:off x="2788580" y="1152524"/>
              <a:ext cx="3730770" cy="781050"/>
              <a:chOff x="3725790" y="847725"/>
              <a:chExt cx="3730770" cy="781050"/>
            </a:xfrm>
          </p:grpSpPr>
          <p:grpSp>
            <p:nvGrpSpPr>
              <p:cNvPr id="7" name="组合 6"/>
              <p:cNvGrpSpPr/>
              <p:nvPr/>
            </p:nvGrpSpPr>
            <p:grpSpPr>
              <a:xfrm>
                <a:off x="3725790" y="1019175"/>
                <a:ext cx="627135" cy="609600"/>
                <a:chOff x="3725790" y="1019175"/>
                <a:chExt cx="627135" cy="609600"/>
              </a:xfrm>
            </p:grpSpPr>
            <p:sp>
              <p:nvSpPr>
                <p:cNvPr id="12" name="任意多边形 11"/>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直角三角形 12"/>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8" name="组合 7"/>
              <p:cNvGrpSpPr/>
              <p:nvPr/>
            </p:nvGrpSpPr>
            <p:grpSpPr>
              <a:xfrm flipH="1">
                <a:off x="6829425" y="1019175"/>
                <a:ext cx="627135" cy="609600"/>
                <a:chOff x="3725790" y="1019175"/>
                <a:chExt cx="627135" cy="609600"/>
              </a:xfrm>
            </p:grpSpPr>
            <p:sp>
              <p:nvSpPr>
                <p:cNvPr id="10" name="任意多边形 9"/>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 name="直角三角形 10"/>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9" name="矩形 8"/>
              <p:cNvSpPr/>
              <p:nvPr/>
            </p:nvSpPr>
            <p:spPr>
              <a:xfrm>
                <a:off x="4181475" y="847725"/>
                <a:ext cx="281940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14" name="文本框 14"/>
            <p:cNvSpPr txBox="1"/>
            <p:nvPr/>
          </p:nvSpPr>
          <p:spPr>
            <a:xfrm>
              <a:off x="3843906" y="1169836"/>
              <a:ext cx="1456173" cy="523220"/>
            </a:xfrm>
            <a:prstGeom prst="rect">
              <a:avLst/>
            </a:prstGeom>
            <a:noFill/>
          </p:spPr>
          <p:txBody>
            <a:bodyPr wrap="none" rtlCol="0">
              <a:spAutoFit/>
            </a:bodyPr>
            <a:lstStyle/>
            <a:p>
              <a:pPr algn="ctr"/>
              <a:r>
                <a:rPr lang="zh-CN" altLang="en-US" sz="2800" dirty="0" smtClean="0">
                  <a:solidFill>
                    <a:srgbClr val="FFC000"/>
                  </a:solidFill>
                </a:rPr>
                <a:t>第八章</a:t>
              </a:r>
              <a:r>
                <a:rPr lang="zh-CN" altLang="en-US" sz="2800" dirty="0">
                  <a:solidFill>
                    <a:srgbClr val="FFC000"/>
                  </a:solidFill>
                </a:rPr>
                <a:t>　类和对象</a:t>
              </a:r>
              <a:endParaRPr lang="zh-CN" altLang="en-US" sz="2800" dirty="0">
                <a:solidFill>
                  <a:srgbClr val="FFC000"/>
                </a:solidFill>
              </a:endParaRPr>
            </a:p>
          </p:txBody>
        </p:sp>
      </p:grpSp>
      <p:grpSp>
        <p:nvGrpSpPr>
          <p:cNvPr id="67" name="组合 66"/>
          <p:cNvGrpSpPr/>
          <p:nvPr/>
        </p:nvGrpSpPr>
        <p:grpSpPr>
          <a:xfrm>
            <a:off x="1768182" y="3312024"/>
            <a:ext cx="5693399" cy="414020"/>
            <a:chOff x="1807265" y="2462595"/>
            <a:chExt cx="5693399" cy="414020"/>
          </a:xfrm>
        </p:grpSpPr>
        <p:sp>
          <p:nvSpPr>
            <p:cNvPr id="47" name="圆角矩形 46"/>
            <p:cNvSpPr/>
            <p:nvPr/>
          </p:nvSpPr>
          <p:spPr>
            <a:xfrm>
              <a:off x="1807265" y="2478527"/>
              <a:ext cx="5693399" cy="394154"/>
            </a:xfrm>
            <a:prstGeom prst="roundRect">
              <a:avLst>
                <a:gd name="adj" fmla="val 20658"/>
              </a:avLst>
            </a:prstGeom>
            <a:solidFill>
              <a:srgbClr val="3D89B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48" name="矩形 47"/>
            <p:cNvSpPr/>
            <p:nvPr/>
          </p:nvSpPr>
          <p:spPr>
            <a:xfrm>
              <a:off x="1883286" y="2462595"/>
              <a:ext cx="1933575" cy="414020"/>
            </a:xfrm>
            <a:prstGeom prst="rect">
              <a:avLst/>
            </a:prstGeom>
          </p:spPr>
          <p:txBody>
            <a:bodyPr wrap="none">
              <a:spAutoFit/>
            </a:bodyPr>
            <a:lstStyle/>
            <a:p>
              <a:r>
                <a:rPr lang="en-US" altLang="zh-CN" sz="2100" spc="225" dirty="0" smtClean="0">
                  <a:solidFill>
                    <a:prstClr val="white"/>
                  </a:solidFill>
                </a:rPr>
                <a:t>8.3</a:t>
              </a:r>
              <a:r>
                <a:rPr lang="zh-CN" altLang="en-US" sz="2100" spc="225" dirty="0">
                  <a:solidFill>
                    <a:prstClr val="white"/>
                  </a:solidFill>
                </a:rPr>
                <a:t> 类的特点</a:t>
              </a:r>
              <a:endParaRPr lang="zh-CN" altLang="en-US" sz="2100" spc="225" dirty="0">
                <a:solidFill>
                  <a:prstClr val="white"/>
                </a:solidFill>
              </a:endParaRPr>
            </a:p>
          </p:txBody>
        </p:sp>
      </p:grpSp>
      <p:grpSp>
        <p:nvGrpSpPr>
          <p:cNvPr id="68" name="组合 67"/>
          <p:cNvGrpSpPr/>
          <p:nvPr/>
        </p:nvGrpSpPr>
        <p:grpSpPr>
          <a:xfrm>
            <a:off x="1754534" y="1872014"/>
            <a:ext cx="5693399" cy="424800"/>
            <a:chOff x="1807265" y="2935089"/>
            <a:chExt cx="5693399" cy="424800"/>
          </a:xfrm>
        </p:grpSpPr>
        <p:sp>
          <p:nvSpPr>
            <p:cNvPr id="49" name="圆角矩形 48"/>
            <p:cNvSpPr/>
            <p:nvPr/>
          </p:nvSpPr>
          <p:spPr>
            <a:xfrm>
              <a:off x="1807265" y="293508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50" name="矩形 49"/>
            <p:cNvSpPr/>
            <p:nvPr/>
          </p:nvSpPr>
          <p:spPr>
            <a:xfrm>
              <a:off x="1881814" y="2945869"/>
              <a:ext cx="2524125" cy="414020"/>
            </a:xfrm>
            <a:prstGeom prst="rect">
              <a:avLst/>
            </a:prstGeom>
          </p:spPr>
          <p:txBody>
            <a:bodyPr wrap="none">
              <a:spAutoFit/>
            </a:bodyPr>
            <a:lstStyle/>
            <a:p>
              <a:r>
                <a:rPr lang="en-US" altLang="zh-CN" sz="2100" spc="225" dirty="0" smtClean="0">
                  <a:solidFill>
                    <a:schemeClr val="tx1">
                      <a:lumMod val="75000"/>
                      <a:lumOff val="25000"/>
                    </a:schemeClr>
                  </a:solidFill>
                </a:rPr>
                <a:t>8.1</a:t>
              </a:r>
              <a:r>
                <a:rPr lang="zh-CN" altLang="en-US" sz="2100" spc="225" dirty="0">
                  <a:solidFill>
                    <a:schemeClr val="tx1">
                      <a:lumMod val="75000"/>
                      <a:lumOff val="25000"/>
                    </a:schemeClr>
                  </a:solidFill>
                </a:rPr>
                <a:t> 理解</a:t>
              </a:r>
              <a:r>
                <a:rPr lang="zh-CN" altLang="en-US" sz="2100" spc="225" dirty="0" smtClean="0">
                  <a:solidFill>
                    <a:schemeClr val="tx1">
                      <a:lumMod val="75000"/>
                      <a:lumOff val="25000"/>
                    </a:schemeClr>
                  </a:solidFill>
                </a:rPr>
                <a:t>面向对象</a:t>
              </a:r>
              <a:endParaRPr lang="zh-CN" altLang="en-US" sz="2100" spc="225" dirty="0" smtClean="0">
                <a:solidFill>
                  <a:schemeClr val="tx1">
                    <a:lumMod val="75000"/>
                    <a:lumOff val="25000"/>
                  </a:schemeClr>
                </a:solidFill>
              </a:endParaRPr>
            </a:p>
          </p:txBody>
        </p:sp>
      </p:grpSp>
      <p:grpSp>
        <p:nvGrpSpPr>
          <p:cNvPr id="69" name="组合 68"/>
          <p:cNvGrpSpPr/>
          <p:nvPr/>
        </p:nvGrpSpPr>
        <p:grpSpPr>
          <a:xfrm>
            <a:off x="1754534" y="2592019"/>
            <a:ext cx="5693399" cy="424800"/>
            <a:chOff x="1807265" y="3400693"/>
            <a:chExt cx="5693399" cy="424800"/>
          </a:xfrm>
        </p:grpSpPr>
        <p:sp>
          <p:nvSpPr>
            <p:cNvPr id="51" name="圆角矩形 50"/>
            <p:cNvSpPr/>
            <p:nvPr/>
          </p:nvSpPr>
          <p:spPr>
            <a:xfrm>
              <a:off x="1807265" y="3400693"/>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52" name="矩形 51"/>
            <p:cNvSpPr/>
            <p:nvPr/>
          </p:nvSpPr>
          <p:spPr>
            <a:xfrm>
              <a:off x="1881814" y="3411473"/>
              <a:ext cx="2819400" cy="414020"/>
            </a:xfrm>
            <a:prstGeom prst="rect">
              <a:avLst/>
            </a:prstGeom>
          </p:spPr>
          <p:txBody>
            <a:bodyPr wrap="none">
              <a:spAutoFit/>
            </a:bodyPr>
            <a:lstStyle/>
            <a:p>
              <a:r>
                <a:rPr lang="en-US" altLang="zh-CN" sz="2100" spc="225" dirty="0" smtClean="0">
                  <a:solidFill>
                    <a:schemeClr val="tx1">
                      <a:lumMod val="75000"/>
                      <a:lumOff val="25000"/>
                    </a:schemeClr>
                  </a:solidFill>
                </a:rPr>
                <a:t>8.2</a:t>
              </a:r>
              <a:r>
                <a:rPr lang="zh-CN" altLang="en-US" sz="2100" spc="225" dirty="0">
                  <a:solidFill>
                    <a:schemeClr val="tx1">
                      <a:lumMod val="75000"/>
                      <a:lumOff val="25000"/>
                    </a:schemeClr>
                  </a:solidFill>
                </a:rPr>
                <a:t> 类的定义与</a:t>
              </a:r>
              <a:r>
                <a:rPr lang="zh-CN" altLang="en-US" sz="2100" spc="225" dirty="0" smtClean="0">
                  <a:solidFill>
                    <a:schemeClr val="tx1">
                      <a:lumMod val="75000"/>
                      <a:lumOff val="25000"/>
                    </a:schemeClr>
                  </a:solidFill>
                </a:rPr>
                <a:t>使用</a:t>
              </a:r>
              <a:endParaRPr lang="zh-CN" altLang="en-US" sz="2100" spc="225" dirty="0" smtClean="0">
                <a:solidFill>
                  <a:schemeClr val="tx1">
                    <a:lumMod val="75000"/>
                    <a:lumOff val="25000"/>
                  </a:schemeClr>
                </a:solidFill>
              </a:endParaRPr>
            </a:p>
          </p:txBody>
        </p:sp>
      </p:grpSp>
      <p:grpSp>
        <p:nvGrpSpPr>
          <p:cNvPr id="70" name="组合 69"/>
          <p:cNvGrpSpPr/>
          <p:nvPr/>
        </p:nvGrpSpPr>
        <p:grpSpPr>
          <a:xfrm>
            <a:off x="1754534" y="4032029"/>
            <a:ext cx="5693399" cy="424801"/>
            <a:chOff x="1807265" y="3866296"/>
            <a:chExt cx="5693399" cy="424801"/>
          </a:xfrm>
        </p:grpSpPr>
        <p:sp>
          <p:nvSpPr>
            <p:cNvPr id="53" name="圆角矩形 52"/>
            <p:cNvSpPr/>
            <p:nvPr/>
          </p:nvSpPr>
          <p:spPr>
            <a:xfrm>
              <a:off x="1807265" y="3866296"/>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54" name="矩形 53"/>
            <p:cNvSpPr/>
            <p:nvPr/>
          </p:nvSpPr>
          <p:spPr>
            <a:xfrm>
              <a:off x="1881814" y="3877077"/>
              <a:ext cx="1343025" cy="414020"/>
            </a:xfrm>
            <a:prstGeom prst="rect">
              <a:avLst/>
            </a:prstGeom>
          </p:spPr>
          <p:txBody>
            <a:bodyPr wrap="none">
              <a:spAutoFit/>
            </a:bodyPr>
            <a:lstStyle/>
            <a:p>
              <a:r>
                <a:rPr lang="en-US" altLang="zh-CN" sz="2100" spc="225" dirty="0" smtClean="0">
                  <a:solidFill>
                    <a:schemeClr val="tx1">
                      <a:lumMod val="75000"/>
                      <a:lumOff val="25000"/>
                    </a:schemeClr>
                  </a:solidFill>
                </a:rPr>
                <a:t>8.4</a:t>
              </a:r>
              <a:r>
                <a:rPr lang="zh-CN" altLang="en-US" sz="2100" spc="225" dirty="0">
                  <a:solidFill>
                    <a:schemeClr val="tx1">
                      <a:lumMod val="75000"/>
                      <a:lumOff val="25000"/>
                    </a:schemeClr>
                  </a:solidFill>
                </a:rPr>
                <a:t> 实验</a:t>
              </a:r>
              <a:endParaRPr lang="zh-CN" altLang="en-US" sz="2100" spc="225" dirty="0">
                <a:solidFill>
                  <a:schemeClr val="tx1">
                    <a:lumMod val="75000"/>
                    <a:lumOff val="25000"/>
                  </a:schemeClr>
                </a:solidFill>
              </a:endParaRPr>
            </a:p>
          </p:txBody>
        </p:sp>
      </p:grpSp>
      <p:sp>
        <p:nvSpPr>
          <p:cNvPr id="32" name="矩形 31"/>
          <p:cNvSpPr/>
          <p:nvPr/>
        </p:nvSpPr>
        <p:spPr>
          <a:xfrm>
            <a:off x="-7143" y="-9147"/>
            <a:ext cx="9158090"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5" name="矩形 34"/>
          <p:cNvSpPr/>
          <p:nvPr/>
        </p:nvSpPr>
        <p:spPr>
          <a:xfrm>
            <a:off x="-6985" y="6111240"/>
            <a:ext cx="9144000" cy="55816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6" name="矩形 35"/>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5" name="矩形 44"/>
          <p:cNvSpPr/>
          <p:nvPr/>
        </p:nvSpPr>
        <p:spPr>
          <a:xfrm>
            <a:off x="7929" y="38314"/>
            <a:ext cx="2435282" cy="300082"/>
          </a:xfrm>
          <a:prstGeom prst="rect">
            <a:avLst/>
          </a:prstGeom>
        </p:spPr>
        <p:txBody>
          <a:bodyPr wrap="none">
            <a:spAutoFit/>
          </a:bodyPr>
          <a:lstStyle/>
          <a:p>
            <a:r>
              <a:rPr lang="zh-CN" altLang="en-US" sz="1350" dirty="0" smtClean="0">
                <a:solidFill>
                  <a:prstClr val="white"/>
                </a:solidFill>
              </a:rPr>
              <a:t>大数据应用人才培养系列教材</a:t>
            </a:r>
            <a:endParaRPr lang="zh-CN" altLang="en-US" sz="1350" dirty="0">
              <a:solidFill>
                <a:prstClr val="white"/>
              </a:solidFill>
            </a:endParaRPr>
          </a:p>
        </p:txBody>
      </p:sp>
      <p:grpSp>
        <p:nvGrpSpPr>
          <p:cNvPr id="33" name="组合 32"/>
          <p:cNvGrpSpPr/>
          <p:nvPr/>
        </p:nvGrpSpPr>
        <p:grpSpPr>
          <a:xfrm>
            <a:off x="1770454" y="4752035"/>
            <a:ext cx="5693399" cy="424800"/>
            <a:chOff x="1807265" y="3400693"/>
            <a:chExt cx="5693399" cy="424800"/>
          </a:xfrm>
        </p:grpSpPr>
        <p:sp>
          <p:nvSpPr>
            <p:cNvPr id="34" name="圆角矩形 33"/>
            <p:cNvSpPr/>
            <p:nvPr/>
          </p:nvSpPr>
          <p:spPr>
            <a:xfrm>
              <a:off x="1807265" y="3400693"/>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8" name="矩形 37"/>
            <p:cNvSpPr/>
            <p:nvPr/>
          </p:nvSpPr>
          <p:spPr>
            <a:xfrm>
              <a:off x="1881814" y="3411473"/>
              <a:ext cx="1343025" cy="414020"/>
            </a:xfrm>
            <a:prstGeom prst="rect">
              <a:avLst/>
            </a:prstGeom>
          </p:spPr>
          <p:txBody>
            <a:bodyPr wrap="none">
              <a:spAutoFit/>
            </a:bodyPr>
            <a:lstStyle/>
            <a:p>
              <a:r>
                <a:rPr lang="en-US" altLang="zh-CN" sz="2100" spc="225" dirty="0" smtClean="0">
                  <a:solidFill>
                    <a:schemeClr val="tx1">
                      <a:lumMod val="75000"/>
                      <a:lumOff val="25000"/>
                    </a:schemeClr>
                  </a:solidFill>
                </a:rPr>
                <a:t>8.5</a:t>
              </a:r>
              <a:r>
                <a:rPr lang="zh-CN" altLang="en-US" sz="2100" spc="225" dirty="0">
                  <a:solidFill>
                    <a:schemeClr val="tx1">
                      <a:lumMod val="75000"/>
                      <a:lumOff val="25000"/>
                    </a:schemeClr>
                  </a:solidFill>
                </a:rPr>
                <a:t> 小结</a:t>
              </a:r>
              <a:endParaRPr lang="zh-CN" altLang="en-US" sz="2100" spc="225" dirty="0">
                <a:solidFill>
                  <a:schemeClr val="tx1">
                    <a:lumMod val="75000"/>
                    <a:lumOff val="25000"/>
                  </a:schemeClr>
                </a:solidFill>
              </a:endParaRPr>
            </a:p>
          </p:txBody>
        </p:sp>
      </p:grpSp>
      <p:grpSp>
        <p:nvGrpSpPr>
          <p:cNvPr id="39" name="组合 38"/>
          <p:cNvGrpSpPr/>
          <p:nvPr/>
        </p:nvGrpSpPr>
        <p:grpSpPr>
          <a:xfrm>
            <a:off x="1770454" y="5472040"/>
            <a:ext cx="5693399" cy="424801"/>
            <a:chOff x="1807265" y="3866296"/>
            <a:chExt cx="5693399" cy="424801"/>
          </a:xfrm>
        </p:grpSpPr>
        <p:sp>
          <p:nvSpPr>
            <p:cNvPr id="43" name="圆角矩形 42"/>
            <p:cNvSpPr/>
            <p:nvPr/>
          </p:nvSpPr>
          <p:spPr>
            <a:xfrm>
              <a:off x="1807265" y="3866296"/>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44" name="矩形 43"/>
            <p:cNvSpPr/>
            <p:nvPr/>
          </p:nvSpPr>
          <p:spPr>
            <a:xfrm>
              <a:off x="1881814" y="3877077"/>
              <a:ext cx="1343025" cy="414020"/>
            </a:xfrm>
            <a:prstGeom prst="rect">
              <a:avLst/>
            </a:prstGeom>
          </p:spPr>
          <p:txBody>
            <a:bodyPr wrap="none">
              <a:spAutoFit/>
            </a:bodyPr>
            <a:lstStyle/>
            <a:p>
              <a:r>
                <a:rPr lang="en-US" altLang="zh-CN" sz="2100" spc="225" dirty="0" smtClean="0">
                  <a:solidFill>
                    <a:schemeClr val="tx1">
                      <a:lumMod val="75000"/>
                      <a:lumOff val="25000"/>
                    </a:schemeClr>
                  </a:solidFill>
                </a:rPr>
                <a:t>8.6</a:t>
              </a:r>
              <a:r>
                <a:rPr lang="zh-CN" altLang="en-US" sz="2100" spc="225" dirty="0">
                  <a:solidFill>
                    <a:schemeClr val="tx1">
                      <a:lumMod val="75000"/>
                      <a:lumOff val="25000"/>
                    </a:schemeClr>
                  </a:solidFill>
                </a:rPr>
                <a:t> 习题</a:t>
              </a:r>
              <a:endParaRPr lang="zh-CN" altLang="en-US" sz="2100" spc="225" dirty="0">
                <a:solidFill>
                  <a:schemeClr val="tx1">
                    <a:lumMod val="75000"/>
                    <a:lumOff val="25000"/>
                  </a:schemeClr>
                </a:solidFill>
              </a:endParaRPr>
            </a:p>
          </p:txBody>
        </p:sp>
      </p:gr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3"/>
          </p:nvPr>
        </p:nvSpPr>
        <p:spPr>
          <a:xfrm>
            <a:off x="392113" y="798615"/>
            <a:ext cx="7094537" cy="544391"/>
          </a:xfrm>
        </p:spPr>
        <p:txBody>
          <a:bodyPr>
            <a:normAutofit/>
          </a:bodyPr>
          <a:lstStyle/>
          <a:p>
            <a:r>
              <a:rPr lang="en-US" altLang="zh-CN" sz="2000" dirty="0" smtClean="0"/>
              <a:t>8.3.1 </a:t>
            </a:r>
            <a:r>
              <a:rPr lang="zh-CN" altLang="en-US" sz="2000" dirty="0" smtClean="0"/>
              <a:t>封装</a:t>
            </a:r>
            <a:endParaRPr lang="zh-CN" altLang="en-US" sz="2000" dirty="0"/>
          </a:p>
        </p:txBody>
      </p:sp>
      <p:sp>
        <p:nvSpPr>
          <p:cNvPr id="3" name="内容占位符 2"/>
          <p:cNvSpPr>
            <a:spLocks noGrp="1"/>
          </p:cNvSpPr>
          <p:nvPr>
            <p:ph sz="quarter" idx="14"/>
          </p:nvPr>
        </p:nvSpPr>
        <p:spPr>
          <a:xfrm>
            <a:off x="364880" y="1127789"/>
            <a:ext cx="8437926" cy="4822632"/>
          </a:xfrm>
        </p:spPr>
        <p:txBody>
          <a:bodyPr>
            <a:noAutofit/>
          </a:bodyPr>
          <a:lstStyle/>
          <a:p>
            <a:pPr>
              <a:lnSpc>
                <a:spcPct val="150000"/>
              </a:lnSpc>
            </a:pPr>
            <a:r>
              <a:rPr lang="zh-CN" altLang="en-US" sz="2000" dirty="0">
                <a:solidFill>
                  <a:schemeClr val="tx1">
                    <a:lumMod val="75000"/>
                    <a:lumOff val="25000"/>
                  </a:schemeClr>
                </a:solidFill>
              </a:rPr>
              <a:t>从形式上看，对象封装了属性就是变量，而方法和函数是独立性很强的模块，封装就是一种信息掩蔽技术，使数据更加安全。</a:t>
            </a:r>
            <a:endParaRPr lang="zh-CN" altLang="en-US" sz="2000" dirty="0">
              <a:solidFill>
                <a:schemeClr val="tx1">
                  <a:lumMod val="75000"/>
                  <a:lumOff val="25000"/>
                </a:schemeClr>
              </a:solidFill>
            </a:endParaRPr>
          </a:p>
          <a:p>
            <a:pPr>
              <a:lnSpc>
                <a:spcPct val="150000"/>
              </a:lnSpc>
            </a:pPr>
            <a:r>
              <a:rPr lang="zh-CN" altLang="en-US" sz="2000" dirty="0">
                <a:solidFill>
                  <a:schemeClr val="tx1">
                    <a:lumMod val="75000"/>
                    <a:lumOff val="25000"/>
                  </a:schemeClr>
                </a:solidFill>
              </a:rPr>
              <a:t>例如，列表</a:t>
            </a:r>
            <a:r>
              <a:rPr lang="en-US" altLang="zh-CN" sz="2000" dirty="0">
                <a:solidFill>
                  <a:schemeClr val="tx1">
                    <a:lumMod val="75000"/>
                    <a:lumOff val="25000"/>
                  </a:schemeClr>
                </a:solidFill>
              </a:rPr>
              <a:t>(list)</a:t>
            </a:r>
            <a:r>
              <a:rPr lang="zh-CN" altLang="en-US" sz="2000" dirty="0">
                <a:solidFill>
                  <a:schemeClr val="tx1">
                    <a:lumMod val="75000"/>
                    <a:lumOff val="25000"/>
                  </a:schemeClr>
                </a:solidFill>
              </a:rPr>
              <a:t>是</a:t>
            </a:r>
            <a:r>
              <a:rPr lang="en-US" altLang="zh-CN" sz="2000" dirty="0">
                <a:solidFill>
                  <a:schemeClr val="tx1">
                    <a:lumMod val="75000"/>
                    <a:lumOff val="25000"/>
                  </a:schemeClr>
                </a:solidFill>
              </a:rPr>
              <a:t>Python</a:t>
            </a:r>
            <a:r>
              <a:rPr lang="zh-CN" altLang="en-US" sz="2000" dirty="0">
                <a:solidFill>
                  <a:schemeClr val="tx1">
                    <a:lumMod val="75000"/>
                    <a:lumOff val="25000"/>
                  </a:schemeClr>
                </a:solidFill>
              </a:rPr>
              <a:t>的一个序列对象，我们要对列表进行调整，如下所示代码：</a:t>
            </a:r>
            <a:endParaRPr lang="zh-CN" altLang="en-US" sz="2000" dirty="0">
              <a:solidFill>
                <a:schemeClr val="tx1">
                  <a:lumMod val="75000"/>
                  <a:lumOff val="25000"/>
                </a:schemeClr>
              </a:solidFill>
            </a:endParaRPr>
          </a:p>
          <a:p>
            <a:pPr>
              <a:lnSpc>
                <a:spcPct val="150000"/>
              </a:lnSpc>
            </a:pPr>
            <a:r>
              <a:rPr lang="en-US" altLang="zh-CN" sz="2000" dirty="0">
                <a:solidFill>
                  <a:schemeClr val="tx1">
                    <a:lumMod val="75000"/>
                    <a:lumOff val="25000"/>
                  </a:schemeClr>
                </a:solidFill>
              </a:rPr>
              <a:t>&gt;&gt;&gt; list1 = ['K','J','L','Q','M']</a:t>
            </a:r>
            <a:endParaRPr lang="en-US" altLang="zh-CN" sz="2000" dirty="0">
              <a:solidFill>
                <a:schemeClr val="tx1">
                  <a:lumMod val="75000"/>
                  <a:lumOff val="25000"/>
                </a:schemeClr>
              </a:solidFill>
            </a:endParaRPr>
          </a:p>
          <a:p>
            <a:pPr>
              <a:lnSpc>
                <a:spcPct val="150000"/>
              </a:lnSpc>
            </a:pPr>
            <a:r>
              <a:rPr lang="en-US" altLang="zh-CN" sz="2000" dirty="0">
                <a:solidFill>
                  <a:schemeClr val="tx1">
                    <a:lumMod val="75000"/>
                    <a:lumOff val="25000"/>
                  </a:schemeClr>
                </a:solidFill>
              </a:rPr>
              <a:t>&gt;&gt;&gt; list1.sort()</a:t>
            </a:r>
            <a:endParaRPr lang="en-US" altLang="zh-CN" sz="2000" dirty="0">
              <a:solidFill>
                <a:schemeClr val="tx1">
                  <a:lumMod val="75000"/>
                  <a:lumOff val="25000"/>
                </a:schemeClr>
              </a:solidFill>
            </a:endParaRPr>
          </a:p>
          <a:p>
            <a:pPr>
              <a:lnSpc>
                <a:spcPct val="150000"/>
              </a:lnSpc>
            </a:pPr>
            <a:r>
              <a:rPr lang="en-US" altLang="zh-CN" sz="2000" dirty="0">
                <a:solidFill>
                  <a:schemeClr val="tx1">
                    <a:lumMod val="75000"/>
                    <a:lumOff val="25000"/>
                  </a:schemeClr>
                </a:solidFill>
              </a:rPr>
              <a:t>&gt;&gt;&gt; list1</a:t>
            </a:r>
            <a:endParaRPr lang="en-US" altLang="zh-CN" sz="2000" dirty="0">
              <a:solidFill>
                <a:schemeClr val="tx1">
                  <a:lumMod val="75000"/>
                  <a:lumOff val="25000"/>
                </a:schemeClr>
              </a:solidFill>
            </a:endParaRPr>
          </a:p>
          <a:p>
            <a:pPr>
              <a:lnSpc>
                <a:spcPct val="150000"/>
              </a:lnSpc>
            </a:pPr>
            <a:r>
              <a:rPr lang="en-US" altLang="zh-CN" sz="2000" dirty="0">
                <a:solidFill>
                  <a:schemeClr val="tx1">
                    <a:lumMod val="75000"/>
                    <a:lumOff val="25000"/>
                  </a:schemeClr>
                </a:solidFill>
              </a:rPr>
              <a:t>['J', 'K', 'L', 'M', 'Q']</a:t>
            </a:r>
            <a:endParaRPr lang="en-US" altLang="zh-CN" sz="2000" dirty="0">
              <a:solidFill>
                <a:schemeClr val="tx1">
                  <a:lumMod val="75000"/>
                  <a:lumOff val="25000"/>
                </a:schemeClr>
              </a:solidFill>
            </a:endParaRPr>
          </a:p>
          <a:p>
            <a:pPr>
              <a:lnSpc>
                <a:spcPct val="150000"/>
              </a:lnSpc>
            </a:pPr>
            <a:r>
              <a:rPr lang="zh-CN" altLang="en-US" sz="2000" dirty="0">
                <a:solidFill>
                  <a:schemeClr val="tx1">
                    <a:lumMod val="75000"/>
                    <a:lumOff val="25000"/>
                  </a:schemeClr>
                </a:solidFill>
              </a:rPr>
              <a:t>在上例中，我们调用了排序函数</a:t>
            </a:r>
            <a:r>
              <a:rPr lang="en-US" altLang="zh-CN" sz="2000" dirty="0">
                <a:solidFill>
                  <a:schemeClr val="tx1">
                    <a:lumMod val="75000"/>
                    <a:lumOff val="25000"/>
                  </a:schemeClr>
                </a:solidFill>
              </a:rPr>
              <a:t>sort()</a:t>
            </a:r>
            <a:r>
              <a:rPr lang="zh-CN" altLang="en-US" sz="2000" dirty="0">
                <a:solidFill>
                  <a:schemeClr val="tx1">
                    <a:lumMod val="75000"/>
                    <a:lumOff val="25000"/>
                  </a:schemeClr>
                </a:solidFill>
              </a:rPr>
              <a:t>对无序的列表进行了正序排序</a:t>
            </a:r>
            <a:r>
              <a:rPr lang="zh-CN" altLang="en-US" sz="2000" dirty="0" smtClean="0">
                <a:solidFill>
                  <a:schemeClr val="tx1">
                    <a:lumMod val="75000"/>
                    <a:lumOff val="25000"/>
                  </a:schemeClr>
                </a:solidFill>
              </a:rPr>
              <a:t>。</a:t>
            </a:r>
            <a:endParaRPr lang="zh-CN" altLang="en-US" sz="2000" dirty="0" smtClean="0">
              <a:solidFill>
                <a:schemeClr val="tx1">
                  <a:lumMod val="75000"/>
                  <a:lumOff val="25000"/>
                </a:schemeClr>
              </a:solidFill>
            </a:endParaRPr>
          </a:p>
        </p:txBody>
      </p:sp>
      <p:sp>
        <p:nvSpPr>
          <p:cNvPr id="4" name="TextBox 3"/>
          <p:cNvSpPr txBox="1"/>
          <p:nvPr/>
        </p:nvSpPr>
        <p:spPr>
          <a:xfrm>
            <a:off x="246185" y="105507"/>
            <a:ext cx="3578469" cy="415498"/>
          </a:xfrm>
          <a:prstGeom prst="rect">
            <a:avLst/>
          </a:prstGeom>
          <a:noFill/>
        </p:spPr>
        <p:txBody>
          <a:bodyPr wrap="square" rtlCol="0">
            <a:spAutoFit/>
          </a:bodyPr>
          <a:lstStyle/>
          <a:p>
            <a:r>
              <a:rPr lang="en-US" altLang="zh-CN" sz="2100" b="1" spc="225" dirty="0" smtClean="0">
                <a:solidFill>
                  <a:prstClr val="white"/>
                </a:solidFill>
              </a:rPr>
              <a:t>8.3 </a:t>
            </a:r>
            <a:r>
              <a:rPr lang="zh-CN" altLang="en-US" sz="2100" b="1" spc="225" dirty="0" smtClean="0">
                <a:solidFill>
                  <a:prstClr val="white"/>
                </a:solidFill>
              </a:rPr>
              <a:t>类的特点</a:t>
            </a:r>
            <a:endParaRPr lang="en-US" altLang="zh-CN" sz="2100" b="1" spc="225" dirty="0">
              <a:solidFill>
                <a:prstClr val="white"/>
              </a:solidFill>
            </a:endParaRPr>
          </a:p>
        </p:txBody>
      </p:sp>
      <p:sp>
        <p:nvSpPr>
          <p:cNvPr id="5" name="TextBox 4"/>
          <p:cNvSpPr txBox="1"/>
          <p:nvPr/>
        </p:nvSpPr>
        <p:spPr>
          <a:xfrm>
            <a:off x="6523891" y="255004"/>
            <a:ext cx="3006969" cy="300852"/>
          </a:xfrm>
          <a:prstGeom prst="rect">
            <a:avLst/>
          </a:prstGeom>
          <a:noFill/>
        </p:spPr>
        <p:txBody>
          <a:bodyPr wrap="square" rtlCol="0">
            <a:spAutoFit/>
          </a:bodyPr>
          <a:lstStyle/>
          <a:p>
            <a:r>
              <a:rPr lang="zh-CN" altLang="en-US" sz="1355" dirty="0">
                <a:solidFill>
                  <a:prstClr val="white"/>
                </a:solidFill>
              </a:rPr>
              <a:t>  第八</a:t>
            </a:r>
            <a:r>
              <a:rPr lang="zh-CN" altLang="en-US" sz="1355" dirty="0" smtClean="0">
                <a:solidFill>
                  <a:prstClr val="white"/>
                </a:solidFill>
              </a:rPr>
              <a:t>章 类</a:t>
            </a:r>
            <a:r>
              <a:rPr lang="zh-CN" altLang="en-US" sz="1355" dirty="0">
                <a:solidFill>
                  <a:prstClr val="white"/>
                </a:solidFill>
              </a:rPr>
              <a:t>和对象</a:t>
            </a:r>
            <a:endParaRPr lang="zh-CN" altLang="en-US" sz="1355" dirty="0">
              <a:solidFill>
                <a:prstClr val="white"/>
              </a:solidFill>
            </a:endParaRPr>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3"/>
          </p:nvPr>
        </p:nvSpPr>
        <p:spPr>
          <a:xfrm>
            <a:off x="392113" y="798615"/>
            <a:ext cx="7094537" cy="544391"/>
          </a:xfrm>
        </p:spPr>
        <p:txBody>
          <a:bodyPr>
            <a:normAutofit/>
          </a:bodyPr>
          <a:lstStyle/>
          <a:p>
            <a:r>
              <a:rPr lang="en-US" altLang="zh-CN" sz="2000" dirty="0" smtClean="0"/>
              <a:t>8.3.1 </a:t>
            </a:r>
            <a:r>
              <a:rPr lang="zh-CN" altLang="en-US" sz="2000" dirty="0" smtClean="0"/>
              <a:t>封装</a:t>
            </a:r>
            <a:endParaRPr lang="zh-CN" altLang="en-US" sz="2000" dirty="0"/>
          </a:p>
        </p:txBody>
      </p:sp>
      <p:sp>
        <p:nvSpPr>
          <p:cNvPr id="3" name="内容占位符 2"/>
          <p:cNvSpPr>
            <a:spLocks noGrp="1"/>
          </p:cNvSpPr>
          <p:nvPr>
            <p:ph sz="quarter" idx="14"/>
          </p:nvPr>
        </p:nvSpPr>
        <p:spPr>
          <a:xfrm>
            <a:off x="364880" y="1127789"/>
            <a:ext cx="8437926" cy="4822632"/>
          </a:xfrm>
        </p:spPr>
        <p:txBody>
          <a:bodyPr>
            <a:noAutofit/>
          </a:bodyPr>
          <a:lstStyle/>
          <a:p>
            <a:pPr>
              <a:lnSpc>
                <a:spcPct val="150000"/>
              </a:lnSpc>
            </a:pPr>
            <a:r>
              <a:rPr lang="zh-CN" altLang="en-US" sz="2000" dirty="0" smtClean="0">
                <a:solidFill>
                  <a:schemeClr val="tx1">
                    <a:lumMod val="75000"/>
                    <a:lumOff val="25000"/>
                  </a:schemeClr>
                </a:solidFill>
              </a:rPr>
              <a:t>由此可见</a:t>
            </a:r>
            <a:r>
              <a:rPr lang="zh-CN" altLang="en-US" sz="2000" dirty="0">
                <a:solidFill>
                  <a:schemeClr val="tx1">
                    <a:lumMod val="75000"/>
                    <a:lumOff val="25000"/>
                  </a:schemeClr>
                </a:solidFill>
              </a:rPr>
              <a:t>，</a:t>
            </a:r>
            <a:r>
              <a:rPr lang="en-US" altLang="zh-CN" sz="2000" dirty="0">
                <a:solidFill>
                  <a:schemeClr val="tx1">
                    <a:lumMod val="75000"/>
                    <a:lumOff val="25000"/>
                  </a:schemeClr>
                </a:solidFill>
              </a:rPr>
              <a:t>Python</a:t>
            </a:r>
            <a:r>
              <a:rPr lang="zh-CN" altLang="en-US" sz="2000" dirty="0">
                <a:solidFill>
                  <a:schemeClr val="tx1">
                    <a:lumMod val="75000"/>
                    <a:lumOff val="25000"/>
                  </a:schemeClr>
                </a:solidFill>
              </a:rPr>
              <a:t>的列表就是对象，它提供了若干种方法来供我们根据需求调整整个列表，但是我们不知道列表对象里面的方法是如何实现的，也不知道列表对象里面有哪些变量，这就是封装。它封装起来，只给我们需要的方法的名字，然后我们调用这个名字，知道它可以实现就可以了，然而它没有具体告诉我们是怎么实现的。</a:t>
            </a:r>
            <a:endParaRPr lang="zh-CN" altLang="en-US" sz="2000" dirty="0"/>
          </a:p>
          <a:p>
            <a:pPr>
              <a:lnSpc>
                <a:spcPct val="150000"/>
              </a:lnSpc>
            </a:pPr>
            <a:endParaRPr lang="zh-CN" altLang="en-US" sz="2000" dirty="0"/>
          </a:p>
        </p:txBody>
      </p:sp>
      <p:sp>
        <p:nvSpPr>
          <p:cNvPr id="4" name="TextBox 3"/>
          <p:cNvSpPr txBox="1"/>
          <p:nvPr/>
        </p:nvSpPr>
        <p:spPr>
          <a:xfrm>
            <a:off x="246185" y="105507"/>
            <a:ext cx="3578469" cy="415498"/>
          </a:xfrm>
          <a:prstGeom prst="rect">
            <a:avLst/>
          </a:prstGeom>
          <a:noFill/>
        </p:spPr>
        <p:txBody>
          <a:bodyPr wrap="square" rtlCol="0">
            <a:spAutoFit/>
          </a:bodyPr>
          <a:lstStyle/>
          <a:p>
            <a:r>
              <a:rPr lang="en-US" altLang="zh-CN" sz="2100" b="1" spc="225" dirty="0" smtClean="0">
                <a:solidFill>
                  <a:prstClr val="white"/>
                </a:solidFill>
              </a:rPr>
              <a:t>8.3 </a:t>
            </a:r>
            <a:r>
              <a:rPr lang="zh-CN" altLang="en-US" sz="2100" b="1" spc="225" dirty="0" smtClean="0">
                <a:solidFill>
                  <a:prstClr val="white"/>
                </a:solidFill>
              </a:rPr>
              <a:t>类的特点</a:t>
            </a:r>
            <a:endParaRPr lang="en-US" altLang="zh-CN" sz="2100" b="1" spc="225" dirty="0">
              <a:solidFill>
                <a:prstClr val="white"/>
              </a:solidFill>
            </a:endParaRPr>
          </a:p>
        </p:txBody>
      </p:sp>
      <p:sp>
        <p:nvSpPr>
          <p:cNvPr id="5" name="TextBox 4"/>
          <p:cNvSpPr txBox="1"/>
          <p:nvPr/>
        </p:nvSpPr>
        <p:spPr>
          <a:xfrm>
            <a:off x="6523891" y="255004"/>
            <a:ext cx="3006969" cy="300852"/>
          </a:xfrm>
          <a:prstGeom prst="rect">
            <a:avLst/>
          </a:prstGeom>
          <a:noFill/>
        </p:spPr>
        <p:txBody>
          <a:bodyPr wrap="square" rtlCol="0">
            <a:spAutoFit/>
          </a:bodyPr>
          <a:lstStyle/>
          <a:p>
            <a:r>
              <a:rPr lang="zh-CN" altLang="en-US" sz="1355" dirty="0">
                <a:solidFill>
                  <a:prstClr val="white"/>
                </a:solidFill>
              </a:rPr>
              <a:t>  第八</a:t>
            </a:r>
            <a:r>
              <a:rPr lang="zh-CN" altLang="en-US" sz="1355" dirty="0" smtClean="0">
                <a:solidFill>
                  <a:prstClr val="white"/>
                </a:solidFill>
              </a:rPr>
              <a:t>章 类</a:t>
            </a:r>
            <a:r>
              <a:rPr lang="zh-CN" altLang="en-US" sz="1355" dirty="0">
                <a:solidFill>
                  <a:prstClr val="white"/>
                </a:solidFill>
              </a:rPr>
              <a:t>和对象</a:t>
            </a:r>
            <a:endParaRPr lang="zh-CN" altLang="en-US" sz="1355" dirty="0">
              <a:solidFill>
                <a:prstClr val="white"/>
              </a:solidFill>
            </a:endParaRPr>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3"/>
          </p:nvPr>
        </p:nvSpPr>
        <p:spPr>
          <a:xfrm>
            <a:off x="392113" y="798615"/>
            <a:ext cx="7094537" cy="544391"/>
          </a:xfrm>
        </p:spPr>
        <p:txBody>
          <a:bodyPr>
            <a:normAutofit/>
          </a:bodyPr>
          <a:lstStyle/>
          <a:p>
            <a:r>
              <a:rPr lang="en-US" altLang="zh-CN" sz="2000" dirty="0" smtClean="0"/>
              <a:t>8.3.2 </a:t>
            </a:r>
            <a:r>
              <a:rPr lang="zh-CN" altLang="en-US" sz="2000" dirty="0" smtClean="0"/>
              <a:t>多态</a:t>
            </a:r>
            <a:endParaRPr lang="zh-CN" altLang="en-US" sz="2000" dirty="0"/>
          </a:p>
        </p:txBody>
      </p:sp>
      <p:sp>
        <p:nvSpPr>
          <p:cNvPr id="3" name="内容占位符 2"/>
          <p:cNvSpPr>
            <a:spLocks noGrp="1"/>
          </p:cNvSpPr>
          <p:nvPr>
            <p:ph sz="quarter" idx="14"/>
          </p:nvPr>
        </p:nvSpPr>
        <p:spPr>
          <a:xfrm>
            <a:off x="364880" y="1127789"/>
            <a:ext cx="8437926" cy="4822632"/>
          </a:xfrm>
        </p:spPr>
        <p:txBody>
          <a:bodyPr>
            <a:noAutofit/>
          </a:bodyPr>
          <a:lstStyle/>
          <a:p>
            <a:pPr>
              <a:lnSpc>
                <a:spcPct val="150000"/>
              </a:lnSpc>
            </a:pPr>
            <a:r>
              <a:rPr lang="zh-CN" altLang="en-US" sz="2000" dirty="0">
                <a:solidFill>
                  <a:schemeClr val="tx1">
                    <a:lumMod val="75000"/>
                    <a:lumOff val="25000"/>
                  </a:schemeClr>
                </a:solidFill>
              </a:rPr>
              <a:t>不同对象对同一方法响应不同的行动就是多态。</a:t>
            </a:r>
            <a:endParaRPr lang="zh-CN" altLang="en-US" sz="2000" dirty="0">
              <a:solidFill>
                <a:schemeClr val="tx1">
                  <a:lumMod val="75000"/>
                  <a:lumOff val="25000"/>
                </a:schemeClr>
              </a:solidFill>
            </a:endParaRPr>
          </a:p>
          <a:p>
            <a:pPr>
              <a:lnSpc>
                <a:spcPct val="150000"/>
              </a:lnSpc>
            </a:pPr>
            <a:r>
              <a:rPr lang="zh-CN" altLang="en-US" sz="2000" dirty="0">
                <a:solidFill>
                  <a:schemeClr val="tx1">
                    <a:lumMod val="75000"/>
                    <a:lumOff val="25000"/>
                  </a:schemeClr>
                </a:solidFill>
              </a:rPr>
              <a:t>如下所示代码：</a:t>
            </a:r>
            <a:endParaRPr lang="zh-CN" altLang="en-US" sz="2000" dirty="0">
              <a:solidFill>
                <a:schemeClr val="tx1">
                  <a:lumMod val="75000"/>
                  <a:lumOff val="25000"/>
                </a:schemeClr>
              </a:solidFill>
            </a:endParaRPr>
          </a:p>
          <a:p>
            <a:pPr>
              <a:lnSpc>
                <a:spcPct val="150000"/>
              </a:lnSpc>
            </a:pPr>
            <a:r>
              <a:rPr lang="en-US" altLang="zh-CN" sz="2000" dirty="0">
                <a:solidFill>
                  <a:schemeClr val="tx1">
                    <a:lumMod val="75000"/>
                    <a:lumOff val="25000"/>
                  </a:schemeClr>
                </a:solidFill>
              </a:rPr>
              <a:t>&gt;&gt;&gt; class </a:t>
            </a:r>
            <a:r>
              <a:rPr lang="en-US" altLang="zh-CN" sz="2000" dirty="0" err="1">
                <a:solidFill>
                  <a:schemeClr val="tx1">
                    <a:lumMod val="75000"/>
                    <a:lumOff val="25000"/>
                  </a:schemeClr>
                </a:solidFill>
              </a:rPr>
              <a:t>Test_X</a:t>
            </a:r>
            <a:r>
              <a:rPr lang="en-US" altLang="zh-CN" sz="2000" dirty="0">
                <a:solidFill>
                  <a:schemeClr val="tx1">
                    <a:lumMod val="75000"/>
                    <a:lumOff val="25000"/>
                  </a:schemeClr>
                </a:solidFill>
              </a:rPr>
              <a:t>:</a:t>
            </a:r>
            <a:endParaRPr lang="en-US" altLang="zh-CN" sz="2000" dirty="0">
              <a:solidFill>
                <a:schemeClr val="tx1">
                  <a:lumMod val="75000"/>
                  <a:lumOff val="25000"/>
                </a:schemeClr>
              </a:solidFill>
            </a:endParaRPr>
          </a:p>
          <a:p>
            <a:pPr>
              <a:lnSpc>
                <a:spcPct val="150000"/>
              </a:lnSpc>
            </a:pPr>
            <a:r>
              <a:rPr lang="en-US" altLang="zh-CN" sz="2000" dirty="0">
                <a:solidFill>
                  <a:schemeClr val="tx1">
                    <a:lumMod val="75000"/>
                    <a:lumOff val="25000"/>
                  </a:schemeClr>
                </a:solidFill>
              </a:rPr>
              <a:t>	     </a:t>
            </a:r>
            <a:r>
              <a:rPr lang="en-US" altLang="zh-CN" sz="2000" dirty="0" err="1">
                <a:solidFill>
                  <a:schemeClr val="tx1">
                    <a:lumMod val="75000"/>
                    <a:lumOff val="25000"/>
                  </a:schemeClr>
                </a:solidFill>
              </a:rPr>
              <a:t>def</a:t>
            </a:r>
            <a:r>
              <a:rPr lang="en-US" altLang="zh-CN" sz="2000" dirty="0">
                <a:solidFill>
                  <a:schemeClr val="tx1">
                    <a:lumMod val="75000"/>
                    <a:lumOff val="25000"/>
                  </a:schemeClr>
                </a:solidFill>
              </a:rPr>
              <a:t> </a:t>
            </a:r>
            <a:r>
              <a:rPr lang="en-US" altLang="zh-CN" sz="2000" dirty="0" err="1">
                <a:solidFill>
                  <a:schemeClr val="tx1">
                    <a:lumMod val="75000"/>
                    <a:lumOff val="25000"/>
                  </a:schemeClr>
                </a:solidFill>
              </a:rPr>
              <a:t>func</a:t>
            </a:r>
            <a:r>
              <a:rPr lang="en-US" altLang="zh-CN" sz="2000" dirty="0">
                <a:solidFill>
                  <a:schemeClr val="tx1">
                    <a:lumMod val="75000"/>
                    <a:lumOff val="25000"/>
                  </a:schemeClr>
                </a:solidFill>
              </a:rPr>
              <a:t>(self):</a:t>
            </a:r>
            <a:endParaRPr lang="en-US" altLang="zh-CN" sz="2000" dirty="0">
              <a:solidFill>
                <a:schemeClr val="tx1">
                  <a:lumMod val="75000"/>
                  <a:lumOff val="25000"/>
                </a:schemeClr>
              </a:solidFill>
            </a:endParaRPr>
          </a:p>
          <a:p>
            <a:pPr>
              <a:lnSpc>
                <a:spcPct val="150000"/>
              </a:lnSpc>
            </a:pPr>
            <a:r>
              <a:rPr lang="en-US" altLang="zh-CN" sz="2000" dirty="0">
                <a:solidFill>
                  <a:schemeClr val="tx1">
                    <a:lumMod val="75000"/>
                    <a:lumOff val="25000"/>
                  </a:schemeClr>
                </a:solidFill>
              </a:rPr>
              <a:t>		        print("</a:t>
            </a:r>
            <a:r>
              <a:rPr lang="zh-CN" altLang="en-US" sz="2000" dirty="0">
                <a:solidFill>
                  <a:schemeClr val="tx1">
                    <a:lumMod val="75000"/>
                    <a:lumOff val="25000"/>
                  </a:schemeClr>
                </a:solidFill>
              </a:rPr>
              <a:t>测试</a:t>
            </a:r>
            <a:r>
              <a:rPr lang="en-US" altLang="zh-CN" sz="2000" dirty="0">
                <a:solidFill>
                  <a:schemeClr val="tx1">
                    <a:lumMod val="75000"/>
                    <a:lumOff val="25000"/>
                  </a:schemeClr>
                </a:solidFill>
              </a:rPr>
              <a:t>X...")		</a:t>
            </a:r>
            <a:endParaRPr lang="en-US" altLang="zh-CN" sz="2000" dirty="0">
              <a:solidFill>
                <a:schemeClr val="tx1">
                  <a:lumMod val="75000"/>
                  <a:lumOff val="25000"/>
                </a:schemeClr>
              </a:solidFill>
            </a:endParaRPr>
          </a:p>
          <a:p>
            <a:pPr>
              <a:lnSpc>
                <a:spcPct val="150000"/>
              </a:lnSpc>
            </a:pPr>
            <a:r>
              <a:rPr lang="en-US" altLang="zh-CN" sz="2000" dirty="0">
                <a:solidFill>
                  <a:schemeClr val="tx1">
                    <a:lumMod val="75000"/>
                    <a:lumOff val="25000"/>
                  </a:schemeClr>
                </a:solidFill>
              </a:rPr>
              <a:t>&gt;&gt;&gt; class </a:t>
            </a:r>
            <a:r>
              <a:rPr lang="en-US" altLang="zh-CN" sz="2000" dirty="0" err="1">
                <a:solidFill>
                  <a:schemeClr val="tx1">
                    <a:lumMod val="75000"/>
                    <a:lumOff val="25000"/>
                  </a:schemeClr>
                </a:solidFill>
              </a:rPr>
              <a:t>Test_Y</a:t>
            </a:r>
            <a:r>
              <a:rPr lang="en-US" altLang="zh-CN" sz="2000" dirty="0">
                <a:solidFill>
                  <a:schemeClr val="tx1">
                    <a:lumMod val="75000"/>
                    <a:lumOff val="25000"/>
                  </a:schemeClr>
                </a:solidFill>
              </a:rPr>
              <a:t>:</a:t>
            </a:r>
            <a:endParaRPr lang="en-US" altLang="zh-CN" sz="2000" dirty="0">
              <a:solidFill>
                <a:schemeClr val="tx1">
                  <a:lumMod val="75000"/>
                  <a:lumOff val="25000"/>
                </a:schemeClr>
              </a:solidFill>
            </a:endParaRPr>
          </a:p>
          <a:p>
            <a:pPr>
              <a:lnSpc>
                <a:spcPct val="150000"/>
              </a:lnSpc>
            </a:pPr>
            <a:r>
              <a:rPr lang="en-US" altLang="zh-CN" sz="2000" dirty="0">
                <a:solidFill>
                  <a:schemeClr val="tx1">
                    <a:lumMod val="75000"/>
                    <a:lumOff val="25000"/>
                  </a:schemeClr>
                </a:solidFill>
              </a:rPr>
              <a:t>	     </a:t>
            </a:r>
            <a:r>
              <a:rPr lang="en-US" altLang="zh-CN" sz="2000" dirty="0" err="1">
                <a:solidFill>
                  <a:schemeClr val="tx1">
                    <a:lumMod val="75000"/>
                    <a:lumOff val="25000"/>
                  </a:schemeClr>
                </a:solidFill>
              </a:rPr>
              <a:t>def</a:t>
            </a:r>
            <a:r>
              <a:rPr lang="en-US" altLang="zh-CN" sz="2000" dirty="0">
                <a:solidFill>
                  <a:schemeClr val="tx1">
                    <a:lumMod val="75000"/>
                    <a:lumOff val="25000"/>
                  </a:schemeClr>
                </a:solidFill>
              </a:rPr>
              <a:t> </a:t>
            </a:r>
            <a:r>
              <a:rPr lang="en-US" altLang="zh-CN" sz="2000" dirty="0" err="1">
                <a:solidFill>
                  <a:schemeClr val="tx1">
                    <a:lumMod val="75000"/>
                    <a:lumOff val="25000"/>
                  </a:schemeClr>
                </a:solidFill>
              </a:rPr>
              <a:t>func</a:t>
            </a:r>
            <a:r>
              <a:rPr lang="en-US" altLang="zh-CN" sz="2000" dirty="0">
                <a:solidFill>
                  <a:schemeClr val="tx1">
                    <a:lumMod val="75000"/>
                    <a:lumOff val="25000"/>
                  </a:schemeClr>
                </a:solidFill>
              </a:rPr>
              <a:t>(self):</a:t>
            </a:r>
            <a:endParaRPr lang="en-US" altLang="zh-CN" sz="2000" dirty="0">
              <a:solidFill>
                <a:schemeClr val="tx1">
                  <a:lumMod val="75000"/>
                  <a:lumOff val="25000"/>
                </a:schemeClr>
              </a:solidFill>
            </a:endParaRPr>
          </a:p>
          <a:p>
            <a:pPr>
              <a:lnSpc>
                <a:spcPct val="150000"/>
              </a:lnSpc>
            </a:pPr>
            <a:r>
              <a:rPr lang="en-US" altLang="zh-CN" sz="2000" dirty="0">
                <a:solidFill>
                  <a:schemeClr val="tx1">
                    <a:lumMod val="75000"/>
                    <a:lumOff val="25000"/>
                  </a:schemeClr>
                </a:solidFill>
              </a:rPr>
              <a:t>		        print("</a:t>
            </a:r>
            <a:r>
              <a:rPr lang="zh-CN" altLang="en-US" sz="2000" dirty="0">
                <a:solidFill>
                  <a:schemeClr val="tx1">
                    <a:lumMod val="75000"/>
                    <a:lumOff val="25000"/>
                  </a:schemeClr>
                </a:solidFill>
              </a:rPr>
              <a:t>测试</a:t>
            </a:r>
            <a:r>
              <a:rPr lang="en-US" altLang="zh-CN" sz="2000" dirty="0">
                <a:solidFill>
                  <a:schemeClr val="tx1">
                    <a:lumMod val="75000"/>
                    <a:lumOff val="25000"/>
                  </a:schemeClr>
                </a:solidFill>
              </a:rPr>
              <a:t>Y...")	</a:t>
            </a:r>
            <a:endParaRPr lang="en-US" altLang="zh-CN" sz="2000" dirty="0">
              <a:solidFill>
                <a:schemeClr val="tx1">
                  <a:lumMod val="75000"/>
                  <a:lumOff val="25000"/>
                </a:schemeClr>
              </a:solidFill>
            </a:endParaRPr>
          </a:p>
        </p:txBody>
      </p:sp>
      <p:sp>
        <p:nvSpPr>
          <p:cNvPr id="4" name="TextBox 3"/>
          <p:cNvSpPr txBox="1"/>
          <p:nvPr/>
        </p:nvSpPr>
        <p:spPr>
          <a:xfrm>
            <a:off x="246185" y="105507"/>
            <a:ext cx="3578469" cy="415498"/>
          </a:xfrm>
          <a:prstGeom prst="rect">
            <a:avLst/>
          </a:prstGeom>
          <a:noFill/>
        </p:spPr>
        <p:txBody>
          <a:bodyPr wrap="square" rtlCol="0">
            <a:spAutoFit/>
          </a:bodyPr>
          <a:lstStyle/>
          <a:p>
            <a:r>
              <a:rPr lang="en-US" altLang="zh-CN" sz="2100" b="1" spc="225" dirty="0" smtClean="0">
                <a:solidFill>
                  <a:prstClr val="white"/>
                </a:solidFill>
              </a:rPr>
              <a:t>8.3 </a:t>
            </a:r>
            <a:r>
              <a:rPr lang="zh-CN" altLang="en-US" sz="2100" b="1" spc="225" dirty="0" smtClean="0">
                <a:solidFill>
                  <a:prstClr val="white"/>
                </a:solidFill>
              </a:rPr>
              <a:t>类的特点</a:t>
            </a:r>
            <a:endParaRPr lang="en-US" altLang="zh-CN" sz="2100" b="1" spc="225" dirty="0">
              <a:solidFill>
                <a:prstClr val="white"/>
              </a:solidFill>
            </a:endParaRPr>
          </a:p>
        </p:txBody>
      </p:sp>
      <p:sp>
        <p:nvSpPr>
          <p:cNvPr id="5" name="TextBox 4"/>
          <p:cNvSpPr txBox="1"/>
          <p:nvPr/>
        </p:nvSpPr>
        <p:spPr>
          <a:xfrm>
            <a:off x="6523891" y="255004"/>
            <a:ext cx="3006969" cy="300852"/>
          </a:xfrm>
          <a:prstGeom prst="rect">
            <a:avLst/>
          </a:prstGeom>
          <a:noFill/>
        </p:spPr>
        <p:txBody>
          <a:bodyPr wrap="square" rtlCol="0">
            <a:spAutoFit/>
          </a:bodyPr>
          <a:lstStyle/>
          <a:p>
            <a:r>
              <a:rPr lang="zh-CN" altLang="en-US" sz="1355" dirty="0">
                <a:solidFill>
                  <a:prstClr val="white"/>
                </a:solidFill>
              </a:rPr>
              <a:t>  第八</a:t>
            </a:r>
            <a:r>
              <a:rPr lang="zh-CN" altLang="en-US" sz="1355" dirty="0" smtClean="0">
                <a:solidFill>
                  <a:prstClr val="white"/>
                </a:solidFill>
              </a:rPr>
              <a:t>章 类</a:t>
            </a:r>
            <a:r>
              <a:rPr lang="zh-CN" altLang="en-US" sz="1355" dirty="0">
                <a:solidFill>
                  <a:prstClr val="white"/>
                </a:solidFill>
              </a:rPr>
              <a:t>和对象</a:t>
            </a:r>
            <a:endParaRPr lang="zh-CN" altLang="en-US" sz="1355" dirty="0">
              <a:solidFill>
                <a:prstClr val="white"/>
              </a:solidFill>
            </a:endParaRP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3"/>
          </p:nvPr>
        </p:nvSpPr>
        <p:spPr/>
        <p:txBody>
          <a:bodyPr>
            <a:normAutofit/>
          </a:bodyPr>
          <a:lstStyle/>
          <a:p>
            <a:r>
              <a:rPr lang="en-US" altLang="zh-CN" sz="2000" dirty="0" smtClean="0"/>
              <a:t>8.1.1 </a:t>
            </a:r>
            <a:r>
              <a:rPr lang="zh-CN" altLang="en-US" sz="2000" dirty="0" smtClean="0"/>
              <a:t>什么</a:t>
            </a:r>
            <a:r>
              <a:rPr lang="zh-CN" altLang="en-US" sz="2000" dirty="0"/>
              <a:t>是面向对象编程</a:t>
            </a:r>
            <a:endParaRPr lang="zh-CN" altLang="en-US" sz="2000" dirty="0"/>
          </a:p>
        </p:txBody>
      </p:sp>
      <p:sp>
        <p:nvSpPr>
          <p:cNvPr id="3" name="内容占位符 2"/>
          <p:cNvSpPr>
            <a:spLocks noGrp="1"/>
          </p:cNvSpPr>
          <p:nvPr>
            <p:ph sz="quarter" idx="14"/>
          </p:nvPr>
        </p:nvSpPr>
        <p:spPr>
          <a:xfrm>
            <a:off x="364881" y="1441694"/>
            <a:ext cx="7886700" cy="4044950"/>
          </a:xfrm>
        </p:spPr>
        <p:txBody>
          <a:bodyPr/>
          <a:lstStyle/>
          <a:p>
            <a:pPr>
              <a:lnSpc>
                <a:spcPct val="150000"/>
              </a:lnSpc>
            </a:pPr>
            <a:r>
              <a:rPr lang="zh-CN" altLang="en-US" sz="2000" dirty="0" smtClean="0"/>
              <a:t>       </a:t>
            </a:r>
            <a:r>
              <a:rPr lang="zh-CN" altLang="en-US" sz="2000" dirty="0" smtClean="0">
                <a:solidFill>
                  <a:schemeClr val="tx1">
                    <a:lumMod val="75000"/>
                    <a:lumOff val="25000"/>
                  </a:schemeClr>
                </a:solidFill>
              </a:rPr>
              <a:t> 面向对象</a:t>
            </a:r>
            <a:r>
              <a:rPr lang="zh-CN" altLang="en-US" sz="2000" dirty="0">
                <a:solidFill>
                  <a:schemeClr val="tx1">
                    <a:lumMod val="75000"/>
                    <a:lumOff val="25000"/>
                  </a:schemeClr>
                </a:solidFill>
              </a:rPr>
              <a:t>编程</a:t>
            </a:r>
            <a:r>
              <a:rPr lang="en-US" altLang="zh-CN" sz="2000" dirty="0">
                <a:solidFill>
                  <a:schemeClr val="tx1">
                    <a:lumMod val="75000"/>
                    <a:lumOff val="25000"/>
                  </a:schemeClr>
                </a:solidFill>
              </a:rPr>
              <a:t>(Object Oriented Programming)</a:t>
            </a:r>
            <a:r>
              <a:rPr lang="zh-CN" altLang="en-US" sz="2000" dirty="0">
                <a:solidFill>
                  <a:schemeClr val="tx1">
                    <a:lumMod val="75000"/>
                    <a:lumOff val="25000"/>
                  </a:schemeClr>
                </a:solidFill>
              </a:rPr>
              <a:t>，简称</a:t>
            </a:r>
            <a:r>
              <a:rPr lang="en-US" altLang="zh-CN" sz="2000" dirty="0">
                <a:solidFill>
                  <a:schemeClr val="tx1">
                    <a:lumMod val="75000"/>
                    <a:lumOff val="25000"/>
                  </a:schemeClr>
                </a:solidFill>
              </a:rPr>
              <a:t>OOP</a:t>
            </a:r>
            <a:r>
              <a:rPr lang="zh-CN" altLang="en-US" sz="2000" dirty="0">
                <a:solidFill>
                  <a:schemeClr val="tx1">
                    <a:lumMod val="75000"/>
                    <a:lumOff val="25000"/>
                  </a:schemeClr>
                </a:solidFill>
              </a:rPr>
              <a:t>，是一种程序设计思想，是以建立模型体现出来的抽象思维过程和面向对象的方法。模型是用来反映现实世界中事物特征的，是对事物特征和变化规律的抽象，是更普遍、更集中、更深刻地描述客体的特征。</a:t>
            </a:r>
            <a:r>
              <a:rPr lang="en-US" altLang="zh-CN" sz="2000" dirty="0">
                <a:solidFill>
                  <a:schemeClr val="tx1">
                    <a:lumMod val="75000"/>
                    <a:lumOff val="25000"/>
                  </a:schemeClr>
                </a:solidFill>
              </a:rPr>
              <a:t>OOP</a:t>
            </a:r>
            <a:r>
              <a:rPr lang="zh-CN" altLang="en-US" sz="2000" dirty="0">
                <a:solidFill>
                  <a:schemeClr val="tx1">
                    <a:lumMod val="75000"/>
                    <a:lumOff val="25000"/>
                  </a:schemeClr>
                </a:solidFill>
              </a:rPr>
              <a:t>把对象作为程序的基本单元，一个对象包含了数据和操作数据的函数。</a:t>
            </a:r>
            <a:endParaRPr lang="zh-CN" altLang="en-US" sz="2000" dirty="0">
              <a:solidFill>
                <a:schemeClr val="tx1">
                  <a:lumMod val="75000"/>
                  <a:lumOff val="25000"/>
                </a:schemeClr>
              </a:solidFill>
            </a:endParaRPr>
          </a:p>
        </p:txBody>
      </p:sp>
      <p:sp>
        <p:nvSpPr>
          <p:cNvPr id="4" name="TextBox 3"/>
          <p:cNvSpPr txBox="1"/>
          <p:nvPr/>
        </p:nvSpPr>
        <p:spPr>
          <a:xfrm>
            <a:off x="246185" y="105507"/>
            <a:ext cx="3578469" cy="415498"/>
          </a:xfrm>
          <a:prstGeom prst="rect">
            <a:avLst/>
          </a:prstGeom>
          <a:noFill/>
        </p:spPr>
        <p:txBody>
          <a:bodyPr wrap="square" rtlCol="0">
            <a:spAutoFit/>
          </a:bodyPr>
          <a:lstStyle/>
          <a:p>
            <a:r>
              <a:rPr lang="en-US" altLang="zh-CN" sz="2100" b="1" spc="225" dirty="0" smtClean="0">
                <a:solidFill>
                  <a:prstClr val="white"/>
                </a:solidFill>
              </a:rPr>
              <a:t>8.1 </a:t>
            </a:r>
            <a:r>
              <a:rPr lang="zh-CN" altLang="en-US" sz="2100" b="1" spc="225" dirty="0" smtClean="0">
                <a:solidFill>
                  <a:prstClr val="white"/>
                </a:solidFill>
              </a:rPr>
              <a:t>理解</a:t>
            </a:r>
            <a:r>
              <a:rPr lang="zh-CN" altLang="en-US" sz="2100" b="1" spc="225" dirty="0">
                <a:solidFill>
                  <a:prstClr val="white"/>
                </a:solidFill>
              </a:rPr>
              <a:t>面向对象</a:t>
            </a:r>
            <a:endParaRPr lang="en-US" altLang="zh-CN" sz="2100" b="1" spc="225" dirty="0">
              <a:solidFill>
                <a:prstClr val="white"/>
              </a:solidFill>
            </a:endParaRPr>
          </a:p>
        </p:txBody>
      </p:sp>
      <p:sp>
        <p:nvSpPr>
          <p:cNvPr id="5" name="TextBox 4"/>
          <p:cNvSpPr txBox="1"/>
          <p:nvPr/>
        </p:nvSpPr>
        <p:spPr>
          <a:xfrm>
            <a:off x="6523891" y="255004"/>
            <a:ext cx="3006969" cy="300852"/>
          </a:xfrm>
          <a:prstGeom prst="rect">
            <a:avLst/>
          </a:prstGeom>
          <a:noFill/>
        </p:spPr>
        <p:txBody>
          <a:bodyPr wrap="square" rtlCol="0">
            <a:spAutoFit/>
          </a:bodyPr>
          <a:lstStyle/>
          <a:p>
            <a:r>
              <a:rPr lang="zh-CN" altLang="en-US" sz="1355" dirty="0">
                <a:solidFill>
                  <a:prstClr val="white"/>
                </a:solidFill>
              </a:rPr>
              <a:t>  第八</a:t>
            </a:r>
            <a:r>
              <a:rPr lang="zh-CN" altLang="en-US" sz="1355" dirty="0" smtClean="0">
                <a:solidFill>
                  <a:prstClr val="white"/>
                </a:solidFill>
              </a:rPr>
              <a:t>章 类</a:t>
            </a:r>
            <a:r>
              <a:rPr lang="zh-CN" altLang="en-US" sz="1355" dirty="0">
                <a:solidFill>
                  <a:prstClr val="white"/>
                </a:solidFill>
              </a:rPr>
              <a:t>和对象</a:t>
            </a:r>
            <a:endParaRPr lang="zh-CN" altLang="en-US" sz="1355" dirty="0">
              <a:solidFill>
                <a:prstClr val="white"/>
              </a:solidFill>
            </a:endParaRPr>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3"/>
          </p:nvPr>
        </p:nvSpPr>
        <p:spPr>
          <a:xfrm>
            <a:off x="392113" y="798615"/>
            <a:ext cx="7094537" cy="544391"/>
          </a:xfrm>
        </p:spPr>
        <p:txBody>
          <a:bodyPr>
            <a:normAutofit/>
          </a:bodyPr>
          <a:lstStyle/>
          <a:p>
            <a:r>
              <a:rPr lang="en-US" altLang="zh-CN" sz="2000" dirty="0" smtClean="0"/>
              <a:t>8.3.2 </a:t>
            </a:r>
            <a:r>
              <a:rPr lang="zh-CN" altLang="en-US" sz="2000" dirty="0" smtClean="0"/>
              <a:t>多态</a:t>
            </a:r>
            <a:endParaRPr lang="zh-CN" altLang="en-US" sz="2000" dirty="0"/>
          </a:p>
        </p:txBody>
      </p:sp>
      <p:sp>
        <p:nvSpPr>
          <p:cNvPr id="3" name="内容占位符 2"/>
          <p:cNvSpPr>
            <a:spLocks noGrp="1"/>
          </p:cNvSpPr>
          <p:nvPr>
            <p:ph sz="quarter" idx="14"/>
          </p:nvPr>
        </p:nvSpPr>
        <p:spPr>
          <a:xfrm>
            <a:off x="364880" y="1127789"/>
            <a:ext cx="8437926" cy="4822632"/>
          </a:xfrm>
        </p:spPr>
        <p:txBody>
          <a:bodyPr>
            <a:noAutofit/>
          </a:bodyPr>
          <a:lstStyle/>
          <a:p>
            <a:pPr>
              <a:lnSpc>
                <a:spcPct val="150000"/>
              </a:lnSpc>
            </a:pPr>
            <a:r>
              <a:rPr lang="zh-CN" altLang="en-US" sz="2000" dirty="0" smtClean="0">
                <a:solidFill>
                  <a:schemeClr val="tx1">
                    <a:lumMod val="75000"/>
                    <a:lumOff val="25000"/>
                  </a:schemeClr>
                </a:solidFill>
              </a:rPr>
              <a:t>运行</a:t>
            </a:r>
            <a:r>
              <a:rPr lang="zh-CN" altLang="en-US" sz="2000" dirty="0">
                <a:solidFill>
                  <a:schemeClr val="tx1">
                    <a:lumMod val="75000"/>
                    <a:lumOff val="25000"/>
                  </a:schemeClr>
                </a:solidFill>
              </a:rPr>
              <a:t>结果如下：</a:t>
            </a:r>
            <a:endParaRPr lang="zh-CN" altLang="en-US" sz="2000" dirty="0">
              <a:solidFill>
                <a:schemeClr val="tx1">
                  <a:lumMod val="75000"/>
                  <a:lumOff val="25000"/>
                </a:schemeClr>
              </a:solidFill>
            </a:endParaRPr>
          </a:p>
          <a:p>
            <a:pPr>
              <a:lnSpc>
                <a:spcPct val="150000"/>
              </a:lnSpc>
            </a:pPr>
            <a:r>
              <a:rPr lang="en-US" altLang="zh-CN" sz="2000" dirty="0">
                <a:solidFill>
                  <a:schemeClr val="tx1">
                    <a:lumMod val="75000"/>
                    <a:lumOff val="25000"/>
                  </a:schemeClr>
                </a:solidFill>
              </a:rPr>
              <a:t>&gt;&gt;&gt; x = </a:t>
            </a:r>
            <a:r>
              <a:rPr lang="en-US" altLang="zh-CN" sz="2000" dirty="0" err="1">
                <a:solidFill>
                  <a:schemeClr val="tx1">
                    <a:lumMod val="75000"/>
                    <a:lumOff val="25000"/>
                  </a:schemeClr>
                </a:solidFill>
              </a:rPr>
              <a:t>Test_X</a:t>
            </a:r>
            <a:r>
              <a:rPr lang="en-US" altLang="zh-CN" sz="2000" dirty="0">
                <a:solidFill>
                  <a:schemeClr val="tx1">
                    <a:lumMod val="75000"/>
                    <a:lumOff val="25000"/>
                  </a:schemeClr>
                </a:solidFill>
              </a:rPr>
              <a:t>()</a:t>
            </a:r>
            <a:endParaRPr lang="en-US" altLang="zh-CN" sz="2000" dirty="0">
              <a:solidFill>
                <a:schemeClr val="tx1">
                  <a:lumMod val="75000"/>
                  <a:lumOff val="25000"/>
                </a:schemeClr>
              </a:solidFill>
            </a:endParaRPr>
          </a:p>
          <a:p>
            <a:pPr>
              <a:lnSpc>
                <a:spcPct val="150000"/>
              </a:lnSpc>
            </a:pPr>
            <a:r>
              <a:rPr lang="en-US" altLang="zh-CN" sz="2000" dirty="0">
                <a:solidFill>
                  <a:schemeClr val="tx1">
                    <a:lumMod val="75000"/>
                    <a:lumOff val="25000"/>
                  </a:schemeClr>
                </a:solidFill>
              </a:rPr>
              <a:t>&gt;&gt;&gt; y = </a:t>
            </a:r>
            <a:r>
              <a:rPr lang="en-US" altLang="zh-CN" sz="2000" dirty="0" err="1">
                <a:solidFill>
                  <a:schemeClr val="tx1">
                    <a:lumMod val="75000"/>
                    <a:lumOff val="25000"/>
                  </a:schemeClr>
                </a:solidFill>
              </a:rPr>
              <a:t>Test_Y</a:t>
            </a:r>
            <a:r>
              <a:rPr lang="en-US" altLang="zh-CN" sz="2000" dirty="0">
                <a:solidFill>
                  <a:schemeClr val="tx1">
                    <a:lumMod val="75000"/>
                    <a:lumOff val="25000"/>
                  </a:schemeClr>
                </a:solidFill>
              </a:rPr>
              <a:t>()</a:t>
            </a:r>
            <a:endParaRPr lang="en-US" altLang="zh-CN" sz="2000" dirty="0">
              <a:solidFill>
                <a:schemeClr val="tx1">
                  <a:lumMod val="75000"/>
                  <a:lumOff val="25000"/>
                </a:schemeClr>
              </a:solidFill>
            </a:endParaRPr>
          </a:p>
          <a:p>
            <a:pPr>
              <a:lnSpc>
                <a:spcPct val="150000"/>
              </a:lnSpc>
            </a:pPr>
            <a:r>
              <a:rPr lang="en-US" altLang="zh-CN" sz="2000" dirty="0">
                <a:solidFill>
                  <a:schemeClr val="tx1">
                    <a:lumMod val="75000"/>
                    <a:lumOff val="25000"/>
                  </a:schemeClr>
                </a:solidFill>
              </a:rPr>
              <a:t>&gt;&gt;&gt; </a:t>
            </a:r>
            <a:r>
              <a:rPr lang="en-US" altLang="zh-CN" sz="2000" dirty="0" err="1">
                <a:solidFill>
                  <a:schemeClr val="tx1">
                    <a:lumMod val="75000"/>
                    <a:lumOff val="25000"/>
                  </a:schemeClr>
                </a:solidFill>
              </a:rPr>
              <a:t>x.func</a:t>
            </a:r>
            <a:r>
              <a:rPr lang="en-US" altLang="zh-CN" sz="2000" dirty="0">
                <a:solidFill>
                  <a:schemeClr val="tx1">
                    <a:lumMod val="75000"/>
                    <a:lumOff val="25000"/>
                  </a:schemeClr>
                </a:solidFill>
              </a:rPr>
              <a:t>()</a:t>
            </a:r>
            <a:endParaRPr lang="en-US" altLang="zh-CN" sz="2000" dirty="0">
              <a:solidFill>
                <a:schemeClr val="tx1">
                  <a:lumMod val="75000"/>
                  <a:lumOff val="25000"/>
                </a:schemeClr>
              </a:solidFill>
            </a:endParaRPr>
          </a:p>
          <a:p>
            <a:pPr>
              <a:lnSpc>
                <a:spcPct val="150000"/>
              </a:lnSpc>
            </a:pPr>
            <a:r>
              <a:rPr lang="zh-CN" altLang="en-US" sz="2000" dirty="0">
                <a:solidFill>
                  <a:schemeClr val="tx1">
                    <a:lumMod val="75000"/>
                    <a:lumOff val="25000"/>
                  </a:schemeClr>
                </a:solidFill>
              </a:rPr>
              <a:t>测试</a:t>
            </a:r>
            <a:r>
              <a:rPr lang="en-US" altLang="zh-CN" sz="2000" dirty="0">
                <a:solidFill>
                  <a:schemeClr val="tx1">
                    <a:lumMod val="75000"/>
                    <a:lumOff val="25000"/>
                  </a:schemeClr>
                </a:solidFill>
              </a:rPr>
              <a:t>X...</a:t>
            </a:r>
            <a:endParaRPr lang="en-US" altLang="zh-CN" sz="2000" dirty="0">
              <a:solidFill>
                <a:schemeClr val="tx1">
                  <a:lumMod val="75000"/>
                  <a:lumOff val="25000"/>
                </a:schemeClr>
              </a:solidFill>
            </a:endParaRPr>
          </a:p>
          <a:p>
            <a:pPr>
              <a:lnSpc>
                <a:spcPct val="150000"/>
              </a:lnSpc>
            </a:pPr>
            <a:r>
              <a:rPr lang="en-US" altLang="zh-CN" sz="2000" dirty="0">
                <a:solidFill>
                  <a:schemeClr val="tx1">
                    <a:lumMod val="75000"/>
                    <a:lumOff val="25000"/>
                  </a:schemeClr>
                </a:solidFill>
              </a:rPr>
              <a:t>&gt;&gt;&gt; </a:t>
            </a:r>
            <a:r>
              <a:rPr lang="en-US" altLang="zh-CN" sz="2000" dirty="0" err="1">
                <a:solidFill>
                  <a:schemeClr val="tx1">
                    <a:lumMod val="75000"/>
                    <a:lumOff val="25000"/>
                  </a:schemeClr>
                </a:solidFill>
              </a:rPr>
              <a:t>y.func</a:t>
            </a:r>
            <a:r>
              <a:rPr lang="en-US" altLang="zh-CN" sz="2000" dirty="0">
                <a:solidFill>
                  <a:schemeClr val="tx1">
                    <a:lumMod val="75000"/>
                    <a:lumOff val="25000"/>
                  </a:schemeClr>
                </a:solidFill>
              </a:rPr>
              <a:t>()</a:t>
            </a:r>
            <a:endParaRPr lang="en-US" altLang="zh-CN" sz="2000" dirty="0">
              <a:solidFill>
                <a:schemeClr val="tx1">
                  <a:lumMod val="75000"/>
                  <a:lumOff val="25000"/>
                </a:schemeClr>
              </a:solidFill>
            </a:endParaRPr>
          </a:p>
          <a:p>
            <a:pPr>
              <a:lnSpc>
                <a:spcPct val="150000"/>
              </a:lnSpc>
            </a:pPr>
            <a:r>
              <a:rPr lang="zh-CN" altLang="en-US" sz="2000" dirty="0">
                <a:solidFill>
                  <a:schemeClr val="tx1">
                    <a:lumMod val="75000"/>
                    <a:lumOff val="25000"/>
                  </a:schemeClr>
                </a:solidFill>
              </a:rPr>
              <a:t>测试</a:t>
            </a:r>
            <a:r>
              <a:rPr lang="en-US" altLang="zh-CN" sz="2000" dirty="0">
                <a:solidFill>
                  <a:schemeClr val="tx1">
                    <a:lumMod val="75000"/>
                    <a:lumOff val="25000"/>
                  </a:schemeClr>
                </a:solidFill>
              </a:rPr>
              <a:t>Y...</a:t>
            </a:r>
            <a:endParaRPr lang="en-US" altLang="zh-CN" sz="2000" dirty="0">
              <a:solidFill>
                <a:schemeClr val="tx1">
                  <a:lumMod val="75000"/>
                  <a:lumOff val="25000"/>
                </a:schemeClr>
              </a:solidFill>
            </a:endParaRPr>
          </a:p>
          <a:p>
            <a:pPr>
              <a:lnSpc>
                <a:spcPct val="150000"/>
              </a:lnSpc>
            </a:pPr>
            <a:r>
              <a:rPr lang="zh-CN" altLang="en-US" sz="2000" dirty="0">
                <a:solidFill>
                  <a:schemeClr val="tx1">
                    <a:lumMod val="75000"/>
                    <a:lumOff val="25000"/>
                  </a:schemeClr>
                </a:solidFill>
              </a:rPr>
              <a:t>在上例中，我们分别定义了</a:t>
            </a:r>
            <a:r>
              <a:rPr lang="en-US" altLang="zh-CN" sz="2000" dirty="0">
                <a:solidFill>
                  <a:schemeClr val="tx1">
                    <a:lumMod val="75000"/>
                    <a:lumOff val="25000"/>
                  </a:schemeClr>
                </a:solidFill>
              </a:rPr>
              <a:t>2</a:t>
            </a:r>
            <a:r>
              <a:rPr lang="zh-CN" altLang="en-US" sz="2000" dirty="0">
                <a:solidFill>
                  <a:schemeClr val="tx1">
                    <a:lumMod val="75000"/>
                    <a:lumOff val="25000"/>
                  </a:schemeClr>
                </a:solidFill>
              </a:rPr>
              <a:t>个类： </a:t>
            </a:r>
            <a:r>
              <a:rPr lang="en-US" altLang="zh-CN" sz="2000" dirty="0" err="1">
                <a:solidFill>
                  <a:schemeClr val="tx1">
                    <a:lumMod val="75000"/>
                    <a:lumOff val="25000"/>
                  </a:schemeClr>
                </a:solidFill>
              </a:rPr>
              <a:t>Test_X</a:t>
            </a:r>
            <a:r>
              <a:rPr lang="zh-CN" altLang="en-US" sz="2000" dirty="0">
                <a:solidFill>
                  <a:schemeClr val="tx1">
                    <a:lumMod val="75000"/>
                    <a:lumOff val="25000"/>
                  </a:schemeClr>
                </a:solidFill>
              </a:rPr>
              <a:t>， </a:t>
            </a:r>
            <a:r>
              <a:rPr lang="en-US" altLang="zh-CN" sz="2000" dirty="0" err="1">
                <a:solidFill>
                  <a:schemeClr val="tx1">
                    <a:lumMod val="75000"/>
                    <a:lumOff val="25000"/>
                  </a:schemeClr>
                </a:solidFill>
              </a:rPr>
              <a:t>Test_Y</a:t>
            </a:r>
            <a:r>
              <a:rPr lang="zh-CN" altLang="en-US" sz="2000" dirty="0">
                <a:solidFill>
                  <a:schemeClr val="tx1">
                    <a:lumMod val="75000"/>
                    <a:lumOff val="25000"/>
                  </a:schemeClr>
                </a:solidFill>
              </a:rPr>
              <a:t>，每个类里面都定义了同名函数</a:t>
            </a:r>
            <a:r>
              <a:rPr lang="en-US" altLang="zh-CN" sz="2000" dirty="0" err="1">
                <a:solidFill>
                  <a:schemeClr val="tx1">
                    <a:lumMod val="75000"/>
                    <a:lumOff val="25000"/>
                  </a:schemeClr>
                </a:solidFill>
              </a:rPr>
              <a:t>func</a:t>
            </a:r>
            <a:r>
              <a:rPr lang="zh-CN" altLang="en-US" sz="2000" dirty="0">
                <a:solidFill>
                  <a:schemeClr val="tx1">
                    <a:lumMod val="75000"/>
                    <a:lumOff val="25000"/>
                  </a:schemeClr>
                </a:solidFill>
              </a:rPr>
              <a:t>，函数</a:t>
            </a:r>
            <a:r>
              <a:rPr lang="en-US" altLang="zh-CN" sz="2000" dirty="0" err="1">
                <a:solidFill>
                  <a:schemeClr val="tx1">
                    <a:lumMod val="75000"/>
                    <a:lumOff val="25000"/>
                  </a:schemeClr>
                </a:solidFill>
              </a:rPr>
              <a:t>func</a:t>
            </a:r>
            <a:r>
              <a:rPr lang="zh-CN" altLang="en-US" sz="2000" dirty="0">
                <a:solidFill>
                  <a:schemeClr val="tx1">
                    <a:lumMod val="75000"/>
                    <a:lumOff val="25000"/>
                  </a:schemeClr>
                </a:solidFill>
              </a:rPr>
              <a:t>分别实现的功能是：输出字符串“测试</a:t>
            </a:r>
            <a:r>
              <a:rPr lang="en-US" altLang="zh-CN" sz="2000" dirty="0">
                <a:solidFill>
                  <a:schemeClr val="tx1">
                    <a:lumMod val="75000"/>
                    <a:lumOff val="25000"/>
                  </a:schemeClr>
                </a:solidFill>
              </a:rPr>
              <a:t>X...”</a:t>
            </a:r>
            <a:endParaRPr lang="en-US" altLang="zh-CN" sz="2000" dirty="0">
              <a:solidFill>
                <a:schemeClr val="tx1">
                  <a:lumMod val="75000"/>
                  <a:lumOff val="25000"/>
                </a:schemeClr>
              </a:solidFill>
            </a:endParaRPr>
          </a:p>
        </p:txBody>
      </p:sp>
      <p:sp>
        <p:nvSpPr>
          <p:cNvPr id="4" name="TextBox 3"/>
          <p:cNvSpPr txBox="1"/>
          <p:nvPr/>
        </p:nvSpPr>
        <p:spPr>
          <a:xfrm>
            <a:off x="246185" y="105507"/>
            <a:ext cx="3578469" cy="415498"/>
          </a:xfrm>
          <a:prstGeom prst="rect">
            <a:avLst/>
          </a:prstGeom>
          <a:noFill/>
        </p:spPr>
        <p:txBody>
          <a:bodyPr wrap="square" rtlCol="0">
            <a:spAutoFit/>
          </a:bodyPr>
          <a:lstStyle/>
          <a:p>
            <a:r>
              <a:rPr lang="en-US" altLang="zh-CN" sz="2100" b="1" spc="225" dirty="0" smtClean="0">
                <a:solidFill>
                  <a:prstClr val="white"/>
                </a:solidFill>
              </a:rPr>
              <a:t>8.3 </a:t>
            </a:r>
            <a:r>
              <a:rPr lang="zh-CN" altLang="en-US" sz="2100" b="1" spc="225" dirty="0" smtClean="0">
                <a:solidFill>
                  <a:prstClr val="white"/>
                </a:solidFill>
              </a:rPr>
              <a:t>类的特点</a:t>
            </a:r>
            <a:endParaRPr lang="en-US" altLang="zh-CN" sz="2100" b="1" spc="225" dirty="0">
              <a:solidFill>
                <a:prstClr val="white"/>
              </a:solidFill>
            </a:endParaRPr>
          </a:p>
        </p:txBody>
      </p:sp>
      <p:sp>
        <p:nvSpPr>
          <p:cNvPr id="5" name="TextBox 4"/>
          <p:cNvSpPr txBox="1"/>
          <p:nvPr/>
        </p:nvSpPr>
        <p:spPr>
          <a:xfrm>
            <a:off x="6523891" y="255004"/>
            <a:ext cx="3006969" cy="300852"/>
          </a:xfrm>
          <a:prstGeom prst="rect">
            <a:avLst/>
          </a:prstGeom>
          <a:noFill/>
        </p:spPr>
        <p:txBody>
          <a:bodyPr wrap="square" rtlCol="0">
            <a:spAutoFit/>
          </a:bodyPr>
          <a:lstStyle/>
          <a:p>
            <a:r>
              <a:rPr lang="zh-CN" altLang="en-US" sz="1355" dirty="0">
                <a:solidFill>
                  <a:prstClr val="white"/>
                </a:solidFill>
              </a:rPr>
              <a:t>  第八</a:t>
            </a:r>
            <a:r>
              <a:rPr lang="zh-CN" altLang="en-US" sz="1355" dirty="0" smtClean="0">
                <a:solidFill>
                  <a:prstClr val="white"/>
                </a:solidFill>
              </a:rPr>
              <a:t>章 类</a:t>
            </a:r>
            <a:r>
              <a:rPr lang="zh-CN" altLang="en-US" sz="1355" dirty="0">
                <a:solidFill>
                  <a:prstClr val="white"/>
                </a:solidFill>
              </a:rPr>
              <a:t>和对象</a:t>
            </a:r>
            <a:endParaRPr lang="zh-CN" altLang="en-US" sz="1355" dirty="0">
              <a:solidFill>
                <a:prstClr val="white"/>
              </a:solidFill>
            </a:endParaRPr>
          </a:p>
        </p:txBody>
      </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3"/>
          </p:nvPr>
        </p:nvSpPr>
        <p:spPr>
          <a:xfrm>
            <a:off x="392113" y="798615"/>
            <a:ext cx="7094537" cy="544391"/>
          </a:xfrm>
        </p:spPr>
        <p:txBody>
          <a:bodyPr>
            <a:normAutofit/>
          </a:bodyPr>
          <a:lstStyle/>
          <a:p>
            <a:r>
              <a:rPr lang="en-US" altLang="zh-CN" sz="2000" dirty="0" smtClean="0"/>
              <a:t>8.3.2 </a:t>
            </a:r>
            <a:r>
              <a:rPr lang="zh-CN" altLang="en-US" sz="2000" dirty="0" smtClean="0"/>
              <a:t>多态</a:t>
            </a:r>
            <a:endParaRPr lang="zh-CN" altLang="en-US" sz="2000" dirty="0"/>
          </a:p>
        </p:txBody>
      </p:sp>
      <p:sp>
        <p:nvSpPr>
          <p:cNvPr id="3" name="内容占位符 2"/>
          <p:cNvSpPr>
            <a:spLocks noGrp="1"/>
          </p:cNvSpPr>
          <p:nvPr>
            <p:ph sz="quarter" idx="14"/>
          </p:nvPr>
        </p:nvSpPr>
        <p:spPr>
          <a:xfrm>
            <a:off x="364880" y="1127789"/>
            <a:ext cx="8437926" cy="4822632"/>
          </a:xfrm>
        </p:spPr>
        <p:txBody>
          <a:bodyPr>
            <a:noAutofit/>
          </a:bodyPr>
          <a:lstStyle/>
          <a:p>
            <a:pPr>
              <a:lnSpc>
                <a:spcPct val="150000"/>
              </a:lnSpc>
            </a:pPr>
            <a:r>
              <a:rPr lang="zh-CN" altLang="en-US" sz="2000" dirty="0" smtClean="0">
                <a:solidFill>
                  <a:schemeClr val="tx1">
                    <a:lumMod val="75000"/>
                    <a:lumOff val="25000"/>
                  </a:schemeClr>
                </a:solidFill>
              </a:rPr>
              <a:t>“测试</a:t>
            </a:r>
            <a:r>
              <a:rPr lang="en-US" altLang="zh-CN" sz="2000" dirty="0" smtClean="0">
                <a:solidFill>
                  <a:schemeClr val="tx1">
                    <a:lumMod val="75000"/>
                    <a:lumOff val="25000"/>
                  </a:schemeClr>
                </a:solidFill>
              </a:rPr>
              <a:t>Y...”</a:t>
            </a:r>
            <a:r>
              <a:rPr lang="zh-CN" altLang="en-US" sz="2000" dirty="0">
                <a:solidFill>
                  <a:schemeClr val="tx1">
                    <a:lumMod val="75000"/>
                    <a:lumOff val="25000"/>
                  </a:schemeClr>
                </a:solidFill>
              </a:rPr>
              <a:t>，类</a:t>
            </a:r>
            <a:r>
              <a:rPr lang="en-US" altLang="zh-CN" sz="2000" dirty="0" err="1">
                <a:solidFill>
                  <a:schemeClr val="tx1">
                    <a:lumMod val="75000"/>
                    <a:lumOff val="25000"/>
                  </a:schemeClr>
                </a:solidFill>
              </a:rPr>
              <a:t>Test_X</a:t>
            </a:r>
            <a:r>
              <a:rPr lang="en-US" altLang="zh-CN" sz="2000" dirty="0">
                <a:solidFill>
                  <a:schemeClr val="tx1">
                    <a:lumMod val="75000"/>
                    <a:lumOff val="25000"/>
                  </a:schemeClr>
                </a:solidFill>
              </a:rPr>
              <a:t>()</a:t>
            </a:r>
            <a:r>
              <a:rPr lang="zh-CN" altLang="en-US" sz="2000" dirty="0">
                <a:solidFill>
                  <a:schemeClr val="tx1">
                    <a:lumMod val="75000"/>
                    <a:lumOff val="25000"/>
                  </a:schemeClr>
                </a:solidFill>
              </a:rPr>
              <a:t>的实例对象为：</a:t>
            </a:r>
            <a:r>
              <a:rPr lang="en-US" altLang="zh-CN" sz="2000" dirty="0">
                <a:solidFill>
                  <a:schemeClr val="tx1">
                    <a:lumMod val="75000"/>
                    <a:lumOff val="25000"/>
                  </a:schemeClr>
                </a:solidFill>
              </a:rPr>
              <a:t>x</a:t>
            </a:r>
            <a:r>
              <a:rPr lang="zh-CN" altLang="en-US" sz="2000" dirty="0">
                <a:solidFill>
                  <a:schemeClr val="tx1">
                    <a:lumMod val="75000"/>
                    <a:lumOff val="25000"/>
                  </a:schemeClr>
                </a:solidFill>
              </a:rPr>
              <a:t>，类</a:t>
            </a:r>
            <a:r>
              <a:rPr lang="en-US" altLang="zh-CN" sz="2000" dirty="0" err="1">
                <a:solidFill>
                  <a:schemeClr val="tx1">
                    <a:lumMod val="75000"/>
                    <a:lumOff val="25000"/>
                  </a:schemeClr>
                </a:solidFill>
              </a:rPr>
              <a:t>Test_Y</a:t>
            </a:r>
            <a:r>
              <a:rPr lang="en-US" altLang="zh-CN" sz="2000" dirty="0">
                <a:solidFill>
                  <a:schemeClr val="tx1">
                    <a:lumMod val="75000"/>
                    <a:lumOff val="25000"/>
                  </a:schemeClr>
                </a:solidFill>
              </a:rPr>
              <a:t>()</a:t>
            </a:r>
            <a:r>
              <a:rPr lang="zh-CN" altLang="en-US" sz="2000" dirty="0">
                <a:solidFill>
                  <a:schemeClr val="tx1">
                    <a:lumMod val="75000"/>
                    <a:lumOff val="25000"/>
                  </a:schemeClr>
                </a:solidFill>
              </a:rPr>
              <a:t>的实例对象为：</a:t>
            </a:r>
            <a:r>
              <a:rPr lang="en-US" altLang="zh-CN" sz="2000" dirty="0">
                <a:solidFill>
                  <a:schemeClr val="tx1">
                    <a:lumMod val="75000"/>
                    <a:lumOff val="25000"/>
                  </a:schemeClr>
                </a:solidFill>
              </a:rPr>
              <a:t>y</a:t>
            </a:r>
            <a:r>
              <a:rPr lang="zh-CN" altLang="en-US" sz="2000" dirty="0">
                <a:solidFill>
                  <a:schemeClr val="tx1">
                    <a:lumMod val="75000"/>
                    <a:lumOff val="25000"/>
                  </a:schemeClr>
                </a:solidFill>
              </a:rPr>
              <a:t>，对象</a:t>
            </a:r>
            <a:r>
              <a:rPr lang="en-US" altLang="zh-CN" sz="2000" dirty="0">
                <a:solidFill>
                  <a:schemeClr val="tx1">
                    <a:lumMod val="75000"/>
                    <a:lumOff val="25000"/>
                  </a:schemeClr>
                </a:solidFill>
              </a:rPr>
              <a:t>x</a:t>
            </a:r>
            <a:r>
              <a:rPr lang="zh-CN" altLang="en-US" sz="2000" dirty="0">
                <a:solidFill>
                  <a:schemeClr val="tx1">
                    <a:lumMod val="75000"/>
                    <a:lumOff val="25000"/>
                  </a:schemeClr>
                </a:solidFill>
              </a:rPr>
              <a:t>和对象</a:t>
            </a:r>
            <a:r>
              <a:rPr lang="en-US" altLang="zh-CN" sz="2000" dirty="0">
                <a:solidFill>
                  <a:schemeClr val="tx1">
                    <a:lumMod val="75000"/>
                    <a:lumOff val="25000"/>
                  </a:schemeClr>
                </a:solidFill>
              </a:rPr>
              <a:t>y</a:t>
            </a:r>
            <a:r>
              <a:rPr lang="zh-CN" altLang="en-US" sz="2000" dirty="0">
                <a:solidFill>
                  <a:schemeClr val="tx1">
                    <a:lumMod val="75000"/>
                    <a:lumOff val="25000"/>
                  </a:schemeClr>
                </a:solidFill>
              </a:rPr>
              <a:t>分别调用了同名函数</a:t>
            </a:r>
            <a:r>
              <a:rPr lang="en-US" altLang="zh-CN" sz="2000" dirty="0" err="1">
                <a:solidFill>
                  <a:schemeClr val="tx1">
                    <a:lumMod val="75000"/>
                    <a:lumOff val="25000"/>
                  </a:schemeClr>
                </a:solidFill>
              </a:rPr>
              <a:t>func</a:t>
            </a:r>
            <a:r>
              <a:rPr lang="en-US" altLang="zh-CN" sz="2000" dirty="0">
                <a:solidFill>
                  <a:schemeClr val="tx1">
                    <a:lumMod val="75000"/>
                    <a:lumOff val="25000"/>
                  </a:schemeClr>
                </a:solidFill>
              </a:rPr>
              <a:t>()</a:t>
            </a:r>
            <a:r>
              <a:rPr lang="zh-CN" altLang="en-US" sz="2000" dirty="0">
                <a:solidFill>
                  <a:schemeClr val="tx1">
                    <a:lumMod val="75000"/>
                    <a:lumOff val="25000"/>
                  </a:schemeClr>
                </a:solidFill>
              </a:rPr>
              <a:t>，分别运行得到了不同的结果：测试</a:t>
            </a:r>
            <a:r>
              <a:rPr lang="en-US" altLang="zh-CN" sz="2000" dirty="0">
                <a:solidFill>
                  <a:schemeClr val="tx1">
                    <a:lumMod val="75000"/>
                    <a:lumOff val="25000"/>
                  </a:schemeClr>
                </a:solidFill>
              </a:rPr>
              <a:t>X…</a:t>
            </a:r>
            <a:r>
              <a:rPr lang="zh-CN" altLang="en-US" sz="2000" dirty="0">
                <a:solidFill>
                  <a:schemeClr val="tx1">
                    <a:lumMod val="75000"/>
                    <a:lumOff val="25000"/>
                  </a:schemeClr>
                </a:solidFill>
              </a:rPr>
              <a:t>和测试</a:t>
            </a:r>
            <a:r>
              <a:rPr lang="en-US" altLang="zh-CN" sz="2000" dirty="0">
                <a:solidFill>
                  <a:schemeClr val="tx1">
                    <a:lumMod val="75000"/>
                    <a:lumOff val="25000"/>
                  </a:schemeClr>
                </a:solidFill>
              </a:rPr>
              <a:t>Y…</a:t>
            </a:r>
            <a:r>
              <a:rPr lang="zh-CN" altLang="en-US" sz="2000" dirty="0">
                <a:solidFill>
                  <a:schemeClr val="tx1">
                    <a:lumMod val="75000"/>
                    <a:lumOff val="25000"/>
                  </a:schemeClr>
                </a:solidFill>
              </a:rPr>
              <a:t>。由此可见，不同对象调用了同名方法</a:t>
            </a:r>
            <a:r>
              <a:rPr lang="en-US" altLang="zh-CN" sz="2000" dirty="0">
                <a:solidFill>
                  <a:schemeClr val="tx1">
                    <a:lumMod val="75000"/>
                    <a:lumOff val="25000"/>
                  </a:schemeClr>
                </a:solidFill>
              </a:rPr>
              <a:t>(</a:t>
            </a:r>
            <a:r>
              <a:rPr lang="zh-CN" altLang="en-US" sz="2000" dirty="0">
                <a:solidFill>
                  <a:schemeClr val="tx1">
                    <a:lumMod val="75000"/>
                    <a:lumOff val="25000"/>
                  </a:schemeClr>
                </a:solidFill>
              </a:rPr>
              <a:t>函数</a:t>
            </a:r>
            <a:r>
              <a:rPr lang="en-US" altLang="zh-CN" sz="2000" dirty="0">
                <a:solidFill>
                  <a:schemeClr val="tx1">
                    <a:lumMod val="75000"/>
                    <a:lumOff val="25000"/>
                  </a:schemeClr>
                </a:solidFill>
              </a:rPr>
              <a:t>),</a:t>
            </a:r>
            <a:r>
              <a:rPr lang="zh-CN" altLang="en-US" sz="2000" dirty="0">
                <a:solidFill>
                  <a:schemeClr val="tx1">
                    <a:lumMod val="75000"/>
                    <a:lumOff val="25000"/>
                  </a:schemeClr>
                </a:solidFill>
              </a:rPr>
              <a:t>实现的结果不一样，这就是多态。</a:t>
            </a:r>
            <a:endParaRPr lang="zh-CN" altLang="en-US" sz="2000" dirty="0">
              <a:solidFill>
                <a:schemeClr val="tx1">
                  <a:lumMod val="75000"/>
                  <a:lumOff val="25000"/>
                </a:schemeClr>
              </a:solidFill>
            </a:endParaRPr>
          </a:p>
          <a:p>
            <a:pPr>
              <a:lnSpc>
                <a:spcPct val="150000"/>
              </a:lnSpc>
            </a:pPr>
            <a:r>
              <a:rPr lang="zh-CN" altLang="en-US" sz="2000" dirty="0">
                <a:solidFill>
                  <a:schemeClr val="tx1">
                    <a:lumMod val="75000"/>
                    <a:lumOff val="25000"/>
                  </a:schemeClr>
                </a:solidFill>
              </a:rPr>
              <a:t>注意：</a:t>
            </a:r>
            <a:r>
              <a:rPr lang="en-US" altLang="zh-CN" sz="2000" dirty="0">
                <a:solidFill>
                  <a:schemeClr val="tx1">
                    <a:lumMod val="75000"/>
                    <a:lumOff val="25000"/>
                  </a:schemeClr>
                </a:solidFill>
              </a:rPr>
              <a:t>self</a:t>
            </a:r>
            <a:r>
              <a:rPr lang="zh-CN" altLang="en-US" sz="2000" dirty="0">
                <a:solidFill>
                  <a:schemeClr val="tx1">
                    <a:lumMod val="75000"/>
                    <a:lumOff val="25000"/>
                  </a:schemeClr>
                </a:solidFill>
              </a:rPr>
              <a:t>相当于</a:t>
            </a:r>
            <a:r>
              <a:rPr lang="en-US" altLang="zh-CN" sz="2000" dirty="0">
                <a:solidFill>
                  <a:schemeClr val="tx1">
                    <a:lumMod val="75000"/>
                    <a:lumOff val="25000"/>
                  </a:schemeClr>
                </a:solidFill>
              </a:rPr>
              <a:t>C++</a:t>
            </a:r>
            <a:r>
              <a:rPr lang="zh-CN" altLang="en-US" sz="2000" dirty="0">
                <a:solidFill>
                  <a:schemeClr val="tx1">
                    <a:lumMod val="75000"/>
                    <a:lumOff val="25000"/>
                  </a:schemeClr>
                </a:solidFill>
              </a:rPr>
              <a:t>的</a:t>
            </a:r>
            <a:r>
              <a:rPr lang="en-US" altLang="zh-CN" sz="2000" dirty="0">
                <a:solidFill>
                  <a:schemeClr val="tx1">
                    <a:lumMod val="75000"/>
                    <a:lumOff val="25000"/>
                  </a:schemeClr>
                </a:solidFill>
              </a:rPr>
              <a:t>this</a:t>
            </a:r>
            <a:r>
              <a:rPr lang="zh-CN" altLang="en-US" sz="2000" dirty="0">
                <a:solidFill>
                  <a:schemeClr val="tx1">
                    <a:lumMod val="75000"/>
                    <a:lumOff val="25000"/>
                  </a:schemeClr>
                </a:solidFill>
              </a:rPr>
              <a:t>指针。由同一个类可以生成无数个对象，这些对象都来源于同一个类的属性和方法，当一个对象的方法被调用的时候，对象会将自身作为第一个参数传给</a:t>
            </a:r>
            <a:r>
              <a:rPr lang="en-US" altLang="zh-CN" sz="2000" dirty="0">
                <a:solidFill>
                  <a:schemeClr val="tx1">
                    <a:lumMod val="75000"/>
                    <a:lumOff val="25000"/>
                  </a:schemeClr>
                </a:solidFill>
              </a:rPr>
              <a:t>self</a:t>
            </a:r>
            <a:r>
              <a:rPr lang="zh-CN" altLang="en-US" sz="2000" dirty="0">
                <a:solidFill>
                  <a:schemeClr val="tx1">
                    <a:lumMod val="75000"/>
                    <a:lumOff val="25000"/>
                  </a:schemeClr>
                </a:solidFill>
              </a:rPr>
              <a:t>参数，接收到</a:t>
            </a:r>
            <a:r>
              <a:rPr lang="en-US" altLang="zh-CN" sz="2000" dirty="0">
                <a:solidFill>
                  <a:schemeClr val="tx1">
                    <a:lumMod val="75000"/>
                    <a:lumOff val="25000"/>
                  </a:schemeClr>
                </a:solidFill>
              </a:rPr>
              <a:t>self</a:t>
            </a:r>
            <a:r>
              <a:rPr lang="zh-CN" altLang="en-US" sz="2000" dirty="0">
                <a:solidFill>
                  <a:schemeClr val="tx1">
                    <a:lumMod val="75000"/>
                    <a:lumOff val="25000"/>
                  </a:schemeClr>
                </a:solidFill>
              </a:rPr>
              <a:t>参数的时候，</a:t>
            </a:r>
            <a:r>
              <a:rPr lang="en-US" altLang="zh-CN" sz="2000" dirty="0">
                <a:solidFill>
                  <a:schemeClr val="tx1">
                    <a:lumMod val="75000"/>
                    <a:lumOff val="25000"/>
                  </a:schemeClr>
                </a:solidFill>
              </a:rPr>
              <a:t>Python</a:t>
            </a:r>
            <a:r>
              <a:rPr lang="zh-CN" altLang="en-US" sz="2000" dirty="0">
                <a:solidFill>
                  <a:schemeClr val="tx1">
                    <a:lumMod val="75000"/>
                    <a:lumOff val="25000"/>
                  </a:schemeClr>
                </a:solidFill>
              </a:rPr>
              <a:t>就知道是哪一个对象在调用方法了。</a:t>
            </a:r>
            <a:endParaRPr lang="zh-CN" altLang="en-US" sz="2000" dirty="0">
              <a:solidFill>
                <a:schemeClr val="tx1">
                  <a:lumMod val="75000"/>
                  <a:lumOff val="25000"/>
                </a:schemeClr>
              </a:solidFill>
            </a:endParaRPr>
          </a:p>
          <a:p>
            <a:pPr>
              <a:lnSpc>
                <a:spcPct val="150000"/>
              </a:lnSpc>
            </a:pPr>
            <a:endParaRPr lang="zh-CN" altLang="en-US" sz="2000" dirty="0">
              <a:solidFill>
                <a:schemeClr val="tx1">
                  <a:lumMod val="75000"/>
                  <a:lumOff val="25000"/>
                </a:schemeClr>
              </a:solidFill>
            </a:endParaRPr>
          </a:p>
        </p:txBody>
      </p:sp>
      <p:sp>
        <p:nvSpPr>
          <p:cNvPr id="4" name="TextBox 3"/>
          <p:cNvSpPr txBox="1"/>
          <p:nvPr/>
        </p:nvSpPr>
        <p:spPr>
          <a:xfrm>
            <a:off x="246185" y="105507"/>
            <a:ext cx="3578469" cy="415498"/>
          </a:xfrm>
          <a:prstGeom prst="rect">
            <a:avLst/>
          </a:prstGeom>
          <a:noFill/>
        </p:spPr>
        <p:txBody>
          <a:bodyPr wrap="square" rtlCol="0">
            <a:spAutoFit/>
          </a:bodyPr>
          <a:lstStyle/>
          <a:p>
            <a:r>
              <a:rPr lang="en-US" altLang="zh-CN" sz="2100" b="1" spc="225" dirty="0" smtClean="0">
                <a:solidFill>
                  <a:prstClr val="white"/>
                </a:solidFill>
              </a:rPr>
              <a:t>8.3 </a:t>
            </a:r>
            <a:r>
              <a:rPr lang="zh-CN" altLang="en-US" sz="2100" b="1" spc="225" dirty="0" smtClean="0">
                <a:solidFill>
                  <a:prstClr val="white"/>
                </a:solidFill>
              </a:rPr>
              <a:t>类的特点</a:t>
            </a:r>
            <a:endParaRPr lang="en-US" altLang="zh-CN" sz="2100" b="1" spc="225" dirty="0">
              <a:solidFill>
                <a:prstClr val="white"/>
              </a:solidFill>
            </a:endParaRPr>
          </a:p>
        </p:txBody>
      </p:sp>
      <p:sp>
        <p:nvSpPr>
          <p:cNvPr id="5" name="TextBox 4"/>
          <p:cNvSpPr txBox="1"/>
          <p:nvPr/>
        </p:nvSpPr>
        <p:spPr>
          <a:xfrm>
            <a:off x="6523891" y="255004"/>
            <a:ext cx="3006969" cy="300852"/>
          </a:xfrm>
          <a:prstGeom prst="rect">
            <a:avLst/>
          </a:prstGeom>
          <a:noFill/>
        </p:spPr>
        <p:txBody>
          <a:bodyPr wrap="square" rtlCol="0">
            <a:spAutoFit/>
          </a:bodyPr>
          <a:lstStyle/>
          <a:p>
            <a:r>
              <a:rPr lang="zh-CN" altLang="en-US" sz="1355" dirty="0">
                <a:solidFill>
                  <a:prstClr val="white"/>
                </a:solidFill>
              </a:rPr>
              <a:t>  第八</a:t>
            </a:r>
            <a:r>
              <a:rPr lang="zh-CN" altLang="en-US" sz="1355" dirty="0" smtClean="0">
                <a:solidFill>
                  <a:prstClr val="white"/>
                </a:solidFill>
              </a:rPr>
              <a:t>章 类</a:t>
            </a:r>
            <a:r>
              <a:rPr lang="zh-CN" altLang="en-US" sz="1355" dirty="0">
                <a:solidFill>
                  <a:prstClr val="white"/>
                </a:solidFill>
              </a:rPr>
              <a:t>和对象</a:t>
            </a:r>
            <a:endParaRPr lang="zh-CN" altLang="en-US" sz="1355" dirty="0">
              <a:solidFill>
                <a:prstClr val="white"/>
              </a:solidFill>
            </a:endParaRPr>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3"/>
          </p:nvPr>
        </p:nvSpPr>
        <p:spPr>
          <a:xfrm>
            <a:off x="392113" y="798615"/>
            <a:ext cx="7094537" cy="544391"/>
          </a:xfrm>
        </p:spPr>
        <p:txBody>
          <a:bodyPr>
            <a:normAutofit/>
          </a:bodyPr>
          <a:lstStyle/>
          <a:p>
            <a:r>
              <a:rPr lang="en-US" altLang="zh-CN" sz="2000" dirty="0" smtClean="0"/>
              <a:t>8.3.3 </a:t>
            </a:r>
            <a:r>
              <a:rPr lang="zh-CN" altLang="en-US" sz="2000" dirty="0" smtClean="0"/>
              <a:t>继承</a:t>
            </a:r>
            <a:endParaRPr lang="zh-CN" altLang="en-US" sz="2000" dirty="0"/>
          </a:p>
        </p:txBody>
      </p:sp>
      <p:sp>
        <p:nvSpPr>
          <p:cNvPr id="3" name="内容占位符 2"/>
          <p:cNvSpPr>
            <a:spLocks noGrp="1"/>
          </p:cNvSpPr>
          <p:nvPr>
            <p:ph sz="quarter" idx="14"/>
          </p:nvPr>
        </p:nvSpPr>
        <p:spPr>
          <a:xfrm>
            <a:off x="364879" y="1127789"/>
            <a:ext cx="8492517" cy="4986408"/>
          </a:xfrm>
        </p:spPr>
        <p:txBody>
          <a:bodyPr>
            <a:noAutofit/>
          </a:bodyPr>
          <a:lstStyle/>
          <a:p>
            <a:pPr>
              <a:lnSpc>
                <a:spcPct val="150000"/>
              </a:lnSpc>
            </a:pPr>
            <a:r>
              <a:rPr lang="zh-CN" altLang="en-US" sz="2000" dirty="0">
                <a:solidFill>
                  <a:schemeClr val="tx1">
                    <a:lumMod val="75000"/>
                    <a:lumOff val="25000"/>
                  </a:schemeClr>
                </a:solidFill>
              </a:rPr>
              <a:t>继承是子类自动共享父类的数据和方法的机制。</a:t>
            </a:r>
            <a:endParaRPr lang="zh-CN" altLang="en-US" sz="2000" dirty="0">
              <a:solidFill>
                <a:schemeClr val="tx1">
                  <a:lumMod val="75000"/>
                  <a:lumOff val="25000"/>
                </a:schemeClr>
              </a:solidFill>
            </a:endParaRPr>
          </a:p>
          <a:p>
            <a:pPr>
              <a:lnSpc>
                <a:spcPct val="150000"/>
              </a:lnSpc>
            </a:pPr>
            <a:r>
              <a:rPr lang="zh-CN" altLang="en-US" sz="2000" dirty="0">
                <a:solidFill>
                  <a:schemeClr val="tx1">
                    <a:lumMod val="75000"/>
                    <a:lumOff val="25000"/>
                  </a:schemeClr>
                </a:solidFill>
              </a:rPr>
              <a:t>语法格式如下：</a:t>
            </a:r>
            <a:endParaRPr lang="zh-CN" altLang="en-US" sz="2000" dirty="0">
              <a:solidFill>
                <a:schemeClr val="tx1">
                  <a:lumMod val="75000"/>
                  <a:lumOff val="25000"/>
                </a:schemeClr>
              </a:solidFill>
            </a:endParaRPr>
          </a:p>
          <a:p>
            <a:pPr>
              <a:lnSpc>
                <a:spcPct val="150000"/>
              </a:lnSpc>
            </a:pPr>
            <a:r>
              <a:rPr lang="en-US" altLang="zh-CN" sz="2000" dirty="0">
                <a:solidFill>
                  <a:schemeClr val="tx1">
                    <a:lumMod val="75000"/>
                    <a:lumOff val="25000"/>
                  </a:schemeClr>
                </a:solidFill>
              </a:rPr>
              <a:t>Class </a:t>
            </a:r>
            <a:r>
              <a:rPr lang="en-US" altLang="zh-CN" sz="2000" dirty="0" err="1">
                <a:solidFill>
                  <a:schemeClr val="tx1">
                    <a:lumMod val="75000"/>
                    <a:lumOff val="25000"/>
                  </a:schemeClr>
                </a:solidFill>
              </a:rPr>
              <a:t>ClassName</a:t>
            </a:r>
            <a:r>
              <a:rPr lang="en-US" altLang="zh-CN" sz="2000" dirty="0">
                <a:solidFill>
                  <a:schemeClr val="tx1">
                    <a:lumMod val="75000"/>
                    <a:lumOff val="25000"/>
                  </a:schemeClr>
                </a:solidFill>
              </a:rPr>
              <a:t>(</a:t>
            </a:r>
            <a:r>
              <a:rPr lang="en-US" altLang="zh-CN" sz="2000" dirty="0" err="1">
                <a:solidFill>
                  <a:schemeClr val="tx1">
                    <a:lumMod val="75000"/>
                    <a:lumOff val="25000"/>
                  </a:schemeClr>
                </a:solidFill>
              </a:rPr>
              <a:t>BaseClassName</a:t>
            </a:r>
            <a:r>
              <a:rPr lang="en-US" altLang="zh-CN" sz="2000" dirty="0">
                <a:solidFill>
                  <a:schemeClr val="tx1">
                    <a:lumMod val="75000"/>
                    <a:lumOff val="25000"/>
                  </a:schemeClr>
                </a:solidFill>
              </a:rPr>
              <a:t>):</a:t>
            </a:r>
            <a:endParaRPr lang="en-US" altLang="zh-CN" sz="2000" dirty="0">
              <a:solidFill>
                <a:schemeClr val="tx1">
                  <a:lumMod val="75000"/>
                  <a:lumOff val="25000"/>
                </a:schemeClr>
              </a:solidFill>
            </a:endParaRPr>
          </a:p>
          <a:p>
            <a:pPr>
              <a:lnSpc>
                <a:spcPct val="150000"/>
              </a:lnSpc>
            </a:pPr>
            <a:r>
              <a:rPr lang="en-US" altLang="zh-CN" sz="2000" dirty="0">
                <a:solidFill>
                  <a:schemeClr val="tx1">
                    <a:lumMod val="75000"/>
                    <a:lumOff val="25000"/>
                  </a:schemeClr>
                </a:solidFill>
              </a:rPr>
              <a:t>             ……</a:t>
            </a:r>
            <a:endParaRPr lang="en-US" altLang="zh-CN" sz="2000" dirty="0">
              <a:solidFill>
                <a:schemeClr val="tx1">
                  <a:lumMod val="75000"/>
                  <a:lumOff val="25000"/>
                </a:schemeClr>
              </a:solidFill>
            </a:endParaRPr>
          </a:p>
          <a:p>
            <a:pPr>
              <a:lnSpc>
                <a:spcPct val="150000"/>
              </a:lnSpc>
            </a:pPr>
            <a:r>
              <a:rPr lang="en-US" altLang="zh-CN" sz="2000" dirty="0" err="1">
                <a:solidFill>
                  <a:schemeClr val="tx1">
                    <a:lumMod val="75000"/>
                    <a:lumOff val="25000"/>
                  </a:schemeClr>
                </a:solidFill>
              </a:rPr>
              <a:t>ClassName</a:t>
            </a:r>
            <a:r>
              <a:rPr lang="zh-CN" altLang="en-US" sz="2000" dirty="0">
                <a:solidFill>
                  <a:schemeClr val="tx1">
                    <a:lumMod val="75000"/>
                    <a:lumOff val="25000"/>
                  </a:schemeClr>
                </a:solidFill>
              </a:rPr>
              <a:t>：是子类的名称，第一个字母必须大写。</a:t>
            </a:r>
            <a:endParaRPr lang="zh-CN" altLang="en-US" sz="2000" dirty="0">
              <a:solidFill>
                <a:schemeClr val="tx1">
                  <a:lumMod val="75000"/>
                  <a:lumOff val="25000"/>
                </a:schemeClr>
              </a:solidFill>
            </a:endParaRPr>
          </a:p>
          <a:p>
            <a:pPr>
              <a:lnSpc>
                <a:spcPct val="150000"/>
              </a:lnSpc>
            </a:pPr>
            <a:r>
              <a:rPr lang="en-US" altLang="zh-CN" sz="2000" dirty="0" err="1">
                <a:solidFill>
                  <a:schemeClr val="tx1">
                    <a:lumMod val="75000"/>
                    <a:lumOff val="25000"/>
                  </a:schemeClr>
                </a:solidFill>
              </a:rPr>
              <a:t>BaseClassName</a:t>
            </a:r>
            <a:r>
              <a:rPr lang="zh-CN" altLang="en-US" sz="2000" dirty="0">
                <a:solidFill>
                  <a:schemeClr val="tx1">
                    <a:lumMod val="75000"/>
                    <a:lumOff val="25000"/>
                  </a:schemeClr>
                </a:solidFill>
              </a:rPr>
              <a:t>：是父类的名称。</a:t>
            </a:r>
            <a:endParaRPr lang="zh-CN" altLang="en-US" sz="2000" dirty="0">
              <a:solidFill>
                <a:schemeClr val="tx1">
                  <a:lumMod val="75000"/>
                  <a:lumOff val="25000"/>
                </a:schemeClr>
              </a:solidFill>
            </a:endParaRPr>
          </a:p>
          <a:p>
            <a:pPr>
              <a:lnSpc>
                <a:spcPct val="150000"/>
              </a:lnSpc>
            </a:pPr>
            <a:r>
              <a:rPr lang="zh-CN" altLang="en-US" sz="2000" dirty="0">
                <a:solidFill>
                  <a:schemeClr val="tx1">
                    <a:lumMod val="75000"/>
                    <a:lumOff val="25000"/>
                  </a:schemeClr>
                </a:solidFill>
              </a:rPr>
              <a:t>被继承的类我们称为基类、父类或超类，而继承者我们称为子类。子类可以继承父类的任何属性和方法。</a:t>
            </a:r>
            <a:endParaRPr lang="zh-CN" altLang="en-US" sz="2000" dirty="0">
              <a:solidFill>
                <a:schemeClr val="tx1">
                  <a:lumMod val="75000"/>
                  <a:lumOff val="25000"/>
                </a:schemeClr>
              </a:solidFill>
            </a:endParaRPr>
          </a:p>
          <a:p>
            <a:pPr>
              <a:lnSpc>
                <a:spcPct val="150000"/>
              </a:lnSpc>
            </a:pPr>
            <a:r>
              <a:rPr lang="zh-CN" altLang="en-US" sz="2000" dirty="0">
                <a:solidFill>
                  <a:schemeClr val="tx1">
                    <a:lumMod val="75000"/>
                    <a:lumOff val="25000"/>
                  </a:schemeClr>
                </a:solidFill>
              </a:rPr>
              <a:t>我们以列表对象为例，如下所示程序代码：</a:t>
            </a:r>
            <a:endParaRPr lang="zh-CN" altLang="en-US" sz="2000" dirty="0">
              <a:solidFill>
                <a:schemeClr val="tx1">
                  <a:lumMod val="75000"/>
                  <a:lumOff val="25000"/>
                </a:schemeClr>
              </a:solidFill>
            </a:endParaRPr>
          </a:p>
          <a:p>
            <a:pPr>
              <a:lnSpc>
                <a:spcPct val="150000"/>
              </a:lnSpc>
            </a:pPr>
            <a:endParaRPr lang="zh-CN" altLang="en-US" sz="2000" dirty="0">
              <a:solidFill>
                <a:schemeClr val="tx1">
                  <a:lumMod val="75000"/>
                  <a:lumOff val="25000"/>
                </a:schemeClr>
              </a:solidFill>
            </a:endParaRPr>
          </a:p>
        </p:txBody>
      </p:sp>
      <p:sp>
        <p:nvSpPr>
          <p:cNvPr id="4" name="TextBox 3"/>
          <p:cNvSpPr txBox="1"/>
          <p:nvPr/>
        </p:nvSpPr>
        <p:spPr>
          <a:xfrm>
            <a:off x="246185" y="105507"/>
            <a:ext cx="3578469" cy="415498"/>
          </a:xfrm>
          <a:prstGeom prst="rect">
            <a:avLst/>
          </a:prstGeom>
          <a:noFill/>
        </p:spPr>
        <p:txBody>
          <a:bodyPr wrap="square" rtlCol="0">
            <a:spAutoFit/>
          </a:bodyPr>
          <a:lstStyle/>
          <a:p>
            <a:r>
              <a:rPr lang="en-US" altLang="zh-CN" sz="2100" b="1" spc="225" dirty="0" smtClean="0">
                <a:solidFill>
                  <a:prstClr val="white"/>
                </a:solidFill>
              </a:rPr>
              <a:t>8.3 </a:t>
            </a:r>
            <a:r>
              <a:rPr lang="zh-CN" altLang="en-US" sz="2100" b="1" spc="225" dirty="0" smtClean="0">
                <a:solidFill>
                  <a:prstClr val="white"/>
                </a:solidFill>
              </a:rPr>
              <a:t>类的特点</a:t>
            </a:r>
            <a:endParaRPr lang="en-US" altLang="zh-CN" sz="2100" b="1" spc="225" dirty="0">
              <a:solidFill>
                <a:prstClr val="white"/>
              </a:solidFill>
            </a:endParaRPr>
          </a:p>
        </p:txBody>
      </p:sp>
      <p:sp>
        <p:nvSpPr>
          <p:cNvPr id="5" name="TextBox 4"/>
          <p:cNvSpPr txBox="1"/>
          <p:nvPr/>
        </p:nvSpPr>
        <p:spPr>
          <a:xfrm>
            <a:off x="6523891" y="255004"/>
            <a:ext cx="3006969" cy="300852"/>
          </a:xfrm>
          <a:prstGeom prst="rect">
            <a:avLst/>
          </a:prstGeom>
          <a:noFill/>
        </p:spPr>
        <p:txBody>
          <a:bodyPr wrap="square" rtlCol="0">
            <a:spAutoFit/>
          </a:bodyPr>
          <a:lstStyle/>
          <a:p>
            <a:r>
              <a:rPr lang="zh-CN" altLang="en-US" sz="1355" dirty="0">
                <a:solidFill>
                  <a:prstClr val="white"/>
                </a:solidFill>
              </a:rPr>
              <a:t>  第八</a:t>
            </a:r>
            <a:r>
              <a:rPr lang="zh-CN" altLang="en-US" sz="1355" dirty="0" smtClean="0">
                <a:solidFill>
                  <a:prstClr val="white"/>
                </a:solidFill>
              </a:rPr>
              <a:t>章 类</a:t>
            </a:r>
            <a:r>
              <a:rPr lang="zh-CN" altLang="en-US" sz="1355" dirty="0">
                <a:solidFill>
                  <a:prstClr val="white"/>
                </a:solidFill>
              </a:rPr>
              <a:t>和对象</a:t>
            </a:r>
            <a:endParaRPr lang="zh-CN" altLang="en-US" sz="1355" dirty="0">
              <a:solidFill>
                <a:prstClr val="white"/>
              </a:solidFill>
            </a:endParaRPr>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3"/>
          </p:nvPr>
        </p:nvSpPr>
        <p:spPr>
          <a:xfrm>
            <a:off x="392113" y="798615"/>
            <a:ext cx="7094537" cy="544391"/>
          </a:xfrm>
        </p:spPr>
        <p:txBody>
          <a:bodyPr>
            <a:normAutofit/>
          </a:bodyPr>
          <a:lstStyle/>
          <a:p>
            <a:r>
              <a:rPr lang="en-US" altLang="zh-CN" sz="2000" dirty="0" smtClean="0"/>
              <a:t>8.3.3 </a:t>
            </a:r>
            <a:r>
              <a:rPr lang="zh-CN" altLang="en-US" sz="2000" dirty="0" smtClean="0"/>
              <a:t>继承</a:t>
            </a:r>
            <a:endParaRPr lang="zh-CN" altLang="en-US" sz="2000" dirty="0"/>
          </a:p>
        </p:txBody>
      </p:sp>
      <p:sp>
        <p:nvSpPr>
          <p:cNvPr id="3" name="内容占位符 2"/>
          <p:cNvSpPr>
            <a:spLocks noGrp="1"/>
          </p:cNvSpPr>
          <p:nvPr>
            <p:ph sz="quarter" idx="14"/>
          </p:nvPr>
        </p:nvSpPr>
        <p:spPr>
          <a:xfrm>
            <a:off x="364879" y="1045901"/>
            <a:ext cx="8492517" cy="5000056"/>
          </a:xfrm>
        </p:spPr>
        <p:txBody>
          <a:bodyPr>
            <a:noAutofit/>
          </a:bodyPr>
          <a:lstStyle/>
          <a:p>
            <a:pPr>
              <a:lnSpc>
                <a:spcPct val="150000"/>
              </a:lnSpc>
            </a:pPr>
            <a:r>
              <a:rPr lang="en-US" altLang="zh-CN" sz="2000" dirty="0" smtClean="0">
                <a:solidFill>
                  <a:schemeClr val="tx1">
                    <a:lumMod val="75000"/>
                    <a:lumOff val="25000"/>
                  </a:schemeClr>
                </a:solidFill>
              </a:rPr>
              <a:t>&gt;&gt;&gt; </a:t>
            </a:r>
            <a:r>
              <a:rPr lang="en-US" altLang="zh-CN" sz="2000" dirty="0">
                <a:solidFill>
                  <a:schemeClr val="tx1">
                    <a:lumMod val="75000"/>
                    <a:lumOff val="25000"/>
                  </a:schemeClr>
                </a:solidFill>
              </a:rPr>
              <a:t>class </a:t>
            </a:r>
            <a:r>
              <a:rPr lang="en-US" altLang="zh-CN" sz="2000" dirty="0" err="1">
                <a:solidFill>
                  <a:schemeClr val="tx1">
                    <a:lumMod val="75000"/>
                    <a:lumOff val="25000"/>
                  </a:schemeClr>
                </a:solidFill>
              </a:rPr>
              <a:t>Test_list</a:t>
            </a:r>
            <a:r>
              <a:rPr lang="en-US" altLang="zh-CN" sz="2000" dirty="0">
                <a:solidFill>
                  <a:schemeClr val="tx1">
                    <a:lumMod val="75000"/>
                    <a:lumOff val="25000"/>
                  </a:schemeClr>
                </a:solidFill>
              </a:rPr>
              <a:t>(list):</a:t>
            </a:r>
            <a:endParaRPr lang="en-US" altLang="zh-CN" sz="2000" dirty="0">
              <a:solidFill>
                <a:schemeClr val="tx1">
                  <a:lumMod val="75000"/>
                  <a:lumOff val="25000"/>
                </a:schemeClr>
              </a:solidFill>
            </a:endParaRPr>
          </a:p>
          <a:p>
            <a:pPr>
              <a:lnSpc>
                <a:spcPct val="150000"/>
              </a:lnSpc>
            </a:pPr>
            <a:r>
              <a:rPr lang="en-US" altLang="zh-CN" sz="2000" dirty="0">
                <a:solidFill>
                  <a:schemeClr val="tx1">
                    <a:lumMod val="75000"/>
                    <a:lumOff val="25000"/>
                  </a:schemeClr>
                </a:solidFill>
              </a:rPr>
              <a:t>	     pass</a:t>
            </a:r>
            <a:endParaRPr lang="en-US" altLang="zh-CN" sz="2000" dirty="0">
              <a:solidFill>
                <a:schemeClr val="tx1">
                  <a:lumMod val="75000"/>
                  <a:lumOff val="25000"/>
                </a:schemeClr>
              </a:solidFill>
            </a:endParaRPr>
          </a:p>
          <a:p>
            <a:pPr>
              <a:lnSpc>
                <a:spcPct val="150000"/>
              </a:lnSpc>
            </a:pPr>
            <a:r>
              <a:rPr lang="zh-CN" altLang="en-US" sz="2000" dirty="0">
                <a:solidFill>
                  <a:schemeClr val="tx1">
                    <a:lumMod val="75000"/>
                    <a:lumOff val="25000"/>
                  </a:schemeClr>
                </a:solidFill>
              </a:rPr>
              <a:t>运行结果如下：</a:t>
            </a:r>
            <a:endParaRPr lang="zh-CN" altLang="en-US" sz="2000" dirty="0">
              <a:solidFill>
                <a:schemeClr val="tx1">
                  <a:lumMod val="75000"/>
                  <a:lumOff val="25000"/>
                </a:schemeClr>
              </a:solidFill>
            </a:endParaRPr>
          </a:p>
          <a:p>
            <a:pPr>
              <a:lnSpc>
                <a:spcPct val="150000"/>
              </a:lnSpc>
            </a:pPr>
            <a:r>
              <a:rPr lang="en-US" altLang="zh-CN" sz="2000" dirty="0">
                <a:solidFill>
                  <a:schemeClr val="tx1">
                    <a:lumMod val="75000"/>
                    <a:lumOff val="25000"/>
                  </a:schemeClr>
                </a:solidFill>
              </a:rPr>
              <a:t>&gt;&gt;&gt; list1 = </a:t>
            </a:r>
            <a:r>
              <a:rPr lang="en-US" altLang="zh-CN" sz="2000" dirty="0" err="1">
                <a:solidFill>
                  <a:schemeClr val="tx1">
                    <a:lumMod val="75000"/>
                    <a:lumOff val="25000"/>
                  </a:schemeClr>
                </a:solidFill>
              </a:rPr>
              <a:t>Test_list</a:t>
            </a:r>
            <a:r>
              <a:rPr lang="en-US" altLang="zh-CN" sz="2000" dirty="0">
                <a:solidFill>
                  <a:schemeClr val="tx1">
                    <a:lumMod val="75000"/>
                    <a:lumOff val="25000"/>
                  </a:schemeClr>
                </a:solidFill>
              </a:rPr>
              <a:t>()</a:t>
            </a:r>
            <a:endParaRPr lang="en-US" altLang="zh-CN" sz="2000" dirty="0">
              <a:solidFill>
                <a:schemeClr val="tx1">
                  <a:lumMod val="75000"/>
                  <a:lumOff val="25000"/>
                </a:schemeClr>
              </a:solidFill>
            </a:endParaRPr>
          </a:p>
          <a:p>
            <a:pPr>
              <a:lnSpc>
                <a:spcPct val="150000"/>
              </a:lnSpc>
            </a:pPr>
            <a:r>
              <a:rPr lang="en-US" altLang="zh-CN" sz="2000" dirty="0">
                <a:solidFill>
                  <a:schemeClr val="tx1">
                    <a:lumMod val="75000"/>
                    <a:lumOff val="25000"/>
                  </a:schemeClr>
                </a:solidFill>
              </a:rPr>
              <a:t>&gt;&gt;&gt; list1.append('O')</a:t>
            </a:r>
            <a:endParaRPr lang="en-US" altLang="zh-CN" sz="2000" dirty="0">
              <a:solidFill>
                <a:schemeClr val="tx1">
                  <a:lumMod val="75000"/>
                  <a:lumOff val="25000"/>
                </a:schemeClr>
              </a:solidFill>
            </a:endParaRPr>
          </a:p>
          <a:p>
            <a:pPr>
              <a:lnSpc>
                <a:spcPct val="150000"/>
              </a:lnSpc>
            </a:pPr>
            <a:r>
              <a:rPr lang="en-US" altLang="zh-CN" sz="2000" dirty="0">
                <a:solidFill>
                  <a:schemeClr val="tx1">
                    <a:lumMod val="75000"/>
                    <a:lumOff val="25000"/>
                  </a:schemeClr>
                </a:solidFill>
              </a:rPr>
              <a:t>&gt;&gt;&gt; list1</a:t>
            </a:r>
            <a:endParaRPr lang="en-US" altLang="zh-CN" sz="2000" dirty="0">
              <a:solidFill>
                <a:schemeClr val="tx1">
                  <a:lumMod val="75000"/>
                  <a:lumOff val="25000"/>
                </a:schemeClr>
              </a:solidFill>
            </a:endParaRPr>
          </a:p>
          <a:p>
            <a:pPr>
              <a:lnSpc>
                <a:spcPct val="150000"/>
              </a:lnSpc>
            </a:pPr>
            <a:r>
              <a:rPr lang="en-US" altLang="zh-CN" sz="2000" dirty="0">
                <a:solidFill>
                  <a:schemeClr val="tx1">
                    <a:lumMod val="75000"/>
                    <a:lumOff val="25000"/>
                  </a:schemeClr>
                </a:solidFill>
              </a:rPr>
              <a:t>['O']</a:t>
            </a:r>
            <a:endParaRPr lang="en-US" altLang="zh-CN" sz="2000" dirty="0">
              <a:solidFill>
                <a:schemeClr val="tx1">
                  <a:lumMod val="75000"/>
                  <a:lumOff val="25000"/>
                </a:schemeClr>
              </a:solidFill>
            </a:endParaRPr>
          </a:p>
          <a:p>
            <a:pPr>
              <a:lnSpc>
                <a:spcPct val="150000"/>
              </a:lnSpc>
            </a:pPr>
            <a:r>
              <a:rPr lang="en-US" altLang="zh-CN" sz="2000" dirty="0">
                <a:solidFill>
                  <a:schemeClr val="tx1">
                    <a:lumMod val="75000"/>
                    <a:lumOff val="25000"/>
                  </a:schemeClr>
                </a:solidFill>
              </a:rPr>
              <a:t>&gt;&gt;&gt; list1.append('MT')</a:t>
            </a:r>
            <a:endParaRPr lang="en-US" altLang="zh-CN" sz="2000" dirty="0">
              <a:solidFill>
                <a:schemeClr val="tx1">
                  <a:lumMod val="75000"/>
                  <a:lumOff val="25000"/>
                </a:schemeClr>
              </a:solidFill>
            </a:endParaRPr>
          </a:p>
          <a:p>
            <a:pPr>
              <a:lnSpc>
                <a:spcPct val="150000"/>
              </a:lnSpc>
            </a:pPr>
            <a:r>
              <a:rPr lang="en-US" altLang="zh-CN" sz="2000" dirty="0">
                <a:solidFill>
                  <a:schemeClr val="tx1">
                    <a:lumMod val="75000"/>
                    <a:lumOff val="25000"/>
                  </a:schemeClr>
                </a:solidFill>
              </a:rPr>
              <a:t>&gt;&gt;&gt; </a:t>
            </a:r>
            <a:r>
              <a:rPr lang="en-US" altLang="zh-CN" sz="2000" dirty="0" smtClean="0">
                <a:solidFill>
                  <a:schemeClr val="tx1">
                    <a:lumMod val="75000"/>
                    <a:lumOff val="25000"/>
                  </a:schemeClr>
                </a:solidFill>
              </a:rPr>
              <a:t>list1</a:t>
            </a:r>
            <a:endParaRPr lang="en-US" altLang="zh-CN" sz="2000" dirty="0" smtClean="0">
              <a:solidFill>
                <a:schemeClr val="tx1">
                  <a:lumMod val="75000"/>
                  <a:lumOff val="25000"/>
                </a:schemeClr>
              </a:solidFill>
            </a:endParaRPr>
          </a:p>
        </p:txBody>
      </p:sp>
      <p:sp>
        <p:nvSpPr>
          <p:cNvPr id="4" name="TextBox 3"/>
          <p:cNvSpPr txBox="1"/>
          <p:nvPr/>
        </p:nvSpPr>
        <p:spPr>
          <a:xfrm>
            <a:off x="246185" y="105507"/>
            <a:ext cx="3578469" cy="415498"/>
          </a:xfrm>
          <a:prstGeom prst="rect">
            <a:avLst/>
          </a:prstGeom>
          <a:noFill/>
        </p:spPr>
        <p:txBody>
          <a:bodyPr wrap="square" rtlCol="0">
            <a:spAutoFit/>
          </a:bodyPr>
          <a:lstStyle/>
          <a:p>
            <a:r>
              <a:rPr lang="en-US" altLang="zh-CN" sz="2100" b="1" spc="225" dirty="0" smtClean="0">
                <a:solidFill>
                  <a:prstClr val="white"/>
                </a:solidFill>
              </a:rPr>
              <a:t>8.3 </a:t>
            </a:r>
            <a:r>
              <a:rPr lang="zh-CN" altLang="en-US" sz="2100" b="1" spc="225" dirty="0" smtClean="0">
                <a:solidFill>
                  <a:prstClr val="white"/>
                </a:solidFill>
              </a:rPr>
              <a:t>类的特点</a:t>
            </a:r>
            <a:endParaRPr lang="en-US" altLang="zh-CN" sz="2100" b="1" spc="225" dirty="0">
              <a:solidFill>
                <a:prstClr val="white"/>
              </a:solidFill>
            </a:endParaRPr>
          </a:p>
        </p:txBody>
      </p:sp>
      <p:sp>
        <p:nvSpPr>
          <p:cNvPr id="5" name="TextBox 4"/>
          <p:cNvSpPr txBox="1"/>
          <p:nvPr/>
        </p:nvSpPr>
        <p:spPr>
          <a:xfrm>
            <a:off x="6523891" y="255004"/>
            <a:ext cx="3006969" cy="300852"/>
          </a:xfrm>
          <a:prstGeom prst="rect">
            <a:avLst/>
          </a:prstGeom>
          <a:noFill/>
        </p:spPr>
        <p:txBody>
          <a:bodyPr wrap="square" rtlCol="0">
            <a:spAutoFit/>
          </a:bodyPr>
          <a:lstStyle/>
          <a:p>
            <a:r>
              <a:rPr lang="zh-CN" altLang="en-US" sz="1355" dirty="0">
                <a:solidFill>
                  <a:prstClr val="white"/>
                </a:solidFill>
              </a:rPr>
              <a:t>  第八</a:t>
            </a:r>
            <a:r>
              <a:rPr lang="zh-CN" altLang="en-US" sz="1355" dirty="0" smtClean="0">
                <a:solidFill>
                  <a:prstClr val="white"/>
                </a:solidFill>
              </a:rPr>
              <a:t>章 类</a:t>
            </a:r>
            <a:r>
              <a:rPr lang="zh-CN" altLang="en-US" sz="1355" dirty="0">
                <a:solidFill>
                  <a:prstClr val="white"/>
                </a:solidFill>
              </a:rPr>
              <a:t>和对象</a:t>
            </a:r>
            <a:endParaRPr lang="zh-CN" altLang="en-US" sz="1355" dirty="0">
              <a:solidFill>
                <a:prstClr val="white"/>
              </a:solidFill>
            </a:endParaRPr>
          </a:p>
        </p:txBody>
      </p:sp>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3"/>
          </p:nvPr>
        </p:nvSpPr>
        <p:spPr>
          <a:xfrm>
            <a:off x="392113" y="798615"/>
            <a:ext cx="7094537" cy="544391"/>
          </a:xfrm>
        </p:spPr>
        <p:txBody>
          <a:bodyPr>
            <a:normAutofit/>
          </a:bodyPr>
          <a:lstStyle/>
          <a:p>
            <a:r>
              <a:rPr lang="en-US" altLang="zh-CN" sz="2000" dirty="0" smtClean="0"/>
              <a:t>8.3.3 </a:t>
            </a:r>
            <a:r>
              <a:rPr lang="zh-CN" altLang="en-US" sz="2000" dirty="0" smtClean="0"/>
              <a:t>继承</a:t>
            </a:r>
            <a:endParaRPr lang="zh-CN" altLang="en-US" sz="2000" dirty="0"/>
          </a:p>
        </p:txBody>
      </p:sp>
      <p:sp>
        <p:nvSpPr>
          <p:cNvPr id="3" name="内容占位符 2"/>
          <p:cNvSpPr>
            <a:spLocks noGrp="1"/>
          </p:cNvSpPr>
          <p:nvPr>
            <p:ph sz="quarter" idx="14"/>
          </p:nvPr>
        </p:nvSpPr>
        <p:spPr>
          <a:xfrm>
            <a:off x="364879" y="1127789"/>
            <a:ext cx="8492517" cy="5000056"/>
          </a:xfrm>
        </p:spPr>
        <p:txBody>
          <a:bodyPr>
            <a:noAutofit/>
          </a:bodyPr>
          <a:lstStyle/>
          <a:p>
            <a:pPr>
              <a:lnSpc>
                <a:spcPct val="150000"/>
              </a:lnSpc>
            </a:pPr>
            <a:r>
              <a:rPr lang="en-US" altLang="zh-CN" sz="2000" dirty="0" smtClean="0">
                <a:solidFill>
                  <a:schemeClr val="tx1">
                    <a:lumMod val="75000"/>
                    <a:lumOff val="25000"/>
                  </a:schemeClr>
                </a:solidFill>
              </a:rPr>
              <a:t>[</a:t>
            </a:r>
            <a:r>
              <a:rPr lang="en-US" altLang="zh-CN" sz="2000" dirty="0">
                <a:solidFill>
                  <a:schemeClr val="tx1">
                    <a:lumMod val="75000"/>
                    <a:lumOff val="25000"/>
                  </a:schemeClr>
                </a:solidFill>
              </a:rPr>
              <a:t>'O', 'MT']</a:t>
            </a:r>
            <a:endParaRPr lang="en-US" altLang="zh-CN" sz="2000" dirty="0">
              <a:solidFill>
                <a:schemeClr val="tx1">
                  <a:lumMod val="75000"/>
                  <a:lumOff val="25000"/>
                </a:schemeClr>
              </a:solidFill>
            </a:endParaRPr>
          </a:p>
          <a:p>
            <a:pPr>
              <a:lnSpc>
                <a:spcPct val="150000"/>
              </a:lnSpc>
            </a:pPr>
            <a:r>
              <a:rPr lang="en-US" altLang="zh-CN" sz="2000" dirty="0">
                <a:solidFill>
                  <a:schemeClr val="tx1">
                    <a:lumMod val="75000"/>
                    <a:lumOff val="25000"/>
                  </a:schemeClr>
                </a:solidFill>
              </a:rPr>
              <a:t>&gt;&gt;&gt; list1.sort()</a:t>
            </a:r>
            <a:endParaRPr lang="en-US" altLang="zh-CN" sz="2000" dirty="0">
              <a:solidFill>
                <a:schemeClr val="tx1">
                  <a:lumMod val="75000"/>
                  <a:lumOff val="25000"/>
                </a:schemeClr>
              </a:solidFill>
            </a:endParaRPr>
          </a:p>
          <a:p>
            <a:pPr>
              <a:lnSpc>
                <a:spcPct val="150000"/>
              </a:lnSpc>
            </a:pPr>
            <a:r>
              <a:rPr lang="en-US" altLang="zh-CN" sz="2000" dirty="0">
                <a:solidFill>
                  <a:schemeClr val="tx1">
                    <a:lumMod val="75000"/>
                    <a:lumOff val="25000"/>
                  </a:schemeClr>
                </a:solidFill>
              </a:rPr>
              <a:t>&gt;&gt;&gt; list1</a:t>
            </a:r>
            <a:endParaRPr lang="en-US" altLang="zh-CN" sz="2000" dirty="0">
              <a:solidFill>
                <a:schemeClr val="tx1">
                  <a:lumMod val="75000"/>
                  <a:lumOff val="25000"/>
                </a:schemeClr>
              </a:solidFill>
            </a:endParaRPr>
          </a:p>
          <a:p>
            <a:pPr>
              <a:lnSpc>
                <a:spcPct val="150000"/>
              </a:lnSpc>
            </a:pPr>
            <a:r>
              <a:rPr lang="en-US" altLang="zh-CN" sz="2000" dirty="0">
                <a:solidFill>
                  <a:schemeClr val="tx1">
                    <a:lumMod val="75000"/>
                    <a:lumOff val="25000"/>
                  </a:schemeClr>
                </a:solidFill>
              </a:rPr>
              <a:t>['MT', 'O']</a:t>
            </a:r>
            <a:endParaRPr lang="en-US" altLang="zh-CN" sz="2000" dirty="0">
              <a:solidFill>
                <a:schemeClr val="tx1">
                  <a:lumMod val="75000"/>
                  <a:lumOff val="25000"/>
                </a:schemeClr>
              </a:solidFill>
            </a:endParaRPr>
          </a:p>
          <a:p>
            <a:pPr>
              <a:lnSpc>
                <a:spcPct val="150000"/>
              </a:lnSpc>
            </a:pPr>
            <a:endParaRPr lang="en-US" altLang="zh-CN" sz="2000" dirty="0">
              <a:solidFill>
                <a:schemeClr val="tx1">
                  <a:lumMod val="75000"/>
                  <a:lumOff val="25000"/>
                </a:schemeClr>
              </a:solidFill>
            </a:endParaRPr>
          </a:p>
          <a:p>
            <a:pPr>
              <a:lnSpc>
                <a:spcPct val="150000"/>
              </a:lnSpc>
            </a:pPr>
            <a:r>
              <a:rPr lang="zh-CN" altLang="en-US" sz="2000" dirty="0">
                <a:solidFill>
                  <a:schemeClr val="tx1">
                    <a:lumMod val="75000"/>
                    <a:lumOff val="25000"/>
                  </a:schemeClr>
                </a:solidFill>
              </a:rPr>
              <a:t>在上例中，我们定义了一个类</a:t>
            </a:r>
            <a:r>
              <a:rPr lang="en-US" altLang="zh-CN" sz="2000" dirty="0" err="1">
                <a:solidFill>
                  <a:schemeClr val="tx1">
                    <a:lumMod val="75000"/>
                    <a:lumOff val="25000"/>
                  </a:schemeClr>
                </a:solidFill>
              </a:rPr>
              <a:t>Test_list</a:t>
            </a:r>
            <a:r>
              <a:rPr lang="en-US" altLang="zh-CN" sz="2000" dirty="0">
                <a:solidFill>
                  <a:schemeClr val="tx1">
                    <a:lumMod val="75000"/>
                    <a:lumOff val="25000"/>
                  </a:schemeClr>
                </a:solidFill>
              </a:rPr>
              <a:t>()</a:t>
            </a:r>
            <a:r>
              <a:rPr lang="zh-CN" altLang="en-US" sz="2000" dirty="0">
                <a:solidFill>
                  <a:schemeClr val="tx1">
                    <a:lumMod val="75000"/>
                    <a:lumOff val="25000"/>
                  </a:schemeClr>
                </a:solidFill>
              </a:rPr>
              <a:t>，它继承</a:t>
            </a:r>
            <a:r>
              <a:rPr lang="en-US" altLang="zh-CN" sz="2000" dirty="0">
                <a:solidFill>
                  <a:schemeClr val="tx1">
                    <a:lumMod val="75000"/>
                    <a:lumOff val="25000"/>
                  </a:schemeClr>
                </a:solidFill>
              </a:rPr>
              <a:t>list</a:t>
            </a:r>
            <a:r>
              <a:rPr lang="zh-CN" altLang="en-US" sz="2000" dirty="0">
                <a:solidFill>
                  <a:schemeClr val="tx1">
                    <a:lumMod val="75000"/>
                    <a:lumOff val="25000"/>
                  </a:schemeClr>
                </a:solidFill>
              </a:rPr>
              <a:t>，然后将它赋值给变量</a:t>
            </a:r>
            <a:r>
              <a:rPr lang="en-US" altLang="zh-CN" sz="2000" dirty="0">
                <a:solidFill>
                  <a:schemeClr val="tx1">
                    <a:lumMod val="75000"/>
                    <a:lumOff val="25000"/>
                  </a:schemeClr>
                </a:solidFill>
              </a:rPr>
              <a:t>list1</a:t>
            </a:r>
            <a:r>
              <a:rPr lang="zh-CN" altLang="en-US" sz="2000" dirty="0">
                <a:solidFill>
                  <a:schemeClr val="tx1">
                    <a:lumMod val="75000"/>
                    <a:lumOff val="25000"/>
                  </a:schemeClr>
                </a:solidFill>
              </a:rPr>
              <a:t>，</a:t>
            </a:r>
            <a:r>
              <a:rPr lang="en-US" altLang="zh-CN" sz="2000" dirty="0">
                <a:solidFill>
                  <a:schemeClr val="tx1">
                    <a:lumMod val="75000"/>
                    <a:lumOff val="25000"/>
                  </a:schemeClr>
                </a:solidFill>
              </a:rPr>
              <a:t>list1</a:t>
            </a:r>
            <a:r>
              <a:rPr lang="zh-CN" altLang="en-US" sz="2000" dirty="0">
                <a:solidFill>
                  <a:schemeClr val="tx1">
                    <a:lumMod val="75000"/>
                    <a:lumOff val="25000"/>
                  </a:schemeClr>
                </a:solidFill>
              </a:rPr>
              <a:t>分别调用了</a:t>
            </a:r>
            <a:r>
              <a:rPr lang="en-US" altLang="zh-CN" sz="2000" dirty="0">
                <a:solidFill>
                  <a:schemeClr val="tx1">
                    <a:lumMod val="75000"/>
                    <a:lumOff val="25000"/>
                  </a:schemeClr>
                </a:solidFill>
              </a:rPr>
              <a:t>append()</a:t>
            </a:r>
            <a:r>
              <a:rPr lang="zh-CN" altLang="en-US" sz="2000" dirty="0">
                <a:solidFill>
                  <a:schemeClr val="tx1">
                    <a:lumMod val="75000"/>
                    <a:lumOff val="25000"/>
                  </a:schemeClr>
                </a:solidFill>
              </a:rPr>
              <a:t>、</a:t>
            </a:r>
            <a:r>
              <a:rPr lang="en-US" altLang="zh-CN" sz="2000" dirty="0">
                <a:solidFill>
                  <a:schemeClr val="tx1">
                    <a:lumMod val="75000"/>
                    <a:lumOff val="25000"/>
                  </a:schemeClr>
                </a:solidFill>
              </a:rPr>
              <a:t>sort()</a:t>
            </a:r>
            <a:r>
              <a:rPr lang="zh-CN" altLang="en-US" sz="2000" dirty="0">
                <a:solidFill>
                  <a:schemeClr val="tx1">
                    <a:lumMod val="75000"/>
                    <a:lumOff val="25000"/>
                  </a:schemeClr>
                </a:solidFill>
              </a:rPr>
              <a:t>方法，得到了我们所期望的结果。从中可以看出，我们定义了类</a:t>
            </a:r>
            <a:r>
              <a:rPr lang="en-US" altLang="zh-CN" sz="2000" dirty="0" err="1">
                <a:solidFill>
                  <a:schemeClr val="tx1">
                    <a:lumMod val="75000"/>
                    <a:lumOff val="25000"/>
                  </a:schemeClr>
                </a:solidFill>
              </a:rPr>
              <a:t>Test_list</a:t>
            </a:r>
            <a:r>
              <a:rPr lang="en-US" altLang="zh-CN" sz="2000" dirty="0">
                <a:solidFill>
                  <a:schemeClr val="tx1">
                    <a:lumMod val="75000"/>
                    <a:lumOff val="25000"/>
                  </a:schemeClr>
                </a:solidFill>
              </a:rPr>
              <a:t>()</a:t>
            </a:r>
            <a:r>
              <a:rPr lang="zh-CN" altLang="en-US" sz="2000" dirty="0">
                <a:solidFill>
                  <a:schemeClr val="tx1">
                    <a:lumMod val="75000"/>
                    <a:lumOff val="25000"/>
                  </a:schemeClr>
                </a:solidFill>
              </a:rPr>
              <a:t>，它继承了属于</a:t>
            </a:r>
            <a:r>
              <a:rPr lang="en-US" altLang="zh-CN" sz="2000" dirty="0">
                <a:solidFill>
                  <a:schemeClr val="tx1">
                    <a:lumMod val="75000"/>
                    <a:lumOff val="25000"/>
                  </a:schemeClr>
                </a:solidFill>
              </a:rPr>
              <a:t>list</a:t>
            </a:r>
            <a:r>
              <a:rPr lang="zh-CN" altLang="en-US" sz="2000" dirty="0">
                <a:solidFill>
                  <a:schemeClr val="tx1">
                    <a:lumMod val="75000"/>
                    <a:lumOff val="25000"/>
                  </a:schemeClr>
                </a:solidFill>
              </a:rPr>
              <a:t>的属性和方法，所以，我们就可以在对象</a:t>
            </a:r>
            <a:r>
              <a:rPr lang="en-US" altLang="zh-CN" sz="2000" dirty="0" err="1">
                <a:solidFill>
                  <a:schemeClr val="tx1">
                    <a:lumMod val="75000"/>
                    <a:lumOff val="25000"/>
                  </a:schemeClr>
                </a:solidFill>
              </a:rPr>
              <a:t>Test_list</a:t>
            </a:r>
            <a:r>
              <a:rPr lang="zh-CN" altLang="en-US" sz="2000" dirty="0">
                <a:solidFill>
                  <a:schemeClr val="tx1">
                    <a:lumMod val="75000"/>
                    <a:lumOff val="25000"/>
                  </a:schemeClr>
                </a:solidFill>
              </a:rPr>
              <a:t>里面使用了，这就是继承。</a:t>
            </a:r>
            <a:endParaRPr lang="zh-CN" altLang="en-US" sz="2000" dirty="0"/>
          </a:p>
          <a:p>
            <a:pPr>
              <a:lnSpc>
                <a:spcPct val="150000"/>
              </a:lnSpc>
            </a:pPr>
            <a:endParaRPr lang="zh-CN" altLang="en-US" sz="2000" dirty="0"/>
          </a:p>
        </p:txBody>
      </p:sp>
      <p:sp>
        <p:nvSpPr>
          <p:cNvPr id="4" name="TextBox 3"/>
          <p:cNvSpPr txBox="1"/>
          <p:nvPr/>
        </p:nvSpPr>
        <p:spPr>
          <a:xfrm>
            <a:off x="246185" y="105507"/>
            <a:ext cx="3578469" cy="415498"/>
          </a:xfrm>
          <a:prstGeom prst="rect">
            <a:avLst/>
          </a:prstGeom>
          <a:noFill/>
        </p:spPr>
        <p:txBody>
          <a:bodyPr wrap="square" rtlCol="0">
            <a:spAutoFit/>
          </a:bodyPr>
          <a:lstStyle/>
          <a:p>
            <a:r>
              <a:rPr lang="en-US" altLang="zh-CN" sz="2100" b="1" spc="225" dirty="0" smtClean="0">
                <a:solidFill>
                  <a:prstClr val="white"/>
                </a:solidFill>
              </a:rPr>
              <a:t>8.3 </a:t>
            </a:r>
            <a:r>
              <a:rPr lang="zh-CN" altLang="en-US" sz="2100" b="1" spc="225" dirty="0" smtClean="0">
                <a:solidFill>
                  <a:prstClr val="white"/>
                </a:solidFill>
              </a:rPr>
              <a:t>类的特点</a:t>
            </a:r>
            <a:endParaRPr lang="en-US" altLang="zh-CN" sz="2100" b="1" spc="225" dirty="0">
              <a:solidFill>
                <a:prstClr val="white"/>
              </a:solidFill>
            </a:endParaRPr>
          </a:p>
        </p:txBody>
      </p:sp>
      <p:sp>
        <p:nvSpPr>
          <p:cNvPr id="5" name="TextBox 4"/>
          <p:cNvSpPr txBox="1"/>
          <p:nvPr/>
        </p:nvSpPr>
        <p:spPr>
          <a:xfrm>
            <a:off x="6523891" y="255004"/>
            <a:ext cx="3006969" cy="300852"/>
          </a:xfrm>
          <a:prstGeom prst="rect">
            <a:avLst/>
          </a:prstGeom>
          <a:noFill/>
        </p:spPr>
        <p:txBody>
          <a:bodyPr wrap="square" rtlCol="0">
            <a:spAutoFit/>
          </a:bodyPr>
          <a:lstStyle/>
          <a:p>
            <a:r>
              <a:rPr lang="zh-CN" altLang="en-US" sz="1355" dirty="0">
                <a:solidFill>
                  <a:prstClr val="white"/>
                </a:solidFill>
              </a:rPr>
              <a:t>  第八</a:t>
            </a:r>
            <a:r>
              <a:rPr lang="zh-CN" altLang="en-US" sz="1355" dirty="0" smtClean="0">
                <a:solidFill>
                  <a:prstClr val="white"/>
                </a:solidFill>
              </a:rPr>
              <a:t>章 类</a:t>
            </a:r>
            <a:r>
              <a:rPr lang="zh-CN" altLang="en-US" sz="1355" dirty="0">
                <a:solidFill>
                  <a:prstClr val="white"/>
                </a:solidFill>
              </a:rPr>
              <a:t>和对象</a:t>
            </a:r>
            <a:endParaRPr lang="zh-CN" altLang="en-US" sz="1355" dirty="0">
              <a:solidFill>
                <a:prstClr val="white"/>
              </a:solidFill>
            </a:endParaRPr>
          </a:p>
        </p:txBody>
      </p:sp>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3"/>
          </p:nvPr>
        </p:nvSpPr>
        <p:spPr>
          <a:xfrm>
            <a:off x="392113" y="798615"/>
            <a:ext cx="7094537" cy="544391"/>
          </a:xfrm>
        </p:spPr>
        <p:txBody>
          <a:bodyPr>
            <a:normAutofit/>
          </a:bodyPr>
          <a:lstStyle/>
          <a:p>
            <a:r>
              <a:rPr lang="en-US" altLang="zh-CN" sz="2000" dirty="0" smtClean="0"/>
              <a:t>8.3.3 </a:t>
            </a:r>
            <a:r>
              <a:rPr lang="zh-CN" altLang="en-US" sz="2000" dirty="0" smtClean="0"/>
              <a:t>继承</a:t>
            </a:r>
            <a:endParaRPr lang="zh-CN" altLang="en-US" sz="2000" dirty="0"/>
          </a:p>
        </p:txBody>
      </p:sp>
      <p:sp>
        <p:nvSpPr>
          <p:cNvPr id="3" name="内容占位符 2"/>
          <p:cNvSpPr>
            <a:spLocks noGrp="1"/>
          </p:cNvSpPr>
          <p:nvPr>
            <p:ph sz="quarter" idx="14"/>
          </p:nvPr>
        </p:nvSpPr>
        <p:spPr>
          <a:xfrm>
            <a:off x="364879" y="1127789"/>
            <a:ext cx="8492517" cy="5000056"/>
          </a:xfrm>
        </p:spPr>
        <p:txBody>
          <a:bodyPr>
            <a:noAutofit/>
          </a:bodyPr>
          <a:lstStyle/>
          <a:p>
            <a:pPr>
              <a:lnSpc>
                <a:spcPct val="150000"/>
              </a:lnSpc>
            </a:pPr>
            <a:r>
              <a:rPr lang="zh-CN" altLang="en-US" sz="2000" dirty="0">
                <a:solidFill>
                  <a:schemeClr val="tx1">
                    <a:lumMod val="75000"/>
                    <a:lumOff val="25000"/>
                  </a:schemeClr>
                </a:solidFill>
              </a:rPr>
              <a:t>在使用类继承机制的时候，有几点需要注意：</a:t>
            </a:r>
            <a:endParaRPr lang="zh-CN" altLang="en-US" sz="2000" dirty="0">
              <a:solidFill>
                <a:schemeClr val="tx1">
                  <a:lumMod val="75000"/>
                  <a:lumOff val="25000"/>
                </a:schemeClr>
              </a:solidFill>
            </a:endParaRPr>
          </a:p>
          <a:p>
            <a:pPr>
              <a:lnSpc>
                <a:spcPct val="150000"/>
              </a:lnSpc>
            </a:pPr>
            <a:r>
              <a:rPr lang="en-US" altLang="zh-CN" sz="2000" dirty="0">
                <a:solidFill>
                  <a:schemeClr val="tx1">
                    <a:lumMod val="75000"/>
                    <a:lumOff val="25000"/>
                  </a:schemeClr>
                </a:solidFill>
              </a:rPr>
              <a:t>(1)</a:t>
            </a:r>
            <a:r>
              <a:rPr lang="zh-CN" altLang="en-US" sz="2000" dirty="0">
                <a:solidFill>
                  <a:schemeClr val="tx1">
                    <a:lumMod val="75000"/>
                    <a:lumOff val="25000"/>
                  </a:schemeClr>
                </a:solidFill>
              </a:rPr>
              <a:t>如果子类中定义与父类同名的方法或属性，则会自动覆盖父类对应的方法或属性。</a:t>
            </a:r>
            <a:endParaRPr lang="zh-CN" altLang="en-US" sz="2000" dirty="0">
              <a:solidFill>
                <a:schemeClr val="tx1">
                  <a:lumMod val="75000"/>
                  <a:lumOff val="25000"/>
                </a:schemeClr>
              </a:solidFill>
            </a:endParaRPr>
          </a:p>
          <a:p>
            <a:pPr>
              <a:lnSpc>
                <a:spcPct val="150000"/>
              </a:lnSpc>
            </a:pPr>
            <a:r>
              <a:rPr lang="en-US" altLang="zh-CN" sz="2000" dirty="0">
                <a:solidFill>
                  <a:schemeClr val="tx1">
                    <a:lumMod val="75000"/>
                    <a:lumOff val="25000"/>
                  </a:schemeClr>
                </a:solidFill>
              </a:rPr>
              <a:t>(2)</a:t>
            </a:r>
            <a:r>
              <a:rPr lang="zh-CN" altLang="en-US" sz="2000" dirty="0">
                <a:solidFill>
                  <a:schemeClr val="tx1">
                    <a:lumMod val="75000"/>
                    <a:lumOff val="25000"/>
                  </a:schemeClr>
                </a:solidFill>
              </a:rPr>
              <a:t>子类重写了父类的方法就会把父类的同名方法覆盖，如果被重写的子类同名的方法里面没有引入父类同名的方法，实例化对象要调用父类的同名方法的时候，程序就会报</a:t>
            </a:r>
            <a:r>
              <a:rPr lang="zh-CN" altLang="en-US" sz="2000" dirty="0" smtClean="0">
                <a:solidFill>
                  <a:schemeClr val="tx1">
                    <a:lumMod val="75000"/>
                    <a:lumOff val="25000"/>
                  </a:schemeClr>
                </a:solidFill>
              </a:rPr>
              <a:t>错。</a:t>
            </a:r>
            <a:endParaRPr lang="en-US" altLang="zh-CN" sz="2000" dirty="0" smtClean="0">
              <a:solidFill>
                <a:schemeClr val="tx1">
                  <a:lumMod val="75000"/>
                  <a:lumOff val="25000"/>
                </a:schemeClr>
              </a:solidFill>
            </a:endParaRPr>
          </a:p>
          <a:p>
            <a:pPr>
              <a:lnSpc>
                <a:spcPct val="150000"/>
              </a:lnSpc>
            </a:pPr>
            <a:r>
              <a:rPr lang="zh-CN" altLang="en-US" sz="2000" dirty="0">
                <a:solidFill>
                  <a:schemeClr val="tx1">
                    <a:lumMod val="75000"/>
                    <a:lumOff val="25000"/>
                  </a:schemeClr>
                </a:solidFill>
              </a:rPr>
              <a:t>要解决上述问题，就要在子类里面重写父类同名方法的时候，先引入父类的同名方法。要实现这个继承的目的，有</a:t>
            </a:r>
            <a:r>
              <a:rPr lang="en-US" altLang="zh-CN" sz="2000" dirty="0">
                <a:solidFill>
                  <a:schemeClr val="tx1">
                    <a:lumMod val="75000"/>
                    <a:lumOff val="25000"/>
                  </a:schemeClr>
                </a:solidFill>
              </a:rPr>
              <a:t>2</a:t>
            </a:r>
            <a:r>
              <a:rPr lang="zh-CN" altLang="en-US" sz="2000" dirty="0">
                <a:solidFill>
                  <a:schemeClr val="tx1">
                    <a:lumMod val="75000"/>
                    <a:lumOff val="25000"/>
                  </a:schemeClr>
                </a:solidFill>
              </a:rPr>
              <a:t>种技术可采用：一是调用未绑定的父类方法，二是使用</a:t>
            </a:r>
            <a:r>
              <a:rPr lang="en-US" altLang="zh-CN" sz="2000" dirty="0">
                <a:solidFill>
                  <a:schemeClr val="tx1">
                    <a:lumMod val="75000"/>
                    <a:lumOff val="25000"/>
                  </a:schemeClr>
                </a:solidFill>
              </a:rPr>
              <a:t>super</a:t>
            </a:r>
            <a:r>
              <a:rPr lang="zh-CN" altLang="en-US" sz="2000" dirty="0">
                <a:solidFill>
                  <a:schemeClr val="tx1">
                    <a:lumMod val="75000"/>
                    <a:lumOff val="25000"/>
                  </a:schemeClr>
                </a:solidFill>
              </a:rPr>
              <a:t>函数。</a:t>
            </a:r>
            <a:endParaRPr lang="zh-CN" altLang="en-US" sz="2000" dirty="0">
              <a:solidFill>
                <a:schemeClr val="tx1">
                  <a:lumMod val="75000"/>
                  <a:lumOff val="25000"/>
                </a:schemeClr>
              </a:solidFill>
            </a:endParaRPr>
          </a:p>
          <a:p>
            <a:pPr>
              <a:lnSpc>
                <a:spcPct val="150000"/>
              </a:lnSpc>
            </a:pPr>
            <a:r>
              <a:rPr lang="zh-CN" altLang="en-US" sz="2000" dirty="0">
                <a:solidFill>
                  <a:schemeClr val="tx1">
                    <a:lumMod val="75000"/>
                    <a:lumOff val="25000"/>
                  </a:schemeClr>
                </a:solidFill>
              </a:rPr>
              <a:t>我们先看看“调用未绑定的父类方法”的技术，它的语法格式如下：</a:t>
            </a:r>
            <a:endParaRPr lang="zh-CN" altLang="en-US" sz="2000" dirty="0"/>
          </a:p>
          <a:p>
            <a:pPr>
              <a:lnSpc>
                <a:spcPct val="150000"/>
              </a:lnSpc>
            </a:pPr>
            <a:endParaRPr lang="zh-CN" altLang="en-US" sz="2000" dirty="0"/>
          </a:p>
        </p:txBody>
      </p:sp>
      <p:sp>
        <p:nvSpPr>
          <p:cNvPr id="4" name="TextBox 3"/>
          <p:cNvSpPr txBox="1"/>
          <p:nvPr/>
        </p:nvSpPr>
        <p:spPr>
          <a:xfrm>
            <a:off x="246185" y="105507"/>
            <a:ext cx="3578469" cy="415498"/>
          </a:xfrm>
          <a:prstGeom prst="rect">
            <a:avLst/>
          </a:prstGeom>
          <a:noFill/>
        </p:spPr>
        <p:txBody>
          <a:bodyPr wrap="square" rtlCol="0">
            <a:spAutoFit/>
          </a:bodyPr>
          <a:lstStyle/>
          <a:p>
            <a:r>
              <a:rPr lang="en-US" altLang="zh-CN" sz="2100" b="1" spc="225" dirty="0" smtClean="0">
                <a:solidFill>
                  <a:prstClr val="white"/>
                </a:solidFill>
              </a:rPr>
              <a:t>8.3 </a:t>
            </a:r>
            <a:r>
              <a:rPr lang="zh-CN" altLang="en-US" sz="2100" b="1" spc="225" dirty="0" smtClean="0">
                <a:solidFill>
                  <a:prstClr val="white"/>
                </a:solidFill>
              </a:rPr>
              <a:t>类的特点</a:t>
            </a:r>
            <a:endParaRPr lang="en-US" altLang="zh-CN" sz="2100" b="1" spc="225" dirty="0">
              <a:solidFill>
                <a:prstClr val="white"/>
              </a:solidFill>
            </a:endParaRPr>
          </a:p>
        </p:txBody>
      </p:sp>
      <p:sp>
        <p:nvSpPr>
          <p:cNvPr id="5" name="TextBox 4"/>
          <p:cNvSpPr txBox="1"/>
          <p:nvPr/>
        </p:nvSpPr>
        <p:spPr>
          <a:xfrm>
            <a:off x="6523891" y="255004"/>
            <a:ext cx="3006969" cy="300852"/>
          </a:xfrm>
          <a:prstGeom prst="rect">
            <a:avLst/>
          </a:prstGeom>
          <a:noFill/>
        </p:spPr>
        <p:txBody>
          <a:bodyPr wrap="square" rtlCol="0">
            <a:spAutoFit/>
          </a:bodyPr>
          <a:lstStyle/>
          <a:p>
            <a:r>
              <a:rPr lang="zh-CN" altLang="en-US" sz="1355" dirty="0">
                <a:solidFill>
                  <a:prstClr val="white"/>
                </a:solidFill>
              </a:rPr>
              <a:t>  第八</a:t>
            </a:r>
            <a:r>
              <a:rPr lang="zh-CN" altLang="en-US" sz="1355" dirty="0" smtClean="0">
                <a:solidFill>
                  <a:prstClr val="white"/>
                </a:solidFill>
              </a:rPr>
              <a:t>章 类</a:t>
            </a:r>
            <a:r>
              <a:rPr lang="zh-CN" altLang="en-US" sz="1355" dirty="0">
                <a:solidFill>
                  <a:prstClr val="white"/>
                </a:solidFill>
              </a:rPr>
              <a:t>和对象</a:t>
            </a:r>
            <a:endParaRPr lang="zh-CN" altLang="en-US" sz="1355" dirty="0">
              <a:solidFill>
                <a:prstClr val="white"/>
              </a:solidFill>
            </a:endParaRPr>
          </a:p>
        </p:txBody>
      </p:sp>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3"/>
          </p:nvPr>
        </p:nvSpPr>
        <p:spPr>
          <a:xfrm>
            <a:off x="392113" y="798615"/>
            <a:ext cx="7094537" cy="544391"/>
          </a:xfrm>
        </p:spPr>
        <p:txBody>
          <a:bodyPr>
            <a:normAutofit/>
          </a:bodyPr>
          <a:lstStyle/>
          <a:p>
            <a:r>
              <a:rPr lang="en-US" altLang="zh-CN" sz="2000" dirty="0" smtClean="0"/>
              <a:t>8.3.3 </a:t>
            </a:r>
            <a:r>
              <a:rPr lang="zh-CN" altLang="en-US" sz="2000" dirty="0" smtClean="0"/>
              <a:t>继承</a:t>
            </a:r>
            <a:endParaRPr lang="zh-CN" altLang="en-US" sz="2000" dirty="0"/>
          </a:p>
        </p:txBody>
      </p:sp>
      <p:sp>
        <p:nvSpPr>
          <p:cNvPr id="3" name="内容占位符 2"/>
          <p:cNvSpPr>
            <a:spLocks noGrp="1"/>
          </p:cNvSpPr>
          <p:nvPr>
            <p:ph sz="quarter" idx="14"/>
          </p:nvPr>
        </p:nvSpPr>
        <p:spPr>
          <a:xfrm>
            <a:off x="364879" y="1127789"/>
            <a:ext cx="8492517" cy="5000056"/>
          </a:xfrm>
        </p:spPr>
        <p:txBody>
          <a:bodyPr>
            <a:noAutofit/>
          </a:bodyPr>
          <a:lstStyle/>
          <a:p>
            <a:pPr>
              <a:lnSpc>
                <a:spcPct val="150000"/>
              </a:lnSpc>
            </a:pPr>
            <a:r>
              <a:rPr lang="en-US" altLang="zh-CN" sz="2000" dirty="0" err="1" smtClean="0">
                <a:solidFill>
                  <a:schemeClr val="tx1">
                    <a:lumMod val="75000"/>
                    <a:lumOff val="25000"/>
                  </a:schemeClr>
                </a:solidFill>
              </a:rPr>
              <a:t>paraname.func</a:t>
            </a:r>
            <a:r>
              <a:rPr lang="en-US" altLang="zh-CN" sz="2000" dirty="0" smtClean="0">
                <a:solidFill>
                  <a:schemeClr val="tx1">
                    <a:lumMod val="75000"/>
                    <a:lumOff val="25000"/>
                  </a:schemeClr>
                </a:solidFill>
              </a:rPr>
              <a:t>(self</a:t>
            </a:r>
            <a:r>
              <a:rPr lang="en-US" altLang="zh-CN" sz="2000" dirty="0">
                <a:solidFill>
                  <a:schemeClr val="tx1">
                    <a:lumMod val="75000"/>
                    <a:lumOff val="25000"/>
                  </a:schemeClr>
                </a:solidFill>
              </a:rPr>
              <a:t>)</a:t>
            </a:r>
            <a:endParaRPr lang="en-US" altLang="zh-CN" sz="2000" dirty="0">
              <a:solidFill>
                <a:schemeClr val="tx1">
                  <a:lumMod val="75000"/>
                  <a:lumOff val="25000"/>
                </a:schemeClr>
              </a:solidFill>
            </a:endParaRPr>
          </a:p>
          <a:p>
            <a:pPr>
              <a:lnSpc>
                <a:spcPct val="150000"/>
              </a:lnSpc>
            </a:pPr>
            <a:r>
              <a:rPr lang="zh-CN" altLang="en-US" sz="2000" dirty="0">
                <a:solidFill>
                  <a:schemeClr val="tx1">
                    <a:lumMod val="75000"/>
                    <a:lumOff val="25000"/>
                  </a:schemeClr>
                </a:solidFill>
              </a:rPr>
              <a:t>语法各项解释如下：</a:t>
            </a:r>
            <a:endParaRPr lang="zh-CN" altLang="en-US" sz="2000" dirty="0">
              <a:solidFill>
                <a:schemeClr val="tx1">
                  <a:lumMod val="75000"/>
                  <a:lumOff val="25000"/>
                </a:schemeClr>
              </a:solidFill>
            </a:endParaRPr>
          </a:p>
          <a:p>
            <a:pPr>
              <a:lnSpc>
                <a:spcPct val="150000"/>
              </a:lnSpc>
            </a:pPr>
            <a:r>
              <a:rPr lang="en-US" altLang="zh-CN" sz="2000" dirty="0" err="1">
                <a:solidFill>
                  <a:schemeClr val="tx1">
                    <a:lumMod val="75000"/>
                    <a:lumOff val="25000"/>
                  </a:schemeClr>
                </a:solidFill>
              </a:rPr>
              <a:t>Paraname</a:t>
            </a:r>
            <a:r>
              <a:rPr lang="en-US" altLang="zh-CN" sz="2000" dirty="0">
                <a:solidFill>
                  <a:schemeClr val="tx1">
                    <a:lumMod val="75000"/>
                    <a:lumOff val="25000"/>
                  </a:schemeClr>
                </a:solidFill>
              </a:rPr>
              <a:t>——</a:t>
            </a:r>
            <a:r>
              <a:rPr lang="zh-CN" altLang="en-US" sz="2000" dirty="0">
                <a:solidFill>
                  <a:schemeClr val="tx1">
                    <a:lumMod val="75000"/>
                    <a:lumOff val="25000"/>
                  </a:schemeClr>
                </a:solidFill>
              </a:rPr>
              <a:t>父类的名称；</a:t>
            </a:r>
            <a:endParaRPr lang="zh-CN" altLang="en-US" sz="2000" dirty="0">
              <a:solidFill>
                <a:schemeClr val="tx1">
                  <a:lumMod val="75000"/>
                  <a:lumOff val="25000"/>
                </a:schemeClr>
              </a:solidFill>
            </a:endParaRPr>
          </a:p>
          <a:p>
            <a:pPr>
              <a:lnSpc>
                <a:spcPct val="150000"/>
              </a:lnSpc>
            </a:pPr>
            <a:r>
              <a:rPr lang="en-US" altLang="zh-CN" sz="2000" dirty="0">
                <a:solidFill>
                  <a:schemeClr val="tx1">
                    <a:lumMod val="75000"/>
                    <a:lumOff val="25000"/>
                  </a:schemeClr>
                </a:solidFill>
              </a:rPr>
              <a:t>.——</a:t>
            </a:r>
            <a:r>
              <a:rPr lang="zh-CN" altLang="en-US" sz="2000" dirty="0">
                <a:solidFill>
                  <a:schemeClr val="tx1">
                    <a:lumMod val="75000"/>
                    <a:lumOff val="25000"/>
                  </a:schemeClr>
                </a:solidFill>
              </a:rPr>
              <a:t>点操作符；</a:t>
            </a:r>
            <a:endParaRPr lang="zh-CN" altLang="en-US" sz="2000" dirty="0">
              <a:solidFill>
                <a:schemeClr val="tx1">
                  <a:lumMod val="75000"/>
                  <a:lumOff val="25000"/>
                </a:schemeClr>
              </a:solidFill>
            </a:endParaRPr>
          </a:p>
          <a:p>
            <a:pPr>
              <a:lnSpc>
                <a:spcPct val="150000"/>
              </a:lnSpc>
            </a:pPr>
            <a:r>
              <a:rPr lang="en-US" altLang="zh-CN" sz="2000" dirty="0" err="1">
                <a:solidFill>
                  <a:schemeClr val="tx1">
                    <a:lumMod val="75000"/>
                    <a:lumOff val="25000"/>
                  </a:schemeClr>
                </a:solidFill>
              </a:rPr>
              <a:t>func</a:t>
            </a:r>
            <a:r>
              <a:rPr lang="en-US" altLang="zh-CN" sz="2000" dirty="0">
                <a:solidFill>
                  <a:schemeClr val="tx1">
                    <a:lumMod val="75000"/>
                    <a:lumOff val="25000"/>
                  </a:schemeClr>
                </a:solidFill>
              </a:rPr>
              <a:t>——</a:t>
            </a:r>
            <a:r>
              <a:rPr lang="zh-CN" altLang="en-US" sz="2000" dirty="0">
                <a:solidFill>
                  <a:schemeClr val="tx1">
                    <a:lumMod val="75000"/>
                    <a:lumOff val="25000"/>
                  </a:schemeClr>
                </a:solidFill>
              </a:rPr>
              <a:t>子类要重写的父类的同名方法名称；</a:t>
            </a:r>
            <a:endParaRPr lang="zh-CN" altLang="en-US" sz="2000" dirty="0">
              <a:solidFill>
                <a:schemeClr val="tx1">
                  <a:lumMod val="75000"/>
                  <a:lumOff val="25000"/>
                </a:schemeClr>
              </a:solidFill>
            </a:endParaRPr>
          </a:p>
          <a:p>
            <a:pPr>
              <a:lnSpc>
                <a:spcPct val="150000"/>
              </a:lnSpc>
            </a:pPr>
            <a:r>
              <a:rPr lang="en-US" altLang="zh-CN" sz="2000" dirty="0">
                <a:solidFill>
                  <a:schemeClr val="tx1">
                    <a:lumMod val="75000"/>
                    <a:lumOff val="25000"/>
                  </a:schemeClr>
                </a:solidFill>
              </a:rPr>
              <a:t>self——</a:t>
            </a:r>
            <a:r>
              <a:rPr lang="zh-CN" altLang="en-US" sz="2000" dirty="0">
                <a:solidFill>
                  <a:schemeClr val="tx1">
                    <a:lumMod val="75000"/>
                    <a:lumOff val="25000"/>
                  </a:schemeClr>
                </a:solidFill>
              </a:rPr>
              <a:t>子类的实例对象，注意这里不是父类的实例对象。</a:t>
            </a:r>
            <a:endParaRPr lang="zh-CN" altLang="en-US" sz="2000" dirty="0">
              <a:solidFill>
                <a:schemeClr val="tx1">
                  <a:lumMod val="75000"/>
                  <a:lumOff val="25000"/>
                </a:schemeClr>
              </a:solidFill>
            </a:endParaRPr>
          </a:p>
          <a:p>
            <a:pPr>
              <a:lnSpc>
                <a:spcPct val="150000"/>
              </a:lnSpc>
            </a:pPr>
            <a:r>
              <a:rPr lang="zh-CN" altLang="en-US" sz="2000" dirty="0">
                <a:solidFill>
                  <a:schemeClr val="tx1">
                    <a:lumMod val="75000"/>
                    <a:lumOff val="25000"/>
                  </a:schemeClr>
                </a:solidFill>
              </a:rPr>
              <a:t>接下来，我们看看“使用</a:t>
            </a:r>
            <a:r>
              <a:rPr lang="en-US" altLang="zh-CN" sz="2000" dirty="0">
                <a:solidFill>
                  <a:schemeClr val="tx1">
                    <a:lumMod val="75000"/>
                    <a:lumOff val="25000"/>
                  </a:schemeClr>
                </a:solidFill>
              </a:rPr>
              <a:t>super</a:t>
            </a:r>
            <a:r>
              <a:rPr lang="zh-CN" altLang="en-US" sz="2000" dirty="0">
                <a:solidFill>
                  <a:schemeClr val="tx1">
                    <a:lumMod val="75000"/>
                    <a:lumOff val="25000"/>
                  </a:schemeClr>
                </a:solidFill>
              </a:rPr>
              <a:t>函数”的技术，</a:t>
            </a:r>
            <a:r>
              <a:rPr lang="en-US" altLang="zh-CN" sz="2000" dirty="0">
                <a:solidFill>
                  <a:schemeClr val="tx1">
                    <a:lumMod val="75000"/>
                    <a:lumOff val="25000"/>
                  </a:schemeClr>
                </a:solidFill>
              </a:rPr>
              <a:t>super</a:t>
            </a:r>
            <a:r>
              <a:rPr lang="zh-CN" altLang="en-US" sz="2000" dirty="0">
                <a:solidFill>
                  <a:schemeClr val="tx1">
                    <a:lumMod val="75000"/>
                    <a:lumOff val="25000"/>
                  </a:schemeClr>
                </a:solidFill>
              </a:rPr>
              <a:t>函数可以自动找到基类的方法和传入</a:t>
            </a:r>
            <a:r>
              <a:rPr lang="en-US" altLang="zh-CN" sz="2000" dirty="0">
                <a:solidFill>
                  <a:schemeClr val="tx1">
                    <a:lumMod val="75000"/>
                    <a:lumOff val="25000"/>
                  </a:schemeClr>
                </a:solidFill>
              </a:rPr>
              <a:t>self</a:t>
            </a:r>
            <a:r>
              <a:rPr lang="zh-CN" altLang="en-US" sz="2000" dirty="0">
                <a:solidFill>
                  <a:schemeClr val="tx1">
                    <a:lumMod val="75000"/>
                    <a:lumOff val="25000"/>
                  </a:schemeClr>
                </a:solidFill>
              </a:rPr>
              <a:t>参数，它的语法格式如下：</a:t>
            </a:r>
            <a:endParaRPr lang="zh-CN" altLang="en-US" sz="2000" dirty="0">
              <a:solidFill>
                <a:schemeClr val="tx1">
                  <a:lumMod val="75000"/>
                  <a:lumOff val="25000"/>
                </a:schemeClr>
              </a:solidFill>
            </a:endParaRPr>
          </a:p>
          <a:p>
            <a:pPr>
              <a:lnSpc>
                <a:spcPct val="150000"/>
              </a:lnSpc>
            </a:pPr>
            <a:r>
              <a:rPr lang="en-US" altLang="zh-CN" sz="2000" dirty="0">
                <a:solidFill>
                  <a:schemeClr val="tx1">
                    <a:lumMod val="75000"/>
                    <a:lumOff val="25000"/>
                  </a:schemeClr>
                </a:solidFill>
              </a:rPr>
              <a:t>super().</a:t>
            </a:r>
            <a:r>
              <a:rPr lang="en-US" altLang="zh-CN" sz="2000" dirty="0" err="1">
                <a:solidFill>
                  <a:schemeClr val="tx1">
                    <a:lumMod val="75000"/>
                    <a:lumOff val="25000"/>
                  </a:schemeClr>
                </a:solidFill>
              </a:rPr>
              <a:t>func</a:t>
            </a:r>
            <a:r>
              <a:rPr lang="en-US" altLang="zh-CN" sz="2000" dirty="0">
                <a:solidFill>
                  <a:schemeClr val="tx1">
                    <a:lumMod val="75000"/>
                    <a:lumOff val="25000"/>
                  </a:schemeClr>
                </a:solidFill>
              </a:rPr>
              <a:t>([parameter</a:t>
            </a:r>
            <a:r>
              <a:rPr lang="en-US" altLang="zh-CN" sz="2000" dirty="0" smtClean="0">
                <a:solidFill>
                  <a:schemeClr val="tx1">
                    <a:lumMod val="75000"/>
                    <a:lumOff val="25000"/>
                  </a:schemeClr>
                </a:solidFill>
              </a:rPr>
              <a:t>])</a:t>
            </a:r>
            <a:endParaRPr lang="en-US" altLang="zh-CN" sz="2000" dirty="0" smtClean="0">
              <a:solidFill>
                <a:schemeClr val="tx1">
                  <a:lumMod val="75000"/>
                  <a:lumOff val="25000"/>
                </a:schemeClr>
              </a:solidFill>
            </a:endParaRPr>
          </a:p>
        </p:txBody>
      </p:sp>
      <p:sp>
        <p:nvSpPr>
          <p:cNvPr id="4" name="TextBox 3"/>
          <p:cNvSpPr txBox="1"/>
          <p:nvPr/>
        </p:nvSpPr>
        <p:spPr>
          <a:xfrm>
            <a:off x="246185" y="105507"/>
            <a:ext cx="3578469" cy="415498"/>
          </a:xfrm>
          <a:prstGeom prst="rect">
            <a:avLst/>
          </a:prstGeom>
          <a:noFill/>
        </p:spPr>
        <p:txBody>
          <a:bodyPr wrap="square" rtlCol="0">
            <a:spAutoFit/>
          </a:bodyPr>
          <a:lstStyle/>
          <a:p>
            <a:r>
              <a:rPr lang="en-US" altLang="zh-CN" sz="2100" b="1" spc="225" dirty="0" smtClean="0">
                <a:solidFill>
                  <a:prstClr val="white"/>
                </a:solidFill>
              </a:rPr>
              <a:t>8.3 </a:t>
            </a:r>
            <a:r>
              <a:rPr lang="zh-CN" altLang="en-US" sz="2100" b="1" spc="225" dirty="0" smtClean="0">
                <a:solidFill>
                  <a:prstClr val="white"/>
                </a:solidFill>
              </a:rPr>
              <a:t>类的特点</a:t>
            </a:r>
            <a:endParaRPr lang="en-US" altLang="zh-CN" sz="2100" b="1" spc="225" dirty="0">
              <a:solidFill>
                <a:prstClr val="white"/>
              </a:solidFill>
            </a:endParaRPr>
          </a:p>
        </p:txBody>
      </p:sp>
      <p:sp>
        <p:nvSpPr>
          <p:cNvPr id="5" name="TextBox 4"/>
          <p:cNvSpPr txBox="1"/>
          <p:nvPr/>
        </p:nvSpPr>
        <p:spPr>
          <a:xfrm>
            <a:off x="6523891" y="255004"/>
            <a:ext cx="3006969" cy="300852"/>
          </a:xfrm>
          <a:prstGeom prst="rect">
            <a:avLst/>
          </a:prstGeom>
          <a:noFill/>
        </p:spPr>
        <p:txBody>
          <a:bodyPr wrap="square" rtlCol="0">
            <a:spAutoFit/>
          </a:bodyPr>
          <a:lstStyle/>
          <a:p>
            <a:r>
              <a:rPr lang="zh-CN" altLang="en-US" sz="1355" dirty="0">
                <a:solidFill>
                  <a:prstClr val="white"/>
                </a:solidFill>
              </a:rPr>
              <a:t>  第八</a:t>
            </a:r>
            <a:r>
              <a:rPr lang="zh-CN" altLang="en-US" sz="1355" dirty="0" smtClean="0">
                <a:solidFill>
                  <a:prstClr val="white"/>
                </a:solidFill>
              </a:rPr>
              <a:t>章 类</a:t>
            </a:r>
            <a:r>
              <a:rPr lang="zh-CN" altLang="en-US" sz="1355" dirty="0">
                <a:solidFill>
                  <a:prstClr val="white"/>
                </a:solidFill>
              </a:rPr>
              <a:t>和对象</a:t>
            </a:r>
            <a:endParaRPr lang="zh-CN" altLang="en-US" sz="1355" dirty="0">
              <a:solidFill>
                <a:prstClr val="white"/>
              </a:solidFill>
            </a:endParaRPr>
          </a:p>
        </p:txBody>
      </p:sp>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3"/>
          </p:nvPr>
        </p:nvSpPr>
        <p:spPr>
          <a:xfrm>
            <a:off x="392113" y="744023"/>
            <a:ext cx="7094537" cy="544391"/>
          </a:xfrm>
        </p:spPr>
        <p:txBody>
          <a:bodyPr>
            <a:normAutofit/>
          </a:bodyPr>
          <a:lstStyle/>
          <a:p>
            <a:r>
              <a:rPr lang="en-US" altLang="zh-CN" sz="2000" dirty="0" smtClean="0"/>
              <a:t>8.3.3 </a:t>
            </a:r>
            <a:r>
              <a:rPr lang="zh-CN" altLang="en-US" sz="2000" dirty="0" smtClean="0"/>
              <a:t>继承</a:t>
            </a:r>
            <a:endParaRPr lang="zh-CN" altLang="en-US" sz="2000" dirty="0"/>
          </a:p>
        </p:txBody>
      </p:sp>
      <p:sp>
        <p:nvSpPr>
          <p:cNvPr id="3" name="内容占位符 2"/>
          <p:cNvSpPr>
            <a:spLocks noGrp="1"/>
          </p:cNvSpPr>
          <p:nvPr>
            <p:ph sz="quarter" idx="14"/>
          </p:nvPr>
        </p:nvSpPr>
        <p:spPr>
          <a:xfrm>
            <a:off x="95534" y="950365"/>
            <a:ext cx="8925635" cy="5000056"/>
          </a:xfrm>
        </p:spPr>
        <p:txBody>
          <a:bodyPr>
            <a:noAutofit/>
          </a:bodyPr>
          <a:lstStyle/>
          <a:p>
            <a:pPr>
              <a:lnSpc>
                <a:spcPct val="150000"/>
              </a:lnSpc>
            </a:pPr>
            <a:r>
              <a:rPr lang="zh-CN" altLang="en-US" sz="2000" dirty="0" smtClean="0">
                <a:solidFill>
                  <a:schemeClr val="tx1">
                    <a:lumMod val="75000"/>
                    <a:lumOff val="25000"/>
                  </a:schemeClr>
                </a:solidFill>
              </a:rPr>
              <a:t>语法</a:t>
            </a:r>
            <a:r>
              <a:rPr lang="zh-CN" altLang="en-US" sz="2000" dirty="0">
                <a:solidFill>
                  <a:schemeClr val="tx1">
                    <a:lumMod val="75000"/>
                    <a:lumOff val="25000"/>
                  </a:schemeClr>
                </a:solidFill>
              </a:rPr>
              <a:t>各项解释如下：</a:t>
            </a:r>
            <a:endParaRPr lang="zh-CN" altLang="en-US" sz="2000" dirty="0">
              <a:solidFill>
                <a:schemeClr val="tx1">
                  <a:lumMod val="75000"/>
                  <a:lumOff val="25000"/>
                </a:schemeClr>
              </a:solidFill>
            </a:endParaRPr>
          </a:p>
          <a:p>
            <a:pPr>
              <a:lnSpc>
                <a:spcPct val="150000"/>
              </a:lnSpc>
            </a:pPr>
            <a:r>
              <a:rPr lang="en-US" altLang="zh-CN" sz="2000" dirty="0">
                <a:solidFill>
                  <a:schemeClr val="tx1">
                    <a:lumMod val="75000"/>
                    <a:lumOff val="25000"/>
                  </a:schemeClr>
                </a:solidFill>
              </a:rPr>
              <a:t>super()——super</a:t>
            </a:r>
            <a:r>
              <a:rPr lang="zh-CN" altLang="en-US" sz="2000" dirty="0">
                <a:solidFill>
                  <a:schemeClr val="tx1">
                    <a:lumMod val="75000"/>
                    <a:lumOff val="25000"/>
                  </a:schemeClr>
                </a:solidFill>
              </a:rPr>
              <a:t>函数；</a:t>
            </a:r>
            <a:endParaRPr lang="zh-CN" altLang="en-US" sz="2000" dirty="0">
              <a:solidFill>
                <a:schemeClr val="tx1">
                  <a:lumMod val="75000"/>
                  <a:lumOff val="25000"/>
                </a:schemeClr>
              </a:solidFill>
            </a:endParaRPr>
          </a:p>
          <a:p>
            <a:pPr>
              <a:lnSpc>
                <a:spcPct val="150000"/>
              </a:lnSpc>
            </a:pPr>
            <a:r>
              <a:rPr lang="en-US" altLang="zh-CN" sz="2000" dirty="0">
                <a:solidFill>
                  <a:schemeClr val="tx1">
                    <a:lumMod val="75000"/>
                    <a:lumOff val="25000"/>
                  </a:schemeClr>
                </a:solidFill>
              </a:rPr>
              <a:t>.——</a:t>
            </a:r>
            <a:r>
              <a:rPr lang="zh-CN" altLang="en-US" sz="2000" dirty="0">
                <a:solidFill>
                  <a:schemeClr val="tx1">
                    <a:lumMod val="75000"/>
                    <a:lumOff val="25000"/>
                  </a:schemeClr>
                </a:solidFill>
              </a:rPr>
              <a:t>点操作符</a:t>
            </a:r>
            <a:endParaRPr lang="zh-CN" altLang="en-US" sz="2000" dirty="0">
              <a:solidFill>
                <a:schemeClr val="tx1">
                  <a:lumMod val="75000"/>
                  <a:lumOff val="25000"/>
                </a:schemeClr>
              </a:solidFill>
            </a:endParaRPr>
          </a:p>
          <a:p>
            <a:pPr>
              <a:lnSpc>
                <a:spcPct val="150000"/>
              </a:lnSpc>
            </a:pPr>
            <a:r>
              <a:rPr lang="en-US" altLang="zh-CN" sz="2000" dirty="0" err="1">
                <a:solidFill>
                  <a:schemeClr val="tx1">
                    <a:lumMod val="75000"/>
                    <a:lumOff val="25000"/>
                  </a:schemeClr>
                </a:solidFill>
              </a:rPr>
              <a:t>func</a:t>
            </a:r>
            <a:r>
              <a:rPr lang="en-US" altLang="zh-CN" sz="2000" dirty="0">
                <a:solidFill>
                  <a:schemeClr val="tx1">
                    <a:lumMod val="75000"/>
                    <a:lumOff val="25000"/>
                  </a:schemeClr>
                </a:solidFill>
              </a:rPr>
              <a:t>——</a:t>
            </a:r>
            <a:r>
              <a:rPr lang="zh-CN" altLang="en-US" sz="2000" dirty="0">
                <a:solidFill>
                  <a:schemeClr val="tx1">
                    <a:lumMod val="75000"/>
                    <a:lumOff val="25000"/>
                  </a:schemeClr>
                </a:solidFill>
              </a:rPr>
              <a:t>子类要重写的父类的同名方法名称；</a:t>
            </a:r>
            <a:endParaRPr lang="zh-CN" altLang="en-US" sz="2000" dirty="0">
              <a:solidFill>
                <a:schemeClr val="tx1">
                  <a:lumMod val="75000"/>
                  <a:lumOff val="25000"/>
                </a:schemeClr>
              </a:solidFill>
            </a:endParaRPr>
          </a:p>
          <a:p>
            <a:pPr>
              <a:lnSpc>
                <a:spcPct val="150000"/>
              </a:lnSpc>
            </a:pPr>
            <a:r>
              <a:rPr lang="en-US" altLang="zh-CN" sz="2000" dirty="0">
                <a:solidFill>
                  <a:schemeClr val="tx1">
                    <a:lumMod val="75000"/>
                    <a:lumOff val="25000"/>
                  </a:schemeClr>
                </a:solidFill>
              </a:rPr>
              <a:t>parameter——</a:t>
            </a:r>
            <a:r>
              <a:rPr lang="zh-CN" altLang="en-US" sz="2000" dirty="0">
                <a:solidFill>
                  <a:schemeClr val="tx1">
                    <a:lumMod val="75000"/>
                    <a:lumOff val="25000"/>
                  </a:schemeClr>
                </a:solidFill>
              </a:rPr>
              <a:t>可选参数，如果参数是</a:t>
            </a:r>
            <a:r>
              <a:rPr lang="en-US" altLang="zh-CN" sz="2000" dirty="0">
                <a:solidFill>
                  <a:schemeClr val="tx1">
                    <a:lumMod val="75000"/>
                    <a:lumOff val="25000"/>
                  </a:schemeClr>
                </a:solidFill>
              </a:rPr>
              <a:t>self</a:t>
            </a:r>
            <a:r>
              <a:rPr lang="zh-CN" altLang="en-US" sz="2000" dirty="0">
                <a:solidFill>
                  <a:schemeClr val="tx1">
                    <a:lumMod val="75000"/>
                    <a:lumOff val="25000"/>
                  </a:schemeClr>
                </a:solidFill>
              </a:rPr>
              <a:t>可以省略</a:t>
            </a:r>
            <a:r>
              <a:rPr lang="zh-CN" altLang="en-US" sz="2000" dirty="0" smtClean="0">
                <a:solidFill>
                  <a:schemeClr val="tx1">
                    <a:lumMod val="75000"/>
                    <a:lumOff val="25000"/>
                  </a:schemeClr>
                </a:solidFill>
              </a:rPr>
              <a:t>。</a:t>
            </a:r>
            <a:endParaRPr lang="en-US" altLang="zh-CN" sz="2000" dirty="0" smtClean="0">
              <a:solidFill>
                <a:schemeClr val="tx1">
                  <a:lumMod val="75000"/>
                  <a:lumOff val="25000"/>
                </a:schemeClr>
              </a:solidFill>
            </a:endParaRPr>
          </a:p>
          <a:p>
            <a:pPr>
              <a:lnSpc>
                <a:spcPct val="150000"/>
              </a:lnSpc>
            </a:pPr>
            <a:r>
              <a:rPr lang="zh-CN" altLang="en-US" sz="2000" dirty="0">
                <a:solidFill>
                  <a:schemeClr val="tx1">
                    <a:lumMod val="75000"/>
                    <a:lumOff val="25000"/>
                  </a:schemeClr>
                </a:solidFill>
              </a:rPr>
              <a:t>使用</a:t>
            </a:r>
            <a:r>
              <a:rPr lang="en-US" altLang="zh-CN" sz="2000" dirty="0">
                <a:solidFill>
                  <a:schemeClr val="tx1">
                    <a:lumMod val="75000"/>
                    <a:lumOff val="25000"/>
                  </a:schemeClr>
                </a:solidFill>
              </a:rPr>
              <a:t>super</a:t>
            </a:r>
            <a:r>
              <a:rPr lang="zh-CN" altLang="en-US" sz="2000" dirty="0">
                <a:solidFill>
                  <a:schemeClr val="tx1">
                    <a:lumMod val="75000"/>
                    <a:lumOff val="25000"/>
                  </a:schemeClr>
                </a:solidFill>
              </a:rPr>
              <a:t>函数的方便之处在于不用写任何基类的名称，直接写重写的方法就可以了，这样</a:t>
            </a:r>
            <a:r>
              <a:rPr lang="en-US" altLang="zh-CN" sz="2000" dirty="0">
                <a:solidFill>
                  <a:schemeClr val="tx1">
                    <a:lumMod val="75000"/>
                    <a:lumOff val="25000"/>
                  </a:schemeClr>
                </a:solidFill>
              </a:rPr>
              <a:t>Python</a:t>
            </a:r>
            <a:r>
              <a:rPr lang="zh-CN" altLang="en-US" sz="2000" dirty="0">
                <a:solidFill>
                  <a:schemeClr val="tx1">
                    <a:lumMod val="75000"/>
                    <a:lumOff val="25000"/>
                  </a:schemeClr>
                </a:solidFill>
              </a:rPr>
              <a:t>会自动到基类去寻找，尤其是在多重继承中，或者子类有多个祖先类的时候，</a:t>
            </a:r>
            <a:r>
              <a:rPr lang="en-US" altLang="zh-CN" sz="2000" dirty="0">
                <a:solidFill>
                  <a:schemeClr val="tx1">
                    <a:lumMod val="75000"/>
                    <a:lumOff val="25000"/>
                  </a:schemeClr>
                </a:solidFill>
              </a:rPr>
              <a:t>super</a:t>
            </a:r>
            <a:r>
              <a:rPr lang="zh-CN" altLang="en-US" sz="2000" dirty="0">
                <a:solidFill>
                  <a:schemeClr val="tx1">
                    <a:lumMod val="75000"/>
                    <a:lumOff val="25000"/>
                  </a:schemeClr>
                </a:solidFill>
              </a:rPr>
              <a:t>函数会自动到多种层级关系里面去寻找同名的方法。使用</a:t>
            </a:r>
            <a:r>
              <a:rPr lang="en-US" altLang="zh-CN" sz="2000" dirty="0">
                <a:solidFill>
                  <a:schemeClr val="tx1">
                    <a:lumMod val="75000"/>
                    <a:lumOff val="25000"/>
                  </a:schemeClr>
                </a:solidFill>
              </a:rPr>
              <a:t>super</a:t>
            </a:r>
            <a:r>
              <a:rPr lang="zh-CN" altLang="en-US" sz="2000" dirty="0">
                <a:solidFill>
                  <a:schemeClr val="tx1">
                    <a:lumMod val="75000"/>
                    <a:lumOff val="25000"/>
                  </a:schemeClr>
                </a:solidFill>
              </a:rPr>
              <a:t>函数带来一个好处，如果以后我们要更改基类，直接修改括号“（）”里面的基类名称就可以了，不用再修改重写的同名方法里面的内容。</a:t>
            </a:r>
            <a:endParaRPr lang="zh-CN" altLang="en-US" sz="2000" dirty="0"/>
          </a:p>
          <a:p>
            <a:pPr>
              <a:lnSpc>
                <a:spcPct val="150000"/>
              </a:lnSpc>
            </a:pPr>
            <a:endParaRPr lang="zh-CN" altLang="en-US" sz="2000" dirty="0"/>
          </a:p>
        </p:txBody>
      </p:sp>
      <p:sp>
        <p:nvSpPr>
          <p:cNvPr id="4" name="TextBox 3"/>
          <p:cNvSpPr txBox="1"/>
          <p:nvPr/>
        </p:nvSpPr>
        <p:spPr>
          <a:xfrm>
            <a:off x="246185" y="105507"/>
            <a:ext cx="3578469" cy="415498"/>
          </a:xfrm>
          <a:prstGeom prst="rect">
            <a:avLst/>
          </a:prstGeom>
          <a:noFill/>
        </p:spPr>
        <p:txBody>
          <a:bodyPr wrap="square" rtlCol="0">
            <a:spAutoFit/>
          </a:bodyPr>
          <a:lstStyle/>
          <a:p>
            <a:r>
              <a:rPr lang="en-US" altLang="zh-CN" sz="2100" b="1" spc="225" dirty="0" smtClean="0">
                <a:solidFill>
                  <a:prstClr val="white"/>
                </a:solidFill>
              </a:rPr>
              <a:t>8.3 </a:t>
            </a:r>
            <a:r>
              <a:rPr lang="zh-CN" altLang="en-US" sz="2100" b="1" spc="225" dirty="0" smtClean="0">
                <a:solidFill>
                  <a:prstClr val="white"/>
                </a:solidFill>
              </a:rPr>
              <a:t>类的特点</a:t>
            </a:r>
            <a:endParaRPr lang="en-US" altLang="zh-CN" sz="2100" b="1" spc="225" dirty="0">
              <a:solidFill>
                <a:prstClr val="white"/>
              </a:solidFill>
            </a:endParaRPr>
          </a:p>
        </p:txBody>
      </p:sp>
      <p:sp>
        <p:nvSpPr>
          <p:cNvPr id="5" name="TextBox 4"/>
          <p:cNvSpPr txBox="1"/>
          <p:nvPr/>
        </p:nvSpPr>
        <p:spPr>
          <a:xfrm>
            <a:off x="6523891" y="255004"/>
            <a:ext cx="3006969" cy="300852"/>
          </a:xfrm>
          <a:prstGeom prst="rect">
            <a:avLst/>
          </a:prstGeom>
          <a:noFill/>
        </p:spPr>
        <p:txBody>
          <a:bodyPr wrap="square" rtlCol="0">
            <a:spAutoFit/>
          </a:bodyPr>
          <a:lstStyle/>
          <a:p>
            <a:r>
              <a:rPr lang="zh-CN" altLang="en-US" sz="1355" dirty="0">
                <a:solidFill>
                  <a:prstClr val="white"/>
                </a:solidFill>
              </a:rPr>
              <a:t>  第八</a:t>
            </a:r>
            <a:r>
              <a:rPr lang="zh-CN" altLang="en-US" sz="1355" dirty="0" smtClean="0">
                <a:solidFill>
                  <a:prstClr val="white"/>
                </a:solidFill>
              </a:rPr>
              <a:t>章 类</a:t>
            </a:r>
            <a:r>
              <a:rPr lang="zh-CN" altLang="en-US" sz="1355" dirty="0">
                <a:solidFill>
                  <a:prstClr val="white"/>
                </a:solidFill>
              </a:rPr>
              <a:t>和对象</a:t>
            </a:r>
            <a:endParaRPr lang="zh-CN" altLang="en-US" sz="1355" dirty="0">
              <a:solidFill>
                <a:prstClr val="white"/>
              </a:solidFill>
            </a:endParaRPr>
          </a:p>
        </p:txBody>
      </p:sp>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3"/>
          </p:nvPr>
        </p:nvSpPr>
        <p:spPr>
          <a:xfrm>
            <a:off x="392113" y="744023"/>
            <a:ext cx="7094537" cy="544391"/>
          </a:xfrm>
        </p:spPr>
        <p:txBody>
          <a:bodyPr>
            <a:normAutofit/>
          </a:bodyPr>
          <a:lstStyle/>
          <a:p>
            <a:r>
              <a:rPr lang="en-US" altLang="zh-CN" sz="2000" dirty="0" smtClean="0"/>
              <a:t>8.3.4  </a:t>
            </a:r>
            <a:r>
              <a:rPr lang="zh-CN" altLang="en-US" sz="2000" dirty="0" smtClean="0"/>
              <a:t>多重继承</a:t>
            </a:r>
            <a:endParaRPr lang="zh-CN" altLang="en-US" sz="2000" dirty="0"/>
          </a:p>
        </p:txBody>
      </p:sp>
      <p:sp>
        <p:nvSpPr>
          <p:cNvPr id="3" name="内容占位符 2"/>
          <p:cNvSpPr>
            <a:spLocks noGrp="1"/>
          </p:cNvSpPr>
          <p:nvPr>
            <p:ph sz="quarter" idx="14"/>
          </p:nvPr>
        </p:nvSpPr>
        <p:spPr>
          <a:xfrm>
            <a:off x="95534" y="950365"/>
            <a:ext cx="8925635" cy="5000056"/>
          </a:xfrm>
        </p:spPr>
        <p:txBody>
          <a:bodyPr>
            <a:noAutofit/>
          </a:bodyPr>
          <a:lstStyle/>
          <a:p>
            <a:pPr>
              <a:lnSpc>
                <a:spcPct val="150000"/>
              </a:lnSpc>
            </a:pPr>
            <a:r>
              <a:rPr lang="zh-CN" altLang="en-US" sz="2000" dirty="0">
                <a:solidFill>
                  <a:schemeClr val="tx1">
                    <a:lumMod val="75000"/>
                    <a:lumOff val="25000"/>
                  </a:schemeClr>
                </a:solidFill>
              </a:rPr>
              <a:t>可以同时继承多个父类的属性和方法，称为多重继承。语法格式如下：</a:t>
            </a:r>
            <a:endParaRPr lang="zh-CN" altLang="en-US" sz="2000" dirty="0">
              <a:solidFill>
                <a:schemeClr val="tx1">
                  <a:lumMod val="75000"/>
                  <a:lumOff val="25000"/>
                </a:schemeClr>
              </a:solidFill>
            </a:endParaRPr>
          </a:p>
          <a:p>
            <a:pPr>
              <a:lnSpc>
                <a:spcPct val="150000"/>
              </a:lnSpc>
            </a:pPr>
            <a:r>
              <a:rPr lang="en-US" altLang="zh-CN" sz="2000" dirty="0">
                <a:solidFill>
                  <a:schemeClr val="tx1">
                    <a:lumMod val="75000"/>
                    <a:lumOff val="25000"/>
                  </a:schemeClr>
                </a:solidFill>
              </a:rPr>
              <a:t>Class </a:t>
            </a:r>
            <a:r>
              <a:rPr lang="en-US" altLang="zh-CN" sz="2000" dirty="0" err="1">
                <a:solidFill>
                  <a:schemeClr val="tx1">
                    <a:lumMod val="75000"/>
                    <a:lumOff val="25000"/>
                  </a:schemeClr>
                </a:solidFill>
              </a:rPr>
              <a:t>ClassName</a:t>
            </a:r>
            <a:r>
              <a:rPr lang="en-US" altLang="zh-CN" sz="2000" dirty="0">
                <a:solidFill>
                  <a:schemeClr val="tx1">
                    <a:lumMod val="75000"/>
                    <a:lumOff val="25000"/>
                  </a:schemeClr>
                </a:solidFill>
              </a:rPr>
              <a:t>(Base1, Base2, Base3):</a:t>
            </a:r>
            <a:endParaRPr lang="en-US" altLang="zh-CN" sz="2000" dirty="0">
              <a:solidFill>
                <a:schemeClr val="tx1">
                  <a:lumMod val="75000"/>
                  <a:lumOff val="25000"/>
                </a:schemeClr>
              </a:solidFill>
            </a:endParaRPr>
          </a:p>
          <a:p>
            <a:pPr>
              <a:lnSpc>
                <a:spcPct val="150000"/>
              </a:lnSpc>
            </a:pPr>
            <a:r>
              <a:rPr lang="en-US" altLang="zh-CN" sz="2000" dirty="0">
                <a:solidFill>
                  <a:schemeClr val="tx1">
                    <a:lumMod val="75000"/>
                    <a:lumOff val="25000"/>
                  </a:schemeClr>
                </a:solidFill>
              </a:rPr>
              <a:t>		……</a:t>
            </a:r>
            <a:endParaRPr lang="en-US" altLang="zh-CN" sz="2000" dirty="0">
              <a:solidFill>
                <a:schemeClr val="tx1">
                  <a:lumMod val="75000"/>
                  <a:lumOff val="25000"/>
                </a:schemeClr>
              </a:solidFill>
            </a:endParaRPr>
          </a:p>
          <a:p>
            <a:pPr>
              <a:lnSpc>
                <a:spcPct val="150000"/>
              </a:lnSpc>
            </a:pPr>
            <a:r>
              <a:rPr lang="en-US" altLang="zh-CN" sz="2000" dirty="0">
                <a:solidFill>
                  <a:schemeClr val="tx1">
                    <a:lumMod val="75000"/>
                    <a:lumOff val="25000"/>
                  </a:schemeClr>
                </a:solidFill>
              </a:rPr>
              <a:t>	 </a:t>
            </a:r>
            <a:r>
              <a:rPr lang="en-US" altLang="zh-CN" sz="2000" dirty="0" err="1">
                <a:solidFill>
                  <a:schemeClr val="tx1">
                    <a:lumMod val="75000"/>
                    <a:lumOff val="25000"/>
                  </a:schemeClr>
                </a:solidFill>
              </a:rPr>
              <a:t>ClassName</a:t>
            </a:r>
            <a:r>
              <a:rPr lang="en-US" altLang="zh-CN" sz="2000" dirty="0">
                <a:solidFill>
                  <a:schemeClr val="tx1">
                    <a:lumMod val="75000"/>
                    <a:lumOff val="25000"/>
                  </a:schemeClr>
                </a:solidFill>
              </a:rPr>
              <a:t> ——</a:t>
            </a:r>
            <a:r>
              <a:rPr lang="zh-CN" altLang="en-US" sz="2000" dirty="0">
                <a:solidFill>
                  <a:schemeClr val="tx1">
                    <a:lumMod val="75000"/>
                    <a:lumOff val="25000"/>
                  </a:schemeClr>
                </a:solidFill>
              </a:rPr>
              <a:t>子类的名字；</a:t>
            </a:r>
            <a:endParaRPr lang="zh-CN" altLang="en-US" sz="2000" dirty="0">
              <a:solidFill>
                <a:schemeClr val="tx1">
                  <a:lumMod val="75000"/>
                  <a:lumOff val="25000"/>
                </a:schemeClr>
              </a:solidFill>
            </a:endParaRPr>
          </a:p>
          <a:p>
            <a:pPr>
              <a:lnSpc>
                <a:spcPct val="150000"/>
              </a:lnSpc>
            </a:pPr>
            <a:r>
              <a:rPr lang="en-US" altLang="zh-CN" sz="2000" dirty="0">
                <a:solidFill>
                  <a:schemeClr val="tx1">
                    <a:lumMod val="75000"/>
                    <a:lumOff val="25000"/>
                  </a:schemeClr>
                </a:solidFill>
              </a:rPr>
              <a:t>Base1, Base2, Base3——</a:t>
            </a:r>
            <a:r>
              <a:rPr lang="zh-CN" altLang="en-US" sz="2000" dirty="0">
                <a:solidFill>
                  <a:schemeClr val="tx1">
                    <a:lumMod val="75000"/>
                    <a:lumOff val="25000"/>
                  </a:schemeClr>
                </a:solidFill>
              </a:rPr>
              <a:t>基类</a:t>
            </a:r>
            <a:r>
              <a:rPr lang="en-US" altLang="zh-CN" sz="2000" dirty="0">
                <a:solidFill>
                  <a:schemeClr val="tx1">
                    <a:lumMod val="75000"/>
                    <a:lumOff val="25000"/>
                  </a:schemeClr>
                </a:solidFill>
              </a:rPr>
              <a:t>1</a:t>
            </a:r>
            <a:r>
              <a:rPr lang="zh-CN" altLang="en-US" sz="2000" dirty="0">
                <a:solidFill>
                  <a:schemeClr val="tx1">
                    <a:lumMod val="75000"/>
                    <a:lumOff val="25000"/>
                  </a:schemeClr>
                </a:solidFill>
              </a:rPr>
              <a:t>的名字，基类</a:t>
            </a:r>
            <a:r>
              <a:rPr lang="en-US" altLang="zh-CN" sz="2000" dirty="0">
                <a:solidFill>
                  <a:schemeClr val="tx1">
                    <a:lumMod val="75000"/>
                    <a:lumOff val="25000"/>
                  </a:schemeClr>
                </a:solidFill>
              </a:rPr>
              <a:t>2</a:t>
            </a:r>
            <a:r>
              <a:rPr lang="zh-CN" altLang="en-US" sz="2000" dirty="0">
                <a:solidFill>
                  <a:schemeClr val="tx1">
                    <a:lumMod val="75000"/>
                    <a:lumOff val="25000"/>
                  </a:schemeClr>
                </a:solidFill>
              </a:rPr>
              <a:t>的名字，基类</a:t>
            </a:r>
            <a:r>
              <a:rPr lang="en-US" altLang="zh-CN" sz="2000" dirty="0">
                <a:solidFill>
                  <a:schemeClr val="tx1">
                    <a:lumMod val="75000"/>
                    <a:lumOff val="25000"/>
                  </a:schemeClr>
                </a:solidFill>
              </a:rPr>
              <a:t>3</a:t>
            </a:r>
            <a:r>
              <a:rPr lang="zh-CN" altLang="en-US" sz="2000" dirty="0">
                <a:solidFill>
                  <a:schemeClr val="tx1">
                    <a:lumMod val="75000"/>
                    <a:lumOff val="25000"/>
                  </a:schemeClr>
                </a:solidFill>
              </a:rPr>
              <a:t>的名字；有多少个基类，名字依次写入即可</a:t>
            </a:r>
            <a:r>
              <a:rPr lang="zh-CN" altLang="en-US" sz="2000" dirty="0" smtClean="0">
                <a:solidFill>
                  <a:schemeClr val="tx1">
                    <a:lumMod val="75000"/>
                    <a:lumOff val="25000"/>
                  </a:schemeClr>
                </a:solidFill>
              </a:rPr>
              <a:t>。</a:t>
            </a:r>
            <a:endParaRPr lang="en-US" altLang="zh-CN" sz="2000" dirty="0" smtClean="0">
              <a:solidFill>
                <a:schemeClr val="tx1">
                  <a:lumMod val="75000"/>
                  <a:lumOff val="25000"/>
                </a:schemeClr>
              </a:solidFill>
            </a:endParaRPr>
          </a:p>
          <a:p>
            <a:pPr>
              <a:lnSpc>
                <a:spcPct val="150000"/>
              </a:lnSpc>
            </a:pPr>
            <a:r>
              <a:rPr lang="zh-CN" altLang="en-US" sz="2000" dirty="0">
                <a:solidFill>
                  <a:schemeClr val="tx1">
                    <a:lumMod val="75000"/>
                    <a:lumOff val="25000"/>
                  </a:schemeClr>
                </a:solidFill>
              </a:rPr>
              <a:t>虽然多重继承的机制可以让子类继承多个基类的属性和方法使用起来很方便，但很容易导致代码混乱，有时候会引起不可预见的</a:t>
            </a:r>
            <a:r>
              <a:rPr lang="en-US" altLang="zh-CN" sz="2000" dirty="0">
                <a:solidFill>
                  <a:schemeClr val="tx1">
                    <a:lumMod val="75000"/>
                    <a:lumOff val="25000"/>
                  </a:schemeClr>
                </a:solidFill>
              </a:rPr>
              <a:t>Bug</a:t>
            </a:r>
            <a:r>
              <a:rPr lang="zh-CN" altLang="en-US" sz="2000" dirty="0">
                <a:solidFill>
                  <a:schemeClr val="tx1">
                    <a:lumMod val="75000"/>
                    <a:lumOff val="25000"/>
                  </a:schemeClr>
                </a:solidFill>
              </a:rPr>
              <a:t>，对程序而言不可预见的</a:t>
            </a:r>
            <a:r>
              <a:rPr lang="en-US" altLang="zh-CN" sz="2000" dirty="0">
                <a:solidFill>
                  <a:schemeClr val="tx1">
                    <a:lumMod val="75000"/>
                    <a:lumOff val="25000"/>
                  </a:schemeClr>
                </a:solidFill>
              </a:rPr>
              <a:t>Bug</a:t>
            </a:r>
            <a:r>
              <a:rPr lang="zh-CN" altLang="en-US" sz="2000" dirty="0">
                <a:solidFill>
                  <a:schemeClr val="tx1">
                    <a:lumMod val="75000"/>
                    <a:lumOff val="25000"/>
                  </a:schemeClr>
                </a:solidFill>
              </a:rPr>
              <a:t>几乎就是致命的。因此，当我们不确定必须要使用“多重继承”语法的时候，尽量避免使用它。</a:t>
            </a:r>
            <a:endParaRPr lang="zh-CN" altLang="en-US" sz="2000" dirty="0">
              <a:solidFill>
                <a:schemeClr val="tx1">
                  <a:lumMod val="75000"/>
                  <a:lumOff val="25000"/>
                </a:schemeClr>
              </a:solidFill>
            </a:endParaRPr>
          </a:p>
        </p:txBody>
      </p:sp>
      <p:sp>
        <p:nvSpPr>
          <p:cNvPr id="4" name="TextBox 3"/>
          <p:cNvSpPr txBox="1"/>
          <p:nvPr/>
        </p:nvSpPr>
        <p:spPr>
          <a:xfrm>
            <a:off x="246185" y="105507"/>
            <a:ext cx="3578469" cy="415498"/>
          </a:xfrm>
          <a:prstGeom prst="rect">
            <a:avLst/>
          </a:prstGeom>
          <a:noFill/>
        </p:spPr>
        <p:txBody>
          <a:bodyPr wrap="square" rtlCol="0">
            <a:spAutoFit/>
          </a:bodyPr>
          <a:lstStyle/>
          <a:p>
            <a:r>
              <a:rPr lang="en-US" altLang="zh-CN" sz="2100" b="1" spc="225" dirty="0" smtClean="0">
                <a:solidFill>
                  <a:prstClr val="white"/>
                </a:solidFill>
              </a:rPr>
              <a:t>8.3 </a:t>
            </a:r>
            <a:r>
              <a:rPr lang="zh-CN" altLang="en-US" sz="2100" b="1" spc="225" dirty="0" smtClean="0">
                <a:solidFill>
                  <a:prstClr val="white"/>
                </a:solidFill>
              </a:rPr>
              <a:t>类的特点</a:t>
            </a:r>
            <a:endParaRPr lang="en-US" altLang="zh-CN" sz="2100" b="1" spc="225" dirty="0">
              <a:solidFill>
                <a:prstClr val="white"/>
              </a:solidFill>
            </a:endParaRPr>
          </a:p>
        </p:txBody>
      </p:sp>
      <p:sp>
        <p:nvSpPr>
          <p:cNvPr id="5" name="TextBox 4"/>
          <p:cNvSpPr txBox="1"/>
          <p:nvPr/>
        </p:nvSpPr>
        <p:spPr>
          <a:xfrm>
            <a:off x="6523891" y="255004"/>
            <a:ext cx="3006969" cy="300852"/>
          </a:xfrm>
          <a:prstGeom prst="rect">
            <a:avLst/>
          </a:prstGeom>
          <a:noFill/>
        </p:spPr>
        <p:txBody>
          <a:bodyPr wrap="square" rtlCol="0">
            <a:spAutoFit/>
          </a:bodyPr>
          <a:lstStyle/>
          <a:p>
            <a:r>
              <a:rPr lang="zh-CN" altLang="en-US" sz="1355" dirty="0">
                <a:solidFill>
                  <a:prstClr val="white"/>
                </a:solidFill>
              </a:rPr>
              <a:t>  第八</a:t>
            </a:r>
            <a:r>
              <a:rPr lang="zh-CN" altLang="en-US" sz="1355" dirty="0" smtClean="0">
                <a:solidFill>
                  <a:prstClr val="white"/>
                </a:solidFill>
              </a:rPr>
              <a:t>章 类</a:t>
            </a:r>
            <a:r>
              <a:rPr lang="zh-CN" altLang="en-US" sz="1355" dirty="0">
                <a:solidFill>
                  <a:prstClr val="white"/>
                </a:solidFill>
              </a:rPr>
              <a:t>和对象</a:t>
            </a:r>
            <a:endParaRPr lang="zh-CN" altLang="en-US" sz="1355" dirty="0">
              <a:solidFill>
                <a:prstClr val="white"/>
              </a:solidFill>
            </a:endParaRPr>
          </a:p>
        </p:txBody>
      </p:sp>
    </p:spTree>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grpSp>
        <p:nvGrpSpPr>
          <p:cNvPr id="73" name="组合 72"/>
          <p:cNvGrpSpPr/>
          <p:nvPr/>
        </p:nvGrpSpPr>
        <p:grpSpPr>
          <a:xfrm>
            <a:off x="690257" y="854039"/>
            <a:ext cx="7832784" cy="781050"/>
            <a:chOff x="2788580" y="1152524"/>
            <a:chExt cx="3730770" cy="781050"/>
          </a:xfrm>
        </p:grpSpPr>
        <p:grpSp>
          <p:nvGrpSpPr>
            <p:cNvPr id="6" name="组合 5"/>
            <p:cNvGrpSpPr/>
            <p:nvPr/>
          </p:nvGrpSpPr>
          <p:grpSpPr>
            <a:xfrm>
              <a:off x="2788580" y="1152524"/>
              <a:ext cx="3730770" cy="781050"/>
              <a:chOff x="3725790" y="847725"/>
              <a:chExt cx="3730770" cy="781050"/>
            </a:xfrm>
          </p:grpSpPr>
          <p:grpSp>
            <p:nvGrpSpPr>
              <p:cNvPr id="7" name="组合 6"/>
              <p:cNvGrpSpPr/>
              <p:nvPr/>
            </p:nvGrpSpPr>
            <p:grpSpPr>
              <a:xfrm>
                <a:off x="3725790" y="1019175"/>
                <a:ext cx="627135" cy="609600"/>
                <a:chOff x="3725790" y="1019175"/>
                <a:chExt cx="627135" cy="609600"/>
              </a:xfrm>
            </p:grpSpPr>
            <p:sp>
              <p:nvSpPr>
                <p:cNvPr id="12" name="任意多边形 11"/>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直角三角形 12"/>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8" name="组合 7"/>
              <p:cNvGrpSpPr/>
              <p:nvPr/>
            </p:nvGrpSpPr>
            <p:grpSpPr>
              <a:xfrm flipH="1">
                <a:off x="6829425" y="1019175"/>
                <a:ext cx="627135" cy="609600"/>
                <a:chOff x="3725790" y="1019175"/>
                <a:chExt cx="627135" cy="609600"/>
              </a:xfrm>
            </p:grpSpPr>
            <p:sp>
              <p:nvSpPr>
                <p:cNvPr id="10" name="任意多边形 9"/>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 name="直角三角形 10"/>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9" name="矩形 8"/>
              <p:cNvSpPr/>
              <p:nvPr/>
            </p:nvSpPr>
            <p:spPr>
              <a:xfrm>
                <a:off x="4181475" y="847725"/>
                <a:ext cx="281940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14" name="文本框 14"/>
            <p:cNvSpPr txBox="1"/>
            <p:nvPr/>
          </p:nvSpPr>
          <p:spPr>
            <a:xfrm>
              <a:off x="3843906" y="1169836"/>
              <a:ext cx="1456173" cy="523220"/>
            </a:xfrm>
            <a:prstGeom prst="rect">
              <a:avLst/>
            </a:prstGeom>
            <a:noFill/>
          </p:spPr>
          <p:txBody>
            <a:bodyPr wrap="none" rtlCol="0">
              <a:spAutoFit/>
            </a:bodyPr>
            <a:lstStyle/>
            <a:p>
              <a:pPr algn="ctr"/>
              <a:r>
                <a:rPr lang="zh-CN" altLang="en-US" sz="2800" dirty="0" smtClean="0">
                  <a:solidFill>
                    <a:srgbClr val="FFC000"/>
                  </a:solidFill>
                </a:rPr>
                <a:t>第八章</a:t>
              </a:r>
              <a:r>
                <a:rPr lang="zh-CN" altLang="en-US" sz="2800" dirty="0">
                  <a:solidFill>
                    <a:srgbClr val="FFC000"/>
                  </a:solidFill>
                </a:rPr>
                <a:t>　类和对象</a:t>
              </a:r>
              <a:endParaRPr lang="zh-CN" altLang="en-US" sz="2800" dirty="0">
                <a:solidFill>
                  <a:srgbClr val="FFC000"/>
                </a:solidFill>
              </a:endParaRPr>
            </a:p>
          </p:txBody>
        </p:sp>
      </p:grpSp>
      <p:grpSp>
        <p:nvGrpSpPr>
          <p:cNvPr id="67" name="组合 66"/>
          <p:cNvGrpSpPr/>
          <p:nvPr/>
        </p:nvGrpSpPr>
        <p:grpSpPr>
          <a:xfrm>
            <a:off x="1754534" y="4032029"/>
            <a:ext cx="5693399" cy="414020"/>
            <a:chOff x="1807265" y="2462595"/>
            <a:chExt cx="5693399" cy="414020"/>
          </a:xfrm>
        </p:grpSpPr>
        <p:sp>
          <p:nvSpPr>
            <p:cNvPr id="47" name="圆角矩形 46"/>
            <p:cNvSpPr/>
            <p:nvPr/>
          </p:nvSpPr>
          <p:spPr>
            <a:xfrm>
              <a:off x="1807265" y="2478527"/>
              <a:ext cx="5693399" cy="394154"/>
            </a:xfrm>
            <a:prstGeom prst="roundRect">
              <a:avLst>
                <a:gd name="adj" fmla="val 20658"/>
              </a:avLst>
            </a:prstGeom>
            <a:solidFill>
              <a:srgbClr val="3D89B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48" name="矩形 47"/>
            <p:cNvSpPr/>
            <p:nvPr/>
          </p:nvSpPr>
          <p:spPr>
            <a:xfrm>
              <a:off x="1883286" y="2462595"/>
              <a:ext cx="1343025" cy="414020"/>
            </a:xfrm>
            <a:prstGeom prst="rect">
              <a:avLst/>
            </a:prstGeom>
          </p:spPr>
          <p:txBody>
            <a:bodyPr wrap="none">
              <a:spAutoFit/>
            </a:bodyPr>
            <a:lstStyle/>
            <a:p>
              <a:r>
                <a:rPr lang="en-US" altLang="zh-CN" sz="2100" spc="225" dirty="0" smtClean="0">
                  <a:solidFill>
                    <a:prstClr val="white"/>
                  </a:solidFill>
                </a:rPr>
                <a:t>8.4</a:t>
              </a:r>
              <a:r>
                <a:rPr lang="zh-CN" altLang="en-US" sz="2100" spc="225" dirty="0">
                  <a:solidFill>
                    <a:prstClr val="white"/>
                  </a:solidFill>
                </a:rPr>
                <a:t> 实验</a:t>
              </a:r>
              <a:endParaRPr lang="zh-CN" altLang="en-US" sz="2100" spc="225" dirty="0">
                <a:solidFill>
                  <a:prstClr val="white"/>
                </a:solidFill>
              </a:endParaRPr>
            </a:p>
          </p:txBody>
        </p:sp>
      </p:grpSp>
      <p:grpSp>
        <p:nvGrpSpPr>
          <p:cNvPr id="68" name="组合 67"/>
          <p:cNvGrpSpPr/>
          <p:nvPr/>
        </p:nvGrpSpPr>
        <p:grpSpPr>
          <a:xfrm>
            <a:off x="1754534" y="1872014"/>
            <a:ext cx="5693399" cy="424800"/>
            <a:chOff x="1807265" y="2935089"/>
            <a:chExt cx="5693399" cy="424800"/>
          </a:xfrm>
        </p:grpSpPr>
        <p:sp>
          <p:nvSpPr>
            <p:cNvPr id="49" name="圆角矩形 48"/>
            <p:cNvSpPr/>
            <p:nvPr/>
          </p:nvSpPr>
          <p:spPr>
            <a:xfrm>
              <a:off x="1807265" y="293508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50" name="矩形 49"/>
            <p:cNvSpPr/>
            <p:nvPr/>
          </p:nvSpPr>
          <p:spPr>
            <a:xfrm>
              <a:off x="1881814" y="2945869"/>
              <a:ext cx="2524125" cy="414020"/>
            </a:xfrm>
            <a:prstGeom prst="rect">
              <a:avLst/>
            </a:prstGeom>
          </p:spPr>
          <p:txBody>
            <a:bodyPr wrap="none">
              <a:spAutoFit/>
            </a:bodyPr>
            <a:lstStyle/>
            <a:p>
              <a:r>
                <a:rPr lang="en-US" altLang="zh-CN" sz="2100" spc="225" dirty="0" smtClean="0">
                  <a:solidFill>
                    <a:schemeClr val="tx1">
                      <a:lumMod val="75000"/>
                      <a:lumOff val="25000"/>
                    </a:schemeClr>
                  </a:solidFill>
                </a:rPr>
                <a:t>8.1</a:t>
              </a:r>
              <a:r>
                <a:rPr lang="zh-CN" altLang="en-US" sz="2100" spc="225" dirty="0">
                  <a:solidFill>
                    <a:schemeClr val="tx1">
                      <a:lumMod val="75000"/>
                      <a:lumOff val="25000"/>
                    </a:schemeClr>
                  </a:solidFill>
                </a:rPr>
                <a:t> 理解</a:t>
              </a:r>
              <a:r>
                <a:rPr lang="zh-CN" altLang="en-US" sz="2100" spc="225" dirty="0" smtClean="0">
                  <a:solidFill>
                    <a:schemeClr val="tx1">
                      <a:lumMod val="75000"/>
                      <a:lumOff val="25000"/>
                    </a:schemeClr>
                  </a:solidFill>
                </a:rPr>
                <a:t>面向对象</a:t>
              </a:r>
              <a:endParaRPr lang="zh-CN" altLang="en-US" sz="2100" spc="225" dirty="0" smtClean="0">
                <a:solidFill>
                  <a:schemeClr val="tx1">
                    <a:lumMod val="75000"/>
                    <a:lumOff val="25000"/>
                  </a:schemeClr>
                </a:solidFill>
              </a:endParaRPr>
            </a:p>
          </p:txBody>
        </p:sp>
      </p:grpSp>
      <p:grpSp>
        <p:nvGrpSpPr>
          <p:cNvPr id="69" name="组合 68"/>
          <p:cNvGrpSpPr/>
          <p:nvPr/>
        </p:nvGrpSpPr>
        <p:grpSpPr>
          <a:xfrm>
            <a:off x="1754534" y="2592019"/>
            <a:ext cx="5693399" cy="424800"/>
            <a:chOff x="1807265" y="3400693"/>
            <a:chExt cx="5693399" cy="424800"/>
          </a:xfrm>
        </p:grpSpPr>
        <p:sp>
          <p:nvSpPr>
            <p:cNvPr id="51" name="圆角矩形 50"/>
            <p:cNvSpPr/>
            <p:nvPr/>
          </p:nvSpPr>
          <p:spPr>
            <a:xfrm>
              <a:off x="1807265" y="3400693"/>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52" name="矩形 51"/>
            <p:cNvSpPr/>
            <p:nvPr/>
          </p:nvSpPr>
          <p:spPr>
            <a:xfrm>
              <a:off x="1881814" y="3411473"/>
              <a:ext cx="2819400" cy="414020"/>
            </a:xfrm>
            <a:prstGeom prst="rect">
              <a:avLst/>
            </a:prstGeom>
          </p:spPr>
          <p:txBody>
            <a:bodyPr wrap="none">
              <a:spAutoFit/>
            </a:bodyPr>
            <a:lstStyle/>
            <a:p>
              <a:r>
                <a:rPr lang="en-US" altLang="zh-CN" sz="2100" spc="225" dirty="0" smtClean="0">
                  <a:solidFill>
                    <a:schemeClr val="tx1">
                      <a:lumMod val="75000"/>
                      <a:lumOff val="25000"/>
                    </a:schemeClr>
                  </a:solidFill>
                </a:rPr>
                <a:t>8.2</a:t>
              </a:r>
              <a:r>
                <a:rPr lang="zh-CN" altLang="en-US" sz="2100" spc="225" dirty="0">
                  <a:solidFill>
                    <a:schemeClr val="tx1">
                      <a:lumMod val="75000"/>
                      <a:lumOff val="25000"/>
                    </a:schemeClr>
                  </a:solidFill>
                </a:rPr>
                <a:t> 类的定义与</a:t>
              </a:r>
              <a:r>
                <a:rPr lang="zh-CN" altLang="en-US" sz="2100" spc="225" dirty="0" smtClean="0">
                  <a:solidFill>
                    <a:schemeClr val="tx1">
                      <a:lumMod val="75000"/>
                      <a:lumOff val="25000"/>
                    </a:schemeClr>
                  </a:solidFill>
                </a:rPr>
                <a:t>使用</a:t>
              </a:r>
              <a:endParaRPr lang="zh-CN" altLang="en-US" sz="2100" spc="225" dirty="0" smtClean="0">
                <a:solidFill>
                  <a:schemeClr val="tx1">
                    <a:lumMod val="75000"/>
                    <a:lumOff val="25000"/>
                  </a:schemeClr>
                </a:solidFill>
              </a:endParaRPr>
            </a:p>
          </p:txBody>
        </p:sp>
      </p:grpSp>
      <p:grpSp>
        <p:nvGrpSpPr>
          <p:cNvPr id="70" name="组合 69"/>
          <p:cNvGrpSpPr/>
          <p:nvPr/>
        </p:nvGrpSpPr>
        <p:grpSpPr>
          <a:xfrm>
            <a:off x="1754534" y="3312024"/>
            <a:ext cx="5693399" cy="424801"/>
            <a:chOff x="1807265" y="3866296"/>
            <a:chExt cx="5693399" cy="424801"/>
          </a:xfrm>
        </p:grpSpPr>
        <p:sp>
          <p:nvSpPr>
            <p:cNvPr id="53" name="圆角矩形 52"/>
            <p:cNvSpPr/>
            <p:nvPr/>
          </p:nvSpPr>
          <p:spPr>
            <a:xfrm>
              <a:off x="1807265" y="3866296"/>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54" name="矩形 53"/>
            <p:cNvSpPr/>
            <p:nvPr/>
          </p:nvSpPr>
          <p:spPr>
            <a:xfrm>
              <a:off x="1881814" y="3877077"/>
              <a:ext cx="1933575" cy="414020"/>
            </a:xfrm>
            <a:prstGeom prst="rect">
              <a:avLst/>
            </a:prstGeom>
          </p:spPr>
          <p:txBody>
            <a:bodyPr wrap="none">
              <a:spAutoFit/>
            </a:bodyPr>
            <a:lstStyle/>
            <a:p>
              <a:r>
                <a:rPr lang="en-US" altLang="zh-CN" sz="2100" spc="225" dirty="0" smtClean="0">
                  <a:solidFill>
                    <a:schemeClr val="tx1">
                      <a:lumMod val="75000"/>
                      <a:lumOff val="25000"/>
                    </a:schemeClr>
                  </a:solidFill>
                </a:rPr>
                <a:t>8.3</a:t>
              </a:r>
              <a:r>
                <a:rPr lang="zh-CN" altLang="en-US" sz="2100" spc="225" dirty="0">
                  <a:solidFill>
                    <a:schemeClr val="tx1">
                      <a:lumMod val="75000"/>
                      <a:lumOff val="25000"/>
                    </a:schemeClr>
                  </a:solidFill>
                </a:rPr>
                <a:t> 类的</a:t>
              </a:r>
              <a:r>
                <a:rPr lang="zh-CN" altLang="en-US" sz="2100" spc="225" dirty="0" smtClean="0">
                  <a:solidFill>
                    <a:schemeClr val="tx1">
                      <a:lumMod val="75000"/>
                      <a:lumOff val="25000"/>
                    </a:schemeClr>
                  </a:solidFill>
                </a:rPr>
                <a:t>特点</a:t>
              </a:r>
              <a:endParaRPr lang="zh-CN" altLang="en-US" sz="2100" spc="225" dirty="0" smtClean="0">
                <a:solidFill>
                  <a:schemeClr val="tx1">
                    <a:lumMod val="75000"/>
                    <a:lumOff val="25000"/>
                  </a:schemeClr>
                </a:solidFill>
              </a:endParaRPr>
            </a:p>
          </p:txBody>
        </p:sp>
      </p:grpSp>
      <p:sp>
        <p:nvSpPr>
          <p:cNvPr id="32" name="矩形 31"/>
          <p:cNvSpPr/>
          <p:nvPr/>
        </p:nvSpPr>
        <p:spPr>
          <a:xfrm>
            <a:off x="-7143" y="-9147"/>
            <a:ext cx="9158090"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5" name="矩形 34"/>
          <p:cNvSpPr/>
          <p:nvPr/>
        </p:nvSpPr>
        <p:spPr>
          <a:xfrm>
            <a:off x="-6985" y="6111240"/>
            <a:ext cx="9144000" cy="55816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6" name="矩形 35"/>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5" name="矩形 44"/>
          <p:cNvSpPr/>
          <p:nvPr/>
        </p:nvSpPr>
        <p:spPr>
          <a:xfrm>
            <a:off x="7929" y="38314"/>
            <a:ext cx="2435282" cy="300082"/>
          </a:xfrm>
          <a:prstGeom prst="rect">
            <a:avLst/>
          </a:prstGeom>
        </p:spPr>
        <p:txBody>
          <a:bodyPr wrap="none">
            <a:spAutoFit/>
          </a:bodyPr>
          <a:lstStyle/>
          <a:p>
            <a:r>
              <a:rPr lang="zh-CN" altLang="en-US" sz="1350" dirty="0" smtClean="0">
                <a:solidFill>
                  <a:prstClr val="white"/>
                </a:solidFill>
              </a:rPr>
              <a:t>大数据应用人才培养系列教材</a:t>
            </a:r>
            <a:endParaRPr lang="zh-CN" altLang="en-US" sz="1350" dirty="0">
              <a:solidFill>
                <a:prstClr val="white"/>
              </a:solidFill>
            </a:endParaRPr>
          </a:p>
        </p:txBody>
      </p:sp>
      <p:grpSp>
        <p:nvGrpSpPr>
          <p:cNvPr id="33" name="组合 32"/>
          <p:cNvGrpSpPr/>
          <p:nvPr/>
        </p:nvGrpSpPr>
        <p:grpSpPr>
          <a:xfrm>
            <a:off x="1770454" y="4752035"/>
            <a:ext cx="5693399" cy="424800"/>
            <a:chOff x="1807265" y="3400693"/>
            <a:chExt cx="5693399" cy="424800"/>
          </a:xfrm>
        </p:grpSpPr>
        <p:sp>
          <p:nvSpPr>
            <p:cNvPr id="34" name="圆角矩形 33"/>
            <p:cNvSpPr/>
            <p:nvPr/>
          </p:nvSpPr>
          <p:spPr>
            <a:xfrm>
              <a:off x="1807265" y="3400693"/>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8" name="矩形 37"/>
            <p:cNvSpPr/>
            <p:nvPr/>
          </p:nvSpPr>
          <p:spPr>
            <a:xfrm>
              <a:off x="1881814" y="3411473"/>
              <a:ext cx="1343025" cy="414020"/>
            </a:xfrm>
            <a:prstGeom prst="rect">
              <a:avLst/>
            </a:prstGeom>
          </p:spPr>
          <p:txBody>
            <a:bodyPr wrap="none">
              <a:spAutoFit/>
            </a:bodyPr>
            <a:lstStyle/>
            <a:p>
              <a:r>
                <a:rPr lang="en-US" altLang="zh-CN" sz="2100" spc="225" dirty="0" smtClean="0">
                  <a:solidFill>
                    <a:schemeClr val="tx1">
                      <a:lumMod val="75000"/>
                      <a:lumOff val="25000"/>
                    </a:schemeClr>
                  </a:solidFill>
                </a:rPr>
                <a:t>8.5</a:t>
              </a:r>
              <a:r>
                <a:rPr lang="zh-CN" altLang="en-US" sz="2100" spc="225" dirty="0">
                  <a:solidFill>
                    <a:schemeClr val="tx1">
                      <a:lumMod val="75000"/>
                      <a:lumOff val="25000"/>
                    </a:schemeClr>
                  </a:solidFill>
                </a:rPr>
                <a:t> 小结</a:t>
              </a:r>
              <a:endParaRPr lang="zh-CN" altLang="en-US" sz="2100" spc="225" dirty="0">
                <a:solidFill>
                  <a:schemeClr val="tx1">
                    <a:lumMod val="75000"/>
                    <a:lumOff val="25000"/>
                  </a:schemeClr>
                </a:solidFill>
              </a:endParaRPr>
            </a:p>
          </p:txBody>
        </p:sp>
      </p:grpSp>
      <p:grpSp>
        <p:nvGrpSpPr>
          <p:cNvPr id="39" name="组合 38"/>
          <p:cNvGrpSpPr/>
          <p:nvPr/>
        </p:nvGrpSpPr>
        <p:grpSpPr>
          <a:xfrm>
            <a:off x="1770454" y="5472040"/>
            <a:ext cx="5693399" cy="424801"/>
            <a:chOff x="1807265" y="3866296"/>
            <a:chExt cx="5693399" cy="424801"/>
          </a:xfrm>
        </p:grpSpPr>
        <p:sp>
          <p:nvSpPr>
            <p:cNvPr id="43" name="圆角矩形 42"/>
            <p:cNvSpPr/>
            <p:nvPr/>
          </p:nvSpPr>
          <p:spPr>
            <a:xfrm>
              <a:off x="1807265" y="3866296"/>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44" name="矩形 43"/>
            <p:cNvSpPr/>
            <p:nvPr/>
          </p:nvSpPr>
          <p:spPr>
            <a:xfrm>
              <a:off x="1881814" y="3877077"/>
              <a:ext cx="1343025" cy="414020"/>
            </a:xfrm>
            <a:prstGeom prst="rect">
              <a:avLst/>
            </a:prstGeom>
          </p:spPr>
          <p:txBody>
            <a:bodyPr wrap="none">
              <a:spAutoFit/>
            </a:bodyPr>
            <a:lstStyle/>
            <a:p>
              <a:r>
                <a:rPr lang="en-US" altLang="zh-CN" sz="2100" spc="225" dirty="0" smtClean="0">
                  <a:solidFill>
                    <a:schemeClr val="tx1">
                      <a:lumMod val="75000"/>
                      <a:lumOff val="25000"/>
                    </a:schemeClr>
                  </a:solidFill>
                </a:rPr>
                <a:t>8.6</a:t>
              </a:r>
              <a:r>
                <a:rPr lang="zh-CN" altLang="en-US" sz="2100" spc="225" dirty="0">
                  <a:solidFill>
                    <a:schemeClr val="tx1">
                      <a:lumMod val="75000"/>
                      <a:lumOff val="25000"/>
                    </a:schemeClr>
                  </a:solidFill>
                </a:rPr>
                <a:t> 习题</a:t>
              </a:r>
              <a:endParaRPr lang="zh-CN" altLang="en-US" sz="2100" spc="225" dirty="0">
                <a:solidFill>
                  <a:schemeClr val="tx1">
                    <a:lumMod val="75000"/>
                    <a:lumOff val="25000"/>
                  </a:schemeClr>
                </a:solidFill>
              </a:endParaRPr>
            </a:p>
          </p:txBody>
        </p:sp>
      </p:gr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3"/>
          </p:nvPr>
        </p:nvSpPr>
        <p:spPr/>
        <p:txBody>
          <a:bodyPr>
            <a:normAutofit/>
          </a:bodyPr>
          <a:lstStyle/>
          <a:p>
            <a:r>
              <a:rPr lang="en-US" altLang="zh-CN" sz="2000" dirty="0" smtClean="0"/>
              <a:t>8.1.2</a:t>
            </a:r>
            <a:r>
              <a:rPr lang="zh-CN" altLang="en-US" sz="2000" dirty="0"/>
              <a:t>面向对象术语简介</a:t>
            </a:r>
            <a:endParaRPr lang="zh-CN" altLang="en-US" sz="2000" dirty="0"/>
          </a:p>
        </p:txBody>
      </p:sp>
      <p:sp>
        <p:nvSpPr>
          <p:cNvPr id="3" name="内容占位符 2"/>
          <p:cNvSpPr>
            <a:spLocks noGrp="1"/>
          </p:cNvSpPr>
          <p:nvPr>
            <p:ph sz="quarter" idx="14"/>
          </p:nvPr>
        </p:nvSpPr>
        <p:spPr>
          <a:xfrm>
            <a:off x="364880" y="1441693"/>
            <a:ext cx="8437925" cy="4699799"/>
          </a:xfrm>
        </p:spPr>
        <p:txBody>
          <a:bodyPr>
            <a:noAutofit/>
          </a:bodyPr>
          <a:lstStyle/>
          <a:p>
            <a:pPr>
              <a:lnSpc>
                <a:spcPct val="150000"/>
              </a:lnSpc>
            </a:pPr>
            <a:r>
              <a:rPr lang="zh-CN" altLang="en-US" sz="2000" dirty="0">
                <a:solidFill>
                  <a:schemeClr val="tx1">
                    <a:lumMod val="75000"/>
                    <a:lumOff val="25000"/>
                  </a:schemeClr>
                </a:solidFill>
              </a:rPr>
              <a:t>面向对象常用的术语如下：</a:t>
            </a:r>
            <a:endParaRPr lang="zh-CN" altLang="en-US" sz="2000" dirty="0">
              <a:solidFill>
                <a:schemeClr val="tx1">
                  <a:lumMod val="75000"/>
                  <a:lumOff val="25000"/>
                </a:schemeClr>
              </a:solidFill>
            </a:endParaRPr>
          </a:p>
          <a:p>
            <a:pPr>
              <a:lnSpc>
                <a:spcPct val="150000"/>
              </a:lnSpc>
            </a:pPr>
            <a:r>
              <a:rPr lang="zh-CN" altLang="en-US" sz="2000" dirty="0">
                <a:solidFill>
                  <a:schemeClr val="tx1">
                    <a:lumMod val="75000"/>
                    <a:lumOff val="25000"/>
                  </a:schemeClr>
                </a:solidFill>
              </a:rPr>
              <a:t>类：是创建对象的代码段，描述了对象的特征、属性、要实现的功能以及采用的方法等。</a:t>
            </a:r>
            <a:endParaRPr lang="zh-CN" altLang="en-US" sz="2000" dirty="0">
              <a:solidFill>
                <a:schemeClr val="tx1">
                  <a:lumMod val="75000"/>
                  <a:lumOff val="25000"/>
                </a:schemeClr>
              </a:solidFill>
            </a:endParaRPr>
          </a:p>
          <a:p>
            <a:pPr>
              <a:lnSpc>
                <a:spcPct val="150000"/>
              </a:lnSpc>
            </a:pPr>
            <a:r>
              <a:rPr lang="zh-CN" altLang="en-US" sz="2000" dirty="0">
                <a:solidFill>
                  <a:schemeClr val="tx1">
                    <a:lumMod val="75000"/>
                    <a:lumOff val="25000"/>
                  </a:schemeClr>
                </a:solidFill>
              </a:rPr>
              <a:t>属性：描述了对象的静态特征。</a:t>
            </a:r>
            <a:endParaRPr lang="zh-CN" altLang="en-US" sz="2000" dirty="0">
              <a:solidFill>
                <a:schemeClr val="tx1">
                  <a:lumMod val="75000"/>
                  <a:lumOff val="25000"/>
                </a:schemeClr>
              </a:solidFill>
            </a:endParaRPr>
          </a:p>
          <a:p>
            <a:pPr>
              <a:lnSpc>
                <a:spcPct val="150000"/>
              </a:lnSpc>
            </a:pPr>
            <a:r>
              <a:rPr lang="zh-CN" altLang="en-US" sz="2000" dirty="0">
                <a:solidFill>
                  <a:schemeClr val="tx1">
                    <a:lumMod val="75000"/>
                    <a:lumOff val="25000"/>
                  </a:schemeClr>
                </a:solidFill>
              </a:rPr>
              <a:t>方法：描述了对象的动态动作。</a:t>
            </a:r>
            <a:endParaRPr lang="zh-CN" altLang="en-US" sz="2000" dirty="0">
              <a:solidFill>
                <a:schemeClr val="tx1">
                  <a:lumMod val="75000"/>
                  <a:lumOff val="25000"/>
                </a:schemeClr>
              </a:solidFill>
            </a:endParaRPr>
          </a:p>
          <a:p>
            <a:pPr>
              <a:lnSpc>
                <a:spcPct val="150000"/>
              </a:lnSpc>
            </a:pPr>
            <a:r>
              <a:rPr lang="zh-CN" altLang="en-US" sz="2000" dirty="0">
                <a:solidFill>
                  <a:schemeClr val="tx1">
                    <a:lumMod val="75000"/>
                    <a:lumOff val="25000"/>
                  </a:schemeClr>
                </a:solidFill>
              </a:rPr>
              <a:t>对象：对象是类的一个实例，就是模拟真实事件，把数据和代码都集合到一起，即属性、方法的集合。</a:t>
            </a:r>
            <a:endParaRPr lang="zh-CN" altLang="en-US" sz="2000" dirty="0">
              <a:solidFill>
                <a:schemeClr val="tx1">
                  <a:lumMod val="75000"/>
                  <a:lumOff val="25000"/>
                </a:schemeClr>
              </a:solidFill>
            </a:endParaRPr>
          </a:p>
          <a:p>
            <a:pPr>
              <a:lnSpc>
                <a:spcPct val="150000"/>
              </a:lnSpc>
            </a:pPr>
            <a:r>
              <a:rPr lang="zh-CN" altLang="en-US" sz="2000" dirty="0">
                <a:solidFill>
                  <a:schemeClr val="tx1">
                    <a:lumMod val="75000"/>
                    <a:lumOff val="25000"/>
                  </a:schemeClr>
                </a:solidFill>
              </a:rPr>
              <a:t>实例：就是类的实体</a:t>
            </a:r>
            <a:r>
              <a:rPr lang="zh-CN" altLang="en-US" sz="2000" dirty="0" smtClean="0">
                <a:solidFill>
                  <a:schemeClr val="tx1">
                    <a:lumMod val="75000"/>
                    <a:lumOff val="25000"/>
                  </a:schemeClr>
                </a:solidFill>
              </a:rPr>
              <a:t>。</a:t>
            </a:r>
            <a:endParaRPr lang="zh-CN" altLang="en-US" sz="2000" dirty="0" smtClean="0">
              <a:solidFill>
                <a:schemeClr val="tx1">
                  <a:lumMod val="75000"/>
                  <a:lumOff val="25000"/>
                </a:schemeClr>
              </a:solidFill>
            </a:endParaRPr>
          </a:p>
        </p:txBody>
      </p:sp>
      <p:sp>
        <p:nvSpPr>
          <p:cNvPr id="4" name="TextBox 3"/>
          <p:cNvSpPr txBox="1"/>
          <p:nvPr/>
        </p:nvSpPr>
        <p:spPr>
          <a:xfrm>
            <a:off x="246185" y="105507"/>
            <a:ext cx="3578469" cy="415498"/>
          </a:xfrm>
          <a:prstGeom prst="rect">
            <a:avLst/>
          </a:prstGeom>
          <a:noFill/>
        </p:spPr>
        <p:txBody>
          <a:bodyPr wrap="square" rtlCol="0">
            <a:spAutoFit/>
          </a:bodyPr>
          <a:lstStyle/>
          <a:p>
            <a:r>
              <a:rPr lang="en-US" altLang="zh-CN" sz="2100" b="1" spc="225" dirty="0" smtClean="0">
                <a:solidFill>
                  <a:prstClr val="white"/>
                </a:solidFill>
              </a:rPr>
              <a:t>8.1 </a:t>
            </a:r>
            <a:r>
              <a:rPr lang="zh-CN" altLang="en-US" sz="2100" b="1" spc="225" dirty="0" smtClean="0">
                <a:solidFill>
                  <a:prstClr val="white"/>
                </a:solidFill>
              </a:rPr>
              <a:t>理解</a:t>
            </a:r>
            <a:r>
              <a:rPr lang="zh-CN" altLang="en-US" sz="2100" b="1" spc="225" dirty="0">
                <a:solidFill>
                  <a:prstClr val="white"/>
                </a:solidFill>
              </a:rPr>
              <a:t>面向对象</a:t>
            </a:r>
            <a:endParaRPr lang="en-US" altLang="zh-CN" sz="2100" b="1" spc="225" dirty="0">
              <a:solidFill>
                <a:prstClr val="white"/>
              </a:solidFill>
            </a:endParaRPr>
          </a:p>
        </p:txBody>
      </p:sp>
      <p:sp>
        <p:nvSpPr>
          <p:cNvPr id="5" name="TextBox 4"/>
          <p:cNvSpPr txBox="1"/>
          <p:nvPr/>
        </p:nvSpPr>
        <p:spPr>
          <a:xfrm>
            <a:off x="6523891" y="255004"/>
            <a:ext cx="3006969" cy="300852"/>
          </a:xfrm>
          <a:prstGeom prst="rect">
            <a:avLst/>
          </a:prstGeom>
          <a:noFill/>
        </p:spPr>
        <p:txBody>
          <a:bodyPr wrap="square" rtlCol="0">
            <a:spAutoFit/>
          </a:bodyPr>
          <a:lstStyle/>
          <a:p>
            <a:r>
              <a:rPr lang="zh-CN" altLang="en-US" sz="1355" dirty="0">
                <a:solidFill>
                  <a:prstClr val="white"/>
                </a:solidFill>
              </a:rPr>
              <a:t>  第八</a:t>
            </a:r>
            <a:r>
              <a:rPr lang="zh-CN" altLang="en-US" sz="1355" dirty="0" smtClean="0">
                <a:solidFill>
                  <a:prstClr val="white"/>
                </a:solidFill>
              </a:rPr>
              <a:t>章 类</a:t>
            </a:r>
            <a:r>
              <a:rPr lang="zh-CN" altLang="en-US" sz="1355" dirty="0">
                <a:solidFill>
                  <a:prstClr val="white"/>
                </a:solidFill>
              </a:rPr>
              <a:t>和对象</a:t>
            </a:r>
            <a:endParaRPr lang="zh-CN" altLang="en-US" sz="1355" dirty="0">
              <a:solidFill>
                <a:prstClr val="white"/>
              </a:solidFill>
            </a:endParaRPr>
          </a:p>
        </p:txBody>
      </p:sp>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3"/>
          </p:nvPr>
        </p:nvSpPr>
        <p:spPr>
          <a:xfrm>
            <a:off x="392113" y="744023"/>
            <a:ext cx="7094537" cy="544391"/>
          </a:xfrm>
        </p:spPr>
        <p:txBody>
          <a:bodyPr>
            <a:normAutofit/>
          </a:bodyPr>
          <a:lstStyle/>
          <a:p>
            <a:r>
              <a:rPr lang="en-US" altLang="zh-CN" sz="2000" b="0" dirty="0" smtClean="0">
                <a:solidFill>
                  <a:schemeClr val="tx1">
                    <a:lumMod val="75000"/>
                    <a:lumOff val="25000"/>
                  </a:schemeClr>
                </a:solidFill>
              </a:rPr>
              <a:t>8.4.1 </a:t>
            </a:r>
            <a:r>
              <a:rPr lang="zh-CN" altLang="en-US" sz="2000" b="0" dirty="0" smtClean="0">
                <a:solidFill>
                  <a:schemeClr val="tx1">
                    <a:lumMod val="75000"/>
                    <a:lumOff val="25000"/>
                  </a:schemeClr>
                </a:solidFill>
              </a:rPr>
              <a:t>声明</a:t>
            </a:r>
            <a:r>
              <a:rPr lang="zh-CN" altLang="en-US" sz="2000" b="0" dirty="0">
                <a:solidFill>
                  <a:schemeClr val="tx1">
                    <a:lumMod val="75000"/>
                    <a:lumOff val="25000"/>
                  </a:schemeClr>
                </a:solidFill>
              </a:rPr>
              <a:t>类</a:t>
            </a:r>
            <a:endParaRPr lang="zh-CN" altLang="en-US" sz="2000" b="0" dirty="0">
              <a:solidFill>
                <a:schemeClr val="tx1">
                  <a:lumMod val="75000"/>
                  <a:lumOff val="25000"/>
                </a:schemeClr>
              </a:solidFill>
            </a:endParaRPr>
          </a:p>
        </p:txBody>
      </p:sp>
      <p:sp>
        <p:nvSpPr>
          <p:cNvPr id="4" name="TextBox 3"/>
          <p:cNvSpPr txBox="1"/>
          <p:nvPr/>
        </p:nvSpPr>
        <p:spPr>
          <a:xfrm>
            <a:off x="246185" y="105507"/>
            <a:ext cx="3578469" cy="415498"/>
          </a:xfrm>
          <a:prstGeom prst="rect">
            <a:avLst/>
          </a:prstGeom>
          <a:noFill/>
        </p:spPr>
        <p:txBody>
          <a:bodyPr wrap="square" rtlCol="0">
            <a:spAutoFit/>
          </a:bodyPr>
          <a:lstStyle/>
          <a:p>
            <a:r>
              <a:rPr lang="en-US" altLang="zh-CN" sz="2100" b="1" spc="225" dirty="0" smtClean="0">
                <a:solidFill>
                  <a:prstClr val="white"/>
                </a:solidFill>
              </a:rPr>
              <a:t>8.4 </a:t>
            </a:r>
            <a:r>
              <a:rPr lang="zh-CN" altLang="en-US" sz="2100" b="1" spc="225" dirty="0" smtClean="0">
                <a:solidFill>
                  <a:prstClr val="white"/>
                </a:solidFill>
              </a:rPr>
              <a:t>实验</a:t>
            </a:r>
            <a:endParaRPr lang="en-US" altLang="zh-CN" sz="2100" b="1" spc="225" dirty="0">
              <a:solidFill>
                <a:prstClr val="white"/>
              </a:solidFill>
            </a:endParaRPr>
          </a:p>
        </p:txBody>
      </p:sp>
      <p:sp>
        <p:nvSpPr>
          <p:cNvPr id="5" name="TextBox 4"/>
          <p:cNvSpPr txBox="1"/>
          <p:nvPr/>
        </p:nvSpPr>
        <p:spPr>
          <a:xfrm>
            <a:off x="6523891" y="255004"/>
            <a:ext cx="3006969" cy="300852"/>
          </a:xfrm>
          <a:prstGeom prst="rect">
            <a:avLst/>
          </a:prstGeom>
          <a:noFill/>
        </p:spPr>
        <p:txBody>
          <a:bodyPr wrap="square" rtlCol="0">
            <a:spAutoFit/>
          </a:bodyPr>
          <a:lstStyle/>
          <a:p>
            <a:r>
              <a:rPr lang="zh-CN" altLang="en-US" sz="1355" dirty="0">
                <a:solidFill>
                  <a:prstClr val="white"/>
                </a:solidFill>
              </a:rPr>
              <a:t>  第八</a:t>
            </a:r>
            <a:r>
              <a:rPr lang="zh-CN" altLang="en-US" sz="1355" dirty="0" smtClean="0">
                <a:solidFill>
                  <a:prstClr val="white"/>
                </a:solidFill>
              </a:rPr>
              <a:t>章 类</a:t>
            </a:r>
            <a:r>
              <a:rPr lang="zh-CN" altLang="en-US" sz="1355" dirty="0">
                <a:solidFill>
                  <a:prstClr val="white"/>
                </a:solidFill>
              </a:rPr>
              <a:t>和对象</a:t>
            </a:r>
            <a:endParaRPr lang="zh-CN" altLang="en-US" sz="1355" dirty="0">
              <a:solidFill>
                <a:prstClr val="white"/>
              </a:solidFill>
            </a:endParaRPr>
          </a:p>
        </p:txBody>
      </p:sp>
      <p:sp>
        <p:nvSpPr>
          <p:cNvPr id="11" name="文本占位符 1"/>
          <p:cNvSpPr txBox="1"/>
          <p:nvPr/>
        </p:nvSpPr>
        <p:spPr>
          <a:xfrm>
            <a:off x="394385" y="1196679"/>
            <a:ext cx="7094537" cy="54439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b="1" kern="1200">
                <a:solidFill>
                  <a:schemeClr val="accent5">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2000" b="0" dirty="0" smtClean="0">
                <a:solidFill>
                  <a:schemeClr val="tx1">
                    <a:lumMod val="75000"/>
                    <a:lumOff val="25000"/>
                  </a:schemeClr>
                </a:solidFill>
              </a:rPr>
              <a:t>8.4.2 </a:t>
            </a:r>
            <a:r>
              <a:rPr lang="zh-CN" altLang="en-US" sz="2000" b="0" dirty="0" smtClean="0">
                <a:solidFill>
                  <a:schemeClr val="tx1">
                    <a:lumMod val="75000"/>
                    <a:lumOff val="25000"/>
                  </a:schemeClr>
                </a:solidFill>
              </a:rPr>
              <a:t>类</a:t>
            </a:r>
            <a:r>
              <a:rPr lang="zh-CN" altLang="en-US" sz="2000" b="0" dirty="0">
                <a:solidFill>
                  <a:schemeClr val="tx1">
                    <a:lumMod val="75000"/>
                    <a:lumOff val="25000"/>
                  </a:schemeClr>
                </a:solidFill>
              </a:rPr>
              <a:t>的继承和多态</a:t>
            </a:r>
            <a:endParaRPr lang="zh-CN" altLang="en-US" sz="2000" b="0" dirty="0">
              <a:solidFill>
                <a:schemeClr val="tx1">
                  <a:lumMod val="75000"/>
                  <a:lumOff val="25000"/>
                </a:schemeClr>
              </a:solidFill>
            </a:endParaRPr>
          </a:p>
        </p:txBody>
      </p:sp>
      <p:sp>
        <p:nvSpPr>
          <p:cNvPr id="12" name="文本占位符 1"/>
          <p:cNvSpPr txBox="1"/>
          <p:nvPr/>
        </p:nvSpPr>
        <p:spPr>
          <a:xfrm>
            <a:off x="396657" y="1676631"/>
            <a:ext cx="7094537" cy="54439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b="1" kern="1200">
                <a:solidFill>
                  <a:schemeClr val="accent5">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2000" b="0" dirty="0" smtClean="0">
                <a:solidFill>
                  <a:schemeClr val="tx1">
                    <a:lumMod val="75000"/>
                    <a:lumOff val="25000"/>
                  </a:schemeClr>
                </a:solidFill>
              </a:rPr>
              <a:t>8.4.3 </a:t>
            </a:r>
            <a:r>
              <a:rPr lang="zh-CN" altLang="en-US" sz="2000" b="0" dirty="0" smtClean="0">
                <a:solidFill>
                  <a:schemeClr val="tx1">
                    <a:lumMod val="75000"/>
                    <a:lumOff val="25000"/>
                  </a:schemeClr>
                </a:solidFill>
              </a:rPr>
              <a:t>复制对象</a:t>
            </a:r>
            <a:endParaRPr lang="zh-CN" altLang="en-US" sz="2000" b="0" dirty="0" smtClean="0">
              <a:solidFill>
                <a:schemeClr val="tx1">
                  <a:lumMod val="75000"/>
                  <a:lumOff val="25000"/>
                </a:schemeClr>
              </a:solidFill>
            </a:endParaRPr>
          </a:p>
        </p:txBody>
      </p:sp>
    </p:spTree>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grpSp>
        <p:nvGrpSpPr>
          <p:cNvPr id="73" name="组合 72"/>
          <p:cNvGrpSpPr/>
          <p:nvPr/>
        </p:nvGrpSpPr>
        <p:grpSpPr>
          <a:xfrm>
            <a:off x="690257" y="854039"/>
            <a:ext cx="7832784" cy="781050"/>
            <a:chOff x="2788580" y="1152524"/>
            <a:chExt cx="3730770" cy="781050"/>
          </a:xfrm>
        </p:grpSpPr>
        <p:grpSp>
          <p:nvGrpSpPr>
            <p:cNvPr id="6" name="组合 5"/>
            <p:cNvGrpSpPr/>
            <p:nvPr/>
          </p:nvGrpSpPr>
          <p:grpSpPr>
            <a:xfrm>
              <a:off x="2788580" y="1152524"/>
              <a:ext cx="3730770" cy="781050"/>
              <a:chOff x="3725790" y="847725"/>
              <a:chExt cx="3730770" cy="781050"/>
            </a:xfrm>
          </p:grpSpPr>
          <p:grpSp>
            <p:nvGrpSpPr>
              <p:cNvPr id="7" name="组合 6"/>
              <p:cNvGrpSpPr/>
              <p:nvPr/>
            </p:nvGrpSpPr>
            <p:grpSpPr>
              <a:xfrm>
                <a:off x="3725790" y="1019175"/>
                <a:ext cx="627135" cy="609600"/>
                <a:chOff x="3725790" y="1019175"/>
                <a:chExt cx="627135" cy="609600"/>
              </a:xfrm>
            </p:grpSpPr>
            <p:sp>
              <p:nvSpPr>
                <p:cNvPr id="12" name="任意多边形 11"/>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直角三角形 12"/>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8" name="组合 7"/>
              <p:cNvGrpSpPr/>
              <p:nvPr/>
            </p:nvGrpSpPr>
            <p:grpSpPr>
              <a:xfrm flipH="1">
                <a:off x="6829425" y="1019175"/>
                <a:ext cx="627135" cy="609600"/>
                <a:chOff x="3725790" y="1019175"/>
                <a:chExt cx="627135" cy="609600"/>
              </a:xfrm>
            </p:grpSpPr>
            <p:sp>
              <p:nvSpPr>
                <p:cNvPr id="10" name="任意多边形 9"/>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 name="直角三角形 10"/>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9" name="矩形 8"/>
              <p:cNvSpPr/>
              <p:nvPr/>
            </p:nvSpPr>
            <p:spPr>
              <a:xfrm>
                <a:off x="4181475" y="847725"/>
                <a:ext cx="281940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14" name="文本框 14"/>
            <p:cNvSpPr txBox="1"/>
            <p:nvPr/>
          </p:nvSpPr>
          <p:spPr>
            <a:xfrm>
              <a:off x="3843906" y="1169836"/>
              <a:ext cx="1456173" cy="523220"/>
            </a:xfrm>
            <a:prstGeom prst="rect">
              <a:avLst/>
            </a:prstGeom>
            <a:noFill/>
          </p:spPr>
          <p:txBody>
            <a:bodyPr wrap="none" rtlCol="0">
              <a:spAutoFit/>
            </a:bodyPr>
            <a:lstStyle/>
            <a:p>
              <a:pPr algn="ctr"/>
              <a:r>
                <a:rPr lang="zh-CN" altLang="en-US" sz="2800" dirty="0" smtClean="0">
                  <a:solidFill>
                    <a:srgbClr val="FFC000"/>
                  </a:solidFill>
                </a:rPr>
                <a:t>第八章</a:t>
              </a:r>
              <a:r>
                <a:rPr lang="zh-CN" altLang="en-US" sz="2800" dirty="0">
                  <a:solidFill>
                    <a:srgbClr val="FFC000"/>
                  </a:solidFill>
                </a:rPr>
                <a:t>　类和对象</a:t>
              </a:r>
              <a:endParaRPr lang="zh-CN" altLang="en-US" sz="2800" dirty="0">
                <a:solidFill>
                  <a:srgbClr val="FFC000"/>
                </a:solidFill>
              </a:endParaRPr>
            </a:p>
          </p:txBody>
        </p:sp>
      </p:grpSp>
      <p:grpSp>
        <p:nvGrpSpPr>
          <p:cNvPr id="67" name="组合 66"/>
          <p:cNvGrpSpPr/>
          <p:nvPr/>
        </p:nvGrpSpPr>
        <p:grpSpPr>
          <a:xfrm>
            <a:off x="1768182" y="4752035"/>
            <a:ext cx="5693399" cy="414020"/>
            <a:chOff x="1807265" y="2462595"/>
            <a:chExt cx="5693399" cy="414020"/>
          </a:xfrm>
        </p:grpSpPr>
        <p:sp>
          <p:nvSpPr>
            <p:cNvPr id="47" name="圆角矩形 46"/>
            <p:cNvSpPr/>
            <p:nvPr/>
          </p:nvSpPr>
          <p:spPr>
            <a:xfrm>
              <a:off x="1807265" y="2478527"/>
              <a:ext cx="5693399" cy="394154"/>
            </a:xfrm>
            <a:prstGeom prst="roundRect">
              <a:avLst>
                <a:gd name="adj" fmla="val 20658"/>
              </a:avLst>
            </a:prstGeom>
            <a:solidFill>
              <a:srgbClr val="3D89B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48" name="矩形 47"/>
            <p:cNvSpPr/>
            <p:nvPr/>
          </p:nvSpPr>
          <p:spPr>
            <a:xfrm>
              <a:off x="1883286" y="2462595"/>
              <a:ext cx="1343025" cy="414020"/>
            </a:xfrm>
            <a:prstGeom prst="rect">
              <a:avLst/>
            </a:prstGeom>
          </p:spPr>
          <p:txBody>
            <a:bodyPr wrap="none">
              <a:spAutoFit/>
            </a:bodyPr>
            <a:lstStyle/>
            <a:p>
              <a:r>
                <a:rPr lang="en-US" altLang="zh-CN" sz="2100" spc="225" dirty="0" smtClean="0">
                  <a:solidFill>
                    <a:prstClr val="white"/>
                  </a:solidFill>
                </a:rPr>
                <a:t>8.5</a:t>
              </a:r>
              <a:r>
                <a:rPr lang="zh-CN" altLang="en-US" sz="2100" spc="225" dirty="0">
                  <a:solidFill>
                    <a:prstClr val="white"/>
                  </a:solidFill>
                </a:rPr>
                <a:t> 小结</a:t>
              </a:r>
              <a:endParaRPr lang="zh-CN" altLang="en-US" sz="2100" spc="225" dirty="0">
                <a:solidFill>
                  <a:prstClr val="white"/>
                </a:solidFill>
              </a:endParaRPr>
            </a:p>
          </p:txBody>
        </p:sp>
      </p:grpSp>
      <p:grpSp>
        <p:nvGrpSpPr>
          <p:cNvPr id="68" name="组合 67"/>
          <p:cNvGrpSpPr/>
          <p:nvPr/>
        </p:nvGrpSpPr>
        <p:grpSpPr>
          <a:xfrm>
            <a:off x="1754534" y="1872014"/>
            <a:ext cx="5693399" cy="424800"/>
            <a:chOff x="1807265" y="2935089"/>
            <a:chExt cx="5693399" cy="424800"/>
          </a:xfrm>
        </p:grpSpPr>
        <p:sp>
          <p:nvSpPr>
            <p:cNvPr id="49" name="圆角矩形 48"/>
            <p:cNvSpPr/>
            <p:nvPr/>
          </p:nvSpPr>
          <p:spPr>
            <a:xfrm>
              <a:off x="1807265" y="293508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50" name="矩形 49"/>
            <p:cNvSpPr/>
            <p:nvPr/>
          </p:nvSpPr>
          <p:spPr>
            <a:xfrm>
              <a:off x="1881814" y="2945869"/>
              <a:ext cx="2524125" cy="414020"/>
            </a:xfrm>
            <a:prstGeom prst="rect">
              <a:avLst/>
            </a:prstGeom>
          </p:spPr>
          <p:txBody>
            <a:bodyPr wrap="none">
              <a:spAutoFit/>
            </a:bodyPr>
            <a:lstStyle/>
            <a:p>
              <a:r>
                <a:rPr lang="en-US" altLang="zh-CN" sz="2100" spc="225" dirty="0" smtClean="0">
                  <a:solidFill>
                    <a:schemeClr val="tx1">
                      <a:lumMod val="75000"/>
                      <a:lumOff val="25000"/>
                    </a:schemeClr>
                  </a:solidFill>
                </a:rPr>
                <a:t>8.1</a:t>
              </a:r>
              <a:r>
                <a:rPr lang="zh-CN" altLang="en-US" sz="2100" spc="225" dirty="0">
                  <a:solidFill>
                    <a:schemeClr val="tx1">
                      <a:lumMod val="75000"/>
                      <a:lumOff val="25000"/>
                    </a:schemeClr>
                  </a:solidFill>
                </a:rPr>
                <a:t> 理解</a:t>
              </a:r>
              <a:r>
                <a:rPr lang="zh-CN" altLang="en-US" sz="2100" spc="225" dirty="0" smtClean="0">
                  <a:solidFill>
                    <a:schemeClr val="tx1">
                      <a:lumMod val="75000"/>
                      <a:lumOff val="25000"/>
                    </a:schemeClr>
                  </a:solidFill>
                </a:rPr>
                <a:t>面向对象</a:t>
              </a:r>
              <a:endParaRPr lang="zh-CN" altLang="en-US" sz="2100" spc="225" dirty="0" smtClean="0">
                <a:solidFill>
                  <a:schemeClr val="tx1">
                    <a:lumMod val="75000"/>
                    <a:lumOff val="25000"/>
                  </a:schemeClr>
                </a:solidFill>
              </a:endParaRPr>
            </a:p>
          </p:txBody>
        </p:sp>
      </p:grpSp>
      <p:grpSp>
        <p:nvGrpSpPr>
          <p:cNvPr id="69" name="组合 68"/>
          <p:cNvGrpSpPr/>
          <p:nvPr/>
        </p:nvGrpSpPr>
        <p:grpSpPr>
          <a:xfrm>
            <a:off x="1754534" y="2592019"/>
            <a:ext cx="5693399" cy="424800"/>
            <a:chOff x="1807265" y="3400693"/>
            <a:chExt cx="5693399" cy="424800"/>
          </a:xfrm>
        </p:grpSpPr>
        <p:sp>
          <p:nvSpPr>
            <p:cNvPr id="51" name="圆角矩形 50"/>
            <p:cNvSpPr/>
            <p:nvPr/>
          </p:nvSpPr>
          <p:spPr>
            <a:xfrm>
              <a:off x="1807265" y="3400693"/>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52" name="矩形 51"/>
            <p:cNvSpPr/>
            <p:nvPr/>
          </p:nvSpPr>
          <p:spPr>
            <a:xfrm>
              <a:off x="1881814" y="3411473"/>
              <a:ext cx="2819400" cy="414020"/>
            </a:xfrm>
            <a:prstGeom prst="rect">
              <a:avLst/>
            </a:prstGeom>
          </p:spPr>
          <p:txBody>
            <a:bodyPr wrap="none">
              <a:spAutoFit/>
            </a:bodyPr>
            <a:lstStyle/>
            <a:p>
              <a:r>
                <a:rPr lang="en-US" altLang="zh-CN" sz="2100" spc="225" dirty="0" smtClean="0">
                  <a:solidFill>
                    <a:schemeClr val="tx1">
                      <a:lumMod val="75000"/>
                      <a:lumOff val="25000"/>
                    </a:schemeClr>
                  </a:solidFill>
                </a:rPr>
                <a:t>8.2</a:t>
              </a:r>
              <a:r>
                <a:rPr lang="zh-CN" altLang="en-US" sz="2100" spc="225" dirty="0">
                  <a:solidFill>
                    <a:schemeClr val="tx1">
                      <a:lumMod val="75000"/>
                      <a:lumOff val="25000"/>
                    </a:schemeClr>
                  </a:solidFill>
                </a:rPr>
                <a:t> 类的定义与</a:t>
              </a:r>
              <a:r>
                <a:rPr lang="zh-CN" altLang="en-US" sz="2100" spc="225" dirty="0" smtClean="0">
                  <a:solidFill>
                    <a:schemeClr val="tx1">
                      <a:lumMod val="75000"/>
                      <a:lumOff val="25000"/>
                    </a:schemeClr>
                  </a:solidFill>
                </a:rPr>
                <a:t>使用</a:t>
              </a:r>
              <a:endParaRPr lang="zh-CN" altLang="en-US" sz="2100" spc="225" dirty="0" smtClean="0">
                <a:solidFill>
                  <a:schemeClr val="tx1">
                    <a:lumMod val="75000"/>
                    <a:lumOff val="25000"/>
                  </a:schemeClr>
                </a:solidFill>
              </a:endParaRPr>
            </a:p>
          </p:txBody>
        </p:sp>
      </p:grpSp>
      <p:grpSp>
        <p:nvGrpSpPr>
          <p:cNvPr id="70" name="组合 69"/>
          <p:cNvGrpSpPr/>
          <p:nvPr/>
        </p:nvGrpSpPr>
        <p:grpSpPr>
          <a:xfrm>
            <a:off x="1754534" y="3312024"/>
            <a:ext cx="5693399" cy="424801"/>
            <a:chOff x="1807265" y="3866296"/>
            <a:chExt cx="5693399" cy="424801"/>
          </a:xfrm>
        </p:grpSpPr>
        <p:sp>
          <p:nvSpPr>
            <p:cNvPr id="53" name="圆角矩形 52"/>
            <p:cNvSpPr/>
            <p:nvPr/>
          </p:nvSpPr>
          <p:spPr>
            <a:xfrm>
              <a:off x="1807265" y="3866296"/>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54" name="矩形 53"/>
            <p:cNvSpPr/>
            <p:nvPr/>
          </p:nvSpPr>
          <p:spPr>
            <a:xfrm>
              <a:off x="1881814" y="3877077"/>
              <a:ext cx="1933575" cy="414020"/>
            </a:xfrm>
            <a:prstGeom prst="rect">
              <a:avLst/>
            </a:prstGeom>
          </p:spPr>
          <p:txBody>
            <a:bodyPr wrap="none">
              <a:spAutoFit/>
            </a:bodyPr>
            <a:lstStyle/>
            <a:p>
              <a:r>
                <a:rPr lang="en-US" altLang="zh-CN" sz="2100" spc="225" dirty="0" smtClean="0">
                  <a:solidFill>
                    <a:schemeClr val="tx1">
                      <a:lumMod val="75000"/>
                      <a:lumOff val="25000"/>
                    </a:schemeClr>
                  </a:solidFill>
                </a:rPr>
                <a:t>8.3</a:t>
              </a:r>
              <a:r>
                <a:rPr lang="zh-CN" altLang="en-US" sz="2100" spc="225" dirty="0">
                  <a:solidFill>
                    <a:schemeClr val="tx1">
                      <a:lumMod val="75000"/>
                      <a:lumOff val="25000"/>
                    </a:schemeClr>
                  </a:solidFill>
                </a:rPr>
                <a:t> 类的</a:t>
              </a:r>
              <a:r>
                <a:rPr lang="zh-CN" altLang="en-US" sz="2100" spc="225" dirty="0" smtClean="0">
                  <a:solidFill>
                    <a:schemeClr val="tx1">
                      <a:lumMod val="75000"/>
                      <a:lumOff val="25000"/>
                    </a:schemeClr>
                  </a:solidFill>
                </a:rPr>
                <a:t>特点</a:t>
              </a:r>
              <a:endParaRPr lang="zh-CN" altLang="en-US" sz="2100" spc="225" dirty="0" smtClean="0">
                <a:solidFill>
                  <a:schemeClr val="tx1">
                    <a:lumMod val="75000"/>
                    <a:lumOff val="25000"/>
                  </a:schemeClr>
                </a:solidFill>
              </a:endParaRPr>
            </a:p>
          </p:txBody>
        </p:sp>
      </p:grpSp>
      <p:sp>
        <p:nvSpPr>
          <p:cNvPr id="32" name="矩形 31"/>
          <p:cNvSpPr/>
          <p:nvPr/>
        </p:nvSpPr>
        <p:spPr>
          <a:xfrm>
            <a:off x="-7143" y="-9147"/>
            <a:ext cx="9158090"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5" name="矩形 34"/>
          <p:cNvSpPr/>
          <p:nvPr/>
        </p:nvSpPr>
        <p:spPr>
          <a:xfrm>
            <a:off x="-6985" y="6111240"/>
            <a:ext cx="9144000" cy="55816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6" name="矩形 35"/>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5" name="矩形 44"/>
          <p:cNvSpPr/>
          <p:nvPr/>
        </p:nvSpPr>
        <p:spPr>
          <a:xfrm>
            <a:off x="7929" y="38314"/>
            <a:ext cx="2435282" cy="300082"/>
          </a:xfrm>
          <a:prstGeom prst="rect">
            <a:avLst/>
          </a:prstGeom>
        </p:spPr>
        <p:txBody>
          <a:bodyPr wrap="none">
            <a:spAutoFit/>
          </a:bodyPr>
          <a:lstStyle/>
          <a:p>
            <a:r>
              <a:rPr lang="zh-CN" altLang="en-US" sz="1350" dirty="0" smtClean="0">
                <a:solidFill>
                  <a:prstClr val="white"/>
                </a:solidFill>
              </a:rPr>
              <a:t>大数据应用人才培养系列教材</a:t>
            </a:r>
            <a:endParaRPr lang="zh-CN" altLang="en-US" sz="1350" dirty="0">
              <a:solidFill>
                <a:prstClr val="white"/>
              </a:solidFill>
            </a:endParaRPr>
          </a:p>
        </p:txBody>
      </p:sp>
      <p:grpSp>
        <p:nvGrpSpPr>
          <p:cNvPr id="33" name="组合 32"/>
          <p:cNvGrpSpPr/>
          <p:nvPr/>
        </p:nvGrpSpPr>
        <p:grpSpPr>
          <a:xfrm>
            <a:off x="1770454" y="4032029"/>
            <a:ext cx="5693399" cy="424800"/>
            <a:chOff x="1807265" y="3400693"/>
            <a:chExt cx="5693399" cy="424800"/>
          </a:xfrm>
        </p:grpSpPr>
        <p:sp>
          <p:nvSpPr>
            <p:cNvPr id="34" name="圆角矩形 33"/>
            <p:cNvSpPr/>
            <p:nvPr/>
          </p:nvSpPr>
          <p:spPr>
            <a:xfrm>
              <a:off x="1807265" y="3400693"/>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8" name="矩形 37"/>
            <p:cNvSpPr/>
            <p:nvPr/>
          </p:nvSpPr>
          <p:spPr>
            <a:xfrm>
              <a:off x="1881814" y="3411473"/>
              <a:ext cx="1343025" cy="414020"/>
            </a:xfrm>
            <a:prstGeom prst="rect">
              <a:avLst/>
            </a:prstGeom>
          </p:spPr>
          <p:txBody>
            <a:bodyPr wrap="none">
              <a:spAutoFit/>
            </a:bodyPr>
            <a:lstStyle/>
            <a:p>
              <a:r>
                <a:rPr lang="en-US" altLang="zh-CN" sz="2100" spc="225" dirty="0" smtClean="0">
                  <a:solidFill>
                    <a:schemeClr val="tx1">
                      <a:lumMod val="75000"/>
                      <a:lumOff val="25000"/>
                    </a:schemeClr>
                  </a:solidFill>
                </a:rPr>
                <a:t>8.4</a:t>
              </a:r>
              <a:r>
                <a:rPr lang="zh-CN" altLang="en-US" sz="2100" spc="225" dirty="0">
                  <a:solidFill>
                    <a:schemeClr val="tx1">
                      <a:lumMod val="75000"/>
                      <a:lumOff val="25000"/>
                    </a:schemeClr>
                  </a:solidFill>
                </a:rPr>
                <a:t> </a:t>
              </a:r>
              <a:r>
                <a:rPr lang="zh-CN" altLang="en-US" sz="2100" spc="225" dirty="0" smtClean="0">
                  <a:solidFill>
                    <a:schemeClr val="tx1">
                      <a:lumMod val="75000"/>
                      <a:lumOff val="25000"/>
                    </a:schemeClr>
                  </a:solidFill>
                </a:rPr>
                <a:t>实验</a:t>
              </a:r>
              <a:endParaRPr lang="zh-CN" altLang="en-US" sz="2100" spc="225" dirty="0" smtClean="0">
                <a:solidFill>
                  <a:schemeClr val="tx1">
                    <a:lumMod val="75000"/>
                    <a:lumOff val="25000"/>
                  </a:schemeClr>
                </a:solidFill>
              </a:endParaRPr>
            </a:p>
          </p:txBody>
        </p:sp>
      </p:grpSp>
      <p:grpSp>
        <p:nvGrpSpPr>
          <p:cNvPr id="39" name="组合 38"/>
          <p:cNvGrpSpPr/>
          <p:nvPr/>
        </p:nvGrpSpPr>
        <p:grpSpPr>
          <a:xfrm>
            <a:off x="1770454" y="5472040"/>
            <a:ext cx="5693399" cy="424801"/>
            <a:chOff x="1807265" y="3866296"/>
            <a:chExt cx="5693399" cy="424801"/>
          </a:xfrm>
        </p:grpSpPr>
        <p:sp>
          <p:nvSpPr>
            <p:cNvPr id="43" name="圆角矩形 42"/>
            <p:cNvSpPr/>
            <p:nvPr/>
          </p:nvSpPr>
          <p:spPr>
            <a:xfrm>
              <a:off x="1807265" y="3866296"/>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44" name="矩形 43"/>
            <p:cNvSpPr/>
            <p:nvPr/>
          </p:nvSpPr>
          <p:spPr>
            <a:xfrm>
              <a:off x="1881814" y="3877077"/>
              <a:ext cx="1343025" cy="414020"/>
            </a:xfrm>
            <a:prstGeom prst="rect">
              <a:avLst/>
            </a:prstGeom>
          </p:spPr>
          <p:txBody>
            <a:bodyPr wrap="none">
              <a:spAutoFit/>
            </a:bodyPr>
            <a:lstStyle/>
            <a:p>
              <a:r>
                <a:rPr lang="en-US" altLang="zh-CN" sz="2100" spc="225" dirty="0" smtClean="0">
                  <a:solidFill>
                    <a:schemeClr val="tx1">
                      <a:lumMod val="75000"/>
                      <a:lumOff val="25000"/>
                    </a:schemeClr>
                  </a:solidFill>
                </a:rPr>
                <a:t>8.6</a:t>
              </a:r>
              <a:r>
                <a:rPr lang="zh-CN" altLang="en-US" sz="2100" spc="225" dirty="0">
                  <a:solidFill>
                    <a:schemeClr val="tx1">
                      <a:lumMod val="75000"/>
                      <a:lumOff val="25000"/>
                    </a:schemeClr>
                  </a:solidFill>
                </a:rPr>
                <a:t> 习题</a:t>
              </a:r>
              <a:endParaRPr lang="zh-CN" altLang="en-US" sz="2100" spc="225" dirty="0">
                <a:solidFill>
                  <a:schemeClr val="tx1">
                    <a:lumMod val="75000"/>
                    <a:lumOff val="25000"/>
                  </a:schemeClr>
                </a:solidFill>
              </a:endParaRPr>
            </a:p>
          </p:txBody>
        </p:sp>
      </p:grpSp>
    </p:spTree>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4"/>
          </p:nvPr>
        </p:nvSpPr>
        <p:spPr>
          <a:xfrm>
            <a:off x="95534" y="950365"/>
            <a:ext cx="8925635" cy="5000056"/>
          </a:xfrm>
        </p:spPr>
        <p:txBody>
          <a:bodyPr>
            <a:noAutofit/>
          </a:bodyPr>
          <a:lstStyle/>
          <a:p>
            <a:pPr>
              <a:lnSpc>
                <a:spcPct val="150000"/>
              </a:lnSpc>
            </a:pPr>
            <a:r>
              <a:rPr lang="zh-CN" altLang="en-US" sz="2000" dirty="0">
                <a:solidFill>
                  <a:schemeClr val="tx1">
                    <a:lumMod val="75000"/>
                    <a:lumOff val="25000"/>
                  </a:schemeClr>
                </a:solidFill>
              </a:rPr>
              <a:t>我们发现想要设计一门出色的语言，就要从现实世界里面去寻找，学习，并归纳抽象出真理包含到其中。</a:t>
            </a:r>
            <a:endParaRPr lang="zh-CN" altLang="en-US" sz="2000" dirty="0">
              <a:solidFill>
                <a:schemeClr val="tx1">
                  <a:lumMod val="75000"/>
                  <a:lumOff val="25000"/>
                </a:schemeClr>
              </a:solidFill>
            </a:endParaRPr>
          </a:p>
          <a:p>
            <a:pPr>
              <a:lnSpc>
                <a:spcPct val="150000"/>
              </a:lnSpc>
            </a:pPr>
            <a:r>
              <a:rPr lang="zh-CN" altLang="en-US" sz="2000" dirty="0">
                <a:solidFill>
                  <a:schemeClr val="tx1">
                    <a:lumMod val="75000"/>
                    <a:lumOff val="25000"/>
                  </a:schemeClr>
                </a:solidFill>
              </a:rPr>
              <a:t>继承可以把父类的所有功能都直接拿过来，这样就不必重零做起，子类只需要新增自己特有的方法，也可以把父类不适合的方法覆盖重写。</a:t>
            </a:r>
            <a:endParaRPr lang="zh-CN" altLang="en-US" sz="2000" dirty="0">
              <a:solidFill>
                <a:schemeClr val="tx1">
                  <a:lumMod val="75000"/>
                  <a:lumOff val="25000"/>
                </a:schemeClr>
              </a:solidFill>
            </a:endParaRPr>
          </a:p>
          <a:p>
            <a:pPr>
              <a:lnSpc>
                <a:spcPct val="150000"/>
              </a:lnSpc>
            </a:pPr>
            <a:r>
              <a:rPr lang="zh-CN" altLang="en-US" sz="2000" dirty="0">
                <a:solidFill>
                  <a:schemeClr val="tx1">
                    <a:lumMod val="75000"/>
                    <a:lumOff val="25000"/>
                  </a:schemeClr>
                </a:solidFill>
              </a:rPr>
              <a:t>继承可以一级一级地继承下来。而任何类，最终都可以追溯到根类。</a:t>
            </a:r>
            <a:endParaRPr lang="zh-CN" altLang="en-US" sz="2000" dirty="0">
              <a:solidFill>
                <a:schemeClr val="tx1">
                  <a:lumMod val="75000"/>
                  <a:lumOff val="25000"/>
                </a:schemeClr>
              </a:solidFill>
            </a:endParaRPr>
          </a:p>
          <a:p>
            <a:pPr>
              <a:lnSpc>
                <a:spcPct val="150000"/>
              </a:lnSpc>
            </a:pPr>
            <a:r>
              <a:rPr lang="zh-CN" altLang="en-US" sz="2000" dirty="0">
                <a:solidFill>
                  <a:schemeClr val="tx1">
                    <a:lumMod val="75000"/>
                    <a:lumOff val="25000"/>
                  </a:schemeClr>
                </a:solidFill>
              </a:rPr>
              <a:t>有了继承，才能有多态。</a:t>
            </a:r>
            <a:endParaRPr lang="zh-CN" altLang="en-US" sz="2000" dirty="0">
              <a:solidFill>
                <a:schemeClr val="tx1">
                  <a:lumMod val="75000"/>
                  <a:lumOff val="25000"/>
                </a:schemeClr>
              </a:solidFill>
            </a:endParaRPr>
          </a:p>
        </p:txBody>
      </p:sp>
      <p:sp>
        <p:nvSpPr>
          <p:cNvPr id="4" name="TextBox 3"/>
          <p:cNvSpPr txBox="1"/>
          <p:nvPr/>
        </p:nvSpPr>
        <p:spPr>
          <a:xfrm>
            <a:off x="246185" y="105507"/>
            <a:ext cx="3578469" cy="415498"/>
          </a:xfrm>
          <a:prstGeom prst="rect">
            <a:avLst/>
          </a:prstGeom>
          <a:noFill/>
        </p:spPr>
        <p:txBody>
          <a:bodyPr wrap="square" rtlCol="0">
            <a:spAutoFit/>
          </a:bodyPr>
          <a:lstStyle/>
          <a:p>
            <a:r>
              <a:rPr lang="en-US" altLang="zh-CN" sz="2100" b="1" spc="225" dirty="0" smtClean="0">
                <a:solidFill>
                  <a:prstClr val="white"/>
                </a:solidFill>
              </a:rPr>
              <a:t>8.5 </a:t>
            </a:r>
            <a:r>
              <a:rPr lang="zh-CN" altLang="en-US" sz="2100" b="1" spc="225" dirty="0" smtClean="0">
                <a:solidFill>
                  <a:prstClr val="white"/>
                </a:solidFill>
              </a:rPr>
              <a:t>小结</a:t>
            </a:r>
            <a:endParaRPr lang="en-US" altLang="zh-CN" sz="2100" b="1" spc="225" dirty="0">
              <a:solidFill>
                <a:prstClr val="white"/>
              </a:solidFill>
            </a:endParaRPr>
          </a:p>
        </p:txBody>
      </p:sp>
      <p:sp>
        <p:nvSpPr>
          <p:cNvPr id="5" name="TextBox 4"/>
          <p:cNvSpPr txBox="1"/>
          <p:nvPr/>
        </p:nvSpPr>
        <p:spPr>
          <a:xfrm>
            <a:off x="6523891" y="255004"/>
            <a:ext cx="3006969" cy="300852"/>
          </a:xfrm>
          <a:prstGeom prst="rect">
            <a:avLst/>
          </a:prstGeom>
          <a:noFill/>
        </p:spPr>
        <p:txBody>
          <a:bodyPr wrap="square" rtlCol="0">
            <a:spAutoFit/>
          </a:bodyPr>
          <a:lstStyle/>
          <a:p>
            <a:r>
              <a:rPr lang="zh-CN" altLang="en-US" sz="1355" dirty="0">
                <a:solidFill>
                  <a:prstClr val="white"/>
                </a:solidFill>
              </a:rPr>
              <a:t>  第八</a:t>
            </a:r>
            <a:r>
              <a:rPr lang="zh-CN" altLang="en-US" sz="1355" dirty="0" smtClean="0">
                <a:solidFill>
                  <a:prstClr val="white"/>
                </a:solidFill>
              </a:rPr>
              <a:t>章 类</a:t>
            </a:r>
            <a:r>
              <a:rPr lang="zh-CN" altLang="en-US" sz="1355" dirty="0">
                <a:solidFill>
                  <a:prstClr val="white"/>
                </a:solidFill>
              </a:rPr>
              <a:t>和对象</a:t>
            </a:r>
            <a:endParaRPr lang="zh-CN" altLang="en-US" sz="1355" dirty="0">
              <a:solidFill>
                <a:prstClr val="white"/>
              </a:solidFill>
            </a:endParaRPr>
          </a:p>
        </p:txBody>
      </p:sp>
    </p:spTree>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grpSp>
        <p:nvGrpSpPr>
          <p:cNvPr id="73" name="组合 72"/>
          <p:cNvGrpSpPr/>
          <p:nvPr/>
        </p:nvGrpSpPr>
        <p:grpSpPr>
          <a:xfrm>
            <a:off x="690257" y="854039"/>
            <a:ext cx="7832784" cy="781050"/>
            <a:chOff x="2788580" y="1152524"/>
            <a:chExt cx="3730770" cy="781050"/>
          </a:xfrm>
        </p:grpSpPr>
        <p:grpSp>
          <p:nvGrpSpPr>
            <p:cNvPr id="6" name="组合 5"/>
            <p:cNvGrpSpPr/>
            <p:nvPr/>
          </p:nvGrpSpPr>
          <p:grpSpPr>
            <a:xfrm>
              <a:off x="2788580" y="1152524"/>
              <a:ext cx="3730770" cy="781050"/>
              <a:chOff x="3725790" y="847725"/>
              <a:chExt cx="3730770" cy="781050"/>
            </a:xfrm>
          </p:grpSpPr>
          <p:grpSp>
            <p:nvGrpSpPr>
              <p:cNvPr id="7" name="组合 6"/>
              <p:cNvGrpSpPr/>
              <p:nvPr/>
            </p:nvGrpSpPr>
            <p:grpSpPr>
              <a:xfrm>
                <a:off x="3725790" y="1019175"/>
                <a:ext cx="627135" cy="609600"/>
                <a:chOff x="3725790" y="1019175"/>
                <a:chExt cx="627135" cy="609600"/>
              </a:xfrm>
            </p:grpSpPr>
            <p:sp>
              <p:nvSpPr>
                <p:cNvPr id="12" name="任意多边形 11"/>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直角三角形 12"/>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8" name="组合 7"/>
              <p:cNvGrpSpPr/>
              <p:nvPr/>
            </p:nvGrpSpPr>
            <p:grpSpPr>
              <a:xfrm flipH="1">
                <a:off x="6829425" y="1019175"/>
                <a:ext cx="627135" cy="609600"/>
                <a:chOff x="3725790" y="1019175"/>
                <a:chExt cx="627135" cy="609600"/>
              </a:xfrm>
            </p:grpSpPr>
            <p:sp>
              <p:nvSpPr>
                <p:cNvPr id="10" name="任意多边形 9"/>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 name="直角三角形 10"/>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9" name="矩形 8"/>
              <p:cNvSpPr/>
              <p:nvPr/>
            </p:nvSpPr>
            <p:spPr>
              <a:xfrm>
                <a:off x="4181475" y="847725"/>
                <a:ext cx="281940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14" name="文本框 14"/>
            <p:cNvSpPr txBox="1"/>
            <p:nvPr/>
          </p:nvSpPr>
          <p:spPr>
            <a:xfrm>
              <a:off x="3843906" y="1169836"/>
              <a:ext cx="1456173" cy="523220"/>
            </a:xfrm>
            <a:prstGeom prst="rect">
              <a:avLst/>
            </a:prstGeom>
            <a:noFill/>
          </p:spPr>
          <p:txBody>
            <a:bodyPr wrap="none" rtlCol="0">
              <a:spAutoFit/>
            </a:bodyPr>
            <a:lstStyle/>
            <a:p>
              <a:pPr algn="ctr"/>
              <a:r>
                <a:rPr lang="zh-CN" altLang="en-US" sz="2800" dirty="0" smtClean="0">
                  <a:solidFill>
                    <a:srgbClr val="FFC000"/>
                  </a:solidFill>
                </a:rPr>
                <a:t>第八章</a:t>
              </a:r>
              <a:r>
                <a:rPr lang="zh-CN" altLang="en-US" sz="2800" dirty="0">
                  <a:solidFill>
                    <a:srgbClr val="FFC000"/>
                  </a:solidFill>
                </a:rPr>
                <a:t>　类和对象</a:t>
              </a:r>
              <a:endParaRPr lang="zh-CN" altLang="en-US" sz="2800" dirty="0">
                <a:solidFill>
                  <a:srgbClr val="FFC000"/>
                </a:solidFill>
              </a:endParaRPr>
            </a:p>
          </p:txBody>
        </p:sp>
      </p:grpSp>
      <p:grpSp>
        <p:nvGrpSpPr>
          <p:cNvPr id="67" name="组合 66"/>
          <p:cNvGrpSpPr/>
          <p:nvPr/>
        </p:nvGrpSpPr>
        <p:grpSpPr>
          <a:xfrm>
            <a:off x="1768182" y="5472040"/>
            <a:ext cx="5693399" cy="415498"/>
            <a:chOff x="1807265" y="2462595"/>
            <a:chExt cx="5693399" cy="415498"/>
          </a:xfrm>
        </p:grpSpPr>
        <p:sp>
          <p:nvSpPr>
            <p:cNvPr id="47" name="圆角矩形 46"/>
            <p:cNvSpPr/>
            <p:nvPr/>
          </p:nvSpPr>
          <p:spPr>
            <a:xfrm>
              <a:off x="1807265" y="2478527"/>
              <a:ext cx="5693399" cy="394154"/>
            </a:xfrm>
            <a:prstGeom prst="roundRect">
              <a:avLst>
                <a:gd name="adj" fmla="val 20658"/>
              </a:avLst>
            </a:prstGeom>
            <a:solidFill>
              <a:srgbClr val="3D89B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48" name="矩形 47"/>
            <p:cNvSpPr/>
            <p:nvPr/>
          </p:nvSpPr>
          <p:spPr>
            <a:xfrm>
              <a:off x="1883286" y="2462595"/>
              <a:ext cx="1547218" cy="415498"/>
            </a:xfrm>
            <a:prstGeom prst="rect">
              <a:avLst/>
            </a:prstGeom>
          </p:spPr>
          <p:txBody>
            <a:bodyPr wrap="none">
              <a:spAutoFit/>
            </a:bodyPr>
            <a:lstStyle/>
            <a:p>
              <a:r>
                <a:rPr lang="en-US" altLang="zh-CN" sz="2100" spc="225" dirty="0" smtClean="0">
                  <a:solidFill>
                    <a:prstClr val="white"/>
                  </a:solidFill>
                </a:rPr>
                <a:t>8.6</a:t>
              </a:r>
              <a:r>
                <a:rPr lang="zh-CN" altLang="en-US" sz="2100" spc="225" dirty="0">
                  <a:solidFill>
                    <a:prstClr val="white"/>
                  </a:solidFill>
                </a:rPr>
                <a:t>　习题</a:t>
              </a:r>
              <a:endParaRPr lang="zh-CN" altLang="en-US" sz="2100" spc="225" dirty="0">
                <a:solidFill>
                  <a:prstClr val="white"/>
                </a:solidFill>
              </a:endParaRPr>
            </a:p>
          </p:txBody>
        </p:sp>
      </p:grpSp>
      <p:grpSp>
        <p:nvGrpSpPr>
          <p:cNvPr id="68" name="组合 67"/>
          <p:cNvGrpSpPr/>
          <p:nvPr/>
        </p:nvGrpSpPr>
        <p:grpSpPr>
          <a:xfrm>
            <a:off x="1754534" y="1872014"/>
            <a:ext cx="5693399" cy="426278"/>
            <a:chOff x="1807265" y="2935089"/>
            <a:chExt cx="5693399" cy="426278"/>
          </a:xfrm>
        </p:grpSpPr>
        <p:sp>
          <p:nvSpPr>
            <p:cNvPr id="49" name="圆角矩形 48"/>
            <p:cNvSpPr/>
            <p:nvPr/>
          </p:nvSpPr>
          <p:spPr>
            <a:xfrm>
              <a:off x="1807265" y="293508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50" name="矩形 49"/>
            <p:cNvSpPr/>
            <p:nvPr/>
          </p:nvSpPr>
          <p:spPr>
            <a:xfrm>
              <a:off x="1881814" y="2945869"/>
              <a:ext cx="2739853" cy="415498"/>
            </a:xfrm>
            <a:prstGeom prst="rect">
              <a:avLst/>
            </a:prstGeom>
          </p:spPr>
          <p:txBody>
            <a:bodyPr wrap="none">
              <a:spAutoFit/>
            </a:bodyPr>
            <a:lstStyle/>
            <a:p>
              <a:r>
                <a:rPr lang="en-US" altLang="zh-CN" sz="2100" spc="225" dirty="0" smtClean="0">
                  <a:solidFill>
                    <a:prstClr val="black">
                      <a:lumMod val="75000"/>
                      <a:lumOff val="25000"/>
                    </a:prstClr>
                  </a:solidFill>
                </a:rPr>
                <a:t>8.1</a:t>
              </a:r>
              <a:r>
                <a:rPr lang="zh-CN" altLang="en-US" sz="2100" spc="225" dirty="0">
                  <a:solidFill>
                    <a:prstClr val="black">
                      <a:lumMod val="75000"/>
                      <a:lumOff val="25000"/>
                    </a:prstClr>
                  </a:solidFill>
                </a:rPr>
                <a:t>　理解</a:t>
              </a:r>
              <a:r>
                <a:rPr lang="zh-CN" altLang="en-US" sz="2100" spc="225" dirty="0" smtClean="0">
                  <a:solidFill>
                    <a:prstClr val="black">
                      <a:lumMod val="75000"/>
                      <a:lumOff val="25000"/>
                    </a:prstClr>
                  </a:solidFill>
                </a:rPr>
                <a:t>面向对象</a:t>
              </a:r>
              <a:endParaRPr lang="zh-CN" altLang="en-US" sz="2100" spc="225" dirty="0">
                <a:solidFill>
                  <a:prstClr val="black">
                    <a:lumMod val="75000"/>
                    <a:lumOff val="25000"/>
                  </a:prstClr>
                </a:solidFill>
              </a:endParaRPr>
            </a:p>
          </p:txBody>
        </p:sp>
      </p:grpSp>
      <p:grpSp>
        <p:nvGrpSpPr>
          <p:cNvPr id="69" name="组合 68"/>
          <p:cNvGrpSpPr/>
          <p:nvPr/>
        </p:nvGrpSpPr>
        <p:grpSpPr>
          <a:xfrm>
            <a:off x="1754534" y="2592019"/>
            <a:ext cx="5693399" cy="426278"/>
            <a:chOff x="1807265" y="3400693"/>
            <a:chExt cx="5693399" cy="426278"/>
          </a:xfrm>
        </p:grpSpPr>
        <p:sp>
          <p:nvSpPr>
            <p:cNvPr id="51" name="圆角矩形 50"/>
            <p:cNvSpPr/>
            <p:nvPr/>
          </p:nvSpPr>
          <p:spPr>
            <a:xfrm>
              <a:off x="1807265" y="3400693"/>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52" name="矩形 51"/>
            <p:cNvSpPr/>
            <p:nvPr/>
          </p:nvSpPr>
          <p:spPr>
            <a:xfrm>
              <a:off x="1881814" y="3411473"/>
              <a:ext cx="3038011" cy="415498"/>
            </a:xfrm>
            <a:prstGeom prst="rect">
              <a:avLst/>
            </a:prstGeom>
          </p:spPr>
          <p:txBody>
            <a:bodyPr wrap="none">
              <a:spAutoFit/>
            </a:bodyPr>
            <a:lstStyle/>
            <a:p>
              <a:r>
                <a:rPr lang="en-US" altLang="zh-CN" sz="2100" spc="225" dirty="0" smtClean="0">
                  <a:solidFill>
                    <a:prstClr val="black">
                      <a:lumMod val="75000"/>
                      <a:lumOff val="25000"/>
                    </a:prstClr>
                  </a:solidFill>
                </a:rPr>
                <a:t>8.2</a:t>
              </a:r>
              <a:r>
                <a:rPr lang="zh-CN" altLang="en-US" sz="2100" spc="225" dirty="0">
                  <a:solidFill>
                    <a:prstClr val="black">
                      <a:lumMod val="75000"/>
                      <a:lumOff val="25000"/>
                    </a:prstClr>
                  </a:solidFill>
                </a:rPr>
                <a:t>　类的定义与</a:t>
              </a:r>
              <a:r>
                <a:rPr lang="zh-CN" altLang="en-US" sz="2100" spc="225" dirty="0" smtClean="0">
                  <a:solidFill>
                    <a:prstClr val="black">
                      <a:lumMod val="75000"/>
                      <a:lumOff val="25000"/>
                    </a:prstClr>
                  </a:solidFill>
                </a:rPr>
                <a:t>使用</a:t>
              </a:r>
              <a:endParaRPr lang="zh-CN" altLang="en-US" sz="2100" spc="225" dirty="0">
                <a:solidFill>
                  <a:prstClr val="black">
                    <a:lumMod val="75000"/>
                    <a:lumOff val="25000"/>
                  </a:prstClr>
                </a:solidFill>
              </a:endParaRPr>
            </a:p>
          </p:txBody>
        </p:sp>
      </p:grpSp>
      <p:grpSp>
        <p:nvGrpSpPr>
          <p:cNvPr id="70" name="组合 69"/>
          <p:cNvGrpSpPr/>
          <p:nvPr/>
        </p:nvGrpSpPr>
        <p:grpSpPr>
          <a:xfrm>
            <a:off x="1754534" y="3312024"/>
            <a:ext cx="5693399" cy="426279"/>
            <a:chOff x="1807265" y="3866296"/>
            <a:chExt cx="5693399" cy="426279"/>
          </a:xfrm>
        </p:grpSpPr>
        <p:sp>
          <p:nvSpPr>
            <p:cNvPr id="53" name="圆角矩形 52"/>
            <p:cNvSpPr/>
            <p:nvPr/>
          </p:nvSpPr>
          <p:spPr>
            <a:xfrm>
              <a:off x="1807265" y="3866296"/>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54" name="矩形 53"/>
            <p:cNvSpPr/>
            <p:nvPr/>
          </p:nvSpPr>
          <p:spPr>
            <a:xfrm>
              <a:off x="1881814" y="3877077"/>
              <a:ext cx="2143536" cy="415498"/>
            </a:xfrm>
            <a:prstGeom prst="rect">
              <a:avLst/>
            </a:prstGeom>
          </p:spPr>
          <p:txBody>
            <a:bodyPr wrap="none">
              <a:spAutoFit/>
            </a:bodyPr>
            <a:lstStyle/>
            <a:p>
              <a:r>
                <a:rPr lang="en-US" altLang="zh-CN" sz="2100" spc="225" dirty="0" smtClean="0">
                  <a:solidFill>
                    <a:prstClr val="black">
                      <a:lumMod val="75000"/>
                      <a:lumOff val="25000"/>
                    </a:prstClr>
                  </a:solidFill>
                </a:rPr>
                <a:t>8.3</a:t>
              </a:r>
              <a:r>
                <a:rPr lang="zh-CN" altLang="en-US" sz="2100" spc="225" dirty="0">
                  <a:solidFill>
                    <a:prstClr val="black">
                      <a:lumMod val="75000"/>
                      <a:lumOff val="25000"/>
                    </a:prstClr>
                  </a:solidFill>
                </a:rPr>
                <a:t>　类的</a:t>
              </a:r>
              <a:r>
                <a:rPr lang="zh-CN" altLang="en-US" sz="2100" spc="225" dirty="0" smtClean="0">
                  <a:solidFill>
                    <a:prstClr val="black">
                      <a:lumMod val="75000"/>
                      <a:lumOff val="25000"/>
                    </a:prstClr>
                  </a:solidFill>
                </a:rPr>
                <a:t>特点</a:t>
              </a:r>
              <a:endParaRPr lang="zh-CN" altLang="en-US" sz="2100" spc="225" dirty="0">
                <a:solidFill>
                  <a:prstClr val="black">
                    <a:lumMod val="75000"/>
                    <a:lumOff val="25000"/>
                  </a:prstClr>
                </a:solidFill>
              </a:endParaRPr>
            </a:p>
          </p:txBody>
        </p:sp>
      </p:grpSp>
      <p:sp>
        <p:nvSpPr>
          <p:cNvPr id="32" name="矩形 31"/>
          <p:cNvSpPr/>
          <p:nvPr/>
        </p:nvSpPr>
        <p:spPr>
          <a:xfrm>
            <a:off x="-7143" y="-9147"/>
            <a:ext cx="9158090"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5" name="矩形 34"/>
          <p:cNvSpPr/>
          <p:nvPr/>
        </p:nvSpPr>
        <p:spPr>
          <a:xfrm>
            <a:off x="-6985" y="6111240"/>
            <a:ext cx="9144000" cy="55816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6" name="矩形 35"/>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5" name="矩形 44"/>
          <p:cNvSpPr/>
          <p:nvPr/>
        </p:nvSpPr>
        <p:spPr>
          <a:xfrm>
            <a:off x="7929" y="38314"/>
            <a:ext cx="2435282" cy="300082"/>
          </a:xfrm>
          <a:prstGeom prst="rect">
            <a:avLst/>
          </a:prstGeom>
        </p:spPr>
        <p:txBody>
          <a:bodyPr wrap="none">
            <a:spAutoFit/>
          </a:bodyPr>
          <a:lstStyle/>
          <a:p>
            <a:r>
              <a:rPr lang="zh-CN" altLang="en-US" sz="1350" dirty="0" smtClean="0">
                <a:solidFill>
                  <a:prstClr val="white"/>
                </a:solidFill>
              </a:rPr>
              <a:t>大数据应用人才培养系列教材</a:t>
            </a:r>
            <a:endParaRPr lang="zh-CN" altLang="en-US" sz="1350" dirty="0">
              <a:solidFill>
                <a:prstClr val="white"/>
              </a:solidFill>
            </a:endParaRPr>
          </a:p>
        </p:txBody>
      </p:sp>
      <p:grpSp>
        <p:nvGrpSpPr>
          <p:cNvPr id="33" name="组合 32"/>
          <p:cNvGrpSpPr/>
          <p:nvPr/>
        </p:nvGrpSpPr>
        <p:grpSpPr>
          <a:xfrm>
            <a:off x="1770454" y="4032029"/>
            <a:ext cx="5693399" cy="426278"/>
            <a:chOff x="1807265" y="3400693"/>
            <a:chExt cx="5693399" cy="426278"/>
          </a:xfrm>
        </p:grpSpPr>
        <p:sp>
          <p:nvSpPr>
            <p:cNvPr id="34" name="圆角矩形 33"/>
            <p:cNvSpPr/>
            <p:nvPr/>
          </p:nvSpPr>
          <p:spPr>
            <a:xfrm>
              <a:off x="1807265" y="3400693"/>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8" name="矩形 37"/>
            <p:cNvSpPr/>
            <p:nvPr/>
          </p:nvSpPr>
          <p:spPr>
            <a:xfrm>
              <a:off x="1881814" y="3411473"/>
              <a:ext cx="1547218" cy="415498"/>
            </a:xfrm>
            <a:prstGeom prst="rect">
              <a:avLst/>
            </a:prstGeom>
          </p:spPr>
          <p:txBody>
            <a:bodyPr wrap="none">
              <a:spAutoFit/>
            </a:bodyPr>
            <a:lstStyle/>
            <a:p>
              <a:r>
                <a:rPr lang="en-US" altLang="zh-CN" sz="2100" spc="225" dirty="0" smtClean="0">
                  <a:solidFill>
                    <a:prstClr val="black">
                      <a:lumMod val="75000"/>
                      <a:lumOff val="25000"/>
                    </a:prstClr>
                  </a:solidFill>
                </a:rPr>
                <a:t>8.4</a:t>
              </a:r>
              <a:r>
                <a:rPr lang="zh-CN" altLang="en-US" sz="2100" spc="225" dirty="0">
                  <a:solidFill>
                    <a:prstClr val="black">
                      <a:lumMod val="75000"/>
                      <a:lumOff val="25000"/>
                    </a:prstClr>
                  </a:solidFill>
                </a:rPr>
                <a:t>　</a:t>
              </a:r>
              <a:r>
                <a:rPr lang="zh-CN" altLang="en-US" sz="2100" spc="225" dirty="0" smtClean="0">
                  <a:solidFill>
                    <a:prstClr val="black">
                      <a:lumMod val="75000"/>
                      <a:lumOff val="25000"/>
                    </a:prstClr>
                  </a:solidFill>
                </a:rPr>
                <a:t>实验</a:t>
              </a:r>
              <a:endParaRPr lang="zh-CN" altLang="en-US" sz="2100" spc="225" dirty="0">
                <a:solidFill>
                  <a:prstClr val="black">
                    <a:lumMod val="75000"/>
                    <a:lumOff val="25000"/>
                  </a:prstClr>
                </a:solidFill>
              </a:endParaRPr>
            </a:p>
          </p:txBody>
        </p:sp>
      </p:grpSp>
      <p:grpSp>
        <p:nvGrpSpPr>
          <p:cNvPr id="39" name="组合 38"/>
          <p:cNvGrpSpPr/>
          <p:nvPr/>
        </p:nvGrpSpPr>
        <p:grpSpPr>
          <a:xfrm>
            <a:off x="1770454" y="4752035"/>
            <a:ext cx="5693399" cy="426279"/>
            <a:chOff x="1807265" y="3866296"/>
            <a:chExt cx="5693399" cy="426279"/>
          </a:xfrm>
        </p:grpSpPr>
        <p:sp>
          <p:nvSpPr>
            <p:cNvPr id="43" name="圆角矩形 42"/>
            <p:cNvSpPr/>
            <p:nvPr/>
          </p:nvSpPr>
          <p:spPr>
            <a:xfrm>
              <a:off x="1807265" y="3866296"/>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44" name="矩形 43"/>
            <p:cNvSpPr/>
            <p:nvPr/>
          </p:nvSpPr>
          <p:spPr>
            <a:xfrm>
              <a:off x="1881814" y="3877077"/>
              <a:ext cx="1547218" cy="415498"/>
            </a:xfrm>
            <a:prstGeom prst="rect">
              <a:avLst/>
            </a:prstGeom>
          </p:spPr>
          <p:txBody>
            <a:bodyPr wrap="none">
              <a:spAutoFit/>
            </a:bodyPr>
            <a:lstStyle/>
            <a:p>
              <a:r>
                <a:rPr lang="en-US" altLang="zh-CN" sz="2100" spc="225" dirty="0" smtClean="0">
                  <a:solidFill>
                    <a:prstClr val="black">
                      <a:lumMod val="75000"/>
                      <a:lumOff val="25000"/>
                    </a:prstClr>
                  </a:solidFill>
                </a:rPr>
                <a:t>8.5</a:t>
              </a:r>
              <a:r>
                <a:rPr lang="zh-CN" altLang="en-US" sz="2100" spc="225" dirty="0">
                  <a:solidFill>
                    <a:prstClr val="black">
                      <a:lumMod val="75000"/>
                      <a:lumOff val="25000"/>
                    </a:prstClr>
                  </a:solidFill>
                </a:rPr>
                <a:t>　</a:t>
              </a:r>
              <a:r>
                <a:rPr lang="zh-CN" altLang="en-US" sz="2100" spc="225" dirty="0" smtClean="0">
                  <a:solidFill>
                    <a:prstClr val="black">
                      <a:lumMod val="75000"/>
                      <a:lumOff val="25000"/>
                    </a:prstClr>
                  </a:solidFill>
                </a:rPr>
                <a:t>小结</a:t>
              </a:r>
              <a:endParaRPr lang="zh-CN" altLang="en-US" sz="2100" spc="225" dirty="0">
                <a:solidFill>
                  <a:prstClr val="black">
                    <a:lumMod val="75000"/>
                    <a:lumOff val="25000"/>
                  </a:prstClr>
                </a:solidFill>
              </a:endParaRPr>
            </a:p>
          </p:txBody>
        </p:sp>
      </p:grpSp>
    </p:spTree>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6" name="矩形 645"/>
          <p:cNvSpPr/>
          <p:nvPr/>
        </p:nvSpPr>
        <p:spPr>
          <a:xfrm>
            <a:off x="-14288" y="-22224"/>
            <a:ext cx="9169004" cy="688022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pic>
        <p:nvPicPr>
          <p:cNvPr id="678" name="图片 677"/>
          <p:cNvPicPr>
            <a:picLocks noChangeAspect="1"/>
          </p:cNvPicPr>
          <p:nvPr/>
        </p:nvPicPr>
        <p:blipFill rotWithShape="1">
          <a:blip r:embed="rId1"/>
          <a:srcRect l="19090" t="21720" r="16280" b="22029"/>
          <a:stretch>
            <a:fillRect/>
          </a:stretch>
        </p:blipFill>
        <p:spPr>
          <a:xfrm>
            <a:off x="-14605" y="-22225"/>
            <a:ext cx="9169400" cy="6879590"/>
          </a:xfrm>
          <a:prstGeom prst="rect">
            <a:avLst/>
          </a:prstGeom>
        </p:spPr>
      </p:pic>
      <p:sp>
        <p:nvSpPr>
          <p:cNvPr id="5" name="矩形 4"/>
          <p:cNvSpPr/>
          <p:nvPr/>
        </p:nvSpPr>
        <p:spPr>
          <a:xfrm>
            <a:off x="564073" y="2464268"/>
            <a:ext cx="7961879" cy="2030095"/>
          </a:xfrm>
          <a:prstGeom prst="rect">
            <a:avLst/>
          </a:prstGeom>
        </p:spPr>
        <p:txBody>
          <a:bodyPr wrap="square">
            <a:spAutoFit/>
          </a:bodyPr>
          <a:lstStyle/>
          <a:p>
            <a:pPr>
              <a:lnSpc>
                <a:spcPct val="150000"/>
              </a:lnSpc>
            </a:pPr>
            <a:r>
              <a:rPr altLang="zh-CN" sz="2100" spc="225" dirty="0">
                <a:solidFill>
                  <a:prstClr val="white"/>
                </a:solidFill>
              </a:rPr>
              <a:t>1. 面向对象程序设计的特点分别为？</a:t>
            </a:r>
            <a:endParaRPr altLang="zh-CN" sz="2100" spc="225" dirty="0">
              <a:solidFill>
                <a:prstClr val="white"/>
              </a:solidFill>
            </a:endParaRPr>
          </a:p>
          <a:p>
            <a:pPr>
              <a:lnSpc>
                <a:spcPct val="150000"/>
              </a:lnSpc>
            </a:pPr>
            <a:r>
              <a:rPr altLang="zh-CN" sz="2100" spc="225" dirty="0">
                <a:solidFill>
                  <a:prstClr val="white"/>
                </a:solidFill>
              </a:rPr>
              <a:t>2. 假设c为类C的对象且包含一个私有数据成员“__name”，那么在类的外部通过对象c直接将其私有数据成员“__name”的值设置为kate的语句可以写作什么?</a:t>
            </a:r>
            <a:endParaRPr altLang="zh-CN" sz="2100" spc="225" dirty="0">
              <a:solidFill>
                <a:prstClr val="white"/>
              </a:solidFill>
            </a:endParaRPr>
          </a:p>
        </p:txBody>
      </p:sp>
      <p:sp>
        <p:nvSpPr>
          <p:cNvPr id="3" name="矩形 2"/>
          <p:cNvSpPr/>
          <p:nvPr/>
        </p:nvSpPr>
        <p:spPr>
          <a:xfrm>
            <a:off x="564072" y="1012685"/>
            <a:ext cx="1554480" cy="645160"/>
          </a:xfrm>
          <a:prstGeom prst="rect">
            <a:avLst/>
          </a:prstGeom>
        </p:spPr>
        <p:txBody>
          <a:bodyPr wrap="none">
            <a:spAutoFit/>
          </a:bodyPr>
          <a:lstStyle/>
          <a:p>
            <a:r>
              <a:rPr lang="zh-CN" altLang="en-US" sz="3600" b="1" dirty="0">
                <a:solidFill>
                  <a:srgbClr val="96C527"/>
                </a:solidFill>
              </a:rPr>
              <a:t>习题：</a:t>
            </a:r>
            <a:endParaRPr lang="zh-CN" altLang="en-US" sz="3600" b="1" dirty="0">
              <a:solidFill>
                <a:srgbClr val="96C527"/>
              </a:solidFill>
            </a:endParaRPr>
          </a:p>
        </p:txBody>
      </p:sp>
      <p:cxnSp>
        <p:nvCxnSpPr>
          <p:cNvPr id="6" name="直接连接符 5"/>
          <p:cNvCxnSpPr/>
          <p:nvPr/>
        </p:nvCxnSpPr>
        <p:spPr>
          <a:xfrm>
            <a:off x="564073" y="1615012"/>
            <a:ext cx="1523495" cy="0"/>
          </a:xfrm>
          <a:prstGeom prst="line">
            <a:avLst/>
          </a:prstGeom>
          <a:ln>
            <a:solidFill>
              <a:srgbClr val="96C527"/>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564073" y="1697007"/>
            <a:ext cx="95147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L:\DeepRack\deepracklogin.jpg">
            <a:hlinkClick r:id="rId1"/>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95762" y="1447800"/>
            <a:ext cx="3911598" cy="220027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D:\360data\重要数据\我的文档\Tencent Files\532017450\FileRecv\首页-终止.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2819" y="1447800"/>
            <a:ext cx="3911598" cy="220027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91222" y="681335"/>
            <a:ext cx="3383280" cy="645160"/>
          </a:xfrm>
          <a:prstGeom prst="rect">
            <a:avLst/>
          </a:prstGeom>
          <a:noFill/>
        </p:spPr>
        <p:txBody>
          <a:bodyPr wrap="none" rtlCol="0">
            <a:spAutoFit/>
          </a:bodyPr>
          <a:lstStyle/>
          <a:p>
            <a:r>
              <a:rPr lang="en-US" altLang="zh-CN" b="1" dirty="0" err="1">
                <a:solidFill>
                  <a:schemeClr val="tx1">
                    <a:lumMod val="75000"/>
                    <a:lumOff val="25000"/>
                  </a:schemeClr>
                </a:solidFill>
              </a:rPr>
              <a:t>AIRack</a:t>
            </a:r>
            <a:r>
              <a:rPr lang="zh-CN" altLang="zh-CN" b="1" dirty="0">
                <a:solidFill>
                  <a:schemeClr val="tx1">
                    <a:lumMod val="75000"/>
                    <a:lumOff val="25000"/>
                  </a:schemeClr>
                </a:solidFill>
              </a:rPr>
              <a:t>人工智能实验平台</a:t>
            </a:r>
            <a:endParaRPr lang="en-US" altLang="zh-CN" b="1" dirty="0">
              <a:solidFill>
                <a:schemeClr val="tx1">
                  <a:lumMod val="75000"/>
                  <a:lumOff val="25000"/>
                </a:schemeClr>
              </a:solidFill>
            </a:endParaRPr>
          </a:p>
          <a:p>
            <a:r>
              <a:rPr lang="en-US" altLang="zh-CN" dirty="0">
                <a:solidFill>
                  <a:schemeClr val="tx1">
                    <a:lumMod val="50000"/>
                    <a:lumOff val="50000"/>
                  </a:schemeClr>
                </a:solidFill>
              </a:rPr>
              <a:t>——</a:t>
            </a:r>
            <a:r>
              <a:rPr lang="zh-CN" altLang="en-US" dirty="0">
                <a:solidFill>
                  <a:schemeClr val="tx1">
                    <a:lumMod val="50000"/>
                    <a:lumOff val="50000"/>
                  </a:schemeClr>
                </a:solidFill>
              </a:rPr>
              <a:t>一</a:t>
            </a:r>
            <a:r>
              <a:rPr lang="zh-CN" altLang="zh-CN" dirty="0">
                <a:solidFill>
                  <a:schemeClr val="tx1">
                    <a:lumMod val="50000"/>
                    <a:lumOff val="50000"/>
                  </a:schemeClr>
                </a:solidFill>
              </a:rPr>
              <a:t>站式的人工智能实验平台</a:t>
            </a:r>
            <a:endParaRPr lang="zh-CN" altLang="zh-CN" dirty="0">
              <a:solidFill>
                <a:schemeClr val="tx1">
                  <a:lumMod val="50000"/>
                  <a:lumOff val="50000"/>
                </a:schemeClr>
              </a:solidFill>
            </a:endParaRPr>
          </a:p>
        </p:txBody>
      </p:sp>
      <p:sp>
        <p:nvSpPr>
          <p:cNvPr id="10" name="TextBox 9"/>
          <p:cNvSpPr txBox="1"/>
          <p:nvPr/>
        </p:nvSpPr>
        <p:spPr>
          <a:xfrm>
            <a:off x="5245379" y="681335"/>
            <a:ext cx="3012363" cy="646331"/>
          </a:xfrm>
          <a:prstGeom prst="rect">
            <a:avLst/>
          </a:prstGeom>
          <a:noFill/>
        </p:spPr>
        <p:txBody>
          <a:bodyPr wrap="none" rtlCol="0">
            <a:spAutoFit/>
          </a:bodyPr>
          <a:lstStyle/>
          <a:p>
            <a:r>
              <a:rPr lang="en-US" altLang="zh-CN" b="1" dirty="0" err="1">
                <a:solidFill>
                  <a:schemeClr val="tx1">
                    <a:lumMod val="75000"/>
                    <a:lumOff val="25000"/>
                  </a:schemeClr>
                </a:solidFill>
              </a:rPr>
              <a:t>DeepRack</a:t>
            </a:r>
            <a:r>
              <a:rPr lang="zh-CN" altLang="zh-CN" b="1" dirty="0">
                <a:solidFill>
                  <a:schemeClr val="tx1">
                    <a:lumMod val="75000"/>
                    <a:lumOff val="25000"/>
                  </a:schemeClr>
                </a:solidFill>
              </a:rPr>
              <a:t>深度学习一体</a:t>
            </a:r>
            <a:r>
              <a:rPr lang="zh-CN" altLang="zh-CN" b="1" dirty="0" smtClean="0">
                <a:solidFill>
                  <a:schemeClr val="tx1">
                    <a:lumMod val="75000"/>
                    <a:lumOff val="25000"/>
                  </a:schemeClr>
                </a:solidFill>
              </a:rPr>
              <a:t>机</a:t>
            </a:r>
            <a:endParaRPr lang="en-US" altLang="zh-CN" b="1" dirty="0" smtClean="0">
              <a:solidFill>
                <a:schemeClr val="tx1">
                  <a:lumMod val="75000"/>
                  <a:lumOff val="25000"/>
                </a:schemeClr>
              </a:solidFill>
            </a:endParaRPr>
          </a:p>
          <a:p>
            <a:r>
              <a:rPr lang="en-US" altLang="zh-CN" dirty="0" smtClean="0">
                <a:solidFill>
                  <a:schemeClr val="tx1">
                    <a:lumMod val="50000"/>
                    <a:lumOff val="50000"/>
                  </a:schemeClr>
                </a:solidFill>
              </a:rPr>
              <a:t>——</a:t>
            </a:r>
            <a:r>
              <a:rPr lang="zh-CN" altLang="zh-CN" dirty="0">
                <a:solidFill>
                  <a:schemeClr val="tx1">
                    <a:lumMod val="50000"/>
                    <a:lumOff val="50000"/>
                  </a:schemeClr>
                </a:solidFill>
              </a:rPr>
              <a:t>开箱即用的</a:t>
            </a:r>
            <a:r>
              <a:rPr lang="en-US" altLang="zh-CN" dirty="0">
                <a:solidFill>
                  <a:schemeClr val="tx1">
                    <a:lumMod val="50000"/>
                    <a:lumOff val="50000"/>
                  </a:schemeClr>
                </a:solidFill>
              </a:rPr>
              <a:t>AI</a:t>
            </a:r>
            <a:r>
              <a:rPr lang="zh-CN" altLang="zh-CN" dirty="0">
                <a:solidFill>
                  <a:schemeClr val="tx1">
                    <a:lumMod val="50000"/>
                    <a:lumOff val="50000"/>
                  </a:schemeClr>
                </a:solidFill>
              </a:rPr>
              <a:t>科研平台</a:t>
            </a:r>
            <a:endParaRPr lang="zh-CN" altLang="en-US" dirty="0">
              <a:solidFill>
                <a:schemeClr val="tx1">
                  <a:lumMod val="50000"/>
                  <a:lumOff val="50000"/>
                </a:schemeClr>
              </a:solidFill>
            </a:endParaRPr>
          </a:p>
        </p:txBody>
      </p:sp>
      <p:sp>
        <p:nvSpPr>
          <p:cNvPr id="11" name="TextBox 10"/>
          <p:cNvSpPr txBox="1"/>
          <p:nvPr/>
        </p:nvSpPr>
        <p:spPr>
          <a:xfrm>
            <a:off x="1734057" y="5878342"/>
            <a:ext cx="5674995" cy="368300"/>
          </a:xfrm>
          <a:prstGeom prst="rect">
            <a:avLst/>
          </a:prstGeom>
          <a:noFill/>
        </p:spPr>
        <p:txBody>
          <a:bodyPr wrap="none" rtlCol="0">
            <a:spAutoFit/>
          </a:bodyPr>
          <a:lstStyle/>
          <a:p>
            <a:pPr algn="l"/>
            <a:r>
              <a:rPr lang="zh-CN" altLang="zh-CN" b="1" dirty="0">
                <a:solidFill>
                  <a:schemeClr val="tx1">
                    <a:lumMod val="75000"/>
                    <a:lumOff val="25000"/>
                  </a:schemeClr>
                </a:solidFill>
              </a:rPr>
              <a:t>BDRack大数据实验平台</a:t>
            </a:r>
            <a:r>
              <a:rPr lang="en-US" altLang="zh-CN" dirty="0">
                <a:solidFill>
                  <a:schemeClr val="tx1">
                    <a:lumMod val="50000"/>
                    <a:lumOff val="50000"/>
                  </a:schemeClr>
                </a:solidFill>
              </a:rPr>
              <a:t>——</a:t>
            </a:r>
            <a:r>
              <a:rPr lang="zh-CN" altLang="zh-CN" dirty="0">
                <a:solidFill>
                  <a:schemeClr val="tx1">
                    <a:lumMod val="50000"/>
                    <a:lumOff val="50000"/>
                  </a:schemeClr>
                </a:solidFill>
              </a:rPr>
              <a:t>一站式的大数据实训平台</a:t>
            </a:r>
            <a:endParaRPr lang="zh-CN" altLang="en-US" dirty="0">
              <a:solidFill>
                <a:schemeClr val="tx1">
                  <a:lumMod val="50000"/>
                  <a:lumOff val="50000"/>
                </a:schemeClr>
              </a:solidFill>
            </a:endParaRPr>
          </a:p>
        </p:txBody>
      </p:sp>
      <p:pic>
        <p:nvPicPr>
          <p:cNvPr id="2" name="图片 1" descr="大数据实验一体机">
            <a:hlinkClick r:id="rId5"/>
          </p:cNvPr>
          <p:cNvPicPr>
            <a:picLocks noChangeAspect="1"/>
          </p:cNvPicPr>
          <p:nvPr/>
        </p:nvPicPr>
        <p:blipFill>
          <a:blip r:embed="rId6"/>
          <a:stretch>
            <a:fillRect/>
          </a:stretch>
        </p:blipFill>
        <p:spPr>
          <a:xfrm>
            <a:off x="2029350" y="2998470"/>
            <a:ext cx="4844381" cy="2880021"/>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1"/>
            <a:ext cx="9144000" cy="742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28" name="组合 27"/>
          <p:cNvGrpSpPr/>
          <p:nvPr/>
        </p:nvGrpSpPr>
        <p:grpSpPr>
          <a:xfrm>
            <a:off x="2434278" y="1390754"/>
            <a:ext cx="2050561" cy="2056110"/>
            <a:chOff x="4041594" y="1614897"/>
            <a:chExt cx="2050561" cy="2056110"/>
          </a:xfrm>
        </p:grpSpPr>
        <p:pic>
          <p:nvPicPr>
            <p:cNvPr id="5" name="图片 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4391080" y="1614897"/>
              <a:ext cx="1260022" cy="1260022"/>
            </a:xfrm>
            <a:prstGeom prst="rect">
              <a:avLst/>
            </a:prstGeom>
            <a:effectLst>
              <a:outerShdw blurRad="76200" dist="38100" dir="5400000" sx="102000" sy="102000" algn="t" rotWithShape="0">
                <a:prstClr val="black">
                  <a:alpha val="18000"/>
                </a:prstClr>
              </a:outerShdw>
            </a:effectLst>
          </p:spPr>
        </p:pic>
        <p:sp>
          <p:nvSpPr>
            <p:cNvPr id="27" name="矩形 26"/>
            <p:cNvSpPr/>
            <p:nvPr/>
          </p:nvSpPr>
          <p:spPr>
            <a:xfrm>
              <a:off x="4084319" y="3267893"/>
              <a:ext cx="2007836"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文本框 12"/>
            <p:cNvSpPr txBox="1"/>
            <p:nvPr/>
          </p:nvSpPr>
          <p:spPr>
            <a:xfrm>
              <a:off x="4391079" y="2893557"/>
              <a:ext cx="1338828" cy="369332"/>
            </a:xfrm>
            <a:prstGeom prst="rect">
              <a:avLst/>
            </a:prstGeom>
            <a:noFill/>
          </p:spPr>
          <p:txBody>
            <a:bodyPr wrap="none" rtlCol="0">
              <a:spAutoFit/>
            </a:bodyPr>
            <a:lstStyle/>
            <a:p>
              <a:r>
                <a:rPr lang="zh-CN" altLang="en-US" dirty="0" smtClean="0">
                  <a:solidFill>
                    <a:prstClr val="black">
                      <a:lumMod val="75000"/>
                      <a:lumOff val="25000"/>
                    </a:prstClr>
                  </a:solidFill>
                </a:rPr>
                <a:t>云计算头条</a:t>
              </a:r>
              <a:endParaRPr lang="zh-CN" altLang="en-US" dirty="0">
                <a:solidFill>
                  <a:prstClr val="black">
                    <a:lumMod val="75000"/>
                    <a:lumOff val="25000"/>
                  </a:prstClr>
                </a:solidFill>
              </a:endParaRPr>
            </a:p>
          </p:txBody>
        </p:sp>
        <p:sp>
          <p:nvSpPr>
            <p:cNvPr id="16" name="文本框 15"/>
            <p:cNvSpPr txBox="1"/>
            <p:nvPr/>
          </p:nvSpPr>
          <p:spPr>
            <a:xfrm>
              <a:off x="4041594" y="3313913"/>
              <a:ext cx="2050561" cy="307777"/>
            </a:xfrm>
            <a:prstGeom prst="rect">
              <a:avLst/>
            </a:prstGeom>
            <a:noFill/>
          </p:spPr>
          <p:txBody>
            <a:bodyPr wrap="none" rtlCol="0">
              <a:spAutoFit/>
            </a:bodyPr>
            <a:lstStyle/>
            <a:p>
              <a:r>
                <a:rPr lang="zh-CN" altLang="en-US" sz="1400" dirty="0">
                  <a:solidFill>
                    <a:prstClr val="white"/>
                  </a:solidFill>
                </a:rPr>
                <a:t>微信号</a:t>
              </a:r>
              <a:r>
                <a:rPr lang="zh-CN" altLang="en-US" sz="1400" dirty="0" smtClean="0">
                  <a:solidFill>
                    <a:prstClr val="white"/>
                  </a:solidFill>
                </a:rPr>
                <a:t>：</a:t>
              </a:r>
              <a:r>
                <a:rPr lang="en-US" altLang="zh-CN" sz="1400" dirty="0" err="1" smtClean="0">
                  <a:solidFill>
                    <a:prstClr val="white"/>
                  </a:solidFill>
                </a:rPr>
                <a:t>chinacloudnj</a:t>
              </a:r>
              <a:endParaRPr lang="zh-CN" altLang="en-US" sz="1400" dirty="0">
                <a:solidFill>
                  <a:prstClr val="white"/>
                </a:solidFill>
              </a:endParaRPr>
            </a:p>
          </p:txBody>
        </p:sp>
      </p:grpSp>
      <p:grpSp>
        <p:nvGrpSpPr>
          <p:cNvPr id="29" name="组合 28"/>
          <p:cNvGrpSpPr/>
          <p:nvPr/>
        </p:nvGrpSpPr>
        <p:grpSpPr>
          <a:xfrm>
            <a:off x="4774081" y="1397761"/>
            <a:ext cx="2037866" cy="2049103"/>
            <a:chOff x="582149" y="3930501"/>
            <a:chExt cx="2037866" cy="2049103"/>
          </a:xfrm>
        </p:grpSpPr>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7527" y="3930501"/>
              <a:ext cx="1260022" cy="1260022"/>
            </a:xfrm>
            <a:prstGeom prst="rect">
              <a:avLst/>
            </a:prstGeom>
            <a:effectLst>
              <a:outerShdw blurRad="76200" dist="38100" dir="5400000" sx="102000" sy="102000" algn="t" rotWithShape="0">
                <a:prstClr val="black">
                  <a:alpha val="18000"/>
                </a:prstClr>
              </a:outerShdw>
            </a:effectLst>
          </p:spPr>
        </p:pic>
        <p:sp>
          <p:nvSpPr>
            <p:cNvPr id="25" name="矩形 24"/>
            <p:cNvSpPr/>
            <p:nvPr/>
          </p:nvSpPr>
          <p:spPr>
            <a:xfrm>
              <a:off x="606863" y="5576490"/>
              <a:ext cx="1952625"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5" name="文本框 14"/>
            <p:cNvSpPr txBox="1"/>
            <p:nvPr/>
          </p:nvSpPr>
          <p:spPr>
            <a:xfrm>
              <a:off x="872338" y="5202565"/>
              <a:ext cx="1338828" cy="369332"/>
            </a:xfrm>
            <a:prstGeom prst="rect">
              <a:avLst/>
            </a:prstGeom>
            <a:noFill/>
          </p:spPr>
          <p:txBody>
            <a:bodyPr wrap="none" rtlCol="0">
              <a:spAutoFit/>
            </a:bodyPr>
            <a:lstStyle/>
            <a:p>
              <a:r>
                <a:rPr lang="zh-CN" altLang="en-US" dirty="0" smtClean="0">
                  <a:solidFill>
                    <a:prstClr val="black">
                      <a:lumMod val="75000"/>
                      <a:lumOff val="25000"/>
                    </a:prstClr>
                  </a:solidFill>
                </a:rPr>
                <a:t>中国大数据</a:t>
              </a:r>
              <a:endParaRPr lang="zh-CN" altLang="en-US" dirty="0">
                <a:solidFill>
                  <a:prstClr val="black">
                    <a:lumMod val="75000"/>
                    <a:lumOff val="25000"/>
                  </a:prstClr>
                </a:solidFill>
              </a:endParaRPr>
            </a:p>
          </p:txBody>
        </p:sp>
        <p:sp>
          <p:nvSpPr>
            <p:cNvPr id="17" name="文本框 16"/>
            <p:cNvSpPr txBox="1"/>
            <p:nvPr/>
          </p:nvSpPr>
          <p:spPr>
            <a:xfrm>
              <a:off x="582149" y="5622510"/>
              <a:ext cx="2037866" cy="307777"/>
            </a:xfrm>
            <a:prstGeom prst="rect">
              <a:avLst/>
            </a:prstGeom>
            <a:noFill/>
          </p:spPr>
          <p:txBody>
            <a:bodyPr wrap="none" rtlCol="0">
              <a:spAutoFit/>
            </a:bodyPr>
            <a:lstStyle/>
            <a:p>
              <a:r>
                <a:rPr lang="zh-CN" altLang="en-US" sz="1400" dirty="0">
                  <a:solidFill>
                    <a:prstClr val="white"/>
                  </a:solidFill>
                </a:rPr>
                <a:t>微</a:t>
              </a:r>
              <a:r>
                <a:rPr lang="zh-CN" altLang="en-US" sz="1400" dirty="0" smtClean="0">
                  <a:solidFill>
                    <a:prstClr val="white"/>
                  </a:solidFill>
                </a:rPr>
                <a:t>信号：</a:t>
              </a:r>
              <a:r>
                <a:rPr lang="en-US" altLang="zh-CN" sz="1400" dirty="0" err="1" smtClean="0">
                  <a:solidFill>
                    <a:prstClr val="white"/>
                  </a:solidFill>
                </a:rPr>
                <a:t>cstorbigdata</a:t>
              </a:r>
              <a:endParaRPr lang="zh-CN" altLang="en-US" sz="1400" dirty="0">
                <a:solidFill>
                  <a:prstClr val="white"/>
                </a:solidFill>
              </a:endParaRPr>
            </a:p>
          </p:txBody>
        </p:sp>
      </p:grpSp>
      <p:grpSp>
        <p:nvGrpSpPr>
          <p:cNvPr id="9" name="组合 8"/>
          <p:cNvGrpSpPr/>
          <p:nvPr/>
        </p:nvGrpSpPr>
        <p:grpSpPr>
          <a:xfrm>
            <a:off x="438986" y="1385044"/>
            <a:ext cx="1731564" cy="2061820"/>
            <a:chOff x="678693" y="1566220"/>
            <a:chExt cx="1731564" cy="2061820"/>
          </a:xfrm>
        </p:grpSpPr>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3103" y="1566220"/>
              <a:ext cx="1260022" cy="1260022"/>
            </a:xfrm>
            <a:prstGeom prst="rect">
              <a:avLst/>
            </a:prstGeom>
            <a:effectLst>
              <a:outerShdw blurRad="76200" dist="38100" dir="5400000" sx="102000" sy="102000" algn="t" rotWithShape="0">
                <a:prstClr val="black">
                  <a:alpha val="18000"/>
                </a:prstClr>
              </a:outerShdw>
            </a:effectLst>
          </p:spPr>
        </p:pic>
        <p:sp>
          <p:nvSpPr>
            <p:cNvPr id="24" name="矩形 23"/>
            <p:cNvSpPr/>
            <p:nvPr/>
          </p:nvSpPr>
          <p:spPr>
            <a:xfrm>
              <a:off x="699619" y="3224926"/>
              <a:ext cx="1649882"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 name="文本框 11"/>
            <p:cNvSpPr txBox="1"/>
            <p:nvPr/>
          </p:nvSpPr>
          <p:spPr>
            <a:xfrm>
              <a:off x="883104" y="2826242"/>
              <a:ext cx="1338828" cy="369332"/>
            </a:xfrm>
            <a:prstGeom prst="rect">
              <a:avLst/>
            </a:prstGeom>
            <a:noFill/>
          </p:spPr>
          <p:txBody>
            <a:bodyPr wrap="none" rtlCol="0">
              <a:spAutoFit/>
            </a:bodyPr>
            <a:lstStyle/>
            <a:p>
              <a:r>
                <a:rPr lang="zh-CN" altLang="en-US" dirty="0">
                  <a:solidFill>
                    <a:prstClr val="black">
                      <a:lumMod val="75000"/>
                      <a:lumOff val="25000"/>
                    </a:prstClr>
                  </a:solidFill>
                </a:rPr>
                <a:t>刘鹏</a:t>
              </a:r>
              <a:r>
                <a:rPr lang="zh-CN" altLang="en-US" dirty="0" smtClean="0">
                  <a:solidFill>
                    <a:prstClr val="black">
                      <a:lumMod val="75000"/>
                      <a:lumOff val="25000"/>
                    </a:prstClr>
                  </a:solidFill>
                </a:rPr>
                <a:t>看</a:t>
              </a:r>
              <a:r>
                <a:rPr lang="zh-CN" altLang="en-US" dirty="0">
                  <a:solidFill>
                    <a:prstClr val="black">
                      <a:lumMod val="75000"/>
                      <a:lumOff val="25000"/>
                    </a:prstClr>
                  </a:solidFill>
                </a:rPr>
                <a:t>未来</a:t>
              </a:r>
              <a:endParaRPr lang="zh-CN" altLang="en-US" dirty="0">
                <a:solidFill>
                  <a:prstClr val="black">
                    <a:lumMod val="75000"/>
                    <a:lumOff val="25000"/>
                  </a:prstClr>
                </a:solidFill>
              </a:endParaRPr>
            </a:p>
          </p:txBody>
        </p:sp>
        <p:sp>
          <p:nvSpPr>
            <p:cNvPr id="19" name="文本框 18"/>
            <p:cNvSpPr txBox="1"/>
            <p:nvPr/>
          </p:nvSpPr>
          <p:spPr>
            <a:xfrm>
              <a:off x="678693" y="3274617"/>
              <a:ext cx="1731564" cy="307777"/>
            </a:xfrm>
            <a:prstGeom prst="rect">
              <a:avLst/>
            </a:prstGeom>
            <a:noFill/>
          </p:spPr>
          <p:txBody>
            <a:bodyPr wrap="none" rtlCol="0">
              <a:spAutoFit/>
            </a:bodyPr>
            <a:lstStyle/>
            <a:p>
              <a:r>
                <a:rPr lang="zh-CN" altLang="en-US" sz="1400" dirty="0" smtClean="0">
                  <a:solidFill>
                    <a:prstClr val="white"/>
                  </a:solidFill>
                </a:rPr>
                <a:t>微信号：</a:t>
              </a:r>
              <a:r>
                <a:rPr lang="en-US" altLang="zh-CN" sz="1400" dirty="0" smtClean="0">
                  <a:solidFill>
                    <a:prstClr val="white"/>
                  </a:solidFill>
                </a:rPr>
                <a:t>lpoutlook</a:t>
              </a:r>
              <a:endParaRPr lang="zh-CN" altLang="en-US" sz="1400" dirty="0">
                <a:solidFill>
                  <a:prstClr val="white"/>
                </a:solidFill>
              </a:endParaRPr>
            </a:p>
          </p:txBody>
        </p:sp>
      </p:grpSp>
      <p:grpSp>
        <p:nvGrpSpPr>
          <p:cNvPr id="30" name="组合 29"/>
          <p:cNvGrpSpPr/>
          <p:nvPr/>
        </p:nvGrpSpPr>
        <p:grpSpPr>
          <a:xfrm>
            <a:off x="918871" y="3989955"/>
            <a:ext cx="2031325" cy="2041535"/>
            <a:chOff x="4047675" y="4206434"/>
            <a:chExt cx="2031325" cy="2041535"/>
          </a:xfrm>
        </p:grpSpPr>
        <p:pic>
          <p:nvPicPr>
            <p:cNvPr id="8" name="图片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91079" y="4206434"/>
              <a:ext cx="1250812" cy="1250812"/>
            </a:xfrm>
            <a:prstGeom prst="rect">
              <a:avLst/>
            </a:prstGeom>
            <a:effectLst>
              <a:outerShdw blurRad="76200" dist="38100" dir="5400000" sx="102000" sy="102000" algn="t" rotWithShape="0">
                <a:prstClr val="black">
                  <a:alpha val="18000"/>
                </a:prstClr>
              </a:outerShdw>
            </a:effectLst>
          </p:spPr>
        </p:pic>
        <p:sp>
          <p:nvSpPr>
            <p:cNvPr id="26" name="矩形 25"/>
            <p:cNvSpPr/>
            <p:nvPr/>
          </p:nvSpPr>
          <p:spPr>
            <a:xfrm>
              <a:off x="4216437" y="5844855"/>
              <a:ext cx="1755613"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4" name="文本框 13"/>
            <p:cNvSpPr txBox="1"/>
            <p:nvPr/>
          </p:nvSpPr>
          <p:spPr>
            <a:xfrm>
              <a:off x="4047675" y="5458884"/>
              <a:ext cx="2031325" cy="369332"/>
            </a:xfrm>
            <a:prstGeom prst="rect">
              <a:avLst/>
            </a:prstGeom>
            <a:noFill/>
          </p:spPr>
          <p:txBody>
            <a:bodyPr wrap="none" rtlCol="0">
              <a:spAutoFit/>
            </a:bodyPr>
            <a:lstStyle/>
            <a:p>
              <a:r>
                <a:rPr lang="zh-CN" altLang="en-US" dirty="0" smtClean="0">
                  <a:solidFill>
                    <a:prstClr val="black">
                      <a:lumMod val="75000"/>
                      <a:lumOff val="25000"/>
                    </a:prstClr>
                  </a:solidFill>
                </a:rPr>
                <a:t>云创</a:t>
              </a:r>
              <a:r>
                <a:rPr lang="zh-CN" altLang="en-US" dirty="0">
                  <a:solidFill>
                    <a:prstClr val="black">
                      <a:lumMod val="75000"/>
                      <a:lumOff val="25000"/>
                    </a:prstClr>
                  </a:solidFill>
                </a:rPr>
                <a:t>大</a:t>
              </a:r>
              <a:r>
                <a:rPr lang="zh-CN" altLang="en-US" dirty="0" smtClean="0">
                  <a:solidFill>
                    <a:prstClr val="black">
                      <a:lumMod val="75000"/>
                      <a:lumOff val="25000"/>
                    </a:prstClr>
                  </a:solidFill>
                </a:rPr>
                <a:t>数据订阅号</a:t>
              </a:r>
              <a:endParaRPr lang="zh-CN" altLang="en-US" dirty="0">
                <a:solidFill>
                  <a:prstClr val="black">
                    <a:lumMod val="75000"/>
                    <a:lumOff val="25000"/>
                  </a:prstClr>
                </a:solidFill>
              </a:endParaRPr>
            </a:p>
          </p:txBody>
        </p:sp>
        <p:sp>
          <p:nvSpPr>
            <p:cNvPr id="20" name="文本框 19"/>
            <p:cNvSpPr txBox="1"/>
            <p:nvPr/>
          </p:nvSpPr>
          <p:spPr>
            <a:xfrm>
              <a:off x="4227051" y="5893463"/>
              <a:ext cx="1672574" cy="307777"/>
            </a:xfrm>
            <a:prstGeom prst="rect">
              <a:avLst/>
            </a:prstGeom>
            <a:noFill/>
          </p:spPr>
          <p:txBody>
            <a:bodyPr wrap="none" rtlCol="0">
              <a:spAutoFit/>
            </a:bodyPr>
            <a:lstStyle/>
            <a:p>
              <a:r>
                <a:rPr lang="zh-CN" altLang="en-US" sz="1400" dirty="0">
                  <a:solidFill>
                    <a:prstClr val="white"/>
                  </a:solidFill>
                </a:rPr>
                <a:t>微信号</a:t>
              </a:r>
              <a:r>
                <a:rPr lang="zh-CN" altLang="en-US" sz="1400" dirty="0" smtClean="0">
                  <a:solidFill>
                    <a:prstClr val="white"/>
                  </a:solidFill>
                </a:rPr>
                <a:t>：</a:t>
              </a:r>
              <a:r>
                <a:rPr lang="en-US" altLang="zh-CN" sz="1400" dirty="0" err="1" smtClean="0">
                  <a:solidFill>
                    <a:prstClr val="white"/>
                  </a:solidFill>
                </a:rPr>
                <a:t>cStor_cn</a:t>
              </a:r>
              <a:endParaRPr lang="zh-CN" altLang="en-US" sz="1400" dirty="0">
                <a:solidFill>
                  <a:prstClr val="white"/>
                </a:solidFill>
              </a:endParaRPr>
            </a:p>
          </p:txBody>
        </p:sp>
      </p:grpSp>
      <p:sp>
        <p:nvSpPr>
          <p:cNvPr id="4" name="TextBox 3"/>
          <p:cNvSpPr txBox="1"/>
          <p:nvPr/>
        </p:nvSpPr>
        <p:spPr>
          <a:xfrm>
            <a:off x="574106" y="191183"/>
            <a:ext cx="2316480" cy="737235"/>
          </a:xfrm>
          <a:prstGeom prst="rect">
            <a:avLst/>
          </a:prstGeom>
          <a:noFill/>
        </p:spPr>
        <p:txBody>
          <a:bodyPr wrap="none" rtlCol="0">
            <a:spAutoFit/>
          </a:bodyPr>
          <a:lstStyle/>
          <a:p>
            <a:r>
              <a:rPr lang="zh-CN" altLang="en-US" sz="2400" b="1" dirty="0">
                <a:solidFill>
                  <a:schemeClr val="bg2">
                    <a:lumMod val="50000"/>
                  </a:schemeClr>
                </a:solidFill>
              </a:rPr>
              <a:t>云</a:t>
            </a:r>
            <a:r>
              <a:rPr lang="zh-CN" altLang="en-US" sz="2400" b="1" dirty="0" smtClean="0">
                <a:solidFill>
                  <a:schemeClr val="bg2">
                    <a:lumMod val="50000"/>
                  </a:schemeClr>
                </a:solidFill>
              </a:rPr>
              <a:t>创公众</a:t>
            </a:r>
            <a:r>
              <a:rPr lang="zh-CN" altLang="en-US" sz="2400" b="1" dirty="0">
                <a:solidFill>
                  <a:schemeClr val="bg2">
                    <a:lumMod val="50000"/>
                  </a:schemeClr>
                </a:solidFill>
              </a:rPr>
              <a:t>号推荐</a:t>
            </a:r>
            <a:endParaRPr lang="zh-CN" altLang="en-US" dirty="0">
              <a:solidFill>
                <a:schemeClr val="bg2">
                  <a:lumMod val="50000"/>
                </a:schemeClr>
              </a:solidFill>
            </a:endParaRPr>
          </a:p>
          <a:p>
            <a:endParaRPr lang="zh-CN" altLang="en-US" dirty="0">
              <a:solidFill>
                <a:schemeClr val="bg2">
                  <a:lumMod val="50000"/>
                </a:schemeClr>
              </a:solidFill>
            </a:endParaRPr>
          </a:p>
        </p:txBody>
      </p:sp>
      <p:grpSp>
        <p:nvGrpSpPr>
          <p:cNvPr id="22" name="组合 21"/>
          <p:cNvGrpSpPr/>
          <p:nvPr/>
        </p:nvGrpSpPr>
        <p:grpSpPr>
          <a:xfrm>
            <a:off x="7087659" y="1397167"/>
            <a:ext cx="1755613" cy="2048632"/>
            <a:chOff x="7087659" y="1397167"/>
            <a:chExt cx="1755613" cy="2048632"/>
          </a:xfrm>
        </p:grpSpPr>
        <p:pic>
          <p:nvPicPr>
            <p:cNvPr id="2" name="Picture 2" descr="F:\微信\APP二维码\qrcode_for_gh_cc7b2f1bbc38_43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80291" y="1397167"/>
              <a:ext cx="1272247" cy="1272247"/>
            </a:xfrm>
            <a:prstGeom prst="rect">
              <a:avLst/>
            </a:prstGeom>
            <a:noFill/>
            <a:extLst>
              <a:ext uri="{909E8E84-426E-40DD-AFC4-6F175D3DCCD1}">
                <a14:hiddenFill xmlns:a14="http://schemas.microsoft.com/office/drawing/2010/main">
                  <a:solidFill>
                    <a:srgbClr val="FFFFFF"/>
                  </a:solidFill>
                </a14:hiddenFill>
              </a:ext>
            </a:extLst>
          </p:spPr>
        </p:pic>
        <p:sp>
          <p:nvSpPr>
            <p:cNvPr id="46" name="矩形 45"/>
            <p:cNvSpPr/>
            <p:nvPr/>
          </p:nvSpPr>
          <p:spPr>
            <a:xfrm>
              <a:off x="7087659" y="3042685"/>
              <a:ext cx="1755613"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7" name="文本框 13"/>
            <p:cNvSpPr txBox="1"/>
            <p:nvPr/>
          </p:nvSpPr>
          <p:spPr>
            <a:xfrm>
              <a:off x="7205593" y="2656714"/>
              <a:ext cx="1569660" cy="369332"/>
            </a:xfrm>
            <a:prstGeom prst="rect">
              <a:avLst/>
            </a:prstGeom>
            <a:noFill/>
          </p:spPr>
          <p:txBody>
            <a:bodyPr wrap="none" rtlCol="0">
              <a:spAutoFit/>
            </a:bodyPr>
            <a:lstStyle/>
            <a:p>
              <a:r>
                <a:rPr lang="zh-CN" altLang="en-US" dirty="0" smtClean="0">
                  <a:solidFill>
                    <a:prstClr val="black">
                      <a:lumMod val="75000"/>
                      <a:lumOff val="25000"/>
                    </a:prstClr>
                  </a:solidFill>
                </a:rPr>
                <a:t>深度学习世界</a:t>
              </a:r>
              <a:endParaRPr lang="zh-CN" altLang="en-US" dirty="0">
                <a:solidFill>
                  <a:prstClr val="black">
                    <a:lumMod val="75000"/>
                    <a:lumOff val="25000"/>
                  </a:prstClr>
                </a:solidFill>
              </a:endParaRPr>
            </a:p>
          </p:txBody>
        </p:sp>
        <p:sp>
          <p:nvSpPr>
            <p:cNvPr id="48" name="文本框 19"/>
            <p:cNvSpPr txBox="1"/>
            <p:nvPr/>
          </p:nvSpPr>
          <p:spPr>
            <a:xfrm>
              <a:off x="7098273" y="3091293"/>
              <a:ext cx="1682961" cy="307777"/>
            </a:xfrm>
            <a:prstGeom prst="rect">
              <a:avLst/>
            </a:prstGeom>
            <a:noFill/>
          </p:spPr>
          <p:txBody>
            <a:bodyPr wrap="none" rtlCol="0">
              <a:spAutoFit/>
            </a:bodyPr>
            <a:lstStyle/>
            <a:p>
              <a:r>
                <a:rPr lang="zh-CN" altLang="en-US" sz="1400" dirty="0">
                  <a:solidFill>
                    <a:prstClr val="white"/>
                  </a:solidFill>
                </a:rPr>
                <a:t>微信号</a:t>
              </a:r>
              <a:r>
                <a:rPr lang="zh-CN" altLang="en-US" sz="1400" dirty="0" smtClean="0">
                  <a:solidFill>
                    <a:prstClr val="white"/>
                  </a:solidFill>
                </a:rPr>
                <a:t>：</a:t>
              </a:r>
              <a:r>
                <a:rPr lang="en-US" altLang="zh-CN" sz="1400" dirty="0" smtClean="0">
                  <a:solidFill>
                    <a:prstClr val="white"/>
                  </a:solidFill>
                </a:rPr>
                <a:t>dl-world</a:t>
              </a:r>
              <a:endParaRPr lang="zh-CN" altLang="en-US" sz="1400" dirty="0">
                <a:solidFill>
                  <a:prstClr val="white"/>
                </a:solidFill>
              </a:endParaRPr>
            </a:p>
          </p:txBody>
        </p:sp>
      </p:grpSp>
      <p:grpSp>
        <p:nvGrpSpPr>
          <p:cNvPr id="18" name="组合 17"/>
          <p:cNvGrpSpPr/>
          <p:nvPr/>
        </p:nvGrpSpPr>
        <p:grpSpPr>
          <a:xfrm>
            <a:off x="3666912" y="3989955"/>
            <a:ext cx="2031325" cy="2048632"/>
            <a:chOff x="3666912" y="3989955"/>
            <a:chExt cx="2031325" cy="2048632"/>
          </a:xfrm>
        </p:grpSpPr>
        <p:pic>
          <p:nvPicPr>
            <p:cNvPr id="10" name="Picture 3" descr="F:\微信\APP二维码\服务号.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66604" y="3989955"/>
              <a:ext cx="1272247" cy="1272247"/>
            </a:xfrm>
            <a:prstGeom prst="rect">
              <a:avLst/>
            </a:prstGeom>
            <a:noFill/>
            <a:extLst>
              <a:ext uri="{909E8E84-426E-40DD-AFC4-6F175D3DCCD1}">
                <a14:hiddenFill xmlns:a14="http://schemas.microsoft.com/office/drawing/2010/main">
                  <a:solidFill>
                    <a:srgbClr val="FFFFFF"/>
                  </a:solidFill>
                </a14:hiddenFill>
              </a:ext>
            </a:extLst>
          </p:spPr>
        </p:pic>
        <p:sp>
          <p:nvSpPr>
            <p:cNvPr id="49" name="矩形 48"/>
            <p:cNvSpPr/>
            <p:nvPr/>
          </p:nvSpPr>
          <p:spPr>
            <a:xfrm>
              <a:off x="3824920" y="5635473"/>
              <a:ext cx="1755613"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0" name="文本框 13"/>
            <p:cNvSpPr txBox="1"/>
            <p:nvPr/>
          </p:nvSpPr>
          <p:spPr>
            <a:xfrm>
              <a:off x="3666912" y="5249502"/>
              <a:ext cx="2031325" cy="369332"/>
            </a:xfrm>
            <a:prstGeom prst="rect">
              <a:avLst/>
            </a:prstGeom>
            <a:noFill/>
          </p:spPr>
          <p:txBody>
            <a:bodyPr wrap="none" rtlCol="0">
              <a:spAutoFit/>
            </a:bodyPr>
            <a:lstStyle/>
            <a:p>
              <a:r>
                <a:rPr lang="zh-CN" altLang="en-US" dirty="0">
                  <a:solidFill>
                    <a:prstClr val="black">
                      <a:lumMod val="75000"/>
                      <a:lumOff val="25000"/>
                    </a:prstClr>
                  </a:solidFill>
                </a:rPr>
                <a:t>云创大</a:t>
              </a:r>
              <a:r>
                <a:rPr lang="zh-CN" altLang="en-US" dirty="0" smtClean="0">
                  <a:solidFill>
                    <a:prstClr val="black">
                      <a:lumMod val="75000"/>
                      <a:lumOff val="25000"/>
                    </a:prstClr>
                  </a:solidFill>
                </a:rPr>
                <a:t>数据服务号</a:t>
              </a:r>
              <a:endParaRPr lang="zh-CN" altLang="en-US" dirty="0">
                <a:solidFill>
                  <a:prstClr val="black">
                    <a:lumMod val="75000"/>
                    <a:lumOff val="25000"/>
                  </a:prstClr>
                </a:solidFill>
              </a:endParaRPr>
            </a:p>
          </p:txBody>
        </p:sp>
        <p:sp>
          <p:nvSpPr>
            <p:cNvPr id="51" name="文本框 19"/>
            <p:cNvSpPr txBox="1"/>
            <p:nvPr/>
          </p:nvSpPr>
          <p:spPr>
            <a:xfrm>
              <a:off x="3835534" y="5684081"/>
              <a:ext cx="1588320" cy="307777"/>
            </a:xfrm>
            <a:prstGeom prst="rect">
              <a:avLst/>
            </a:prstGeom>
            <a:noFill/>
          </p:spPr>
          <p:txBody>
            <a:bodyPr wrap="none" rtlCol="0">
              <a:spAutoFit/>
            </a:bodyPr>
            <a:lstStyle/>
            <a:p>
              <a:r>
                <a:rPr lang="zh-CN" altLang="en-US" sz="1400" dirty="0">
                  <a:solidFill>
                    <a:prstClr val="white"/>
                  </a:solidFill>
                </a:rPr>
                <a:t>微信号</a:t>
              </a:r>
              <a:r>
                <a:rPr lang="zh-CN" altLang="en-US" sz="1400" dirty="0" smtClean="0">
                  <a:solidFill>
                    <a:prstClr val="white"/>
                  </a:solidFill>
                </a:rPr>
                <a:t>：</a:t>
              </a:r>
              <a:r>
                <a:rPr lang="en-US" altLang="zh-CN" sz="1400" dirty="0" err="1" smtClean="0">
                  <a:solidFill>
                    <a:prstClr val="white"/>
                  </a:solidFill>
                </a:rPr>
                <a:t>cstorfw</a:t>
              </a:r>
              <a:endParaRPr lang="zh-CN" altLang="en-US" sz="1400" dirty="0">
                <a:solidFill>
                  <a:prstClr val="white"/>
                </a:solidFill>
              </a:endParaRPr>
            </a:p>
          </p:txBody>
        </p:sp>
      </p:grpSp>
      <p:grpSp>
        <p:nvGrpSpPr>
          <p:cNvPr id="23" name="组合 22"/>
          <p:cNvGrpSpPr/>
          <p:nvPr/>
        </p:nvGrpSpPr>
        <p:grpSpPr>
          <a:xfrm>
            <a:off x="6210994" y="3989955"/>
            <a:ext cx="2492990" cy="2048632"/>
            <a:chOff x="6210994" y="3989955"/>
            <a:chExt cx="2492990" cy="2048632"/>
          </a:xfrm>
        </p:grpSpPr>
        <p:sp>
          <p:nvSpPr>
            <p:cNvPr id="53" name="文本框 13"/>
            <p:cNvSpPr txBox="1"/>
            <p:nvPr/>
          </p:nvSpPr>
          <p:spPr>
            <a:xfrm>
              <a:off x="6210994" y="5249502"/>
              <a:ext cx="2492990" cy="369332"/>
            </a:xfrm>
            <a:prstGeom prst="rect">
              <a:avLst/>
            </a:prstGeom>
            <a:noFill/>
          </p:spPr>
          <p:txBody>
            <a:bodyPr wrap="none" rtlCol="0">
              <a:spAutoFit/>
            </a:bodyPr>
            <a:lstStyle/>
            <a:p>
              <a:r>
                <a:rPr lang="zh-CN" altLang="en-US" dirty="0" smtClean="0">
                  <a:solidFill>
                    <a:prstClr val="black">
                      <a:lumMod val="75000"/>
                      <a:lumOff val="25000"/>
                    </a:prstClr>
                  </a:solidFill>
                </a:rPr>
                <a:t>高校大</a:t>
              </a:r>
              <a:r>
                <a:rPr lang="zh-CN" altLang="en-US" dirty="0">
                  <a:solidFill>
                    <a:prstClr val="black">
                      <a:lumMod val="75000"/>
                      <a:lumOff val="25000"/>
                    </a:prstClr>
                  </a:solidFill>
                </a:rPr>
                <a:t>数据</a:t>
              </a:r>
              <a:r>
                <a:rPr lang="zh-CN" altLang="en-US" dirty="0" smtClean="0">
                  <a:solidFill>
                    <a:prstClr val="black">
                      <a:lumMod val="75000"/>
                      <a:lumOff val="25000"/>
                    </a:prstClr>
                  </a:solidFill>
                </a:rPr>
                <a:t>与</a:t>
              </a:r>
              <a:r>
                <a:rPr lang="zh-CN" altLang="en-US" dirty="0">
                  <a:solidFill>
                    <a:prstClr val="black">
                      <a:lumMod val="75000"/>
                      <a:lumOff val="25000"/>
                    </a:prstClr>
                  </a:solidFill>
                </a:rPr>
                <a:t>人工智能</a:t>
              </a:r>
              <a:endParaRPr lang="zh-CN" altLang="en-US" dirty="0">
                <a:solidFill>
                  <a:prstClr val="black">
                    <a:lumMod val="75000"/>
                    <a:lumOff val="25000"/>
                  </a:prstClr>
                </a:solidFill>
              </a:endParaRPr>
            </a:p>
          </p:txBody>
        </p:sp>
        <p:grpSp>
          <p:nvGrpSpPr>
            <p:cNvPr id="21" name="组合 20"/>
            <p:cNvGrpSpPr/>
            <p:nvPr/>
          </p:nvGrpSpPr>
          <p:grpSpPr>
            <a:xfrm>
              <a:off x="6553804" y="3989955"/>
              <a:ext cx="1755613" cy="2048632"/>
              <a:chOff x="6553804" y="3989955"/>
              <a:chExt cx="1755613" cy="2048632"/>
            </a:xfrm>
          </p:grpSpPr>
          <p:pic>
            <p:nvPicPr>
              <p:cNvPr id="11" name="Picture 4" descr="F:\微信\APP二维码\qrcode_for_gh_36578c7d93ba_860.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811947" y="3989955"/>
                <a:ext cx="1239328" cy="1239328"/>
              </a:xfrm>
              <a:prstGeom prst="rect">
                <a:avLst/>
              </a:prstGeom>
              <a:noFill/>
              <a:extLst>
                <a:ext uri="{909E8E84-426E-40DD-AFC4-6F175D3DCCD1}">
                  <a14:hiddenFill xmlns:a14="http://schemas.microsoft.com/office/drawing/2010/main">
                    <a:solidFill>
                      <a:srgbClr val="FFFFFF"/>
                    </a:solidFill>
                  </a14:hiddenFill>
                </a:ext>
              </a:extLst>
            </p:spPr>
          </p:pic>
          <p:sp>
            <p:nvSpPr>
              <p:cNvPr id="52" name="矩形 51"/>
              <p:cNvSpPr/>
              <p:nvPr/>
            </p:nvSpPr>
            <p:spPr>
              <a:xfrm>
                <a:off x="6553804" y="5635473"/>
                <a:ext cx="1755613"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4" name="文本框 19"/>
              <p:cNvSpPr txBox="1"/>
              <p:nvPr/>
            </p:nvSpPr>
            <p:spPr>
              <a:xfrm>
                <a:off x="6564418" y="5684081"/>
                <a:ext cx="1596912" cy="307777"/>
              </a:xfrm>
              <a:prstGeom prst="rect">
                <a:avLst/>
              </a:prstGeom>
              <a:noFill/>
            </p:spPr>
            <p:txBody>
              <a:bodyPr wrap="none" rtlCol="0">
                <a:spAutoFit/>
              </a:bodyPr>
              <a:lstStyle/>
              <a:p>
                <a:r>
                  <a:rPr lang="zh-CN" altLang="en-US" sz="1400" dirty="0">
                    <a:solidFill>
                      <a:prstClr val="white"/>
                    </a:solidFill>
                  </a:rPr>
                  <a:t>微信号</a:t>
                </a:r>
                <a:r>
                  <a:rPr lang="zh-CN" altLang="en-US" sz="1400" dirty="0" smtClean="0">
                    <a:solidFill>
                      <a:prstClr val="white"/>
                    </a:solidFill>
                  </a:rPr>
                  <a:t>：</a:t>
                </a:r>
                <a:r>
                  <a:rPr lang="en-US" altLang="zh-CN" sz="1400" dirty="0" err="1" smtClean="0">
                    <a:solidFill>
                      <a:prstClr val="white"/>
                    </a:solidFill>
                  </a:rPr>
                  <a:t>data_AI</a:t>
                </a:r>
                <a:endParaRPr lang="zh-CN" altLang="en-US" sz="1400" dirty="0">
                  <a:solidFill>
                    <a:prstClr val="white"/>
                  </a:solidFill>
                </a:endParaRPr>
              </a:p>
            </p:txBody>
          </p:sp>
        </p:gr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1"/>
            <a:ext cx="9144000" cy="742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9" name="TextBox 38"/>
          <p:cNvSpPr txBox="1"/>
          <p:nvPr/>
        </p:nvSpPr>
        <p:spPr>
          <a:xfrm>
            <a:off x="475549" y="184284"/>
            <a:ext cx="2031365" cy="737235"/>
          </a:xfrm>
          <a:prstGeom prst="rect">
            <a:avLst/>
          </a:prstGeom>
          <a:noFill/>
        </p:spPr>
        <p:txBody>
          <a:bodyPr wrap="none" rtlCol="0">
            <a:spAutoFit/>
          </a:bodyPr>
          <a:lstStyle/>
          <a:p>
            <a:r>
              <a:rPr lang="zh-CN" altLang="en-US" sz="2400" b="1" dirty="0" smtClean="0">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手机</a:t>
            </a:r>
            <a:r>
              <a:rPr lang="en-US" altLang="zh-CN" sz="2400" b="1" dirty="0" smtClean="0">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APP</a:t>
            </a:r>
            <a:r>
              <a:rPr lang="zh-CN" altLang="en-US" sz="2400" b="1" dirty="0">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推荐</a:t>
            </a:r>
            <a:endParaRPr lang="zh-CN" altLang="en-US" dirty="0">
              <a:solidFill>
                <a:schemeClr val="bg2">
                  <a:lumMod val="50000"/>
                </a:schemeClr>
              </a:solidFill>
            </a:endParaRPr>
          </a:p>
          <a:p>
            <a:endParaRPr lang="zh-CN" altLang="en-US" dirty="0">
              <a:solidFill>
                <a:schemeClr val="bg2">
                  <a:lumMod val="50000"/>
                </a:schemeClr>
              </a:solidFill>
            </a:endParaRPr>
          </a:p>
        </p:txBody>
      </p:sp>
      <p:grpSp>
        <p:nvGrpSpPr>
          <p:cNvPr id="21" name="组合 20"/>
          <p:cNvGrpSpPr/>
          <p:nvPr/>
        </p:nvGrpSpPr>
        <p:grpSpPr>
          <a:xfrm>
            <a:off x="106762" y="1145478"/>
            <a:ext cx="2303744" cy="4112860"/>
            <a:chOff x="97237" y="1145478"/>
            <a:chExt cx="2303744" cy="4112860"/>
          </a:xfrm>
        </p:grpSpPr>
        <p:pic>
          <p:nvPicPr>
            <p:cNvPr id="4098"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97237" y="1145478"/>
              <a:ext cx="2303744" cy="4112860"/>
            </a:xfrm>
            <a:prstGeom prst="rect">
              <a:avLst/>
            </a:prstGeom>
            <a:noFill/>
            <a:effectLst>
              <a:reflection blurRad="6350" stA="30000" endPos="17000" dist="12700" dir="5400000" sy="-100000" algn="bl" rotWithShape="0"/>
            </a:effectLst>
            <a:extLst>
              <a:ext uri="{909E8E84-426E-40DD-AFC4-6F175D3DCCD1}">
                <a14:hiddenFill xmlns:a14="http://schemas.microsoft.com/office/drawing/2010/main">
                  <a:solidFill>
                    <a:srgbClr val="FFFFFF"/>
                  </a:solidFill>
                </a14:hiddenFill>
              </a:ext>
            </a:extLst>
          </p:spPr>
        </p:pic>
        <p:pic>
          <p:nvPicPr>
            <p:cNvPr id="3076" name="Picture 4" descr="F:\微信\APP二维码\我的PM2.5--已测试.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0188" y="1943233"/>
              <a:ext cx="1257537" cy="1257537"/>
            </a:xfrm>
            <a:prstGeom prst="rect">
              <a:avLst/>
            </a:prstGeom>
            <a:noFill/>
            <a:extLst>
              <a:ext uri="{909E8E84-426E-40DD-AFC4-6F175D3DCCD1}">
                <a14:hiddenFill xmlns:a14="http://schemas.microsoft.com/office/drawing/2010/main">
                  <a:solidFill>
                    <a:srgbClr val="FFFFFF"/>
                  </a:solidFill>
                </a14:hiddenFill>
              </a:ext>
            </a:extLst>
          </p:spPr>
        </p:pic>
        <p:sp>
          <p:nvSpPr>
            <p:cNvPr id="37" name="文本框 18"/>
            <p:cNvSpPr txBox="1"/>
            <p:nvPr/>
          </p:nvSpPr>
          <p:spPr>
            <a:xfrm>
              <a:off x="611805" y="3338868"/>
              <a:ext cx="1253869" cy="338554"/>
            </a:xfrm>
            <a:prstGeom prst="rect">
              <a:avLst/>
            </a:prstGeom>
            <a:noFill/>
          </p:spPr>
          <p:txBody>
            <a:bodyPr wrap="none" rtlCol="0">
              <a:spAutoFit/>
            </a:bodyPr>
            <a:lstStyle/>
            <a:p>
              <a:r>
                <a:rPr lang="zh-CN" altLang="en-US" sz="1600" b="1" dirty="0">
                  <a:solidFill>
                    <a:schemeClr val="tx1">
                      <a:lumMod val="85000"/>
                      <a:lumOff val="15000"/>
                    </a:schemeClr>
                  </a:solidFill>
                </a:rPr>
                <a:t>我的</a:t>
              </a:r>
              <a:r>
                <a:rPr lang="en-US" altLang="zh-CN" sz="1600" b="1" dirty="0" smtClean="0">
                  <a:solidFill>
                    <a:schemeClr val="tx1">
                      <a:lumMod val="85000"/>
                      <a:lumOff val="15000"/>
                    </a:schemeClr>
                  </a:solidFill>
                </a:rPr>
                <a:t>PM2.5</a:t>
              </a:r>
              <a:endParaRPr lang="en-US" altLang="zh-CN" sz="1600" b="1" dirty="0" smtClean="0">
                <a:solidFill>
                  <a:schemeClr val="tx1">
                    <a:lumMod val="85000"/>
                    <a:lumOff val="15000"/>
                  </a:schemeClr>
                </a:solidFill>
              </a:endParaRPr>
            </a:p>
          </p:txBody>
        </p:sp>
        <p:sp>
          <p:nvSpPr>
            <p:cNvPr id="18" name="TextBox 17"/>
            <p:cNvSpPr txBox="1"/>
            <p:nvPr/>
          </p:nvSpPr>
          <p:spPr>
            <a:xfrm>
              <a:off x="630663" y="3732155"/>
              <a:ext cx="1415772" cy="1077218"/>
            </a:xfrm>
            <a:prstGeom prst="rect">
              <a:avLst/>
            </a:prstGeom>
            <a:noFill/>
          </p:spPr>
          <p:txBody>
            <a:bodyPr wrap="none" rtlCol="0">
              <a:spAutoFit/>
            </a:bodyPr>
            <a:lstStyle/>
            <a:p>
              <a:r>
                <a:rPr lang="zh-CN" altLang="en-US" sz="1600" dirty="0">
                  <a:solidFill>
                    <a:schemeClr val="tx1">
                      <a:lumMod val="65000"/>
                      <a:lumOff val="35000"/>
                    </a:schemeClr>
                  </a:solidFill>
                </a:rPr>
                <a:t>随时随地准确</a:t>
              </a:r>
              <a:endParaRPr lang="en-US" altLang="zh-CN" sz="1600" dirty="0">
                <a:solidFill>
                  <a:schemeClr val="tx1">
                    <a:lumMod val="65000"/>
                    <a:lumOff val="35000"/>
                  </a:schemeClr>
                </a:solidFill>
              </a:endParaRPr>
            </a:p>
            <a:p>
              <a:r>
                <a:rPr lang="zh-CN" altLang="en-US" sz="1600" dirty="0">
                  <a:solidFill>
                    <a:schemeClr val="tx1">
                      <a:lumMod val="65000"/>
                      <a:lumOff val="35000"/>
                    </a:schemeClr>
                  </a:solidFill>
                </a:rPr>
                <a:t>查看身边的</a:t>
              </a:r>
              <a:endParaRPr lang="en-US" altLang="zh-CN" sz="1600" dirty="0">
                <a:solidFill>
                  <a:schemeClr val="tx1">
                    <a:lumMod val="65000"/>
                    <a:lumOff val="35000"/>
                  </a:schemeClr>
                </a:solidFill>
              </a:endParaRPr>
            </a:p>
            <a:p>
              <a:r>
                <a:rPr lang="en-US" altLang="zh-CN" sz="1600" dirty="0">
                  <a:solidFill>
                    <a:schemeClr val="tx1">
                      <a:lumMod val="65000"/>
                      <a:lumOff val="35000"/>
                    </a:schemeClr>
                  </a:solidFill>
                </a:rPr>
                <a:t>PM2.5</a:t>
              </a:r>
              <a:r>
                <a:rPr lang="zh-CN" altLang="en-US" sz="1600" dirty="0" smtClean="0">
                  <a:solidFill>
                    <a:schemeClr val="tx1">
                      <a:lumMod val="65000"/>
                      <a:lumOff val="35000"/>
                    </a:schemeClr>
                  </a:solidFill>
                </a:rPr>
                <a:t>值</a:t>
              </a:r>
              <a:endParaRPr lang="zh-CN" altLang="en-US" sz="1600" dirty="0">
                <a:solidFill>
                  <a:schemeClr val="tx1">
                    <a:lumMod val="65000"/>
                    <a:lumOff val="35000"/>
                  </a:schemeClr>
                </a:solidFill>
              </a:endParaRPr>
            </a:p>
            <a:p>
              <a:endParaRPr lang="zh-CN" altLang="en-US" sz="1600" dirty="0">
                <a:solidFill>
                  <a:schemeClr val="tx1">
                    <a:lumMod val="65000"/>
                    <a:lumOff val="35000"/>
                  </a:schemeClr>
                </a:solidFill>
              </a:endParaRPr>
            </a:p>
          </p:txBody>
        </p:sp>
      </p:grpSp>
      <p:grpSp>
        <p:nvGrpSpPr>
          <p:cNvPr id="22" name="组合 21"/>
          <p:cNvGrpSpPr/>
          <p:nvPr/>
        </p:nvGrpSpPr>
        <p:grpSpPr>
          <a:xfrm>
            <a:off x="2293986" y="1145478"/>
            <a:ext cx="2303744" cy="4112860"/>
            <a:chOff x="2293986" y="1145478"/>
            <a:chExt cx="2303744" cy="4112860"/>
          </a:xfrm>
        </p:grpSpPr>
        <p:pic>
          <p:nvPicPr>
            <p:cNvPr id="55"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2293986" y="1145478"/>
              <a:ext cx="2303744" cy="4112860"/>
            </a:xfrm>
            <a:prstGeom prst="rect">
              <a:avLst/>
            </a:prstGeom>
            <a:noFill/>
            <a:effectLst>
              <a:reflection blurRad="6350" stA="30000" endPos="17000" dist="12700" dir="5400000" sy="-100000" algn="bl" rotWithShape="0"/>
            </a:effectLst>
            <a:extLst>
              <a:ext uri="{909E8E84-426E-40DD-AFC4-6F175D3DCCD1}">
                <a14:hiddenFill xmlns:a14="http://schemas.microsoft.com/office/drawing/2010/main">
                  <a:solidFill>
                    <a:srgbClr val="FFFFFF"/>
                  </a:solidFill>
                </a14:hiddenFill>
              </a:ext>
            </a:extLst>
          </p:spPr>
        </p:pic>
        <p:pic>
          <p:nvPicPr>
            <p:cNvPr id="3075" name="Picture 3" descr="F:\微信\APP二维码\同声译-已测试.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45312" y="1940747"/>
              <a:ext cx="1260023" cy="1260023"/>
            </a:xfrm>
            <a:prstGeom prst="rect">
              <a:avLst/>
            </a:prstGeom>
            <a:noFill/>
            <a:extLst>
              <a:ext uri="{909E8E84-426E-40DD-AFC4-6F175D3DCCD1}">
                <a14:hiddenFill xmlns:a14="http://schemas.microsoft.com/office/drawing/2010/main">
                  <a:solidFill>
                    <a:srgbClr val="FFFFFF"/>
                  </a:solidFill>
                </a14:hiddenFill>
              </a:ext>
            </a:extLst>
          </p:spPr>
        </p:pic>
        <p:sp>
          <p:nvSpPr>
            <p:cNvPr id="41" name="文本框 18"/>
            <p:cNvSpPr txBox="1"/>
            <p:nvPr/>
          </p:nvSpPr>
          <p:spPr>
            <a:xfrm>
              <a:off x="3048916" y="3347494"/>
              <a:ext cx="800219" cy="338554"/>
            </a:xfrm>
            <a:prstGeom prst="rect">
              <a:avLst/>
            </a:prstGeom>
            <a:noFill/>
          </p:spPr>
          <p:txBody>
            <a:bodyPr wrap="none" rtlCol="0">
              <a:spAutoFit/>
            </a:bodyPr>
            <a:lstStyle/>
            <a:p>
              <a:r>
                <a:rPr lang="zh-CN" altLang="en-US" sz="1600" b="1" dirty="0">
                  <a:solidFill>
                    <a:schemeClr val="tx1">
                      <a:lumMod val="85000"/>
                      <a:lumOff val="15000"/>
                    </a:schemeClr>
                  </a:solidFill>
                </a:rPr>
                <a:t>同声译</a:t>
              </a:r>
              <a:endParaRPr lang="zh-CN" altLang="en-US" sz="1600" b="1" dirty="0">
                <a:solidFill>
                  <a:schemeClr val="tx1">
                    <a:lumMod val="85000"/>
                    <a:lumOff val="15000"/>
                  </a:schemeClr>
                </a:solidFill>
              </a:endParaRPr>
            </a:p>
          </p:txBody>
        </p:sp>
        <p:sp>
          <p:nvSpPr>
            <p:cNvPr id="62" name="TextBox 61"/>
            <p:cNvSpPr txBox="1"/>
            <p:nvPr/>
          </p:nvSpPr>
          <p:spPr>
            <a:xfrm>
              <a:off x="2767437" y="3732155"/>
              <a:ext cx="1451038" cy="830997"/>
            </a:xfrm>
            <a:prstGeom prst="rect">
              <a:avLst/>
            </a:prstGeom>
            <a:noFill/>
          </p:spPr>
          <p:txBody>
            <a:bodyPr wrap="none" rtlCol="0">
              <a:spAutoFit/>
            </a:bodyPr>
            <a:lstStyle/>
            <a:p>
              <a:r>
                <a:rPr lang="zh-CN" altLang="en-US" sz="1600" dirty="0">
                  <a:solidFill>
                    <a:schemeClr val="tx1">
                      <a:lumMod val="65000"/>
                      <a:lumOff val="35000"/>
                    </a:schemeClr>
                  </a:solidFill>
                </a:rPr>
                <a:t>支持</a:t>
              </a:r>
              <a:r>
                <a:rPr lang="en-US" altLang="zh-CN" sz="1600" dirty="0">
                  <a:solidFill>
                    <a:schemeClr val="tx1">
                      <a:lumMod val="65000"/>
                      <a:lumOff val="35000"/>
                    </a:schemeClr>
                  </a:solidFill>
                </a:rPr>
                <a:t>26</a:t>
              </a:r>
              <a:r>
                <a:rPr lang="zh-CN" altLang="en-US" sz="1600" dirty="0">
                  <a:solidFill>
                    <a:schemeClr val="tx1">
                      <a:lumMod val="65000"/>
                      <a:lumOff val="35000"/>
                    </a:schemeClr>
                  </a:solidFill>
                </a:rPr>
                <a:t>种</a:t>
              </a:r>
              <a:r>
                <a:rPr lang="zh-CN" altLang="en-US" sz="1600" dirty="0" smtClean="0">
                  <a:solidFill>
                    <a:schemeClr val="tx1">
                      <a:lumMod val="65000"/>
                      <a:lumOff val="35000"/>
                    </a:schemeClr>
                  </a:solidFill>
                </a:rPr>
                <a:t>语言</a:t>
              </a:r>
              <a:endParaRPr lang="en-US" altLang="zh-CN" sz="1600" dirty="0" smtClean="0">
                <a:solidFill>
                  <a:schemeClr val="tx1">
                    <a:lumMod val="65000"/>
                    <a:lumOff val="35000"/>
                  </a:schemeClr>
                </a:solidFill>
              </a:endParaRPr>
            </a:p>
            <a:p>
              <a:r>
                <a:rPr lang="zh-CN" altLang="en-US" sz="1600" dirty="0" smtClean="0">
                  <a:solidFill>
                    <a:schemeClr val="tx1">
                      <a:lumMod val="65000"/>
                      <a:lumOff val="35000"/>
                    </a:schemeClr>
                  </a:solidFill>
                </a:rPr>
                <a:t>互</a:t>
              </a:r>
              <a:r>
                <a:rPr lang="zh-CN" altLang="en-US" sz="1600" dirty="0">
                  <a:solidFill>
                    <a:schemeClr val="tx1">
                      <a:lumMod val="65000"/>
                      <a:lumOff val="35000"/>
                    </a:schemeClr>
                  </a:solidFill>
                </a:rPr>
                <a:t>译的实时</a:t>
              </a:r>
              <a:r>
                <a:rPr lang="zh-CN" altLang="en-US" sz="1600" dirty="0" smtClean="0">
                  <a:solidFill>
                    <a:schemeClr val="tx1">
                      <a:lumMod val="65000"/>
                      <a:lumOff val="35000"/>
                    </a:schemeClr>
                  </a:solidFill>
                </a:rPr>
                <a:t>翻</a:t>
              </a:r>
              <a:endParaRPr lang="en-US" altLang="zh-CN" sz="1600" dirty="0" smtClean="0">
                <a:solidFill>
                  <a:schemeClr val="tx1">
                    <a:lumMod val="65000"/>
                    <a:lumOff val="35000"/>
                  </a:schemeClr>
                </a:solidFill>
              </a:endParaRPr>
            </a:p>
            <a:p>
              <a:r>
                <a:rPr lang="zh-CN" altLang="en-US" sz="1600" dirty="0" smtClean="0">
                  <a:solidFill>
                    <a:schemeClr val="tx1">
                      <a:lumMod val="65000"/>
                      <a:lumOff val="35000"/>
                    </a:schemeClr>
                  </a:solidFill>
                </a:rPr>
                <a:t>译软件</a:t>
              </a:r>
              <a:endParaRPr lang="zh-CN" altLang="en-US" sz="1600" dirty="0">
                <a:solidFill>
                  <a:schemeClr val="tx1">
                    <a:lumMod val="65000"/>
                    <a:lumOff val="35000"/>
                  </a:schemeClr>
                </a:solidFill>
              </a:endParaRPr>
            </a:p>
          </p:txBody>
        </p:sp>
      </p:grpSp>
      <p:grpSp>
        <p:nvGrpSpPr>
          <p:cNvPr id="36" name="组合 35"/>
          <p:cNvGrpSpPr/>
          <p:nvPr/>
        </p:nvGrpSpPr>
        <p:grpSpPr>
          <a:xfrm>
            <a:off x="6691416" y="1145478"/>
            <a:ext cx="2303744" cy="4112860"/>
            <a:chOff x="6691416" y="1145478"/>
            <a:chExt cx="2303744" cy="4112860"/>
          </a:xfrm>
        </p:grpSpPr>
        <p:pic>
          <p:nvPicPr>
            <p:cNvPr id="57"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6691416" y="1145478"/>
              <a:ext cx="2303744" cy="4112860"/>
            </a:xfrm>
            <a:prstGeom prst="rect">
              <a:avLst/>
            </a:prstGeom>
            <a:noFill/>
            <a:effectLst>
              <a:reflection blurRad="6350" stA="30000" endPos="17000" dist="12700" dir="5400000" sy="-100000" algn="bl" rotWithShape="0"/>
            </a:effectLst>
            <a:extLst>
              <a:ext uri="{909E8E84-426E-40DD-AFC4-6F175D3DCCD1}">
                <a14:hiddenFill xmlns:a14="http://schemas.microsoft.com/office/drawing/2010/main">
                  <a:solidFill>
                    <a:srgbClr val="FFFFFF"/>
                  </a:solidFill>
                </a14:hiddenFill>
              </a:ext>
            </a:extLst>
          </p:spPr>
        </p:pic>
        <p:pic>
          <p:nvPicPr>
            <p:cNvPr id="3074" name="Picture 2" descr="F:\微信\APP二维码\科技头条Android版.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50324" y="1943233"/>
              <a:ext cx="1294820" cy="1294820"/>
            </a:xfrm>
            <a:prstGeom prst="rect">
              <a:avLst/>
            </a:prstGeom>
            <a:noFill/>
            <a:extLst>
              <a:ext uri="{909E8E84-426E-40DD-AFC4-6F175D3DCCD1}">
                <a14:hiddenFill xmlns:a14="http://schemas.microsoft.com/office/drawing/2010/main">
                  <a:solidFill>
                    <a:srgbClr val="FFFFFF"/>
                  </a:solidFill>
                </a14:hiddenFill>
              </a:ext>
            </a:extLst>
          </p:spPr>
        </p:pic>
        <p:sp>
          <p:nvSpPr>
            <p:cNvPr id="45" name="文本框 18"/>
            <p:cNvSpPr txBox="1"/>
            <p:nvPr/>
          </p:nvSpPr>
          <p:spPr>
            <a:xfrm>
              <a:off x="7446450" y="3374551"/>
              <a:ext cx="1005403" cy="338554"/>
            </a:xfrm>
            <a:prstGeom prst="rect">
              <a:avLst/>
            </a:prstGeom>
            <a:noFill/>
          </p:spPr>
          <p:txBody>
            <a:bodyPr wrap="none" rtlCol="0">
              <a:spAutoFit/>
            </a:bodyPr>
            <a:lstStyle/>
            <a:p>
              <a:r>
                <a:rPr lang="zh-CN" altLang="en-US" sz="1600" b="1" dirty="0">
                  <a:solidFill>
                    <a:schemeClr val="tx1">
                      <a:lumMod val="85000"/>
                      <a:lumOff val="15000"/>
                    </a:schemeClr>
                  </a:solidFill>
                </a:rPr>
                <a:t>科技头条</a:t>
              </a:r>
              <a:endParaRPr lang="zh-CN" altLang="en-US" sz="1600" b="1" dirty="0">
                <a:solidFill>
                  <a:schemeClr val="tx1">
                    <a:lumMod val="85000"/>
                    <a:lumOff val="15000"/>
                  </a:schemeClr>
                </a:solidFill>
              </a:endParaRPr>
            </a:p>
          </p:txBody>
        </p:sp>
        <p:sp>
          <p:nvSpPr>
            <p:cNvPr id="63" name="TextBox 62"/>
            <p:cNvSpPr txBox="1"/>
            <p:nvPr/>
          </p:nvSpPr>
          <p:spPr>
            <a:xfrm>
              <a:off x="7212224" y="3855265"/>
              <a:ext cx="1415772" cy="584775"/>
            </a:xfrm>
            <a:prstGeom prst="rect">
              <a:avLst/>
            </a:prstGeom>
            <a:noFill/>
          </p:spPr>
          <p:txBody>
            <a:bodyPr wrap="none" rtlCol="0">
              <a:spAutoFit/>
            </a:bodyPr>
            <a:lstStyle/>
            <a:p>
              <a:r>
                <a:rPr lang="zh-CN" altLang="en-US" sz="1600" dirty="0">
                  <a:solidFill>
                    <a:schemeClr val="tx1">
                      <a:lumMod val="65000"/>
                      <a:lumOff val="35000"/>
                    </a:schemeClr>
                  </a:solidFill>
                </a:rPr>
                <a:t>汇聚前沿</a:t>
              </a:r>
              <a:r>
                <a:rPr lang="zh-CN" altLang="en-US" sz="1600" dirty="0" smtClean="0">
                  <a:solidFill>
                    <a:schemeClr val="tx1">
                      <a:lumMod val="65000"/>
                      <a:lumOff val="35000"/>
                    </a:schemeClr>
                  </a:solidFill>
                </a:rPr>
                <a:t>资讯</a:t>
              </a:r>
              <a:endParaRPr lang="en-US" altLang="zh-CN" sz="1600" dirty="0" smtClean="0">
                <a:solidFill>
                  <a:schemeClr val="tx1">
                    <a:lumMod val="65000"/>
                    <a:lumOff val="35000"/>
                  </a:schemeClr>
                </a:solidFill>
              </a:endParaRPr>
            </a:p>
            <a:p>
              <a:r>
                <a:rPr lang="zh-CN" altLang="en-US" sz="1600" dirty="0" smtClean="0">
                  <a:solidFill>
                    <a:schemeClr val="tx1">
                      <a:lumMod val="65000"/>
                      <a:lumOff val="35000"/>
                    </a:schemeClr>
                  </a:solidFill>
                </a:rPr>
                <a:t>的</a:t>
              </a:r>
              <a:r>
                <a:rPr lang="zh-CN" altLang="en-US" sz="1600" dirty="0">
                  <a:solidFill>
                    <a:schemeClr val="tx1">
                      <a:lumMod val="65000"/>
                      <a:lumOff val="35000"/>
                    </a:schemeClr>
                  </a:solidFill>
                </a:rPr>
                <a:t>科技情报站</a:t>
              </a:r>
              <a:endParaRPr lang="zh-CN" altLang="en-US" sz="1600" dirty="0">
                <a:solidFill>
                  <a:schemeClr val="tx1">
                    <a:lumMod val="65000"/>
                    <a:lumOff val="35000"/>
                  </a:schemeClr>
                </a:solidFill>
              </a:endParaRPr>
            </a:p>
          </p:txBody>
        </p:sp>
      </p:grpSp>
      <p:grpSp>
        <p:nvGrpSpPr>
          <p:cNvPr id="23" name="组合 22"/>
          <p:cNvGrpSpPr/>
          <p:nvPr/>
        </p:nvGrpSpPr>
        <p:grpSpPr>
          <a:xfrm>
            <a:off x="4485142" y="1145478"/>
            <a:ext cx="2303744" cy="4112860"/>
            <a:chOff x="4485142" y="1145478"/>
            <a:chExt cx="2303744" cy="4112860"/>
          </a:xfrm>
        </p:grpSpPr>
        <p:pic>
          <p:nvPicPr>
            <p:cNvPr id="56"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4485142" y="1145478"/>
              <a:ext cx="2303744" cy="4112860"/>
            </a:xfrm>
            <a:prstGeom prst="rect">
              <a:avLst/>
            </a:prstGeom>
            <a:noFill/>
            <a:effectLst>
              <a:reflection blurRad="6350" stA="30000" endPos="17000" dist="12700" dir="5400000" sy="-100000" algn="bl" rotWithShape="0"/>
            </a:effectLst>
            <a:extLst>
              <a:ext uri="{909E8E84-426E-40DD-AFC4-6F175D3DCCD1}">
                <a14:hiddenFill xmlns:a14="http://schemas.microsoft.com/office/drawing/2010/main">
                  <a:solidFill>
                    <a:srgbClr val="FFFFFF"/>
                  </a:solidFill>
                </a14:hiddenFill>
              </a:ext>
            </a:extLst>
          </p:spPr>
        </p:pic>
        <p:pic>
          <p:nvPicPr>
            <p:cNvPr id="3077" name="Picture 5" descr="F:\微信\APP二维码\0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34365" y="1929395"/>
              <a:ext cx="1285211" cy="1285211"/>
            </a:xfrm>
            <a:prstGeom prst="rect">
              <a:avLst/>
            </a:prstGeom>
            <a:noFill/>
            <a:extLst>
              <a:ext uri="{909E8E84-426E-40DD-AFC4-6F175D3DCCD1}">
                <a14:hiddenFill xmlns:a14="http://schemas.microsoft.com/office/drawing/2010/main">
                  <a:solidFill>
                    <a:srgbClr val="FFFFFF"/>
                  </a:solidFill>
                </a14:hiddenFill>
              </a:ext>
            </a:extLst>
          </p:spPr>
        </p:pic>
        <p:sp>
          <p:nvSpPr>
            <p:cNvPr id="43" name="文本框 18"/>
            <p:cNvSpPr txBox="1"/>
            <p:nvPr/>
          </p:nvSpPr>
          <p:spPr>
            <a:xfrm>
              <a:off x="5200146" y="3347665"/>
              <a:ext cx="1005403" cy="338554"/>
            </a:xfrm>
            <a:prstGeom prst="rect">
              <a:avLst/>
            </a:prstGeom>
            <a:noFill/>
          </p:spPr>
          <p:txBody>
            <a:bodyPr wrap="none" rtlCol="0">
              <a:spAutoFit/>
            </a:bodyPr>
            <a:lstStyle/>
            <a:p>
              <a:r>
                <a:rPr lang="zh-CN" altLang="en-US" sz="1600" b="1" dirty="0">
                  <a:solidFill>
                    <a:schemeClr val="tx1">
                      <a:lumMod val="85000"/>
                      <a:lumOff val="15000"/>
                    </a:schemeClr>
                  </a:solidFill>
                </a:rPr>
                <a:t>我的南京</a:t>
              </a:r>
              <a:endParaRPr lang="zh-CN" altLang="en-US" sz="1600" b="1" dirty="0">
                <a:solidFill>
                  <a:schemeClr val="tx1">
                    <a:lumMod val="85000"/>
                    <a:lumOff val="15000"/>
                  </a:schemeClr>
                </a:solidFill>
              </a:endParaRPr>
            </a:p>
          </p:txBody>
        </p:sp>
        <p:sp>
          <p:nvSpPr>
            <p:cNvPr id="64" name="TextBox 63"/>
            <p:cNvSpPr txBox="1"/>
            <p:nvPr/>
          </p:nvSpPr>
          <p:spPr>
            <a:xfrm>
              <a:off x="4866491" y="3732155"/>
              <a:ext cx="1620957" cy="830997"/>
            </a:xfrm>
            <a:prstGeom prst="rect">
              <a:avLst/>
            </a:prstGeom>
            <a:noFill/>
          </p:spPr>
          <p:txBody>
            <a:bodyPr wrap="none" rtlCol="0">
              <a:spAutoFit/>
            </a:bodyPr>
            <a:lstStyle/>
            <a:p>
              <a:r>
                <a:rPr lang="zh-CN" altLang="en-US" sz="1600" dirty="0">
                  <a:solidFill>
                    <a:schemeClr val="tx1">
                      <a:lumMod val="65000"/>
                      <a:lumOff val="35000"/>
                    </a:schemeClr>
                  </a:solidFill>
                </a:rPr>
                <a:t>云创大数据</a:t>
              </a:r>
              <a:r>
                <a:rPr lang="zh-CN" altLang="en-US" sz="1600" dirty="0" smtClean="0">
                  <a:solidFill>
                    <a:schemeClr val="tx1">
                      <a:lumMod val="65000"/>
                      <a:lumOff val="35000"/>
                    </a:schemeClr>
                  </a:solidFill>
                </a:rPr>
                <a:t>为路</a:t>
              </a:r>
              <a:endParaRPr lang="en-US" altLang="zh-CN" sz="1600" dirty="0" smtClean="0">
                <a:solidFill>
                  <a:schemeClr val="tx1">
                    <a:lumMod val="65000"/>
                    <a:lumOff val="35000"/>
                  </a:schemeClr>
                </a:solidFill>
              </a:endParaRPr>
            </a:p>
            <a:p>
              <a:r>
                <a:rPr lang="zh-CN" altLang="en-US" sz="1600" dirty="0" smtClean="0">
                  <a:solidFill>
                    <a:schemeClr val="tx1">
                      <a:lumMod val="65000"/>
                      <a:lumOff val="35000"/>
                    </a:schemeClr>
                  </a:solidFill>
                </a:rPr>
                <a:t>况</a:t>
              </a:r>
              <a:r>
                <a:rPr lang="zh-CN" altLang="en-US" sz="1600" dirty="0">
                  <a:solidFill>
                    <a:schemeClr val="tx1">
                      <a:lumMod val="65000"/>
                      <a:lumOff val="35000"/>
                    </a:schemeClr>
                  </a:solidFill>
                </a:rPr>
                <a:t>大数据</a:t>
              </a:r>
              <a:r>
                <a:rPr lang="zh-CN" altLang="en-US" sz="1600" dirty="0" smtClean="0">
                  <a:solidFill>
                    <a:schemeClr val="tx1">
                      <a:lumMod val="65000"/>
                      <a:lumOff val="35000"/>
                    </a:schemeClr>
                  </a:solidFill>
                </a:rPr>
                <a:t>应用提</a:t>
              </a:r>
              <a:endParaRPr lang="en-US" altLang="zh-CN" sz="1600" dirty="0" smtClean="0">
                <a:solidFill>
                  <a:schemeClr val="tx1">
                    <a:lumMod val="65000"/>
                    <a:lumOff val="35000"/>
                  </a:schemeClr>
                </a:solidFill>
              </a:endParaRPr>
            </a:p>
            <a:p>
              <a:r>
                <a:rPr lang="zh-CN" altLang="en-US" sz="1600" dirty="0" smtClean="0">
                  <a:solidFill>
                    <a:schemeClr val="tx1">
                      <a:lumMod val="65000"/>
                      <a:lumOff val="35000"/>
                    </a:schemeClr>
                  </a:solidFill>
                </a:rPr>
                <a:t>供</a:t>
              </a:r>
              <a:r>
                <a:rPr lang="zh-CN" altLang="en-US" sz="1600" dirty="0">
                  <a:solidFill>
                    <a:schemeClr val="tx1">
                      <a:lumMod val="65000"/>
                      <a:lumOff val="35000"/>
                    </a:schemeClr>
                  </a:solidFill>
                </a:rPr>
                <a:t>技术</a:t>
              </a:r>
              <a:r>
                <a:rPr lang="zh-CN" altLang="en-US" sz="1600" dirty="0" smtClean="0">
                  <a:solidFill>
                    <a:schemeClr val="tx1">
                      <a:lumMod val="65000"/>
                      <a:lumOff val="35000"/>
                    </a:schemeClr>
                  </a:solidFill>
                </a:rPr>
                <a:t>支持</a:t>
              </a:r>
              <a:endParaRPr lang="zh-CN" altLang="en-US" sz="1600" dirty="0">
                <a:solidFill>
                  <a:schemeClr val="tx1">
                    <a:lumMod val="65000"/>
                    <a:lumOff val="35000"/>
                  </a:schemeClr>
                </a:solidFill>
              </a:endParaR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5462133" y="4933111"/>
            <a:ext cx="1563506" cy="641625"/>
            <a:chOff x="5462133" y="4933111"/>
            <a:chExt cx="1563506" cy="641625"/>
          </a:xfrm>
        </p:grpSpPr>
        <p:sp>
          <p:nvSpPr>
            <p:cNvPr id="29" name="矩形 28"/>
            <p:cNvSpPr/>
            <p:nvPr/>
          </p:nvSpPr>
          <p:spPr>
            <a:xfrm>
              <a:off x="5462338" y="4933111"/>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38" name="Picture 14" descr="F:\logo\中国智能硬件logo-01.png">
              <a:hlinkClick r:id="rId1"/>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62133" y="5038052"/>
              <a:ext cx="1562412" cy="47585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组合 5"/>
          <p:cNvGrpSpPr/>
          <p:nvPr/>
        </p:nvGrpSpPr>
        <p:grpSpPr>
          <a:xfrm>
            <a:off x="420161" y="4933025"/>
            <a:ext cx="1565587" cy="641625"/>
            <a:chOff x="422066" y="4933025"/>
            <a:chExt cx="1565587" cy="641625"/>
          </a:xfrm>
        </p:grpSpPr>
        <p:sp>
          <p:nvSpPr>
            <p:cNvPr id="3" name="矩形 2"/>
            <p:cNvSpPr/>
            <p:nvPr/>
          </p:nvSpPr>
          <p:spPr>
            <a:xfrm>
              <a:off x="422066" y="4933025"/>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39" name="Picture 15" descr="F:\logo\chinacloud_logo-01.pn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5241" y="5037800"/>
              <a:ext cx="1562412" cy="47848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 name="组合 10"/>
          <p:cNvGrpSpPr/>
          <p:nvPr/>
        </p:nvGrpSpPr>
        <p:grpSpPr>
          <a:xfrm>
            <a:off x="7138738" y="5702714"/>
            <a:ext cx="1563301" cy="641625"/>
            <a:chOff x="7138738" y="5702714"/>
            <a:chExt cx="1563301" cy="641625"/>
          </a:xfrm>
        </p:grpSpPr>
        <p:sp>
          <p:nvSpPr>
            <p:cNvPr id="35" name="矩形 34"/>
            <p:cNvSpPr/>
            <p:nvPr/>
          </p:nvSpPr>
          <p:spPr>
            <a:xfrm>
              <a:off x="7138738" y="5702714"/>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0" name="Picture 16">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7138823" y="5785510"/>
              <a:ext cx="1562412" cy="47599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 name="组合 11"/>
          <p:cNvGrpSpPr/>
          <p:nvPr/>
        </p:nvGrpSpPr>
        <p:grpSpPr>
          <a:xfrm>
            <a:off x="5462338" y="5702800"/>
            <a:ext cx="1563436" cy="641625"/>
            <a:chOff x="5462338" y="5702800"/>
            <a:chExt cx="1563436" cy="641625"/>
          </a:xfrm>
        </p:grpSpPr>
        <p:sp>
          <p:nvSpPr>
            <p:cNvPr id="34" name="矩形 33"/>
            <p:cNvSpPr/>
            <p:nvPr/>
          </p:nvSpPr>
          <p:spPr>
            <a:xfrm>
              <a:off x="5462338" y="5702800"/>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1" name="Picture 17" descr="F:\logo\机器人-01.pn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463362" y="5753759"/>
              <a:ext cx="1562412" cy="54012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 name="组合 13"/>
          <p:cNvGrpSpPr/>
          <p:nvPr/>
        </p:nvGrpSpPr>
        <p:grpSpPr>
          <a:xfrm>
            <a:off x="2101918" y="5702714"/>
            <a:ext cx="1563681" cy="641625"/>
            <a:chOff x="2101918" y="5702714"/>
            <a:chExt cx="1563681" cy="641625"/>
          </a:xfrm>
        </p:grpSpPr>
        <p:sp>
          <p:nvSpPr>
            <p:cNvPr id="32" name="矩形 31"/>
            <p:cNvSpPr/>
            <p:nvPr/>
          </p:nvSpPr>
          <p:spPr>
            <a:xfrm>
              <a:off x="2101918" y="5702714"/>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042" name="Picture 18" descr="F:\logo\深度学习世界-01.pn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103187" y="5792884"/>
              <a:ext cx="1562412" cy="46065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 name="组合 9"/>
          <p:cNvGrpSpPr/>
          <p:nvPr/>
        </p:nvGrpSpPr>
        <p:grpSpPr>
          <a:xfrm>
            <a:off x="7138738" y="4933025"/>
            <a:ext cx="1563301" cy="641625"/>
            <a:chOff x="7138738" y="4933025"/>
            <a:chExt cx="1563301" cy="641625"/>
          </a:xfrm>
        </p:grpSpPr>
        <p:sp>
          <p:nvSpPr>
            <p:cNvPr id="30" name="矩形 29"/>
            <p:cNvSpPr/>
            <p:nvPr/>
          </p:nvSpPr>
          <p:spPr>
            <a:xfrm>
              <a:off x="7138738" y="4933025"/>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3" name="Picture 19" descr="F:\logo\中国PM25logo-01.pn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138738" y="4994913"/>
              <a:ext cx="1563301" cy="559848"/>
            </a:xfrm>
            <a:prstGeom prst="rect">
              <a:avLst/>
            </a:prstGeom>
            <a:noFill/>
            <a:ln>
              <a:noFill/>
            </a:ln>
            <a:extLst>
              <a:ext uri="{909E8E84-426E-40DD-AFC4-6F175D3DCCD1}">
                <a14:hiddenFill xmlns:a14="http://schemas.microsoft.com/office/drawing/2010/main">
                  <a:solidFill>
                    <a:srgbClr val="FFFFFF"/>
                  </a:solidFill>
                </a14:hiddenFill>
              </a:ext>
            </a:extLst>
          </p:spPr>
        </p:pic>
      </p:grpSp>
      <p:grpSp>
        <p:nvGrpSpPr>
          <p:cNvPr id="13" name="组合 12"/>
          <p:cNvGrpSpPr/>
          <p:nvPr/>
        </p:nvGrpSpPr>
        <p:grpSpPr>
          <a:xfrm>
            <a:off x="3798482" y="5702714"/>
            <a:ext cx="1563301" cy="641625"/>
            <a:chOff x="3778318" y="5702714"/>
            <a:chExt cx="1563301" cy="641625"/>
          </a:xfrm>
        </p:grpSpPr>
        <p:sp>
          <p:nvSpPr>
            <p:cNvPr id="33" name="矩形 32"/>
            <p:cNvSpPr/>
            <p:nvPr/>
          </p:nvSpPr>
          <p:spPr>
            <a:xfrm>
              <a:off x="3778318" y="5702714"/>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4" name="Picture 20" descr="F:\logo\中国存储-01.png">
              <a:hlinkClick r:id="rId13"/>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778341" y="5785417"/>
              <a:ext cx="1562412" cy="53784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 name="组合 6"/>
          <p:cNvGrpSpPr/>
          <p:nvPr/>
        </p:nvGrpSpPr>
        <p:grpSpPr>
          <a:xfrm>
            <a:off x="2101918" y="4933025"/>
            <a:ext cx="1563360" cy="641625"/>
            <a:chOff x="2101918" y="4933025"/>
            <a:chExt cx="1563360" cy="641625"/>
          </a:xfrm>
        </p:grpSpPr>
        <p:sp>
          <p:nvSpPr>
            <p:cNvPr id="27" name="矩形 26"/>
            <p:cNvSpPr/>
            <p:nvPr/>
          </p:nvSpPr>
          <p:spPr>
            <a:xfrm>
              <a:off x="2101918" y="4933025"/>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045" name="Picture 21" descr="F:\logo\中国大数据LOGO-01.png">
              <a:hlinkClick r:id="rId15"/>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2102866" y="4954959"/>
              <a:ext cx="1562412" cy="55871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 name="组合 7"/>
          <p:cNvGrpSpPr/>
          <p:nvPr/>
        </p:nvGrpSpPr>
        <p:grpSpPr>
          <a:xfrm>
            <a:off x="3768793" y="4933025"/>
            <a:ext cx="1572826" cy="641625"/>
            <a:chOff x="3768793" y="4933025"/>
            <a:chExt cx="1572826" cy="641625"/>
          </a:xfrm>
        </p:grpSpPr>
        <p:sp>
          <p:nvSpPr>
            <p:cNvPr id="28" name="矩形 27"/>
            <p:cNvSpPr/>
            <p:nvPr/>
          </p:nvSpPr>
          <p:spPr>
            <a:xfrm>
              <a:off x="3778318" y="4933025"/>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6" name="Picture 22" descr="F:\logo\中国物联网-01.png">
              <a:hlinkClick r:id="rId17"/>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3768793" y="4953980"/>
              <a:ext cx="1562412" cy="55972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5" name="组合 14"/>
          <p:cNvGrpSpPr/>
          <p:nvPr/>
        </p:nvGrpSpPr>
        <p:grpSpPr>
          <a:xfrm>
            <a:off x="422066" y="5702714"/>
            <a:ext cx="1563757" cy="641625"/>
            <a:chOff x="422066" y="5702714"/>
            <a:chExt cx="1563757" cy="641625"/>
          </a:xfrm>
        </p:grpSpPr>
        <p:sp>
          <p:nvSpPr>
            <p:cNvPr id="31" name="矩形 30"/>
            <p:cNvSpPr/>
            <p:nvPr/>
          </p:nvSpPr>
          <p:spPr>
            <a:xfrm>
              <a:off x="422066" y="5702714"/>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7" name="Picture 23" descr="F:\logo\中国智慧城市logo-01.png">
              <a:hlinkClick r:id="rId19"/>
            </p:cNvP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423411" y="5753672"/>
              <a:ext cx="1562412" cy="47521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6" name="组合 15"/>
          <p:cNvGrpSpPr/>
          <p:nvPr/>
        </p:nvGrpSpPr>
        <p:grpSpPr>
          <a:xfrm>
            <a:off x="383965" y="619673"/>
            <a:ext cx="4092208" cy="3950990"/>
            <a:chOff x="383853" y="409573"/>
            <a:chExt cx="4092208" cy="3950990"/>
          </a:xfrm>
        </p:grpSpPr>
        <p:sp>
          <p:nvSpPr>
            <p:cNvPr id="4" name="矩形 3">
              <a:hlinkClick r:id="rId21"/>
            </p:cNvPr>
            <p:cNvSpPr/>
            <p:nvPr/>
          </p:nvSpPr>
          <p:spPr>
            <a:xfrm>
              <a:off x="383853" y="409573"/>
              <a:ext cx="4092208" cy="3950990"/>
            </a:xfrm>
            <a:prstGeom prst="rect">
              <a:avLst/>
            </a:prstGeom>
            <a:solidFill>
              <a:schemeClr val="bg1"/>
            </a:solidFill>
            <a:ln>
              <a:noFill/>
            </a:ln>
            <a:effectLst>
              <a:outerShdw blurRad="127000" dist="38100" dir="5400000" sx="102000" sy="102000" algn="t"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extBox 1">
              <a:hlinkClick r:id="rId21"/>
            </p:cNvPr>
            <p:cNvSpPr txBox="1"/>
            <p:nvPr/>
          </p:nvSpPr>
          <p:spPr>
            <a:xfrm>
              <a:off x="928192" y="3420340"/>
              <a:ext cx="3185487" cy="641009"/>
            </a:xfrm>
            <a:prstGeom prst="rect">
              <a:avLst/>
            </a:prstGeom>
            <a:noFill/>
          </p:spPr>
          <p:txBody>
            <a:bodyPr wrap="none" rtlCol="0">
              <a:spAutoFit/>
            </a:bodyPr>
            <a:lstStyle/>
            <a:p>
              <a:pPr algn="ctr">
                <a:lnSpc>
                  <a:spcPts val="2160"/>
                </a:lnSpc>
              </a:pPr>
              <a:r>
                <a:rPr lang="zh-CN" altLang="en-US" dirty="0">
                  <a:solidFill>
                    <a:schemeClr val="tx1">
                      <a:lumMod val="65000"/>
                      <a:lumOff val="35000"/>
                    </a:schemeClr>
                  </a:solidFill>
                  <a:latin typeface="+mj-ea"/>
                  <a:ea typeface="+mj-ea"/>
                </a:rPr>
                <a:t>万物</a:t>
              </a:r>
              <a:r>
                <a:rPr lang="zh-CN" altLang="en-US" dirty="0" smtClean="0">
                  <a:solidFill>
                    <a:schemeClr val="tx1">
                      <a:lumMod val="65000"/>
                      <a:lumOff val="35000"/>
                    </a:schemeClr>
                  </a:solidFill>
                  <a:latin typeface="+mj-ea"/>
                  <a:ea typeface="+mj-ea"/>
                </a:rPr>
                <a:t>云</a:t>
              </a:r>
              <a:endParaRPr lang="en-US" altLang="zh-CN" dirty="0" smtClean="0">
                <a:solidFill>
                  <a:schemeClr val="tx1">
                    <a:lumMod val="65000"/>
                    <a:lumOff val="35000"/>
                  </a:schemeClr>
                </a:solidFill>
                <a:latin typeface="+mj-ea"/>
                <a:ea typeface="+mj-ea"/>
              </a:endParaRPr>
            </a:p>
            <a:p>
              <a:pPr algn="ctr">
                <a:lnSpc>
                  <a:spcPts val="2160"/>
                </a:lnSpc>
              </a:pPr>
              <a:r>
                <a:rPr lang="zh-CN" altLang="en-US" dirty="0" smtClean="0">
                  <a:solidFill>
                    <a:schemeClr val="tx1">
                      <a:lumMod val="65000"/>
                      <a:lumOff val="35000"/>
                    </a:schemeClr>
                  </a:solidFill>
                  <a:latin typeface="+mj-ea"/>
                  <a:ea typeface="+mj-ea"/>
                </a:rPr>
                <a:t>智能</a:t>
              </a:r>
              <a:r>
                <a:rPr lang="zh-CN" altLang="en-US" dirty="0">
                  <a:solidFill>
                    <a:schemeClr val="tx1">
                      <a:lumMod val="65000"/>
                      <a:lumOff val="35000"/>
                    </a:schemeClr>
                  </a:solidFill>
                  <a:latin typeface="+mj-ea"/>
                  <a:ea typeface="+mj-ea"/>
                </a:rPr>
                <a:t>硬件大数据免费托管平台</a:t>
              </a:r>
              <a:endParaRPr lang="zh-CN" altLang="en-US" dirty="0">
                <a:solidFill>
                  <a:schemeClr val="tx1">
                    <a:lumMod val="65000"/>
                    <a:lumOff val="35000"/>
                  </a:schemeClr>
                </a:solidFill>
                <a:latin typeface="+mj-ea"/>
                <a:ea typeface="+mj-ea"/>
              </a:endParaRPr>
            </a:p>
          </p:txBody>
        </p:sp>
        <p:pic>
          <p:nvPicPr>
            <p:cNvPr id="1048" name="Picture 24" descr="F:\大数据挖掘平台\物联网大数据平台\logo_bate_homeaaa.png">
              <a:hlinkClick r:id="rId21"/>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525082" y="595308"/>
              <a:ext cx="1809750" cy="52387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Administrator\Desktop\TIM截图20180706145956.png">
              <a:hlinkClick r:id="rId21"/>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383853" y="1263318"/>
              <a:ext cx="4092208" cy="203435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7" name="组合 16"/>
          <p:cNvGrpSpPr/>
          <p:nvPr/>
        </p:nvGrpSpPr>
        <p:grpSpPr>
          <a:xfrm>
            <a:off x="4683554" y="619673"/>
            <a:ext cx="4092258" cy="3950990"/>
            <a:chOff x="4683442" y="409573"/>
            <a:chExt cx="4092258" cy="3950990"/>
          </a:xfrm>
        </p:grpSpPr>
        <p:sp>
          <p:nvSpPr>
            <p:cNvPr id="37" name="矩形 36">
              <a:hlinkClick r:id="rId24"/>
            </p:cNvPr>
            <p:cNvSpPr/>
            <p:nvPr/>
          </p:nvSpPr>
          <p:spPr>
            <a:xfrm>
              <a:off x="4683492" y="409573"/>
              <a:ext cx="4092208" cy="3950990"/>
            </a:xfrm>
            <a:prstGeom prst="rect">
              <a:avLst/>
            </a:prstGeom>
            <a:solidFill>
              <a:schemeClr val="bg1"/>
            </a:solidFill>
            <a:ln>
              <a:noFill/>
            </a:ln>
            <a:effectLst>
              <a:outerShdw blurRad="127000" dist="38100" dir="5400000" sx="102000" sy="102000" algn="t"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4">
              <a:hlinkClick r:id="rId24"/>
            </p:cNvPr>
            <p:cNvSpPr txBox="1"/>
            <p:nvPr/>
          </p:nvSpPr>
          <p:spPr>
            <a:xfrm>
              <a:off x="5376230" y="3420340"/>
              <a:ext cx="2723823" cy="656590"/>
            </a:xfrm>
            <a:prstGeom prst="rect">
              <a:avLst/>
            </a:prstGeom>
            <a:noFill/>
          </p:spPr>
          <p:txBody>
            <a:bodyPr wrap="none" rtlCol="0">
              <a:spAutoFit/>
            </a:bodyPr>
            <a:lstStyle/>
            <a:p>
              <a:pPr algn="ctr">
                <a:lnSpc>
                  <a:spcPts val="2160"/>
                </a:lnSpc>
              </a:pPr>
              <a:r>
                <a:rPr lang="zh-CN" altLang="en-US" dirty="0">
                  <a:solidFill>
                    <a:schemeClr val="tx1">
                      <a:lumMod val="65000"/>
                      <a:lumOff val="35000"/>
                    </a:schemeClr>
                  </a:solidFill>
                  <a:latin typeface="+mj-ea"/>
                  <a:ea typeface="+mj-ea"/>
                </a:rPr>
                <a:t>环境</a:t>
              </a:r>
              <a:r>
                <a:rPr lang="zh-CN" altLang="en-US" dirty="0" smtClean="0">
                  <a:solidFill>
                    <a:schemeClr val="tx1">
                      <a:lumMod val="65000"/>
                      <a:lumOff val="35000"/>
                    </a:schemeClr>
                  </a:solidFill>
                  <a:latin typeface="+mj-ea"/>
                  <a:ea typeface="+mj-ea"/>
                </a:rPr>
                <a:t>云</a:t>
              </a:r>
              <a:endParaRPr lang="en-US" altLang="zh-CN" dirty="0" smtClean="0">
                <a:solidFill>
                  <a:schemeClr val="tx1">
                    <a:lumMod val="65000"/>
                    <a:lumOff val="35000"/>
                  </a:schemeClr>
                </a:solidFill>
                <a:latin typeface="+mj-ea"/>
                <a:ea typeface="+mj-ea"/>
              </a:endParaRPr>
            </a:p>
            <a:p>
              <a:pPr algn="ctr">
                <a:lnSpc>
                  <a:spcPts val="2160"/>
                </a:lnSpc>
              </a:pPr>
              <a:r>
                <a:rPr lang="zh-CN" altLang="en-US" dirty="0" smtClean="0">
                  <a:solidFill>
                    <a:schemeClr val="tx1">
                      <a:lumMod val="65000"/>
                      <a:lumOff val="35000"/>
                    </a:schemeClr>
                  </a:solidFill>
                </a:rPr>
                <a:t>环境</a:t>
              </a:r>
              <a:r>
                <a:rPr lang="zh-CN" altLang="en-US" dirty="0">
                  <a:solidFill>
                    <a:schemeClr val="tx1">
                      <a:lumMod val="65000"/>
                      <a:lumOff val="35000"/>
                    </a:schemeClr>
                  </a:solidFill>
                </a:rPr>
                <a:t>大数据开放</a:t>
              </a:r>
              <a:r>
                <a:rPr lang="zh-CN" altLang="en-US" dirty="0" smtClean="0">
                  <a:solidFill>
                    <a:schemeClr val="tx1">
                      <a:lumMod val="65000"/>
                      <a:lumOff val="35000"/>
                    </a:schemeClr>
                  </a:solidFill>
                </a:rPr>
                <a:t>共享平台</a:t>
              </a:r>
              <a:endParaRPr lang="zh-CN" altLang="en-US" dirty="0">
                <a:solidFill>
                  <a:schemeClr val="tx1">
                    <a:lumMod val="65000"/>
                    <a:lumOff val="35000"/>
                  </a:schemeClr>
                </a:solidFill>
              </a:endParaRPr>
            </a:p>
          </p:txBody>
        </p:sp>
        <p:pic>
          <p:nvPicPr>
            <p:cNvPr id="1050" name="Picture 26" descr="F:\大数据挖掘平台\环境云\环境云logo.png">
              <a:hlinkClick r:id="rId24"/>
            </p:cNvPr>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5855807" y="514623"/>
              <a:ext cx="1630844" cy="799827"/>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dministrator\Desktop\TIM截图20180706145922.png">
              <a:hlinkClick r:id="rId24"/>
            </p:cNvPr>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4683442" y="1263318"/>
              <a:ext cx="4075113" cy="2034351"/>
            </a:xfrm>
            <a:prstGeom prst="rect">
              <a:avLst/>
            </a:prstGeom>
            <a:noFill/>
            <a:extLst>
              <a:ext uri="{909E8E84-426E-40DD-AFC4-6F175D3DCCD1}">
                <a14:hiddenFill xmlns:a14="http://schemas.microsoft.com/office/drawing/2010/main">
                  <a:solidFill>
                    <a:srgbClr val="FFFFFF"/>
                  </a:solidFill>
                </a14:hiddenFill>
              </a:ext>
            </a:extLst>
          </p:spPr>
        </p:pic>
      </p:grpSp>
      <p:sp>
        <p:nvSpPr>
          <p:cNvPr id="42" name="TextBox 41"/>
          <p:cNvSpPr txBox="1"/>
          <p:nvPr/>
        </p:nvSpPr>
        <p:spPr>
          <a:xfrm>
            <a:off x="374194" y="125756"/>
            <a:ext cx="1402080" cy="737235"/>
          </a:xfrm>
          <a:prstGeom prst="rect">
            <a:avLst/>
          </a:prstGeom>
          <a:noFill/>
        </p:spPr>
        <p:txBody>
          <a:bodyPr wrap="none" rtlCol="0">
            <a:spAutoFit/>
          </a:bodyPr>
          <a:lstStyle/>
          <a:p>
            <a:r>
              <a:rPr lang="zh-CN" altLang="en-US" sz="2400" b="1" dirty="0" smtClean="0">
                <a:solidFill>
                  <a:schemeClr val="bg2">
                    <a:lumMod val="50000"/>
                  </a:schemeClr>
                </a:solidFill>
              </a:rPr>
              <a:t>网站推荐</a:t>
            </a:r>
            <a:endParaRPr lang="zh-CN" altLang="en-US" dirty="0">
              <a:solidFill>
                <a:schemeClr val="bg2">
                  <a:lumMod val="50000"/>
                </a:schemeClr>
              </a:solidFill>
            </a:endParaRPr>
          </a:p>
          <a:p>
            <a:endParaRPr lang="zh-CN" altLang="en-US" dirty="0">
              <a:solidFill>
                <a:schemeClr val="bg2">
                  <a:lumMod val="50000"/>
                </a:schemeClr>
              </a:solidFill>
            </a:endParaRPr>
          </a:p>
        </p:txBody>
      </p:sp>
    </p:spTree>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1997136"/>
            <a:ext cx="7084431" cy="1791128"/>
            <a:chOff x="-1" y="2037922"/>
            <a:chExt cx="12192763" cy="1791128"/>
          </a:xfrm>
        </p:grpSpPr>
        <p:sp>
          <p:nvSpPr>
            <p:cNvPr id="3" name="矩形 2"/>
            <p:cNvSpPr/>
            <p:nvPr/>
          </p:nvSpPr>
          <p:spPr>
            <a:xfrm>
              <a:off x="762" y="2038350"/>
              <a:ext cx="12192000" cy="17907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762" y="2037922"/>
              <a:ext cx="12192000" cy="72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 y="3752264"/>
              <a:ext cx="12192000" cy="72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6" name="图片 5"/>
          <p:cNvPicPr>
            <a:picLocks noChangeAspect="1"/>
          </p:cNvPicPr>
          <p:nvPr/>
        </p:nvPicPr>
        <p:blipFill rotWithShape="1">
          <a:blip r:embed="rId1">
            <a:extLst>
              <a:ext uri="{28A0092B-C50C-407E-A947-70E740481C1C}">
                <a14:useLocalDpi xmlns:a14="http://schemas.microsoft.com/office/drawing/2010/main" val="0"/>
              </a:ext>
            </a:extLst>
          </a:blip>
          <a:srcRect r="75391"/>
          <a:stretch>
            <a:fillRect/>
          </a:stretch>
        </p:blipFill>
        <p:spPr>
          <a:xfrm flipH="1">
            <a:off x="6143625" y="0"/>
            <a:ext cx="3000375" cy="6858000"/>
          </a:xfrm>
          <a:prstGeom prst="rect">
            <a:avLst/>
          </a:prstGeom>
        </p:spPr>
      </p:pic>
      <p:sp>
        <p:nvSpPr>
          <p:cNvPr id="7" name="文本框 5"/>
          <p:cNvSpPr txBox="1"/>
          <p:nvPr/>
        </p:nvSpPr>
        <p:spPr>
          <a:xfrm>
            <a:off x="1371600" y="2328817"/>
            <a:ext cx="4185761" cy="1200329"/>
          </a:xfrm>
          <a:prstGeom prst="rect">
            <a:avLst/>
          </a:prstGeom>
          <a:noFill/>
        </p:spPr>
        <p:txBody>
          <a:bodyPr wrap="none" rtlCol="0">
            <a:spAutoFit/>
          </a:bodyPr>
          <a:lstStyle/>
          <a:p>
            <a:r>
              <a:rPr lang="zh-CN" altLang="en-US" sz="7200" spc="600" dirty="0" smtClean="0">
                <a:solidFill>
                  <a:schemeClr val="bg1"/>
                </a:solidFill>
              </a:rPr>
              <a:t>感谢聆听</a:t>
            </a:r>
            <a:endParaRPr lang="zh-CN" altLang="en-US" sz="7200" spc="600" dirty="0">
              <a:solidFill>
                <a:schemeClr val="bg1"/>
              </a:solidFill>
            </a:endParaRP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3"/>
          </p:nvPr>
        </p:nvSpPr>
        <p:spPr/>
        <p:txBody>
          <a:bodyPr>
            <a:normAutofit/>
          </a:bodyPr>
          <a:lstStyle/>
          <a:p>
            <a:r>
              <a:rPr lang="en-US" altLang="zh-CN" sz="2000" dirty="0" smtClean="0"/>
              <a:t>8.1.2</a:t>
            </a:r>
            <a:r>
              <a:rPr lang="zh-CN" altLang="en-US" sz="2000" dirty="0"/>
              <a:t>面向对象术语简介</a:t>
            </a:r>
            <a:endParaRPr lang="zh-CN" altLang="en-US" sz="2000" dirty="0"/>
          </a:p>
        </p:txBody>
      </p:sp>
      <p:sp>
        <p:nvSpPr>
          <p:cNvPr id="3" name="内容占位符 2"/>
          <p:cNvSpPr>
            <a:spLocks noGrp="1"/>
          </p:cNvSpPr>
          <p:nvPr>
            <p:ph sz="quarter" idx="14"/>
          </p:nvPr>
        </p:nvSpPr>
        <p:spPr>
          <a:xfrm>
            <a:off x="364880" y="1441693"/>
            <a:ext cx="8437925" cy="4699799"/>
          </a:xfrm>
        </p:spPr>
        <p:txBody>
          <a:bodyPr>
            <a:noAutofit/>
          </a:bodyPr>
          <a:lstStyle/>
          <a:p>
            <a:pPr>
              <a:lnSpc>
                <a:spcPct val="150000"/>
              </a:lnSpc>
            </a:pPr>
            <a:r>
              <a:rPr lang="zh-CN" altLang="en-US" sz="2000" dirty="0" smtClean="0">
                <a:solidFill>
                  <a:schemeClr val="tx1">
                    <a:lumMod val="75000"/>
                    <a:lumOff val="25000"/>
                  </a:schemeClr>
                </a:solidFill>
              </a:rPr>
              <a:t>实例化</a:t>
            </a:r>
            <a:r>
              <a:rPr lang="zh-CN" altLang="en-US" sz="2000" dirty="0">
                <a:solidFill>
                  <a:schemeClr val="tx1">
                    <a:lumMod val="75000"/>
                    <a:lumOff val="25000"/>
                  </a:schemeClr>
                </a:solidFill>
              </a:rPr>
              <a:t>：创建类的一个实例的过程。</a:t>
            </a:r>
            <a:endParaRPr lang="zh-CN" altLang="en-US" sz="2000" dirty="0">
              <a:solidFill>
                <a:schemeClr val="tx1">
                  <a:lumMod val="75000"/>
                  <a:lumOff val="25000"/>
                </a:schemeClr>
              </a:solidFill>
            </a:endParaRPr>
          </a:p>
          <a:p>
            <a:pPr>
              <a:lnSpc>
                <a:spcPct val="150000"/>
              </a:lnSpc>
            </a:pPr>
            <a:r>
              <a:rPr lang="zh-CN" altLang="en-US" sz="2000" dirty="0">
                <a:solidFill>
                  <a:schemeClr val="tx1">
                    <a:lumMod val="75000"/>
                    <a:lumOff val="25000"/>
                  </a:schemeClr>
                </a:solidFill>
              </a:rPr>
              <a:t>封装：把对象的属性、方法、事件集中到一个统一的类中，并对调用者屏蔽其中的细节。</a:t>
            </a:r>
            <a:endParaRPr lang="zh-CN" altLang="en-US" sz="2000" dirty="0">
              <a:solidFill>
                <a:schemeClr val="tx1">
                  <a:lumMod val="75000"/>
                  <a:lumOff val="25000"/>
                </a:schemeClr>
              </a:solidFill>
            </a:endParaRPr>
          </a:p>
          <a:p>
            <a:pPr>
              <a:lnSpc>
                <a:spcPct val="150000"/>
              </a:lnSpc>
            </a:pPr>
            <a:r>
              <a:rPr lang="zh-CN" altLang="en-US" sz="2000" dirty="0">
                <a:solidFill>
                  <a:schemeClr val="tx1">
                    <a:lumMod val="75000"/>
                    <a:lumOff val="25000"/>
                  </a:schemeClr>
                </a:solidFill>
              </a:rPr>
              <a:t>继承：一个类共享另一个类的数据结构和方法的机制称为继承。起始类称为基类、超类、父类，而继承类称为派生类、子类。继承类是对被继承类的扩展。</a:t>
            </a:r>
            <a:endParaRPr lang="zh-CN" altLang="en-US" sz="2000" dirty="0">
              <a:solidFill>
                <a:schemeClr val="tx1">
                  <a:lumMod val="75000"/>
                  <a:lumOff val="25000"/>
                </a:schemeClr>
              </a:solidFill>
            </a:endParaRPr>
          </a:p>
          <a:p>
            <a:pPr>
              <a:lnSpc>
                <a:spcPct val="150000"/>
              </a:lnSpc>
            </a:pPr>
            <a:r>
              <a:rPr lang="zh-CN" altLang="en-US" sz="2000" dirty="0">
                <a:solidFill>
                  <a:schemeClr val="tx1">
                    <a:lumMod val="75000"/>
                    <a:lumOff val="25000"/>
                  </a:schemeClr>
                </a:solidFill>
              </a:rPr>
              <a:t>多态：一个同样的函数对于不同的对象可以具有不同的实现，就称为多态。</a:t>
            </a:r>
            <a:endParaRPr lang="zh-CN" altLang="en-US" sz="2000" dirty="0">
              <a:solidFill>
                <a:schemeClr val="tx1">
                  <a:lumMod val="75000"/>
                  <a:lumOff val="25000"/>
                </a:schemeClr>
              </a:solidFill>
            </a:endParaRPr>
          </a:p>
          <a:p>
            <a:pPr>
              <a:lnSpc>
                <a:spcPct val="150000"/>
              </a:lnSpc>
            </a:pPr>
            <a:r>
              <a:rPr lang="zh-CN" altLang="en-US" sz="2000" dirty="0">
                <a:solidFill>
                  <a:schemeClr val="tx1">
                    <a:lumMod val="75000"/>
                    <a:lumOff val="25000"/>
                  </a:schemeClr>
                </a:solidFill>
              </a:rPr>
              <a:t>接口：定义了方法、属性的结构，为其成员提供规约，不提供实现。不能直接从接口创建对象，必须首先创建一个类来实现接口所定义的内容</a:t>
            </a:r>
            <a:r>
              <a:rPr lang="zh-CN" altLang="en-US" sz="2000" dirty="0" smtClean="0">
                <a:solidFill>
                  <a:schemeClr val="tx1">
                    <a:lumMod val="75000"/>
                    <a:lumOff val="25000"/>
                  </a:schemeClr>
                </a:solidFill>
              </a:rPr>
              <a:t>。</a:t>
            </a:r>
            <a:endParaRPr lang="zh-CN" altLang="en-US" sz="2000" dirty="0" smtClean="0">
              <a:solidFill>
                <a:schemeClr val="tx1">
                  <a:lumMod val="75000"/>
                  <a:lumOff val="25000"/>
                </a:schemeClr>
              </a:solidFill>
            </a:endParaRPr>
          </a:p>
        </p:txBody>
      </p:sp>
      <p:sp>
        <p:nvSpPr>
          <p:cNvPr id="4" name="TextBox 3"/>
          <p:cNvSpPr txBox="1"/>
          <p:nvPr/>
        </p:nvSpPr>
        <p:spPr>
          <a:xfrm>
            <a:off x="246185" y="105507"/>
            <a:ext cx="3578469" cy="415498"/>
          </a:xfrm>
          <a:prstGeom prst="rect">
            <a:avLst/>
          </a:prstGeom>
          <a:noFill/>
        </p:spPr>
        <p:txBody>
          <a:bodyPr wrap="square" rtlCol="0">
            <a:spAutoFit/>
          </a:bodyPr>
          <a:lstStyle/>
          <a:p>
            <a:r>
              <a:rPr lang="en-US" altLang="zh-CN" sz="2100" b="1" spc="225" dirty="0" smtClean="0">
                <a:solidFill>
                  <a:prstClr val="white"/>
                </a:solidFill>
              </a:rPr>
              <a:t>8.1 </a:t>
            </a:r>
            <a:r>
              <a:rPr lang="zh-CN" altLang="en-US" sz="2100" b="1" spc="225" dirty="0" smtClean="0">
                <a:solidFill>
                  <a:prstClr val="white"/>
                </a:solidFill>
              </a:rPr>
              <a:t>理解</a:t>
            </a:r>
            <a:r>
              <a:rPr lang="zh-CN" altLang="en-US" sz="2100" b="1" spc="225" dirty="0">
                <a:solidFill>
                  <a:prstClr val="white"/>
                </a:solidFill>
              </a:rPr>
              <a:t>面向对象</a:t>
            </a:r>
            <a:endParaRPr lang="en-US" altLang="zh-CN" sz="2100" b="1" spc="225" dirty="0">
              <a:solidFill>
                <a:prstClr val="white"/>
              </a:solidFill>
            </a:endParaRPr>
          </a:p>
        </p:txBody>
      </p:sp>
      <p:sp>
        <p:nvSpPr>
          <p:cNvPr id="5" name="TextBox 4"/>
          <p:cNvSpPr txBox="1"/>
          <p:nvPr/>
        </p:nvSpPr>
        <p:spPr>
          <a:xfrm>
            <a:off x="6523891" y="255004"/>
            <a:ext cx="3006969" cy="300852"/>
          </a:xfrm>
          <a:prstGeom prst="rect">
            <a:avLst/>
          </a:prstGeom>
          <a:noFill/>
        </p:spPr>
        <p:txBody>
          <a:bodyPr wrap="square" rtlCol="0">
            <a:spAutoFit/>
          </a:bodyPr>
          <a:lstStyle/>
          <a:p>
            <a:r>
              <a:rPr lang="zh-CN" altLang="en-US" sz="1355" dirty="0">
                <a:solidFill>
                  <a:prstClr val="white"/>
                </a:solidFill>
              </a:rPr>
              <a:t>  第八</a:t>
            </a:r>
            <a:r>
              <a:rPr lang="zh-CN" altLang="en-US" sz="1355" dirty="0" smtClean="0">
                <a:solidFill>
                  <a:prstClr val="white"/>
                </a:solidFill>
              </a:rPr>
              <a:t>章 类</a:t>
            </a:r>
            <a:r>
              <a:rPr lang="zh-CN" altLang="en-US" sz="1355" dirty="0">
                <a:solidFill>
                  <a:prstClr val="white"/>
                </a:solidFill>
              </a:rPr>
              <a:t>和对象</a:t>
            </a:r>
            <a:endParaRPr lang="zh-CN" altLang="en-US" sz="1355" dirty="0">
              <a:solidFill>
                <a:prstClr val="white"/>
              </a:solidFill>
            </a:endParaRP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3"/>
          </p:nvPr>
        </p:nvSpPr>
        <p:spPr/>
        <p:txBody>
          <a:bodyPr>
            <a:normAutofit/>
          </a:bodyPr>
          <a:lstStyle/>
          <a:p>
            <a:r>
              <a:rPr lang="en-US" altLang="zh-CN" sz="2000" dirty="0" smtClean="0"/>
              <a:t>8.1.2</a:t>
            </a:r>
            <a:r>
              <a:rPr lang="zh-CN" altLang="en-US" sz="2000" dirty="0"/>
              <a:t>面向对象术语简介</a:t>
            </a:r>
            <a:endParaRPr lang="zh-CN" altLang="en-US" sz="2000" dirty="0"/>
          </a:p>
        </p:txBody>
      </p:sp>
      <p:sp>
        <p:nvSpPr>
          <p:cNvPr id="3" name="内容占位符 2"/>
          <p:cNvSpPr>
            <a:spLocks noGrp="1"/>
          </p:cNvSpPr>
          <p:nvPr>
            <p:ph sz="quarter" idx="14"/>
          </p:nvPr>
        </p:nvSpPr>
        <p:spPr>
          <a:xfrm>
            <a:off x="364880" y="1441693"/>
            <a:ext cx="8437925" cy="4699799"/>
          </a:xfrm>
        </p:spPr>
        <p:txBody>
          <a:bodyPr>
            <a:noAutofit/>
          </a:bodyPr>
          <a:lstStyle/>
          <a:p>
            <a:pPr>
              <a:lnSpc>
                <a:spcPct val="150000"/>
              </a:lnSpc>
            </a:pPr>
            <a:r>
              <a:rPr lang="zh-CN" altLang="en-US" sz="2000" dirty="0" smtClean="0">
                <a:solidFill>
                  <a:schemeClr val="tx1">
                    <a:lumMod val="75000"/>
                    <a:lumOff val="25000"/>
                  </a:schemeClr>
                </a:solidFill>
              </a:rPr>
              <a:t>重载</a:t>
            </a:r>
            <a:r>
              <a:rPr lang="zh-CN" altLang="en-US" sz="2000" dirty="0">
                <a:solidFill>
                  <a:schemeClr val="tx1">
                    <a:lumMod val="75000"/>
                    <a:lumOff val="25000"/>
                  </a:schemeClr>
                </a:solidFill>
              </a:rPr>
              <a:t>：一个方法可以具有许多不同的接口，但方法的名称是相同的。  </a:t>
            </a:r>
            <a:endParaRPr lang="zh-CN" altLang="en-US" sz="2000" dirty="0">
              <a:solidFill>
                <a:schemeClr val="tx1">
                  <a:lumMod val="75000"/>
                  <a:lumOff val="25000"/>
                </a:schemeClr>
              </a:solidFill>
            </a:endParaRPr>
          </a:p>
          <a:p>
            <a:pPr>
              <a:lnSpc>
                <a:spcPct val="150000"/>
              </a:lnSpc>
            </a:pPr>
            <a:r>
              <a:rPr lang="zh-CN" altLang="en-US" sz="2000" dirty="0">
                <a:solidFill>
                  <a:schemeClr val="tx1">
                    <a:lumMod val="75000"/>
                    <a:lumOff val="25000"/>
                  </a:schemeClr>
                </a:solidFill>
              </a:rPr>
              <a:t>事件：事件是由某个外部行为所引发的对象方法。</a:t>
            </a:r>
            <a:endParaRPr lang="zh-CN" altLang="en-US" sz="2000" dirty="0">
              <a:solidFill>
                <a:schemeClr val="tx1">
                  <a:lumMod val="75000"/>
                  <a:lumOff val="25000"/>
                </a:schemeClr>
              </a:solidFill>
            </a:endParaRPr>
          </a:p>
          <a:p>
            <a:pPr>
              <a:lnSpc>
                <a:spcPct val="150000"/>
              </a:lnSpc>
            </a:pPr>
            <a:r>
              <a:rPr lang="zh-CN" altLang="en-US" sz="2000" dirty="0">
                <a:solidFill>
                  <a:schemeClr val="tx1">
                    <a:lumMod val="75000"/>
                    <a:lumOff val="25000"/>
                  </a:schemeClr>
                </a:solidFill>
              </a:rPr>
              <a:t>重写：在派生类中，对基类某个方法的程序代码进行重新编写，使其实现不同的功能，我们把这个过程称为重写。</a:t>
            </a:r>
            <a:endParaRPr lang="zh-CN" altLang="en-US" sz="2000" dirty="0">
              <a:solidFill>
                <a:schemeClr val="tx1">
                  <a:lumMod val="75000"/>
                  <a:lumOff val="25000"/>
                </a:schemeClr>
              </a:solidFill>
            </a:endParaRPr>
          </a:p>
          <a:p>
            <a:pPr>
              <a:lnSpc>
                <a:spcPct val="150000"/>
              </a:lnSpc>
            </a:pPr>
            <a:r>
              <a:rPr lang="zh-CN" altLang="en-US" sz="2000" dirty="0">
                <a:solidFill>
                  <a:schemeClr val="tx1">
                    <a:lumMod val="75000"/>
                    <a:lumOff val="25000"/>
                  </a:schemeClr>
                </a:solidFill>
              </a:rPr>
              <a:t>构造函数：是创建对象所调用的特殊方法。</a:t>
            </a:r>
            <a:endParaRPr lang="zh-CN" altLang="en-US" sz="2000" dirty="0">
              <a:solidFill>
                <a:schemeClr val="tx1">
                  <a:lumMod val="75000"/>
                  <a:lumOff val="25000"/>
                </a:schemeClr>
              </a:solidFill>
            </a:endParaRPr>
          </a:p>
          <a:p>
            <a:pPr>
              <a:lnSpc>
                <a:spcPct val="150000"/>
              </a:lnSpc>
            </a:pPr>
            <a:r>
              <a:rPr lang="zh-CN" altLang="en-US" sz="2000" dirty="0">
                <a:solidFill>
                  <a:schemeClr val="tx1">
                    <a:lumMod val="75000"/>
                    <a:lumOff val="25000"/>
                  </a:schemeClr>
                </a:solidFill>
              </a:rPr>
              <a:t>析构函数：是释放对象时所调用的特殊方法。</a:t>
            </a:r>
            <a:endParaRPr lang="zh-CN" altLang="en-US" sz="2000" dirty="0">
              <a:solidFill>
                <a:schemeClr val="tx1">
                  <a:lumMod val="75000"/>
                  <a:lumOff val="25000"/>
                </a:schemeClr>
              </a:solidFill>
            </a:endParaRPr>
          </a:p>
        </p:txBody>
      </p:sp>
      <p:sp>
        <p:nvSpPr>
          <p:cNvPr id="4" name="TextBox 3"/>
          <p:cNvSpPr txBox="1"/>
          <p:nvPr/>
        </p:nvSpPr>
        <p:spPr>
          <a:xfrm>
            <a:off x="246185" y="105507"/>
            <a:ext cx="3578469" cy="415498"/>
          </a:xfrm>
          <a:prstGeom prst="rect">
            <a:avLst/>
          </a:prstGeom>
          <a:noFill/>
        </p:spPr>
        <p:txBody>
          <a:bodyPr wrap="square" rtlCol="0">
            <a:spAutoFit/>
          </a:bodyPr>
          <a:lstStyle/>
          <a:p>
            <a:r>
              <a:rPr lang="en-US" altLang="zh-CN" sz="2100" b="1" spc="225" dirty="0" smtClean="0">
                <a:solidFill>
                  <a:prstClr val="white"/>
                </a:solidFill>
              </a:rPr>
              <a:t>8.1 </a:t>
            </a:r>
            <a:r>
              <a:rPr lang="zh-CN" altLang="en-US" sz="2100" b="1" spc="225" dirty="0" smtClean="0">
                <a:solidFill>
                  <a:prstClr val="white"/>
                </a:solidFill>
              </a:rPr>
              <a:t>理解</a:t>
            </a:r>
            <a:r>
              <a:rPr lang="zh-CN" altLang="en-US" sz="2100" b="1" spc="225" dirty="0">
                <a:solidFill>
                  <a:prstClr val="white"/>
                </a:solidFill>
              </a:rPr>
              <a:t>面向对象</a:t>
            </a:r>
            <a:endParaRPr lang="en-US" altLang="zh-CN" sz="2100" b="1" spc="225" dirty="0">
              <a:solidFill>
                <a:prstClr val="white"/>
              </a:solidFill>
            </a:endParaRPr>
          </a:p>
        </p:txBody>
      </p:sp>
      <p:sp>
        <p:nvSpPr>
          <p:cNvPr id="5" name="TextBox 4"/>
          <p:cNvSpPr txBox="1"/>
          <p:nvPr/>
        </p:nvSpPr>
        <p:spPr>
          <a:xfrm>
            <a:off x="6523891" y="255004"/>
            <a:ext cx="3006969" cy="300852"/>
          </a:xfrm>
          <a:prstGeom prst="rect">
            <a:avLst/>
          </a:prstGeom>
          <a:noFill/>
        </p:spPr>
        <p:txBody>
          <a:bodyPr wrap="square" rtlCol="0">
            <a:spAutoFit/>
          </a:bodyPr>
          <a:lstStyle/>
          <a:p>
            <a:r>
              <a:rPr lang="zh-CN" altLang="en-US" sz="1355" dirty="0">
                <a:solidFill>
                  <a:prstClr val="white"/>
                </a:solidFill>
              </a:rPr>
              <a:t>  第八</a:t>
            </a:r>
            <a:r>
              <a:rPr lang="zh-CN" altLang="en-US" sz="1355" dirty="0" smtClean="0">
                <a:solidFill>
                  <a:prstClr val="white"/>
                </a:solidFill>
              </a:rPr>
              <a:t>章 类</a:t>
            </a:r>
            <a:r>
              <a:rPr lang="zh-CN" altLang="en-US" sz="1355" dirty="0">
                <a:solidFill>
                  <a:prstClr val="white"/>
                </a:solidFill>
              </a:rPr>
              <a:t>和对象</a:t>
            </a:r>
            <a:endParaRPr lang="zh-CN" altLang="en-US" sz="1355" dirty="0">
              <a:solidFill>
                <a:prstClr val="white"/>
              </a:solidFill>
            </a:endParaRP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grpSp>
        <p:nvGrpSpPr>
          <p:cNvPr id="73" name="组合 72"/>
          <p:cNvGrpSpPr/>
          <p:nvPr/>
        </p:nvGrpSpPr>
        <p:grpSpPr>
          <a:xfrm>
            <a:off x="690257" y="854039"/>
            <a:ext cx="7832784" cy="781050"/>
            <a:chOff x="2788580" y="1152524"/>
            <a:chExt cx="3730770" cy="781050"/>
          </a:xfrm>
        </p:grpSpPr>
        <p:grpSp>
          <p:nvGrpSpPr>
            <p:cNvPr id="6" name="组合 5"/>
            <p:cNvGrpSpPr/>
            <p:nvPr/>
          </p:nvGrpSpPr>
          <p:grpSpPr>
            <a:xfrm>
              <a:off x="2788580" y="1152524"/>
              <a:ext cx="3730770" cy="781050"/>
              <a:chOff x="3725790" y="847725"/>
              <a:chExt cx="3730770" cy="781050"/>
            </a:xfrm>
          </p:grpSpPr>
          <p:grpSp>
            <p:nvGrpSpPr>
              <p:cNvPr id="7" name="组合 6"/>
              <p:cNvGrpSpPr/>
              <p:nvPr/>
            </p:nvGrpSpPr>
            <p:grpSpPr>
              <a:xfrm>
                <a:off x="3725790" y="1019175"/>
                <a:ext cx="627135" cy="609600"/>
                <a:chOff x="3725790" y="1019175"/>
                <a:chExt cx="627135" cy="609600"/>
              </a:xfrm>
            </p:grpSpPr>
            <p:sp>
              <p:nvSpPr>
                <p:cNvPr id="12" name="任意多边形 11"/>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直角三角形 12"/>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8" name="组合 7"/>
              <p:cNvGrpSpPr/>
              <p:nvPr/>
            </p:nvGrpSpPr>
            <p:grpSpPr>
              <a:xfrm flipH="1">
                <a:off x="6829425" y="1019175"/>
                <a:ext cx="627135" cy="609600"/>
                <a:chOff x="3725790" y="1019175"/>
                <a:chExt cx="627135" cy="609600"/>
              </a:xfrm>
            </p:grpSpPr>
            <p:sp>
              <p:nvSpPr>
                <p:cNvPr id="10" name="任意多边形 9"/>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 name="直角三角形 10"/>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9" name="矩形 8"/>
              <p:cNvSpPr/>
              <p:nvPr/>
            </p:nvSpPr>
            <p:spPr>
              <a:xfrm>
                <a:off x="4181475" y="847725"/>
                <a:ext cx="281940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14" name="文本框 14"/>
            <p:cNvSpPr txBox="1"/>
            <p:nvPr/>
          </p:nvSpPr>
          <p:spPr>
            <a:xfrm>
              <a:off x="3843906" y="1169836"/>
              <a:ext cx="1456173" cy="523220"/>
            </a:xfrm>
            <a:prstGeom prst="rect">
              <a:avLst/>
            </a:prstGeom>
            <a:noFill/>
          </p:spPr>
          <p:txBody>
            <a:bodyPr wrap="none" rtlCol="0">
              <a:spAutoFit/>
            </a:bodyPr>
            <a:lstStyle/>
            <a:p>
              <a:pPr algn="ctr"/>
              <a:r>
                <a:rPr lang="zh-CN" altLang="en-US" sz="2800" dirty="0" smtClean="0">
                  <a:solidFill>
                    <a:srgbClr val="FFC000"/>
                  </a:solidFill>
                </a:rPr>
                <a:t>第八章</a:t>
              </a:r>
              <a:r>
                <a:rPr lang="zh-CN" altLang="en-US" sz="2800" dirty="0">
                  <a:solidFill>
                    <a:srgbClr val="FFC000"/>
                  </a:solidFill>
                </a:rPr>
                <a:t>　类和对象</a:t>
              </a:r>
              <a:endParaRPr lang="zh-CN" altLang="en-US" sz="2800" dirty="0">
                <a:solidFill>
                  <a:srgbClr val="FFC000"/>
                </a:solidFill>
              </a:endParaRPr>
            </a:p>
          </p:txBody>
        </p:sp>
      </p:grpSp>
      <p:grpSp>
        <p:nvGrpSpPr>
          <p:cNvPr id="67" name="组合 66"/>
          <p:cNvGrpSpPr/>
          <p:nvPr/>
        </p:nvGrpSpPr>
        <p:grpSpPr>
          <a:xfrm>
            <a:off x="1768182" y="2592019"/>
            <a:ext cx="5693399" cy="414020"/>
            <a:chOff x="1807265" y="2462595"/>
            <a:chExt cx="5693399" cy="414020"/>
          </a:xfrm>
        </p:grpSpPr>
        <p:sp>
          <p:nvSpPr>
            <p:cNvPr id="47" name="圆角矩形 46"/>
            <p:cNvSpPr/>
            <p:nvPr/>
          </p:nvSpPr>
          <p:spPr>
            <a:xfrm>
              <a:off x="1807265" y="2478527"/>
              <a:ext cx="5693399" cy="394154"/>
            </a:xfrm>
            <a:prstGeom prst="roundRect">
              <a:avLst>
                <a:gd name="adj" fmla="val 20658"/>
              </a:avLst>
            </a:prstGeom>
            <a:solidFill>
              <a:srgbClr val="3D89B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48" name="矩形 47"/>
            <p:cNvSpPr/>
            <p:nvPr/>
          </p:nvSpPr>
          <p:spPr>
            <a:xfrm>
              <a:off x="1883286" y="2462595"/>
              <a:ext cx="2819400" cy="414020"/>
            </a:xfrm>
            <a:prstGeom prst="rect">
              <a:avLst/>
            </a:prstGeom>
          </p:spPr>
          <p:txBody>
            <a:bodyPr wrap="none">
              <a:spAutoFit/>
            </a:bodyPr>
            <a:lstStyle/>
            <a:p>
              <a:r>
                <a:rPr lang="en-US" altLang="zh-CN" sz="2100" spc="225" dirty="0" smtClean="0">
                  <a:solidFill>
                    <a:prstClr val="white"/>
                  </a:solidFill>
                </a:rPr>
                <a:t>8.2</a:t>
              </a:r>
              <a:r>
                <a:rPr lang="zh-CN" altLang="en-US" sz="2100" spc="225" dirty="0">
                  <a:solidFill>
                    <a:prstClr val="white"/>
                  </a:solidFill>
                </a:rPr>
                <a:t> 类的定义与使用</a:t>
              </a:r>
              <a:endParaRPr lang="zh-CN" altLang="en-US" sz="2100" spc="225" dirty="0">
                <a:solidFill>
                  <a:prstClr val="white"/>
                </a:solidFill>
              </a:endParaRPr>
            </a:p>
          </p:txBody>
        </p:sp>
      </p:grpSp>
      <p:grpSp>
        <p:nvGrpSpPr>
          <p:cNvPr id="68" name="组合 67"/>
          <p:cNvGrpSpPr/>
          <p:nvPr/>
        </p:nvGrpSpPr>
        <p:grpSpPr>
          <a:xfrm>
            <a:off x="1754534" y="1872014"/>
            <a:ext cx="5693399" cy="424800"/>
            <a:chOff x="1807265" y="2935089"/>
            <a:chExt cx="5693399" cy="424800"/>
          </a:xfrm>
        </p:grpSpPr>
        <p:sp>
          <p:nvSpPr>
            <p:cNvPr id="49" name="圆角矩形 48"/>
            <p:cNvSpPr/>
            <p:nvPr/>
          </p:nvSpPr>
          <p:spPr>
            <a:xfrm>
              <a:off x="1807265" y="293508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50" name="矩形 49"/>
            <p:cNvSpPr/>
            <p:nvPr/>
          </p:nvSpPr>
          <p:spPr>
            <a:xfrm>
              <a:off x="1881814" y="2945869"/>
              <a:ext cx="2524125" cy="414020"/>
            </a:xfrm>
            <a:prstGeom prst="rect">
              <a:avLst/>
            </a:prstGeom>
          </p:spPr>
          <p:txBody>
            <a:bodyPr wrap="none">
              <a:spAutoFit/>
            </a:bodyPr>
            <a:lstStyle/>
            <a:p>
              <a:r>
                <a:rPr lang="en-US" altLang="zh-CN" sz="2100" spc="225" dirty="0" smtClean="0">
                  <a:solidFill>
                    <a:schemeClr val="tx1">
                      <a:lumMod val="75000"/>
                      <a:lumOff val="25000"/>
                    </a:schemeClr>
                  </a:solidFill>
                </a:rPr>
                <a:t>8.1</a:t>
              </a:r>
              <a:r>
                <a:rPr lang="zh-CN" altLang="en-US" sz="2100" spc="225" dirty="0">
                  <a:solidFill>
                    <a:schemeClr val="tx1">
                      <a:lumMod val="75000"/>
                      <a:lumOff val="25000"/>
                    </a:schemeClr>
                  </a:solidFill>
                </a:rPr>
                <a:t> 理解</a:t>
              </a:r>
              <a:r>
                <a:rPr lang="zh-CN" altLang="en-US" sz="2100" spc="225" dirty="0" smtClean="0">
                  <a:solidFill>
                    <a:schemeClr val="tx1">
                      <a:lumMod val="75000"/>
                      <a:lumOff val="25000"/>
                    </a:schemeClr>
                  </a:solidFill>
                </a:rPr>
                <a:t>面向对象</a:t>
              </a:r>
              <a:endParaRPr lang="zh-CN" altLang="en-US" sz="2100" spc="225" dirty="0" smtClean="0">
                <a:solidFill>
                  <a:schemeClr val="tx1">
                    <a:lumMod val="75000"/>
                    <a:lumOff val="25000"/>
                  </a:schemeClr>
                </a:solidFill>
              </a:endParaRPr>
            </a:p>
          </p:txBody>
        </p:sp>
      </p:grpSp>
      <p:grpSp>
        <p:nvGrpSpPr>
          <p:cNvPr id="69" name="组合 68"/>
          <p:cNvGrpSpPr/>
          <p:nvPr/>
        </p:nvGrpSpPr>
        <p:grpSpPr>
          <a:xfrm>
            <a:off x="1754534" y="3312024"/>
            <a:ext cx="5693399" cy="424800"/>
            <a:chOff x="1807265" y="3400693"/>
            <a:chExt cx="5693399" cy="424800"/>
          </a:xfrm>
        </p:grpSpPr>
        <p:sp>
          <p:nvSpPr>
            <p:cNvPr id="51" name="圆角矩形 50"/>
            <p:cNvSpPr/>
            <p:nvPr/>
          </p:nvSpPr>
          <p:spPr>
            <a:xfrm>
              <a:off x="1807265" y="3400693"/>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52" name="矩形 51"/>
            <p:cNvSpPr/>
            <p:nvPr/>
          </p:nvSpPr>
          <p:spPr>
            <a:xfrm>
              <a:off x="1881814" y="3411473"/>
              <a:ext cx="1933575" cy="414020"/>
            </a:xfrm>
            <a:prstGeom prst="rect">
              <a:avLst/>
            </a:prstGeom>
          </p:spPr>
          <p:txBody>
            <a:bodyPr wrap="none">
              <a:spAutoFit/>
            </a:bodyPr>
            <a:lstStyle/>
            <a:p>
              <a:r>
                <a:rPr lang="en-US" altLang="zh-CN" sz="2100" spc="225" dirty="0" smtClean="0">
                  <a:solidFill>
                    <a:schemeClr val="tx1">
                      <a:lumMod val="75000"/>
                      <a:lumOff val="25000"/>
                    </a:schemeClr>
                  </a:solidFill>
                </a:rPr>
                <a:t>8.3</a:t>
              </a:r>
              <a:r>
                <a:rPr lang="zh-CN" altLang="en-US" sz="2100" spc="225" dirty="0">
                  <a:solidFill>
                    <a:schemeClr val="tx1">
                      <a:lumMod val="75000"/>
                      <a:lumOff val="25000"/>
                    </a:schemeClr>
                  </a:solidFill>
                </a:rPr>
                <a:t> 类的特点</a:t>
              </a:r>
              <a:endParaRPr lang="zh-CN" altLang="en-US" sz="2100" spc="225" dirty="0">
                <a:solidFill>
                  <a:schemeClr val="tx1">
                    <a:lumMod val="75000"/>
                    <a:lumOff val="25000"/>
                  </a:schemeClr>
                </a:solidFill>
              </a:endParaRPr>
            </a:p>
          </p:txBody>
        </p:sp>
      </p:grpSp>
      <p:grpSp>
        <p:nvGrpSpPr>
          <p:cNvPr id="70" name="组合 69"/>
          <p:cNvGrpSpPr/>
          <p:nvPr/>
        </p:nvGrpSpPr>
        <p:grpSpPr>
          <a:xfrm>
            <a:off x="1754534" y="4032029"/>
            <a:ext cx="5693399" cy="424801"/>
            <a:chOff x="1807265" y="3866296"/>
            <a:chExt cx="5693399" cy="424801"/>
          </a:xfrm>
        </p:grpSpPr>
        <p:sp>
          <p:nvSpPr>
            <p:cNvPr id="53" name="圆角矩形 52"/>
            <p:cNvSpPr/>
            <p:nvPr/>
          </p:nvSpPr>
          <p:spPr>
            <a:xfrm>
              <a:off x="1807265" y="3866296"/>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54" name="矩形 53"/>
            <p:cNvSpPr/>
            <p:nvPr/>
          </p:nvSpPr>
          <p:spPr>
            <a:xfrm>
              <a:off x="1881814" y="3877077"/>
              <a:ext cx="1343025" cy="414020"/>
            </a:xfrm>
            <a:prstGeom prst="rect">
              <a:avLst/>
            </a:prstGeom>
          </p:spPr>
          <p:txBody>
            <a:bodyPr wrap="none">
              <a:spAutoFit/>
            </a:bodyPr>
            <a:lstStyle/>
            <a:p>
              <a:r>
                <a:rPr lang="en-US" altLang="zh-CN" sz="2100" spc="225" dirty="0" smtClean="0">
                  <a:solidFill>
                    <a:schemeClr val="tx1">
                      <a:lumMod val="75000"/>
                      <a:lumOff val="25000"/>
                    </a:schemeClr>
                  </a:solidFill>
                </a:rPr>
                <a:t>8.4</a:t>
              </a:r>
              <a:r>
                <a:rPr lang="zh-CN" altLang="en-US" sz="2100" spc="225" dirty="0">
                  <a:solidFill>
                    <a:schemeClr val="tx1">
                      <a:lumMod val="75000"/>
                      <a:lumOff val="25000"/>
                    </a:schemeClr>
                  </a:solidFill>
                </a:rPr>
                <a:t> 实验</a:t>
              </a:r>
              <a:endParaRPr lang="zh-CN" altLang="en-US" sz="2100" spc="225" dirty="0">
                <a:solidFill>
                  <a:schemeClr val="tx1">
                    <a:lumMod val="75000"/>
                    <a:lumOff val="25000"/>
                  </a:schemeClr>
                </a:solidFill>
              </a:endParaRPr>
            </a:p>
          </p:txBody>
        </p:sp>
      </p:grpSp>
      <p:sp>
        <p:nvSpPr>
          <p:cNvPr id="32" name="矩形 31"/>
          <p:cNvSpPr/>
          <p:nvPr/>
        </p:nvSpPr>
        <p:spPr>
          <a:xfrm>
            <a:off x="-7143" y="-9147"/>
            <a:ext cx="9158090"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5" name="矩形 34"/>
          <p:cNvSpPr/>
          <p:nvPr/>
        </p:nvSpPr>
        <p:spPr>
          <a:xfrm>
            <a:off x="-6985" y="6111240"/>
            <a:ext cx="9144000" cy="55816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6" name="矩形 35"/>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5" name="矩形 44"/>
          <p:cNvSpPr/>
          <p:nvPr/>
        </p:nvSpPr>
        <p:spPr>
          <a:xfrm>
            <a:off x="7929" y="38314"/>
            <a:ext cx="2435282" cy="300082"/>
          </a:xfrm>
          <a:prstGeom prst="rect">
            <a:avLst/>
          </a:prstGeom>
        </p:spPr>
        <p:txBody>
          <a:bodyPr wrap="none">
            <a:spAutoFit/>
          </a:bodyPr>
          <a:lstStyle/>
          <a:p>
            <a:r>
              <a:rPr lang="zh-CN" altLang="en-US" sz="1350" dirty="0" smtClean="0">
                <a:solidFill>
                  <a:prstClr val="white"/>
                </a:solidFill>
              </a:rPr>
              <a:t>大数据应用人才培养系列教材</a:t>
            </a:r>
            <a:endParaRPr lang="zh-CN" altLang="en-US" sz="1350" dirty="0">
              <a:solidFill>
                <a:prstClr val="white"/>
              </a:solidFill>
            </a:endParaRPr>
          </a:p>
        </p:txBody>
      </p:sp>
      <p:grpSp>
        <p:nvGrpSpPr>
          <p:cNvPr id="33" name="组合 32"/>
          <p:cNvGrpSpPr/>
          <p:nvPr/>
        </p:nvGrpSpPr>
        <p:grpSpPr>
          <a:xfrm>
            <a:off x="1770454" y="4752035"/>
            <a:ext cx="5693399" cy="424800"/>
            <a:chOff x="1807265" y="3400693"/>
            <a:chExt cx="5693399" cy="424800"/>
          </a:xfrm>
        </p:grpSpPr>
        <p:sp>
          <p:nvSpPr>
            <p:cNvPr id="34" name="圆角矩形 33"/>
            <p:cNvSpPr/>
            <p:nvPr/>
          </p:nvSpPr>
          <p:spPr>
            <a:xfrm>
              <a:off x="1807265" y="3400693"/>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8" name="矩形 37"/>
            <p:cNvSpPr/>
            <p:nvPr/>
          </p:nvSpPr>
          <p:spPr>
            <a:xfrm>
              <a:off x="1881814" y="3411473"/>
              <a:ext cx="1343025" cy="414020"/>
            </a:xfrm>
            <a:prstGeom prst="rect">
              <a:avLst/>
            </a:prstGeom>
          </p:spPr>
          <p:txBody>
            <a:bodyPr wrap="none">
              <a:spAutoFit/>
            </a:bodyPr>
            <a:lstStyle/>
            <a:p>
              <a:r>
                <a:rPr lang="en-US" altLang="zh-CN" sz="2100" spc="225" dirty="0" smtClean="0">
                  <a:solidFill>
                    <a:schemeClr val="tx1">
                      <a:lumMod val="75000"/>
                      <a:lumOff val="25000"/>
                    </a:schemeClr>
                  </a:solidFill>
                </a:rPr>
                <a:t>8.5</a:t>
              </a:r>
              <a:r>
                <a:rPr lang="zh-CN" altLang="en-US" sz="2100" spc="225" dirty="0">
                  <a:solidFill>
                    <a:schemeClr val="tx1">
                      <a:lumMod val="75000"/>
                      <a:lumOff val="25000"/>
                    </a:schemeClr>
                  </a:solidFill>
                </a:rPr>
                <a:t> 小结</a:t>
              </a:r>
              <a:endParaRPr lang="zh-CN" altLang="en-US" sz="2100" spc="225" dirty="0">
                <a:solidFill>
                  <a:schemeClr val="tx1">
                    <a:lumMod val="75000"/>
                    <a:lumOff val="25000"/>
                  </a:schemeClr>
                </a:solidFill>
              </a:endParaRPr>
            </a:p>
          </p:txBody>
        </p:sp>
      </p:grpSp>
      <p:grpSp>
        <p:nvGrpSpPr>
          <p:cNvPr id="39" name="组合 38"/>
          <p:cNvGrpSpPr/>
          <p:nvPr/>
        </p:nvGrpSpPr>
        <p:grpSpPr>
          <a:xfrm>
            <a:off x="1770454" y="5472040"/>
            <a:ext cx="5693399" cy="424801"/>
            <a:chOff x="1807265" y="3866296"/>
            <a:chExt cx="5693399" cy="424801"/>
          </a:xfrm>
        </p:grpSpPr>
        <p:sp>
          <p:nvSpPr>
            <p:cNvPr id="43" name="圆角矩形 42"/>
            <p:cNvSpPr/>
            <p:nvPr/>
          </p:nvSpPr>
          <p:spPr>
            <a:xfrm>
              <a:off x="1807265" y="3866296"/>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44" name="矩形 43"/>
            <p:cNvSpPr/>
            <p:nvPr/>
          </p:nvSpPr>
          <p:spPr>
            <a:xfrm>
              <a:off x="1881814" y="3877077"/>
              <a:ext cx="1343025" cy="414020"/>
            </a:xfrm>
            <a:prstGeom prst="rect">
              <a:avLst/>
            </a:prstGeom>
          </p:spPr>
          <p:txBody>
            <a:bodyPr wrap="none">
              <a:spAutoFit/>
            </a:bodyPr>
            <a:lstStyle/>
            <a:p>
              <a:r>
                <a:rPr lang="en-US" altLang="zh-CN" sz="2100" spc="225" dirty="0" smtClean="0">
                  <a:solidFill>
                    <a:schemeClr val="tx1">
                      <a:lumMod val="75000"/>
                      <a:lumOff val="25000"/>
                    </a:schemeClr>
                  </a:solidFill>
                </a:rPr>
                <a:t>8.6</a:t>
              </a:r>
              <a:r>
                <a:rPr lang="zh-CN" altLang="en-US" sz="2100" spc="225" dirty="0">
                  <a:solidFill>
                    <a:schemeClr val="tx1">
                      <a:lumMod val="75000"/>
                      <a:lumOff val="25000"/>
                    </a:schemeClr>
                  </a:solidFill>
                </a:rPr>
                <a:t> 习题</a:t>
              </a:r>
              <a:endParaRPr lang="zh-CN" altLang="en-US" sz="2100" spc="225" dirty="0">
                <a:solidFill>
                  <a:schemeClr val="tx1">
                    <a:lumMod val="75000"/>
                    <a:lumOff val="25000"/>
                  </a:schemeClr>
                </a:solidFill>
              </a:endParaRPr>
            </a:p>
          </p:txBody>
        </p:sp>
      </p:gr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3"/>
          </p:nvPr>
        </p:nvSpPr>
        <p:spPr/>
        <p:txBody>
          <a:bodyPr>
            <a:normAutofit/>
          </a:bodyPr>
          <a:lstStyle/>
          <a:p>
            <a:r>
              <a:rPr lang="en-US" altLang="zh-CN" sz="2000" dirty="0" smtClean="0"/>
              <a:t>8.2.1 </a:t>
            </a:r>
            <a:r>
              <a:rPr lang="zh-CN" altLang="en-US" sz="2000" dirty="0" smtClean="0"/>
              <a:t>类</a:t>
            </a:r>
            <a:r>
              <a:rPr lang="zh-CN" altLang="en-US" sz="2000" dirty="0"/>
              <a:t>的定义</a:t>
            </a:r>
            <a:endParaRPr lang="zh-CN" altLang="en-US" sz="2000" dirty="0"/>
          </a:p>
        </p:txBody>
      </p:sp>
      <p:sp>
        <p:nvSpPr>
          <p:cNvPr id="3" name="内容占位符 2"/>
          <p:cNvSpPr>
            <a:spLocks noGrp="1"/>
          </p:cNvSpPr>
          <p:nvPr>
            <p:ph sz="quarter" idx="14"/>
          </p:nvPr>
        </p:nvSpPr>
        <p:spPr>
          <a:xfrm>
            <a:off x="364880" y="1441693"/>
            <a:ext cx="8437925" cy="4699799"/>
          </a:xfrm>
        </p:spPr>
        <p:txBody>
          <a:bodyPr>
            <a:noAutofit/>
          </a:bodyPr>
          <a:lstStyle/>
          <a:p>
            <a:pPr>
              <a:lnSpc>
                <a:spcPct val="150000"/>
              </a:lnSpc>
            </a:pPr>
            <a:r>
              <a:rPr lang="zh-CN" altLang="en-US" sz="2000" dirty="0">
                <a:solidFill>
                  <a:schemeClr val="tx1">
                    <a:lumMod val="75000"/>
                    <a:lumOff val="25000"/>
                  </a:schemeClr>
                </a:solidFill>
              </a:rPr>
              <a:t>类就是对象的属性和方法的封装，静态的特征称为属性，动态的动作称为方法。</a:t>
            </a:r>
            <a:endParaRPr lang="zh-CN" altLang="en-US" sz="2000" dirty="0">
              <a:solidFill>
                <a:schemeClr val="tx1">
                  <a:lumMod val="75000"/>
                  <a:lumOff val="25000"/>
                </a:schemeClr>
              </a:solidFill>
            </a:endParaRPr>
          </a:p>
          <a:p>
            <a:pPr>
              <a:lnSpc>
                <a:spcPct val="150000"/>
              </a:lnSpc>
            </a:pPr>
            <a:r>
              <a:rPr lang="zh-CN" altLang="en-US" sz="2000" dirty="0">
                <a:solidFill>
                  <a:schemeClr val="tx1">
                    <a:lumMod val="75000"/>
                    <a:lumOff val="25000"/>
                  </a:schemeClr>
                </a:solidFill>
              </a:rPr>
              <a:t>类通常的语法格式如下： </a:t>
            </a:r>
            <a:endParaRPr lang="zh-CN" altLang="en-US" sz="2000" dirty="0">
              <a:solidFill>
                <a:schemeClr val="tx1">
                  <a:lumMod val="75000"/>
                  <a:lumOff val="25000"/>
                </a:schemeClr>
              </a:solidFill>
            </a:endParaRPr>
          </a:p>
          <a:p>
            <a:pPr>
              <a:lnSpc>
                <a:spcPct val="150000"/>
              </a:lnSpc>
            </a:pPr>
            <a:r>
              <a:rPr lang="en-US" altLang="zh-CN" sz="2000" dirty="0">
                <a:solidFill>
                  <a:schemeClr val="tx1">
                    <a:lumMod val="75000"/>
                    <a:lumOff val="25000"/>
                  </a:schemeClr>
                </a:solidFill>
              </a:rPr>
              <a:t>class </a:t>
            </a:r>
            <a:r>
              <a:rPr lang="en-US" altLang="zh-CN" sz="2000" dirty="0" err="1">
                <a:solidFill>
                  <a:schemeClr val="tx1">
                    <a:lumMod val="75000"/>
                    <a:lumOff val="25000"/>
                  </a:schemeClr>
                </a:solidFill>
              </a:rPr>
              <a:t>ClassName</a:t>
            </a:r>
            <a:r>
              <a:rPr lang="en-US" altLang="zh-CN" sz="2000" dirty="0">
                <a:solidFill>
                  <a:schemeClr val="tx1">
                    <a:lumMod val="75000"/>
                    <a:lumOff val="25000"/>
                  </a:schemeClr>
                </a:solidFill>
              </a:rPr>
              <a:t>:</a:t>
            </a:r>
            <a:endParaRPr lang="en-US" altLang="zh-CN" sz="2000" dirty="0">
              <a:solidFill>
                <a:schemeClr val="tx1">
                  <a:lumMod val="75000"/>
                  <a:lumOff val="25000"/>
                </a:schemeClr>
              </a:solidFill>
            </a:endParaRPr>
          </a:p>
          <a:p>
            <a:pPr>
              <a:lnSpc>
                <a:spcPct val="150000"/>
              </a:lnSpc>
            </a:pPr>
            <a:r>
              <a:rPr lang="en-US" altLang="zh-CN" sz="2000" dirty="0">
                <a:solidFill>
                  <a:schemeClr val="tx1">
                    <a:lumMod val="75000"/>
                    <a:lumOff val="25000"/>
                  </a:schemeClr>
                </a:solidFill>
              </a:rPr>
              <a:t>    #</a:t>
            </a:r>
            <a:r>
              <a:rPr lang="zh-CN" altLang="en-US" sz="2000" dirty="0">
                <a:solidFill>
                  <a:schemeClr val="tx1">
                    <a:lumMod val="75000"/>
                    <a:lumOff val="25000"/>
                  </a:schemeClr>
                </a:solidFill>
              </a:rPr>
              <a:t>属性</a:t>
            </a:r>
            <a:endParaRPr lang="zh-CN" altLang="en-US" sz="2000" dirty="0">
              <a:solidFill>
                <a:schemeClr val="tx1">
                  <a:lumMod val="75000"/>
                  <a:lumOff val="25000"/>
                </a:schemeClr>
              </a:solidFill>
            </a:endParaRPr>
          </a:p>
          <a:p>
            <a:pPr>
              <a:lnSpc>
                <a:spcPct val="150000"/>
              </a:lnSpc>
            </a:pPr>
            <a:r>
              <a:rPr lang="zh-CN" altLang="en-US" sz="2000" dirty="0">
                <a:solidFill>
                  <a:schemeClr val="tx1">
                    <a:lumMod val="75000"/>
                    <a:lumOff val="25000"/>
                  </a:schemeClr>
                </a:solidFill>
              </a:rPr>
              <a:t>    </a:t>
            </a:r>
            <a:r>
              <a:rPr lang="en-US" altLang="zh-CN" sz="2000" dirty="0">
                <a:solidFill>
                  <a:schemeClr val="tx1">
                    <a:lumMod val="75000"/>
                    <a:lumOff val="25000"/>
                  </a:schemeClr>
                </a:solidFill>
              </a:rPr>
              <a:t>[</a:t>
            </a:r>
            <a:r>
              <a:rPr lang="zh-CN" altLang="en-US" sz="2000" dirty="0">
                <a:solidFill>
                  <a:schemeClr val="tx1">
                    <a:lumMod val="75000"/>
                    <a:lumOff val="25000"/>
                  </a:schemeClr>
                </a:solidFill>
              </a:rPr>
              <a:t>属性定义体</a:t>
            </a:r>
            <a:r>
              <a:rPr lang="en-US" altLang="zh-CN" sz="2000" dirty="0">
                <a:solidFill>
                  <a:schemeClr val="tx1">
                    <a:lumMod val="75000"/>
                    <a:lumOff val="25000"/>
                  </a:schemeClr>
                </a:solidFill>
              </a:rPr>
              <a:t>]</a:t>
            </a:r>
            <a:endParaRPr lang="en-US" altLang="zh-CN" sz="2000" dirty="0">
              <a:solidFill>
                <a:schemeClr val="tx1">
                  <a:lumMod val="75000"/>
                  <a:lumOff val="25000"/>
                </a:schemeClr>
              </a:solidFill>
            </a:endParaRPr>
          </a:p>
          <a:p>
            <a:pPr>
              <a:lnSpc>
                <a:spcPct val="150000"/>
              </a:lnSpc>
            </a:pPr>
            <a:r>
              <a:rPr lang="en-US" altLang="zh-CN" sz="2000" dirty="0">
                <a:solidFill>
                  <a:schemeClr val="tx1">
                    <a:lumMod val="75000"/>
                    <a:lumOff val="25000"/>
                  </a:schemeClr>
                </a:solidFill>
              </a:rPr>
              <a:t>    #</a:t>
            </a:r>
            <a:r>
              <a:rPr lang="zh-CN" altLang="en-US" sz="2000" dirty="0">
                <a:solidFill>
                  <a:schemeClr val="tx1">
                    <a:lumMod val="75000"/>
                    <a:lumOff val="25000"/>
                  </a:schemeClr>
                </a:solidFill>
              </a:rPr>
              <a:t>方法</a:t>
            </a:r>
            <a:endParaRPr lang="zh-CN" altLang="en-US" sz="2000" dirty="0">
              <a:solidFill>
                <a:schemeClr val="tx1">
                  <a:lumMod val="75000"/>
                  <a:lumOff val="25000"/>
                </a:schemeClr>
              </a:solidFill>
            </a:endParaRPr>
          </a:p>
          <a:p>
            <a:pPr>
              <a:lnSpc>
                <a:spcPct val="150000"/>
              </a:lnSpc>
            </a:pPr>
            <a:r>
              <a:rPr lang="zh-CN" altLang="en-US" sz="2000" dirty="0">
                <a:solidFill>
                  <a:schemeClr val="tx1">
                    <a:lumMod val="75000"/>
                    <a:lumOff val="25000"/>
                  </a:schemeClr>
                </a:solidFill>
              </a:rPr>
              <a:t>    </a:t>
            </a:r>
            <a:r>
              <a:rPr lang="en-US" altLang="zh-CN" sz="2000" dirty="0">
                <a:solidFill>
                  <a:schemeClr val="tx1">
                    <a:lumMod val="75000"/>
                    <a:lumOff val="25000"/>
                  </a:schemeClr>
                </a:solidFill>
              </a:rPr>
              <a:t>[</a:t>
            </a:r>
            <a:r>
              <a:rPr lang="zh-CN" altLang="en-US" sz="2000" dirty="0">
                <a:solidFill>
                  <a:schemeClr val="tx1">
                    <a:lumMod val="75000"/>
                    <a:lumOff val="25000"/>
                  </a:schemeClr>
                </a:solidFill>
              </a:rPr>
              <a:t>方法定义体</a:t>
            </a:r>
            <a:r>
              <a:rPr lang="en-US" altLang="zh-CN" sz="2000" dirty="0" smtClean="0">
                <a:solidFill>
                  <a:schemeClr val="tx1">
                    <a:lumMod val="75000"/>
                    <a:lumOff val="25000"/>
                  </a:schemeClr>
                </a:solidFill>
              </a:rPr>
              <a:t>]</a:t>
            </a:r>
            <a:endParaRPr lang="en-US" altLang="zh-CN" sz="2000" dirty="0" smtClean="0">
              <a:solidFill>
                <a:schemeClr val="tx1">
                  <a:lumMod val="75000"/>
                  <a:lumOff val="25000"/>
                </a:schemeClr>
              </a:solidFill>
            </a:endParaRPr>
          </a:p>
        </p:txBody>
      </p:sp>
      <p:sp>
        <p:nvSpPr>
          <p:cNvPr id="4" name="TextBox 3"/>
          <p:cNvSpPr txBox="1"/>
          <p:nvPr/>
        </p:nvSpPr>
        <p:spPr>
          <a:xfrm>
            <a:off x="246185" y="105507"/>
            <a:ext cx="3578469" cy="415498"/>
          </a:xfrm>
          <a:prstGeom prst="rect">
            <a:avLst/>
          </a:prstGeom>
          <a:noFill/>
        </p:spPr>
        <p:txBody>
          <a:bodyPr wrap="square" rtlCol="0">
            <a:spAutoFit/>
          </a:bodyPr>
          <a:lstStyle/>
          <a:p>
            <a:r>
              <a:rPr lang="en-US" altLang="zh-CN" sz="2100" b="1" spc="225" dirty="0" smtClean="0">
                <a:solidFill>
                  <a:prstClr val="white"/>
                </a:solidFill>
              </a:rPr>
              <a:t>8.2 </a:t>
            </a:r>
            <a:r>
              <a:rPr lang="zh-CN" altLang="en-US" sz="2100" b="1" spc="225" dirty="0" smtClean="0">
                <a:solidFill>
                  <a:prstClr val="white"/>
                </a:solidFill>
              </a:rPr>
              <a:t>类</a:t>
            </a:r>
            <a:r>
              <a:rPr lang="zh-CN" altLang="en-US" sz="2100" b="1" spc="225" dirty="0">
                <a:solidFill>
                  <a:prstClr val="white"/>
                </a:solidFill>
              </a:rPr>
              <a:t>的定义与使用</a:t>
            </a:r>
            <a:endParaRPr lang="en-US" altLang="zh-CN" sz="2100" b="1" spc="225" dirty="0">
              <a:solidFill>
                <a:prstClr val="white"/>
              </a:solidFill>
            </a:endParaRPr>
          </a:p>
        </p:txBody>
      </p:sp>
      <p:sp>
        <p:nvSpPr>
          <p:cNvPr id="5" name="TextBox 4"/>
          <p:cNvSpPr txBox="1"/>
          <p:nvPr/>
        </p:nvSpPr>
        <p:spPr>
          <a:xfrm>
            <a:off x="6523891" y="255004"/>
            <a:ext cx="3006969" cy="300852"/>
          </a:xfrm>
          <a:prstGeom prst="rect">
            <a:avLst/>
          </a:prstGeom>
          <a:noFill/>
        </p:spPr>
        <p:txBody>
          <a:bodyPr wrap="square" rtlCol="0">
            <a:spAutoFit/>
          </a:bodyPr>
          <a:lstStyle/>
          <a:p>
            <a:r>
              <a:rPr lang="zh-CN" altLang="en-US" sz="1355" dirty="0">
                <a:solidFill>
                  <a:prstClr val="white"/>
                </a:solidFill>
              </a:rPr>
              <a:t>  第八</a:t>
            </a:r>
            <a:r>
              <a:rPr lang="zh-CN" altLang="en-US" sz="1355" dirty="0" smtClean="0">
                <a:solidFill>
                  <a:prstClr val="white"/>
                </a:solidFill>
              </a:rPr>
              <a:t>章 类</a:t>
            </a:r>
            <a:r>
              <a:rPr lang="zh-CN" altLang="en-US" sz="1355" dirty="0">
                <a:solidFill>
                  <a:prstClr val="white"/>
                </a:solidFill>
              </a:rPr>
              <a:t>和对象</a:t>
            </a:r>
            <a:endParaRPr lang="zh-CN" altLang="en-US" sz="1355" dirty="0">
              <a:solidFill>
                <a:prstClr val="white"/>
              </a:solidFill>
            </a:endParaRP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3"/>
          </p:nvPr>
        </p:nvSpPr>
        <p:spPr/>
        <p:txBody>
          <a:bodyPr>
            <a:normAutofit/>
          </a:bodyPr>
          <a:lstStyle/>
          <a:p>
            <a:r>
              <a:rPr lang="en-US" altLang="zh-CN" sz="2000" dirty="0" smtClean="0"/>
              <a:t>8.2.1 </a:t>
            </a:r>
            <a:r>
              <a:rPr lang="zh-CN" altLang="en-US" sz="2000" dirty="0" smtClean="0"/>
              <a:t>类</a:t>
            </a:r>
            <a:r>
              <a:rPr lang="zh-CN" altLang="en-US" sz="2000" dirty="0"/>
              <a:t>的定义</a:t>
            </a:r>
            <a:endParaRPr lang="zh-CN" altLang="en-US" sz="2000" dirty="0"/>
          </a:p>
        </p:txBody>
      </p:sp>
      <p:sp>
        <p:nvSpPr>
          <p:cNvPr id="3" name="内容占位符 2"/>
          <p:cNvSpPr>
            <a:spLocks noGrp="1"/>
          </p:cNvSpPr>
          <p:nvPr>
            <p:ph sz="quarter" idx="14"/>
          </p:nvPr>
        </p:nvSpPr>
        <p:spPr>
          <a:xfrm>
            <a:off x="364880" y="1441693"/>
            <a:ext cx="8437925" cy="4699799"/>
          </a:xfrm>
        </p:spPr>
        <p:txBody>
          <a:bodyPr>
            <a:noAutofit/>
          </a:bodyPr>
          <a:lstStyle/>
          <a:p>
            <a:pPr>
              <a:lnSpc>
                <a:spcPct val="150000"/>
              </a:lnSpc>
            </a:pPr>
            <a:r>
              <a:rPr lang="zh-CN" altLang="en-US" sz="2000" dirty="0" smtClean="0">
                <a:solidFill>
                  <a:schemeClr val="tx1">
                    <a:lumMod val="75000"/>
                    <a:lumOff val="25000"/>
                  </a:schemeClr>
                </a:solidFill>
              </a:rPr>
              <a:t>类</a:t>
            </a:r>
            <a:r>
              <a:rPr lang="zh-CN" altLang="en-US" sz="2000" dirty="0">
                <a:solidFill>
                  <a:schemeClr val="tx1">
                    <a:lumMod val="75000"/>
                    <a:lumOff val="25000"/>
                  </a:schemeClr>
                </a:solidFill>
              </a:rPr>
              <a:t>的定义以关键字</a:t>
            </a:r>
            <a:r>
              <a:rPr lang="en-US" altLang="zh-CN" sz="2000" dirty="0">
                <a:solidFill>
                  <a:schemeClr val="tx1">
                    <a:lumMod val="75000"/>
                    <a:lumOff val="25000"/>
                  </a:schemeClr>
                </a:solidFill>
              </a:rPr>
              <a:t>class</a:t>
            </a:r>
            <a:r>
              <a:rPr lang="zh-CN" altLang="en-US" sz="2000" dirty="0">
                <a:solidFill>
                  <a:schemeClr val="tx1">
                    <a:lumMod val="75000"/>
                    <a:lumOff val="25000"/>
                  </a:schemeClr>
                </a:solidFill>
              </a:rPr>
              <a:t>开始，类名必须以大写字母开头，类名后面紧跟冒号“</a:t>
            </a:r>
            <a:r>
              <a:rPr lang="en-US" altLang="zh-CN" sz="2000" dirty="0">
                <a:solidFill>
                  <a:schemeClr val="tx1">
                    <a:lumMod val="75000"/>
                    <a:lumOff val="25000"/>
                  </a:schemeClr>
                </a:solidFill>
              </a:rPr>
              <a:t>:”</a:t>
            </a:r>
            <a:r>
              <a:rPr lang="zh-CN" altLang="en-US" sz="2000" dirty="0">
                <a:solidFill>
                  <a:schemeClr val="tx1">
                    <a:lumMod val="75000"/>
                    <a:lumOff val="25000"/>
                  </a:schemeClr>
                </a:solidFill>
              </a:rPr>
              <a:t>。</a:t>
            </a:r>
            <a:endParaRPr lang="zh-CN" altLang="en-US" sz="2000" dirty="0">
              <a:solidFill>
                <a:schemeClr val="tx1">
                  <a:lumMod val="75000"/>
                  <a:lumOff val="25000"/>
                </a:schemeClr>
              </a:solidFill>
            </a:endParaRPr>
          </a:p>
          <a:p>
            <a:pPr>
              <a:lnSpc>
                <a:spcPct val="150000"/>
              </a:lnSpc>
            </a:pPr>
            <a:r>
              <a:rPr lang="zh-CN" altLang="en-US" sz="2000" dirty="0">
                <a:solidFill>
                  <a:schemeClr val="tx1">
                    <a:lumMod val="75000"/>
                    <a:lumOff val="25000"/>
                  </a:schemeClr>
                </a:solidFill>
              </a:rPr>
              <a:t>类的定义示例如下：</a:t>
            </a:r>
            <a:endParaRPr lang="zh-CN" altLang="en-US" sz="2000" dirty="0">
              <a:solidFill>
                <a:schemeClr val="tx1">
                  <a:lumMod val="75000"/>
                  <a:lumOff val="25000"/>
                </a:schemeClr>
              </a:solidFill>
            </a:endParaRPr>
          </a:p>
          <a:p>
            <a:pPr>
              <a:lnSpc>
                <a:spcPct val="150000"/>
              </a:lnSpc>
            </a:pPr>
            <a:r>
              <a:rPr lang="en-US" altLang="zh-CN" sz="2000" dirty="0">
                <a:solidFill>
                  <a:schemeClr val="tx1">
                    <a:lumMod val="75000"/>
                    <a:lumOff val="25000"/>
                  </a:schemeClr>
                </a:solidFill>
              </a:rPr>
              <a:t>class Person: # Python</a:t>
            </a:r>
            <a:r>
              <a:rPr lang="zh-CN" altLang="en-US" sz="2000" dirty="0">
                <a:solidFill>
                  <a:schemeClr val="tx1">
                    <a:lumMod val="75000"/>
                    <a:lumOff val="25000"/>
                  </a:schemeClr>
                </a:solidFill>
              </a:rPr>
              <a:t>的类名约定以大写字母开头</a:t>
            </a:r>
            <a:endParaRPr lang="zh-CN" altLang="en-US" sz="2000" dirty="0">
              <a:solidFill>
                <a:schemeClr val="tx1">
                  <a:lumMod val="75000"/>
                  <a:lumOff val="25000"/>
                </a:schemeClr>
              </a:solidFill>
            </a:endParaRPr>
          </a:p>
          <a:p>
            <a:pPr>
              <a:lnSpc>
                <a:spcPct val="150000"/>
              </a:lnSpc>
            </a:pPr>
            <a:r>
              <a:rPr lang="zh-CN" altLang="en-US" sz="2000" dirty="0">
                <a:solidFill>
                  <a:schemeClr val="tx1">
                    <a:lumMod val="75000"/>
                    <a:lumOff val="25000"/>
                  </a:schemeClr>
                </a:solidFill>
              </a:rPr>
              <a:t>  </a:t>
            </a:r>
            <a:r>
              <a:rPr lang="en-US" altLang="zh-CN" sz="2000" dirty="0">
                <a:solidFill>
                  <a:schemeClr val="tx1">
                    <a:lumMod val="75000"/>
                    <a:lumOff val="25000"/>
                  </a:schemeClr>
                </a:solidFill>
              </a:rPr>
              <a:t>#----</a:t>
            </a:r>
            <a:r>
              <a:rPr lang="zh-CN" altLang="en-US" sz="2000" dirty="0">
                <a:solidFill>
                  <a:schemeClr val="tx1">
                    <a:lumMod val="75000"/>
                    <a:lumOff val="25000"/>
                  </a:schemeClr>
                </a:solidFill>
              </a:rPr>
              <a:t>类的一个示例</a:t>
            </a:r>
            <a:r>
              <a:rPr lang="en-US" altLang="zh-CN" sz="2000" dirty="0">
                <a:solidFill>
                  <a:schemeClr val="tx1">
                    <a:lumMod val="75000"/>
                    <a:lumOff val="25000"/>
                  </a:schemeClr>
                </a:solidFill>
              </a:rPr>
              <a:t>----</a:t>
            </a:r>
            <a:endParaRPr lang="en-US" altLang="zh-CN" sz="2000" dirty="0">
              <a:solidFill>
                <a:schemeClr val="tx1">
                  <a:lumMod val="75000"/>
                  <a:lumOff val="25000"/>
                </a:schemeClr>
              </a:solidFill>
            </a:endParaRPr>
          </a:p>
          <a:p>
            <a:pPr>
              <a:lnSpc>
                <a:spcPct val="150000"/>
              </a:lnSpc>
            </a:pPr>
            <a:r>
              <a:rPr lang="en-US" altLang="zh-CN" sz="2000" dirty="0">
                <a:solidFill>
                  <a:schemeClr val="tx1">
                    <a:lumMod val="75000"/>
                    <a:lumOff val="25000"/>
                  </a:schemeClr>
                </a:solidFill>
              </a:rPr>
              <a:t>  # </a:t>
            </a:r>
            <a:r>
              <a:rPr lang="zh-CN" altLang="en-US" sz="2000" dirty="0">
                <a:solidFill>
                  <a:schemeClr val="tx1">
                    <a:lumMod val="75000"/>
                    <a:lumOff val="25000"/>
                  </a:schemeClr>
                </a:solidFill>
              </a:rPr>
              <a:t>属性</a:t>
            </a:r>
            <a:endParaRPr lang="zh-CN" altLang="en-US" sz="2000" dirty="0">
              <a:solidFill>
                <a:schemeClr val="tx1">
                  <a:lumMod val="75000"/>
                  <a:lumOff val="25000"/>
                </a:schemeClr>
              </a:solidFill>
            </a:endParaRPr>
          </a:p>
          <a:p>
            <a:pPr>
              <a:lnSpc>
                <a:spcPct val="150000"/>
              </a:lnSpc>
            </a:pPr>
            <a:r>
              <a:rPr lang="zh-CN" altLang="en-US" sz="2000" dirty="0">
                <a:solidFill>
                  <a:schemeClr val="tx1">
                    <a:lumMod val="75000"/>
                    <a:lumOff val="25000"/>
                  </a:schemeClr>
                </a:solidFill>
              </a:rPr>
              <a:t>  </a:t>
            </a:r>
            <a:r>
              <a:rPr lang="en-US" altLang="zh-CN" sz="2000" dirty="0" err="1">
                <a:solidFill>
                  <a:schemeClr val="tx1">
                    <a:lumMod val="75000"/>
                    <a:lumOff val="25000"/>
                  </a:schemeClr>
                </a:solidFill>
              </a:rPr>
              <a:t>skincolor</a:t>
            </a:r>
            <a:r>
              <a:rPr lang="en-US" altLang="zh-CN" sz="2000" dirty="0">
                <a:solidFill>
                  <a:schemeClr val="tx1">
                    <a:lumMod val="75000"/>
                    <a:lumOff val="25000"/>
                  </a:schemeClr>
                </a:solidFill>
              </a:rPr>
              <a:t> = "yellow"</a:t>
            </a:r>
            <a:endParaRPr lang="en-US" altLang="zh-CN" sz="2000" dirty="0">
              <a:solidFill>
                <a:schemeClr val="tx1">
                  <a:lumMod val="75000"/>
                  <a:lumOff val="25000"/>
                </a:schemeClr>
              </a:solidFill>
            </a:endParaRPr>
          </a:p>
          <a:p>
            <a:pPr>
              <a:lnSpc>
                <a:spcPct val="150000"/>
              </a:lnSpc>
            </a:pPr>
            <a:r>
              <a:rPr lang="en-US" altLang="zh-CN" sz="2000" dirty="0">
                <a:solidFill>
                  <a:schemeClr val="tx1">
                    <a:lumMod val="75000"/>
                    <a:lumOff val="25000"/>
                  </a:schemeClr>
                </a:solidFill>
              </a:rPr>
              <a:t>  high = </a:t>
            </a:r>
            <a:r>
              <a:rPr lang="en-US" altLang="zh-CN" sz="2000" dirty="0" smtClean="0">
                <a:solidFill>
                  <a:schemeClr val="tx1">
                    <a:lumMod val="75000"/>
                    <a:lumOff val="25000"/>
                  </a:schemeClr>
                </a:solidFill>
              </a:rPr>
              <a:t>168</a:t>
            </a:r>
            <a:endParaRPr lang="en-US" altLang="zh-CN" sz="2000" dirty="0" smtClean="0">
              <a:solidFill>
                <a:schemeClr val="tx1">
                  <a:lumMod val="75000"/>
                  <a:lumOff val="25000"/>
                </a:schemeClr>
              </a:solidFill>
            </a:endParaRPr>
          </a:p>
        </p:txBody>
      </p:sp>
      <p:sp>
        <p:nvSpPr>
          <p:cNvPr id="4" name="TextBox 3"/>
          <p:cNvSpPr txBox="1"/>
          <p:nvPr/>
        </p:nvSpPr>
        <p:spPr>
          <a:xfrm>
            <a:off x="246185" y="105507"/>
            <a:ext cx="3578469" cy="415498"/>
          </a:xfrm>
          <a:prstGeom prst="rect">
            <a:avLst/>
          </a:prstGeom>
          <a:noFill/>
        </p:spPr>
        <p:txBody>
          <a:bodyPr wrap="square" rtlCol="0">
            <a:spAutoFit/>
          </a:bodyPr>
          <a:lstStyle/>
          <a:p>
            <a:r>
              <a:rPr lang="en-US" altLang="zh-CN" sz="2100" b="1" spc="225" dirty="0" smtClean="0">
                <a:solidFill>
                  <a:prstClr val="white"/>
                </a:solidFill>
              </a:rPr>
              <a:t>8.2 </a:t>
            </a:r>
            <a:r>
              <a:rPr lang="zh-CN" altLang="en-US" sz="2100" b="1" spc="225" dirty="0" smtClean="0">
                <a:solidFill>
                  <a:prstClr val="white"/>
                </a:solidFill>
              </a:rPr>
              <a:t>类</a:t>
            </a:r>
            <a:r>
              <a:rPr lang="zh-CN" altLang="en-US" sz="2100" b="1" spc="225" dirty="0">
                <a:solidFill>
                  <a:prstClr val="white"/>
                </a:solidFill>
              </a:rPr>
              <a:t>的定义与使用</a:t>
            </a:r>
            <a:endParaRPr lang="en-US" altLang="zh-CN" sz="2100" b="1" spc="225" dirty="0">
              <a:solidFill>
                <a:prstClr val="white"/>
              </a:solidFill>
            </a:endParaRPr>
          </a:p>
        </p:txBody>
      </p:sp>
      <p:sp>
        <p:nvSpPr>
          <p:cNvPr id="5" name="TextBox 4"/>
          <p:cNvSpPr txBox="1"/>
          <p:nvPr/>
        </p:nvSpPr>
        <p:spPr>
          <a:xfrm>
            <a:off x="6523891" y="255004"/>
            <a:ext cx="3006969" cy="300852"/>
          </a:xfrm>
          <a:prstGeom prst="rect">
            <a:avLst/>
          </a:prstGeom>
          <a:noFill/>
        </p:spPr>
        <p:txBody>
          <a:bodyPr wrap="square" rtlCol="0">
            <a:spAutoFit/>
          </a:bodyPr>
          <a:lstStyle/>
          <a:p>
            <a:r>
              <a:rPr lang="zh-CN" altLang="en-US" sz="1355" dirty="0">
                <a:solidFill>
                  <a:prstClr val="white"/>
                </a:solidFill>
              </a:rPr>
              <a:t>  第八</a:t>
            </a:r>
            <a:r>
              <a:rPr lang="zh-CN" altLang="en-US" sz="1355" dirty="0" smtClean="0">
                <a:solidFill>
                  <a:prstClr val="white"/>
                </a:solidFill>
              </a:rPr>
              <a:t>章 类</a:t>
            </a:r>
            <a:r>
              <a:rPr lang="zh-CN" altLang="en-US" sz="1355" dirty="0">
                <a:solidFill>
                  <a:prstClr val="white"/>
                </a:solidFill>
              </a:rPr>
              <a:t>和对象</a:t>
            </a:r>
            <a:endParaRPr lang="zh-CN" altLang="en-US" sz="1355" dirty="0">
              <a:solidFill>
                <a:prstClr val="white"/>
              </a:solidFill>
            </a:endParaRPr>
          </a:p>
        </p:txBody>
      </p:sp>
    </p:spTree>
  </p:cSld>
  <p:clrMapOvr>
    <a:masterClrMapping/>
  </p:clrMapOvr>
  <p:transition>
    <p:fade/>
  </p:transition>
  <p:timing>
    <p:tnLst>
      <p:par>
        <p:cTn id="1" dur="indefinite" restart="never" nodeType="tmRoot"/>
      </p:par>
    </p:tnLst>
  </p:timing>
</p:sld>
</file>

<file path=ppt/tags/tag1.xml><?xml version="1.0" encoding="utf-8"?>
<p:tagLst xmlns:p="http://schemas.openxmlformats.org/presentationml/2006/main">
  <p:tag name="KSO_WM_TAG_VERSION" val="1.0"/>
  <p:tag name="KSO_WM_TEMPLATE_CATEGORY" val="custom"/>
  <p:tag name="KSO_WM_TEMPLATE_INDEX" val="20184553"/>
</p:tagLst>
</file>

<file path=ppt/tags/tag10.xml><?xml version="1.0" encoding="utf-8"?>
<p:tagLst xmlns:p="http://schemas.openxmlformats.org/presentationml/2006/main">
  <p:tag name="KSO_WM_TAG_VERSION" val="1.0"/>
  <p:tag name="KSO_WM_TEMPLATE_CATEGORY" val="custom"/>
  <p:tag name="KSO_WM_TEMPLATE_INDEX" val="20184553"/>
</p:tagLst>
</file>

<file path=ppt/tags/tag11.xml><?xml version="1.0" encoding="utf-8"?>
<p:tagLst xmlns:p="http://schemas.openxmlformats.org/presentationml/2006/main">
  <p:tag name="KSO_WM_TAG_VERSION" val="1.0"/>
  <p:tag name="KSO_WM_TEMPLATE_CATEGORY" val="custom"/>
  <p:tag name="KSO_WM_TEMPLATE_INDEX" val="20184553"/>
</p:tagLst>
</file>

<file path=ppt/tags/tag12.xml><?xml version="1.0" encoding="utf-8"?>
<p:tagLst xmlns:p="http://schemas.openxmlformats.org/presentationml/2006/main">
  <p:tag name="KSO_WM_TEMPLATE_TOPIC_DEFAULT" val="1"/>
  <p:tag name="KSO_WM_TEMPLATE_JOB_ID" val="2"/>
  <p:tag name="KSO_WM_TEMPLATE_SCENE_ID" val="1"/>
  <p:tag name="KSO_WM_TEMPLATE_OUTLINE_ID" val="15"/>
  <p:tag name="KSO_WM_TEMPLATE_TOPIC_ID" val="2869567"/>
  <p:tag name="KSO_WM_BEAUTIFY_FLAG" val="#wm#"/>
  <p:tag name="KSO_WM_TAG_VERSION" val="1.0"/>
  <p:tag name="KSO_WM_TEMPLATE_INDEX" val="20184553"/>
  <p:tag name="KSO_WM_TEMPLATE_CATEGORY" val="custom"/>
  <p:tag name="KSO_WM_TEMPLATE_THUMBS_INDEX" val="1、6、10、14、20、26、27、28、29、31"/>
</p:tagLst>
</file>

<file path=ppt/tags/tag13.xml><?xml version="1.0" encoding="utf-8"?>
<p:tagLst xmlns:p="http://schemas.openxmlformats.org/presentationml/2006/main">
  <p:tag name="KSO_WM_TAG_VERSION" val="1.0"/>
  <p:tag name="KSO_WM_TEMPLATE_CATEGORY" val="custom"/>
  <p:tag name="KSO_WM_TEMPLATE_INDEX" val="20184553"/>
</p:tagLst>
</file>

<file path=ppt/tags/tag14.xml><?xml version="1.0" encoding="utf-8"?>
<p:tagLst xmlns:p="http://schemas.openxmlformats.org/presentationml/2006/main">
  <p:tag name="KSO_WM_TAG_VERSION" val="1.0"/>
  <p:tag name="KSO_WM_TEMPLATE_CATEGORY" val="custom"/>
  <p:tag name="KSO_WM_TEMPLATE_INDEX" val="20184553"/>
</p:tagLst>
</file>

<file path=ppt/tags/tag15.xml><?xml version="1.0" encoding="utf-8"?>
<p:tagLst xmlns:p="http://schemas.openxmlformats.org/presentationml/2006/main">
  <p:tag name="KSO_WM_TEMPLATE_TOPIC_DEFAULT" val="1"/>
  <p:tag name="KSO_WM_TEMPLATE_JOB_ID" val="2"/>
  <p:tag name="KSO_WM_TEMPLATE_SCENE_ID" val="1"/>
  <p:tag name="KSO_WM_TEMPLATE_OUTLINE_ID" val="15"/>
  <p:tag name="KSO_WM_TEMPLATE_TOPIC_ID" val="2869567"/>
  <p:tag name="KSO_WM_BEAUTIFY_FLAG" val="#wm#"/>
  <p:tag name="KSO_WM_TAG_VERSION" val="1.0"/>
  <p:tag name="KSO_WM_TEMPLATE_INDEX" val="20184553"/>
  <p:tag name="KSO_WM_TEMPLATE_CATEGORY" val="custom"/>
  <p:tag name="KSO_WM_TEMPLATE_THUMBS_INDEX" val="1、6、10、14、20、26、27、28、29、31"/>
</p:tagLst>
</file>

<file path=ppt/tags/tag2.xml><?xml version="1.0" encoding="utf-8"?>
<p:tagLst xmlns:p="http://schemas.openxmlformats.org/presentationml/2006/main">
  <p:tag name="KSO_WM_TAG_VERSION" val="1.0"/>
  <p:tag name="KSO_WM_TEMPLATE_CATEGORY" val="custom"/>
  <p:tag name="KSO_WM_TEMPLATE_INDEX" val="20184553"/>
</p:tagLst>
</file>

<file path=ppt/tags/tag3.xml><?xml version="1.0" encoding="utf-8"?>
<p:tagLst xmlns:p="http://schemas.openxmlformats.org/presentationml/2006/main">
  <p:tag name="KSO_WM_TEMPLATE_TOPIC_DEFAULT" val="1"/>
  <p:tag name="KSO_WM_TEMPLATE_JOB_ID" val="2"/>
  <p:tag name="KSO_WM_TEMPLATE_SCENE_ID" val="1"/>
  <p:tag name="KSO_WM_TEMPLATE_OUTLINE_ID" val="15"/>
  <p:tag name="KSO_WM_TEMPLATE_TOPIC_ID" val="2869567"/>
  <p:tag name="KSO_WM_BEAUTIFY_FLAG" val="#wm#"/>
  <p:tag name="KSO_WM_TAG_VERSION" val="1.0"/>
  <p:tag name="KSO_WM_TEMPLATE_INDEX" val="20184553"/>
  <p:tag name="KSO_WM_TEMPLATE_CATEGORY" val="custom"/>
  <p:tag name="KSO_WM_TEMPLATE_THUMBS_INDEX" val="1、6、10、14、20、26、27、28、29、31"/>
</p:tagLst>
</file>

<file path=ppt/tags/tag4.xml><?xml version="1.0" encoding="utf-8"?>
<p:tagLst xmlns:p="http://schemas.openxmlformats.org/presentationml/2006/main">
  <p:tag name="KSO_WM_TAG_VERSION" val="1.0"/>
  <p:tag name="KSO_WM_TEMPLATE_CATEGORY" val="custom"/>
  <p:tag name="KSO_WM_TEMPLATE_INDEX" val="20184553"/>
</p:tagLst>
</file>

<file path=ppt/tags/tag5.xml><?xml version="1.0" encoding="utf-8"?>
<p:tagLst xmlns:p="http://schemas.openxmlformats.org/presentationml/2006/main">
  <p:tag name="KSO_WM_TAG_VERSION" val="1.0"/>
  <p:tag name="KSO_WM_TEMPLATE_CATEGORY" val="custom"/>
  <p:tag name="KSO_WM_TEMPLATE_INDEX" val="20184553"/>
</p:tagLst>
</file>

<file path=ppt/tags/tag6.xml><?xml version="1.0" encoding="utf-8"?>
<p:tagLst xmlns:p="http://schemas.openxmlformats.org/presentationml/2006/main">
  <p:tag name="KSO_WM_TEMPLATE_TOPIC_DEFAULT" val="1"/>
  <p:tag name="KSO_WM_TEMPLATE_JOB_ID" val="2"/>
  <p:tag name="KSO_WM_TEMPLATE_SCENE_ID" val="1"/>
  <p:tag name="KSO_WM_TEMPLATE_OUTLINE_ID" val="15"/>
  <p:tag name="KSO_WM_TEMPLATE_TOPIC_ID" val="2869567"/>
  <p:tag name="KSO_WM_BEAUTIFY_FLAG" val="#wm#"/>
  <p:tag name="KSO_WM_TAG_VERSION" val="1.0"/>
  <p:tag name="KSO_WM_TEMPLATE_INDEX" val="20184553"/>
  <p:tag name="KSO_WM_TEMPLATE_CATEGORY" val="custom"/>
  <p:tag name="KSO_WM_TEMPLATE_THUMBS_INDEX" val="1、6、10、14、20、26、27、28、29、31"/>
</p:tagLst>
</file>

<file path=ppt/tags/tag7.xml><?xml version="1.0" encoding="utf-8"?>
<p:tagLst xmlns:p="http://schemas.openxmlformats.org/presentationml/2006/main">
  <p:tag name="KSO_WM_TAG_VERSION" val="1.0"/>
  <p:tag name="KSO_WM_TEMPLATE_CATEGORY" val="custom"/>
  <p:tag name="KSO_WM_TEMPLATE_INDEX" val="20184553"/>
</p:tagLst>
</file>

<file path=ppt/tags/tag8.xml><?xml version="1.0" encoding="utf-8"?>
<p:tagLst xmlns:p="http://schemas.openxmlformats.org/presentationml/2006/main">
  <p:tag name="KSO_WM_TAG_VERSION" val="1.0"/>
  <p:tag name="KSO_WM_TEMPLATE_CATEGORY" val="custom"/>
  <p:tag name="KSO_WM_TEMPLATE_INDEX" val="20184553"/>
</p:tagLst>
</file>

<file path=ppt/tags/tag9.xml><?xml version="1.0" encoding="utf-8"?>
<p:tagLst xmlns:p="http://schemas.openxmlformats.org/presentationml/2006/main">
  <p:tag name="KSO_WM_TEMPLATE_TOPIC_DEFAULT" val="1"/>
  <p:tag name="KSO_WM_TEMPLATE_JOB_ID" val="2"/>
  <p:tag name="KSO_WM_TEMPLATE_SCENE_ID" val="1"/>
  <p:tag name="KSO_WM_TEMPLATE_OUTLINE_ID" val="15"/>
  <p:tag name="KSO_WM_TEMPLATE_TOPIC_ID" val="2869567"/>
  <p:tag name="KSO_WM_BEAUTIFY_FLAG" val="#wm#"/>
  <p:tag name="KSO_WM_TAG_VERSION" val="1.0"/>
  <p:tag name="KSO_WM_TEMPLATE_INDEX" val="20184553"/>
  <p:tag name="KSO_WM_TEMPLATE_CATEGORY" val="custom"/>
  <p:tag name="KSO_WM_TEMPLATE_THUMBS_INDEX" val="1、6、10、14、20、26、27、28、29、31"/>
</p:tagLst>
</file>

<file path=ppt/theme/theme1.xml><?xml version="1.0" encoding="utf-8"?>
<a:theme xmlns:a="http://schemas.openxmlformats.org/drawingml/2006/main" name="Office 主题">
  <a:themeElements>
    <a:clrScheme name="自定义 214">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4">
      <a:majorFont>
        <a:latin typeface="微软雅黑"/>
        <a:ea typeface="微软雅黑"/>
        <a:cs typeface=""/>
      </a:majorFont>
      <a:minorFont>
        <a:latin typeface="微软雅黑"/>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主题">
  <a:themeElements>
    <a:clrScheme name="自定义 214">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主题">
  <a:themeElements>
    <a:clrScheme name="自定义 214">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 主题">
  <a:themeElements>
    <a:clrScheme name="自定义 214">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Office 主题">
  <a:themeElements>
    <a:clrScheme name="自定义 214">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8292</Words>
  <Application>WPS 演示</Application>
  <PresentationFormat>全屏显示(4:3)</PresentationFormat>
  <Paragraphs>659</Paragraphs>
  <Slides>49</Slides>
  <Notes>6</Notes>
  <HiddenSlides>0</HiddenSlides>
  <MMClips>0</MMClips>
  <ScaleCrop>false</ScaleCrop>
  <HeadingPairs>
    <vt:vector size="6" baseType="variant">
      <vt:variant>
        <vt:lpstr>已用的字体</vt:lpstr>
      </vt:variant>
      <vt:variant>
        <vt:i4>7</vt:i4>
      </vt:variant>
      <vt:variant>
        <vt:lpstr>主题</vt:lpstr>
      </vt:variant>
      <vt:variant>
        <vt:i4>6</vt:i4>
      </vt:variant>
      <vt:variant>
        <vt:lpstr>幻灯片标题</vt:lpstr>
      </vt:variant>
      <vt:variant>
        <vt:i4>49</vt:i4>
      </vt:variant>
    </vt:vector>
  </HeadingPairs>
  <TitlesOfParts>
    <vt:vector size="62" baseType="lpstr">
      <vt:lpstr>Arial</vt:lpstr>
      <vt:lpstr>宋体</vt:lpstr>
      <vt:lpstr>Wingdings</vt:lpstr>
      <vt:lpstr>黑体</vt:lpstr>
      <vt:lpstr>微软雅黑</vt:lpstr>
      <vt:lpstr>Arial Unicode MS</vt:lpstr>
      <vt:lpstr>Calibri</vt:lpstr>
      <vt:lpstr>Office 主题</vt:lpstr>
      <vt:lpstr>1_Office 主题</vt:lpstr>
      <vt:lpstr>2_Office 主题</vt:lpstr>
      <vt:lpstr>3_Office 主题</vt:lpstr>
      <vt:lpstr>4_Office 主题</vt:lpstr>
      <vt:lpstr>5_Office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繁华忧伤</cp:lastModifiedBy>
  <cp:revision>47</cp:revision>
  <dcterms:created xsi:type="dcterms:W3CDTF">2018-03-01T02:03:00Z</dcterms:created>
  <dcterms:modified xsi:type="dcterms:W3CDTF">2019-02-28T02:56:05Z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2052-11.1.0.8214</vt:lpwstr>
  </property>
</Properties>
</file>