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3" r:id="rId3"/>
    <p:sldMasterId id="2147483672" r:id="rId4"/>
    <p:sldMasterId id="2147483676" r:id="rId5"/>
    <p:sldMasterId id="2147483680" r:id="rId6"/>
    <p:sldMasterId id="2147483684" r:id="rId7"/>
    <p:sldMasterId id="2147483689" r:id="rId8"/>
  </p:sldMasterIdLst>
  <p:notesMasterIdLst>
    <p:notesMasterId r:id="rId11"/>
  </p:notesMasterIdLst>
  <p:sldIdLst>
    <p:sldId id="257" r:id="rId9"/>
    <p:sldId id="380" r:id="rId10"/>
    <p:sldId id="314" r:id="rId12"/>
    <p:sldId id="422" r:id="rId13"/>
    <p:sldId id="423" r:id="rId14"/>
    <p:sldId id="424" r:id="rId15"/>
    <p:sldId id="425" r:id="rId16"/>
    <p:sldId id="426" r:id="rId17"/>
    <p:sldId id="427" r:id="rId18"/>
    <p:sldId id="428" r:id="rId19"/>
    <p:sldId id="429" r:id="rId20"/>
    <p:sldId id="430" r:id="rId21"/>
    <p:sldId id="431" r:id="rId22"/>
    <p:sldId id="432" r:id="rId23"/>
    <p:sldId id="433" r:id="rId24"/>
    <p:sldId id="434" r:id="rId25"/>
    <p:sldId id="435" r:id="rId26"/>
    <p:sldId id="436" r:id="rId27"/>
    <p:sldId id="437" r:id="rId28"/>
    <p:sldId id="438" r:id="rId29"/>
    <p:sldId id="439" r:id="rId30"/>
    <p:sldId id="440" r:id="rId31"/>
    <p:sldId id="441" r:id="rId32"/>
    <p:sldId id="442" r:id="rId33"/>
    <p:sldId id="443" r:id="rId34"/>
    <p:sldId id="444" r:id="rId35"/>
    <p:sldId id="445" r:id="rId36"/>
    <p:sldId id="446" r:id="rId37"/>
    <p:sldId id="447" r:id="rId38"/>
    <p:sldId id="448" r:id="rId39"/>
    <p:sldId id="449" r:id="rId40"/>
    <p:sldId id="450" r:id="rId41"/>
    <p:sldId id="451" r:id="rId42"/>
    <p:sldId id="452" r:id="rId43"/>
    <p:sldId id="453" r:id="rId44"/>
    <p:sldId id="454" r:id="rId45"/>
    <p:sldId id="455" r:id="rId46"/>
    <p:sldId id="456" r:id="rId47"/>
    <p:sldId id="457" r:id="rId48"/>
    <p:sldId id="458" r:id="rId49"/>
    <p:sldId id="459" r:id="rId50"/>
    <p:sldId id="460" r:id="rId51"/>
    <p:sldId id="461" r:id="rId52"/>
    <p:sldId id="462" r:id="rId53"/>
    <p:sldId id="465" r:id="rId54"/>
    <p:sldId id="464" r:id="rId55"/>
    <p:sldId id="466" r:id="rId56"/>
    <p:sldId id="467" r:id="rId57"/>
    <p:sldId id="468" r:id="rId58"/>
    <p:sldId id="469" r:id="rId59"/>
    <p:sldId id="470" r:id="rId60"/>
    <p:sldId id="471" r:id="rId61"/>
    <p:sldId id="472" r:id="rId62"/>
    <p:sldId id="473" r:id="rId63"/>
    <p:sldId id="474" r:id="rId64"/>
    <p:sldId id="475" r:id="rId65"/>
    <p:sldId id="476" r:id="rId66"/>
    <p:sldId id="477" r:id="rId67"/>
    <p:sldId id="416" r:id="rId68"/>
    <p:sldId id="417" r:id="rId69"/>
    <p:sldId id="418" r:id="rId70"/>
    <p:sldId id="419" r:id="rId71"/>
    <p:sldId id="420" r:id="rId7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1"/>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p:scale>
          <a:sx n="70" d="100"/>
          <a:sy n="70" d="100"/>
        </p:scale>
        <p:origin x="-1308" y="-216"/>
      </p:cViewPr>
      <p:guideLst>
        <p:guide orient="horz" pos="217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6" Type="http://schemas.openxmlformats.org/officeDocument/2006/relationships/commentAuthors" Target="commentAuthors.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slide" Target="slides/slide63.xml"/><Relationship Id="rId71" Type="http://schemas.openxmlformats.org/officeDocument/2006/relationships/slide" Target="slides/slide62.xml"/><Relationship Id="rId70" Type="http://schemas.openxmlformats.org/officeDocument/2006/relationships/slide" Target="slides/slide61.xml"/><Relationship Id="rId7" Type="http://schemas.openxmlformats.org/officeDocument/2006/relationships/slideMaster" Target="slideMasters/slideMaster6.xml"/><Relationship Id="rId69" Type="http://schemas.openxmlformats.org/officeDocument/2006/relationships/slide" Target="slides/slide60.xml"/><Relationship Id="rId68" Type="http://schemas.openxmlformats.org/officeDocument/2006/relationships/slide" Target="slides/slide59.xml"/><Relationship Id="rId67" Type="http://schemas.openxmlformats.org/officeDocument/2006/relationships/slide" Target="slides/slide58.xml"/><Relationship Id="rId66" Type="http://schemas.openxmlformats.org/officeDocument/2006/relationships/slide" Target="slides/slide57.xml"/><Relationship Id="rId65" Type="http://schemas.openxmlformats.org/officeDocument/2006/relationships/slide" Target="slides/slide56.xml"/><Relationship Id="rId64" Type="http://schemas.openxmlformats.org/officeDocument/2006/relationships/slide" Target="slides/slide55.xml"/><Relationship Id="rId63" Type="http://schemas.openxmlformats.org/officeDocument/2006/relationships/slide" Target="slides/slide54.xml"/><Relationship Id="rId62" Type="http://schemas.openxmlformats.org/officeDocument/2006/relationships/slide" Target="slides/slide53.xml"/><Relationship Id="rId61" Type="http://schemas.openxmlformats.org/officeDocument/2006/relationships/slide" Target="slides/slide52.xml"/><Relationship Id="rId60" Type="http://schemas.openxmlformats.org/officeDocument/2006/relationships/slide" Target="slides/slide51.xml"/><Relationship Id="rId6" Type="http://schemas.openxmlformats.org/officeDocument/2006/relationships/slideMaster" Target="slideMasters/slideMaster5.xml"/><Relationship Id="rId59" Type="http://schemas.openxmlformats.org/officeDocument/2006/relationships/slide" Target="slides/slide50.xml"/><Relationship Id="rId58" Type="http://schemas.openxmlformats.org/officeDocument/2006/relationships/slide" Target="slides/slide49.xml"/><Relationship Id="rId57" Type="http://schemas.openxmlformats.org/officeDocument/2006/relationships/slide" Target="slides/slide48.xml"/><Relationship Id="rId56" Type="http://schemas.openxmlformats.org/officeDocument/2006/relationships/slide" Target="slides/slide47.xml"/><Relationship Id="rId55" Type="http://schemas.openxmlformats.org/officeDocument/2006/relationships/slide" Target="slides/slide46.xml"/><Relationship Id="rId54" Type="http://schemas.openxmlformats.org/officeDocument/2006/relationships/slide" Target="slides/slide45.xml"/><Relationship Id="rId53" Type="http://schemas.openxmlformats.org/officeDocument/2006/relationships/slide" Target="slides/slide44.xml"/><Relationship Id="rId52" Type="http://schemas.openxmlformats.org/officeDocument/2006/relationships/slide" Target="slides/slide43.xml"/><Relationship Id="rId51" Type="http://schemas.openxmlformats.org/officeDocument/2006/relationships/slide" Target="slides/slide42.xml"/><Relationship Id="rId50" Type="http://schemas.openxmlformats.org/officeDocument/2006/relationships/slide" Target="slides/slide41.xml"/><Relationship Id="rId5" Type="http://schemas.openxmlformats.org/officeDocument/2006/relationships/slideMaster" Target="slideMasters/slideMaster4.xml"/><Relationship Id="rId49" Type="http://schemas.openxmlformats.org/officeDocument/2006/relationships/slide" Target="slides/slide40.xml"/><Relationship Id="rId48" Type="http://schemas.openxmlformats.org/officeDocument/2006/relationships/slide" Target="slides/slide39.xml"/><Relationship Id="rId47" Type="http://schemas.openxmlformats.org/officeDocument/2006/relationships/slide" Target="slides/slide38.xml"/><Relationship Id="rId46" Type="http://schemas.openxmlformats.org/officeDocument/2006/relationships/slide" Target="slides/slide37.xml"/><Relationship Id="rId45" Type="http://schemas.openxmlformats.org/officeDocument/2006/relationships/slide" Target="slides/slide36.xml"/><Relationship Id="rId44" Type="http://schemas.openxmlformats.org/officeDocument/2006/relationships/slide" Target="slides/slide35.xml"/><Relationship Id="rId43" Type="http://schemas.openxmlformats.org/officeDocument/2006/relationships/slide" Target="slides/slide34.xml"/><Relationship Id="rId42" Type="http://schemas.openxmlformats.org/officeDocument/2006/relationships/slide" Target="slides/slide33.xml"/><Relationship Id="rId41" Type="http://schemas.openxmlformats.org/officeDocument/2006/relationships/slide" Target="slides/slide32.xml"/><Relationship Id="rId40" Type="http://schemas.openxmlformats.org/officeDocument/2006/relationships/slide" Target="slides/slide31.xml"/><Relationship Id="rId4" Type="http://schemas.openxmlformats.org/officeDocument/2006/relationships/slideMaster" Target="slideMasters/slideMaster3.xml"/><Relationship Id="rId39" Type="http://schemas.openxmlformats.org/officeDocument/2006/relationships/slide" Target="slides/slide30.xml"/><Relationship Id="rId38" Type="http://schemas.openxmlformats.org/officeDocument/2006/relationships/slide" Target="slides/slide29.xml"/><Relationship Id="rId37" Type="http://schemas.openxmlformats.org/officeDocument/2006/relationships/slide" Target="slides/slide28.xml"/><Relationship Id="rId36" Type="http://schemas.openxmlformats.org/officeDocument/2006/relationships/slide" Target="slides/slide27.xml"/><Relationship Id="rId35" Type="http://schemas.openxmlformats.org/officeDocument/2006/relationships/slide" Target="slides/slide26.xml"/><Relationship Id="rId34" Type="http://schemas.openxmlformats.org/officeDocument/2006/relationships/slide" Target="slides/slide25.xml"/><Relationship Id="rId33" Type="http://schemas.openxmlformats.org/officeDocument/2006/relationships/slide" Target="slides/slide24.xml"/><Relationship Id="rId32" Type="http://schemas.openxmlformats.org/officeDocument/2006/relationships/slide" Target="slides/slide23.xml"/><Relationship Id="rId31" Type="http://schemas.openxmlformats.org/officeDocument/2006/relationships/slide" Target="slides/slide22.xml"/><Relationship Id="rId30" Type="http://schemas.openxmlformats.org/officeDocument/2006/relationships/slide" Target="slides/slide21.xml"/><Relationship Id="rId3" Type="http://schemas.openxmlformats.org/officeDocument/2006/relationships/slideMaster" Target="slideMasters/slideMaster2.xml"/><Relationship Id="rId29" Type="http://schemas.openxmlformats.org/officeDocument/2006/relationships/slide" Target="slides/slide20.xml"/><Relationship Id="rId28" Type="http://schemas.openxmlformats.org/officeDocument/2006/relationships/slide" Target="slides/slide19.xml"/><Relationship Id="rId27" Type="http://schemas.openxmlformats.org/officeDocument/2006/relationships/slide" Target="slides/slide18.xml"/><Relationship Id="rId26" Type="http://schemas.openxmlformats.org/officeDocument/2006/relationships/slide" Target="slides/slide17.xml"/><Relationship Id="rId25" Type="http://schemas.openxmlformats.org/officeDocument/2006/relationships/slide" Target="slides/slide16.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slide" Target="slides/slide3.xml"/><Relationship Id="rId11" Type="http://schemas.openxmlformats.org/officeDocument/2006/relationships/notesMaster" Target="notesMasters/notesMaster1.xml"/><Relationship Id="rId10" Type="http://schemas.openxmlformats.org/officeDocument/2006/relationships/slide" Target="slides/slide2.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EBAAA1-E281-4744-B3FB-F2AF5002EA96}" type="slidenum">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zh-CN" dirty="0" smtClean="0">
                <a:solidFill>
                  <a:prstClr val="black">
                    <a:tint val="75000"/>
                  </a:prstClr>
                </a:solidFill>
              </a:rPr>
              <a:t>Of  69</a:t>
            </a:r>
            <a:endParaRPr lang="zh-CN"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kumimoji="1" b="1"/>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kumimoji="1" b="1"/>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8" name="组合 7"/>
          <p:cNvGrpSpPr/>
          <p:nvPr/>
        </p:nvGrpSpPr>
        <p:grpSpPr>
          <a:xfrm>
            <a:off x="690257" y="854039"/>
            <a:ext cx="7832784" cy="781051"/>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15"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直角三角形 1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1" name="组合 10"/>
            <p:cNvGrpSpPr/>
            <p:nvPr/>
          </p:nvGrpSpPr>
          <p:grpSpPr>
            <a:xfrm flipH="1">
              <a:off x="6829425" y="1019175"/>
              <a:ext cx="627135" cy="609600"/>
              <a:chOff x="3725790" y="1019175"/>
              <a:chExt cx="627135" cy="609600"/>
            </a:xfrm>
          </p:grpSpPr>
          <p:sp>
            <p:nvSpPr>
              <p:cNvPr id="13"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直角三角形 1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2" name="矩形 1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7" name="组合 16"/>
          <p:cNvGrpSpPr/>
          <p:nvPr userDrawn="1"/>
        </p:nvGrpSpPr>
        <p:grpSpPr>
          <a:xfrm>
            <a:off x="1754535" y="2048547"/>
            <a:ext cx="5693399" cy="415498"/>
            <a:chOff x="1807265" y="2462595"/>
            <a:chExt cx="5693399" cy="415498"/>
          </a:xfrm>
          <a:solidFill>
            <a:schemeClr val="bg2"/>
          </a:solidFill>
        </p:grpSpPr>
        <p:sp>
          <p:nvSpPr>
            <p:cNvPr id="18"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19" name="矩形 18"/>
            <p:cNvSpPr/>
            <p:nvPr/>
          </p:nvSpPr>
          <p:spPr>
            <a:xfrm>
              <a:off x="1883286" y="2462595"/>
              <a:ext cx="3007662" cy="415498"/>
            </a:xfrm>
            <a:prstGeom prst="rect">
              <a:avLst/>
            </a:prstGeom>
            <a:grpFill/>
          </p:spPr>
          <p:txBody>
            <a:bodyPr wrap="square">
              <a:spAutoFit/>
            </a:bodyPr>
            <a:lstStyle/>
            <a:p>
              <a:endParaRPr lang="zh-CN" altLang="en-US" sz="2100" spc="225" dirty="0">
                <a:solidFill>
                  <a:srgbClr val="FFFFFF"/>
                </a:solidFill>
                <a:latin typeface="微软雅黑" panose="020B0503020204020204" pitchFamily="34" charset="-122"/>
              </a:endParaRPr>
            </a:p>
          </p:txBody>
        </p:sp>
      </p:grpSp>
      <p:grpSp>
        <p:nvGrpSpPr>
          <p:cNvPr id="20" name="组合 19"/>
          <p:cNvGrpSpPr/>
          <p:nvPr userDrawn="1"/>
        </p:nvGrpSpPr>
        <p:grpSpPr>
          <a:xfrm>
            <a:off x="1754535" y="2753555"/>
            <a:ext cx="5693399" cy="426278"/>
            <a:chOff x="1807265" y="2935089"/>
            <a:chExt cx="5693399" cy="426278"/>
          </a:xfrm>
        </p:grpSpPr>
        <p:sp>
          <p:nvSpPr>
            <p:cNvPr id="21"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2" name="矩形 21"/>
            <p:cNvSpPr/>
            <p:nvPr/>
          </p:nvSpPr>
          <p:spPr>
            <a:xfrm>
              <a:off x="1881814" y="2945869"/>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3" name="组合 22"/>
          <p:cNvGrpSpPr/>
          <p:nvPr userDrawn="1"/>
        </p:nvGrpSpPr>
        <p:grpSpPr>
          <a:xfrm>
            <a:off x="1754535" y="3469343"/>
            <a:ext cx="5693399" cy="426278"/>
            <a:chOff x="1807265" y="3400693"/>
            <a:chExt cx="5693399" cy="426278"/>
          </a:xfrm>
        </p:grpSpPr>
        <p:sp>
          <p:nvSpPr>
            <p:cNvPr id="24"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5" name="矩形 24"/>
            <p:cNvSpPr/>
            <p:nvPr/>
          </p:nvSpPr>
          <p:spPr>
            <a:xfrm>
              <a:off x="1881814" y="3411473"/>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grpSp>
        <p:nvGrpSpPr>
          <p:cNvPr id="26" name="组合 25"/>
          <p:cNvGrpSpPr/>
          <p:nvPr userDrawn="1"/>
        </p:nvGrpSpPr>
        <p:grpSpPr>
          <a:xfrm>
            <a:off x="1754535" y="4185131"/>
            <a:ext cx="5693399" cy="426279"/>
            <a:chOff x="1807265" y="3866296"/>
            <a:chExt cx="5693399" cy="426279"/>
          </a:xfrm>
        </p:grpSpPr>
        <p:sp>
          <p:nvSpPr>
            <p:cNvPr id="27"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FFFFFF"/>
                </a:solidFill>
              </a:endParaRPr>
            </a:p>
          </p:txBody>
        </p:sp>
        <p:sp>
          <p:nvSpPr>
            <p:cNvPr id="28" name="矩形 27"/>
            <p:cNvSpPr/>
            <p:nvPr/>
          </p:nvSpPr>
          <p:spPr>
            <a:xfrm>
              <a:off x="1881814" y="3877077"/>
              <a:ext cx="184731" cy="415498"/>
            </a:xfrm>
            <a:prstGeom prst="rect">
              <a:avLst/>
            </a:prstGeom>
          </p:spPr>
          <p:txBody>
            <a:bodyPr wrap="none">
              <a:spAutoFit/>
            </a:bodyPr>
            <a:lstStyle/>
            <a:p>
              <a:endParaRPr lang="zh-CN" altLang="en-US" sz="2100" spc="225" dirty="0">
                <a:solidFill>
                  <a:srgbClr val="000000">
                    <a:lumMod val="75000"/>
                    <a:lumOff val="25000"/>
                  </a:srgbClr>
                </a:solidFill>
                <a:latin typeface="微软雅黑" panose="020B0503020204020204" pitchFamily="34" charset="-122"/>
              </a:endParaRPr>
            </a:p>
          </p:txBody>
        </p:sp>
      </p:grpSp>
      <p:sp>
        <p:nvSpPr>
          <p:cNvPr id="29" name="圆角矩形 42"/>
          <p:cNvSpPr/>
          <p:nvPr userDrawn="1"/>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dirty="0">
                <a:solidFill>
                  <a:srgbClr val="000000">
                    <a:lumMod val="75000"/>
                    <a:lumOff val="25000"/>
                  </a:srgbClr>
                </a:solidFill>
              </a:rPr>
              <a:t> </a:t>
            </a:r>
            <a:endParaRPr lang="zh-CN" altLang="en-US" sz="2100" dirty="0">
              <a:solidFill>
                <a:srgbClr val="000000">
                  <a:lumMod val="75000"/>
                  <a:lumOff val="25000"/>
                </a:srgbClr>
              </a:solidFill>
            </a:endParaRPr>
          </a:p>
        </p:txBody>
      </p:sp>
      <p:sp>
        <p:nvSpPr>
          <p:cNvPr id="30" name="圆角矩形 1"/>
          <p:cNvSpPr/>
          <p:nvPr userDrawn="1"/>
        </p:nvSpPr>
        <p:spPr>
          <a:xfrm>
            <a:off x="1784416" y="55117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dirty="0">
              <a:solidFill>
                <a:srgbClr val="000000">
                  <a:lumMod val="75000"/>
                  <a:lumOff val="25000"/>
                </a:srgbClr>
              </a:solidFill>
            </a:endParaRPr>
          </a:p>
        </p:txBody>
      </p:sp>
      <p:sp>
        <p:nvSpPr>
          <p:cNvPr id="34" name="文本占位符 33"/>
          <p:cNvSpPr>
            <a:spLocks noGrp="1"/>
          </p:cNvSpPr>
          <p:nvPr>
            <p:ph type="body" sz="quarter" idx="13" hasCustomPrompt="1"/>
          </p:nvPr>
        </p:nvSpPr>
        <p:spPr>
          <a:xfrm>
            <a:off x="2106613" y="854075"/>
            <a:ext cx="4954587" cy="523875"/>
          </a:xfrm>
        </p:spPr>
        <p:txBody>
          <a:bodyPr>
            <a:normAutofit/>
          </a:bodyPr>
          <a:lstStyle>
            <a:lvl1pPr marL="0" indent="0" algn="ctr">
              <a:buNone/>
              <a:defRPr sz="2800">
                <a:solidFill>
                  <a:srgbClr val="FFC000"/>
                </a:solidFill>
              </a:defRPr>
            </a:lvl1pPr>
          </a:lstStyle>
          <a:p>
            <a:pPr lvl="0"/>
            <a:r>
              <a:rPr lang="zh-CN" altLang="en-US" dirty="0"/>
              <a:t>编辑母版文本样式</a:t>
            </a:r>
            <a:endParaRPr lang="zh-CN" altLang="en-US" dirty="0"/>
          </a:p>
        </p:txBody>
      </p:sp>
      <p:sp>
        <p:nvSpPr>
          <p:cNvPr id="36" name="文本占位符 35"/>
          <p:cNvSpPr>
            <a:spLocks noGrp="1"/>
          </p:cNvSpPr>
          <p:nvPr>
            <p:ph type="body" sz="quarter" idx="14" hasCustomPrompt="1"/>
          </p:nvPr>
        </p:nvSpPr>
        <p:spPr>
          <a:xfrm>
            <a:off x="1920875" y="2063750"/>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7" name="文本占位符 35"/>
          <p:cNvSpPr>
            <a:spLocks noGrp="1"/>
          </p:cNvSpPr>
          <p:nvPr>
            <p:ph type="body" sz="quarter" idx="15" hasCustomPrompt="1"/>
          </p:nvPr>
        </p:nvSpPr>
        <p:spPr>
          <a:xfrm>
            <a:off x="1920875" y="2747372"/>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8" name="文本占位符 35"/>
          <p:cNvSpPr>
            <a:spLocks noGrp="1"/>
          </p:cNvSpPr>
          <p:nvPr>
            <p:ph type="body" sz="quarter" idx="16" hasCustomPrompt="1"/>
          </p:nvPr>
        </p:nvSpPr>
        <p:spPr>
          <a:xfrm>
            <a:off x="1920875" y="346876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39" name="文本占位符 35"/>
          <p:cNvSpPr>
            <a:spLocks noGrp="1"/>
          </p:cNvSpPr>
          <p:nvPr>
            <p:ph type="body" sz="quarter" idx="17" hasCustomPrompt="1"/>
          </p:nvPr>
        </p:nvSpPr>
        <p:spPr>
          <a:xfrm>
            <a:off x="1920875" y="5532807"/>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0" name="文本占位符 35"/>
          <p:cNvSpPr>
            <a:spLocks noGrp="1"/>
          </p:cNvSpPr>
          <p:nvPr>
            <p:ph type="body" sz="quarter" idx="18" hasCustomPrompt="1"/>
          </p:nvPr>
        </p:nvSpPr>
        <p:spPr>
          <a:xfrm>
            <a:off x="1920875" y="4176649"/>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1" name="文本占位符 35"/>
          <p:cNvSpPr>
            <a:spLocks noGrp="1"/>
          </p:cNvSpPr>
          <p:nvPr>
            <p:ph type="body" sz="quarter" idx="19" hasCustomPrompt="1"/>
          </p:nvPr>
        </p:nvSpPr>
        <p:spPr>
          <a:xfrm>
            <a:off x="1920875" y="4906446"/>
            <a:ext cx="5011738" cy="411163"/>
          </a:xfrm>
        </p:spPr>
        <p:txBody>
          <a:bodyPr>
            <a:normAutofit/>
          </a:bodyPr>
          <a:lstStyle>
            <a:lvl1pPr>
              <a:defRPr sz="2100"/>
            </a:lvl1pPr>
          </a:lstStyle>
          <a:p>
            <a:pPr lvl="0"/>
            <a:r>
              <a:rPr lang="zh-CN" altLang="en-US" dirty="0"/>
              <a:t>编辑母版文本样式</a:t>
            </a:r>
            <a:endParaRPr lang="zh-CN" altLang="en-US" dirty="0"/>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854199"/>
            <a:ext cx="6858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dirty="0">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sp>
        <p:nvSpPr>
          <p:cNvPr id="42" name="矩形 41"/>
          <p:cNvSpPr/>
          <p:nvPr userDrawn="1"/>
        </p:nvSpPr>
        <p:spPr>
          <a:xfrm>
            <a:off x="0" y="-8890"/>
            <a:ext cx="9144000"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5">
                <a:solidFill>
                  <a:prstClr val="white"/>
                </a:solidFill>
              </a:rPr>
              <a:t>大数据应用人才培养系列教材</a:t>
            </a:r>
            <a:endParaRPr lang="zh-CN" altLang="en-US" sz="1355">
              <a:solidFill>
                <a:prstClr val="white"/>
              </a:solidFill>
            </a:endParaRPr>
          </a:p>
        </p:txBody>
      </p:sp>
      <p:sp>
        <p:nvSpPr>
          <p:cNvPr id="43" name="矩形 42"/>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4" name="矩形 43"/>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6" name="组合 5"/>
          <p:cNvGrpSpPr/>
          <p:nvPr userDrawn="1"/>
        </p:nvGrpSpPr>
        <p:grpSpPr>
          <a:xfrm>
            <a:off x="-1" y="-2439"/>
            <a:ext cx="9145787" cy="718411"/>
            <a:chOff x="-1" y="190175"/>
            <a:chExt cx="9145786" cy="525795"/>
          </a:xfrm>
        </p:grpSpPr>
        <p:sp>
          <p:nvSpPr>
            <p:cNvPr id="7"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1" name="文本占位符 10"/>
          <p:cNvSpPr>
            <a:spLocks noGrp="1"/>
          </p:cNvSpPr>
          <p:nvPr>
            <p:ph type="body" sz="quarter" idx="13" hasCustomPrompt="1"/>
          </p:nvPr>
        </p:nvSpPr>
        <p:spPr>
          <a:xfrm>
            <a:off x="392113" y="948743"/>
            <a:ext cx="7094537" cy="544391"/>
          </a:xfrm>
        </p:spPr>
        <p:txBody>
          <a:bodyPr>
            <a:normAutofit/>
          </a:bodyPr>
          <a:lstStyle>
            <a:lvl1pPr marL="0" indent="0">
              <a:buNone/>
              <a:defRPr sz="1600" b="1">
                <a:solidFill>
                  <a:schemeClr val="accent5">
                    <a:lumMod val="75000"/>
                  </a:schemeClr>
                </a:solidFill>
              </a:defRPr>
            </a:lvl1pPr>
          </a:lstStyle>
          <a:p>
            <a:pPr lvl="0"/>
            <a:r>
              <a:rPr lang="zh-CN" altLang="en-US" dirty="0"/>
              <a:t>编辑母版文本样式</a:t>
            </a:r>
            <a:endParaRPr lang="zh-CN" altLang="en-US" dirty="0"/>
          </a:p>
        </p:txBody>
      </p:sp>
      <p:sp>
        <p:nvSpPr>
          <p:cNvPr id="13" name="内容占位符 12"/>
          <p:cNvSpPr>
            <a:spLocks noGrp="1"/>
          </p:cNvSpPr>
          <p:nvPr>
            <p:ph sz="quarter" idx="14" hasCustomPrompt="1"/>
          </p:nvPr>
        </p:nvSpPr>
        <p:spPr>
          <a:xfrm>
            <a:off x="628650" y="1863725"/>
            <a:ext cx="7886700" cy="4044950"/>
          </a:xfrm>
        </p:spPr>
        <p:txBody>
          <a:bodyPr/>
          <a:lstStyle>
            <a:lvl1pPr marL="0" indent="0">
              <a:buNone/>
              <a:defRPr sz="1600"/>
            </a:lvl1pPr>
            <a:lvl2pPr marL="457200" indent="0">
              <a:buNone/>
              <a:defRPr/>
            </a:lvl2pPr>
          </a:lstStyle>
          <a:p>
            <a:pPr lvl="0"/>
            <a:r>
              <a:rPr lang="zh-CN" altLang="en-US" dirty="0"/>
              <a:t>编辑母版文本样式</a:t>
            </a:r>
            <a:endParaRPr lang="zh-CN" altLang="en-US" dirty="0"/>
          </a:p>
        </p:txBody>
      </p:sp>
      <p:sp>
        <p:nvSpPr>
          <p:cNvPr id="14" name="矩形 13"/>
          <p:cNvSpPr/>
          <p:nvPr userDrawn="1"/>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userDrawn="1"/>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fld>
            <a:endParaRPr lang="zh-CN" altLang="en-US">
              <a:solidFill>
                <a:srgbClr val="FFFFFF">
                  <a:lumMod val="50000"/>
                </a:srgbClr>
              </a:solidFill>
            </a:endParaRPr>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rgbClr val="FFFFFF"/>
                </a:solidFill>
              </a:rPr>
              <a:t>感谢聆听</a:t>
            </a:r>
            <a:endParaRPr lang="zh-CN" altLang="en-US" sz="7200" spc="600"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5" name="组合 4"/>
          <p:cNvGrpSpPr/>
          <p:nvPr userDrawn="1"/>
        </p:nvGrpSpPr>
        <p:grpSpPr>
          <a:xfrm>
            <a:off x="0" y="1997136"/>
            <a:ext cx="7084431" cy="1791128"/>
            <a:chOff x="-1" y="2037922"/>
            <a:chExt cx="12192763" cy="1791128"/>
          </a:xfrm>
        </p:grpSpPr>
        <p:sp>
          <p:nvSpPr>
            <p:cNvPr id="6" name="矩形 5"/>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10" name="文本框 5"/>
          <p:cNvSpPr txBox="1"/>
          <p:nvPr userDrawn="1"/>
        </p:nvSpPr>
        <p:spPr>
          <a:xfrm>
            <a:off x="1371600" y="2328817"/>
            <a:ext cx="4185761" cy="1200329"/>
          </a:xfrm>
          <a:prstGeom prst="rect">
            <a:avLst/>
          </a:prstGeom>
          <a:noFill/>
        </p:spPr>
        <p:txBody>
          <a:bodyPr wrap="none" rtlCol="0">
            <a:spAutoFit/>
          </a:bodyPr>
          <a:lstStyle/>
          <a:p>
            <a:r>
              <a:rPr lang="zh-CN" altLang="en-US" sz="7200" spc="600" dirty="0">
                <a:solidFill>
                  <a:schemeClr val="bg1"/>
                </a:solidFill>
              </a:rPr>
              <a:t>感谢聆听</a:t>
            </a:r>
            <a:endParaRPr lang="zh-CN" altLang="en-US" sz="7200" spc="600"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9" Type="http://schemas.openxmlformats.org/officeDocument/2006/relationships/theme" Target="../theme/theme2.xml"/><Relationship Id="rId18" Type="http://schemas.openxmlformats.org/officeDocument/2006/relationships/slideLayout" Target="../slideLayouts/slideLayout22.xml"/><Relationship Id="rId17" Type="http://schemas.openxmlformats.org/officeDocument/2006/relationships/slideLayout" Target="../slideLayouts/slideLayout21.xml"/><Relationship Id="rId16" Type="http://schemas.openxmlformats.org/officeDocument/2006/relationships/slideLayout" Target="../slideLayouts/slideLayout20.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7" Type="http://schemas.openxmlformats.org/officeDocument/2006/relationships/theme" Target="../theme/theme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7" Type="http://schemas.openxmlformats.org/officeDocument/2006/relationships/theme" Target="../theme/theme5.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4"/>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5"/>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4"/>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5"/>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4"/>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5"/>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628650" y="365125"/>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srgbClr val="FFFFFF">
                    <a:lumMod val="50000"/>
                  </a:srgbClr>
                </a:solidFill>
              </a:rPr>
            </a:fld>
            <a:endParaRPr lang="zh-CN" altLang="en-US" dirty="0">
              <a:solidFill>
                <a:srgbClr val="FFFFFF">
                  <a:lumMod val="50000"/>
                </a:srgbClr>
              </a:solidFill>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srgbClr val="FFFFFF">
                  <a:lumMod val="50000"/>
                </a:srgbClr>
              </a:solidFill>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srgbClr val="FFFFFF">
                    <a:lumMod val="50000"/>
                  </a:srgbClr>
                </a:solidFill>
              </a:rPr>
            </a:fld>
            <a:endParaRPr lang="zh-CN" altLang="en-US">
              <a:solidFill>
                <a:srgbClr val="FFFFFF">
                  <a:lumMod val="50000"/>
                </a:srgbClr>
              </a:solidFill>
            </a:endParaRPr>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2.png"/><Relationship Id="rId1" Type="http://schemas.openxmlformats.org/officeDocument/2006/relationships/image" Target="../media/image31.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2.png"/><Relationship Id="rId1" Type="http://schemas.openxmlformats.org/officeDocument/2006/relationships/image" Target="../media/image3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6.png"/><Relationship Id="rId1" Type="http://schemas.openxmlformats.org/officeDocument/2006/relationships/image" Target="../media/image35.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8.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9.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0.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1.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2.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3.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4.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5.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6.png"/></Relationships>
</file>

<file path=ppt/slides/_rels/slide5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hyperlink" Target="http://www.cstor.cn/proTextdetail_11007.html" TargetMode="External"/><Relationship Id="rId4" Type="http://schemas.openxmlformats.org/officeDocument/2006/relationships/image" Target="../media/image48.jpeg"/><Relationship Id="rId3" Type="http://schemas.openxmlformats.org/officeDocument/2006/relationships/hyperlink" Target="http://www.cstor.cn/proTextdetail_12031.html" TargetMode="External"/><Relationship Id="rId2" Type="http://schemas.openxmlformats.org/officeDocument/2006/relationships/image" Target="../media/image47.jpeg"/><Relationship Id="rId1" Type="http://schemas.openxmlformats.org/officeDocument/2006/relationships/hyperlink" Target="http://www.cstor.cn/proTextdetail_10766.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56.jpeg"/><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s>
</file>

<file path=ppt/slides/_rels/slide6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s>
</file>

<file path=ppt/slides/_rels/slide62.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65.png"/><Relationship Id="rId7" Type="http://schemas.openxmlformats.org/officeDocument/2006/relationships/hyperlink" Target="http://www.chinarobots.cn/" TargetMode="External"/><Relationship Id="rId6" Type="http://schemas.openxmlformats.org/officeDocument/2006/relationships/image" Target="../media/image64.png"/><Relationship Id="rId5" Type="http://schemas.openxmlformats.org/officeDocument/2006/relationships/hyperlink" Target="http://www.chinaaiworld.cn/" TargetMode="External"/><Relationship Id="rId4" Type="http://schemas.openxmlformats.org/officeDocument/2006/relationships/image" Target="../media/image63.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75.png"/><Relationship Id="rId25" Type="http://schemas.openxmlformats.org/officeDocument/2006/relationships/image" Target="../media/image74.png"/><Relationship Id="rId24" Type="http://schemas.openxmlformats.org/officeDocument/2006/relationships/hyperlink" Target="http://www.envicloud.cn/" TargetMode="External"/><Relationship Id="rId23" Type="http://schemas.openxmlformats.org/officeDocument/2006/relationships/image" Target="../media/image73.png"/><Relationship Id="rId22" Type="http://schemas.openxmlformats.org/officeDocument/2006/relationships/image" Target="../media/image72.png"/><Relationship Id="rId21" Type="http://schemas.openxmlformats.org/officeDocument/2006/relationships/hyperlink" Target="http://www.wanwuyun.com/" TargetMode="External"/><Relationship Id="rId20" Type="http://schemas.openxmlformats.org/officeDocument/2006/relationships/image" Target="../media/image71.png"/><Relationship Id="rId2" Type="http://schemas.openxmlformats.org/officeDocument/2006/relationships/image" Target="../media/image62.png"/><Relationship Id="rId19" Type="http://schemas.openxmlformats.org/officeDocument/2006/relationships/hyperlink" Target="http://www.smartcitychina.cn/" TargetMode="External"/><Relationship Id="rId18" Type="http://schemas.openxmlformats.org/officeDocument/2006/relationships/image" Target="../media/image70.png"/><Relationship Id="rId17" Type="http://schemas.openxmlformats.org/officeDocument/2006/relationships/hyperlink" Target="http://www.netofthings.cn/" TargetMode="External"/><Relationship Id="rId16" Type="http://schemas.openxmlformats.org/officeDocument/2006/relationships/image" Target="../media/image69.png"/><Relationship Id="rId15" Type="http://schemas.openxmlformats.org/officeDocument/2006/relationships/hyperlink" Target="http://www.thebigdata.cn/" TargetMode="External"/><Relationship Id="rId14" Type="http://schemas.openxmlformats.org/officeDocument/2006/relationships/image" Target="../media/image68.png"/><Relationship Id="rId13" Type="http://schemas.openxmlformats.org/officeDocument/2006/relationships/hyperlink" Target="http://www.worldstor.cn/" TargetMode="External"/><Relationship Id="rId12" Type="http://schemas.openxmlformats.org/officeDocument/2006/relationships/image" Target="../media/image67.png"/><Relationship Id="rId11" Type="http://schemas.openxmlformats.org/officeDocument/2006/relationships/hyperlink" Target="http://www.pm25.org.cn/" TargetMode="External"/><Relationship Id="rId10" Type="http://schemas.openxmlformats.org/officeDocument/2006/relationships/image" Target="../media/image66.png"/><Relationship Id="rId1" Type="http://schemas.openxmlformats.org/officeDocument/2006/relationships/hyperlink" Target="http://www.chinaznyj.com/" TargetMode="Externa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1062228" y="728895"/>
            <a:ext cx="7426960" cy="1322070"/>
          </a:xfrm>
          <a:prstGeom prst="rect">
            <a:avLst/>
          </a:prstGeom>
          <a:effectLst/>
        </p:spPr>
        <p:txBody>
          <a:bodyPr wrap="square">
            <a:spAutoFit/>
          </a:bodyPr>
          <a:lstStyle/>
          <a:p>
            <a:pPr algn="ctr">
              <a:defRPr/>
            </a:pPr>
            <a:r>
              <a:rPr lang="en-US" altLang="zh-CN" sz="8000" b="1" spc="300" dirty="0">
                <a:ln w="11430"/>
                <a:solidFill>
                  <a:srgbClr val="3D89BC"/>
                </a:solidFill>
                <a:latin typeface="微软雅黑" panose="020B0503020204020204" pitchFamily="34" charset="-122"/>
                <a:ea typeface="微软雅黑" panose="020B0503020204020204" pitchFamily="34" charset="-122"/>
              </a:rPr>
              <a:t>Python</a:t>
            </a:r>
            <a:r>
              <a:rPr lang="zh-CN" altLang="en-US" sz="8000" b="1" spc="300" dirty="0">
                <a:ln w="11430"/>
                <a:solidFill>
                  <a:srgbClr val="3D89BC"/>
                </a:solidFill>
                <a:latin typeface="微软雅黑" panose="020B0503020204020204" pitchFamily="34" charset="-122"/>
                <a:ea typeface="微软雅黑" panose="020B0503020204020204" pitchFamily="34" charset="-122"/>
              </a:rPr>
              <a:t>语言</a:t>
            </a:r>
            <a:endParaRPr lang="en-US" altLang="zh-CN" sz="8000" b="1" spc="300" dirty="0">
              <a:ln w="11430"/>
              <a:solidFill>
                <a:srgbClr val="3D89BC"/>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20" name="矩形 19"/>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1" name="矩形 20"/>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TextBox 6"/>
          <p:cNvSpPr txBox="1"/>
          <p:nvPr/>
        </p:nvSpPr>
        <p:spPr>
          <a:xfrm>
            <a:off x="1670340" y="2277654"/>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6" name="TextBox 6"/>
          <p:cNvSpPr txBox="1"/>
          <p:nvPr/>
        </p:nvSpPr>
        <p:spPr>
          <a:xfrm>
            <a:off x="1670340" y="2634610"/>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李肖俊    </a:t>
            </a:r>
            <a:r>
              <a:rPr lang="zh-CN" altLang="en-US" sz="1600" dirty="0">
                <a:solidFill>
                  <a:schemeClr val="tx1">
                    <a:lumMod val="75000"/>
                    <a:lumOff val="25000"/>
                  </a:schemeClr>
                </a:solidFill>
              </a:rPr>
              <a:t>主编                          </a:t>
            </a:r>
            <a:r>
              <a:rPr lang="zh-CN" altLang="en-US" sz="1600" dirty="0" smtClean="0">
                <a:solidFill>
                  <a:schemeClr val="tx1">
                    <a:lumMod val="75000"/>
                    <a:lumOff val="25000"/>
                  </a:schemeClr>
                </a:solidFill>
              </a:rPr>
              <a:t>  刘  河    钟  涛     副</a:t>
            </a:r>
            <a:r>
              <a:rPr lang="zh-CN" altLang="en-US" sz="1600" dirty="0">
                <a:solidFill>
                  <a:schemeClr val="tx1">
                    <a:lumMod val="75000"/>
                    <a:lumOff val="25000"/>
                  </a:schemeClr>
                </a:solidFill>
              </a:rPr>
              <a:t>主编</a:t>
            </a:r>
            <a:endParaRPr lang="zh-CN" altLang="en-US" sz="1600" dirty="0">
              <a:solidFill>
                <a:schemeClr val="tx1">
                  <a:lumMod val="75000"/>
                  <a:lumOff val="25000"/>
                </a:schemeClr>
              </a:solidFill>
            </a:endParaRPr>
          </a:p>
        </p:txBody>
      </p:sp>
      <p:sp>
        <p:nvSpPr>
          <p:cNvPr id="27" name="Freeform 25"/>
          <p:cNvSpPr>
            <a:spLocks noEditPoints="1"/>
          </p:cNvSpPr>
          <p:nvPr/>
        </p:nvSpPr>
        <p:spPr bwMode="auto">
          <a:xfrm>
            <a:off x="3259599" y="2380202"/>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5"/>
          <p:cNvSpPr>
            <a:spLocks noEditPoints="1"/>
          </p:cNvSpPr>
          <p:nvPr/>
        </p:nvSpPr>
        <p:spPr bwMode="auto">
          <a:xfrm>
            <a:off x="5964326" y="2743274"/>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5"/>
          <p:cNvSpPr>
            <a:spLocks noEditPoints="1"/>
          </p:cNvSpPr>
          <p:nvPr/>
        </p:nvSpPr>
        <p:spPr bwMode="auto">
          <a:xfrm>
            <a:off x="2451335" y="2757907"/>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Requests库</a:t>
            </a:r>
            <a:endParaRPr lang="zh-CN" sz="2000" dirty="0" smtClean="0"/>
          </a:p>
        </p:txBody>
      </p:sp>
      <p:sp>
        <p:nvSpPr>
          <p:cNvPr id="3" name="矩形 2"/>
          <p:cNvSpPr/>
          <p:nvPr/>
        </p:nvSpPr>
        <p:spPr>
          <a:xfrm>
            <a:off x="432376" y="1493036"/>
            <a:ext cx="8280061" cy="1630045"/>
          </a:xfrm>
          <a:prstGeom prst="rect">
            <a:avLst/>
          </a:prstGeom>
        </p:spPr>
        <p:txBody>
          <a:bodyPr wrap="square">
            <a:spAutoFit/>
          </a:bodyPr>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requests</a:t>
            </a:r>
            <a:r>
              <a:rPr lang="zh-CN" altLang="en-US" sz="2000" dirty="0">
                <a:solidFill>
                  <a:schemeClr val="tx1">
                    <a:lumMod val="75000"/>
                    <a:lumOff val="25000"/>
                  </a:schemeClr>
                </a:solidFill>
                <a:latin typeface="Candara" panose="020E0502030303020204"/>
                <a:ea typeface="微软雅黑" panose="020B0503020204020204" pitchFamily="34" charset="-122"/>
              </a:rPr>
              <a:t>库的使用：</a:t>
            </a:r>
            <a:r>
              <a:rPr lang="en-US" altLang="zh-CN" sz="2000" dirty="0">
                <a:solidFill>
                  <a:schemeClr val="tx1">
                    <a:lumMod val="75000"/>
                    <a:lumOff val="25000"/>
                  </a:schemeClr>
                </a:solidFill>
                <a:latin typeface="Candara" panose="020E0502030303020204"/>
                <a:ea typeface="微软雅黑" panose="020B0503020204020204" pitchFamily="34" charset="-122"/>
              </a:rPr>
              <a:t>requests</a:t>
            </a:r>
            <a:r>
              <a:rPr lang="zh-CN" altLang="en-US" sz="2000" dirty="0">
                <a:solidFill>
                  <a:schemeClr val="tx1">
                    <a:lumMod val="75000"/>
                    <a:lumOff val="25000"/>
                  </a:schemeClr>
                </a:solidFill>
                <a:latin typeface="Candara" panose="020E0502030303020204"/>
                <a:ea typeface="微软雅黑" panose="020B0503020204020204" pitchFamily="34" charset="-122"/>
              </a:rPr>
              <a:t>库的主要方法有七种，现简单介绍如下：</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get</a:t>
            </a:r>
            <a:r>
              <a:rPr lang="zh-CN" altLang="en-US" sz="2000" dirty="0">
                <a:solidFill>
                  <a:schemeClr val="tx1">
                    <a:lumMod val="75000"/>
                    <a:lumOff val="25000"/>
                  </a:schemeClr>
                </a:solidFill>
                <a:latin typeface="Candara" panose="020E0502030303020204"/>
                <a:ea typeface="微软雅黑" panose="020B0503020204020204" pitchFamily="34" charset="-122"/>
              </a:rPr>
              <a:t>（）方法主要用于获取</a:t>
            </a:r>
            <a:r>
              <a:rPr lang="en-US" altLang="zh-CN" sz="2000" dirty="0">
                <a:solidFill>
                  <a:schemeClr val="tx1">
                    <a:lumMod val="75000"/>
                    <a:lumOff val="25000"/>
                  </a:schemeClr>
                </a:solidFill>
                <a:latin typeface="Candara" panose="020E0502030303020204"/>
                <a:ea typeface="微软雅黑" panose="020B0503020204020204" pitchFamily="34" charset="-122"/>
              </a:rPr>
              <a:t>HTML</a:t>
            </a:r>
            <a:r>
              <a:rPr lang="zh-CN" altLang="en-US" sz="2000" dirty="0">
                <a:solidFill>
                  <a:schemeClr val="tx1">
                    <a:lumMod val="75000"/>
                    <a:lumOff val="25000"/>
                  </a:schemeClr>
                </a:solidFill>
                <a:latin typeface="Candara" panose="020E0502030303020204"/>
                <a:ea typeface="微软雅黑" panose="020B0503020204020204" pitchFamily="34" charset="-122"/>
              </a:rPr>
              <a:t>网页，相当于</a:t>
            </a:r>
            <a:r>
              <a:rPr lang="en-US" altLang="zh-CN" sz="2000" dirty="0">
                <a:solidFill>
                  <a:schemeClr val="tx1">
                    <a:lumMod val="75000"/>
                    <a:lumOff val="25000"/>
                  </a:schemeClr>
                </a:solidFill>
                <a:latin typeface="Candara" panose="020E0502030303020204"/>
                <a:ea typeface="微软雅黑" panose="020B0503020204020204" pitchFamily="34" charset="-122"/>
              </a:rPr>
              <a:t>HTTP</a:t>
            </a:r>
            <a:r>
              <a:rPr lang="zh-CN" altLang="en-US" sz="2000" dirty="0">
                <a:solidFill>
                  <a:schemeClr val="tx1">
                    <a:lumMod val="75000"/>
                    <a:lumOff val="25000"/>
                  </a:schemeClr>
                </a:solidFill>
                <a:latin typeface="Candara" panose="020E0502030303020204"/>
                <a:ea typeface="微软雅黑" panose="020B0503020204020204" pitchFamily="34" charset="-122"/>
              </a:rPr>
              <a:t>的</a:t>
            </a:r>
            <a:r>
              <a:rPr lang="en-US" altLang="zh-CN" sz="2000" dirty="0">
                <a:solidFill>
                  <a:schemeClr val="tx1">
                    <a:lumMod val="75000"/>
                    <a:lumOff val="25000"/>
                  </a:schemeClr>
                </a:solidFill>
                <a:latin typeface="Candara" panose="020E0502030303020204"/>
                <a:ea typeface="微软雅黑" panose="020B0503020204020204" pitchFamily="34" charset="-122"/>
              </a:rPr>
              <a:t>GET</a:t>
            </a:r>
            <a:r>
              <a:rPr lang="zh-CN" altLang="en-US" sz="2000" dirty="0">
                <a:solidFill>
                  <a:schemeClr val="tx1">
                    <a:lumMod val="75000"/>
                    <a:lumOff val="25000"/>
                  </a:schemeClr>
                </a:solidFill>
                <a:latin typeface="Candara" panose="020E0502030303020204"/>
                <a:ea typeface="微软雅黑" panose="020B0503020204020204" pitchFamily="34" charset="-122"/>
              </a:rPr>
              <a:t>。其返回对象</a:t>
            </a:r>
            <a:r>
              <a:rPr lang="en-US" altLang="zh-CN" sz="2000" dirty="0">
                <a:solidFill>
                  <a:schemeClr val="tx1">
                    <a:lumMod val="75000"/>
                    <a:lumOff val="25000"/>
                  </a:schemeClr>
                </a:solidFill>
                <a:latin typeface="Candara" panose="020E0502030303020204"/>
                <a:ea typeface="微软雅黑" panose="020B0503020204020204" pitchFamily="34" charset="-122"/>
              </a:rPr>
              <a:t>response </a:t>
            </a:r>
            <a:r>
              <a:rPr lang="zh-CN" altLang="en-US" sz="2000" dirty="0">
                <a:solidFill>
                  <a:schemeClr val="tx1">
                    <a:lumMod val="75000"/>
                    <a:lumOff val="25000"/>
                  </a:schemeClr>
                </a:solidFill>
                <a:latin typeface="Candara" panose="020E0502030303020204"/>
                <a:ea typeface="微软雅黑" panose="020B0503020204020204" pitchFamily="34" charset="-122"/>
              </a:rPr>
              <a:t>的常用属性详</a:t>
            </a:r>
            <a:r>
              <a:rPr lang="zh-CN" altLang="en-US" sz="2000" dirty="0" smtClean="0">
                <a:solidFill>
                  <a:schemeClr val="tx1">
                    <a:lumMod val="75000"/>
                    <a:lumOff val="25000"/>
                  </a:schemeClr>
                </a:solidFill>
                <a:latin typeface="Candara" panose="020E0502030303020204"/>
                <a:ea typeface="微软雅黑" panose="020B0503020204020204" pitchFamily="34" charset="-122"/>
              </a:rPr>
              <a:t>见</a:t>
            </a:r>
            <a:r>
              <a:rPr lang="zh-CN" altLang="en-US" sz="2000" dirty="0">
                <a:solidFill>
                  <a:schemeClr val="tx1">
                    <a:lumMod val="75000"/>
                    <a:lumOff val="25000"/>
                  </a:schemeClr>
                </a:solidFill>
                <a:latin typeface="Candara" panose="020E0502030303020204"/>
                <a:ea typeface="微软雅黑" panose="020B0503020204020204" pitchFamily="34" charset="-122"/>
              </a:rPr>
              <a:t>下</a:t>
            </a:r>
            <a:r>
              <a:rPr lang="zh-CN" altLang="en-US" sz="2000" dirty="0" smtClean="0">
                <a:solidFill>
                  <a:schemeClr val="tx1">
                    <a:lumMod val="75000"/>
                    <a:lumOff val="25000"/>
                  </a:schemeClr>
                </a:solidFill>
                <a:latin typeface="Candara" panose="020E0502030303020204"/>
                <a:ea typeface="微软雅黑" panose="020B0503020204020204" pitchFamily="34" charset="-122"/>
              </a:rPr>
              <a:t>表，</a:t>
            </a:r>
            <a:r>
              <a:rPr lang="zh-CN" altLang="en-US" sz="2000" dirty="0">
                <a:solidFill>
                  <a:schemeClr val="tx1">
                    <a:lumMod val="75000"/>
                    <a:lumOff val="25000"/>
                  </a:schemeClr>
                </a:solidFill>
                <a:latin typeface="Candara" panose="020E0502030303020204"/>
                <a:ea typeface="微软雅黑" panose="020B0503020204020204" pitchFamily="34" charset="-122"/>
              </a:rPr>
              <a:t>我们可通过这些属性获取要访问域名的基本信息。</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7" name="Picture 2"/>
          <p:cNvPicPr>
            <a:picLocks noChangeAspect="1" noChangeArrowheads="1"/>
          </p:cNvPicPr>
          <p:nvPr/>
        </p:nvPicPr>
        <p:blipFill>
          <a:blip r:embed="rId1">
            <a:extLst>
              <a:ext uri="{28A0092B-C50C-407E-A947-70E740481C1C}">
                <a14:useLocalDpi xmlns:a14="http://schemas.microsoft.com/office/drawing/2010/main" val="0"/>
              </a:ext>
            </a:extLst>
          </a:blip>
          <a:srcRect r="330"/>
          <a:stretch>
            <a:fillRect/>
          </a:stretch>
        </p:blipFill>
        <p:spPr bwMode="auto">
          <a:xfrm>
            <a:off x="432435" y="3122930"/>
            <a:ext cx="8280061" cy="2260515"/>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Requests库</a:t>
            </a:r>
            <a:endParaRPr lang="zh-CN" sz="2000" dirty="0" smtClean="0"/>
          </a:p>
        </p:txBody>
      </p:sp>
      <p:sp>
        <p:nvSpPr>
          <p:cNvPr id="3" name="TextBox 2"/>
          <p:cNvSpPr txBox="1"/>
          <p:nvPr/>
        </p:nvSpPr>
        <p:spPr>
          <a:xfrm>
            <a:off x="611237" y="1670460"/>
            <a:ext cx="7920058" cy="475615"/>
          </a:xfrm>
          <a:prstGeom prst="rect">
            <a:avLst/>
          </a:prstGeom>
          <a:noFill/>
        </p:spPr>
        <p:txBody>
          <a:bodyPr wrap="square" anchor="ctr">
            <a:spAutoFit/>
          </a:bodyPr>
          <a:p>
            <a:pPr indent="457200">
              <a:lnSpc>
                <a:spcPts val="3000"/>
              </a:lnSpc>
              <a:defRPr/>
            </a:pPr>
            <a:r>
              <a:rPr lang="en-US" altLang="zh-CN" sz="2000" dirty="0" smtClean="0">
                <a:solidFill>
                  <a:schemeClr val="tx1">
                    <a:lumMod val="75000"/>
                    <a:lumOff val="25000"/>
                  </a:schemeClr>
                </a:solidFill>
                <a:latin typeface="Candara" panose="020E0502030303020204"/>
                <a:ea typeface="微软雅黑" panose="020B0503020204020204" pitchFamily="34" charset="-122"/>
              </a:rPr>
              <a:t>head()</a:t>
            </a:r>
            <a:r>
              <a:rPr lang="zh-CN" altLang="en-US" sz="2000" dirty="0" smtClean="0">
                <a:solidFill>
                  <a:schemeClr val="tx1">
                    <a:lumMod val="75000"/>
                    <a:lumOff val="25000"/>
                  </a:schemeClr>
                </a:solidFill>
                <a:latin typeface="Candara" panose="020E0502030303020204"/>
                <a:ea typeface="微软雅黑" panose="020B0503020204020204" pitchFamily="34" charset="-122"/>
              </a:rPr>
              <a:t>方法</a:t>
            </a:r>
            <a:r>
              <a:rPr lang="zh-CN" altLang="en-US" sz="2000" dirty="0">
                <a:solidFill>
                  <a:schemeClr val="tx1">
                    <a:lumMod val="75000"/>
                    <a:lumOff val="25000"/>
                  </a:schemeClr>
                </a:solidFill>
                <a:latin typeface="Candara" panose="020E0502030303020204"/>
                <a:ea typeface="微软雅黑" panose="020B0503020204020204" pitchFamily="34" charset="-122"/>
              </a:rPr>
              <a:t>主要用于获取</a:t>
            </a:r>
            <a:r>
              <a:rPr lang="en-US" altLang="zh-CN" sz="2000" dirty="0">
                <a:solidFill>
                  <a:schemeClr val="tx1">
                    <a:lumMod val="75000"/>
                    <a:lumOff val="25000"/>
                  </a:schemeClr>
                </a:solidFill>
                <a:latin typeface="Candara" panose="020E0502030303020204"/>
                <a:ea typeface="微软雅黑" panose="020B0503020204020204" pitchFamily="34" charset="-122"/>
              </a:rPr>
              <a:t>HTML</a:t>
            </a:r>
            <a:r>
              <a:rPr lang="zh-CN" altLang="en-US" sz="2000" dirty="0">
                <a:solidFill>
                  <a:schemeClr val="tx1">
                    <a:lumMod val="75000"/>
                    <a:lumOff val="25000"/>
                  </a:schemeClr>
                </a:solidFill>
                <a:latin typeface="Candara" panose="020E0502030303020204"/>
                <a:ea typeface="微软雅黑" panose="020B0503020204020204" pitchFamily="34" charset="-122"/>
              </a:rPr>
              <a:t>网页头信息，相当于</a:t>
            </a:r>
            <a:r>
              <a:rPr lang="en-US" altLang="zh-CN" sz="2000" dirty="0">
                <a:solidFill>
                  <a:schemeClr val="tx1">
                    <a:lumMod val="75000"/>
                    <a:lumOff val="25000"/>
                  </a:schemeClr>
                </a:solidFill>
                <a:latin typeface="Candara" panose="020E0502030303020204"/>
                <a:ea typeface="微软雅黑" panose="020B0503020204020204" pitchFamily="34" charset="-122"/>
              </a:rPr>
              <a:t>HTTP</a:t>
            </a:r>
            <a:r>
              <a:rPr lang="zh-CN" altLang="en-US" sz="2000" dirty="0">
                <a:solidFill>
                  <a:schemeClr val="tx1">
                    <a:lumMod val="75000"/>
                    <a:lumOff val="25000"/>
                  </a:schemeClr>
                </a:solidFill>
                <a:latin typeface="Candara" panose="020E0502030303020204"/>
                <a:ea typeface="微软雅黑" panose="020B0503020204020204" pitchFamily="34" charset="-122"/>
              </a:rPr>
              <a:t>的</a:t>
            </a:r>
            <a:r>
              <a:rPr lang="en-US" altLang="zh-CN" sz="2000" dirty="0">
                <a:solidFill>
                  <a:schemeClr val="tx1">
                    <a:lumMod val="75000"/>
                    <a:lumOff val="25000"/>
                  </a:schemeClr>
                </a:solidFill>
                <a:latin typeface="Candara" panose="020E0502030303020204"/>
                <a:ea typeface="微软雅黑" panose="020B0503020204020204" pitchFamily="34" charset="-122"/>
              </a:rPr>
              <a:t>HEAD</a:t>
            </a:r>
            <a:r>
              <a:rPr lang="zh-CN" altLang="en-US" sz="2000" dirty="0">
                <a:solidFill>
                  <a:schemeClr val="tx1">
                    <a:lumMod val="75000"/>
                    <a:lumOff val="25000"/>
                  </a:schemeClr>
                </a:solidFill>
                <a:latin typeface="Candara" panose="020E0502030303020204"/>
                <a:ea typeface="微软雅黑" panose="020B0503020204020204" pitchFamily="34" charset="-122"/>
              </a:rPr>
              <a:t>。</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1833" y="2602329"/>
            <a:ext cx="7920058" cy="2183368"/>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Requests库</a:t>
            </a:r>
            <a:endParaRPr lang="zh-CN" sz="2000" dirty="0" smtClean="0"/>
          </a:p>
        </p:txBody>
      </p:sp>
      <p:sp>
        <p:nvSpPr>
          <p:cNvPr id="3" name="TextBox 2"/>
          <p:cNvSpPr txBox="1"/>
          <p:nvPr/>
        </p:nvSpPr>
        <p:spPr>
          <a:xfrm>
            <a:off x="611825" y="1301448"/>
            <a:ext cx="7920058" cy="1245235"/>
          </a:xfrm>
          <a:prstGeom prst="rect">
            <a:avLst/>
          </a:prstGeom>
          <a:noFill/>
        </p:spPr>
        <p:txBody>
          <a:bodyPr wrap="square" anchor="ctr">
            <a:spAutoFit/>
          </a:bodyPr>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p</a:t>
            </a:r>
            <a:r>
              <a:rPr lang="en-US" altLang="zh-CN" sz="2000" dirty="0" smtClean="0">
                <a:solidFill>
                  <a:schemeClr val="tx1">
                    <a:lumMod val="75000"/>
                    <a:lumOff val="25000"/>
                  </a:schemeClr>
                </a:solidFill>
                <a:latin typeface="Candara" panose="020E0502030303020204"/>
                <a:ea typeface="微软雅黑" panose="020B0503020204020204" pitchFamily="34" charset="-122"/>
              </a:rPr>
              <a:t>ost()</a:t>
            </a:r>
            <a:r>
              <a:rPr lang="zh-CN" altLang="en-US" sz="2000" dirty="0" smtClean="0">
                <a:solidFill>
                  <a:schemeClr val="tx1">
                    <a:lumMod val="75000"/>
                    <a:lumOff val="25000"/>
                  </a:schemeClr>
                </a:solidFill>
                <a:latin typeface="Candara" panose="020E0502030303020204"/>
                <a:ea typeface="微软雅黑" panose="020B0503020204020204" pitchFamily="34" charset="-122"/>
              </a:rPr>
              <a:t>方法</a:t>
            </a:r>
            <a:r>
              <a:rPr lang="zh-CN" altLang="en-US" sz="2000" dirty="0">
                <a:solidFill>
                  <a:schemeClr val="tx1">
                    <a:lumMod val="75000"/>
                    <a:lumOff val="25000"/>
                  </a:schemeClr>
                </a:solidFill>
                <a:latin typeface="Candara" panose="020E0502030303020204"/>
                <a:ea typeface="微软雅黑" panose="020B0503020204020204" pitchFamily="34" charset="-122"/>
              </a:rPr>
              <a:t>主要用于向</a:t>
            </a:r>
            <a:r>
              <a:rPr lang="en-US" altLang="zh-CN" sz="2000" dirty="0">
                <a:solidFill>
                  <a:schemeClr val="tx1">
                    <a:lumMod val="75000"/>
                    <a:lumOff val="25000"/>
                  </a:schemeClr>
                </a:solidFill>
                <a:latin typeface="Candara" panose="020E0502030303020204"/>
                <a:ea typeface="微软雅黑" panose="020B0503020204020204" pitchFamily="34" charset="-122"/>
              </a:rPr>
              <a:t>HTTP</a:t>
            </a:r>
            <a:r>
              <a:rPr lang="zh-CN" altLang="en-US" sz="2000" dirty="0">
                <a:solidFill>
                  <a:schemeClr val="tx1">
                    <a:lumMod val="75000"/>
                    <a:lumOff val="25000"/>
                  </a:schemeClr>
                </a:solidFill>
                <a:latin typeface="Candara" panose="020E0502030303020204"/>
                <a:ea typeface="微软雅黑" panose="020B0503020204020204" pitchFamily="34" charset="-122"/>
              </a:rPr>
              <a:t>网页提交</a:t>
            </a:r>
            <a:r>
              <a:rPr lang="en-US" altLang="zh-CN" sz="2000" dirty="0">
                <a:solidFill>
                  <a:schemeClr val="tx1">
                    <a:lumMod val="75000"/>
                    <a:lumOff val="25000"/>
                  </a:schemeClr>
                </a:solidFill>
                <a:latin typeface="Candara" panose="020E0502030303020204"/>
                <a:ea typeface="微软雅黑" panose="020B0503020204020204" pitchFamily="34" charset="-122"/>
              </a:rPr>
              <a:t>POST</a:t>
            </a:r>
            <a:r>
              <a:rPr lang="zh-CN" altLang="en-US" sz="2000" dirty="0">
                <a:solidFill>
                  <a:schemeClr val="tx1">
                    <a:lumMod val="75000"/>
                    <a:lumOff val="25000"/>
                  </a:schemeClr>
                </a:solidFill>
                <a:latin typeface="Candara" panose="020E0502030303020204"/>
                <a:ea typeface="微软雅黑" panose="020B0503020204020204" pitchFamily="34" charset="-122"/>
              </a:rPr>
              <a:t>请求，相当于</a:t>
            </a:r>
            <a:r>
              <a:rPr lang="en-US" altLang="zh-CN" sz="2000" dirty="0">
                <a:solidFill>
                  <a:schemeClr val="tx1">
                    <a:lumMod val="75000"/>
                    <a:lumOff val="25000"/>
                  </a:schemeClr>
                </a:solidFill>
                <a:latin typeface="Candara" panose="020E0502030303020204"/>
                <a:ea typeface="微软雅黑" panose="020B0503020204020204" pitchFamily="34" charset="-122"/>
              </a:rPr>
              <a:t>HTTP</a:t>
            </a:r>
            <a:r>
              <a:rPr lang="zh-CN" altLang="en-US" sz="2000" dirty="0">
                <a:solidFill>
                  <a:schemeClr val="tx1">
                    <a:lumMod val="75000"/>
                    <a:lumOff val="25000"/>
                  </a:schemeClr>
                </a:solidFill>
                <a:latin typeface="Candara" panose="020E0502030303020204"/>
                <a:ea typeface="微软雅黑" panose="020B0503020204020204" pitchFamily="34" charset="-122"/>
              </a:rPr>
              <a:t>的</a:t>
            </a:r>
            <a:r>
              <a:rPr lang="en-US" altLang="zh-CN" sz="2000" dirty="0">
                <a:solidFill>
                  <a:schemeClr val="tx1">
                    <a:lumMod val="75000"/>
                    <a:lumOff val="25000"/>
                  </a:schemeClr>
                </a:solidFill>
                <a:latin typeface="Candara" panose="020E0502030303020204"/>
                <a:ea typeface="微软雅黑" panose="020B0503020204020204" pitchFamily="34" charset="-122"/>
              </a:rPr>
              <a:t>POST</a:t>
            </a:r>
            <a:r>
              <a:rPr lang="zh-CN" altLang="en-US" sz="2000" dirty="0">
                <a:solidFill>
                  <a:schemeClr val="tx1">
                    <a:lumMod val="75000"/>
                    <a:lumOff val="25000"/>
                  </a:schemeClr>
                </a:solidFill>
                <a:latin typeface="Candara" panose="020E0502030303020204"/>
                <a:ea typeface="微软雅黑" panose="020B0503020204020204" pitchFamily="34" charset="-122"/>
              </a:rPr>
              <a:t>。这里，我们给指定的</a:t>
            </a:r>
            <a:r>
              <a:rPr lang="en-US" altLang="zh-CN" sz="2000" dirty="0" err="1">
                <a:solidFill>
                  <a:schemeClr val="tx1">
                    <a:lumMod val="75000"/>
                    <a:lumOff val="25000"/>
                  </a:schemeClr>
                </a:solidFill>
                <a:latin typeface="Candara" panose="020E0502030303020204"/>
                <a:ea typeface="微软雅黑" panose="020B0503020204020204" pitchFamily="34" charset="-122"/>
              </a:rPr>
              <a:t>url</a:t>
            </a:r>
            <a:r>
              <a:rPr lang="zh-CN" altLang="en-US" sz="2000" dirty="0">
                <a:solidFill>
                  <a:schemeClr val="tx1">
                    <a:lumMod val="75000"/>
                    <a:lumOff val="25000"/>
                  </a:schemeClr>
                </a:solidFill>
                <a:latin typeface="Candara" panose="020E0502030303020204"/>
                <a:ea typeface="微软雅黑" panose="020B0503020204020204" pitchFamily="34" charset="-122"/>
              </a:rPr>
              <a:t>地址 </a:t>
            </a:r>
            <a:r>
              <a:rPr lang="en-US" altLang="zh-CN" sz="2000" dirty="0">
                <a:solidFill>
                  <a:schemeClr val="tx1">
                    <a:lumMod val="75000"/>
                    <a:lumOff val="25000"/>
                  </a:schemeClr>
                </a:solidFill>
                <a:latin typeface="Candara" panose="020E0502030303020204"/>
                <a:ea typeface="微软雅黑" panose="020B0503020204020204" pitchFamily="34" charset="-122"/>
              </a:rPr>
              <a:t>http://httpbin.org</a:t>
            </a:r>
            <a:r>
              <a:rPr lang="zh-CN" altLang="en-US" sz="2000" dirty="0">
                <a:solidFill>
                  <a:schemeClr val="tx1">
                    <a:lumMod val="75000"/>
                    <a:lumOff val="25000"/>
                  </a:schemeClr>
                </a:solidFill>
                <a:latin typeface="Candara" panose="020E0502030303020204"/>
                <a:ea typeface="微软雅黑" panose="020B0503020204020204" pitchFamily="34" charset="-122"/>
              </a:rPr>
              <a:t>用</a:t>
            </a:r>
            <a:r>
              <a:rPr lang="en-US" altLang="zh-CN" sz="2000" dirty="0">
                <a:solidFill>
                  <a:schemeClr val="tx1">
                    <a:lumMod val="75000"/>
                    <a:lumOff val="25000"/>
                  </a:schemeClr>
                </a:solidFill>
                <a:latin typeface="Candara" panose="020E0502030303020204"/>
                <a:ea typeface="微软雅黑" panose="020B0503020204020204" pitchFamily="34" charset="-122"/>
              </a:rPr>
              <a:t>post()</a:t>
            </a:r>
            <a:r>
              <a:rPr lang="zh-CN" altLang="en-US" sz="2000" dirty="0">
                <a:solidFill>
                  <a:schemeClr val="tx1">
                    <a:lumMod val="75000"/>
                    <a:lumOff val="25000"/>
                  </a:schemeClr>
                </a:solidFill>
                <a:latin typeface="Candara" panose="020E0502030303020204"/>
                <a:ea typeface="微软雅黑" panose="020B0503020204020204" pitchFamily="34" charset="-122"/>
              </a:rPr>
              <a:t>方法添加</a:t>
            </a:r>
            <a:r>
              <a:rPr lang="en-US" altLang="zh-CN" sz="2000" dirty="0" err="1">
                <a:solidFill>
                  <a:schemeClr val="tx1">
                    <a:lumMod val="75000"/>
                    <a:lumOff val="25000"/>
                  </a:schemeClr>
                </a:solidFill>
                <a:latin typeface="Candara" panose="020E0502030303020204"/>
                <a:ea typeface="微软雅黑" panose="020B0503020204020204" pitchFamily="34" charset="-122"/>
              </a:rPr>
              <a:t>sendinfo</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信息。</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1647" y="2687166"/>
            <a:ext cx="7920058" cy="2606912"/>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Requests库</a:t>
            </a:r>
            <a:endParaRPr lang="zh-CN" sz="2000" dirty="0" smtClean="0"/>
          </a:p>
        </p:txBody>
      </p:sp>
      <p:sp>
        <p:nvSpPr>
          <p:cNvPr id="3" name="TextBox 2"/>
          <p:cNvSpPr txBox="1"/>
          <p:nvPr/>
        </p:nvSpPr>
        <p:spPr>
          <a:xfrm>
            <a:off x="611833" y="1493354"/>
            <a:ext cx="7920058" cy="475615"/>
          </a:xfrm>
          <a:prstGeom prst="rect">
            <a:avLst/>
          </a:prstGeom>
          <a:noFill/>
        </p:spPr>
        <p:txBody>
          <a:bodyPr wrap="square" anchor="ctr">
            <a:spAutoFit/>
          </a:bodyPr>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p</a:t>
            </a:r>
            <a:r>
              <a:rPr lang="en-US" altLang="zh-CN" sz="2000" dirty="0" smtClean="0">
                <a:solidFill>
                  <a:schemeClr val="tx1">
                    <a:lumMod val="75000"/>
                    <a:lumOff val="25000"/>
                  </a:schemeClr>
                </a:solidFill>
                <a:latin typeface="Candara" panose="020E0502030303020204"/>
                <a:ea typeface="微软雅黑" panose="020B0503020204020204" pitchFamily="34" charset="-122"/>
              </a:rPr>
              <a:t>ut()</a:t>
            </a:r>
            <a:r>
              <a:rPr lang="zh-CN" altLang="en-US" sz="2000" dirty="0" smtClean="0">
                <a:solidFill>
                  <a:schemeClr val="tx1">
                    <a:lumMod val="75000"/>
                    <a:lumOff val="25000"/>
                  </a:schemeClr>
                </a:solidFill>
                <a:latin typeface="Candara" panose="020E0502030303020204"/>
                <a:ea typeface="微软雅黑" panose="020B0503020204020204" pitchFamily="34" charset="-122"/>
              </a:rPr>
              <a:t>方法</a:t>
            </a:r>
            <a:r>
              <a:rPr lang="zh-CN" altLang="en-US" sz="2000" dirty="0">
                <a:solidFill>
                  <a:schemeClr val="tx1">
                    <a:lumMod val="75000"/>
                    <a:lumOff val="25000"/>
                  </a:schemeClr>
                </a:solidFill>
                <a:latin typeface="Candara" panose="020E0502030303020204"/>
                <a:ea typeface="微软雅黑" panose="020B0503020204020204" pitchFamily="34" charset="-122"/>
              </a:rPr>
              <a:t>主要用于向</a:t>
            </a:r>
            <a:r>
              <a:rPr lang="en-US" altLang="zh-CN" sz="2000" dirty="0">
                <a:solidFill>
                  <a:schemeClr val="tx1">
                    <a:lumMod val="75000"/>
                    <a:lumOff val="25000"/>
                  </a:schemeClr>
                </a:solidFill>
                <a:latin typeface="Candara" panose="020E0502030303020204"/>
                <a:ea typeface="微软雅黑" panose="020B0503020204020204" pitchFamily="34" charset="-122"/>
              </a:rPr>
              <a:t>HTML</a:t>
            </a:r>
            <a:r>
              <a:rPr lang="zh-CN" altLang="en-US" sz="2000" dirty="0">
                <a:solidFill>
                  <a:schemeClr val="tx1">
                    <a:lumMod val="75000"/>
                    <a:lumOff val="25000"/>
                  </a:schemeClr>
                </a:solidFill>
                <a:latin typeface="Candara" panose="020E0502030303020204"/>
                <a:ea typeface="微软雅黑" panose="020B0503020204020204" pitchFamily="34" charset="-122"/>
              </a:rPr>
              <a:t>网页提交</a:t>
            </a:r>
            <a:r>
              <a:rPr lang="en-US" altLang="zh-CN" sz="2000" dirty="0">
                <a:solidFill>
                  <a:schemeClr val="tx1">
                    <a:lumMod val="75000"/>
                    <a:lumOff val="25000"/>
                  </a:schemeClr>
                </a:solidFill>
                <a:latin typeface="Candara" panose="020E0502030303020204"/>
                <a:ea typeface="微软雅黑" panose="020B0503020204020204" pitchFamily="34" charset="-122"/>
              </a:rPr>
              <a:t>PUT</a:t>
            </a:r>
            <a:r>
              <a:rPr lang="zh-CN" altLang="en-US" sz="2000" dirty="0">
                <a:solidFill>
                  <a:schemeClr val="tx1">
                    <a:lumMod val="75000"/>
                    <a:lumOff val="25000"/>
                  </a:schemeClr>
                </a:solidFill>
                <a:latin typeface="Candara" panose="020E0502030303020204"/>
                <a:ea typeface="微软雅黑" panose="020B0503020204020204" pitchFamily="34" charset="-122"/>
              </a:rPr>
              <a:t>请求，相当于</a:t>
            </a:r>
            <a:r>
              <a:rPr lang="en-US" altLang="zh-CN" sz="2000" dirty="0">
                <a:solidFill>
                  <a:schemeClr val="tx1">
                    <a:lumMod val="75000"/>
                    <a:lumOff val="25000"/>
                  </a:schemeClr>
                </a:solidFill>
                <a:latin typeface="Candara" panose="020E0502030303020204"/>
                <a:ea typeface="微软雅黑" panose="020B0503020204020204" pitchFamily="34" charset="-122"/>
              </a:rPr>
              <a:t>HTTP</a:t>
            </a:r>
            <a:r>
              <a:rPr lang="zh-CN" altLang="en-US" sz="2000" dirty="0">
                <a:solidFill>
                  <a:schemeClr val="tx1">
                    <a:lumMod val="75000"/>
                    <a:lumOff val="25000"/>
                  </a:schemeClr>
                </a:solidFill>
                <a:latin typeface="Candara" panose="020E0502030303020204"/>
                <a:ea typeface="微软雅黑" panose="020B0503020204020204" pitchFamily="34" charset="-122"/>
              </a:rPr>
              <a:t>的</a:t>
            </a:r>
            <a:r>
              <a:rPr lang="en-US" altLang="zh-CN" sz="2000" dirty="0">
                <a:solidFill>
                  <a:schemeClr val="tx1">
                    <a:lumMod val="75000"/>
                    <a:lumOff val="25000"/>
                  </a:schemeClr>
                </a:solidFill>
                <a:latin typeface="Candara" panose="020E0502030303020204"/>
                <a:ea typeface="微软雅黑" panose="020B0503020204020204" pitchFamily="34" charset="-122"/>
              </a:rPr>
              <a:t>PUT</a:t>
            </a:r>
            <a:r>
              <a:rPr lang="zh-CN" altLang="en-US" sz="2000" dirty="0">
                <a:solidFill>
                  <a:schemeClr val="tx1">
                    <a:lumMod val="75000"/>
                    <a:lumOff val="25000"/>
                  </a:schemeClr>
                </a:solidFill>
                <a:latin typeface="Candara" panose="020E0502030303020204"/>
                <a:ea typeface="微软雅黑" panose="020B0503020204020204" pitchFamily="34" charset="-122"/>
              </a:rPr>
              <a:t>。</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1360" y="2420893"/>
            <a:ext cx="7920058" cy="2248551"/>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Requests库</a:t>
            </a:r>
            <a:endParaRPr lang="zh-CN" sz="2000" dirty="0" smtClean="0"/>
          </a:p>
        </p:txBody>
      </p:sp>
      <p:sp>
        <p:nvSpPr>
          <p:cNvPr id="3" name="TextBox 2"/>
          <p:cNvSpPr txBox="1"/>
          <p:nvPr/>
        </p:nvSpPr>
        <p:spPr>
          <a:xfrm>
            <a:off x="611872" y="1301450"/>
            <a:ext cx="7920058" cy="1245235"/>
          </a:xfrm>
          <a:prstGeom prst="rect">
            <a:avLst/>
          </a:prstGeom>
          <a:noFill/>
        </p:spPr>
        <p:txBody>
          <a:bodyPr wrap="square" anchor="ctr">
            <a:spAutoFit/>
          </a:bodyPr>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p</a:t>
            </a:r>
            <a:r>
              <a:rPr lang="en-US" altLang="zh-CN" sz="2000" dirty="0" smtClean="0">
                <a:solidFill>
                  <a:schemeClr val="tx1">
                    <a:lumMod val="75000"/>
                    <a:lumOff val="25000"/>
                  </a:schemeClr>
                </a:solidFill>
                <a:latin typeface="Candara" panose="020E0502030303020204"/>
                <a:ea typeface="微软雅黑" panose="020B0503020204020204" pitchFamily="34" charset="-122"/>
              </a:rPr>
              <a:t>atch()</a:t>
            </a:r>
            <a:r>
              <a:rPr lang="zh-CN" altLang="en-US" sz="2000" dirty="0" smtClean="0">
                <a:solidFill>
                  <a:schemeClr val="tx1">
                    <a:lumMod val="75000"/>
                    <a:lumOff val="25000"/>
                  </a:schemeClr>
                </a:solidFill>
                <a:latin typeface="Candara" panose="020E0502030303020204"/>
                <a:ea typeface="微软雅黑" panose="020B0503020204020204" pitchFamily="34" charset="-122"/>
              </a:rPr>
              <a:t>方法</a:t>
            </a:r>
            <a:r>
              <a:rPr lang="zh-CN" altLang="en-US" sz="2000" dirty="0">
                <a:solidFill>
                  <a:schemeClr val="tx1">
                    <a:lumMod val="75000"/>
                    <a:lumOff val="25000"/>
                  </a:schemeClr>
                </a:solidFill>
                <a:latin typeface="Candara" panose="020E0502030303020204"/>
                <a:ea typeface="微软雅黑" panose="020B0503020204020204" pitchFamily="34" charset="-122"/>
              </a:rPr>
              <a:t>主要用于向</a:t>
            </a:r>
            <a:r>
              <a:rPr lang="en-US" altLang="zh-CN" sz="2000" dirty="0">
                <a:solidFill>
                  <a:schemeClr val="tx1">
                    <a:lumMod val="75000"/>
                    <a:lumOff val="25000"/>
                  </a:schemeClr>
                </a:solidFill>
                <a:latin typeface="Candara" panose="020E0502030303020204"/>
                <a:ea typeface="微软雅黑" panose="020B0503020204020204" pitchFamily="34" charset="-122"/>
              </a:rPr>
              <a:t>HTML</a:t>
            </a:r>
            <a:r>
              <a:rPr lang="zh-CN" altLang="en-US" sz="2000" dirty="0">
                <a:solidFill>
                  <a:schemeClr val="tx1">
                    <a:lumMod val="75000"/>
                    <a:lumOff val="25000"/>
                  </a:schemeClr>
                </a:solidFill>
                <a:latin typeface="Candara" panose="020E0502030303020204"/>
                <a:ea typeface="微软雅黑" panose="020B0503020204020204" pitchFamily="34" charset="-122"/>
              </a:rPr>
              <a:t>网页提交局部修改请求，相当于</a:t>
            </a:r>
            <a:r>
              <a:rPr lang="en-US" altLang="zh-CN" sz="2000" dirty="0">
                <a:solidFill>
                  <a:schemeClr val="tx1">
                    <a:lumMod val="75000"/>
                    <a:lumOff val="25000"/>
                  </a:schemeClr>
                </a:solidFill>
                <a:latin typeface="Candara" panose="020E0502030303020204"/>
                <a:ea typeface="微软雅黑" panose="020B0503020204020204" pitchFamily="34" charset="-122"/>
              </a:rPr>
              <a:t>HTTP</a:t>
            </a:r>
            <a:r>
              <a:rPr lang="zh-CN" altLang="en-US" sz="2000" dirty="0">
                <a:solidFill>
                  <a:schemeClr val="tx1">
                    <a:lumMod val="75000"/>
                    <a:lumOff val="25000"/>
                  </a:schemeClr>
                </a:solidFill>
                <a:latin typeface="Candara" panose="020E0502030303020204"/>
                <a:ea typeface="微软雅黑" panose="020B0503020204020204" pitchFamily="34" charset="-122"/>
              </a:rPr>
              <a:t>的</a:t>
            </a:r>
            <a:r>
              <a:rPr lang="en-US" altLang="zh-CN" sz="2000" dirty="0">
                <a:solidFill>
                  <a:schemeClr val="tx1">
                    <a:lumMod val="75000"/>
                    <a:lumOff val="25000"/>
                  </a:schemeClr>
                </a:solidFill>
                <a:latin typeface="Candara" panose="020E0502030303020204"/>
                <a:ea typeface="微软雅黑" panose="020B0503020204020204" pitchFamily="34" charset="-122"/>
              </a:rPr>
              <a:t>PATCH</a:t>
            </a:r>
            <a:r>
              <a:rPr lang="zh-CN" altLang="en-US" sz="2000" dirty="0">
                <a:solidFill>
                  <a:schemeClr val="tx1">
                    <a:lumMod val="75000"/>
                    <a:lumOff val="25000"/>
                  </a:schemeClr>
                </a:solidFill>
                <a:latin typeface="Candara" panose="020E0502030303020204"/>
                <a:ea typeface="微软雅黑" panose="020B0503020204020204" pitchFamily="34" charset="-122"/>
              </a:rPr>
              <a:t>。比如，我们用</a:t>
            </a:r>
            <a:r>
              <a:rPr lang="en-US" altLang="zh-CN" sz="2000" dirty="0">
                <a:solidFill>
                  <a:schemeClr val="tx1">
                    <a:lumMod val="75000"/>
                    <a:lumOff val="25000"/>
                  </a:schemeClr>
                </a:solidFill>
                <a:latin typeface="Candara" panose="020E0502030303020204"/>
                <a:ea typeface="微软雅黑" panose="020B0503020204020204" pitchFamily="34" charset="-122"/>
              </a:rPr>
              <a:t>patch()</a:t>
            </a:r>
            <a:r>
              <a:rPr lang="zh-CN" altLang="en-US" sz="2000" dirty="0">
                <a:solidFill>
                  <a:schemeClr val="tx1">
                    <a:lumMod val="75000"/>
                    <a:lumOff val="25000"/>
                  </a:schemeClr>
                </a:solidFill>
                <a:latin typeface="Candara" panose="020E0502030303020204"/>
                <a:ea typeface="微软雅黑" panose="020B0503020204020204" pitchFamily="34" charset="-122"/>
              </a:rPr>
              <a:t>方法修改刚才</a:t>
            </a:r>
            <a:r>
              <a:rPr lang="en-US" altLang="zh-CN" sz="2000" dirty="0">
                <a:solidFill>
                  <a:schemeClr val="tx1">
                    <a:lumMod val="75000"/>
                    <a:lumOff val="25000"/>
                  </a:schemeClr>
                </a:solidFill>
                <a:latin typeface="Candara" panose="020E0502030303020204"/>
                <a:ea typeface="微软雅黑" panose="020B0503020204020204" pitchFamily="34" charset="-122"/>
              </a:rPr>
              <a:t>put()</a:t>
            </a:r>
            <a:r>
              <a:rPr lang="zh-CN" altLang="en-US" sz="2000" dirty="0">
                <a:solidFill>
                  <a:schemeClr val="tx1">
                    <a:lumMod val="75000"/>
                    <a:lumOff val="25000"/>
                  </a:schemeClr>
                </a:solidFill>
                <a:latin typeface="Candara" panose="020E0502030303020204"/>
                <a:ea typeface="微软雅黑" panose="020B0503020204020204" pitchFamily="34" charset="-122"/>
              </a:rPr>
              <a:t>方法添加的字典</a:t>
            </a:r>
            <a:r>
              <a:rPr lang="en-US" altLang="zh-CN" sz="2000" dirty="0" err="1">
                <a:solidFill>
                  <a:schemeClr val="tx1">
                    <a:lumMod val="75000"/>
                    <a:lumOff val="25000"/>
                  </a:schemeClr>
                </a:solidFill>
                <a:latin typeface="Candara" panose="020E0502030303020204"/>
                <a:ea typeface="微软雅黑" panose="020B0503020204020204" pitchFamily="34" charset="-122"/>
              </a:rPr>
              <a:t>sendinfo</a:t>
            </a:r>
            <a:r>
              <a:rPr lang="zh-CN" altLang="en-US" sz="2000" dirty="0">
                <a:solidFill>
                  <a:schemeClr val="tx1">
                    <a:lumMod val="75000"/>
                    <a:lumOff val="25000"/>
                  </a:schemeClr>
                </a:solidFill>
                <a:latin typeface="Candara" panose="020E0502030303020204"/>
                <a:ea typeface="微软雅黑" panose="020B0503020204020204" pitchFamily="34" charset="-122"/>
              </a:rPr>
              <a:t>。</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1396" y="2712007"/>
            <a:ext cx="7920058" cy="2254720"/>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Requests库</a:t>
            </a:r>
            <a:endParaRPr lang="zh-CN" sz="2000" dirty="0" smtClean="0"/>
          </a:p>
        </p:txBody>
      </p:sp>
      <p:sp>
        <p:nvSpPr>
          <p:cNvPr id="3" name="TextBox 2"/>
          <p:cNvSpPr txBox="1"/>
          <p:nvPr/>
        </p:nvSpPr>
        <p:spPr>
          <a:xfrm>
            <a:off x="611872" y="1300927"/>
            <a:ext cx="7920058" cy="1630045"/>
          </a:xfrm>
          <a:prstGeom prst="rect">
            <a:avLst/>
          </a:prstGeom>
          <a:noFill/>
        </p:spPr>
        <p:txBody>
          <a:bodyPr wrap="square" anchor="ctr">
            <a:spAutoFit/>
          </a:bodyPr>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d</a:t>
            </a:r>
            <a:r>
              <a:rPr lang="en-US" altLang="zh-CN" sz="2000" dirty="0" smtClean="0">
                <a:solidFill>
                  <a:schemeClr val="tx1">
                    <a:lumMod val="75000"/>
                    <a:lumOff val="25000"/>
                  </a:schemeClr>
                </a:solidFill>
                <a:latin typeface="Candara" panose="020E0502030303020204"/>
                <a:ea typeface="微软雅黑" panose="020B0503020204020204" pitchFamily="34" charset="-122"/>
              </a:rPr>
              <a:t>elete()</a:t>
            </a:r>
            <a:r>
              <a:rPr lang="zh-CN" altLang="en-US" sz="2000" dirty="0" smtClean="0">
                <a:solidFill>
                  <a:schemeClr val="tx1">
                    <a:lumMod val="75000"/>
                    <a:lumOff val="25000"/>
                  </a:schemeClr>
                </a:solidFill>
                <a:latin typeface="Candara" panose="020E0502030303020204"/>
                <a:ea typeface="微软雅黑" panose="020B0503020204020204" pitchFamily="34" charset="-122"/>
              </a:rPr>
              <a:t>方法</a:t>
            </a:r>
            <a:r>
              <a:rPr lang="zh-CN" altLang="en-US" sz="2000" dirty="0">
                <a:solidFill>
                  <a:schemeClr val="tx1">
                    <a:lumMod val="75000"/>
                    <a:lumOff val="25000"/>
                  </a:schemeClr>
                </a:solidFill>
                <a:latin typeface="Candara" panose="020E0502030303020204"/>
                <a:ea typeface="微软雅黑" panose="020B0503020204020204" pitchFamily="34" charset="-122"/>
              </a:rPr>
              <a:t>主要用于向</a:t>
            </a:r>
            <a:r>
              <a:rPr lang="en-US" altLang="zh-CN" sz="2000" dirty="0">
                <a:solidFill>
                  <a:schemeClr val="tx1">
                    <a:lumMod val="75000"/>
                    <a:lumOff val="25000"/>
                  </a:schemeClr>
                </a:solidFill>
                <a:latin typeface="Candara" panose="020E0502030303020204"/>
                <a:ea typeface="微软雅黑" panose="020B0503020204020204" pitchFamily="34" charset="-122"/>
              </a:rPr>
              <a:t>HTML</a:t>
            </a:r>
            <a:r>
              <a:rPr lang="zh-CN" altLang="en-US" sz="2000" dirty="0">
                <a:solidFill>
                  <a:schemeClr val="tx1">
                    <a:lumMod val="75000"/>
                    <a:lumOff val="25000"/>
                  </a:schemeClr>
                </a:solidFill>
                <a:latin typeface="Candara" panose="020E0502030303020204"/>
                <a:ea typeface="微软雅黑" panose="020B0503020204020204" pitchFamily="34" charset="-122"/>
              </a:rPr>
              <a:t>页面提交删除请求，相当于</a:t>
            </a:r>
            <a:r>
              <a:rPr lang="en-US" altLang="zh-CN" sz="2000" dirty="0">
                <a:solidFill>
                  <a:schemeClr val="tx1">
                    <a:lumMod val="75000"/>
                    <a:lumOff val="25000"/>
                  </a:schemeClr>
                </a:solidFill>
                <a:latin typeface="Candara" panose="020E0502030303020204"/>
                <a:ea typeface="微软雅黑" panose="020B0503020204020204" pitchFamily="34" charset="-122"/>
              </a:rPr>
              <a:t>HTTP</a:t>
            </a:r>
            <a:r>
              <a:rPr lang="zh-CN" altLang="en-US" sz="2000" dirty="0">
                <a:solidFill>
                  <a:schemeClr val="tx1">
                    <a:lumMod val="75000"/>
                    <a:lumOff val="25000"/>
                  </a:schemeClr>
                </a:solidFill>
                <a:latin typeface="Candara" panose="020E0502030303020204"/>
                <a:ea typeface="微软雅黑" panose="020B0503020204020204" pitchFamily="34" charset="-122"/>
              </a:rPr>
              <a:t>的</a:t>
            </a:r>
            <a:r>
              <a:rPr lang="en-US" altLang="zh-CN" sz="2000" dirty="0">
                <a:solidFill>
                  <a:schemeClr val="tx1">
                    <a:lumMod val="75000"/>
                    <a:lumOff val="25000"/>
                  </a:schemeClr>
                </a:solidFill>
                <a:latin typeface="Candara" panose="020E0502030303020204"/>
                <a:ea typeface="微软雅黑" panose="020B0503020204020204" pitchFamily="34" charset="-122"/>
              </a:rPr>
              <a:t>DELETE</a:t>
            </a:r>
            <a:r>
              <a:rPr lang="zh-CN" altLang="en-US" sz="2000" dirty="0">
                <a:solidFill>
                  <a:schemeClr val="tx1">
                    <a:lumMod val="75000"/>
                    <a:lumOff val="25000"/>
                  </a:schemeClr>
                </a:solidFill>
                <a:latin typeface="Candara" panose="020E0502030303020204"/>
                <a:ea typeface="微软雅黑" panose="020B0503020204020204" pitchFamily="34" charset="-122"/>
              </a:rPr>
              <a:t>。比如，我们删除刚才</a:t>
            </a:r>
            <a:r>
              <a:rPr lang="en-US" altLang="zh-CN" sz="2000" dirty="0">
                <a:solidFill>
                  <a:schemeClr val="tx1">
                    <a:lumMod val="75000"/>
                    <a:lumOff val="25000"/>
                  </a:schemeClr>
                </a:solidFill>
                <a:latin typeface="Candara" panose="020E0502030303020204"/>
                <a:ea typeface="微软雅黑" panose="020B0503020204020204" pitchFamily="34" charset="-122"/>
              </a:rPr>
              <a:t>patch()</a:t>
            </a:r>
            <a:r>
              <a:rPr lang="zh-CN" altLang="en-US" sz="2000" dirty="0">
                <a:solidFill>
                  <a:schemeClr val="tx1">
                    <a:lumMod val="75000"/>
                    <a:lumOff val="25000"/>
                  </a:schemeClr>
                </a:solidFill>
                <a:latin typeface="Candara" panose="020E0502030303020204"/>
                <a:ea typeface="微软雅黑" panose="020B0503020204020204" pitchFamily="34" charset="-122"/>
              </a:rPr>
              <a:t>函数修改后的</a:t>
            </a:r>
            <a:r>
              <a:rPr lang="en-US" altLang="zh-CN" sz="2000" dirty="0" err="1">
                <a:solidFill>
                  <a:schemeClr val="tx1">
                    <a:lumMod val="75000"/>
                    <a:lumOff val="25000"/>
                  </a:schemeClr>
                </a:solidFill>
                <a:latin typeface="Candara" panose="020E0502030303020204"/>
                <a:ea typeface="微软雅黑" panose="020B0503020204020204" pitchFamily="34" charset="-122"/>
              </a:rPr>
              <a:t>sendinfo</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字典。示例代码如下：</a:t>
            </a:r>
            <a:endParaRPr lang="zh-CN" altLang="en-US" sz="2000" b="1" dirty="0">
              <a:latin typeface="Candara" panose="020E0502030303020204"/>
              <a:ea typeface="微软雅黑" panose="020B0503020204020204" pitchFamily="34" charset="-122"/>
            </a:endParaRPr>
          </a:p>
          <a:p>
            <a:pPr indent="457200">
              <a:lnSpc>
                <a:spcPts val="3000"/>
              </a:lnSpc>
              <a:defRPr/>
            </a:pPr>
            <a:endParaRPr lang="zh-CN" altLang="en-US" sz="2000" b="1" dirty="0">
              <a:latin typeface="Candara" panose="020E0502030303020204"/>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1198" y="2749777"/>
            <a:ext cx="7920058" cy="2072960"/>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a:xfrm>
            <a:off x="392113" y="866193"/>
            <a:ext cx="7094537" cy="544391"/>
          </a:xfrm>
        </p:spPr>
        <p:txBody>
          <a:bodyPr>
            <a:normAutofit/>
          </a:bodyPr>
          <a:lstStyle/>
          <a:p>
            <a:r>
              <a:rPr lang="zh-CN" sz="2000" dirty="0" smtClean="0"/>
              <a:t>Requests库</a:t>
            </a:r>
            <a:endParaRPr lang="zh-CN" sz="2000" dirty="0" smtClean="0"/>
          </a:p>
        </p:txBody>
      </p:sp>
      <p:sp>
        <p:nvSpPr>
          <p:cNvPr id="3" name="TextBox 2"/>
          <p:cNvSpPr txBox="1"/>
          <p:nvPr/>
        </p:nvSpPr>
        <p:spPr>
          <a:xfrm>
            <a:off x="246567" y="1314973"/>
            <a:ext cx="8640063" cy="2399665"/>
          </a:xfrm>
          <a:prstGeom prst="rect">
            <a:avLst/>
          </a:prstGeom>
          <a:noFill/>
        </p:spPr>
        <p:txBody>
          <a:bodyPr wrap="square" anchor="ctr">
            <a:spAutoFit/>
          </a:bodyPr>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request()</a:t>
            </a:r>
            <a:r>
              <a:rPr lang="zh-CN" altLang="en-US" sz="2000" dirty="0">
                <a:solidFill>
                  <a:schemeClr val="tx1">
                    <a:lumMod val="75000"/>
                    <a:lumOff val="25000"/>
                  </a:schemeClr>
                </a:solidFill>
                <a:latin typeface="Candara" panose="020E0502030303020204"/>
                <a:ea typeface="微软雅黑" panose="020B0503020204020204" pitchFamily="34" charset="-122"/>
              </a:rPr>
              <a:t>方法，主要用来构造一个请求，支撑以上各个基础方法。</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smtClean="0">
                <a:solidFill>
                  <a:schemeClr val="tx1">
                    <a:lumMod val="75000"/>
                    <a:lumOff val="25000"/>
                  </a:schemeClr>
                </a:solidFill>
                <a:latin typeface="Candara" panose="020E0502030303020204"/>
                <a:ea typeface="微软雅黑" panose="020B0503020204020204" pitchFamily="34" charset="-122"/>
              </a:rPr>
              <a:t>通常使用下面格式来完成该方法的调用格式如下：</a:t>
            </a:r>
            <a:r>
              <a:rPr lang="en-US" altLang="zh-CN" sz="2000" dirty="0" err="1" smtClean="0">
                <a:solidFill>
                  <a:schemeClr val="tx1">
                    <a:lumMod val="75000"/>
                    <a:lumOff val="25000"/>
                  </a:schemeClr>
                </a:solidFill>
                <a:latin typeface="Candara" panose="020E0502030303020204"/>
                <a:ea typeface="微软雅黑" panose="020B0503020204020204" pitchFamily="34" charset="-122"/>
              </a:rPr>
              <a:t>requests.request</a:t>
            </a:r>
            <a:r>
              <a:rPr lang="en-US" altLang="zh-CN" sz="2000" dirty="0" smtClean="0">
                <a:solidFill>
                  <a:schemeClr val="tx1">
                    <a:lumMod val="75000"/>
                    <a:lumOff val="25000"/>
                  </a:schemeClr>
                </a:solidFill>
                <a:latin typeface="Candara" panose="020E0502030303020204"/>
                <a:ea typeface="微软雅黑" panose="020B0503020204020204" pitchFamily="34" charset="-122"/>
              </a:rPr>
              <a:t>(</a:t>
            </a:r>
            <a:r>
              <a:rPr lang="en-US" altLang="zh-CN" sz="2000" dirty="0" err="1" smtClean="0">
                <a:solidFill>
                  <a:schemeClr val="tx1">
                    <a:lumMod val="75000"/>
                    <a:lumOff val="25000"/>
                  </a:schemeClr>
                </a:solidFill>
                <a:latin typeface="Candara" panose="020E0502030303020204"/>
                <a:ea typeface="微软雅黑" panose="020B0503020204020204" pitchFamily="34" charset="-122"/>
              </a:rPr>
              <a:t>method,url</a:t>
            </a:r>
            <a:r>
              <a:rPr lang="en-US" altLang="zh-CN" sz="2000" dirty="0" smtClean="0">
                <a:solidFill>
                  <a:schemeClr val="tx1">
                    <a:lumMod val="75000"/>
                    <a:lumOff val="25000"/>
                  </a:schemeClr>
                </a:solidFill>
                <a:latin typeface="Candara" panose="020E0502030303020204"/>
                <a:ea typeface="微软雅黑" panose="020B0503020204020204" pitchFamily="34" charset="-122"/>
              </a:rPr>
              <a:t>,**</a:t>
            </a:r>
            <a:r>
              <a:rPr lang="en-US" altLang="zh-CN" sz="2000" dirty="0" err="1" smtClean="0">
                <a:solidFill>
                  <a:schemeClr val="tx1">
                    <a:lumMod val="75000"/>
                    <a:lumOff val="25000"/>
                  </a:schemeClr>
                </a:solidFill>
                <a:latin typeface="Candara" panose="020E0502030303020204"/>
                <a:ea typeface="微软雅黑" panose="020B0503020204020204" pitchFamily="34" charset="-122"/>
              </a:rPr>
              <a:t>kwargs</a:t>
            </a:r>
            <a:r>
              <a:rPr lang="en-US" altLang="zh-CN" sz="2000" dirty="0" smtClean="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其中，</a:t>
            </a:r>
            <a:r>
              <a:rPr lang="en-US" altLang="zh-CN" sz="2000" dirty="0">
                <a:solidFill>
                  <a:schemeClr val="tx1">
                    <a:lumMod val="75000"/>
                    <a:lumOff val="25000"/>
                  </a:schemeClr>
                </a:solidFill>
                <a:latin typeface="Candara" panose="020E0502030303020204"/>
                <a:ea typeface="微软雅黑" panose="020B0503020204020204" pitchFamily="34" charset="-122"/>
              </a:rPr>
              <a:t>method </a:t>
            </a:r>
            <a:r>
              <a:rPr lang="zh-CN" altLang="en-US" sz="2000" dirty="0">
                <a:solidFill>
                  <a:schemeClr val="tx1">
                    <a:lumMod val="75000"/>
                    <a:lumOff val="25000"/>
                  </a:schemeClr>
                </a:solidFill>
                <a:latin typeface="Candara" panose="020E0502030303020204"/>
                <a:ea typeface="微软雅黑" panose="020B0503020204020204" pitchFamily="34" charset="-122"/>
              </a:rPr>
              <a:t>是指请求方式，对应上面所讲的</a:t>
            </a:r>
            <a:r>
              <a:rPr lang="en-US" altLang="zh-CN" sz="2000" dirty="0">
                <a:solidFill>
                  <a:schemeClr val="tx1">
                    <a:lumMod val="75000"/>
                    <a:lumOff val="25000"/>
                  </a:schemeClr>
                </a:solidFill>
                <a:latin typeface="Candara" panose="020E0502030303020204"/>
                <a:ea typeface="微软雅黑" panose="020B0503020204020204" pitchFamily="34" charset="-122"/>
              </a:rPr>
              <a:t>get</a:t>
            </a:r>
            <a:r>
              <a:rPr lang="zh-CN" altLang="en-US"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a:solidFill>
                  <a:schemeClr val="tx1">
                    <a:lumMod val="75000"/>
                    <a:lumOff val="25000"/>
                  </a:schemeClr>
                </a:solidFill>
                <a:latin typeface="Candara" panose="020E0502030303020204"/>
                <a:ea typeface="微软雅黑" panose="020B0503020204020204" pitchFamily="34" charset="-122"/>
              </a:rPr>
              <a:t>put</a:t>
            </a:r>
            <a:r>
              <a:rPr lang="zh-CN" altLang="en-US"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a:solidFill>
                  <a:schemeClr val="tx1">
                    <a:lumMod val="75000"/>
                    <a:lumOff val="25000"/>
                  </a:schemeClr>
                </a:solidFill>
                <a:latin typeface="Candara" panose="020E0502030303020204"/>
                <a:ea typeface="微软雅黑" panose="020B0503020204020204" pitchFamily="34" charset="-122"/>
              </a:rPr>
              <a:t>post</a:t>
            </a:r>
            <a:r>
              <a:rPr lang="zh-CN" altLang="en-US" sz="2000" dirty="0">
                <a:solidFill>
                  <a:schemeClr val="tx1">
                    <a:lumMod val="75000"/>
                    <a:lumOff val="25000"/>
                  </a:schemeClr>
                </a:solidFill>
                <a:latin typeface="Candara" panose="020E0502030303020204"/>
                <a:ea typeface="微软雅黑" panose="020B0503020204020204" pitchFamily="34" charset="-122"/>
              </a:rPr>
              <a:t>等方法；</a:t>
            </a:r>
            <a:r>
              <a:rPr lang="en-US" altLang="zh-CN" sz="2000" dirty="0" err="1">
                <a:solidFill>
                  <a:schemeClr val="tx1">
                    <a:lumMod val="75000"/>
                    <a:lumOff val="25000"/>
                  </a:schemeClr>
                </a:solidFill>
                <a:latin typeface="Candara" panose="020E0502030303020204"/>
                <a:ea typeface="微软雅黑" panose="020B0503020204020204" pitchFamily="34" charset="-122"/>
              </a:rPr>
              <a:t>url</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代表目标页面的</a:t>
            </a:r>
            <a:r>
              <a:rPr lang="en-US" altLang="zh-CN" sz="2000" dirty="0" err="1">
                <a:solidFill>
                  <a:schemeClr val="tx1">
                    <a:lumMod val="75000"/>
                    <a:lumOff val="25000"/>
                  </a:schemeClr>
                </a:solidFill>
                <a:latin typeface="Candara" panose="020E0502030303020204"/>
                <a:ea typeface="微软雅黑" panose="020B0503020204020204" pitchFamily="34" charset="-122"/>
              </a:rPr>
              <a:t>url</a:t>
            </a:r>
            <a:r>
              <a:rPr lang="zh-CN" altLang="en-US" sz="2000" dirty="0">
                <a:solidFill>
                  <a:schemeClr val="tx1">
                    <a:lumMod val="75000"/>
                    <a:lumOff val="25000"/>
                  </a:schemeClr>
                </a:solidFill>
                <a:latin typeface="Candara" panose="020E0502030303020204"/>
                <a:ea typeface="微软雅黑" panose="020B0503020204020204" pitchFamily="34" charset="-122"/>
              </a:rPr>
              <a:t>链接地址。**</a:t>
            </a:r>
            <a:r>
              <a:rPr lang="en-US" altLang="zh-CN" sz="2000" dirty="0" err="1">
                <a:solidFill>
                  <a:schemeClr val="tx1">
                    <a:lumMod val="75000"/>
                    <a:lumOff val="25000"/>
                  </a:schemeClr>
                </a:solidFill>
                <a:latin typeface="Candara" panose="020E0502030303020204"/>
                <a:ea typeface="微软雅黑" panose="020B0503020204020204" pitchFamily="34" charset="-122"/>
              </a:rPr>
              <a:t>kwargs</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代表控制访问参数，共</a:t>
            </a:r>
            <a:r>
              <a:rPr lang="en-US" altLang="zh-CN" sz="2000" dirty="0">
                <a:solidFill>
                  <a:schemeClr val="tx1">
                    <a:lumMod val="75000"/>
                    <a:lumOff val="25000"/>
                  </a:schemeClr>
                </a:solidFill>
                <a:latin typeface="Candara" panose="020E0502030303020204"/>
                <a:ea typeface="微软雅黑" panose="020B0503020204020204" pitchFamily="34" charset="-122"/>
              </a:rPr>
              <a:t>13</a:t>
            </a:r>
            <a:r>
              <a:rPr lang="zh-CN" altLang="en-US" sz="2000" dirty="0">
                <a:solidFill>
                  <a:schemeClr val="tx1">
                    <a:lumMod val="75000"/>
                    <a:lumOff val="25000"/>
                  </a:schemeClr>
                </a:solidFill>
                <a:latin typeface="Candara" panose="020E0502030303020204"/>
                <a:ea typeface="微软雅黑" panose="020B0503020204020204" pitchFamily="34" charset="-122"/>
              </a:rPr>
              <a:t>个。比如</a:t>
            </a:r>
            <a:r>
              <a:rPr lang="en-US" altLang="zh-CN" sz="2000" dirty="0" err="1">
                <a:solidFill>
                  <a:schemeClr val="tx1">
                    <a:lumMod val="75000"/>
                    <a:lumOff val="25000"/>
                  </a:schemeClr>
                </a:solidFill>
                <a:latin typeface="Candara" panose="020E0502030303020204"/>
                <a:ea typeface="微软雅黑" panose="020B0503020204020204" pitchFamily="34" charset="-122"/>
              </a:rPr>
              <a:t>params</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参数，代表字典或字节序列，可作为参数增加到</a:t>
            </a:r>
            <a:r>
              <a:rPr lang="en-US" altLang="zh-CN" sz="2000" dirty="0" err="1">
                <a:solidFill>
                  <a:schemeClr val="tx1">
                    <a:lumMod val="75000"/>
                    <a:lumOff val="25000"/>
                  </a:schemeClr>
                </a:solidFill>
                <a:latin typeface="Candara" panose="020E0502030303020204"/>
                <a:ea typeface="微软雅黑" panose="020B0503020204020204" pitchFamily="34" charset="-122"/>
              </a:rPr>
              <a:t>url</a:t>
            </a:r>
            <a:r>
              <a:rPr lang="zh-CN" altLang="en-US" sz="2000" dirty="0">
                <a:solidFill>
                  <a:schemeClr val="tx1">
                    <a:lumMod val="75000"/>
                    <a:lumOff val="25000"/>
                  </a:schemeClr>
                </a:solidFill>
                <a:latin typeface="Candara" panose="020E0502030303020204"/>
                <a:ea typeface="微软雅黑" panose="020B0503020204020204" pitchFamily="34" charset="-122"/>
              </a:rPr>
              <a:t>中。代码演示如下：</a:t>
            </a:r>
            <a:endParaRPr lang="zh-CN" altLang="en-US" sz="2000" b="1" dirty="0">
              <a:latin typeface="Candara" panose="020E0502030303020204"/>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1940" y="3714703"/>
            <a:ext cx="7920058" cy="2384534"/>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定向爬虫代码框架</a:t>
            </a:r>
            <a:endParaRPr lang="zh-CN" sz="2000" dirty="0" smtClean="0"/>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1255" y="1493038"/>
            <a:ext cx="7920058" cy="4052902"/>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BeautifulSoup</a:t>
            </a:r>
            <a:endParaRPr lang="zh-CN" sz="2000" dirty="0" smtClean="0"/>
          </a:p>
        </p:txBody>
      </p:sp>
      <p:sp>
        <p:nvSpPr>
          <p:cNvPr id="6" name="TextBox 2"/>
          <p:cNvSpPr txBox="1"/>
          <p:nvPr/>
        </p:nvSpPr>
        <p:spPr>
          <a:xfrm>
            <a:off x="251945" y="1300947"/>
            <a:ext cx="8640063" cy="5092700"/>
          </a:xfrm>
          <a:prstGeom prst="rect">
            <a:avLst/>
          </a:prstGeom>
          <a:noFill/>
        </p:spPr>
        <p:txBody>
          <a:bodyPr wrap="square" anchor="ctr">
            <a:spAutoFit/>
          </a:bodyPr>
          <a:p>
            <a:pPr indent="457200">
              <a:lnSpc>
                <a:spcPts val="3000"/>
              </a:lnSpc>
              <a:defRPr/>
            </a:pPr>
            <a:r>
              <a:rPr lang="en-US" altLang="zh-CN" sz="2000" dirty="0" err="1">
                <a:solidFill>
                  <a:schemeClr val="tx1">
                    <a:lumMod val="75000"/>
                    <a:lumOff val="25000"/>
                  </a:schemeClr>
                </a:solidFill>
                <a:latin typeface="Candara" panose="020E0502030303020204"/>
                <a:ea typeface="微软雅黑" panose="020B0503020204020204" pitchFamily="34" charset="-122"/>
              </a:rPr>
              <a:t>BeautifulSoup</a:t>
            </a:r>
            <a:r>
              <a:rPr lang="zh-CN" altLang="en-US" sz="2000" dirty="0">
                <a:solidFill>
                  <a:schemeClr val="tx1">
                    <a:lumMod val="75000"/>
                    <a:lumOff val="25000"/>
                  </a:schemeClr>
                </a:solidFill>
                <a:latin typeface="Candara" panose="020E0502030303020204"/>
                <a:ea typeface="微软雅黑" panose="020B0503020204020204" pitchFamily="34" charset="-122"/>
              </a:rPr>
              <a:t>库是用</a:t>
            </a:r>
            <a:r>
              <a:rPr lang="en-US" altLang="zh-CN" sz="2000" dirty="0">
                <a:solidFill>
                  <a:schemeClr val="tx1">
                    <a:lumMod val="75000"/>
                    <a:lumOff val="25000"/>
                  </a:schemeClr>
                </a:solidFill>
                <a:latin typeface="Candara" panose="020E0502030303020204"/>
                <a:ea typeface="微软雅黑" panose="020B0503020204020204" pitchFamily="34" charset="-122"/>
              </a:rPr>
              <a:t>Python</a:t>
            </a:r>
            <a:r>
              <a:rPr lang="zh-CN" altLang="en-US" sz="2000" dirty="0">
                <a:solidFill>
                  <a:schemeClr val="tx1">
                    <a:lumMod val="75000"/>
                    <a:lumOff val="25000"/>
                  </a:schemeClr>
                </a:solidFill>
                <a:latin typeface="Candara" panose="020E0502030303020204"/>
                <a:ea typeface="微软雅黑" panose="020B0503020204020204" pitchFamily="34" charset="-122"/>
              </a:rPr>
              <a:t>语言编写的一个</a:t>
            </a:r>
            <a:r>
              <a:rPr lang="en-US" altLang="zh-CN" sz="2000" dirty="0">
                <a:solidFill>
                  <a:schemeClr val="tx1">
                    <a:lumMod val="75000"/>
                    <a:lumOff val="25000"/>
                  </a:schemeClr>
                </a:solidFill>
                <a:latin typeface="Candara" panose="020E0502030303020204"/>
                <a:ea typeface="微软雅黑" panose="020B0503020204020204" pitchFamily="34" charset="-122"/>
              </a:rPr>
              <a:t>HTML/XML</a:t>
            </a:r>
            <a:r>
              <a:rPr lang="zh-CN" altLang="en-US" sz="2000" dirty="0">
                <a:solidFill>
                  <a:schemeClr val="tx1">
                    <a:lumMod val="75000"/>
                    <a:lumOff val="25000"/>
                  </a:schemeClr>
                </a:solidFill>
                <a:latin typeface="Candara" panose="020E0502030303020204"/>
                <a:ea typeface="微软雅黑" panose="020B0503020204020204" pitchFamily="34" charset="-122"/>
              </a:rPr>
              <a:t>的解释器。它可以很好的处理不规范的标记并生成剖析树（</a:t>
            </a:r>
            <a:r>
              <a:rPr lang="en-US" altLang="zh-CN" sz="2000" dirty="0">
                <a:solidFill>
                  <a:schemeClr val="tx1">
                    <a:lumMod val="75000"/>
                    <a:lumOff val="25000"/>
                  </a:schemeClr>
                </a:solidFill>
                <a:latin typeface="Candara" panose="020E0502030303020204"/>
                <a:ea typeface="微软雅黑" panose="020B0503020204020204" pitchFamily="34" charset="-122"/>
              </a:rPr>
              <a:t>parse tree</a:t>
            </a:r>
            <a:r>
              <a:rPr lang="zh-CN" altLang="en-US" sz="2000" dirty="0">
                <a:solidFill>
                  <a:schemeClr val="tx1">
                    <a:lumMod val="75000"/>
                    <a:lumOff val="25000"/>
                  </a:schemeClr>
                </a:solidFill>
                <a:latin typeface="Candara" panose="020E0502030303020204"/>
                <a:ea typeface="微软雅黑" panose="020B0503020204020204" pitchFamily="34" charset="-122"/>
              </a:rPr>
              <a:t>），其本身提供了简单又常用的导航、搜索以及修改剖析树的操作，利用它可以大大简化编程时间。本节主要介绍如何使用该库处理不规范的标记，按照指定格式输出对应的文档</a:t>
            </a:r>
            <a:r>
              <a:rPr lang="zh-CN" altLang="en-US" sz="2000" dirty="0" smtClean="0">
                <a:solidFill>
                  <a:schemeClr val="tx1">
                    <a:lumMod val="75000"/>
                    <a:lumOff val="25000"/>
                  </a:schemeClr>
                </a:solidFill>
                <a:latin typeface="Candara" panose="020E0502030303020204"/>
                <a:ea typeface="微软雅黑" panose="020B0503020204020204" pitchFamily="34" charset="-122"/>
              </a:rPr>
              <a:t>。</a:t>
            </a:r>
            <a:endParaRPr lang="en-US" altLang="zh-CN" sz="2000" dirty="0" smtClean="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smtClean="0">
                <a:solidFill>
                  <a:schemeClr val="tx1">
                    <a:lumMod val="75000"/>
                    <a:lumOff val="25000"/>
                  </a:schemeClr>
                </a:solidFill>
                <a:latin typeface="Candara" panose="020E0502030303020204"/>
                <a:ea typeface="微软雅黑" panose="020B0503020204020204" pitchFamily="34" charset="-122"/>
              </a:rPr>
              <a:t>Html</a:t>
            </a:r>
            <a:r>
              <a:rPr lang="zh-CN" altLang="en-US" sz="2000" dirty="0" smtClean="0">
                <a:solidFill>
                  <a:schemeClr val="tx1">
                    <a:lumMod val="75000"/>
                    <a:lumOff val="25000"/>
                  </a:schemeClr>
                </a:solidFill>
                <a:latin typeface="Candara" panose="020E0502030303020204"/>
                <a:ea typeface="微软雅黑" panose="020B0503020204020204" pitchFamily="34" charset="-122"/>
              </a:rPr>
              <a:t>文档</a:t>
            </a:r>
            <a:r>
              <a:rPr lang="en-US" altLang="zh-CN" sz="2000" dirty="0">
                <a:solidFill>
                  <a:schemeClr val="tx1">
                    <a:lumMod val="75000"/>
                    <a:lumOff val="25000"/>
                  </a:schemeClr>
                </a:solidFill>
                <a:latin typeface="Candara" panose="020E0502030303020204"/>
                <a:ea typeface="微软雅黑" panose="020B0503020204020204" pitchFamily="34" charset="-122"/>
                <a:sym typeface="Wingdings" panose="05000000000000000000" pitchFamily="2" charset="2"/>
              </a:rPr>
              <a:t> </a:t>
            </a:r>
            <a:r>
              <a:rPr lang="en-US" altLang="zh-CN" sz="2000" dirty="0" smtClean="0">
                <a:solidFill>
                  <a:schemeClr val="tx1">
                    <a:lumMod val="75000"/>
                    <a:lumOff val="25000"/>
                  </a:schemeClr>
                </a:solidFill>
                <a:latin typeface="Candara" panose="020E0502030303020204"/>
                <a:ea typeface="微软雅黑" panose="020B0503020204020204" pitchFamily="34" charset="-122"/>
                <a:sym typeface="Wingdings" panose="05000000000000000000" pitchFamily="2" charset="2"/>
              </a:rPr>
              <a:t> ==  </a:t>
            </a:r>
            <a:r>
              <a:rPr lang="zh-CN" altLang="en-US" sz="2000" dirty="0" smtClean="0">
                <a:solidFill>
                  <a:schemeClr val="tx1">
                    <a:lumMod val="75000"/>
                    <a:lumOff val="25000"/>
                  </a:schemeClr>
                </a:solidFill>
                <a:latin typeface="Candara" panose="020E0502030303020204"/>
                <a:ea typeface="微软雅黑" panose="020B0503020204020204" pitchFamily="34" charset="-122"/>
                <a:sym typeface="Wingdings" panose="05000000000000000000" pitchFamily="2" charset="2"/>
              </a:rPr>
              <a:t>标签树 </a:t>
            </a:r>
            <a:r>
              <a:rPr lang="en-US" altLang="zh-CN" sz="2000" dirty="0" smtClean="0">
                <a:solidFill>
                  <a:schemeClr val="tx1">
                    <a:lumMod val="75000"/>
                    <a:lumOff val="25000"/>
                  </a:schemeClr>
                </a:solidFill>
                <a:latin typeface="Candara" panose="020E0502030303020204"/>
                <a:ea typeface="微软雅黑" panose="020B0503020204020204" pitchFamily="34" charset="-122"/>
                <a:sym typeface="Wingdings" panose="05000000000000000000" pitchFamily="2" charset="2"/>
              </a:rPr>
              <a:t>== </a:t>
            </a:r>
            <a:r>
              <a:rPr lang="en-US" altLang="zh-CN" sz="2000" dirty="0" err="1" smtClean="0">
                <a:solidFill>
                  <a:schemeClr val="tx1">
                    <a:lumMod val="75000"/>
                    <a:lumOff val="25000"/>
                  </a:schemeClr>
                </a:solidFill>
                <a:latin typeface="Candara" panose="020E0502030303020204"/>
                <a:ea typeface="微软雅黑" panose="020B0503020204020204" pitchFamily="34" charset="-122"/>
                <a:sym typeface="Wingdings" panose="05000000000000000000" pitchFamily="2" charset="2"/>
              </a:rPr>
              <a:t>BeautifulSoup</a:t>
            </a:r>
            <a:r>
              <a:rPr lang="en-US" altLang="zh-CN" sz="2000" dirty="0" smtClean="0">
                <a:solidFill>
                  <a:schemeClr val="tx1">
                    <a:lumMod val="75000"/>
                    <a:lumOff val="25000"/>
                  </a:schemeClr>
                </a:solidFill>
                <a:latin typeface="Candara" panose="020E0502030303020204"/>
                <a:ea typeface="微软雅黑" panose="020B0503020204020204" pitchFamily="34" charset="-122"/>
                <a:sym typeface="Wingdings" panose="05000000000000000000" pitchFamily="2" charset="2"/>
              </a:rPr>
              <a:t> </a:t>
            </a:r>
            <a:r>
              <a:rPr lang="zh-CN" altLang="en-US" sz="2000" dirty="0" smtClean="0">
                <a:solidFill>
                  <a:schemeClr val="tx1">
                    <a:lumMod val="75000"/>
                    <a:lumOff val="25000"/>
                  </a:schemeClr>
                </a:solidFill>
                <a:latin typeface="Candara" panose="020E0502030303020204"/>
                <a:ea typeface="微软雅黑" panose="020B0503020204020204" pitchFamily="34" charset="-122"/>
                <a:sym typeface="Wingdings" panose="05000000000000000000" pitchFamily="2" charset="2"/>
              </a:rPr>
              <a:t>对象       </a:t>
            </a:r>
            <a:r>
              <a:rPr lang="en-US" altLang="zh-CN" sz="2000" dirty="0" smtClean="0">
                <a:solidFill>
                  <a:schemeClr val="tx1">
                    <a:lumMod val="75000"/>
                    <a:lumOff val="25000"/>
                  </a:schemeClr>
                </a:solidFill>
                <a:latin typeface="Candara" panose="020E0502030303020204"/>
                <a:ea typeface="微软雅黑" panose="020B0503020204020204" pitchFamily="34" charset="-122"/>
                <a:sym typeface="Wingdings" panose="05000000000000000000" pitchFamily="2" charset="2"/>
              </a:rPr>
              <a:t>&lt; &gt; …&lt;/&gt;</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smtClean="0">
                <a:solidFill>
                  <a:schemeClr val="tx1">
                    <a:lumMod val="75000"/>
                    <a:lumOff val="25000"/>
                  </a:schemeClr>
                </a:solidFill>
                <a:latin typeface="Candara" panose="020E0502030303020204"/>
                <a:ea typeface="微软雅黑" panose="020B0503020204020204" pitchFamily="34" charset="-122"/>
              </a:rPr>
              <a:t>You didn‘t </a:t>
            </a:r>
            <a:r>
              <a:rPr lang="en-US" altLang="zh-CN" sz="2000" dirty="0">
                <a:solidFill>
                  <a:schemeClr val="tx1">
                    <a:lumMod val="75000"/>
                    <a:lumOff val="25000"/>
                  </a:schemeClr>
                </a:solidFill>
                <a:latin typeface="Candara" panose="020E0502030303020204"/>
                <a:ea typeface="微软雅黑" panose="020B0503020204020204" pitchFamily="34" charset="-122"/>
              </a:rPr>
              <a:t>write that awful page. </a:t>
            </a:r>
            <a:r>
              <a:rPr lang="en-US" altLang="zh-CN" sz="2000" dirty="0" smtClean="0">
                <a:solidFill>
                  <a:schemeClr val="tx1">
                    <a:lumMod val="75000"/>
                    <a:lumOff val="25000"/>
                  </a:schemeClr>
                </a:solidFill>
                <a:latin typeface="Candara" panose="020E0502030303020204"/>
                <a:ea typeface="微软雅黑" panose="020B0503020204020204" pitchFamily="34" charset="-122"/>
              </a:rPr>
              <a:t>You’re </a:t>
            </a:r>
            <a:r>
              <a:rPr lang="en-US" altLang="zh-CN" sz="2000" dirty="0">
                <a:solidFill>
                  <a:schemeClr val="tx1">
                    <a:lumMod val="75000"/>
                    <a:lumOff val="25000"/>
                  </a:schemeClr>
                </a:solidFill>
                <a:latin typeface="Candara" panose="020E0502030303020204"/>
                <a:ea typeface="微软雅黑" panose="020B0503020204020204" pitchFamily="34" charset="-122"/>
              </a:rPr>
              <a:t>just trying to get some data out of it. Beautiful Soup is here to help. Since 2004, </a:t>
            </a:r>
            <a:r>
              <a:rPr lang="en-US" altLang="zh-CN" sz="2000" dirty="0" smtClean="0">
                <a:solidFill>
                  <a:schemeClr val="tx1">
                    <a:lumMod val="75000"/>
                    <a:lumOff val="25000"/>
                  </a:schemeClr>
                </a:solidFill>
                <a:latin typeface="Candara" panose="020E0502030303020204"/>
                <a:ea typeface="微软雅黑" panose="020B0503020204020204" pitchFamily="34" charset="-122"/>
              </a:rPr>
              <a:t>it‘s </a:t>
            </a:r>
            <a:r>
              <a:rPr lang="en-US" altLang="zh-CN" sz="2000" dirty="0">
                <a:solidFill>
                  <a:schemeClr val="tx1">
                    <a:lumMod val="75000"/>
                    <a:lumOff val="25000"/>
                  </a:schemeClr>
                </a:solidFill>
                <a:latin typeface="Candara" panose="020E0502030303020204"/>
                <a:ea typeface="微软雅黑" panose="020B0503020204020204" pitchFamily="34" charset="-122"/>
              </a:rPr>
              <a:t>been saving programmers hours or days of work on quick-turnaround screen scraping </a:t>
            </a:r>
            <a:r>
              <a:rPr lang="en-US" altLang="zh-CN" sz="2000" dirty="0" smtClean="0">
                <a:solidFill>
                  <a:schemeClr val="tx1">
                    <a:lumMod val="75000"/>
                    <a:lumOff val="25000"/>
                  </a:schemeClr>
                </a:solidFill>
                <a:latin typeface="Candara" panose="020E0502030303020204"/>
                <a:ea typeface="微软雅黑" panose="020B0503020204020204" pitchFamily="34" charset="-122"/>
              </a:rPr>
              <a:t>projects.</a:t>
            </a:r>
            <a:endParaRPr lang="en-US" altLang="zh-CN" sz="2000" dirty="0" smtClean="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smtClean="0">
                <a:solidFill>
                  <a:schemeClr val="tx1">
                    <a:lumMod val="75000"/>
                    <a:lumOff val="25000"/>
                  </a:schemeClr>
                </a:solidFill>
                <a:latin typeface="Candara" panose="020E0502030303020204"/>
                <a:ea typeface="微软雅黑" panose="020B0503020204020204" pitchFamily="34" charset="-122"/>
              </a:rPr>
              <a:t>"</a:t>
            </a:r>
            <a:r>
              <a:rPr lang="en-US" altLang="zh-CN" sz="2000" dirty="0">
                <a:solidFill>
                  <a:schemeClr val="tx1">
                    <a:lumMod val="75000"/>
                    <a:lumOff val="25000"/>
                  </a:schemeClr>
                </a:solidFill>
                <a:latin typeface="Candara" panose="020E0502030303020204"/>
                <a:ea typeface="微软雅黑" panose="020B0503020204020204" pitchFamily="34" charset="-122"/>
              </a:rPr>
              <a:t>A tremendous boon." -- Python411 </a:t>
            </a:r>
            <a:r>
              <a:rPr lang="en-US" altLang="zh-CN" sz="2000" dirty="0" smtClean="0">
                <a:solidFill>
                  <a:schemeClr val="tx1">
                    <a:lumMod val="75000"/>
                    <a:lumOff val="25000"/>
                  </a:schemeClr>
                </a:solidFill>
                <a:latin typeface="Candara" panose="020E0502030303020204"/>
                <a:ea typeface="微软雅黑" panose="020B0503020204020204" pitchFamily="34" charset="-122"/>
              </a:rPr>
              <a:t>Podcast</a:t>
            </a:r>
            <a:endParaRPr lang="en-US" altLang="zh-CN" sz="2000" dirty="0" smtClean="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https://www.crummy.com/software/BeautifulSoup/bs4/doc/</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endParaRPr lang="en-US" altLang="zh-CN" sz="2000" dirty="0">
              <a:solidFill>
                <a:schemeClr val="tx1">
                  <a:lumMod val="75000"/>
                  <a:lumOff val="25000"/>
                </a:schemeClr>
              </a:solidFill>
              <a:latin typeface="Candara" panose="020E0502030303020204"/>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bs4 安装</a:t>
            </a:r>
            <a:endParaRPr lang="zh-CN" sz="2000" dirty="0" smtClean="0"/>
          </a:p>
        </p:txBody>
      </p:sp>
      <p:sp>
        <p:nvSpPr>
          <p:cNvPr id="8" name="TextBox 2"/>
          <p:cNvSpPr txBox="1"/>
          <p:nvPr/>
        </p:nvSpPr>
        <p:spPr>
          <a:xfrm>
            <a:off x="612011" y="1479221"/>
            <a:ext cx="7920058" cy="475615"/>
          </a:xfrm>
          <a:prstGeom prst="rect">
            <a:avLst/>
          </a:prstGeom>
          <a:noFill/>
        </p:spPr>
        <p:txBody>
          <a:bodyPr wrap="square" anchor="ctr">
            <a:spAutoFit/>
          </a:bodyPr>
          <a:p>
            <a:pPr indent="457200" algn="ctr">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pip install beautifulsoup4 </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p:txBody>
      </p:sp>
      <p:pic>
        <p:nvPicPr>
          <p:cNvPr id="9"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1198" y="2096780"/>
            <a:ext cx="7920058" cy="3200171"/>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3342837" y="1169836"/>
              <a:ext cx="2458328" cy="521970"/>
            </a:xfrm>
            <a:prstGeom prst="rect">
              <a:avLst/>
            </a:prstGeom>
            <a:noFill/>
          </p:spPr>
          <p:txBody>
            <a:bodyPr wrap="none" rtlCol="0">
              <a:spAutoFit/>
            </a:bodyPr>
            <a:lstStyle/>
            <a:p>
              <a:pPr algn="ctr"/>
              <a:r>
                <a:rPr lang="zh-CN" altLang="en-US" sz="2800" dirty="0" smtClean="0">
                  <a:solidFill>
                    <a:srgbClr val="FFC000"/>
                  </a:solidFill>
                </a:rPr>
                <a:t>第十一章</a:t>
              </a:r>
              <a:r>
                <a:rPr lang="zh-CN" altLang="en-US" sz="2800" dirty="0">
                  <a:solidFill>
                    <a:srgbClr val="FFC000"/>
                  </a:solidFill>
                </a:rPr>
                <a:t>　项目实战：爬虫程序</a:t>
              </a:r>
              <a:endParaRPr lang="zh-CN" altLang="en-US" sz="2800" dirty="0">
                <a:solidFill>
                  <a:srgbClr val="FFC000"/>
                </a:solidFill>
              </a:endParaRPr>
            </a:p>
          </p:txBody>
        </p:sp>
      </p:grpSp>
      <p:grpSp>
        <p:nvGrpSpPr>
          <p:cNvPr id="67" name="组合 66"/>
          <p:cNvGrpSpPr/>
          <p:nvPr/>
        </p:nvGrpSpPr>
        <p:grpSpPr>
          <a:xfrm>
            <a:off x="1754534" y="2160016"/>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48" name="矩形 47"/>
            <p:cNvSpPr/>
            <p:nvPr/>
          </p:nvSpPr>
          <p:spPr>
            <a:xfrm>
              <a:off x="1883286" y="2462595"/>
              <a:ext cx="2118360" cy="414020"/>
            </a:xfrm>
            <a:prstGeom prst="rect">
              <a:avLst/>
            </a:prstGeom>
          </p:spPr>
          <p:txBody>
            <a:bodyPr wrap="none">
              <a:spAutoFit/>
            </a:bodyPr>
            <a:lstStyle/>
            <a:p>
              <a:r>
                <a:rPr lang="en-US" altLang="zh-CN" sz="2100" spc="225" dirty="0" smtClean="0">
                  <a:solidFill>
                    <a:prstClr val="white"/>
                  </a:solidFill>
                </a:rPr>
                <a:t>11.1</a:t>
              </a:r>
              <a:r>
                <a:rPr lang="zh-CN" altLang="en-US" sz="2100" spc="225" dirty="0">
                  <a:solidFill>
                    <a:prstClr val="white"/>
                  </a:solidFill>
                </a:rPr>
                <a:t> 爬虫概述</a:t>
              </a:r>
              <a:endParaRPr lang="zh-CN" altLang="en-US" sz="2100" spc="225" dirty="0">
                <a:solidFill>
                  <a:prstClr val="white"/>
                </a:solidFill>
              </a:endParaRPr>
            </a:p>
          </p:txBody>
        </p:sp>
      </p:grpSp>
      <p:grpSp>
        <p:nvGrpSpPr>
          <p:cNvPr id="68" name="组合 67"/>
          <p:cNvGrpSpPr/>
          <p:nvPr/>
        </p:nvGrpSpPr>
        <p:grpSpPr>
          <a:xfrm>
            <a:off x="1754534" y="2880021"/>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303145" cy="414020"/>
            </a:xfrm>
            <a:prstGeom prst="rect">
              <a:avLst/>
            </a:prstGeom>
          </p:spPr>
          <p:txBody>
            <a:bodyPr wrap="none">
              <a:spAutoFit/>
            </a:bodyPr>
            <a:lstStyle/>
            <a:p>
              <a:r>
                <a:rPr lang="en-US" altLang="zh-CN" sz="2100" spc="225" dirty="0" smtClean="0">
                  <a:solidFill>
                    <a:schemeClr val="tx1">
                      <a:lumMod val="75000"/>
                      <a:lumOff val="25000"/>
                    </a:schemeClr>
                  </a:solidFill>
                </a:rPr>
                <a:t>11.2</a:t>
              </a:r>
              <a:r>
                <a:rPr lang="zh-CN" altLang="en-US" sz="2100" spc="225" dirty="0">
                  <a:solidFill>
                    <a:schemeClr val="tx1">
                      <a:lumMod val="75000"/>
                      <a:lumOff val="25000"/>
                    </a:schemeClr>
                  </a:solidFill>
                </a:rPr>
                <a:t> 爬虫</a:t>
              </a:r>
              <a:r>
                <a:rPr lang="en-US" altLang="zh-CN" sz="2100" spc="225" dirty="0">
                  <a:solidFill>
                    <a:schemeClr val="tx1">
                      <a:lumMod val="75000"/>
                      <a:lumOff val="25000"/>
                    </a:schemeClr>
                  </a:solidFill>
                </a:rPr>
                <a:t>3</a:t>
              </a:r>
              <a:r>
                <a:rPr lang="zh-CN" altLang="en-US" sz="2100" spc="225" dirty="0">
                  <a:solidFill>
                    <a:schemeClr val="tx1">
                      <a:lumMod val="75000"/>
                      <a:lumOff val="25000"/>
                    </a:schemeClr>
                  </a:solidFill>
                </a:rPr>
                <a:t>大库</a:t>
              </a:r>
              <a:endParaRPr lang="zh-CN" altLang="en-US" sz="2100" spc="225" dirty="0">
                <a:solidFill>
                  <a:schemeClr val="tx1">
                    <a:lumMod val="75000"/>
                    <a:lumOff val="25000"/>
                  </a:schemeClr>
                </a:solidFill>
              </a:endParaRPr>
            </a:p>
          </p:txBody>
        </p:sp>
      </p:grpSp>
      <p:grpSp>
        <p:nvGrpSpPr>
          <p:cNvPr id="69" name="组合 68"/>
          <p:cNvGrpSpPr/>
          <p:nvPr/>
        </p:nvGrpSpPr>
        <p:grpSpPr>
          <a:xfrm>
            <a:off x="1754534" y="3600026"/>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118360" cy="414020"/>
            </a:xfrm>
            <a:prstGeom prst="rect">
              <a:avLst/>
            </a:prstGeom>
          </p:spPr>
          <p:txBody>
            <a:bodyPr wrap="none">
              <a:spAutoFit/>
            </a:bodyPr>
            <a:lstStyle/>
            <a:p>
              <a:r>
                <a:rPr lang="en-US" altLang="zh-CN" sz="2100" spc="225" dirty="0" smtClean="0">
                  <a:solidFill>
                    <a:schemeClr val="tx1">
                      <a:lumMod val="75000"/>
                      <a:lumOff val="25000"/>
                    </a:schemeClr>
                  </a:solidFill>
                </a:rPr>
                <a:t>11.3</a:t>
              </a:r>
              <a:r>
                <a:rPr lang="zh-CN" altLang="en-US" sz="2100" spc="225" dirty="0">
                  <a:solidFill>
                    <a:schemeClr val="tx1">
                      <a:lumMod val="75000"/>
                      <a:lumOff val="25000"/>
                    </a:schemeClr>
                  </a:solidFill>
                </a:rPr>
                <a:t> </a:t>
              </a:r>
              <a:r>
                <a:rPr lang="zh-CN" sz="2100" spc="225" dirty="0">
                  <a:solidFill>
                    <a:schemeClr val="tx1">
                      <a:lumMod val="75000"/>
                      <a:lumOff val="25000"/>
                    </a:schemeClr>
                  </a:solidFill>
                </a:rPr>
                <a:t>项目实战</a:t>
              </a:r>
              <a:endParaRPr lang="zh-CN"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46" name="组合 45"/>
          <p:cNvGrpSpPr/>
          <p:nvPr/>
        </p:nvGrpSpPr>
        <p:grpSpPr>
          <a:xfrm>
            <a:off x="1743158" y="4320032"/>
            <a:ext cx="5693399" cy="424800"/>
            <a:chOff x="1807265" y="3400693"/>
            <a:chExt cx="5693399" cy="424800"/>
          </a:xfrm>
        </p:grpSpPr>
        <p:sp>
          <p:nvSpPr>
            <p:cNvPr id="55" name="圆角矩形 54"/>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411473"/>
              <a:ext cx="2546985" cy="414020"/>
            </a:xfrm>
            <a:prstGeom prst="rect">
              <a:avLst/>
            </a:prstGeom>
          </p:spPr>
          <p:txBody>
            <a:bodyPr wrap="none">
              <a:spAutoFit/>
            </a:bodyPr>
            <a:lstStyle/>
            <a:p>
              <a:pPr algn="l"/>
              <a:r>
                <a:rPr lang="en-US" altLang="zh-CN" sz="2100" spc="225" dirty="0" smtClean="0">
                  <a:solidFill>
                    <a:schemeClr val="tx1">
                      <a:lumMod val="75000"/>
                      <a:lumOff val="25000"/>
                    </a:schemeClr>
                  </a:solidFill>
                </a:rPr>
                <a:t>11.4</a:t>
              </a:r>
              <a:r>
                <a:rPr lang="zh-CN" altLang="en-US" sz="2100" spc="225" dirty="0">
                  <a:solidFill>
                    <a:schemeClr val="tx1">
                      <a:lumMod val="75000"/>
                      <a:lumOff val="25000"/>
                    </a:schemeClr>
                  </a:solidFill>
                </a:rPr>
                <a:t> Scrapy框架</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bs4 基本操作</a:t>
            </a:r>
            <a:endParaRPr lang="zh-CN" sz="2000" dirty="0" smtClean="0"/>
          </a:p>
        </p:txBody>
      </p:sp>
      <p:sp>
        <p:nvSpPr>
          <p:cNvPr id="3" name="TextBox 2"/>
          <p:cNvSpPr txBox="1"/>
          <p:nvPr/>
        </p:nvSpPr>
        <p:spPr>
          <a:xfrm>
            <a:off x="432182" y="1493392"/>
            <a:ext cx="8280061" cy="860425"/>
          </a:xfrm>
          <a:prstGeom prst="rect">
            <a:avLst/>
          </a:prstGeom>
          <a:noFill/>
        </p:spPr>
        <p:txBody>
          <a:bodyPr wrap="square" anchor="ctr">
            <a:spAutoFit/>
          </a:bodyPr>
          <a:p>
            <a:pPr indent="457200" algn="ctr">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创建</a:t>
            </a:r>
            <a:r>
              <a:rPr lang="en-US" altLang="zh-CN" sz="2000" dirty="0" err="1">
                <a:solidFill>
                  <a:schemeClr val="tx1">
                    <a:lumMod val="75000"/>
                    <a:lumOff val="25000"/>
                  </a:schemeClr>
                </a:solidFill>
                <a:latin typeface="Candara" panose="020E0502030303020204"/>
                <a:ea typeface="微软雅黑" panose="020B0503020204020204" pitchFamily="34" charset="-122"/>
              </a:rPr>
              <a:t>BeautifulSoup</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对象时，首先得导入其对应的</a:t>
            </a:r>
            <a:r>
              <a:rPr lang="en-US" altLang="zh-CN" sz="2000" dirty="0">
                <a:solidFill>
                  <a:schemeClr val="tx1">
                    <a:lumMod val="75000"/>
                    <a:lumOff val="25000"/>
                  </a:schemeClr>
                </a:solidFill>
                <a:latin typeface="Candara" panose="020E0502030303020204"/>
                <a:ea typeface="微软雅黑" panose="020B0503020204020204" pitchFamily="34" charset="-122"/>
              </a:rPr>
              <a:t>bs4</a:t>
            </a:r>
            <a:r>
              <a:rPr lang="zh-CN" altLang="en-US" sz="2000" dirty="0">
                <a:solidFill>
                  <a:schemeClr val="tx1">
                    <a:lumMod val="75000"/>
                    <a:lumOff val="25000"/>
                  </a:schemeClr>
                </a:solidFill>
                <a:latin typeface="Candara" panose="020E0502030303020204"/>
                <a:ea typeface="微软雅黑" panose="020B0503020204020204" pitchFamily="34" charset="-122"/>
              </a:rPr>
              <a:t>库，格式如下：</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gn="ctr">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from bs4 import </a:t>
            </a:r>
            <a:r>
              <a:rPr lang="en-US" altLang="zh-CN" sz="2000" dirty="0" err="1">
                <a:solidFill>
                  <a:schemeClr val="tx1">
                    <a:lumMod val="75000"/>
                    <a:lumOff val="25000"/>
                  </a:schemeClr>
                </a:solidFill>
                <a:latin typeface="Candara" panose="020E0502030303020204"/>
                <a:ea typeface="微软雅黑" panose="020B0503020204020204" pitchFamily="34" charset="-122"/>
              </a:rPr>
              <a:t>BeautifulSoup</a:t>
            </a:r>
            <a:endParaRPr lang="en-US" altLang="zh-CN" sz="2000" dirty="0" err="1">
              <a:solidFill>
                <a:schemeClr val="tx1">
                  <a:lumMod val="75000"/>
                  <a:lumOff val="25000"/>
                </a:schemeClr>
              </a:solidFill>
              <a:latin typeface="Candara" panose="020E0502030303020204"/>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1670" y="2443126"/>
            <a:ext cx="7920058" cy="3282011"/>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BeautifulSoup 库的对象</a:t>
            </a:r>
            <a:endParaRPr lang="zh-CN" sz="2000" dirty="0" smtClean="0"/>
          </a:p>
        </p:txBody>
      </p:sp>
      <p:sp>
        <p:nvSpPr>
          <p:cNvPr id="3" name="TextBox 2"/>
          <p:cNvSpPr txBox="1"/>
          <p:nvPr/>
        </p:nvSpPr>
        <p:spPr>
          <a:xfrm>
            <a:off x="252310" y="1403505"/>
            <a:ext cx="8640063" cy="239966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通常，</a:t>
            </a:r>
            <a:r>
              <a:rPr lang="en-US" altLang="zh-CN" sz="2000" dirty="0">
                <a:solidFill>
                  <a:schemeClr val="tx1">
                    <a:lumMod val="75000"/>
                    <a:lumOff val="25000"/>
                  </a:schemeClr>
                </a:solidFill>
                <a:latin typeface="Candara" panose="020E0502030303020204"/>
                <a:ea typeface="微软雅黑" panose="020B0503020204020204" pitchFamily="34" charset="-122"/>
              </a:rPr>
              <a:t>Beautiful Soup</a:t>
            </a:r>
            <a:r>
              <a:rPr lang="zh-CN" altLang="en-US" sz="2000" dirty="0">
                <a:solidFill>
                  <a:schemeClr val="tx1">
                    <a:lumMod val="75000"/>
                    <a:lumOff val="25000"/>
                  </a:schemeClr>
                </a:solidFill>
                <a:latin typeface="Candara" panose="020E0502030303020204"/>
                <a:ea typeface="微软雅黑" panose="020B0503020204020204" pitchFamily="34" charset="-122"/>
              </a:rPr>
              <a:t>库用于将一个复杂</a:t>
            </a:r>
            <a:r>
              <a:rPr lang="en-US" altLang="zh-CN" sz="2000" dirty="0">
                <a:solidFill>
                  <a:schemeClr val="tx1">
                    <a:lumMod val="75000"/>
                    <a:lumOff val="25000"/>
                  </a:schemeClr>
                </a:solidFill>
                <a:latin typeface="Candara" panose="020E0502030303020204"/>
                <a:ea typeface="微软雅黑" panose="020B0503020204020204" pitchFamily="34" charset="-122"/>
              </a:rPr>
              <a:t>HTML</a:t>
            </a:r>
            <a:r>
              <a:rPr lang="zh-CN" altLang="en-US" sz="2000" dirty="0">
                <a:solidFill>
                  <a:schemeClr val="tx1">
                    <a:lumMod val="75000"/>
                    <a:lumOff val="25000"/>
                  </a:schemeClr>
                </a:solidFill>
                <a:latin typeface="Candara" panose="020E0502030303020204"/>
                <a:ea typeface="微软雅黑" panose="020B0503020204020204" pitchFamily="34" charset="-122"/>
              </a:rPr>
              <a:t>文档转换成一个复杂的树形结构</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每个节点都是一个 </a:t>
            </a:r>
            <a:r>
              <a:rPr lang="en-US" altLang="zh-CN" sz="2000" dirty="0">
                <a:solidFill>
                  <a:schemeClr val="tx1">
                    <a:lumMod val="75000"/>
                    <a:lumOff val="25000"/>
                  </a:schemeClr>
                </a:solidFill>
                <a:latin typeface="Candara" panose="020E0502030303020204"/>
                <a:ea typeface="微软雅黑" panose="020B0503020204020204" pitchFamily="34" charset="-122"/>
              </a:rPr>
              <a:t>Python </a:t>
            </a:r>
            <a:r>
              <a:rPr lang="zh-CN" altLang="en-US" sz="2000" dirty="0">
                <a:solidFill>
                  <a:schemeClr val="tx1">
                    <a:lumMod val="75000"/>
                    <a:lumOff val="25000"/>
                  </a:schemeClr>
                </a:solidFill>
                <a:latin typeface="Candara" panose="020E0502030303020204"/>
                <a:ea typeface="微软雅黑" panose="020B0503020204020204" pitchFamily="34" charset="-122"/>
              </a:rPr>
              <a:t>对象，根据功能划分，将</a:t>
            </a:r>
            <a:r>
              <a:rPr lang="en-US" altLang="zh-CN" sz="2000" dirty="0" err="1">
                <a:solidFill>
                  <a:schemeClr val="tx1">
                    <a:lumMod val="75000"/>
                    <a:lumOff val="25000"/>
                  </a:schemeClr>
                </a:solidFill>
                <a:latin typeface="Candara" panose="020E0502030303020204"/>
                <a:ea typeface="微软雅黑" panose="020B0503020204020204" pitchFamily="34" charset="-122"/>
              </a:rPr>
              <a:t>BeautifulSoup</a:t>
            </a:r>
            <a:r>
              <a:rPr lang="zh-CN" altLang="en-US" sz="2000" dirty="0">
                <a:solidFill>
                  <a:schemeClr val="tx1">
                    <a:lumMod val="75000"/>
                    <a:lumOff val="25000"/>
                  </a:schemeClr>
                </a:solidFill>
                <a:latin typeface="Candara" panose="020E0502030303020204"/>
                <a:ea typeface="微软雅黑" panose="020B0503020204020204" pitchFamily="34" charset="-122"/>
              </a:rPr>
              <a:t>库的</a:t>
            </a:r>
            <a:r>
              <a:rPr lang="zh-CN" altLang="en-US" sz="2000" dirty="0" smtClean="0">
                <a:solidFill>
                  <a:schemeClr val="tx1">
                    <a:lumMod val="75000"/>
                    <a:lumOff val="25000"/>
                  </a:schemeClr>
                </a:solidFill>
                <a:latin typeface="Candara" panose="020E0502030303020204"/>
                <a:ea typeface="微软雅黑" panose="020B0503020204020204" pitchFamily="34" charset="-122"/>
              </a:rPr>
              <a:t>对象可分为</a:t>
            </a:r>
            <a:r>
              <a:rPr lang="zh-CN" altLang="en-US" sz="2000" dirty="0">
                <a:solidFill>
                  <a:schemeClr val="tx1">
                    <a:lumMod val="75000"/>
                    <a:lumOff val="25000"/>
                  </a:schemeClr>
                </a:solidFill>
                <a:latin typeface="Candara" panose="020E0502030303020204"/>
                <a:ea typeface="微软雅黑" panose="020B0503020204020204" pitchFamily="34" charset="-122"/>
              </a:rPr>
              <a:t>四类，具体包括：</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a:solidFill>
                  <a:schemeClr val="tx1">
                    <a:lumMod val="75000"/>
                    <a:lumOff val="25000"/>
                  </a:schemeClr>
                </a:solidFill>
                <a:latin typeface="Candara" panose="020E0502030303020204"/>
                <a:ea typeface="微软雅黑" panose="020B0503020204020204" pitchFamily="34" charset="-122"/>
              </a:rPr>
              <a:t>Tag</a:t>
            </a:r>
            <a:r>
              <a:rPr lang="zh-CN" altLang="en-US"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a:solidFill>
                  <a:schemeClr val="tx1">
                    <a:lumMod val="75000"/>
                    <a:lumOff val="25000"/>
                  </a:schemeClr>
                </a:solidFill>
                <a:latin typeface="Candara" panose="020E0502030303020204"/>
                <a:ea typeface="微软雅黑" panose="020B0503020204020204" pitchFamily="34" charset="-122"/>
              </a:rPr>
              <a:t>Tag</a:t>
            </a:r>
            <a:r>
              <a:rPr lang="zh-CN" altLang="en-US" sz="2000" dirty="0">
                <a:solidFill>
                  <a:schemeClr val="tx1">
                    <a:lumMod val="75000"/>
                    <a:lumOff val="25000"/>
                  </a:schemeClr>
                </a:solidFill>
                <a:latin typeface="Candara" panose="020E0502030303020204"/>
                <a:ea typeface="微软雅黑" panose="020B0503020204020204" pitchFamily="34" charset="-122"/>
              </a:rPr>
              <a:t>相当于</a:t>
            </a:r>
            <a:r>
              <a:rPr lang="en-US" altLang="zh-CN" sz="2000" dirty="0">
                <a:solidFill>
                  <a:schemeClr val="tx1">
                    <a:lumMod val="75000"/>
                    <a:lumOff val="25000"/>
                  </a:schemeClr>
                </a:solidFill>
                <a:latin typeface="Candara" panose="020E0502030303020204"/>
                <a:ea typeface="微软雅黑" panose="020B0503020204020204" pitchFamily="34" charset="-122"/>
              </a:rPr>
              <a:t>html</a:t>
            </a:r>
            <a:r>
              <a:rPr lang="zh-CN" altLang="en-US" sz="2000" dirty="0">
                <a:solidFill>
                  <a:schemeClr val="tx1">
                    <a:lumMod val="75000"/>
                    <a:lumOff val="25000"/>
                  </a:schemeClr>
                </a:solidFill>
                <a:latin typeface="Candara" panose="020E0502030303020204"/>
                <a:ea typeface="微软雅黑" panose="020B0503020204020204" pitchFamily="34" charset="-122"/>
              </a:rPr>
              <a:t>种的一个标签</a:t>
            </a:r>
            <a:r>
              <a:rPr lang="zh-CN" altLang="en-US" sz="2000" dirty="0" smtClean="0">
                <a:solidFill>
                  <a:schemeClr val="tx1">
                    <a:lumMod val="75000"/>
                    <a:lumOff val="25000"/>
                  </a:schemeClr>
                </a:solidFill>
                <a:latin typeface="Candara" panose="020E0502030303020204"/>
                <a:ea typeface="微软雅黑" panose="020B0503020204020204" pitchFamily="34" charset="-122"/>
              </a:rPr>
              <a:t>。有</a:t>
            </a:r>
            <a:r>
              <a:rPr lang="zh-CN" altLang="en-US" sz="2000" dirty="0">
                <a:solidFill>
                  <a:schemeClr val="tx1">
                    <a:lumMod val="75000"/>
                    <a:lumOff val="25000"/>
                  </a:schemeClr>
                </a:solidFill>
                <a:latin typeface="Candara" panose="020E0502030303020204"/>
                <a:ea typeface="微软雅黑" panose="020B0503020204020204" pitchFamily="34" charset="-122"/>
              </a:rPr>
              <a:t>两个重要的属性</a:t>
            </a:r>
            <a:r>
              <a:rPr lang="en-US" altLang="zh-CN" sz="2000" dirty="0">
                <a:solidFill>
                  <a:schemeClr val="tx1">
                    <a:lumMod val="75000"/>
                    <a:lumOff val="25000"/>
                  </a:schemeClr>
                </a:solidFill>
                <a:latin typeface="Candara" panose="020E0502030303020204"/>
                <a:ea typeface="微软雅黑" panose="020B0503020204020204" pitchFamily="34" charset="-122"/>
              </a:rPr>
              <a:t>name</a:t>
            </a:r>
            <a:r>
              <a:rPr lang="zh-CN" altLang="en-US" sz="2000" dirty="0">
                <a:solidFill>
                  <a:schemeClr val="tx1">
                    <a:lumMod val="75000"/>
                    <a:lumOff val="25000"/>
                  </a:schemeClr>
                </a:solidFill>
                <a:latin typeface="Candara" panose="020E0502030303020204"/>
                <a:ea typeface="微软雅黑" panose="020B0503020204020204" pitchFamily="34" charset="-122"/>
              </a:rPr>
              <a:t>和</a:t>
            </a:r>
            <a:r>
              <a:rPr lang="en-US" altLang="zh-CN" sz="2000" dirty="0" err="1">
                <a:solidFill>
                  <a:schemeClr val="tx1">
                    <a:lumMod val="75000"/>
                    <a:lumOff val="25000"/>
                  </a:schemeClr>
                </a:solidFill>
                <a:latin typeface="Candara" panose="020E0502030303020204"/>
                <a:ea typeface="微软雅黑" panose="020B0503020204020204" pitchFamily="34" charset="-122"/>
              </a:rPr>
              <a:t>attrs</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smtClean="0">
                <a:solidFill>
                  <a:schemeClr val="tx1">
                    <a:lumMod val="75000"/>
                    <a:lumOff val="25000"/>
                  </a:schemeClr>
                </a:solidFill>
                <a:latin typeface="Candara" panose="020E0502030303020204"/>
                <a:ea typeface="微软雅黑" panose="020B0503020204020204" pitchFamily="34" charset="-122"/>
              </a:rPr>
              <a:t>。</a:t>
            </a:r>
            <a:r>
              <a:rPr lang="en-US" altLang="zh-CN" sz="2000" dirty="0">
                <a:solidFill>
                  <a:schemeClr val="tx1">
                    <a:lumMod val="75000"/>
                    <a:lumOff val="25000"/>
                  </a:schemeClr>
                </a:solidFill>
                <a:latin typeface="Candara" panose="020E0502030303020204"/>
                <a:ea typeface="微软雅黑" panose="020B0503020204020204" pitchFamily="34" charset="-122"/>
              </a:rPr>
              <a:t>name:</a:t>
            </a:r>
            <a:r>
              <a:rPr lang="zh-CN" altLang="en-US" sz="2000" dirty="0">
                <a:solidFill>
                  <a:schemeClr val="tx1">
                    <a:lumMod val="75000"/>
                    <a:lumOff val="25000"/>
                  </a:schemeClr>
                </a:solidFill>
                <a:latin typeface="Candara" panose="020E0502030303020204"/>
                <a:ea typeface="微软雅黑" panose="020B0503020204020204" pitchFamily="34" charset="-122"/>
              </a:rPr>
              <a:t>每个</a:t>
            </a:r>
            <a:r>
              <a:rPr lang="en-US" altLang="zh-CN" sz="2000" dirty="0">
                <a:solidFill>
                  <a:schemeClr val="tx1">
                    <a:lumMod val="75000"/>
                    <a:lumOff val="25000"/>
                  </a:schemeClr>
                </a:solidFill>
                <a:latin typeface="Candara" panose="020E0502030303020204"/>
                <a:ea typeface="微软雅黑" panose="020B0503020204020204" pitchFamily="34" charset="-122"/>
              </a:rPr>
              <a:t>Tag</a:t>
            </a:r>
            <a:r>
              <a:rPr lang="zh-CN" altLang="en-US" sz="2000" dirty="0">
                <a:solidFill>
                  <a:schemeClr val="tx1">
                    <a:lumMod val="75000"/>
                    <a:lumOff val="25000"/>
                  </a:schemeClr>
                </a:solidFill>
                <a:latin typeface="Candara" panose="020E0502030303020204"/>
                <a:ea typeface="微软雅黑" panose="020B0503020204020204" pitchFamily="34" charset="-122"/>
              </a:rPr>
              <a:t>对象的</a:t>
            </a:r>
            <a:r>
              <a:rPr lang="en-US" altLang="zh-CN" sz="2000" dirty="0">
                <a:solidFill>
                  <a:schemeClr val="tx1">
                    <a:lumMod val="75000"/>
                    <a:lumOff val="25000"/>
                  </a:schemeClr>
                </a:solidFill>
                <a:latin typeface="Candara" panose="020E0502030303020204"/>
                <a:ea typeface="微软雅黑" panose="020B0503020204020204" pitchFamily="34" charset="-122"/>
              </a:rPr>
              <a:t>name</a:t>
            </a:r>
            <a:r>
              <a:rPr lang="zh-CN" altLang="en-US" sz="2000" dirty="0">
                <a:solidFill>
                  <a:schemeClr val="tx1">
                    <a:lumMod val="75000"/>
                    <a:lumOff val="25000"/>
                  </a:schemeClr>
                </a:solidFill>
                <a:latin typeface="Candara" panose="020E0502030303020204"/>
                <a:ea typeface="微软雅黑" panose="020B0503020204020204" pitchFamily="34" charset="-122"/>
              </a:rPr>
              <a:t>就是标签本身的</a:t>
            </a:r>
            <a:r>
              <a:rPr lang="zh-CN" altLang="en-US" sz="2000" dirty="0" smtClean="0">
                <a:solidFill>
                  <a:schemeClr val="tx1">
                    <a:lumMod val="75000"/>
                    <a:lumOff val="25000"/>
                  </a:schemeClr>
                </a:solidFill>
                <a:latin typeface="Candara" panose="020E0502030303020204"/>
                <a:ea typeface="微软雅黑" panose="020B0503020204020204" pitchFamily="34" charset="-122"/>
              </a:rPr>
              <a:t>名称；</a:t>
            </a:r>
            <a:r>
              <a:rPr lang="en-US" altLang="zh-CN" sz="2000" dirty="0" err="1">
                <a:solidFill>
                  <a:schemeClr val="tx1">
                    <a:lumMod val="75000"/>
                    <a:lumOff val="25000"/>
                  </a:schemeClr>
                </a:solidFill>
                <a:latin typeface="Candara" panose="020E0502030303020204"/>
                <a:ea typeface="微软雅黑" panose="020B0503020204020204" pitchFamily="34" charset="-122"/>
              </a:rPr>
              <a:t>attrs</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每个</a:t>
            </a:r>
            <a:r>
              <a:rPr lang="en-US" altLang="zh-CN" sz="2000" dirty="0">
                <a:solidFill>
                  <a:schemeClr val="tx1">
                    <a:lumMod val="75000"/>
                    <a:lumOff val="25000"/>
                  </a:schemeClr>
                </a:solidFill>
                <a:latin typeface="Candara" panose="020E0502030303020204"/>
                <a:ea typeface="微软雅黑" panose="020B0503020204020204" pitchFamily="34" charset="-122"/>
              </a:rPr>
              <a:t>Tag</a:t>
            </a:r>
            <a:r>
              <a:rPr lang="zh-CN" altLang="en-US" sz="2000" dirty="0">
                <a:solidFill>
                  <a:schemeClr val="tx1">
                    <a:lumMod val="75000"/>
                    <a:lumOff val="25000"/>
                  </a:schemeClr>
                </a:solidFill>
                <a:latin typeface="Candara" panose="020E0502030303020204"/>
                <a:ea typeface="微软雅黑" panose="020B0503020204020204" pitchFamily="34" charset="-122"/>
              </a:rPr>
              <a:t>对象的</a:t>
            </a:r>
            <a:r>
              <a:rPr lang="en-US" altLang="zh-CN" sz="2000" dirty="0" err="1">
                <a:solidFill>
                  <a:schemeClr val="tx1">
                    <a:lumMod val="75000"/>
                    <a:lumOff val="25000"/>
                  </a:schemeClr>
                </a:solidFill>
                <a:latin typeface="Candara" panose="020E0502030303020204"/>
                <a:ea typeface="微软雅黑" panose="020B0503020204020204" pitchFamily="34" charset="-122"/>
              </a:rPr>
              <a:t>attrs</a:t>
            </a:r>
            <a:r>
              <a:rPr lang="zh-CN" altLang="en-US" sz="2000" dirty="0">
                <a:solidFill>
                  <a:schemeClr val="tx1">
                    <a:lumMod val="75000"/>
                    <a:lumOff val="25000"/>
                  </a:schemeClr>
                </a:solidFill>
                <a:latin typeface="Candara" panose="020E0502030303020204"/>
                <a:ea typeface="微软雅黑" panose="020B0503020204020204" pitchFamily="34" charset="-122"/>
              </a:rPr>
              <a:t>就是一个字典，包含了标签的全部属性。</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619865" y="3802923"/>
            <a:ext cx="5904656" cy="2249658"/>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BeautifulSoup 库的对象</a:t>
            </a:r>
            <a:endParaRPr lang="zh-CN" sz="2000" dirty="0" smtClean="0"/>
          </a:p>
        </p:txBody>
      </p:sp>
      <p:sp>
        <p:nvSpPr>
          <p:cNvPr id="3" name="TextBox 2"/>
          <p:cNvSpPr txBox="1"/>
          <p:nvPr/>
        </p:nvSpPr>
        <p:spPr>
          <a:xfrm>
            <a:off x="612205" y="1493762"/>
            <a:ext cx="7920058" cy="163004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err="1">
                <a:solidFill>
                  <a:schemeClr val="tx1">
                    <a:lumMod val="75000"/>
                    <a:lumOff val="25000"/>
                  </a:schemeClr>
                </a:solidFill>
                <a:latin typeface="Candara" panose="020E0502030303020204"/>
                <a:ea typeface="微软雅黑" panose="020B0503020204020204" pitchFamily="34" charset="-122"/>
              </a:rPr>
              <a:t>NavigableString</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使用</a:t>
            </a:r>
            <a:r>
              <a:rPr lang="en-US" altLang="zh-CN" sz="2000" dirty="0">
                <a:solidFill>
                  <a:schemeClr val="tx1">
                    <a:lumMod val="75000"/>
                    <a:lumOff val="25000"/>
                  </a:schemeClr>
                </a:solidFill>
                <a:latin typeface="Candara" panose="020E0502030303020204"/>
                <a:ea typeface="微软雅黑" panose="020B0503020204020204" pitchFamily="34" charset="-122"/>
              </a:rPr>
              <a:t>Tag</a:t>
            </a:r>
            <a:r>
              <a:rPr lang="zh-CN" altLang="en-US" sz="2000" dirty="0">
                <a:solidFill>
                  <a:schemeClr val="tx1">
                    <a:lumMod val="75000"/>
                    <a:lumOff val="25000"/>
                  </a:schemeClr>
                </a:solidFill>
                <a:latin typeface="Candara" panose="020E0502030303020204"/>
                <a:ea typeface="微软雅黑" panose="020B0503020204020204" pitchFamily="34" charset="-122"/>
              </a:rPr>
              <a:t>对象，我们已经得到了标签的内容。那么，要想获取标签内部的文字该怎么办呢？很简单，用 </a:t>
            </a:r>
            <a:r>
              <a:rPr lang="en-US" altLang="zh-CN" sz="2000" dirty="0">
                <a:solidFill>
                  <a:schemeClr val="tx1">
                    <a:lumMod val="75000"/>
                    <a:lumOff val="25000"/>
                  </a:schemeClr>
                </a:solidFill>
                <a:latin typeface="Candara" panose="020E0502030303020204"/>
                <a:ea typeface="微软雅黑" panose="020B0503020204020204" pitchFamily="34" charset="-122"/>
              </a:rPr>
              <a:t>.string </a:t>
            </a:r>
            <a:r>
              <a:rPr lang="zh-CN" altLang="en-US" sz="2000" dirty="0">
                <a:solidFill>
                  <a:schemeClr val="tx1">
                    <a:lumMod val="75000"/>
                    <a:lumOff val="25000"/>
                  </a:schemeClr>
                </a:solidFill>
                <a:latin typeface="Candara" panose="020E0502030303020204"/>
                <a:ea typeface="微软雅黑" panose="020B0503020204020204" pitchFamily="34" charset="-122"/>
              </a:rPr>
              <a:t>即可，其类型为</a:t>
            </a:r>
            <a:r>
              <a:rPr lang="en-US" altLang="zh-CN" sz="2000" dirty="0" err="1">
                <a:solidFill>
                  <a:schemeClr val="tx1">
                    <a:lumMod val="75000"/>
                    <a:lumOff val="25000"/>
                  </a:schemeClr>
                </a:solidFill>
                <a:latin typeface="Candara" panose="020E0502030303020204"/>
                <a:ea typeface="微软雅黑" panose="020B0503020204020204" pitchFamily="34" charset="-122"/>
              </a:rPr>
              <a:t>NavigableString</a:t>
            </a:r>
            <a:r>
              <a:rPr lang="zh-CN" altLang="en-US" sz="2000" dirty="0">
                <a:solidFill>
                  <a:schemeClr val="tx1">
                    <a:lumMod val="75000"/>
                    <a:lumOff val="25000"/>
                  </a:schemeClr>
                </a:solidFill>
                <a:latin typeface="Candara" panose="020E0502030303020204"/>
                <a:ea typeface="微软雅黑" panose="020B0503020204020204" pitchFamily="34" charset="-122"/>
              </a:rPr>
              <a:t>。示例如下：</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1419" y="3123788"/>
            <a:ext cx="7920058" cy="2469194"/>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BeautifulSoup 库的对象</a:t>
            </a:r>
            <a:endParaRPr lang="zh-CN" sz="2000" dirty="0" smtClean="0"/>
          </a:p>
        </p:txBody>
      </p:sp>
      <p:sp>
        <p:nvSpPr>
          <p:cNvPr id="3" name="TextBox 2"/>
          <p:cNvSpPr txBox="1"/>
          <p:nvPr/>
        </p:nvSpPr>
        <p:spPr>
          <a:xfrm>
            <a:off x="611817" y="1300898"/>
            <a:ext cx="7920058" cy="201485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err="1">
                <a:solidFill>
                  <a:schemeClr val="tx1">
                    <a:lumMod val="75000"/>
                    <a:lumOff val="25000"/>
                  </a:schemeClr>
                </a:solidFill>
                <a:latin typeface="Candara" panose="020E0502030303020204"/>
                <a:ea typeface="微软雅黑" panose="020B0503020204020204" pitchFamily="34" charset="-122"/>
              </a:rPr>
              <a:t>BeautifulSoup</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err="1">
                <a:solidFill>
                  <a:schemeClr val="tx1">
                    <a:lumMod val="75000"/>
                    <a:lumOff val="25000"/>
                  </a:schemeClr>
                </a:solidFill>
                <a:latin typeface="Candara" panose="020E0502030303020204"/>
                <a:ea typeface="微软雅黑" panose="020B0503020204020204" pitchFamily="34" charset="-122"/>
              </a:rPr>
              <a:t>BeautifulSoup</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对象表示的是一个文档的全部内容。大部分时候</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可以把它当作 </a:t>
            </a:r>
            <a:r>
              <a:rPr lang="en-US" altLang="zh-CN" sz="2000" dirty="0">
                <a:solidFill>
                  <a:schemeClr val="tx1">
                    <a:lumMod val="75000"/>
                    <a:lumOff val="25000"/>
                  </a:schemeClr>
                </a:solidFill>
                <a:latin typeface="Candara" panose="020E0502030303020204"/>
                <a:ea typeface="微软雅黑" panose="020B0503020204020204" pitchFamily="34" charset="-122"/>
              </a:rPr>
              <a:t>Tag </a:t>
            </a:r>
            <a:r>
              <a:rPr lang="zh-CN" altLang="en-US" sz="2000" dirty="0">
                <a:solidFill>
                  <a:schemeClr val="tx1">
                    <a:lumMod val="75000"/>
                    <a:lumOff val="25000"/>
                  </a:schemeClr>
                </a:solidFill>
                <a:latin typeface="Candara" panose="020E0502030303020204"/>
                <a:ea typeface="微软雅黑" panose="020B0503020204020204" pitchFamily="34" charset="-122"/>
              </a:rPr>
              <a:t>对象，是一个特殊的 </a:t>
            </a:r>
            <a:r>
              <a:rPr lang="en-US" altLang="zh-CN" sz="2000" dirty="0">
                <a:solidFill>
                  <a:schemeClr val="tx1">
                    <a:lumMod val="75000"/>
                    <a:lumOff val="25000"/>
                  </a:schemeClr>
                </a:solidFill>
                <a:latin typeface="Candara" panose="020E0502030303020204"/>
                <a:ea typeface="微软雅黑" panose="020B0503020204020204" pitchFamily="34" charset="-122"/>
              </a:rPr>
              <a:t>Tag</a:t>
            </a:r>
            <a:r>
              <a:rPr lang="zh-CN" altLang="en-US" sz="2000" dirty="0">
                <a:solidFill>
                  <a:schemeClr val="tx1">
                    <a:lumMod val="75000"/>
                    <a:lumOff val="25000"/>
                  </a:schemeClr>
                </a:solidFill>
                <a:latin typeface="Candara" panose="020E0502030303020204"/>
                <a:ea typeface="微软雅黑" panose="020B0503020204020204" pitchFamily="34" charset="-122"/>
              </a:rPr>
              <a:t>，我们可以分别获取它的名称、类型以及属性。接本节例子输出如下：</a:t>
            </a:r>
            <a:endParaRPr lang="zh-CN" altLang="en-US" sz="2000" b="1" dirty="0">
              <a:latin typeface="Candara" panose="020E0502030303020204"/>
              <a:ea typeface="微软雅黑" panose="020B0503020204020204" pitchFamily="34" charset="-122"/>
            </a:endParaRPr>
          </a:p>
          <a:p>
            <a:pPr indent="457200">
              <a:lnSpc>
                <a:spcPts val="3000"/>
              </a:lnSpc>
              <a:defRPr/>
            </a:pPr>
            <a:endParaRPr lang="zh-CN" altLang="en-US" sz="2000" b="1" dirty="0">
              <a:latin typeface="Candara" panose="020E0502030303020204"/>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2285" y="3037452"/>
            <a:ext cx="7920058" cy="2578231"/>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BeautifulSoup 库的对象</a:t>
            </a:r>
            <a:endParaRPr lang="zh-CN" sz="2000" dirty="0" smtClean="0"/>
          </a:p>
        </p:txBody>
      </p:sp>
      <p:sp>
        <p:nvSpPr>
          <p:cNvPr id="3" name="TextBox 2"/>
          <p:cNvSpPr txBox="1"/>
          <p:nvPr/>
        </p:nvSpPr>
        <p:spPr>
          <a:xfrm>
            <a:off x="611559" y="1383746"/>
            <a:ext cx="7920058" cy="201485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a:solidFill>
                  <a:schemeClr val="tx1">
                    <a:lumMod val="75000"/>
                    <a:lumOff val="25000"/>
                  </a:schemeClr>
                </a:solidFill>
                <a:latin typeface="Candara" panose="020E0502030303020204"/>
                <a:ea typeface="微软雅黑" panose="020B0503020204020204" pitchFamily="34" charset="-122"/>
              </a:rPr>
              <a:t>Comment</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Comment </a:t>
            </a:r>
            <a:r>
              <a:rPr lang="zh-CN" altLang="en-US" sz="2000" dirty="0">
                <a:solidFill>
                  <a:schemeClr val="tx1">
                    <a:lumMod val="75000"/>
                    <a:lumOff val="25000"/>
                  </a:schemeClr>
                </a:solidFill>
                <a:latin typeface="Candara" panose="020E0502030303020204"/>
                <a:ea typeface="微软雅黑" panose="020B0503020204020204" pitchFamily="34" charset="-122"/>
              </a:rPr>
              <a:t>对象是一个特殊类型的 </a:t>
            </a:r>
            <a:r>
              <a:rPr lang="en-US" altLang="zh-CN" sz="2000" dirty="0" err="1">
                <a:solidFill>
                  <a:schemeClr val="tx1">
                    <a:lumMod val="75000"/>
                    <a:lumOff val="25000"/>
                  </a:schemeClr>
                </a:solidFill>
                <a:latin typeface="Candara" panose="020E0502030303020204"/>
                <a:ea typeface="微软雅黑" panose="020B0503020204020204" pitchFamily="34" charset="-122"/>
              </a:rPr>
              <a:t>NavigableString</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对象，其实际输出的内容仍然不包括注释符号，但是如果不好好处理它，可能会对我们的文本处理造成意想不到的麻烦。从本节开始所定义的数据源</a:t>
            </a:r>
            <a:r>
              <a:rPr lang="en-US" altLang="zh-CN" sz="2000" dirty="0">
                <a:solidFill>
                  <a:schemeClr val="tx1">
                    <a:lumMod val="75000"/>
                    <a:lumOff val="25000"/>
                  </a:schemeClr>
                </a:solidFill>
                <a:latin typeface="Candara" panose="020E0502030303020204"/>
                <a:ea typeface="微软雅黑" panose="020B0503020204020204" pitchFamily="34" charset="-122"/>
              </a:rPr>
              <a:t>html</a:t>
            </a:r>
            <a:r>
              <a:rPr lang="zh-CN" altLang="en-US" sz="2000" dirty="0">
                <a:solidFill>
                  <a:schemeClr val="tx1">
                    <a:lumMod val="75000"/>
                    <a:lumOff val="25000"/>
                  </a:schemeClr>
                </a:solidFill>
                <a:latin typeface="Candara" panose="020E0502030303020204"/>
                <a:ea typeface="微软雅黑" panose="020B0503020204020204" pitchFamily="34" charset="-122"/>
              </a:rPr>
              <a:t>字符串中，我们找一个带有注释的</a:t>
            </a:r>
            <a:r>
              <a:rPr lang="en-US" altLang="zh-CN" sz="2000" dirty="0">
                <a:solidFill>
                  <a:schemeClr val="tx1">
                    <a:lumMod val="75000"/>
                    <a:lumOff val="25000"/>
                  </a:schemeClr>
                </a:solidFill>
                <a:latin typeface="Candara" panose="020E0502030303020204"/>
                <a:ea typeface="微软雅黑" panose="020B0503020204020204" pitchFamily="34" charset="-122"/>
              </a:rPr>
              <a:t>a</a:t>
            </a:r>
            <a:r>
              <a:rPr lang="zh-CN" altLang="en-US" sz="2000" dirty="0">
                <a:solidFill>
                  <a:schemeClr val="tx1">
                    <a:lumMod val="75000"/>
                    <a:lumOff val="25000"/>
                  </a:schemeClr>
                </a:solidFill>
                <a:latin typeface="Candara" panose="020E0502030303020204"/>
                <a:ea typeface="微软雅黑" panose="020B0503020204020204" pitchFamily="34" charset="-122"/>
              </a:rPr>
              <a:t>标签，如下：</a:t>
            </a:r>
            <a:endParaRPr lang="zh-CN" altLang="en-US" sz="2000" b="1" dirty="0">
              <a:latin typeface="Candara" panose="020E0502030303020204"/>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2172" y="3398507"/>
            <a:ext cx="7920058" cy="2480775"/>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遍历文档</a:t>
            </a:r>
            <a:endParaRPr lang="zh-CN" sz="2000" dirty="0" smtClean="0"/>
          </a:p>
        </p:txBody>
      </p:sp>
      <p:sp>
        <p:nvSpPr>
          <p:cNvPr id="6" name="TextBox 2"/>
          <p:cNvSpPr txBox="1"/>
          <p:nvPr/>
        </p:nvSpPr>
        <p:spPr>
          <a:xfrm>
            <a:off x="611916" y="1301004"/>
            <a:ext cx="7920058" cy="4707890"/>
          </a:xfrm>
          <a:prstGeom prst="rect">
            <a:avLst/>
          </a:prstGeom>
          <a:noFill/>
        </p:spPr>
        <p:txBody>
          <a:bodyPr wrap="square" anchor="ctr">
            <a:spAutoFit/>
          </a:bodyPr>
          <a:p>
            <a:pPr indent="457200">
              <a:lnSpc>
                <a:spcPts val="3000"/>
              </a:lnSpc>
              <a:defRPr/>
            </a:pPr>
            <a:r>
              <a:rPr lang="zh-CN" altLang="en-US" sz="2000" dirty="0" smtClean="0">
                <a:solidFill>
                  <a:schemeClr val="tx1">
                    <a:lumMod val="75000"/>
                    <a:lumOff val="25000"/>
                  </a:schemeClr>
                </a:solidFill>
                <a:latin typeface="Candara" panose="020E0502030303020204"/>
                <a:ea typeface="微软雅黑" panose="020B0503020204020204" pitchFamily="34" charset="-122"/>
              </a:rPr>
              <a:t>这里</a:t>
            </a:r>
            <a:r>
              <a:rPr lang="zh-CN" altLang="en-US" sz="2000" dirty="0">
                <a:solidFill>
                  <a:schemeClr val="tx1">
                    <a:lumMod val="75000"/>
                    <a:lumOff val="25000"/>
                  </a:schemeClr>
                </a:solidFill>
                <a:latin typeface="Candara" panose="020E0502030303020204"/>
                <a:ea typeface="微软雅黑" panose="020B0503020204020204" pitchFamily="34" charset="-122"/>
              </a:rPr>
              <a:t>我们重点学习一下搜索文档树的</a:t>
            </a:r>
            <a:r>
              <a:rPr lang="en-US" altLang="zh-CN" sz="2000" dirty="0" err="1">
                <a:solidFill>
                  <a:schemeClr val="tx1">
                    <a:lumMod val="75000"/>
                    <a:lumOff val="25000"/>
                  </a:schemeClr>
                </a:solidFill>
                <a:latin typeface="Candara" panose="020E0502030303020204"/>
                <a:ea typeface="微软雅黑" panose="020B0503020204020204" pitchFamily="34" charset="-122"/>
              </a:rPr>
              <a:t>find_all</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方法。参照</a:t>
            </a:r>
            <a:r>
              <a:rPr lang="en-US" altLang="zh-CN" sz="2000" dirty="0" err="1">
                <a:solidFill>
                  <a:schemeClr val="tx1">
                    <a:lumMod val="75000"/>
                    <a:lumOff val="25000"/>
                  </a:schemeClr>
                </a:solidFill>
                <a:latin typeface="Candara" panose="020E0502030303020204"/>
                <a:ea typeface="微软雅黑" panose="020B0503020204020204" pitchFamily="34" charset="-122"/>
              </a:rPr>
              <a:t>beautifulSoup</a:t>
            </a:r>
            <a:r>
              <a:rPr lang="zh-CN" altLang="en-US" sz="2000" dirty="0">
                <a:solidFill>
                  <a:schemeClr val="tx1">
                    <a:lumMod val="75000"/>
                    <a:lumOff val="25000"/>
                  </a:schemeClr>
                </a:solidFill>
                <a:latin typeface="Candara" panose="020E0502030303020204"/>
                <a:ea typeface="微软雅黑" panose="020B0503020204020204" pitchFamily="34" charset="-122"/>
              </a:rPr>
              <a:t>库的帮助文档，其</a:t>
            </a:r>
            <a:r>
              <a:rPr lang="en-US" altLang="zh-CN" sz="2000" dirty="0" err="1">
                <a:solidFill>
                  <a:schemeClr val="tx1">
                    <a:lumMod val="75000"/>
                    <a:lumOff val="25000"/>
                  </a:schemeClr>
                </a:solidFill>
                <a:latin typeface="Candara" panose="020E0502030303020204"/>
                <a:ea typeface="微软雅黑" panose="020B0503020204020204" pitchFamily="34" charset="-122"/>
              </a:rPr>
              <a:t>find_all</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方法的标准格式如下：</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err="1">
                <a:solidFill>
                  <a:schemeClr val="tx1">
                    <a:lumMod val="75000"/>
                    <a:lumOff val="25000"/>
                  </a:schemeClr>
                </a:solidFill>
                <a:latin typeface="Candara" panose="020E0502030303020204"/>
                <a:ea typeface="微软雅黑" panose="020B0503020204020204" pitchFamily="34" charset="-122"/>
              </a:rPr>
              <a:t>find_all</a:t>
            </a:r>
            <a:r>
              <a:rPr lang="en-US" altLang="zh-CN" sz="2000" dirty="0">
                <a:solidFill>
                  <a:schemeClr val="tx1">
                    <a:lumMod val="75000"/>
                    <a:lumOff val="25000"/>
                  </a:schemeClr>
                </a:solidFill>
                <a:latin typeface="Candara" panose="020E0502030303020204"/>
                <a:ea typeface="微软雅黑" panose="020B0503020204020204" pitchFamily="34" charset="-122"/>
              </a:rPr>
              <a:t>( name , </a:t>
            </a:r>
            <a:r>
              <a:rPr lang="en-US" altLang="zh-CN" sz="2000" dirty="0" err="1">
                <a:solidFill>
                  <a:schemeClr val="tx1">
                    <a:lumMod val="75000"/>
                    <a:lumOff val="25000"/>
                  </a:schemeClr>
                </a:solidFill>
                <a:latin typeface="Candara" panose="020E0502030303020204"/>
                <a:ea typeface="微软雅黑" panose="020B0503020204020204" pitchFamily="34" charset="-122"/>
              </a:rPr>
              <a:t>attrs</a:t>
            </a:r>
            <a:r>
              <a:rPr lang="en-US" altLang="zh-CN" sz="2000" dirty="0">
                <a:solidFill>
                  <a:schemeClr val="tx1">
                    <a:lumMod val="75000"/>
                    <a:lumOff val="25000"/>
                  </a:schemeClr>
                </a:solidFill>
                <a:latin typeface="Candara" panose="020E0502030303020204"/>
                <a:ea typeface="微软雅黑" panose="020B0503020204020204" pitchFamily="34" charset="-122"/>
              </a:rPr>
              <a:t> , recursive , text , **</a:t>
            </a:r>
            <a:r>
              <a:rPr lang="en-US" altLang="zh-CN" sz="2000" dirty="0" err="1">
                <a:solidFill>
                  <a:schemeClr val="tx1">
                    <a:lumMod val="75000"/>
                    <a:lumOff val="25000"/>
                  </a:schemeClr>
                </a:solidFill>
                <a:latin typeface="Candara" panose="020E0502030303020204"/>
                <a:ea typeface="微软雅黑" panose="020B0503020204020204" pitchFamily="34" charset="-122"/>
              </a:rPr>
              <a:t>kwargs</a:t>
            </a:r>
            <a:r>
              <a:rPr lang="en-US" altLang="zh-CN" sz="2000" dirty="0">
                <a:solidFill>
                  <a:schemeClr val="tx1">
                    <a:lumMod val="75000"/>
                    <a:lumOff val="25000"/>
                  </a:schemeClr>
                </a:solidFill>
                <a:latin typeface="Candara" panose="020E0502030303020204"/>
                <a:ea typeface="微软雅黑" panose="020B0503020204020204" pitchFamily="34" charset="-122"/>
              </a:rPr>
              <a:t> )</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a:solidFill>
                  <a:schemeClr val="tx1">
                    <a:lumMod val="75000"/>
                    <a:lumOff val="25000"/>
                  </a:schemeClr>
                </a:solidFill>
                <a:latin typeface="Candara" panose="020E0502030303020204"/>
                <a:ea typeface="微软雅黑" panose="020B0503020204020204" pitchFamily="34" charset="-122"/>
              </a:rPr>
              <a:t>name</a:t>
            </a:r>
            <a:r>
              <a:rPr lang="zh-CN" altLang="en-US" sz="2000" dirty="0">
                <a:solidFill>
                  <a:schemeClr val="tx1">
                    <a:lumMod val="75000"/>
                    <a:lumOff val="25000"/>
                  </a:schemeClr>
                </a:solidFill>
                <a:latin typeface="Candara" panose="020E0502030303020204"/>
                <a:ea typeface="微软雅黑" panose="020B0503020204020204" pitchFamily="34" charset="-122"/>
              </a:rPr>
              <a:t>参数</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name</a:t>
            </a:r>
            <a:r>
              <a:rPr lang="zh-CN" altLang="en-US" sz="2000" dirty="0">
                <a:solidFill>
                  <a:schemeClr val="tx1">
                    <a:lumMod val="75000"/>
                    <a:lumOff val="25000"/>
                  </a:schemeClr>
                </a:solidFill>
                <a:latin typeface="Candara" panose="020E0502030303020204"/>
                <a:ea typeface="微软雅黑" panose="020B0503020204020204" pitchFamily="34" charset="-122"/>
              </a:rPr>
              <a:t>参数可以查找所有名字为</a:t>
            </a:r>
            <a:r>
              <a:rPr lang="en-US" altLang="zh-CN" sz="2000" dirty="0">
                <a:solidFill>
                  <a:schemeClr val="tx1">
                    <a:lumMod val="75000"/>
                    <a:lumOff val="25000"/>
                  </a:schemeClr>
                </a:solidFill>
                <a:latin typeface="Candara" panose="020E0502030303020204"/>
                <a:ea typeface="微软雅黑" panose="020B0503020204020204" pitchFamily="34" charset="-122"/>
              </a:rPr>
              <a:t>name</a:t>
            </a:r>
            <a:r>
              <a:rPr lang="zh-CN" altLang="en-US" sz="2000" dirty="0">
                <a:solidFill>
                  <a:schemeClr val="tx1">
                    <a:lumMod val="75000"/>
                    <a:lumOff val="25000"/>
                  </a:schemeClr>
                </a:solidFill>
                <a:latin typeface="Candara" panose="020E0502030303020204"/>
                <a:ea typeface="微软雅黑" panose="020B0503020204020204" pitchFamily="34" charset="-122"/>
              </a:rPr>
              <a:t>的</a:t>
            </a:r>
            <a:r>
              <a:rPr lang="en-US" altLang="zh-CN" sz="2000" dirty="0">
                <a:solidFill>
                  <a:schemeClr val="tx1">
                    <a:lumMod val="75000"/>
                    <a:lumOff val="25000"/>
                  </a:schemeClr>
                </a:solidFill>
                <a:latin typeface="Candara" panose="020E0502030303020204"/>
                <a:ea typeface="微软雅黑" panose="020B0503020204020204" pitchFamily="34" charset="-122"/>
              </a:rPr>
              <a:t>Tag</a:t>
            </a:r>
            <a:r>
              <a:rPr lang="zh-CN" altLang="en-US" sz="2000" dirty="0">
                <a:solidFill>
                  <a:schemeClr val="tx1">
                    <a:lumMod val="75000"/>
                    <a:lumOff val="25000"/>
                  </a:schemeClr>
                </a:solidFill>
                <a:latin typeface="Candara" panose="020E0502030303020204"/>
                <a:ea typeface="微软雅黑" panose="020B0503020204020204" pitchFamily="34" charset="-122"/>
              </a:rPr>
              <a:t>，字符串对象自动忽略掉。比如我们搜索文档中</a:t>
            </a:r>
            <a:r>
              <a:rPr lang="en-US" altLang="zh-CN" sz="2000" dirty="0">
                <a:solidFill>
                  <a:schemeClr val="tx1">
                    <a:lumMod val="75000"/>
                    <a:lumOff val="25000"/>
                  </a:schemeClr>
                </a:solidFill>
                <a:latin typeface="Candara" panose="020E0502030303020204"/>
                <a:ea typeface="微软雅黑" panose="020B0503020204020204" pitchFamily="34" charset="-122"/>
              </a:rPr>
              <a:t>name</a:t>
            </a:r>
            <a:r>
              <a:rPr lang="zh-CN" altLang="en-US" sz="2000" dirty="0">
                <a:solidFill>
                  <a:schemeClr val="tx1">
                    <a:lumMod val="75000"/>
                    <a:lumOff val="25000"/>
                  </a:schemeClr>
                </a:solidFill>
                <a:latin typeface="Candara" panose="020E0502030303020204"/>
                <a:ea typeface="微软雅黑" panose="020B0503020204020204" pitchFamily="34" charset="-122"/>
              </a:rPr>
              <a:t>为超链接”</a:t>
            </a:r>
            <a:r>
              <a:rPr lang="en-US" altLang="zh-CN" sz="2000" dirty="0">
                <a:solidFill>
                  <a:schemeClr val="tx1">
                    <a:lumMod val="75000"/>
                    <a:lumOff val="25000"/>
                  </a:schemeClr>
                </a:solidFill>
                <a:latin typeface="Candara" panose="020E0502030303020204"/>
                <a:ea typeface="微软雅黑" panose="020B0503020204020204" pitchFamily="34" charset="-122"/>
              </a:rPr>
              <a:t>a”</a:t>
            </a:r>
            <a:r>
              <a:rPr lang="zh-CN" altLang="en-US" sz="2000" dirty="0">
                <a:solidFill>
                  <a:schemeClr val="tx1">
                    <a:lumMod val="75000"/>
                    <a:lumOff val="25000"/>
                  </a:schemeClr>
                </a:solidFill>
                <a:latin typeface="Candara" panose="020E0502030303020204"/>
                <a:ea typeface="微软雅黑" panose="020B0503020204020204" pitchFamily="34" charset="-122"/>
              </a:rPr>
              <a:t>的</a:t>
            </a:r>
            <a:r>
              <a:rPr lang="en-US" altLang="zh-CN" sz="2000" dirty="0">
                <a:solidFill>
                  <a:schemeClr val="tx1">
                    <a:lumMod val="75000"/>
                    <a:lumOff val="25000"/>
                  </a:schemeClr>
                </a:solidFill>
                <a:latin typeface="Candara" panose="020E0502030303020204"/>
                <a:ea typeface="微软雅黑" panose="020B0503020204020204" pitchFamily="34" charset="-122"/>
              </a:rPr>
              <a:t>Tag</a:t>
            </a:r>
            <a:r>
              <a:rPr lang="zh-CN" altLang="en-US" sz="2000" dirty="0">
                <a:solidFill>
                  <a:schemeClr val="tx1">
                    <a:lumMod val="75000"/>
                    <a:lumOff val="25000"/>
                  </a:schemeClr>
                </a:solidFill>
                <a:latin typeface="Candara" panose="020E0502030303020204"/>
                <a:ea typeface="微软雅黑" panose="020B0503020204020204" pitchFamily="34" charset="-122"/>
              </a:rPr>
              <a:t>：</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&gt;&gt;&gt; print (</a:t>
            </a:r>
            <a:r>
              <a:rPr lang="en-US" altLang="zh-CN" sz="2000" dirty="0" err="1">
                <a:solidFill>
                  <a:schemeClr val="tx1">
                    <a:lumMod val="75000"/>
                    <a:lumOff val="25000"/>
                  </a:schemeClr>
                </a:solidFill>
                <a:latin typeface="Candara" panose="020E0502030303020204"/>
                <a:ea typeface="微软雅黑" panose="020B0503020204020204" pitchFamily="34" charset="-122"/>
              </a:rPr>
              <a:t>soup.find_all</a:t>
            </a:r>
            <a:r>
              <a:rPr lang="en-US" altLang="zh-CN" sz="2000" dirty="0">
                <a:solidFill>
                  <a:schemeClr val="tx1">
                    <a:lumMod val="75000"/>
                    <a:lumOff val="25000"/>
                  </a:schemeClr>
                </a:solidFill>
                <a:latin typeface="Candara" panose="020E0502030303020204"/>
                <a:ea typeface="微软雅黑" panose="020B0503020204020204" pitchFamily="34" charset="-122"/>
              </a:rPr>
              <a:t>('a'))</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[&lt;a class="sister" </a:t>
            </a:r>
            <a:r>
              <a:rPr lang="en-US" altLang="zh-CN" sz="2000" dirty="0" err="1">
                <a:solidFill>
                  <a:schemeClr val="tx1">
                    <a:lumMod val="75000"/>
                    <a:lumOff val="25000"/>
                  </a:schemeClr>
                </a:solidFill>
                <a:latin typeface="Candara" panose="020E0502030303020204"/>
                <a:ea typeface="微软雅黑" panose="020B0503020204020204" pitchFamily="34" charset="-122"/>
              </a:rPr>
              <a:t>href</a:t>
            </a:r>
            <a:r>
              <a:rPr lang="en-US" altLang="zh-CN" sz="2000" dirty="0">
                <a:solidFill>
                  <a:schemeClr val="tx1">
                    <a:lumMod val="75000"/>
                    <a:lumOff val="25000"/>
                  </a:schemeClr>
                </a:solidFill>
                <a:latin typeface="Candara" panose="020E0502030303020204"/>
                <a:ea typeface="微软雅黑" panose="020B0503020204020204" pitchFamily="34" charset="-122"/>
              </a:rPr>
              <a:t>="http://example.com/</a:t>
            </a:r>
            <a:r>
              <a:rPr lang="en-US" altLang="zh-CN" sz="2000" dirty="0" err="1">
                <a:solidFill>
                  <a:schemeClr val="tx1">
                    <a:lumMod val="75000"/>
                    <a:lumOff val="25000"/>
                  </a:schemeClr>
                </a:solidFill>
                <a:latin typeface="Candara" panose="020E0502030303020204"/>
                <a:ea typeface="微软雅黑" panose="020B0503020204020204" pitchFamily="34" charset="-122"/>
              </a:rPr>
              <a:t>elsie</a:t>
            </a:r>
            <a:r>
              <a:rPr lang="en-US" altLang="zh-CN" sz="2000" dirty="0">
                <a:solidFill>
                  <a:schemeClr val="tx1">
                    <a:lumMod val="75000"/>
                    <a:lumOff val="25000"/>
                  </a:schemeClr>
                </a:solidFill>
                <a:latin typeface="Candara" panose="020E0502030303020204"/>
                <a:ea typeface="微软雅黑" panose="020B0503020204020204" pitchFamily="34" charset="-122"/>
              </a:rPr>
              <a:t>" id="link1"&gt;&lt;!.. Elsie ..&gt;&lt;/a&gt;, &lt;a class="sister" </a:t>
            </a:r>
            <a:r>
              <a:rPr lang="en-US" altLang="zh-CN" sz="2000" dirty="0" err="1">
                <a:solidFill>
                  <a:schemeClr val="tx1">
                    <a:lumMod val="75000"/>
                    <a:lumOff val="25000"/>
                  </a:schemeClr>
                </a:solidFill>
                <a:latin typeface="Candara" panose="020E0502030303020204"/>
                <a:ea typeface="微软雅黑" panose="020B0503020204020204" pitchFamily="34" charset="-122"/>
              </a:rPr>
              <a:t>href</a:t>
            </a:r>
            <a:r>
              <a:rPr lang="en-US" altLang="zh-CN" sz="2000" dirty="0">
                <a:solidFill>
                  <a:schemeClr val="tx1">
                    <a:lumMod val="75000"/>
                    <a:lumOff val="25000"/>
                  </a:schemeClr>
                </a:solidFill>
                <a:latin typeface="Candara" panose="020E0502030303020204"/>
                <a:ea typeface="微软雅黑" panose="020B0503020204020204" pitchFamily="34" charset="-122"/>
              </a:rPr>
              <a:t>="http://example.com/</a:t>
            </a:r>
            <a:r>
              <a:rPr lang="en-US" altLang="zh-CN" sz="2000" dirty="0" err="1">
                <a:solidFill>
                  <a:schemeClr val="tx1">
                    <a:lumMod val="75000"/>
                    <a:lumOff val="25000"/>
                  </a:schemeClr>
                </a:solidFill>
                <a:latin typeface="Candara" panose="020E0502030303020204"/>
                <a:ea typeface="微软雅黑" panose="020B0503020204020204" pitchFamily="34" charset="-122"/>
              </a:rPr>
              <a:t>lacie</a:t>
            </a:r>
            <a:r>
              <a:rPr lang="en-US" altLang="zh-CN" sz="2000" dirty="0">
                <a:solidFill>
                  <a:schemeClr val="tx1">
                    <a:lumMod val="75000"/>
                    <a:lumOff val="25000"/>
                  </a:schemeClr>
                </a:solidFill>
                <a:latin typeface="Candara" panose="020E0502030303020204"/>
                <a:ea typeface="微软雅黑" panose="020B0503020204020204" pitchFamily="34" charset="-122"/>
              </a:rPr>
              <a:t>" id="link2"&gt;</a:t>
            </a:r>
            <a:r>
              <a:rPr lang="en-US" altLang="zh-CN" sz="2000" dirty="0" err="1">
                <a:solidFill>
                  <a:schemeClr val="tx1">
                    <a:lumMod val="75000"/>
                    <a:lumOff val="25000"/>
                  </a:schemeClr>
                </a:solidFill>
                <a:latin typeface="Candara" panose="020E0502030303020204"/>
                <a:ea typeface="微软雅黑" panose="020B0503020204020204" pitchFamily="34" charset="-122"/>
              </a:rPr>
              <a:t>Lacie</a:t>
            </a:r>
            <a:r>
              <a:rPr lang="en-US" altLang="zh-CN" sz="2000" dirty="0">
                <a:solidFill>
                  <a:schemeClr val="tx1">
                    <a:lumMod val="75000"/>
                    <a:lumOff val="25000"/>
                  </a:schemeClr>
                </a:solidFill>
                <a:latin typeface="Candara" panose="020E0502030303020204"/>
                <a:ea typeface="微软雅黑" panose="020B0503020204020204" pitchFamily="34" charset="-122"/>
              </a:rPr>
              <a:t>&lt;/a&gt;, &lt;a class="sister" </a:t>
            </a:r>
            <a:r>
              <a:rPr lang="en-US" altLang="zh-CN" sz="2000" dirty="0" err="1">
                <a:solidFill>
                  <a:schemeClr val="tx1">
                    <a:lumMod val="75000"/>
                    <a:lumOff val="25000"/>
                  </a:schemeClr>
                </a:solidFill>
                <a:latin typeface="Candara" panose="020E0502030303020204"/>
                <a:ea typeface="微软雅黑" panose="020B0503020204020204" pitchFamily="34" charset="-122"/>
              </a:rPr>
              <a:t>href</a:t>
            </a:r>
            <a:r>
              <a:rPr lang="en-US" altLang="zh-CN" sz="2000" dirty="0">
                <a:solidFill>
                  <a:schemeClr val="tx1">
                    <a:lumMod val="75000"/>
                    <a:lumOff val="25000"/>
                  </a:schemeClr>
                </a:solidFill>
                <a:latin typeface="Candara" panose="020E0502030303020204"/>
                <a:ea typeface="微软雅黑" panose="020B0503020204020204" pitchFamily="34" charset="-122"/>
              </a:rPr>
              <a:t>="http://example.com/</a:t>
            </a:r>
            <a:r>
              <a:rPr lang="en-US" altLang="zh-CN" sz="2000" dirty="0" err="1">
                <a:solidFill>
                  <a:schemeClr val="tx1">
                    <a:lumMod val="75000"/>
                    <a:lumOff val="25000"/>
                  </a:schemeClr>
                </a:solidFill>
                <a:latin typeface="Candara" panose="020E0502030303020204"/>
                <a:ea typeface="微软雅黑" panose="020B0503020204020204" pitchFamily="34" charset="-122"/>
              </a:rPr>
              <a:t>tillie</a:t>
            </a:r>
            <a:r>
              <a:rPr lang="en-US" altLang="zh-CN" sz="2000" dirty="0">
                <a:solidFill>
                  <a:schemeClr val="tx1">
                    <a:lumMod val="75000"/>
                    <a:lumOff val="25000"/>
                  </a:schemeClr>
                </a:solidFill>
                <a:latin typeface="Candara" panose="020E0502030303020204"/>
                <a:ea typeface="微软雅黑" panose="020B0503020204020204" pitchFamily="34" charset="-122"/>
              </a:rPr>
              <a:t>" id="link3"&gt;Tillie&lt;/a&gt;]</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&gt;&gt;&gt; </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遍历文档</a:t>
            </a:r>
            <a:endParaRPr lang="zh-CN" sz="2000" dirty="0" smtClean="0"/>
          </a:p>
        </p:txBody>
      </p:sp>
      <p:sp>
        <p:nvSpPr>
          <p:cNvPr id="3" name="TextBox 2"/>
          <p:cNvSpPr txBox="1"/>
          <p:nvPr/>
        </p:nvSpPr>
        <p:spPr>
          <a:xfrm>
            <a:off x="431831" y="1493365"/>
            <a:ext cx="8280061" cy="86042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另外，</a:t>
            </a:r>
            <a:r>
              <a:rPr lang="en-US" altLang="zh-CN" sz="2000" dirty="0">
                <a:solidFill>
                  <a:schemeClr val="tx1">
                    <a:lumMod val="75000"/>
                    <a:lumOff val="25000"/>
                  </a:schemeClr>
                </a:solidFill>
                <a:latin typeface="Candara" panose="020E0502030303020204"/>
                <a:ea typeface="微软雅黑" panose="020B0503020204020204" pitchFamily="34" charset="-122"/>
              </a:rPr>
              <a:t>name</a:t>
            </a:r>
            <a:r>
              <a:rPr lang="zh-CN" altLang="en-US" sz="2000" dirty="0">
                <a:solidFill>
                  <a:schemeClr val="tx1">
                    <a:lumMod val="75000"/>
                    <a:lumOff val="25000"/>
                  </a:schemeClr>
                </a:solidFill>
                <a:latin typeface="Candara" panose="020E0502030303020204"/>
                <a:ea typeface="微软雅黑" panose="020B0503020204020204" pitchFamily="34" charset="-122"/>
              </a:rPr>
              <a:t>参数也可是列表</a:t>
            </a:r>
            <a:r>
              <a:rPr lang="en-US" altLang="zh-CN" sz="2000" dirty="0">
                <a:solidFill>
                  <a:schemeClr val="tx1">
                    <a:lumMod val="75000"/>
                    <a:lumOff val="25000"/>
                  </a:schemeClr>
                </a:solidFill>
                <a:latin typeface="Candara" panose="020E0502030303020204"/>
                <a:ea typeface="微软雅黑" panose="020B0503020204020204" pitchFamily="34" charset="-122"/>
              </a:rPr>
              <a:t>list</a:t>
            </a:r>
            <a:r>
              <a:rPr lang="zh-CN" altLang="en-US" sz="2000" dirty="0">
                <a:solidFill>
                  <a:schemeClr val="tx1">
                    <a:lumMod val="75000"/>
                    <a:lumOff val="25000"/>
                  </a:schemeClr>
                </a:solidFill>
                <a:latin typeface="Candara" panose="020E0502030303020204"/>
                <a:ea typeface="微软雅黑" panose="020B0503020204020204" pitchFamily="34" charset="-122"/>
              </a:rPr>
              <a:t>、正则式或方法。具体示例分别如下：</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第一种，</a:t>
            </a:r>
            <a:r>
              <a:rPr lang="en-US" altLang="zh-CN" sz="2000" dirty="0">
                <a:solidFill>
                  <a:schemeClr val="tx1">
                    <a:lumMod val="75000"/>
                    <a:lumOff val="25000"/>
                  </a:schemeClr>
                </a:solidFill>
                <a:latin typeface="Candara" panose="020E0502030303020204"/>
                <a:ea typeface="微软雅黑" panose="020B0503020204020204" pitchFamily="34" charset="-122"/>
              </a:rPr>
              <a:t>name</a:t>
            </a:r>
            <a:r>
              <a:rPr lang="zh-CN" altLang="en-US" sz="2000" dirty="0">
                <a:solidFill>
                  <a:schemeClr val="tx1">
                    <a:lumMod val="75000"/>
                    <a:lumOff val="25000"/>
                  </a:schemeClr>
                </a:solidFill>
                <a:latin typeface="Candara" panose="020E0502030303020204"/>
                <a:ea typeface="微软雅黑" panose="020B0503020204020204" pitchFamily="34" charset="-122"/>
              </a:rPr>
              <a:t>参数为列表</a:t>
            </a:r>
            <a:r>
              <a:rPr lang="en-US" altLang="zh-CN" sz="2000" dirty="0">
                <a:solidFill>
                  <a:schemeClr val="tx1">
                    <a:lumMod val="75000"/>
                    <a:lumOff val="25000"/>
                  </a:schemeClr>
                </a:solidFill>
                <a:latin typeface="Candara" panose="020E0502030303020204"/>
                <a:ea typeface="微软雅黑" panose="020B0503020204020204" pitchFamily="34" charset="-122"/>
              </a:rPr>
              <a:t>list</a:t>
            </a:r>
            <a:r>
              <a:rPr lang="zh-CN" altLang="en-US" sz="2000" dirty="0">
                <a:solidFill>
                  <a:schemeClr val="tx1">
                    <a:lumMod val="75000"/>
                    <a:lumOff val="25000"/>
                  </a:schemeClr>
                </a:solidFill>
                <a:latin typeface="Candara" panose="020E0502030303020204"/>
                <a:ea typeface="微软雅黑" panose="020B0503020204020204" pitchFamily="34" charset="-122"/>
              </a:rPr>
              <a:t>，如本例中的</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err="1">
                <a:solidFill>
                  <a:schemeClr val="tx1">
                    <a:lumMod val="75000"/>
                    <a:lumOff val="25000"/>
                  </a:schemeClr>
                </a:solidFill>
                <a:latin typeface="Candara" panose="020E0502030303020204"/>
                <a:ea typeface="微软雅黑" panose="020B0503020204020204" pitchFamily="34" charset="-122"/>
              </a:rPr>
              <a:t>a’,’b</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1636" y="2433737"/>
            <a:ext cx="7920058" cy="1989332"/>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遍历文档</a:t>
            </a:r>
            <a:endParaRPr lang="zh-CN" sz="2000" dirty="0" smtClean="0"/>
          </a:p>
        </p:txBody>
      </p:sp>
      <p:sp>
        <p:nvSpPr>
          <p:cNvPr id="3" name="TextBox 2"/>
          <p:cNvSpPr txBox="1"/>
          <p:nvPr/>
        </p:nvSpPr>
        <p:spPr>
          <a:xfrm>
            <a:off x="611608" y="1286401"/>
            <a:ext cx="7920058" cy="86042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第二种，</a:t>
            </a:r>
            <a:r>
              <a:rPr lang="en-US" altLang="zh-CN" sz="2000" dirty="0">
                <a:solidFill>
                  <a:schemeClr val="tx1">
                    <a:lumMod val="75000"/>
                    <a:lumOff val="25000"/>
                  </a:schemeClr>
                </a:solidFill>
                <a:latin typeface="Candara" panose="020E0502030303020204"/>
                <a:ea typeface="微软雅黑" panose="020B0503020204020204" pitchFamily="34" charset="-122"/>
              </a:rPr>
              <a:t>name</a:t>
            </a:r>
            <a:r>
              <a:rPr lang="zh-CN" altLang="en-US" sz="2000" dirty="0">
                <a:solidFill>
                  <a:schemeClr val="tx1">
                    <a:lumMod val="75000"/>
                    <a:lumOff val="25000"/>
                  </a:schemeClr>
                </a:solidFill>
                <a:latin typeface="Candara" panose="020E0502030303020204"/>
                <a:ea typeface="微软雅黑" panose="020B0503020204020204" pitchFamily="34" charset="-122"/>
              </a:rPr>
              <a:t>参数为正则式，如本例中的‘</a:t>
            </a:r>
            <a:r>
              <a:rPr lang="en-US" altLang="zh-CN" sz="2000" dirty="0">
                <a:solidFill>
                  <a:schemeClr val="tx1">
                    <a:lumMod val="75000"/>
                    <a:lumOff val="25000"/>
                  </a:schemeClr>
                </a:solidFill>
                <a:latin typeface="Candara" panose="020E0502030303020204"/>
                <a:ea typeface="微软雅黑" panose="020B0503020204020204" pitchFamily="34" charset="-122"/>
              </a:rPr>
              <a:t>^b’ ,</a:t>
            </a:r>
            <a:r>
              <a:rPr lang="zh-CN" altLang="en-US" sz="2000" dirty="0">
                <a:solidFill>
                  <a:schemeClr val="tx1">
                    <a:lumMod val="75000"/>
                    <a:lumOff val="25000"/>
                  </a:schemeClr>
                </a:solidFill>
                <a:latin typeface="Candara" panose="020E0502030303020204"/>
                <a:ea typeface="微软雅黑" panose="020B0503020204020204" pitchFamily="34" charset="-122"/>
              </a:rPr>
              <a:t>以</a:t>
            </a:r>
            <a:r>
              <a:rPr lang="en-US" altLang="zh-CN" sz="2000" dirty="0">
                <a:solidFill>
                  <a:schemeClr val="tx1">
                    <a:lumMod val="75000"/>
                    <a:lumOff val="25000"/>
                  </a:schemeClr>
                </a:solidFill>
                <a:latin typeface="Candara" panose="020E0502030303020204"/>
                <a:ea typeface="微软雅黑" panose="020B0503020204020204" pitchFamily="34" charset="-122"/>
              </a:rPr>
              <a:t>b</a:t>
            </a:r>
            <a:r>
              <a:rPr lang="zh-CN" altLang="en-US" sz="2000" dirty="0">
                <a:solidFill>
                  <a:schemeClr val="tx1">
                    <a:lumMod val="75000"/>
                    <a:lumOff val="25000"/>
                  </a:schemeClr>
                </a:solidFill>
                <a:latin typeface="Candara" panose="020E0502030303020204"/>
                <a:ea typeface="微软雅黑" panose="020B0503020204020204" pitchFamily="34" charset="-122"/>
              </a:rPr>
              <a:t>开头的标签都能够找到。</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2190" y="2210856"/>
            <a:ext cx="7920058" cy="3621112"/>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遍历文档</a:t>
            </a:r>
            <a:endParaRPr lang="zh-CN" sz="2000" dirty="0" smtClean="0"/>
          </a:p>
        </p:txBody>
      </p:sp>
      <p:sp>
        <p:nvSpPr>
          <p:cNvPr id="3" name="TextBox 2"/>
          <p:cNvSpPr txBox="1"/>
          <p:nvPr/>
        </p:nvSpPr>
        <p:spPr>
          <a:xfrm>
            <a:off x="252351" y="1369877"/>
            <a:ext cx="8640063" cy="163004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第三种，传递函数。如果没有合适过滤器</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那么还可以定义一个方法</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方法只接受一个元素参数 </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如果这个方法返回 </a:t>
            </a:r>
            <a:r>
              <a:rPr lang="en-US" altLang="zh-CN" sz="2000" dirty="0">
                <a:solidFill>
                  <a:schemeClr val="tx1">
                    <a:lumMod val="75000"/>
                    <a:lumOff val="25000"/>
                  </a:schemeClr>
                </a:solidFill>
                <a:latin typeface="Candara" panose="020E0502030303020204"/>
                <a:ea typeface="微软雅黑" panose="020B0503020204020204" pitchFamily="34" charset="-122"/>
              </a:rPr>
              <a:t>True </a:t>
            </a:r>
            <a:r>
              <a:rPr lang="zh-CN" altLang="en-US" sz="2000" dirty="0">
                <a:solidFill>
                  <a:schemeClr val="tx1">
                    <a:lumMod val="75000"/>
                    <a:lumOff val="25000"/>
                  </a:schemeClr>
                </a:solidFill>
                <a:latin typeface="Candara" panose="020E0502030303020204"/>
                <a:ea typeface="微软雅黑" panose="020B0503020204020204" pitchFamily="34" charset="-122"/>
              </a:rPr>
              <a:t>表示当前元素匹配并且被找到</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如果不是则返回 </a:t>
            </a:r>
            <a:r>
              <a:rPr lang="en-US" altLang="zh-CN" sz="2000" dirty="0">
                <a:solidFill>
                  <a:schemeClr val="tx1">
                    <a:lumMod val="75000"/>
                    <a:lumOff val="25000"/>
                  </a:schemeClr>
                </a:solidFill>
                <a:latin typeface="Candara" panose="020E0502030303020204"/>
                <a:ea typeface="微软雅黑" panose="020B0503020204020204" pitchFamily="34" charset="-122"/>
              </a:rPr>
              <a:t>False</a:t>
            </a:r>
            <a:r>
              <a:rPr lang="zh-CN" altLang="en-US" sz="2000" dirty="0">
                <a:solidFill>
                  <a:schemeClr val="tx1">
                    <a:lumMod val="75000"/>
                    <a:lumOff val="25000"/>
                  </a:schemeClr>
                </a:solidFill>
                <a:latin typeface="Candara" panose="020E0502030303020204"/>
                <a:ea typeface="微软雅黑" panose="020B0503020204020204" pitchFamily="34" charset="-122"/>
              </a:rPr>
              <a:t>。下面方法校验了当前元素</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如果包含 </a:t>
            </a:r>
            <a:r>
              <a:rPr lang="en-US" altLang="zh-CN" sz="2000" dirty="0">
                <a:solidFill>
                  <a:schemeClr val="tx1">
                    <a:lumMod val="75000"/>
                    <a:lumOff val="25000"/>
                  </a:schemeClr>
                </a:solidFill>
                <a:latin typeface="Candara" panose="020E0502030303020204"/>
                <a:ea typeface="微软雅黑" panose="020B0503020204020204" pitchFamily="34" charset="-122"/>
              </a:rPr>
              <a:t>class </a:t>
            </a:r>
            <a:r>
              <a:rPr lang="zh-CN" altLang="en-US" sz="2000" dirty="0">
                <a:solidFill>
                  <a:schemeClr val="tx1">
                    <a:lumMod val="75000"/>
                    <a:lumOff val="25000"/>
                  </a:schemeClr>
                </a:solidFill>
                <a:latin typeface="Candara" panose="020E0502030303020204"/>
                <a:ea typeface="微软雅黑" panose="020B0503020204020204" pitchFamily="34" charset="-122"/>
              </a:rPr>
              <a:t>属性却不包含 </a:t>
            </a:r>
            <a:r>
              <a:rPr lang="en-US" altLang="zh-CN" sz="2000" dirty="0">
                <a:solidFill>
                  <a:schemeClr val="tx1">
                    <a:lumMod val="75000"/>
                    <a:lumOff val="25000"/>
                  </a:schemeClr>
                </a:solidFill>
                <a:latin typeface="Candara" panose="020E0502030303020204"/>
                <a:ea typeface="微软雅黑" panose="020B0503020204020204" pitchFamily="34" charset="-122"/>
              </a:rPr>
              <a:t>id </a:t>
            </a:r>
            <a:r>
              <a:rPr lang="zh-CN" altLang="en-US" sz="2000" dirty="0">
                <a:solidFill>
                  <a:schemeClr val="tx1">
                    <a:lumMod val="75000"/>
                    <a:lumOff val="25000"/>
                  </a:schemeClr>
                </a:solidFill>
                <a:latin typeface="Candara" panose="020E0502030303020204"/>
                <a:ea typeface="微软雅黑" panose="020B0503020204020204" pitchFamily="34" charset="-122"/>
              </a:rPr>
              <a:t>属性</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那么将返回 </a:t>
            </a:r>
            <a:r>
              <a:rPr lang="en-US" altLang="zh-CN" sz="2000" dirty="0">
                <a:solidFill>
                  <a:schemeClr val="tx1">
                    <a:lumMod val="75000"/>
                    <a:lumOff val="25000"/>
                  </a:schemeClr>
                </a:solidFill>
                <a:latin typeface="Candara" panose="020E0502030303020204"/>
                <a:ea typeface="微软雅黑" panose="020B0503020204020204" pitchFamily="34" charset="-122"/>
              </a:rPr>
              <a:t>True</a:t>
            </a:r>
            <a:r>
              <a:rPr lang="zh-CN" altLang="en-US" sz="2000" dirty="0">
                <a:solidFill>
                  <a:schemeClr val="tx1">
                    <a:lumMod val="75000"/>
                    <a:lumOff val="25000"/>
                  </a:schemeClr>
                </a:solidFill>
                <a:latin typeface="Candara" panose="020E0502030303020204"/>
                <a:ea typeface="微软雅黑" panose="020B0503020204020204" pitchFamily="34" charset="-122"/>
              </a:rPr>
              <a:t>。示例代码如下：</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1912" y="2999702"/>
            <a:ext cx="7200053" cy="3149206"/>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遍历文档</a:t>
            </a:r>
            <a:endParaRPr lang="zh-CN" sz="2000" dirty="0" smtClean="0"/>
          </a:p>
        </p:txBody>
      </p:sp>
      <p:sp>
        <p:nvSpPr>
          <p:cNvPr id="3" name="TextBox 2"/>
          <p:cNvSpPr txBox="1"/>
          <p:nvPr/>
        </p:nvSpPr>
        <p:spPr>
          <a:xfrm>
            <a:off x="252244" y="1301162"/>
            <a:ext cx="8640063" cy="4707890"/>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a:solidFill>
                  <a:schemeClr val="tx1">
                    <a:lumMod val="75000"/>
                    <a:lumOff val="25000"/>
                  </a:schemeClr>
                </a:solidFill>
                <a:latin typeface="Candara" panose="020E0502030303020204"/>
                <a:ea typeface="微软雅黑" panose="020B0503020204020204" pitchFamily="34" charset="-122"/>
              </a:rPr>
              <a:t>keyword </a:t>
            </a:r>
            <a:r>
              <a:rPr lang="zh-CN" altLang="en-US" sz="2000" dirty="0">
                <a:solidFill>
                  <a:schemeClr val="tx1">
                    <a:lumMod val="75000"/>
                    <a:lumOff val="25000"/>
                  </a:schemeClr>
                </a:solidFill>
                <a:latin typeface="Candara" panose="020E0502030303020204"/>
                <a:ea typeface="微软雅黑" panose="020B0503020204020204" pitchFamily="34" charset="-122"/>
              </a:rPr>
              <a:t>参数</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如果一个指定名字的参数不是搜索内置的参数名</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搜索时会把该参数当作指定名字 </a:t>
            </a:r>
            <a:r>
              <a:rPr lang="en-US" altLang="zh-CN" sz="2000" dirty="0">
                <a:solidFill>
                  <a:schemeClr val="tx1">
                    <a:lumMod val="75000"/>
                    <a:lumOff val="25000"/>
                  </a:schemeClr>
                </a:solidFill>
                <a:latin typeface="Candara" panose="020E0502030303020204"/>
                <a:ea typeface="微软雅黑" panose="020B0503020204020204" pitchFamily="34" charset="-122"/>
              </a:rPr>
              <a:t>tag </a:t>
            </a:r>
            <a:r>
              <a:rPr lang="zh-CN" altLang="en-US" sz="2000" dirty="0">
                <a:solidFill>
                  <a:schemeClr val="tx1">
                    <a:lumMod val="75000"/>
                    <a:lumOff val="25000"/>
                  </a:schemeClr>
                </a:solidFill>
                <a:latin typeface="Candara" panose="020E0502030303020204"/>
                <a:ea typeface="微软雅黑" panose="020B0503020204020204" pitchFamily="34" charset="-122"/>
              </a:rPr>
              <a:t>的属性来搜索</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如果包含一个名字为 </a:t>
            </a:r>
            <a:r>
              <a:rPr lang="en-US" altLang="zh-CN" sz="2000" dirty="0">
                <a:solidFill>
                  <a:schemeClr val="tx1">
                    <a:lumMod val="75000"/>
                    <a:lumOff val="25000"/>
                  </a:schemeClr>
                </a:solidFill>
                <a:latin typeface="Candara" panose="020E0502030303020204"/>
                <a:ea typeface="微软雅黑" panose="020B0503020204020204" pitchFamily="34" charset="-122"/>
              </a:rPr>
              <a:t>id </a:t>
            </a:r>
            <a:r>
              <a:rPr lang="zh-CN" altLang="en-US" sz="2000" dirty="0">
                <a:solidFill>
                  <a:schemeClr val="tx1">
                    <a:lumMod val="75000"/>
                    <a:lumOff val="25000"/>
                  </a:schemeClr>
                </a:solidFill>
                <a:latin typeface="Candara" panose="020E0502030303020204"/>
                <a:ea typeface="微软雅黑" panose="020B0503020204020204" pitchFamily="34" charset="-122"/>
              </a:rPr>
              <a:t>的参数</a:t>
            </a:r>
            <a:r>
              <a:rPr lang="en-US" altLang="zh-CN" sz="2000" dirty="0">
                <a:solidFill>
                  <a:schemeClr val="tx1">
                    <a:lumMod val="75000"/>
                    <a:lumOff val="25000"/>
                  </a:schemeClr>
                </a:solidFill>
                <a:latin typeface="Candara" panose="020E0502030303020204"/>
                <a:ea typeface="微软雅黑" panose="020B0503020204020204" pitchFamily="34" charset="-122"/>
              </a:rPr>
              <a:t>,Beautiful Soup </a:t>
            </a:r>
            <a:r>
              <a:rPr lang="zh-CN" altLang="en-US" sz="2000" dirty="0">
                <a:solidFill>
                  <a:schemeClr val="tx1">
                    <a:lumMod val="75000"/>
                    <a:lumOff val="25000"/>
                  </a:schemeClr>
                </a:solidFill>
                <a:latin typeface="Candara" panose="020E0502030303020204"/>
                <a:ea typeface="微软雅黑" panose="020B0503020204020204" pitchFamily="34" charset="-122"/>
              </a:rPr>
              <a:t>会搜索每个 </a:t>
            </a:r>
            <a:r>
              <a:rPr lang="en-US" altLang="zh-CN" sz="2000" dirty="0">
                <a:solidFill>
                  <a:schemeClr val="tx1">
                    <a:lumMod val="75000"/>
                    <a:lumOff val="25000"/>
                  </a:schemeClr>
                </a:solidFill>
                <a:latin typeface="Candara" panose="020E0502030303020204"/>
                <a:ea typeface="微软雅黑" panose="020B0503020204020204" pitchFamily="34" charset="-122"/>
              </a:rPr>
              <a:t>tag </a:t>
            </a:r>
            <a:r>
              <a:rPr lang="zh-CN" altLang="en-US" sz="2000" dirty="0">
                <a:solidFill>
                  <a:schemeClr val="tx1">
                    <a:lumMod val="75000"/>
                    <a:lumOff val="25000"/>
                  </a:schemeClr>
                </a:solidFill>
                <a:latin typeface="Candara" panose="020E0502030303020204"/>
                <a:ea typeface="微软雅黑" panose="020B0503020204020204" pitchFamily="34" charset="-122"/>
              </a:rPr>
              <a:t>的 ”</a:t>
            </a:r>
            <a:r>
              <a:rPr lang="en-US" altLang="zh-CN" sz="2000" dirty="0">
                <a:solidFill>
                  <a:schemeClr val="tx1">
                    <a:lumMod val="75000"/>
                    <a:lumOff val="25000"/>
                  </a:schemeClr>
                </a:solidFill>
                <a:latin typeface="Candara" panose="020E0502030303020204"/>
                <a:ea typeface="微软雅黑" panose="020B0503020204020204" pitchFamily="34" charset="-122"/>
              </a:rPr>
              <a:t>id” </a:t>
            </a:r>
            <a:r>
              <a:rPr lang="zh-CN" altLang="en-US" sz="2000" dirty="0">
                <a:solidFill>
                  <a:schemeClr val="tx1">
                    <a:lumMod val="75000"/>
                    <a:lumOff val="25000"/>
                  </a:schemeClr>
                </a:solidFill>
                <a:latin typeface="Candara" panose="020E0502030303020204"/>
                <a:ea typeface="微软雅黑" panose="020B0503020204020204" pitchFamily="34" charset="-122"/>
              </a:rPr>
              <a:t>属性。示例如下</a:t>
            </a:r>
            <a:r>
              <a:rPr lang="zh-CN" altLang="en-US" sz="2000" dirty="0" smtClean="0">
                <a:solidFill>
                  <a:schemeClr val="tx1">
                    <a:lumMod val="75000"/>
                    <a:lumOff val="25000"/>
                  </a:schemeClr>
                </a:solidFill>
                <a:latin typeface="Candara" panose="020E0502030303020204"/>
                <a:ea typeface="微软雅黑" panose="020B0503020204020204" pitchFamily="34" charset="-122"/>
              </a:rPr>
              <a:t>：</a:t>
            </a:r>
            <a:endParaRPr lang="en-US" altLang="zh-CN" sz="2000" dirty="0" smtClean="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&gt;&gt;&gt; </a:t>
            </a:r>
            <a:r>
              <a:rPr lang="en-US" altLang="zh-CN" sz="2000" dirty="0" err="1">
                <a:solidFill>
                  <a:schemeClr val="tx1">
                    <a:lumMod val="75000"/>
                    <a:lumOff val="25000"/>
                  </a:schemeClr>
                </a:solidFill>
                <a:latin typeface="Candara" panose="020E0502030303020204"/>
                <a:ea typeface="微软雅黑" panose="020B0503020204020204" pitchFamily="34" charset="-122"/>
              </a:rPr>
              <a:t>soup.find_all</a:t>
            </a:r>
            <a:r>
              <a:rPr lang="en-US" altLang="zh-CN" sz="2000" dirty="0">
                <a:solidFill>
                  <a:schemeClr val="tx1">
                    <a:lumMod val="75000"/>
                    <a:lumOff val="25000"/>
                  </a:schemeClr>
                </a:solidFill>
                <a:latin typeface="Candara" panose="020E0502030303020204"/>
                <a:ea typeface="微软雅黑" panose="020B0503020204020204" pitchFamily="34" charset="-122"/>
              </a:rPr>
              <a:t>(id='link2')</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[&lt;a class="sister" </a:t>
            </a:r>
            <a:r>
              <a:rPr lang="en-US" altLang="zh-CN" sz="2000" dirty="0" err="1">
                <a:solidFill>
                  <a:schemeClr val="tx1">
                    <a:lumMod val="75000"/>
                    <a:lumOff val="25000"/>
                  </a:schemeClr>
                </a:solidFill>
                <a:latin typeface="Candara" panose="020E0502030303020204"/>
                <a:ea typeface="微软雅黑" panose="020B0503020204020204" pitchFamily="34" charset="-122"/>
              </a:rPr>
              <a:t>href</a:t>
            </a:r>
            <a:r>
              <a:rPr lang="en-US" altLang="zh-CN" sz="2000" dirty="0">
                <a:solidFill>
                  <a:schemeClr val="tx1">
                    <a:lumMod val="75000"/>
                    <a:lumOff val="25000"/>
                  </a:schemeClr>
                </a:solidFill>
                <a:latin typeface="Candara" panose="020E0502030303020204"/>
                <a:ea typeface="微软雅黑" panose="020B0503020204020204" pitchFamily="34" charset="-122"/>
              </a:rPr>
              <a:t>="http://example.com/</a:t>
            </a:r>
            <a:r>
              <a:rPr lang="en-US" altLang="zh-CN" sz="2000" dirty="0" err="1">
                <a:solidFill>
                  <a:schemeClr val="tx1">
                    <a:lumMod val="75000"/>
                    <a:lumOff val="25000"/>
                  </a:schemeClr>
                </a:solidFill>
                <a:latin typeface="Candara" panose="020E0502030303020204"/>
                <a:ea typeface="微软雅黑" panose="020B0503020204020204" pitchFamily="34" charset="-122"/>
              </a:rPr>
              <a:t>lacie</a:t>
            </a:r>
            <a:r>
              <a:rPr lang="en-US" altLang="zh-CN" sz="2000" dirty="0">
                <a:solidFill>
                  <a:schemeClr val="tx1">
                    <a:lumMod val="75000"/>
                    <a:lumOff val="25000"/>
                  </a:schemeClr>
                </a:solidFill>
                <a:latin typeface="Candara" panose="020E0502030303020204"/>
                <a:ea typeface="微软雅黑" panose="020B0503020204020204" pitchFamily="34" charset="-122"/>
              </a:rPr>
              <a:t>" id="link2"&gt;</a:t>
            </a:r>
            <a:r>
              <a:rPr lang="en-US" altLang="zh-CN" sz="2000" dirty="0" err="1">
                <a:solidFill>
                  <a:schemeClr val="tx1">
                    <a:lumMod val="75000"/>
                    <a:lumOff val="25000"/>
                  </a:schemeClr>
                </a:solidFill>
                <a:latin typeface="Candara" panose="020E0502030303020204"/>
                <a:ea typeface="微软雅黑" panose="020B0503020204020204" pitchFamily="34" charset="-122"/>
              </a:rPr>
              <a:t>Lacie</a:t>
            </a:r>
            <a:r>
              <a:rPr lang="en-US" altLang="zh-CN" sz="2000" dirty="0">
                <a:solidFill>
                  <a:schemeClr val="tx1">
                    <a:lumMod val="75000"/>
                    <a:lumOff val="25000"/>
                  </a:schemeClr>
                </a:solidFill>
                <a:latin typeface="Candara" panose="020E0502030303020204"/>
                <a:ea typeface="微软雅黑" panose="020B0503020204020204" pitchFamily="34" charset="-122"/>
              </a:rPr>
              <a:t>&lt;/a</a:t>
            </a:r>
            <a:r>
              <a:rPr lang="en-US" altLang="zh-CN" sz="2000" dirty="0" smtClean="0">
                <a:solidFill>
                  <a:schemeClr val="tx1">
                    <a:lumMod val="75000"/>
                    <a:lumOff val="25000"/>
                  </a:schemeClr>
                </a:solidFill>
                <a:latin typeface="Candara" panose="020E0502030303020204"/>
                <a:ea typeface="微软雅黑" panose="020B0503020204020204" pitchFamily="34" charset="-122"/>
              </a:rPr>
              <a:t>&gt;]</a:t>
            </a:r>
            <a:endParaRPr lang="en-US" altLang="zh-CN" sz="2000" dirty="0" smtClean="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如果使用多个指定名字的参数可以同时过滤 </a:t>
            </a:r>
            <a:r>
              <a:rPr lang="en-US" altLang="zh-CN" sz="2000" dirty="0">
                <a:solidFill>
                  <a:schemeClr val="tx1">
                    <a:lumMod val="75000"/>
                    <a:lumOff val="25000"/>
                  </a:schemeClr>
                </a:solidFill>
                <a:latin typeface="Candara" panose="020E0502030303020204"/>
                <a:ea typeface="微软雅黑" panose="020B0503020204020204" pitchFamily="34" charset="-122"/>
              </a:rPr>
              <a:t>tag </a:t>
            </a:r>
            <a:r>
              <a:rPr lang="zh-CN" altLang="en-US" sz="2000" dirty="0">
                <a:solidFill>
                  <a:schemeClr val="tx1">
                    <a:lumMod val="75000"/>
                    <a:lumOff val="25000"/>
                  </a:schemeClr>
                </a:solidFill>
                <a:latin typeface="Candara" panose="020E0502030303020204"/>
                <a:ea typeface="微软雅黑" panose="020B0503020204020204" pitchFamily="34" charset="-122"/>
              </a:rPr>
              <a:t>的多个属性</a:t>
            </a:r>
            <a:r>
              <a:rPr lang="zh-CN" altLang="en-US" sz="2000" dirty="0" smtClean="0">
                <a:solidFill>
                  <a:schemeClr val="tx1">
                    <a:lumMod val="75000"/>
                    <a:lumOff val="25000"/>
                  </a:schemeClr>
                </a:solidFill>
                <a:latin typeface="Candara" panose="020E0502030303020204"/>
                <a:ea typeface="微软雅黑" panose="020B0503020204020204" pitchFamily="34" charset="-122"/>
              </a:rPr>
              <a:t>，</a:t>
            </a:r>
            <a:r>
              <a:rPr lang="en-US" altLang="zh-CN" sz="2000" dirty="0">
                <a:solidFill>
                  <a:schemeClr val="tx1">
                    <a:lumMod val="75000"/>
                    <a:lumOff val="25000"/>
                  </a:schemeClr>
                </a:solidFill>
                <a:latin typeface="Candara" panose="020E0502030303020204"/>
                <a:ea typeface="微软雅黑" panose="020B0503020204020204" pitchFamily="34" charset="-122"/>
              </a:rPr>
              <a:t>Soup</a:t>
            </a:r>
            <a:r>
              <a:rPr lang="zh-CN" altLang="en-US" sz="2000" dirty="0">
                <a:solidFill>
                  <a:schemeClr val="tx1">
                    <a:lumMod val="75000"/>
                    <a:lumOff val="25000"/>
                  </a:schemeClr>
                </a:solidFill>
                <a:latin typeface="Candara" panose="020E0502030303020204"/>
                <a:ea typeface="微软雅黑" panose="020B0503020204020204" pitchFamily="34" charset="-122"/>
              </a:rPr>
              <a:t>对象只保留同时具有指定限定符的标签</a:t>
            </a:r>
            <a:r>
              <a:rPr lang="zh-CN" altLang="en-US" sz="2000" dirty="0" smtClean="0">
                <a:solidFill>
                  <a:schemeClr val="tx1">
                    <a:lumMod val="75000"/>
                    <a:lumOff val="25000"/>
                  </a:schemeClr>
                </a:solidFill>
                <a:latin typeface="Candara" panose="020E0502030303020204"/>
                <a:ea typeface="微软雅黑" panose="020B0503020204020204" pitchFamily="34" charset="-122"/>
              </a:rPr>
              <a:t>。示例</a:t>
            </a:r>
            <a:r>
              <a:rPr lang="zh-CN" altLang="en-US" sz="2000" dirty="0">
                <a:solidFill>
                  <a:schemeClr val="tx1">
                    <a:lumMod val="75000"/>
                    <a:lumOff val="25000"/>
                  </a:schemeClr>
                </a:solidFill>
                <a:latin typeface="Candara" panose="020E0502030303020204"/>
                <a:ea typeface="微软雅黑" panose="020B0503020204020204" pitchFamily="34" charset="-122"/>
              </a:rPr>
              <a:t>代码如下：</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&gt;&gt;&gt; </a:t>
            </a:r>
            <a:r>
              <a:rPr lang="en-US" altLang="zh-CN" sz="2000" dirty="0" err="1">
                <a:solidFill>
                  <a:schemeClr val="tx1">
                    <a:lumMod val="75000"/>
                    <a:lumOff val="25000"/>
                  </a:schemeClr>
                </a:solidFill>
                <a:latin typeface="Candara" panose="020E0502030303020204"/>
                <a:ea typeface="微软雅黑" panose="020B0503020204020204" pitchFamily="34" charset="-122"/>
              </a:rPr>
              <a:t>soup.find_all</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err="1">
                <a:solidFill>
                  <a:schemeClr val="tx1">
                    <a:lumMod val="75000"/>
                    <a:lumOff val="25000"/>
                  </a:schemeClr>
                </a:solidFill>
                <a:latin typeface="Candara" panose="020E0502030303020204"/>
                <a:ea typeface="微软雅黑" panose="020B0503020204020204" pitchFamily="34" charset="-122"/>
              </a:rPr>
              <a:t>href</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err="1">
                <a:solidFill>
                  <a:schemeClr val="tx1">
                    <a:lumMod val="75000"/>
                    <a:lumOff val="25000"/>
                  </a:schemeClr>
                </a:solidFill>
                <a:latin typeface="Candara" panose="020E0502030303020204"/>
                <a:ea typeface="微软雅黑" panose="020B0503020204020204" pitchFamily="34" charset="-122"/>
              </a:rPr>
              <a:t>re.compile</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err="1">
                <a:solidFill>
                  <a:schemeClr val="tx1">
                    <a:lumMod val="75000"/>
                    <a:lumOff val="25000"/>
                  </a:schemeClr>
                </a:solidFill>
                <a:latin typeface="Candara" panose="020E0502030303020204"/>
                <a:ea typeface="微软雅黑" panose="020B0503020204020204" pitchFamily="34" charset="-122"/>
              </a:rPr>
              <a:t>elsie</a:t>
            </a:r>
            <a:r>
              <a:rPr lang="en-US" altLang="zh-CN" sz="2000" dirty="0">
                <a:solidFill>
                  <a:schemeClr val="tx1">
                    <a:lumMod val="75000"/>
                    <a:lumOff val="25000"/>
                  </a:schemeClr>
                </a:solidFill>
                <a:latin typeface="Candara" panose="020E0502030303020204"/>
                <a:ea typeface="微软雅黑" panose="020B0503020204020204" pitchFamily="34" charset="-122"/>
              </a:rPr>
              <a:t>"), id='link1')</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[&lt;a class="sister" </a:t>
            </a:r>
            <a:r>
              <a:rPr lang="en-US" altLang="zh-CN" sz="2000" dirty="0" err="1">
                <a:solidFill>
                  <a:schemeClr val="tx1">
                    <a:lumMod val="75000"/>
                    <a:lumOff val="25000"/>
                  </a:schemeClr>
                </a:solidFill>
                <a:latin typeface="Candara" panose="020E0502030303020204"/>
                <a:ea typeface="微软雅黑" panose="020B0503020204020204" pitchFamily="34" charset="-122"/>
              </a:rPr>
              <a:t>href</a:t>
            </a:r>
            <a:r>
              <a:rPr lang="en-US" altLang="zh-CN" sz="2000" dirty="0">
                <a:solidFill>
                  <a:schemeClr val="tx1">
                    <a:lumMod val="75000"/>
                    <a:lumOff val="25000"/>
                  </a:schemeClr>
                </a:solidFill>
                <a:latin typeface="Candara" panose="020E0502030303020204"/>
                <a:ea typeface="微软雅黑" panose="020B0503020204020204" pitchFamily="34" charset="-122"/>
              </a:rPr>
              <a:t>="http://example.com/</a:t>
            </a:r>
            <a:r>
              <a:rPr lang="en-US" altLang="zh-CN" sz="2000" dirty="0" err="1">
                <a:solidFill>
                  <a:schemeClr val="tx1">
                    <a:lumMod val="75000"/>
                    <a:lumOff val="25000"/>
                  </a:schemeClr>
                </a:solidFill>
                <a:latin typeface="Candara" panose="020E0502030303020204"/>
                <a:ea typeface="微软雅黑" panose="020B0503020204020204" pitchFamily="34" charset="-122"/>
              </a:rPr>
              <a:t>elsie</a:t>
            </a:r>
            <a:r>
              <a:rPr lang="en-US" altLang="zh-CN" sz="2000" dirty="0">
                <a:solidFill>
                  <a:schemeClr val="tx1">
                    <a:lumMod val="75000"/>
                    <a:lumOff val="25000"/>
                  </a:schemeClr>
                </a:solidFill>
                <a:latin typeface="Candara" panose="020E0502030303020204"/>
                <a:ea typeface="微软雅黑" panose="020B0503020204020204" pitchFamily="34" charset="-122"/>
              </a:rPr>
              <a:t>" id="link1"&gt;&lt;!.. Elsie ..&gt;&lt;/a&gt;]</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&gt;&gt;&gt; </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11.1 </a:t>
            </a:r>
            <a:r>
              <a:rPr lang="zh-CN" altLang="en-US" sz="2100" b="1" spc="225" dirty="0" smtClean="0">
                <a:solidFill>
                  <a:prstClr val="white"/>
                </a:solidFill>
              </a:rPr>
              <a:t>爬虫概述</a:t>
            </a:r>
            <a:endParaRPr lang="en-US" alt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9" name="TextBox 2"/>
          <p:cNvSpPr txBox="1"/>
          <p:nvPr/>
        </p:nvSpPr>
        <p:spPr>
          <a:xfrm>
            <a:off x="611766" y="1726378"/>
            <a:ext cx="7920058" cy="278447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爬虫又称网络蜘蛛、网络蚂蚁、网络机器人等，它可以不受人工干涉自动按照既定规则浏览互联网中的信息。我们把这些既定规则，称为爬虫算法。使用</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Python</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语言可以方便的实现这些算法，编写爬虫程序，完成信息的自动获取</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3000"/>
              </a:lnSpc>
              <a:defRPr/>
            </a:pP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常见的网络爬虫主要有：百度公司的</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Baiduspider</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360</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公司的</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360Spider</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、搜狗公司的</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Sogouspider</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、微软公司的</a:t>
            </a: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rPr>
              <a:t>Bingbot</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等</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遍历文档</a:t>
            </a:r>
            <a:endParaRPr lang="zh-CN" sz="2000" dirty="0" smtClean="0"/>
          </a:p>
        </p:txBody>
      </p:sp>
      <p:sp>
        <p:nvSpPr>
          <p:cNvPr id="3" name="TextBox 2"/>
          <p:cNvSpPr txBox="1"/>
          <p:nvPr/>
        </p:nvSpPr>
        <p:spPr>
          <a:xfrm>
            <a:off x="611688" y="1493600"/>
            <a:ext cx="7920058" cy="124523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a:solidFill>
                  <a:schemeClr val="tx1">
                    <a:lumMod val="75000"/>
                    <a:lumOff val="25000"/>
                  </a:schemeClr>
                </a:solidFill>
                <a:latin typeface="Candara" panose="020E0502030303020204"/>
                <a:ea typeface="微软雅黑" panose="020B0503020204020204" pitchFamily="34" charset="-122"/>
              </a:rPr>
              <a:t>text </a:t>
            </a:r>
            <a:r>
              <a:rPr lang="zh-CN" altLang="en-US" sz="2000" dirty="0">
                <a:solidFill>
                  <a:schemeClr val="tx1">
                    <a:lumMod val="75000"/>
                    <a:lumOff val="25000"/>
                  </a:schemeClr>
                </a:solidFill>
                <a:latin typeface="Candara" panose="020E0502030303020204"/>
                <a:ea typeface="微软雅黑" panose="020B0503020204020204" pitchFamily="34" charset="-122"/>
              </a:rPr>
              <a:t>参数</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通过 </a:t>
            </a:r>
            <a:r>
              <a:rPr lang="en-US" altLang="zh-CN" sz="2000" dirty="0">
                <a:solidFill>
                  <a:schemeClr val="tx1">
                    <a:lumMod val="75000"/>
                    <a:lumOff val="25000"/>
                  </a:schemeClr>
                </a:solidFill>
                <a:latin typeface="Candara" panose="020E0502030303020204"/>
                <a:ea typeface="微软雅黑" panose="020B0503020204020204" pitchFamily="34" charset="-122"/>
              </a:rPr>
              <a:t>text </a:t>
            </a:r>
            <a:r>
              <a:rPr lang="zh-CN" altLang="en-US" sz="2000" dirty="0">
                <a:solidFill>
                  <a:schemeClr val="tx1">
                    <a:lumMod val="75000"/>
                    <a:lumOff val="25000"/>
                  </a:schemeClr>
                </a:solidFill>
                <a:latin typeface="Candara" panose="020E0502030303020204"/>
                <a:ea typeface="微软雅黑" panose="020B0503020204020204" pitchFamily="34" charset="-122"/>
              </a:rPr>
              <a:t>参数可以搜搜文档中的字符串</a:t>
            </a:r>
            <a:r>
              <a:rPr lang="zh-CN" altLang="en-US" sz="2000" dirty="0" smtClean="0">
                <a:solidFill>
                  <a:schemeClr val="tx1">
                    <a:lumMod val="75000"/>
                    <a:lumOff val="25000"/>
                  </a:schemeClr>
                </a:solidFill>
                <a:latin typeface="Candara" panose="020E0502030303020204"/>
                <a:ea typeface="微软雅黑" panose="020B0503020204020204" pitchFamily="34" charset="-122"/>
              </a:rPr>
              <a:t>内容</a:t>
            </a:r>
            <a:r>
              <a:rPr lang="zh-CN" altLang="en-US"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smtClean="0">
                <a:solidFill>
                  <a:schemeClr val="tx1">
                    <a:lumMod val="75000"/>
                    <a:lumOff val="25000"/>
                  </a:schemeClr>
                </a:solidFill>
                <a:latin typeface="Candara" panose="020E0502030303020204"/>
                <a:ea typeface="微软雅黑" panose="020B0503020204020204" pitchFamily="34" charset="-122"/>
              </a:rPr>
              <a:t>与 </a:t>
            </a:r>
            <a:r>
              <a:rPr lang="en-US" altLang="zh-CN" sz="2000" dirty="0">
                <a:solidFill>
                  <a:schemeClr val="tx1">
                    <a:lumMod val="75000"/>
                    <a:lumOff val="25000"/>
                  </a:schemeClr>
                </a:solidFill>
                <a:latin typeface="Candara" panose="020E0502030303020204"/>
                <a:ea typeface="微软雅黑" panose="020B0503020204020204" pitchFamily="34" charset="-122"/>
              </a:rPr>
              <a:t>name </a:t>
            </a:r>
            <a:r>
              <a:rPr lang="zh-CN" altLang="en-US" sz="2000" dirty="0">
                <a:solidFill>
                  <a:schemeClr val="tx1">
                    <a:lumMod val="75000"/>
                    <a:lumOff val="25000"/>
                  </a:schemeClr>
                </a:solidFill>
                <a:latin typeface="Candara" panose="020E0502030303020204"/>
                <a:ea typeface="微软雅黑" panose="020B0503020204020204" pitchFamily="34" charset="-122"/>
              </a:rPr>
              <a:t>参数的可选值一样</a:t>
            </a:r>
            <a:r>
              <a:rPr lang="en-US" altLang="zh-CN" sz="2000" dirty="0">
                <a:solidFill>
                  <a:schemeClr val="tx1">
                    <a:lumMod val="75000"/>
                    <a:lumOff val="25000"/>
                  </a:schemeClr>
                </a:solidFill>
                <a:latin typeface="Candara" panose="020E0502030303020204"/>
                <a:ea typeface="微软雅黑" panose="020B0503020204020204" pitchFamily="34" charset="-122"/>
              </a:rPr>
              <a:t>, text </a:t>
            </a:r>
            <a:r>
              <a:rPr lang="zh-CN" altLang="en-US" sz="2000" dirty="0">
                <a:solidFill>
                  <a:schemeClr val="tx1">
                    <a:lumMod val="75000"/>
                    <a:lumOff val="25000"/>
                  </a:schemeClr>
                </a:solidFill>
                <a:latin typeface="Candara" panose="020E0502030303020204"/>
                <a:ea typeface="微软雅黑" panose="020B0503020204020204" pitchFamily="34" charset="-122"/>
              </a:rPr>
              <a:t>参数接受字符串、正则表达式、列表、</a:t>
            </a:r>
            <a:r>
              <a:rPr lang="en-US" altLang="zh-CN" sz="2000" dirty="0">
                <a:solidFill>
                  <a:schemeClr val="tx1">
                    <a:lumMod val="75000"/>
                    <a:lumOff val="25000"/>
                  </a:schemeClr>
                </a:solidFill>
                <a:latin typeface="Candara" panose="020E0502030303020204"/>
                <a:ea typeface="微软雅黑" panose="020B0503020204020204" pitchFamily="34" charset="-122"/>
              </a:rPr>
              <a:t>True</a:t>
            </a:r>
            <a:r>
              <a:rPr lang="zh-CN" altLang="en-US" sz="2000" dirty="0">
                <a:solidFill>
                  <a:schemeClr val="tx1">
                    <a:lumMod val="75000"/>
                    <a:lumOff val="25000"/>
                  </a:schemeClr>
                </a:solidFill>
                <a:latin typeface="Candara" panose="020E0502030303020204"/>
                <a:ea typeface="微软雅黑" panose="020B0503020204020204" pitchFamily="34" charset="-122"/>
              </a:rPr>
              <a:t>等参数。</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188383" y="2847424"/>
            <a:ext cx="6768752" cy="2897415"/>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遍历文档</a:t>
            </a:r>
            <a:endParaRPr lang="zh-CN" sz="2000" dirty="0" smtClean="0"/>
          </a:p>
        </p:txBody>
      </p:sp>
      <p:sp>
        <p:nvSpPr>
          <p:cNvPr id="3" name="TextBox 2"/>
          <p:cNvSpPr txBox="1"/>
          <p:nvPr/>
        </p:nvSpPr>
        <p:spPr>
          <a:xfrm>
            <a:off x="611916" y="1301306"/>
            <a:ext cx="7920058" cy="201485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a:solidFill>
                  <a:schemeClr val="tx1">
                    <a:lumMod val="75000"/>
                    <a:lumOff val="25000"/>
                  </a:schemeClr>
                </a:solidFill>
                <a:latin typeface="Candara" panose="020E0502030303020204"/>
                <a:ea typeface="微软雅黑" panose="020B0503020204020204" pitchFamily="34" charset="-122"/>
              </a:rPr>
              <a:t>limit </a:t>
            </a:r>
            <a:r>
              <a:rPr lang="zh-CN" altLang="en-US" sz="2000" dirty="0">
                <a:solidFill>
                  <a:schemeClr val="tx1">
                    <a:lumMod val="75000"/>
                    <a:lumOff val="25000"/>
                  </a:schemeClr>
                </a:solidFill>
                <a:latin typeface="Candara" panose="020E0502030303020204"/>
                <a:ea typeface="微软雅黑" panose="020B0503020204020204" pitchFamily="34" charset="-122"/>
              </a:rPr>
              <a:t>参数</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err="1">
                <a:solidFill>
                  <a:schemeClr val="tx1">
                    <a:lumMod val="75000"/>
                    <a:lumOff val="25000"/>
                  </a:schemeClr>
                </a:solidFill>
                <a:latin typeface="Candara" panose="020E0502030303020204"/>
                <a:ea typeface="微软雅黑" panose="020B0503020204020204" pitchFamily="34" charset="-122"/>
              </a:rPr>
              <a:t>find_all</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方法返回全部的搜索结构</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如果文档树很大那么搜索会很慢。当我们不需要全部结果</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可以使用 </a:t>
            </a:r>
            <a:r>
              <a:rPr lang="en-US" altLang="zh-CN" sz="2000" dirty="0">
                <a:solidFill>
                  <a:schemeClr val="tx1">
                    <a:lumMod val="75000"/>
                    <a:lumOff val="25000"/>
                  </a:schemeClr>
                </a:solidFill>
                <a:latin typeface="Candara" panose="020E0502030303020204"/>
                <a:ea typeface="微软雅黑" panose="020B0503020204020204" pitchFamily="34" charset="-122"/>
              </a:rPr>
              <a:t>limit </a:t>
            </a:r>
            <a:r>
              <a:rPr lang="zh-CN" altLang="en-US" sz="2000" dirty="0">
                <a:solidFill>
                  <a:schemeClr val="tx1">
                    <a:lumMod val="75000"/>
                    <a:lumOff val="25000"/>
                  </a:schemeClr>
                </a:solidFill>
                <a:latin typeface="Candara" panose="020E0502030303020204"/>
                <a:ea typeface="微软雅黑" panose="020B0503020204020204" pitchFamily="34" charset="-122"/>
              </a:rPr>
              <a:t>参数限制返回结果的数量</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效果与 </a:t>
            </a:r>
            <a:r>
              <a:rPr lang="en-US" altLang="zh-CN" sz="2000" dirty="0">
                <a:solidFill>
                  <a:schemeClr val="tx1">
                    <a:lumMod val="75000"/>
                    <a:lumOff val="25000"/>
                  </a:schemeClr>
                </a:solidFill>
                <a:latin typeface="Candara" panose="020E0502030303020204"/>
                <a:ea typeface="微软雅黑" panose="020B0503020204020204" pitchFamily="34" charset="-122"/>
              </a:rPr>
              <a:t>SQL </a:t>
            </a:r>
            <a:r>
              <a:rPr lang="zh-CN" altLang="en-US" sz="2000" dirty="0">
                <a:solidFill>
                  <a:schemeClr val="tx1">
                    <a:lumMod val="75000"/>
                    <a:lumOff val="25000"/>
                  </a:schemeClr>
                </a:solidFill>
                <a:latin typeface="Candara" panose="020E0502030303020204"/>
                <a:ea typeface="微软雅黑" panose="020B0503020204020204" pitchFamily="34" charset="-122"/>
              </a:rPr>
              <a:t>中的 </a:t>
            </a:r>
            <a:r>
              <a:rPr lang="en-US" altLang="zh-CN" sz="2000" dirty="0">
                <a:solidFill>
                  <a:schemeClr val="tx1">
                    <a:lumMod val="75000"/>
                    <a:lumOff val="25000"/>
                  </a:schemeClr>
                </a:solidFill>
                <a:latin typeface="Candara" panose="020E0502030303020204"/>
                <a:ea typeface="微软雅黑" panose="020B0503020204020204" pitchFamily="34" charset="-122"/>
              </a:rPr>
              <a:t>limit </a:t>
            </a:r>
            <a:r>
              <a:rPr lang="zh-CN" altLang="en-US" sz="2000" dirty="0">
                <a:solidFill>
                  <a:schemeClr val="tx1">
                    <a:lumMod val="75000"/>
                    <a:lumOff val="25000"/>
                  </a:schemeClr>
                </a:solidFill>
                <a:latin typeface="Candara" panose="020E0502030303020204"/>
                <a:ea typeface="微软雅黑" panose="020B0503020204020204" pitchFamily="34" charset="-122"/>
              </a:rPr>
              <a:t>关键字类似</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当搜索到的结果数量达到 </a:t>
            </a:r>
            <a:r>
              <a:rPr lang="en-US" altLang="zh-CN" sz="2000" dirty="0">
                <a:solidFill>
                  <a:schemeClr val="tx1">
                    <a:lumMod val="75000"/>
                    <a:lumOff val="25000"/>
                  </a:schemeClr>
                </a:solidFill>
                <a:latin typeface="Candara" panose="020E0502030303020204"/>
                <a:ea typeface="微软雅黑" panose="020B0503020204020204" pitchFamily="34" charset="-122"/>
              </a:rPr>
              <a:t>limit </a:t>
            </a:r>
            <a:r>
              <a:rPr lang="zh-CN" altLang="en-US" sz="2000" dirty="0">
                <a:solidFill>
                  <a:schemeClr val="tx1">
                    <a:lumMod val="75000"/>
                    <a:lumOff val="25000"/>
                  </a:schemeClr>
                </a:solidFill>
                <a:latin typeface="Candara" panose="020E0502030303020204"/>
                <a:ea typeface="微软雅黑" panose="020B0503020204020204" pitchFamily="34" charset="-122"/>
              </a:rPr>
              <a:t>的限制时</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就停止搜索返回结果。</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1880" y="3449404"/>
            <a:ext cx="7920058" cy="1212981"/>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遍历文档</a:t>
            </a:r>
            <a:endParaRPr lang="zh-CN" sz="2000" dirty="0" smtClean="0"/>
          </a:p>
        </p:txBody>
      </p:sp>
      <p:sp>
        <p:nvSpPr>
          <p:cNvPr id="3" name="TextBox 2"/>
          <p:cNvSpPr txBox="1"/>
          <p:nvPr/>
        </p:nvSpPr>
        <p:spPr>
          <a:xfrm>
            <a:off x="611426" y="1300896"/>
            <a:ext cx="7920058" cy="1630045"/>
          </a:xfrm>
          <a:prstGeom prst="rect">
            <a:avLst/>
          </a:prstGeom>
          <a:noFill/>
        </p:spPr>
        <p:txBody>
          <a:bodyPr wrap="square" anchor="ctr">
            <a:spAutoFit/>
          </a:bodyPr>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◎recursive </a:t>
            </a:r>
            <a:r>
              <a:rPr lang="zh-CN" altLang="en-US" sz="2000" dirty="0">
                <a:solidFill>
                  <a:schemeClr val="tx1">
                    <a:lumMod val="75000"/>
                    <a:lumOff val="25000"/>
                  </a:schemeClr>
                </a:solidFill>
                <a:latin typeface="Candara" panose="020E0502030303020204"/>
                <a:ea typeface="微软雅黑" panose="020B0503020204020204" pitchFamily="34" charset="-122"/>
              </a:rPr>
              <a:t>参数</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通常，调用</a:t>
            </a:r>
            <a:r>
              <a:rPr lang="en-US" altLang="zh-CN" sz="2000" dirty="0">
                <a:solidFill>
                  <a:schemeClr val="tx1">
                    <a:lumMod val="75000"/>
                    <a:lumOff val="25000"/>
                  </a:schemeClr>
                </a:solidFill>
                <a:latin typeface="Candara" panose="020E0502030303020204"/>
                <a:ea typeface="微软雅黑" panose="020B0503020204020204" pitchFamily="34" charset="-122"/>
              </a:rPr>
              <a:t>tag</a:t>
            </a:r>
            <a:r>
              <a:rPr lang="zh-CN" altLang="en-US" sz="2000" dirty="0">
                <a:solidFill>
                  <a:schemeClr val="tx1">
                    <a:lumMod val="75000"/>
                    <a:lumOff val="25000"/>
                  </a:schemeClr>
                </a:solidFill>
                <a:latin typeface="Candara" panose="020E0502030303020204"/>
                <a:ea typeface="微软雅黑" panose="020B0503020204020204" pitchFamily="34" charset="-122"/>
              </a:rPr>
              <a:t>的</a:t>
            </a:r>
            <a:r>
              <a:rPr lang="en-US" altLang="zh-CN" sz="2000" dirty="0" err="1">
                <a:solidFill>
                  <a:schemeClr val="tx1">
                    <a:lumMod val="75000"/>
                    <a:lumOff val="25000"/>
                  </a:schemeClr>
                </a:solidFill>
                <a:latin typeface="Candara" panose="020E0502030303020204"/>
                <a:ea typeface="微软雅黑" panose="020B0503020204020204" pitchFamily="34" charset="-122"/>
              </a:rPr>
              <a:t>find_all</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方法时</a:t>
            </a:r>
            <a:r>
              <a:rPr lang="en-US" altLang="zh-CN" sz="2000" dirty="0">
                <a:solidFill>
                  <a:schemeClr val="tx1">
                    <a:lumMod val="75000"/>
                    <a:lumOff val="25000"/>
                  </a:schemeClr>
                </a:solidFill>
                <a:latin typeface="Candara" panose="020E0502030303020204"/>
                <a:ea typeface="微软雅黑" panose="020B0503020204020204" pitchFamily="34" charset="-122"/>
              </a:rPr>
              <a:t>,Beautiful Soup </a:t>
            </a:r>
            <a:r>
              <a:rPr lang="zh-CN" altLang="en-US" sz="2000" dirty="0">
                <a:solidFill>
                  <a:schemeClr val="tx1">
                    <a:lumMod val="75000"/>
                    <a:lumOff val="25000"/>
                  </a:schemeClr>
                </a:solidFill>
                <a:latin typeface="Candara" panose="020E0502030303020204"/>
                <a:ea typeface="微软雅黑" panose="020B0503020204020204" pitchFamily="34" charset="-122"/>
              </a:rPr>
              <a:t>会检索当前</a:t>
            </a:r>
            <a:r>
              <a:rPr lang="en-US" altLang="zh-CN" sz="2000" dirty="0">
                <a:solidFill>
                  <a:schemeClr val="tx1">
                    <a:lumMod val="75000"/>
                    <a:lumOff val="25000"/>
                  </a:schemeClr>
                </a:solidFill>
                <a:latin typeface="Candara" panose="020E0502030303020204"/>
                <a:ea typeface="微软雅黑" panose="020B0503020204020204" pitchFamily="34" charset="-122"/>
              </a:rPr>
              <a:t>tag </a:t>
            </a:r>
            <a:r>
              <a:rPr lang="zh-CN" altLang="en-US" sz="2000" dirty="0">
                <a:solidFill>
                  <a:schemeClr val="tx1">
                    <a:lumMod val="75000"/>
                    <a:lumOff val="25000"/>
                  </a:schemeClr>
                </a:solidFill>
                <a:latin typeface="Candara" panose="020E0502030303020204"/>
                <a:ea typeface="微软雅黑" panose="020B0503020204020204" pitchFamily="34" charset="-122"/>
              </a:rPr>
              <a:t>的所有子孙节点</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如果只想搜索 </a:t>
            </a:r>
            <a:r>
              <a:rPr lang="en-US" altLang="zh-CN" sz="2000" dirty="0">
                <a:solidFill>
                  <a:schemeClr val="tx1">
                    <a:lumMod val="75000"/>
                    <a:lumOff val="25000"/>
                  </a:schemeClr>
                </a:solidFill>
                <a:latin typeface="Candara" panose="020E0502030303020204"/>
                <a:ea typeface="微软雅黑" panose="020B0503020204020204" pitchFamily="34" charset="-122"/>
              </a:rPr>
              <a:t>tag </a:t>
            </a:r>
            <a:r>
              <a:rPr lang="zh-CN" altLang="en-US" sz="2000" dirty="0">
                <a:solidFill>
                  <a:schemeClr val="tx1">
                    <a:lumMod val="75000"/>
                    <a:lumOff val="25000"/>
                  </a:schemeClr>
                </a:solidFill>
                <a:latin typeface="Candara" panose="020E0502030303020204"/>
                <a:ea typeface="微软雅黑" panose="020B0503020204020204" pitchFamily="34" charset="-122"/>
              </a:rPr>
              <a:t>的直接子节点</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可以使用参数</a:t>
            </a:r>
            <a:r>
              <a:rPr lang="en-US" altLang="zh-CN" sz="2000" dirty="0">
                <a:solidFill>
                  <a:schemeClr val="tx1">
                    <a:lumMod val="75000"/>
                    <a:lumOff val="25000"/>
                  </a:schemeClr>
                </a:solidFill>
                <a:latin typeface="Candara" panose="020E0502030303020204"/>
                <a:ea typeface="微软雅黑" panose="020B0503020204020204" pitchFamily="34" charset="-122"/>
              </a:rPr>
              <a:t>recursive=False </a:t>
            </a:r>
            <a:r>
              <a:rPr lang="zh-CN" altLang="en-US" sz="2000" dirty="0">
                <a:solidFill>
                  <a:schemeClr val="tx1">
                    <a:lumMod val="75000"/>
                    <a:lumOff val="25000"/>
                  </a:schemeClr>
                </a:solidFill>
                <a:latin typeface="Candara" panose="020E0502030303020204"/>
                <a:ea typeface="微软雅黑" panose="020B0503020204020204" pitchFamily="34" charset="-122"/>
              </a:rPr>
              <a:t>。</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2117" y="2931103"/>
            <a:ext cx="7920058" cy="1693699"/>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
        <p:nvSpPr>
          <p:cNvPr id="7" name="TextBox 2"/>
          <p:cNvSpPr txBox="1"/>
          <p:nvPr/>
        </p:nvSpPr>
        <p:spPr>
          <a:xfrm>
            <a:off x="611761" y="4839316"/>
            <a:ext cx="7920058" cy="86042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另外，</a:t>
            </a:r>
            <a:r>
              <a:rPr lang="en-US" altLang="zh-CN" sz="2000" dirty="0">
                <a:solidFill>
                  <a:schemeClr val="tx1">
                    <a:lumMod val="75000"/>
                    <a:lumOff val="25000"/>
                  </a:schemeClr>
                </a:solidFill>
                <a:latin typeface="Candara" panose="020E0502030303020204"/>
                <a:ea typeface="微软雅黑" panose="020B0503020204020204" pitchFamily="34" charset="-122"/>
              </a:rPr>
              <a:t>find</a:t>
            </a:r>
            <a:r>
              <a:rPr lang="zh-CN" altLang="en-US" sz="2000" dirty="0">
                <a:solidFill>
                  <a:schemeClr val="tx1">
                    <a:lumMod val="75000"/>
                    <a:lumOff val="25000"/>
                  </a:schemeClr>
                </a:solidFill>
                <a:latin typeface="Candara" panose="020E0502030303020204"/>
                <a:ea typeface="微软雅黑" panose="020B0503020204020204" pitchFamily="34" charset="-122"/>
              </a:rPr>
              <a:t>还有许多衍生的方法。这里就不再一一叙述，如有需要，可</a:t>
            </a:r>
            <a:r>
              <a:rPr lang="zh-CN" altLang="en-US" sz="2000" dirty="0" smtClean="0">
                <a:solidFill>
                  <a:schemeClr val="tx1">
                    <a:lumMod val="75000"/>
                    <a:lumOff val="25000"/>
                  </a:schemeClr>
                </a:solidFill>
                <a:latin typeface="Candara" panose="020E0502030303020204"/>
                <a:ea typeface="微软雅黑" panose="020B0503020204020204" pitchFamily="34" charset="-122"/>
              </a:rPr>
              <a:t>参阅</a:t>
            </a:r>
            <a:r>
              <a:rPr lang="en-US" altLang="zh-CN" sz="2000" dirty="0" err="1" smtClean="0">
                <a:solidFill>
                  <a:schemeClr val="tx1">
                    <a:lumMod val="75000"/>
                    <a:lumOff val="25000"/>
                  </a:schemeClr>
                </a:solidFill>
                <a:latin typeface="Candara" panose="020E0502030303020204"/>
                <a:ea typeface="微软雅黑" panose="020B0503020204020204" pitchFamily="34" charset="-122"/>
              </a:rPr>
              <a:t>beautifulsoup</a:t>
            </a:r>
            <a:r>
              <a:rPr lang="en-US" altLang="zh-CN" sz="2000" dirty="0" smtClean="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的帮助文档。</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 Lxml库</a:t>
            </a:r>
            <a:endParaRPr lang="zh-CN" sz="2000" dirty="0" smtClean="0"/>
          </a:p>
        </p:txBody>
      </p:sp>
      <p:sp>
        <p:nvSpPr>
          <p:cNvPr id="3" name="TextBox 2"/>
          <p:cNvSpPr txBox="1"/>
          <p:nvPr/>
        </p:nvSpPr>
        <p:spPr>
          <a:xfrm>
            <a:off x="611542" y="1493301"/>
            <a:ext cx="7920058" cy="1630045"/>
          </a:xfrm>
          <a:prstGeom prst="rect">
            <a:avLst/>
          </a:prstGeom>
          <a:noFill/>
        </p:spPr>
        <p:txBody>
          <a:bodyPr wrap="square" anchor="ctr">
            <a:spAutoFit/>
          </a:bodyPr>
          <a:p>
            <a:pPr indent="457200">
              <a:lnSpc>
                <a:spcPts val="3000"/>
              </a:lnSpc>
              <a:defRPr/>
            </a:pPr>
            <a:r>
              <a:rPr lang="en-US" altLang="zh-CN" sz="2000" dirty="0" err="1">
                <a:solidFill>
                  <a:schemeClr val="tx1">
                    <a:lumMod val="75000"/>
                    <a:lumOff val="25000"/>
                  </a:schemeClr>
                </a:solidFill>
                <a:latin typeface="Candara" panose="020E0502030303020204"/>
                <a:ea typeface="微软雅黑" panose="020B0503020204020204" pitchFamily="34" charset="-122"/>
              </a:rPr>
              <a:t>lxml</a:t>
            </a:r>
            <a:r>
              <a:rPr lang="zh-CN" altLang="en-US" sz="2000" dirty="0">
                <a:solidFill>
                  <a:schemeClr val="tx1">
                    <a:lumMod val="75000"/>
                    <a:lumOff val="25000"/>
                  </a:schemeClr>
                </a:solidFill>
                <a:latin typeface="Candara" panose="020E0502030303020204"/>
                <a:ea typeface="微软雅黑" panose="020B0503020204020204" pitchFamily="34" charset="-122"/>
              </a:rPr>
              <a:t>是</a:t>
            </a:r>
            <a:r>
              <a:rPr lang="en-US" altLang="zh-CN" sz="2000" dirty="0">
                <a:solidFill>
                  <a:schemeClr val="tx1">
                    <a:lumMod val="75000"/>
                    <a:lumOff val="25000"/>
                  </a:schemeClr>
                </a:solidFill>
                <a:latin typeface="Candara" panose="020E0502030303020204"/>
                <a:ea typeface="微软雅黑" panose="020B0503020204020204" pitchFamily="34" charset="-122"/>
              </a:rPr>
              <a:t>Python</a:t>
            </a:r>
            <a:r>
              <a:rPr lang="zh-CN" altLang="en-US" sz="2000" dirty="0">
                <a:solidFill>
                  <a:schemeClr val="tx1">
                    <a:lumMod val="75000"/>
                    <a:lumOff val="25000"/>
                  </a:schemeClr>
                </a:solidFill>
                <a:latin typeface="Candara" panose="020E0502030303020204"/>
                <a:ea typeface="微软雅黑" panose="020B0503020204020204" pitchFamily="34" charset="-122"/>
              </a:rPr>
              <a:t>语言里和</a:t>
            </a:r>
            <a:r>
              <a:rPr lang="en-US" altLang="zh-CN" sz="2000" dirty="0">
                <a:solidFill>
                  <a:schemeClr val="tx1">
                    <a:lumMod val="75000"/>
                    <a:lumOff val="25000"/>
                  </a:schemeClr>
                </a:solidFill>
                <a:latin typeface="Candara" panose="020E0502030303020204"/>
                <a:ea typeface="微软雅黑" panose="020B0503020204020204" pitchFamily="34" charset="-122"/>
              </a:rPr>
              <a:t>XML</a:t>
            </a:r>
            <a:r>
              <a:rPr lang="zh-CN" altLang="en-US" sz="2000" dirty="0">
                <a:solidFill>
                  <a:schemeClr val="tx1">
                    <a:lumMod val="75000"/>
                    <a:lumOff val="25000"/>
                  </a:schemeClr>
                </a:solidFill>
                <a:latin typeface="Candara" panose="020E0502030303020204"/>
                <a:ea typeface="微软雅黑" panose="020B0503020204020204" pitchFamily="34" charset="-122"/>
              </a:rPr>
              <a:t>以及</a:t>
            </a:r>
            <a:r>
              <a:rPr lang="en-US" altLang="zh-CN" sz="2000" dirty="0">
                <a:solidFill>
                  <a:schemeClr val="tx1">
                    <a:lumMod val="75000"/>
                    <a:lumOff val="25000"/>
                  </a:schemeClr>
                </a:solidFill>
                <a:latin typeface="Candara" panose="020E0502030303020204"/>
                <a:ea typeface="微软雅黑" panose="020B0503020204020204" pitchFamily="34" charset="-122"/>
              </a:rPr>
              <a:t>HTML</a:t>
            </a:r>
            <a:r>
              <a:rPr lang="zh-CN" altLang="en-US" sz="2000" dirty="0">
                <a:solidFill>
                  <a:schemeClr val="tx1">
                    <a:lumMod val="75000"/>
                    <a:lumOff val="25000"/>
                  </a:schemeClr>
                </a:solidFill>
                <a:latin typeface="Candara" panose="020E0502030303020204"/>
                <a:ea typeface="微软雅黑" panose="020B0503020204020204" pitchFamily="34" charset="-122"/>
              </a:rPr>
              <a:t>工作的功能最丰富和最容易使用的库。它是另一个</a:t>
            </a:r>
            <a:r>
              <a:rPr lang="en-US" altLang="zh-CN" sz="2000" dirty="0">
                <a:solidFill>
                  <a:schemeClr val="tx1">
                    <a:lumMod val="75000"/>
                    <a:lumOff val="25000"/>
                  </a:schemeClr>
                </a:solidFill>
                <a:latin typeface="Candara" panose="020E0502030303020204"/>
                <a:ea typeface="微软雅黑" panose="020B0503020204020204" pitchFamily="34" charset="-122"/>
              </a:rPr>
              <a:t>Python</a:t>
            </a:r>
            <a:r>
              <a:rPr lang="zh-CN" altLang="en-US" sz="2000" dirty="0">
                <a:solidFill>
                  <a:schemeClr val="tx1">
                    <a:lumMod val="75000"/>
                    <a:lumOff val="25000"/>
                  </a:schemeClr>
                </a:solidFill>
                <a:latin typeface="Candara" panose="020E0502030303020204"/>
                <a:ea typeface="微软雅黑" panose="020B0503020204020204" pitchFamily="34" charset="-122"/>
              </a:rPr>
              <a:t>爬虫的常用库，它是基于</a:t>
            </a:r>
            <a:r>
              <a:rPr lang="en-US" altLang="zh-CN" sz="2000" dirty="0">
                <a:solidFill>
                  <a:schemeClr val="tx1">
                    <a:lumMod val="75000"/>
                    <a:lumOff val="25000"/>
                  </a:schemeClr>
                </a:solidFill>
                <a:latin typeface="Candara" panose="020E0502030303020204"/>
                <a:ea typeface="微软雅黑" panose="020B0503020204020204" pitchFamily="34" charset="-122"/>
              </a:rPr>
              <a:t>libxml2</a:t>
            </a:r>
            <a:r>
              <a:rPr lang="zh-CN" altLang="en-US" sz="2000" dirty="0">
                <a:solidFill>
                  <a:schemeClr val="tx1">
                    <a:lumMod val="75000"/>
                    <a:lumOff val="25000"/>
                  </a:schemeClr>
                </a:solidFill>
                <a:latin typeface="Candara" panose="020E0502030303020204"/>
                <a:ea typeface="微软雅黑" panose="020B0503020204020204" pitchFamily="34" charset="-122"/>
              </a:rPr>
              <a:t>这一</a:t>
            </a:r>
            <a:r>
              <a:rPr lang="en-US" altLang="zh-CN" sz="2000" dirty="0">
                <a:solidFill>
                  <a:schemeClr val="tx1">
                    <a:lumMod val="75000"/>
                    <a:lumOff val="25000"/>
                  </a:schemeClr>
                </a:solidFill>
                <a:latin typeface="Candara" panose="020E0502030303020204"/>
                <a:ea typeface="微软雅黑" panose="020B0503020204020204" pitchFamily="34" charset="-122"/>
              </a:rPr>
              <a:t>XML</a:t>
            </a:r>
            <a:r>
              <a:rPr lang="zh-CN" altLang="en-US" sz="2000" dirty="0">
                <a:solidFill>
                  <a:schemeClr val="tx1">
                    <a:lumMod val="75000"/>
                    <a:lumOff val="25000"/>
                  </a:schemeClr>
                </a:solidFill>
                <a:latin typeface="Candara" panose="020E0502030303020204"/>
                <a:ea typeface="微软雅黑" panose="020B0503020204020204" pitchFamily="34" charset="-122"/>
              </a:rPr>
              <a:t>解析库的</a:t>
            </a:r>
            <a:r>
              <a:rPr lang="en-US" altLang="zh-CN" sz="2000" dirty="0">
                <a:solidFill>
                  <a:schemeClr val="tx1">
                    <a:lumMod val="75000"/>
                    <a:lumOff val="25000"/>
                  </a:schemeClr>
                </a:solidFill>
                <a:latin typeface="Candara" panose="020E0502030303020204"/>
                <a:ea typeface="微软雅黑" panose="020B0503020204020204" pitchFamily="34" charset="-122"/>
              </a:rPr>
              <a:t>Python</a:t>
            </a:r>
            <a:r>
              <a:rPr lang="zh-CN" altLang="en-US" sz="2000" dirty="0">
                <a:solidFill>
                  <a:schemeClr val="tx1">
                    <a:lumMod val="75000"/>
                    <a:lumOff val="25000"/>
                  </a:schemeClr>
                </a:solidFill>
                <a:latin typeface="Candara" panose="020E0502030303020204"/>
                <a:ea typeface="微软雅黑" panose="020B0503020204020204" pitchFamily="34" charset="-122"/>
              </a:rPr>
              <a:t>封装，速度比</a:t>
            </a:r>
            <a:r>
              <a:rPr lang="en-US" altLang="zh-CN" sz="2000" dirty="0" err="1">
                <a:solidFill>
                  <a:schemeClr val="tx1">
                    <a:lumMod val="75000"/>
                    <a:lumOff val="25000"/>
                  </a:schemeClr>
                </a:solidFill>
                <a:latin typeface="Candara" panose="020E0502030303020204"/>
                <a:ea typeface="微软雅黑" panose="020B0503020204020204" pitchFamily="34" charset="-122"/>
              </a:rPr>
              <a:t>BeautifulSoup</a:t>
            </a:r>
            <a:r>
              <a:rPr lang="zh-CN" altLang="en-US" sz="2000" dirty="0" smtClean="0">
                <a:solidFill>
                  <a:schemeClr val="tx1">
                    <a:lumMod val="75000"/>
                    <a:lumOff val="25000"/>
                  </a:schemeClr>
                </a:solidFill>
                <a:latin typeface="Candara" panose="020E0502030303020204"/>
                <a:ea typeface="微软雅黑" panose="020B0503020204020204" pitchFamily="34" charset="-122"/>
              </a:rPr>
              <a:t>快。</a:t>
            </a:r>
            <a:endParaRPr lang="en-US" altLang="zh-CN" sz="2000" dirty="0" smtClean="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err="1" smtClean="0">
                <a:solidFill>
                  <a:schemeClr val="tx1">
                    <a:lumMod val="75000"/>
                    <a:lumOff val="25000"/>
                  </a:schemeClr>
                </a:solidFill>
                <a:latin typeface="Candara" panose="020E0502030303020204"/>
                <a:ea typeface="微软雅黑" panose="020B0503020204020204" pitchFamily="34" charset="-122"/>
              </a:rPr>
              <a:t>lxml</a:t>
            </a:r>
            <a:r>
              <a:rPr lang="en-US" altLang="zh-CN" sz="2000" dirty="0" smtClean="0">
                <a:solidFill>
                  <a:schemeClr val="tx1">
                    <a:lumMod val="75000"/>
                    <a:lumOff val="25000"/>
                  </a:schemeClr>
                </a:solidFill>
                <a:latin typeface="Candara" panose="020E0502030303020204"/>
                <a:ea typeface="微软雅黑" panose="020B0503020204020204" pitchFamily="34" charset="-122"/>
              </a:rPr>
              <a:t> </a:t>
            </a:r>
            <a:r>
              <a:rPr lang="zh-CN" altLang="en-US" sz="2000" dirty="0" smtClean="0">
                <a:solidFill>
                  <a:schemeClr val="tx1">
                    <a:lumMod val="75000"/>
                    <a:lumOff val="25000"/>
                  </a:schemeClr>
                </a:solidFill>
                <a:latin typeface="Candara" panose="020E0502030303020204"/>
                <a:ea typeface="微软雅黑" panose="020B0503020204020204" pitchFamily="34" charset="-122"/>
              </a:rPr>
              <a:t>库安装：</a:t>
            </a:r>
            <a:r>
              <a:rPr lang="en-US" altLang="zh-CN" sz="2000" dirty="0" smtClean="0">
                <a:solidFill>
                  <a:schemeClr val="tx1">
                    <a:lumMod val="75000"/>
                    <a:lumOff val="25000"/>
                  </a:schemeClr>
                </a:solidFill>
                <a:latin typeface="Candara" panose="020E0502030303020204"/>
                <a:ea typeface="微软雅黑" panose="020B0503020204020204" pitchFamily="34" charset="-122"/>
              </a:rPr>
              <a:t>pip  </a:t>
            </a:r>
            <a:r>
              <a:rPr lang="en-US" altLang="zh-CN" sz="2000" dirty="0">
                <a:solidFill>
                  <a:schemeClr val="tx1">
                    <a:lumMod val="75000"/>
                    <a:lumOff val="25000"/>
                  </a:schemeClr>
                </a:solidFill>
                <a:latin typeface="Candara" panose="020E0502030303020204"/>
                <a:ea typeface="微软雅黑" panose="020B0503020204020204" pitchFamily="34" charset="-122"/>
              </a:rPr>
              <a:t>install </a:t>
            </a:r>
            <a:r>
              <a:rPr lang="en-US" altLang="zh-CN" sz="2000" dirty="0" err="1">
                <a:solidFill>
                  <a:schemeClr val="tx1">
                    <a:lumMod val="75000"/>
                    <a:lumOff val="25000"/>
                  </a:schemeClr>
                </a:solidFill>
                <a:latin typeface="Candara" panose="020E0502030303020204"/>
                <a:ea typeface="微软雅黑" panose="020B0503020204020204" pitchFamily="34" charset="-122"/>
              </a:rPr>
              <a:t>lxml</a:t>
            </a:r>
            <a:r>
              <a:rPr lang="en-US" altLang="zh-CN" sz="2000" dirty="0">
                <a:solidFill>
                  <a:schemeClr val="tx1">
                    <a:lumMod val="75000"/>
                    <a:lumOff val="25000"/>
                  </a:schemeClr>
                </a:solidFill>
                <a:latin typeface="Candara" panose="020E0502030303020204"/>
                <a:ea typeface="微软雅黑" panose="020B0503020204020204" pitchFamily="34" charset="-122"/>
              </a:rPr>
              <a:t> </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2043" y="3315712"/>
            <a:ext cx="7920058" cy="2532568"/>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Lxml 基本操作</a:t>
            </a:r>
            <a:endParaRPr lang="zh-CN" sz="2000" dirty="0" smtClean="0"/>
          </a:p>
        </p:txBody>
      </p:sp>
      <p:sp>
        <p:nvSpPr>
          <p:cNvPr id="3" name="TextBox 2"/>
          <p:cNvSpPr txBox="1"/>
          <p:nvPr/>
        </p:nvSpPr>
        <p:spPr>
          <a:xfrm>
            <a:off x="252295" y="1595451"/>
            <a:ext cx="8640063" cy="4295791"/>
          </a:xfrm>
          <a:prstGeom prst="rect">
            <a:avLst/>
          </a:prstGeom>
          <a:noFill/>
        </p:spPr>
        <p:txBody>
          <a:bodyPr wrap="square" anchor="ctr">
            <a:spAutoFit/>
          </a:bodyPr>
          <a:p>
            <a:pPr indent="457200">
              <a:lnSpc>
                <a:spcPts val="3000"/>
              </a:lnSpc>
              <a:defRPr/>
            </a:pPr>
            <a:r>
              <a:rPr lang="en-US" altLang="zh-CN" sz="2000" b="1" dirty="0">
                <a:latin typeface="Candara" panose="020E0502030303020204"/>
                <a:ea typeface="微软雅黑" panose="020B0503020204020204" pitchFamily="34" charset="-122"/>
              </a:rPr>
              <a:t>text= """</a:t>
            </a:r>
            <a:endParaRPr lang="en-US" altLang="zh-CN" sz="2000" b="1" dirty="0">
              <a:latin typeface="Candara" panose="020E0502030303020204"/>
              <a:ea typeface="微软雅黑" panose="020B0503020204020204" pitchFamily="34" charset="-122"/>
            </a:endParaRPr>
          </a:p>
          <a:p>
            <a:pPr indent="457200">
              <a:lnSpc>
                <a:spcPts val="3000"/>
              </a:lnSpc>
              <a:defRPr/>
            </a:pPr>
            <a:r>
              <a:rPr lang="en-US" altLang="zh-CN" sz="2000" b="1" dirty="0">
                <a:latin typeface="Candara" panose="020E0502030303020204"/>
                <a:ea typeface="微软雅黑" panose="020B0503020204020204" pitchFamily="34" charset="-122"/>
              </a:rPr>
              <a:t>&lt;title&gt;The Dormouse's story&lt;/title&gt;</a:t>
            </a:r>
            <a:endParaRPr lang="en-US" altLang="zh-CN" sz="2000" b="1" dirty="0">
              <a:latin typeface="Candara" panose="020E0502030303020204"/>
              <a:ea typeface="微软雅黑" panose="020B0503020204020204" pitchFamily="34" charset="-122"/>
            </a:endParaRPr>
          </a:p>
          <a:p>
            <a:pPr indent="457200">
              <a:lnSpc>
                <a:spcPts val="3000"/>
              </a:lnSpc>
              <a:defRPr/>
            </a:pPr>
            <a:r>
              <a:rPr lang="en-US" altLang="zh-CN" sz="2000" b="1" dirty="0">
                <a:latin typeface="Candara" panose="020E0502030303020204"/>
                <a:ea typeface="微软雅黑" panose="020B0503020204020204" pitchFamily="34" charset="-122"/>
              </a:rPr>
              <a:t>&lt;p class="title" name="</a:t>
            </a:r>
            <a:r>
              <a:rPr lang="en-US" altLang="zh-CN" sz="2000" b="1" dirty="0" err="1">
                <a:latin typeface="Candara" panose="020E0502030303020204"/>
                <a:ea typeface="微软雅黑" panose="020B0503020204020204" pitchFamily="34" charset="-122"/>
              </a:rPr>
              <a:t>dromouse</a:t>
            </a:r>
            <a:r>
              <a:rPr lang="en-US" altLang="zh-CN" sz="2000" b="1" dirty="0">
                <a:latin typeface="Candara" panose="020E0502030303020204"/>
                <a:ea typeface="微软雅黑" panose="020B0503020204020204" pitchFamily="34" charset="-122"/>
              </a:rPr>
              <a:t>"&gt;&lt;b&gt;The Dormouse's story&lt;/b&gt;&lt;/p&gt;</a:t>
            </a:r>
            <a:endParaRPr lang="en-US" altLang="zh-CN" sz="2000" b="1" dirty="0">
              <a:latin typeface="Candara" panose="020E0502030303020204"/>
              <a:ea typeface="微软雅黑" panose="020B0503020204020204" pitchFamily="34" charset="-122"/>
            </a:endParaRPr>
          </a:p>
          <a:p>
            <a:pPr indent="457200">
              <a:lnSpc>
                <a:spcPts val="3000"/>
              </a:lnSpc>
              <a:defRPr/>
            </a:pPr>
            <a:r>
              <a:rPr lang="en-US" altLang="zh-CN" sz="2000" b="1" dirty="0">
                <a:latin typeface="Candara" panose="020E0502030303020204"/>
                <a:ea typeface="微软雅黑" panose="020B0503020204020204" pitchFamily="34" charset="-122"/>
              </a:rPr>
              <a:t>&lt;p class="story"&gt;Once upon a time there were three little sisters; and their names were</a:t>
            </a:r>
            <a:endParaRPr lang="en-US" altLang="zh-CN" sz="2000" b="1" dirty="0">
              <a:latin typeface="Candara" panose="020E0502030303020204"/>
              <a:ea typeface="微软雅黑" panose="020B0503020204020204" pitchFamily="34" charset="-122"/>
            </a:endParaRPr>
          </a:p>
          <a:p>
            <a:pPr indent="457200">
              <a:lnSpc>
                <a:spcPts val="3000"/>
              </a:lnSpc>
              <a:defRPr/>
            </a:pPr>
            <a:r>
              <a:rPr lang="en-US" altLang="zh-CN" sz="2000" b="1" dirty="0">
                <a:latin typeface="Candara" panose="020E0502030303020204"/>
                <a:ea typeface="微软雅黑" panose="020B0503020204020204" pitchFamily="34" charset="-122"/>
              </a:rPr>
              <a:t>&lt;a </a:t>
            </a:r>
            <a:r>
              <a:rPr lang="en-US" altLang="zh-CN" sz="2000" b="1" dirty="0" err="1">
                <a:latin typeface="Candara" panose="020E0502030303020204"/>
                <a:ea typeface="微软雅黑" panose="020B0503020204020204" pitchFamily="34" charset="-122"/>
              </a:rPr>
              <a:t>href</a:t>
            </a:r>
            <a:r>
              <a:rPr lang="en-US" altLang="zh-CN" sz="2000" b="1" dirty="0">
                <a:latin typeface="Candara" panose="020E0502030303020204"/>
                <a:ea typeface="微软雅黑" panose="020B0503020204020204" pitchFamily="34" charset="-122"/>
              </a:rPr>
              <a:t>="http://example.com/</a:t>
            </a:r>
            <a:r>
              <a:rPr lang="en-US" altLang="zh-CN" sz="2000" b="1" dirty="0" err="1">
                <a:latin typeface="Candara" panose="020E0502030303020204"/>
                <a:ea typeface="微软雅黑" panose="020B0503020204020204" pitchFamily="34" charset="-122"/>
              </a:rPr>
              <a:t>elsie</a:t>
            </a:r>
            <a:r>
              <a:rPr lang="en-US" altLang="zh-CN" sz="2000" b="1" dirty="0">
                <a:latin typeface="Candara" panose="020E0502030303020204"/>
                <a:ea typeface="微软雅黑" panose="020B0503020204020204" pitchFamily="34" charset="-122"/>
              </a:rPr>
              <a:t>" class="sister" id="link1"&gt;&lt;!.. Elsie ..&gt;&lt;/a&gt;,</a:t>
            </a:r>
            <a:endParaRPr lang="en-US" altLang="zh-CN" sz="2000" b="1" dirty="0">
              <a:latin typeface="Candara" panose="020E0502030303020204"/>
              <a:ea typeface="微软雅黑" panose="020B0503020204020204" pitchFamily="34" charset="-122"/>
            </a:endParaRPr>
          </a:p>
          <a:p>
            <a:pPr indent="457200">
              <a:lnSpc>
                <a:spcPts val="3000"/>
              </a:lnSpc>
              <a:defRPr/>
            </a:pPr>
            <a:r>
              <a:rPr lang="en-US" altLang="zh-CN" sz="2000" b="1" dirty="0">
                <a:latin typeface="Candara" panose="020E0502030303020204"/>
                <a:ea typeface="微软雅黑" panose="020B0503020204020204" pitchFamily="34" charset="-122"/>
              </a:rPr>
              <a:t>&lt;a </a:t>
            </a:r>
            <a:r>
              <a:rPr lang="en-US" altLang="zh-CN" sz="2000" b="1" dirty="0" err="1">
                <a:latin typeface="Candara" panose="020E0502030303020204"/>
                <a:ea typeface="微软雅黑" panose="020B0503020204020204" pitchFamily="34" charset="-122"/>
              </a:rPr>
              <a:t>href</a:t>
            </a:r>
            <a:r>
              <a:rPr lang="en-US" altLang="zh-CN" sz="2000" b="1" dirty="0">
                <a:latin typeface="Candara" panose="020E0502030303020204"/>
                <a:ea typeface="微软雅黑" panose="020B0503020204020204" pitchFamily="34" charset="-122"/>
              </a:rPr>
              <a:t>="http://example.com/</a:t>
            </a:r>
            <a:r>
              <a:rPr lang="en-US" altLang="zh-CN" sz="2000" b="1" dirty="0" err="1">
                <a:latin typeface="Candara" panose="020E0502030303020204"/>
                <a:ea typeface="微软雅黑" panose="020B0503020204020204" pitchFamily="34" charset="-122"/>
              </a:rPr>
              <a:t>lacie</a:t>
            </a:r>
            <a:r>
              <a:rPr lang="en-US" altLang="zh-CN" sz="2000" b="1" dirty="0">
                <a:latin typeface="Candara" panose="020E0502030303020204"/>
                <a:ea typeface="微软雅黑" panose="020B0503020204020204" pitchFamily="34" charset="-122"/>
              </a:rPr>
              <a:t>" class="sister" id="link2"&gt;</a:t>
            </a:r>
            <a:r>
              <a:rPr lang="en-US" altLang="zh-CN" sz="2000" b="1" dirty="0" err="1">
                <a:latin typeface="Candara" panose="020E0502030303020204"/>
                <a:ea typeface="微软雅黑" panose="020B0503020204020204" pitchFamily="34" charset="-122"/>
              </a:rPr>
              <a:t>Lacie</a:t>
            </a:r>
            <a:r>
              <a:rPr lang="en-US" altLang="zh-CN" sz="2000" b="1" dirty="0">
                <a:latin typeface="Candara" panose="020E0502030303020204"/>
                <a:ea typeface="微软雅黑" panose="020B0503020204020204" pitchFamily="34" charset="-122"/>
              </a:rPr>
              <a:t>&lt;/a&gt; and</a:t>
            </a:r>
            <a:endParaRPr lang="en-US" altLang="zh-CN" sz="2000" b="1" dirty="0">
              <a:latin typeface="Candara" panose="020E0502030303020204"/>
              <a:ea typeface="微软雅黑" panose="020B0503020204020204" pitchFamily="34" charset="-122"/>
            </a:endParaRPr>
          </a:p>
          <a:p>
            <a:pPr indent="457200">
              <a:lnSpc>
                <a:spcPts val="3000"/>
              </a:lnSpc>
              <a:defRPr/>
            </a:pPr>
            <a:r>
              <a:rPr lang="en-US" altLang="zh-CN" sz="2000" b="1" dirty="0">
                <a:latin typeface="Candara" panose="020E0502030303020204"/>
                <a:ea typeface="微软雅黑" panose="020B0503020204020204" pitchFamily="34" charset="-122"/>
              </a:rPr>
              <a:t>&lt;a </a:t>
            </a:r>
            <a:r>
              <a:rPr lang="en-US" altLang="zh-CN" sz="2000" b="1" dirty="0" err="1">
                <a:latin typeface="Candara" panose="020E0502030303020204"/>
                <a:ea typeface="微软雅黑" panose="020B0503020204020204" pitchFamily="34" charset="-122"/>
              </a:rPr>
              <a:t>href</a:t>
            </a:r>
            <a:r>
              <a:rPr lang="en-US" altLang="zh-CN" sz="2000" b="1" dirty="0">
                <a:latin typeface="Candara" panose="020E0502030303020204"/>
                <a:ea typeface="微软雅黑" panose="020B0503020204020204" pitchFamily="34" charset="-122"/>
              </a:rPr>
              <a:t>="http://example.com/</a:t>
            </a:r>
            <a:r>
              <a:rPr lang="en-US" altLang="zh-CN" sz="2000" b="1" dirty="0" err="1">
                <a:latin typeface="Candara" panose="020E0502030303020204"/>
                <a:ea typeface="微软雅黑" panose="020B0503020204020204" pitchFamily="34" charset="-122"/>
              </a:rPr>
              <a:t>tillie</a:t>
            </a:r>
            <a:r>
              <a:rPr lang="en-US" altLang="zh-CN" sz="2000" b="1" dirty="0">
                <a:latin typeface="Candara" panose="020E0502030303020204"/>
                <a:ea typeface="微软雅黑" panose="020B0503020204020204" pitchFamily="34" charset="-122"/>
              </a:rPr>
              <a:t>" class="sister" id="link3"&gt;Tillie&lt;/a&gt;;</a:t>
            </a:r>
            <a:endParaRPr lang="en-US" altLang="zh-CN" sz="2000" b="1" dirty="0">
              <a:latin typeface="Candara" panose="020E0502030303020204"/>
              <a:ea typeface="微软雅黑" panose="020B0503020204020204" pitchFamily="34" charset="-122"/>
            </a:endParaRPr>
          </a:p>
          <a:p>
            <a:pPr indent="457200">
              <a:lnSpc>
                <a:spcPts val="3000"/>
              </a:lnSpc>
              <a:defRPr/>
            </a:pPr>
            <a:r>
              <a:rPr lang="en-US" altLang="zh-CN" sz="2000" b="1" dirty="0">
                <a:latin typeface="Candara" panose="020E0502030303020204"/>
                <a:ea typeface="微软雅黑" panose="020B0503020204020204" pitchFamily="34" charset="-122"/>
              </a:rPr>
              <a:t>and they lived at the bottom of a well.&lt;/p&gt;</a:t>
            </a:r>
            <a:endParaRPr lang="en-US" altLang="zh-CN" sz="2000" b="1" dirty="0">
              <a:latin typeface="Candara" panose="020E0502030303020204"/>
              <a:ea typeface="微软雅黑" panose="020B0503020204020204" pitchFamily="34" charset="-122"/>
            </a:endParaRPr>
          </a:p>
          <a:p>
            <a:pPr indent="457200">
              <a:lnSpc>
                <a:spcPts val="3000"/>
              </a:lnSpc>
              <a:defRPr/>
            </a:pPr>
            <a:r>
              <a:rPr lang="en-US" altLang="zh-CN" sz="2000" b="1" dirty="0">
                <a:latin typeface="Candara" panose="020E0502030303020204"/>
                <a:ea typeface="微软雅黑" panose="020B0503020204020204" pitchFamily="34" charset="-122"/>
              </a:rPr>
              <a:t>&lt;p class="story"&gt;...&lt;/p&gt;</a:t>
            </a:r>
            <a:endParaRPr lang="en-US" altLang="zh-CN" sz="2000" b="1" dirty="0">
              <a:latin typeface="Candara" panose="020E0502030303020204"/>
              <a:ea typeface="微软雅黑" panose="020B0503020204020204" pitchFamily="34" charset="-122"/>
            </a:endParaRPr>
          </a:p>
          <a:p>
            <a:pPr indent="457200">
              <a:lnSpc>
                <a:spcPts val="3000"/>
              </a:lnSpc>
              <a:defRPr/>
            </a:pPr>
            <a:r>
              <a:rPr lang="en-US" altLang="zh-CN" sz="2000" b="1" dirty="0">
                <a:latin typeface="Candara" panose="020E0502030303020204"/>
                <a:ea typeface="微软雅黑" panose="020B0503020204020204" pitchFamily="34" charset="-122"/>
              </a:rPr>
              <a:t>""" </a:t>
            </a:r>
            <a:endParaRPr lang="zh-CN" altLang="en-US" sz="2000" b="1" dirty="0">
              <a:latin typeface="Candara" panose="020E0502030303020204"/>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Lxml 基本操作</a:t>
            </a:r>
            <a:endParaRPr lang="zh-CN" sz="2000" dirty="0" smtClean="0"/>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1616" y="1492746"/>
            <a:ext cx="7920058" cy="4333616"/>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Lxml 基本操作</a:t>
            </a:r>
            <a:endParaRPr lang="zh-CN" sz="2000" dirty="0" smtClean="0"/>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1833" y="1730212"/>
            <a:ext cx="7920058" cy="3398068"/>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Lxml 基本操作</a:t>
            </a:r>
            <a:endParaRPr lang="zh-CN" sz="2000" dirty="0" smtClean="0"/>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2383" y="1492582"/>
            <a:ext cx="7920058" cy="4586730"/>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Lxml 基本操作</a:t>
            </a:r>
            <a:endParaRPr lang="zh-CN" sz="2000" dirty="0" smtClean="0"/>
          </a:p>
        </p:txBody>
      </p:sp>
      <p:sp>
        <p:nvSpPr>
          <p:cNvPr id="3" name="TextBox 2"/>
          <p:cNvSpPr txBox="1"/>
          <p:nvPr/>
        </p:nvSpPr>
        <p:spPr>
          <a:xfrm>
            <a:off x="611580" y="1652104"/>
            <a:ext cx="7920058" cy="3553460"/>
          </a:xfrm>
          <a:prstGeom prst="rect">
            <a:avLst/>
          </a:prstGeom>
          <a:noFill/>
        </p:spPr>
        <p:txBody>
          <a:bodyPr wrap="square" anchor="ctr">
            <a:spAutoFit/>
          </a:bodyPr>
          <a:p>
            <a:pPr indent="457200">
              <a:lnSpc>
                <a:spcPts val="3000"/>
              </a:lnSpc>
              <a:defRPr/>
            </a:pPr>
            <a:r>
              <a:rPr lang="en-US" altLang="zh-CN" sz="2000" dirty="0" err="1">
                <a:solidFill>
                  <a:schemeClr val="tx1">
                    <a:lumMod val="75000"/>
                    <a:lumOff val="25000"/>
                  </a:schemeClr>
                </a:solidFill>
                <a:latin typeface="Candara" panose="020E0502030303020204"/>
                <a:ea typeface="微软雅黑" panose="020B0503020204020204" pitchFamily="34" charset="-122"/>
              </a:rPr>
              <a:t>Lxml</a:t>
            </a:r>
            <a:r>
              <a:rPr lang="zh-CN" altLang="en-US" sz="2000" dirty="0">
                <a:solidFill>
                  <a:schemeClr val="tx1">
                    <a:lumMod val="75000"/>
                    <a:lumOff val="25000"/>
                  </a:schemeClr>
                </a:solidFill>
                <a:latin typeface="Candara" panose="020E0502030303020204"/>
                <a:ea typeface="微软雅黑" panose="020B0503020204020204" pitchFamily="34" charset="-122"/>
              </a:rPr>
              <a:t>库中的标签搜索方法，在</a:t>
            </a:r>
            <a:r>
              <a:rPr lang="en-US" altLang="zh-CN" sz="2000" dirty="0" err="1">
                <a:solidFill>
                  <a:schemeClr val="tx1">
                    <a:lumMod val="75000"/>
                    <a:lumOff val="25000"/>
                  </a:schemeClr>
                </a:solidFill>
                <a:latin typeface="Candara" panose="020E0502030303020204"/>
                <a:ea typeface="微软雅黑" panose="020B0503020204020204" pitchFamily="34" charset="-122"/>
              </a:rPr>
              <a:t>Lxml</a:t>
            </a:r>
            <a:r>
              <a:rPr lang="zh-CN" altLang="en-US" sz="2000" dirty="0">
                <a:solidFill>
                  <a:schemeClr val="tx1">
                    <a:lumMod val="75000"/>
                    <a:lumOff val="25000"/>
                  </a:schemeClr>
                </a:solidFill>
                <a:latin typeface="Candara" panose="020E0502030303020204"/>
                <a:ea typeface="微软雅黑" panose="020B0503020204020204" pitchFamily="34" charset="-122"/>
              </a:rPr>
              <a:t>库中可用</a:t>
            </a:r>
            <a:r>
              <a:rPr lang="en-US" altLang="zh-CN" sz="2000" dirty="0">
                <a:solidFill>
                  <a:schemeClr val="tx1">
                    <a:lumMod val="75000"/>
                    <a:lumOff val="25000"/>
                  </a:schemeClr>
                </a:solidFill>
                <a:latin typeface="Candara" panose="020E0502030303020204"/>
                <a:ea typeface="微软雅黑" panose="020B0503020204020204" pitchFamily="34" charset="-122"/>
              </a:rPr>
              <a:t>find()</a:t>
            </a:r>
            <a:r>
              <a:rPr lang="zh-CN" altLang="en-US"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err="1">
                <a:solidFill>
                  <a:schemeClr val="tx1">
                    <a:lumMod val="75000"/>
                    <a:lumOff val="25000"/>
                  </a:schemeClr>
                </a:solidFill>
                <a:latin typeface="Candara" panose="020E0502030303020204"/>
                <a:ea typeface="微软雅黑" panose="020B0503020204020204" pitchFamily="34" charset="-122"/>
              </a:rPr>
              <a:t>findall</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及</a:t>
            </a:r>
            <a:r>
              <a:rPr lang="en-US" altLang="zh-CN" sz="2000" dirty="0" err="1">
                <a:solidFill>
                  <a:schemeClr val="tx1">
                    <a:lumMod val="75000"/>
                    <a:lumOff val="25000"/>
                  </a:schemeClr>
                </a:solidFill>
                <a:latin typeface="Candara" panose="020E0502030303020204"/>
                <a:ea typeface="微软雅黑" panose="020B0503020204020204" pitchFamily="34" charset="-122"/>
              </a:rPr>
              <a:t>Xpath</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三种方式来搜索</a:t>
            </a:r>
            <a:r>
              <a:rPr lang="en-US" altLang="zh-CN" sz="2000" dirty="0">
                <a:solidFill>
                  <a:schemeClr val="tx1">
                    <a:lumMod val="75000"/>
                    <a:lumOff val="25000"/>
                  </a:schemeClr>
                </a:solidFill>
                <a:latin typeface="Candara" panose="020E0502030303020204"/>
                <a:ea typeface="微软雅黑" panose="020B0503020204020204" pitchFamily="34" charset="-122"/>
              </a:rPr>
              <a:t>Element</a:t>
            </a:r>
            <a:r>
              <a:rPr lang="zh-CN" altLang="en-US" sz="2000" dirty="0">
                <a:solidFill>
                  <a:schemeClr val="tx1">
                    <a:lumMod val="75000"/>
                    <a:lumOff val="25000"/>
                  </a:schemeClr>
                </a:solidFill>
                <a:latin typeface="Candara" panose="020E0502030303020204"/>
                <a:ea typeface="微软雅黑" panose="020B0503020204020204" pitchFamily="34" charset="-122"/>
              </a:rPr>
              <a:t>包含的标签对象。其区别如下</a:t>
            </a:r>
            <a:r>
              <a:rPr lang="zh-CN" altLang="en-US" sz="2000" dirty="0" smtClean="0">
                <a:solidFill>
                  <a:schemeClr val="tx1">
                    <a:lumMod val="75000"/>
                    <a:lumOff val="25000"/>
                  </a:schemeClr>
                </a:solidFill>
                <a:latin typeface="Candara" panose="020E0502030303020204"/>
                <a:ea typeface="微软雅黑" panose="020B0503020204020204" pitchFamily="34" charset="-122"/>
              </a:rPr>
              <a:t>：</a:t>
            </a:r>
            <a:endParaRPr lang="en-US" altLang="zh-CN" sz="2000" dirty="0" smtClean="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 </a:t>
            </a:r>
            <a:r>
              <a:rPr lang="en-US" altLang="zh-CN" sz="2000" dirty="0">
                <a:solidFill>
                  <a:schemeClr val="tx1">
                    <a:lumMod val="75000"/>
                    <a:lumOff val="25000"/>
                  </a:schemeClr>
                </a:solidFill>
                <a:latin typeface="Candara" panose="020E0502030303020204"/>
                <a:ea typeface="微软雅黑" panose="020B0503020204020204" pitchFamily="34" charset="-122"/>
              </a:rPr>
              <a:t>find():</a:t>
            </a:r>
            <a:r>
              <a:rPr lang="zh-CN" altLang="en-US" sz="2000" dirty="0">
                <a:solidFill>
                  <a:schemeClr val="tx1">
                    <a:lumMod val="75000"/>
                    <a:lumOff val="25000"/>
                  </a:schemeClr>
                </a:solidFill>
                <a:latin typeface="Candara" panose="020E0502030303020204"/>
                <a:ea typeface="微软雅黑" panose="020B0503020204020204" pitchFamily="34" charset="-122"/>
              </a:rPr>
              <a:t>返回第一个匹配对象，其参数使用的</a:t>
            </a:r>
            <a:r>
              <a:rPr lang="en-US" altLang="zh-CN" sz="2000" dirty="0" err="1">
                <a:solidFill>
                  <a:schemeClr val="tx1">
                    <a:lumMod val="75000"/>
                    <a:lumOff val="25000"/>
                  </a:schemeClr>
                </a:solidFill>
                <a:latin typeface="Candara" panose="020E0502030303020204"/>
                <a:ea typeface="微软雅黑" panose="020B0503020204020204" pitchFamily="34" charset="-122"/>
              </a:rPr>
              <a:t>xpath</a:t>
            </a:r>
            <a:r>
              <a:rPr lang="zh-CN" altLang="en-US" sz="2000" dirty="0">
                <a:solidFill>
                  <a:schemeClr val="tx1">
                    <a:lumMod val="75000"/>
                    <a:lumOff val="25000"/>
                  </a:schemeClr>
                </a:solidFill>
                <a:latin typeface="Candara" panose="020E0502030303020204"/>
                <a:ea typeface="微软雅黑" panose="020B0503020204020204" pitchFamily="34" charset="-122"/>
              </a:rPr>
              <a:t>语法只能用相对路径（以’</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开头）</a:t>
            </a:r>
            <a:r>
              <a:rPr lang="en-US" altLang="zh-CN" sz="2000" dirty="0">
                <a:solidFill>
                  <a:schemeClr val="tx1">
                    <a:lumMod val="75000"/>
                    <a:lumOff val="25000"/>
                  </a:schemeClr>
                </a:solidFill>
                <a:latin typeface="Candara" panose="020E0502030303020204"/>
                <a:ea typeface="微软雅黑" panose="020B0503020204020204" pitchFamily="34" charset="-122"/>
              </a:rPr>
              <a:t>;</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err="1">
                <a:solidFill>
                  <a:schemeClr val="tx1">
                    <a:lumMod val="75000"/>
                    <a:lumOff val="25000"/>
                  </a:schemeClr>
                </a:solidFill>
                <a:latin typeface="Candara" panose="020E0502030303020204"/>
                <a:ea typeface="微软雅黑" panose="020B0503020204020204" pitchFamily="34" charset="-122"/>
              </a:rPr>
              <a:t>findall</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返回一个标签对象的列表，其参数使用的</a:t>
            </a:r>
            <a:r>
              <a:rPr lang="en-US" altLang="zh-CN" sz="2000" dirty="0" err="1">
                <a:solidFill>
                  <a:schemeClr val="tx1">
                    <a:lumMod val="75000"/>
                    <a:lumOff val="25000"/>
                  </a:schemeClr>
                </a:solidFill>
                <a:latin typeface="Candara" panose="020E0502030303020204"/>
                <a:ea typeface="微软雅黑" panose="020B0503020204020204" pitchFamily="34" charset="-122"/>
              </a:rPr>
              <a:t>xpath</a:t>
            </a:r>
            <a:r>
              <a:rPr lang="zh-CN" altLang="en-US" sz="2000" dirty="0">
                <a:solidFill>
                  <a:schemeClr val="tx1">
                    <a:lumMod val="75000"/>
                    <a:lumOff val="25000"/>
                  </a:schemeClr>
                </a:solidFill>
                <a:latin typeface="Candara" panose="020E0502030303020204"/>
                <a:ea typeface="微软雅黑" panose="020B0503020204020204" pitchFamily="34" charset="-122"/>
              </a:rPr>
              <a:t>语法只能用相对路径（以’</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开头）</a:t>
            </a:r>
            <a:r>
              <a:rPr lang="en-US" altLang="zh-CN" sz="2000" dirty="0">
                <a:solidFill>
                  <a:schemeClr val="tx1">
                    <a:lumMod val="75000"/>
                    <a:lumOff val="25000"/>
                  </a:schemeClr>
                </a:solidFill>
                <a:latin typeface="Candara" panose="020E0502030303020204"/>
                <a:ea typeface="微软雅黑" panose="020B0503020204020204" pitchFamily="34" charset="-122"/>
              </a:rPr>
              <a:t>;</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err="1">
                <a:solidFill>
                  <a:schemeClr val="tx1">
                    <a:lumMod val="75000"/>
                    <a:lumOff val="25000"/>
                  </a:schemeClr>
                </a:solidFill>
                <a:latin typeface="Candara" panose="020E0502030303020204"/>
                <a:ea typeface="微软雅黑" panose="020B0503020204020204" pitchFamily="34" charset="-122"/>
              </a:rPr>
              <a:t>xpath</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：返回一个标签对象的列表，其参数使用的</a:t>
            </a:r>
            <a:r>
              <a:rPr lang="en-US" altLang="zh-CN" sz="2000" dirty="0" err="1">
                <a:solidFill>
                  <a:schemeClr val="tx1">
                    <a:lumMod val="75000"/>
                    <a:lumOff val="25000"/>
                  </a:schemeClr>
                </a:solidFill>
                <a:latin typeface="Candara" panose="020E0502030303020204"/>
                <a:ea typeface="微软雅黑" panose="020B0503020204020204" pitchFamily="34" charset="-122"/>
              </a:rPr>
              <a:t>xpath</a:t>
            </a:r>
            <a:r>
              <a:rPr lang="zh-CN" altLang="en-US" sz="2000" dirty="0">
                <a:solidFill>
                  <a:schemeClr val="tx1">
                    <a:lumMod val="75000"/>
                    <a:lumOff val="25000"/>
                  </a:schemeClr>
                </a:solidFill>
                <a:latin typeface="Candara" panose="020E0502030303020204"/>
                <a:ea typeface="微软雅黑" panose="020B0503020204020204" pitchFamily="34" charset="-122"/>
              </a:rPr>
              <a:t>语法既可以是相对路径也可以是绝对路径。</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Lxml 基本操作</a:t>
            </a:r>
            <a:endParaRPr lang="zh-CN" sz="2000" dirty="0" smtClean="0"/>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2215" y="1750587"/>
            <a:ext cx="7920058" cy="3355742"/>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11.1 </a:t>
            </a:r>
            <a:r>
              <a:rPr lang="zh-CN" altLang="en-US" sz="2100" b="1" spc="225" dirty="0" smtClean="0">
                <a:solidFill>
                  <a:prstClr val="white"/>
                </a:solidFill>
              </a:rPr>
              <a:t>爬虫概述</a:t>
            </a:r>
            <a:endParaRPr lang="en-US" alt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a:xfrm>
            <a:off x="406083" y="773483"/>
            <a:ext cx="7094537" cy="544391"/>
          </a:xfrm>
        </p:spPr>
        <p:txBody>
          <a:bodyPr>
            <a:normAutofit/>
          </a:bodyPr>
          <a:lstStyle/>
          <a:p>
            <a:r>
              <a:rPr lang="zh-CN" sz="2000" dirty="0" smtClean="0"/>
              <a:t>准备工作</a:t>
            </a:r>
            <a:endParaRPr lang="zh-CN" sz="2000" dirty="0"/>
          </a:p>
        </p:txBody>
      </p:sp>
      <p:sp>
        <p:nvSpPr>
          <p:cNvPr id="3" name="TextBox 2"/>
          <p:cNvSpPr txBox="1"/>
          <p:nvPr/>
        </p:nvSpPr>
        <p:spPr>
          <a:xfrm>
            <a:off x="611766" y="1208026"/>
            <a:ext cx="7920058" cy="4892675"/>
          </a:xfrm>
          <a:prstGeom prst="rect">
            <a:avLst/>
          </a:prstGeom>
          <a:noFill/>
        </p:spPr>
        <p:txBody>
          <a:bodyPr wrap="square" anchor="ctr">
            <a:spAutoFit/>
          </a:bodyPr>
          <a:p>
            <a:pPr indent="457200">
              <a:lnSpc>
                <a:spcPct val="120000"/>
              </a:lnSpc>
              <a:spcBef>
                <a:spcPts val="0"/>
              </a:spcBef>
              <a:spcAft>
                <a:spcPts val="0"/>
              </a:spcAft>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通常，我们在爬取一个站点之前，需要对该站点的规模和结构进行大致的了解。站点自身的</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robots.txt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sitemap</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文件都能够为我们了解其构成提供有效的帮助</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20000"/>
              </a:lnSpc>
              <a:spcBef>
                <a:spcPts val="0"/>
              </a:spcBef>
              <a:spcAft>
                <a:spcPts val="0"/>
              </a:spcAft>
              <a:defRPr/>
            </a:pPr>
            <a:r>
              <a:rPr lang="zh-CN"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❶</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robots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文件  </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20000"/>
              </a:lnSpc>
              <a:spcBef>
                <a:spcPts val="0"/>
              </a:spcBef>
              <a:spcAft>
                <a:spcPts val="0"/>
              </a:spcAft>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一般情况下，大部分站点都会定义自己的</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robots</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文件，以便引导网络蜘蛛按照自己的意图爬取相关数据。</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20000"/>
              </a:lnSpc>
              <a:spcBef>
                <a:spcPts val="0"/>
              </a:spcBef>
              <a:spcAft>
                <a:spcPts val="0"/>
              </a:spcAft>
              <a:defRPr/>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❷</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sitemap</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文件</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20000"/>
              </a:lnSpc>
              <a:spcBef>
                <a:spcPts val="0"/>
              </a:spcBef>
              <a:spcAft>
                <a:spcPts val="0"/>
              </a:spcAft>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站点提供的</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sitemap</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文件呈现了整个站点的组成结构。它能够帮爬虫根据用户的需求定位需要的内容，而无须爬取每一个页面。</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20000"/>
              </a:lnSpc>
              <a:spcBef>
                <a:spcPts val="0"/>
              </a:spcBef>
              <a:spcAft>
                <a:spcPts val="0"/>
              </a:spcAft>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❸估算站点规模</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20000"/>
              </a:lnSpc>
              <a:spcBef>
                <a:spcPts val="0"/>
              </a:spcBef>
              <a:spcAft>
                <a:spcPts val="0"/>
              </a:spcAft>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目标站点的大小会影响我们爬取的效率。通常可以通过百度搜索引擎的</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site</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关键字过滤域名结果，从而获取百度爬虫对目标站点的统计信息</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3342837" y="1169836"/>
              <a:ext cx="2458328" cy="521970"/>
            </a:xfrm>
            <a:prstGeom prst="rect">
              <a:avLst/>
            </a:prstGeom>
            <a:noFill/>
          </p:spPr>
          <p:txBody>
            <a:bodyPr wrap="none" rtlCol="0">
              <a:spAutoFit/>
            </a:bodyPr>
            <a:lstStyle/>
            <a:p>
              <a:pPr algn="ctr"/>
              <a:r>
                <a:rPr lang="zh-CN" altLang="en-US" sz="2800" dirty="0" smtClean="0">
                  <a:solidFill>
                    <a:srgbClr val="FFC000"/>
                  </a:solidFill>
                </a:rPr>
                <a:t>第十一章</a:t>
              </a:r>
              <a:r>
                <a:rPr lang="zh-CN" altLang="en-US" sz="2800" dirty="0">
                  <a:solidFill>
                    <a:srgbClr val="FFC000"/>
                  </a:solidFill>
                </a:rPr>
                <a:t>　项目实战：爬虫程序</a:t>
              </a:r>
              <a:endParaRPr lang="zh-CN" altLang="en-US" sz="2800" dirty="0">
                <a:solidFill>
                  <a:srgbClr val="FFC000"/>
                </a:solidFill>
              </a:endParaRPr>
            </a:p>
          </p:txBody>
        </p:sp>
      </p:grpSp>
      <p:grpSp>
        <p:nvGrpSpPr>
          <p:cNvPr id="67" name="组合 66"/>
          <p:cNvGrpSpPr/>
          <p:nvPr/>
        </p:nvGrpSpPr>
        <p:grpSpPr>
          <a:xfrm>
            <a:off x="1754534" y="2160016"/>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6E6E6"/>
                </a:solidFill>
              </a:endParaRPr>
            </a:p>
          </p:txBody>
        </p:sp>
        <p:sp>
          <p:nvSpPr>
            <p:cNvPr id="48" name="矩形 47"/>
            <p:cNvSpPr/>
            <p:nvPr/>
          </p:nvSpPr>
          <p:spPr>
            <a:xfrm>
              <a:off x="1883286" y="2462595"/>
              <a:ext cx="2118360" cy="414020"/>
            </a:xfrm>
            <a:prstGeom prst="rect">
              <a:avLst/>
            </a:prstGeom>
          </p:spPr>
          <p:txBody>
            <a:bodyPr wrap="none">
              <a:spAutoFit/>
            </a:bodyPr>
            <a:lstStyle/>
            <a:p>
              <a:r>
                <a:rPr lang="en-US" altLang="zh-CN" sz="2100" spc="225" dirty="0" smtClean="0">
                  <a:solidFill>
                    <a:schemeClr val="tx1">
                      <a:lumMod val="75000"/>
                      <a:lumOff val="25000"/>
                    </a:schemeClr>
                  </a:solidFill>
                </a:rPr>
                <a:t>11.1</a:t>
              </a:r>
              <a:r>
                <a:rPr lang="zh-CN" altLang="en-US" sz="2100" spc="225" dirty="0">
                  <a:solidFill>
                    <a:schemeClr val="tx1">
                      <a:lumMod val="75000"/>
                      <a:lumOff val="25000"/>
                    </a:schemeClr>
                  </a:solidFill>
                </a:rPr>
                <a:t> 爬虫概述</a:t>
              </a:r>
              <a:endParaRPr lang="zh-CN" altLang="en-US" sz="2100" spc="225" dirty="0">
                <a:solidFill>
                  <a:schemeClr val="tx1">
                    <a:lumMod val="75000"/>
                    <a:lumOff val="25000"/>
                  </a:schemeClr>
                </a:solidFill>
              </a:endParaRPr>
            </a:p>
          </p:txBody>
        </p:sp>
      </p:grpSp>
      <p:grpSp>
        <p:nvGrpSpPr>
          <p:cNvPr id="68" name="组合 67"/>
          <p:cNvGrpSpPr/>
          <p:nvPr/>
        </p:nvGrpSpPr>
        <p:grpSpPr>
          <a:xfrm>
            <a:off x="1754534" y="2880021"/>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303145" cy="414020"/>
            </a:xfrm>
            <a:prstGeom prst="rect">
              <a:avLst/>
            </a:prstGeom>
          </p:spPr>
          <p:txBody>
            <a:bodyPr wrap="none">
              <a:spAutoFit/>
            </a:bodyPr>
            <a:lstStyle/>
            <a:p>
              <a:r>
                <a:rPr lang="en-US" altLang="zh-CN" sz="2100" spc="225" dirty="0" smtClean="0">
                  <a:solidFill>
                    <a:schemeClr val="tx1">
                      <a:lumMod val="75000"/>
                      <a:lumOff val="25000"/>
                    </a:schemeClr>
                  </a:solidFill>
                </a:rPr>
                <a:t>11.2</a:t>
              </a:r>
              <a:r>
                <a:rPr lang="zh-CN" altLang="en-US" sz="2100" spc="225" dirty="0">
                  <a:solidFill>
                    <a:schemeClr val="tx1">
                      <a:lumMod val="75000"/>
                      <a:lumOff val="25000"/>
                    </a:schemeClr>
                  </a:solidFill>
                </a:rPr>
                <a:t> 爬虫</a:t>
              </a:r>
              <a:r>
                <a:rPr lang="en-US" altLang="zh-CN" sz="2100" spc="225" dirty="0">
                  <a:solidFill>
                    <a:schemeClr val="tx1">
                      <a:lumMod val="75000"/>
                      <a:lumOff val="25000"/>
                    </a:schemeClr>
                  </a:solidFill>
                </a:rPr>
                <a:t>3</a:t>
              </a:r>
              <a:r>
                <a:rPr lang="zh-CN" altLang="en-US" sz="2100" spc="225" dirty="0">
                  <a:solidFill>
                    <a:schemeClr val="tx1">
                      <a:lumMod val="75000"/>
                      <a:lumOff val="25000"/>
                    </a:schemeClr>
                  </a:solidFill>
                </a:rPr>
                <a:t>大库</a:t>
              </a:r>
              <a:endParaRPr lang="zh-CN" altLang="en-US" sz="2100" spc="225" dirty="0">
                <a:solidFill>
                  <a:schemeClr val="tx1">
                    <a:lumMod val="75000"/>
                    <a:lumOff val="25000"/>
                  </a:schemeClr>
                </a:solidFill>
              </a:endParaRPr>
            </a:p>
          </p:txBody>
        </p:sp>
      </p:grpSp>
      <p:grpSp>
        <p:nvGrpSpPr>
          <p:cNvPr id="69" name="组合 68"/>
          <p:cNvGrpSpPr/>
          <p:nvPr/>
        </p:nvGrpSpPr>
        <p:grpSpPr>
          <a:xfrm>
            <a:off x="1754534" y="3600026"/>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118360" cy="414020"/>
            </a:xfrm>
            <a:prstGeom prst="rect">
              <a:avLst/>
            </a:prstGeom>
          </p:spPr>
          <p:txBody>
            <a:bodyPr wrap="none">
              <a:spAutoFit/>
            </a:bodyPr>
            <a:lstStyle/>
            <a:p>
              <a:r>
                <a:rPr lang="en-US" altLang="zh-CN" sz="2100" spc="225" dirty="0" smtClean="0">
                  <a:solidFill>
                    <a:schemeClr val="bg1"/>
                  </a:solidFill>
                </a:rPr>
                <a:t>11.3</a:t>
              </a:r>
              <a:r>
                <a:rPr lang="zh-CN" altLang="en-US" sz="2100" spc="225" dirty="0">
                  <a:solidFill>
                    <a:schemeClr val="bg1"/>
                  </a:solidFill>
                </a:rPr>
                <a:t> </a:t>
              </a:r>
              <a:r>
                <a:rPr lang="zh-CN" sz="2100" spc="225" dirty="0">
                  <a:solidFill>
                    <a:schemeClr val="bg1"/>
                  </a:solidFill>
                </a:rPr>
                <a:t>项目实战</a:t>
              </a:r>
              <a:endParaRPr lang="zh-CN" sz="2100" spc="225" dirty="0">
                <a:solidFill>
                  <a:schemeClr val="bg1"/>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46" name="组合 45"/>
          <p:cNvGrpSpPr/>
          <p:nvPr/>
        </p:nvGrpSpPr>
        <p:grpSpPr>
          <a:xfrm>
            <a:off x="1743158" y="4320032"/>
            <a:ext cx="5693399" cy="424800"/>
            <a:chOff x="1807265" y="3400693"/>
            <a:chExt cx="5693399" cy="424800"/>
          </a:xfrm>
        </p:grpSpPr>
        <p:sp>
          <p:nvSpPr>
            <p:cNvPr id="55" name="圆角矩形 54"/>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411473"/>
              <a:ext cx="2546985" cy="414020"/>
            </a:xfrm>
            <a:prstGeom prst="rect">
              <a:avLst/>
            </a:prstGeom>
          </p:spPr>
          <p:txBody>
            <a:bodyPr wrap="none">
              <a:spAutoFit/>
            </a:bodyPr>
            <a:lstStyle/>
            <a:p>
              <a:pPr algn="l"/>
              <a:r>
                <a:rPr lang="en-US" altLang="zh-CN" sz="2100" spc="225" dirty="0" smtClean="0">
                  <a:solidFill>
                    <a:schemeClr val="tx1">
                      <a:lumMod val="75000"/>
                      <a:lumOff val="25000"/>
                    </a:schemeClr>
                  </a:solidFill>
                </a:rPr>
                <a:t>11.4</a:t>
              </a:r>
              <a:r>
                <a:rPr lang="zh-CN" altLang="en-US" sz="2100" spc="225" dirty="0">
                  <a:solidFill>
                    <a:schemeClr val="tx1">
                      <a:lumMod val="75000"/>
                      <a:lumOff val="25000"/>
                    </a:schemeClr>
                  </a:solidFill>
                </a:rPr>
                <a:t> Scrapy框架</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11.3 </a:t>
            </a:r>
            <a:r>
              <a:rPr lang="zh-CN" sz="2100" b="1" spc="225" dirty="0" smtClean="0">
                <a:solidFill>
                  <a:prstClr val="white"/>
                </a:solidFill>
              </a:rPr>
              <a:t>项目实战</a:t>
            </a:r>
            <a:endParaRPr lang="zh-CN"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酷狗Top500排行榜数据爬取</a:t>
            </a:r>
            <a:endParaRPr lang="zh-CN" sz="2000" dirty="0" smtClean="0"/>
          </a:p>
        </p:txBody>
      </p:sp>
      <p:sp>
        <p:nvSpPr>
          <p:cNvPr id="6" name="TextBox 2"/>
          <p:cNvSpPr txBox="1"/>
          <p:nvPr/>
        </p:nvSpPr>
        <p:spPr>
          <a:xfrm>
            <a:off x="611481" y="1369678"/>
            <a:ext cx="7920058" cy="4707890"/>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通过以上对爬虫基础知识及</a:t>
            </a:r>
            <a:r>
              <a:rPr lang="en-US" altLang="zh-CN" sz="2000" dirty="0">
                <a:solidFill>
                  <a:schemeClr val="tx1">
                    <a:lumMod val="75000"/>
                    <a:lumOff val="25000"/>
                  </a:schemeClr>
                </a:solidFill>
                <a:latin typeface="Candara" panose="020E0502030303020204"/>
                <a:ea typeface="微软雅黑" panose="020B0503020204020204" pitchFamily="34" charset="-122"/>
              </a:rPr>
              <a:t>Python</a:t>
            </a:r>
            <a:r>
              <a:rPr lang="zh-CN" altLang="en-US" sz="2000" dirty="0">
                <a:solidFill>
                  <a:schemeClr val="tx1">
                    <a:lumMod val="75000"/>
                    <a:lumOff val="25000"/>
                  </a:schemeClr>
                </a:solidFill>
                <a:latin typeface="Candara" panose="020E0502030303020204"/>
                <a:ea typeface="微软雅黑" panose="020B0503020204020204" pitchFamily="34" charset="-122"/>
              </a:rPr>
              <a:t>爬虫程序设计中所涉及的三大库的学习。本节我们以获取“酷狗</a:t>
            </a:r>
            <a:r>
              <a:rPr lang="en-US" altLang="zh-CN" sz="2000" dirty="0">
                <a:solidFill>
                  <a:schemeClr val="tx1">
                    <a:lumMod val="75000"/>
                    <a:lumOff val="25000"/>
                  </a:schemeClr>
                </a:solidFill>
                <a:latin typeface="Candara" panose="020E0502030303020204"/>
                <a:ea typeface="微软雅黑" panose="020B0503020204020204" pitchFamily="34" charset="-122"/>
              </a:rPr>
              <a:t>TOP500”</a:t>
            </a:r>
            <a:r>
              <a:rPr lang="zh-CN" altLang="en-US" sz="2000" dirty="0">
                <a:solidFill>
                  <a:schemeClr val="tx1">
                    <a:lumMod val="75000"/>
                    <a:lumOff val="25000"/>
                  </a:schemeClr>
                </a:solidFill>
                <a:latin typeface="Candara" panose="020E0502030303020204"/>
                <a:ea typeface="微软雅黑" panose="020B0503020204020204" pitchFamily="34" charset="-122"/>
              </a:rPr>
              <a:t>排行榜数据为例，实战练习基于</a:t>
            </a:r>
            <a:r>
              <a:rPr lang="en-US" altLang="zh-CN" sz="2000" dirty="0">
                <a:solidFill>
                  <a:schemeClr val="tx1">
                    <a:lumMod val="75000"/>
                    <a:lumOff val="25000"/>
                  </a:schemeClr>
                </a:solidFill>
                <a:latin typeface="Candara" panose="020E0502030303020204"/>
                <a:ea typeface="微软雅黑" panose="020B0503020204020204" pitchFamily="34" charset="-122"/>
              </a:rPr>
              <a:t>Python</a:t>
            </a:r>
            <a:r>
              <a:rPr lang="zh-CN" altLang="en-US" sz="2000" dirty="0">
                <a:solidFill>
                  <a:schemeClr val="tx1">
                    <a:lumMod val="75000"/>
                    <a:lumOff val="25000"/>
                  </a:schemeClr>
                </a:solidFill>
                <a:latin typeface="Candara" panose="020E0502030303020204"/>
                <a:ea typeface="微软雅黑" panose="020B0503020204020204" pitchFamily="34" charset="-122"/>
              </a:rPr>
              <a:t>的简单爬虫程序设计思路及实现过程。</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smtClean="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思路简析</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1.</a:t>
            </a:r>
            <a:r>
              <a:rPr lang="zh-CN" altLang="en-US" sz="2000" dirty="0">
                <a:solidFill>
                  <a:schemeClr val="tx1">
                    <a:lumMod val="75000"/>
                    <a:lumOff val="25000"/>
                  </a:schemeClr>
                </a:solidFill>
                <a:latin typeface="Candara" panose="020E0502030303020204"/>
                <a:ea typeface="微软雅黑" panose="020B0503020204020204" pitchFamily="34" charset="-122"/>
              </a:rPr>
              <a:t>任务要求</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以酷狗网站“</a:t>
            </a:r>
            <a:r>
              <a:rPr lang="en-US" altLang="zh-CN" sz="2000" dirty="0">
                <a:solidFill>
                  <a:schemeClr val="tx1">
                    <a:lumMod val="75000"/>
                    <a:lumOff val="25000"/>
                  </a:schemeClr>
                </a:solidFill>
                <a:latin typeface="Candara" panose="020E0502030303020204"/>
                <a:ea typeface="微软雅黑" panose="020B0503020204020204" pitchFamily="34" charset="-122"/>
              </a:rPr>
              <a:t>TOP500</a:t>
            </a:r>
            <a:r>
              <a:rPr lang="zh-CN" altLang="en-US" sz="2000" dirty="0">
                <a:solidFill>
                  <a:schemeClr val="tx1">
                    <a:lumMod val="75000"/>
                    <a:lumOff val="25000"/>
                  </a:schemeClr>
                </a:solidFill>
                <a:latin typeface="Candara" panose="020E0502030303020204"/>
                <a:ea typeface="微软雅黑" panose="020B0503020204020204" pitchFamily="34" charset="-122"/>
              </a:rPr>
              <a:t>歌曲排行榜”网页为定向爬取对象，通过爬虫程序获取其页面中排名前</a:t>
            </a:r>
            <a:r>
              <a:rPr lang="en-US" altLang="zh-CN" sz="2000" dirty="0">
                <a:solidFill>
                  <a:schemeClr val="tx1">
                    <a:lumMod val="75000"/>
                    <a:lumOff val="25000"/>
                  </a:schemeClr>
                </a:solidFill>
                <a:latin typeface="Candara" panose="020E0502030303020204"/>
                <a:ea typeface="微软雅黑" panose="020B0503020204020204" pitchFamily="34" charset="-122"/>
              </a:rPr>
              <a:t>500</a:t>
            </a:r>
            <a:r>
              <a:rPr lang="zh-CN" altLang="en-US" sz="2000" dirty="0">
                <a:solidFill>
                  <a:schemeClr val="tx1">
                    <a:lumMod val="75000"/>
                    <a:lumOff val="25000"/>
                  </a:schemeClr>
                </a:solidFill>
                <a:latin typeface="Candara" panose="020E0502030303020204"/>
                <a:ea typeface="微软雅黑" panose="020B0503020204020204" pitchFamily="34" charset="-122"/>
              </a:rPr>
              <a:t>的歌曲的“</a:t>
            </a:r>
            <a:r>
              <a:rPr lang="en-US" altLang="zh-CN" sz="2000" dirty="0">
                <a:solidFill>
                  <a:schemeClr val="tx1">
                    <a:lumMod val="75000"/>
                    <a:lumOff val="25000"/>
                  </a:schemeClr>
                </a:solidFill>
                <a:latin typeface="Candara" panose="020E0502030303020204"/>
                <a:ea typeface="微软雅黑" panose="020B0503020204020204" pitchFamily="34" charset="-122"/>
              </a:rPr>
              <a:t>rank”</a:t>
            </a:r>
            <a:r>
              <a:rPr lang="zh-CN" altLang="en-US"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a:solidFill>
                  <a:schemeClr val="tx1">
                    <a:lumMod val="75000"/>
                    <a:lumOff val="25000"/>
                  </a:schemeClr>
                </a:solidFill>
                <a:latin typeface="Candara" panose="020E0502030303020204"/>
                <a:ea typeface="微软雅黑" panose="020B0503020204020204" pitchFamily="34" charset="-122"/>
              </a:rPr>
              <a:t>singer”</a:t>
            </a:r>
            <a:r>
              <a:rPr lang="zh-CN" altLang="en-US"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err="1">
                <a:solidFill>
                  <a:schemeClr val="tx1">
                    <a:lumMod val="75000"/>
                    <a:lumOff val="25000"/>
                  </a:schemeClr>
                </a:solidFill>
                <a:latin typeface="Candara" panose="020E0502030303020204"/>
                <a:ea typeface="微软雅黑" panose="020B0503020204020204" pitchFamily="34" charset="-122"/>
              </a:rPr>
              <a:t>titles”“times</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字段值，并输出结果。</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2.</a:t>
            </a:r>
            <a:r>
              <a:rPr lang="zh-CN" altLang="en-US" sz="2000" dirty="0">
                <a:solidFill>
                  <a:schemeClr val="tx1">
                    <a:lumMod val="75000"/>
                    <a:lumOff val="25000"/>
                  </a:schemeClr>
                </a:solidFill>
                <a:latin typeface="Candara" panose="020E0502030303020204"/>
                <a:ea typeface="微软雅黑" panose="020B0503020204020204" pitchFamily="34" charset="-122"/>
              </a:rPr>
              <a:t>环境要求</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确保已经正常安装</a:t>
            </a:r>
            <a:r>
              <a:rPr lang="en-US" altLang="zh-CN" sz="2000" dirty="0">
                <a:solidFill>
                  <a:schemeClr val="tx1">
                    <a:lumMod val="75000"/>
                    <a:lumOff val="25000"/>
                  </a:schemeClr>
                </a:solidFill>
                <a:latin typeface="Candara" panose="020E0502030303020204"/>
                <a:ea typeface="微软雅黑" panose="020B0503020204020204" pitchFamily="34" charset="-122"/>
              </a:rPr>
              <a:t>Python</a:t>
            </a:r>
            <a:r>
              <a:rPr lang="zh-CN" altLang="en-US" sz="2000" dirty="0">
                <a:solidFill>
                  <a:schemeClr val="tx1">
                    <a:lumMod val="75000"/>
                    <a:lumOff val="25000"/>
                  </a:schemeClr>
                </a:solidFill>
                <a:latin typeface="Candara" panose="020E0502030303020204"/>
                <a:ea typeface="微软雅黑" panose="020B0503020204020204" pitchFamily="34" charset="-122"/>
              </a:rPr>
              <a:t>安装包、</a:t>
            </a:r>
            <a:r>
              <a:rPr lang="en-US" altLang="zh-CN" sz="2000" dirty="0">
                <a:solidFill>
                  <a:schemeClr val="tx1">
                    <a:lumMod val="75000"/>
                    <a:lumOff val="25000"/>
                  </a:schemeClr>
                </a:solidFill>
                <a:latin typeface="Candara" panose="020E0502030303020204"/>
                <a:ea typeface="微软雅黑" panose="020B0503020204020204" pitchFamily="34" charset="-122"/>
              </a:rPr>
              <a:t>Requests</a:t>
            </a:r>
            <a:r>
              <a:rPr lang="zh-CN" altLang="en-US" sz="2000" dirty="0">
                <a:solidFill>
                  <a:schemeClr val="tx1">
                    <a:lumMod val="75000"/>
                    <a:lumOff val="25000"/>
                  </a:schemeClr>
                </a:solidFill>
                <a:latin typeface="Candara" panose="020E0502030303020204"/>
                <a:ea typeface="微软雅黑" panose="020B0503020204020204" pitchFamily="34" charset="-122"/>
              </a:rPr>
              <a:t>模块、</a:t>
            </a:r>
            <a:r>
              <a:rPr lang="en-US" altLang="zh-CN" sz="2000" dirty="0" err="1">
                <a:solidFill>
                  <a:schemeClr val="tx1">
                    <a:lumMod val="75000"/>
                    <a:lumOff val="25000"/>
                  </a:schemeClr>
                </a:solidFill>
                <a:latin typeface="Candara" panose="020E0502030303020204"/>
                <a:ea typeface="微软雅黑" panose="020B0503020204020204" pitchFamily="34" charset="-122"/>
              </a:rPr>
              <a:t>BeautifulSoup</a:t>
            </a:r>
            <a:r>
              <a:rPr lang="zh-CN" altLang="en-US" sz="2000" dirty="0">
                <a:solidFill>
                  <a:schemeClr val="tx1">
                    <a:lumMod val="75000"/>
                    <a:lumOff val="25000"/>
                  </a:schemeClr>
                </a:solidFill>
                <a:latin typeface="Candara" panose="020E0502030303020204"/>
                <a:ea typeface="微软雅黑" panose="020B0503020204020204" pitchFamily="34" charset="-122"/>
              </a:rPr>
              <a:t>模块、</a:t>
            </a:r>
            <a:r>
              <a:rPr lang="en-US" altLang="zh-CN" sz="2000" dirty="0" err="1">
                <a:solidFill>
                  <a:schemeClr val="tx1">
                    <a:lumMod val="75000"/>
                    <a:lumOff val="25000"/>
                  </a:schemeClr>
                </a:solidFill>
                <a:latin typeface="Candara" panose="020E0502030303020204"/>
                <a:ea typeface="微软雅黑" panose="020B0503020204020204" pitchFamily="34" charset="-122"/>
              </a:rPr>
              <a:t>Lxml</a:t>
            </a:r>
            <a:r>
              <a:rPr lang="zh-CN" altLang="en-US" sz="2000" dirty="0">
                <a:solidFill>
                  <a:schemeClr val="tx1">
                    <a:lumMod val="75000"/>
                    <a:lumOff val="25000"/>
                  </a:schemeClr>
                </a:solidFill>
                <a:latin typeface="Candara" panose="020E0502030303020204"/>
                <a:ea typeface="微软雅黑" panose="020B0503020204020204" pitchFamily="34" charset="-122"/>
              </a:rPr>
              <a:t>模块。</a:t>
            </a:r>
            <a:endParaRPr lang="zh-CN" altLang="en-US" sz="2000" b="1" dirty="0">
              <a:latin typeface="Candara" panose="020E0502030303020204"/>
              <a:ea typeface="微软雅黑" panose="020B0503020204020204" pitchFamily="34" charset="-122"/>
            </a:endParaRPr>
          </a:p>
          <a:p>
            <a:pPr indent="457200">
              <a:lnSpc>
                <a:spcPts val="3000"/>
              </a:lnSpc>
              <a:defRPr/>
            </a:pPr>
            <a:endParaRPr lang="zh-CN" altLang="en-US" sz="2000" b="1" dirty="0">
              <a:latin typeface="Candara" panose="020E0502030303020204"/>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11.3 </a:t>
            </a:r>
            <a:r>
              <a:rPr sz="2100" b="1" spc="225" dirty="0" smtClean="0">
                <a:solidFill>
                  <a:prstClr val="white"/>
                </a:solidFill>
              </a:rPr>
              <a:t>项目实战</a:t>
            </a:r>
            <a:endParaRPr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酷狗Top500排行榜数据爬取</a:t>
            </a:r>
            <a:endParaRPr lang="zh-CN" sz="2000" dirty="0" smtClean="0"/>
          </a:p>
        </p:txBody>
      </p:sp>
      <p:pic>
        <p:nvPicPr>
          <p:cNvPr id="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46119" y="1669522"/>
            <a:ext cx="4320032" cy="3518739"/>
          </a:xfrm>
          <a:prstGeom prst="rect">
            <a:avLst/>
          </a:prstGeom>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66193" y="1635867"/>
            <a:ext cx="4320032" cy="3552488"/>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11.3 </a:t>
            </a:r>
            <a:r>
              <a:rPr sz="2100" b="1" spc="225" dirty="0" smtClean="0">
                <a:solidFill>
                  <a:prstClr val="white"/>
                </a:solidFill>
              </a:rPr>
              <a:t>项目实战</a:t>
            </a:r>
            <a:endParaRPr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酷狗Top500排行榜数据爬取</a:t>
            </a:r>
            <a:endParaRPr lang="zh-CN" sz="2000" dirty="0" smtClean="0"/>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2099" y="1867603"/>
            <a:ext cx="7920058" cy="3122396"/>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11.3 </a:t>
            </a:r>
            <a:r>
              <a:rPr sz="2100" b="1" spc="225" dirty="0" smtClean="0">
                <a:solidFill>
                  <a:prstClr val="white"/>
                </a:solidFill>
              </a:rPr>
              <a:t>项目实战</a:t>
            </a:r>
            <a:endParaRPr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酷狗Top500排行榜数据爬取</a:t>
            </a:r>
            <a:endParaRPr lang="zh-CN" sz="2000" dirty="0" smtClean="0"/>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46525" y="1613531"/>
            <a:ext cx="4320032" cy="3630526"/>
          </a:xfrm>
          <a:prstGeom prst="rect">
            <a:avLst/>
          </a:prstGeom>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66408" y="1613531"/>
            <a:ext cx="4320032" cy="3677696"/>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3342837" y="1169836"/>
              <a:ext cx="2458328" cy="521970"/>
            </a:xfrm>
            <a:prstGeom prst="rect">
              <a:avLst/>
            </a:prstGeom>
            <a:noFill/>
          </p:spPr>
          <p:txBody>
            <a:bodyPr wrap="none" rtlCol="0">
              <a:spAutoFit/>
            </a:bodyPr>
            <a:lstStyle/>
            <a:p>
              <a:pPr algn="ctr"/>
              <a:r>
                <a:rPr lang="zh-CN" altLang="en-US" sz="2800" dirty="0" smtClean="0">
                  <a:solidFill>
                    <a:srgbClr val="FFC000"/>
                  </a:solidFill>
                </a:rPr>
                <a:t>第十一章</a:t>
              </a:r>
              <a:r>
                <a:rPr lang="zh-CN" altLang="en-US" sz="2800" dirty="0">
                  <a:solidFill>
                    <a:srgbClr val="FFC000"/>
                  </a:solidFill>
                </a:rPr>
                <a:t>　项目实战：爬虫程序</a:t>
              </a:r>
              <a:endParaRPr lang="zh-CN" altLang="en-US" sz="2800" dirty="0">
                <a:solidFill>
                  <a:srgbClr val="FFC000"/>
                </a:solidFill>
              </a:endParaRPr>
            </a:p>
          </p:txBody>
        </p:sp>
      </p:grpSp>
      <p:grpSp>
        <p:nvGrpSpPr>
          <p:cNvPr id="67" name="组合 66"/>
          <p:cNvGrpSpPr/>
          <p:nvPr/>
        </p:nvGrpSpPr>
        <p:grpSpPr>
          <a:xfrm>
            <a:off x="1754534" y="2160016"/>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6E6E6"/>
                </a:solidFill>
              </a:endParaRPr>
            </a:p>
          </p:txBody>
        </p:sp>
        <p:sp>
          <p:nvSpPr>
            <p:cNvPr id="48" name="矩形 47"/>
            <p:cNvSpPr/>
            <p:nvPr/>
          </p:nvSpPr>
          <p:spPr>
            <a:xfrm>
              <a:off x="1883286" y="2462595"/>
              <a:ext cx="2118360" cy="414020"/>
            </a:xfrm>
            <a:prstGeom prst="rect">
              <a:avLst/>
            </a:prstGeom>
          </p:spPr>
          <p:txBody>
            <a:bodyPr wrap="none">
              <a:spAutoFit/>
            </a:bodyPr>
            <a:lstStyle/>
            <a:p>
              <a:r>
                <a:rPr lang="en-US" altLang="zh-CN" sz="2100" spc="225" dirty="0" smtClean="0">
                  <a:solidFill>
                    <a:schemeClr val="tx1">
                      <a:lumMod val="75000"/>
                      <a:lumOff val="25000"/>
                    </a:schemeClr>
                  </a:solidFill>
                </a:rPr>
                <a:t>11.1</a:t>
              </a:r>
              <a:r>
                <a:rPr lang="zh-CN" altLang="en-US" sz="2100" spc="225" dirty="0">
                  <a:solidFill>
                    <a:schemeClr val="tx1">
                      <a:lumMod val="75000"/>
                      <a:lumOff val="25000"/>
                    </a:schemeClr>
                  </a:solidFill>
                </a:rPr>
                <a:t> 爬虫概述</a:t>
              </a:r>
              <a:endParaRPr lang="zh-CN" altLang="en-US" sz="2100" spc="225" dirty="0">
                <a:solidFill>
                  <a:schemeClr val="tx1">
                    <a:lumMod val="75000"/>
                    <a:lumOff val="25000"/>
                  </a:schemeClr>
                </a:solidFill>
              </a:endParaRPr>
            </a:p>
          </p:txBody>
        </p:sp>
      </p:grpSp>
      <p:grpSp>
        <p:nvGrpSpPr>
          <p:cNvPr id="68" name="组合 67"/>
          <p:cNvGrpSpPr/>
          <p:nvPr/>
        </p:nvGrpSpPr>
        <p:grpSpPr>
          <a:xfrm>
            <a:off x="1754534" y="2880021"/>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303145" cy="414020"/>
            </a:xfrm>
            <a:prstGeom prst="rect">
              <a:avLst/>
            </a:prstGeom>
          </p:spPr>
          <p:txBody>
            <a:bodyPr wrap="none">
              <a:spAutoFit/>
            </a:bodyPr>
            <a:lstStyle/>
            <a:p>
              <a:r>
                <a:rPr lang="en-US" altLang="zh-CN" sz="2100" spc="225" dirty="0" smtClean="0">
                  <a:solidFill>
                    <a:schemeClr val="tx1">
                      <a:lumMod val="75000"/>
                      <a:lumOff val="25000"/>
                    </a:schemeClr>
                  </a:solidFill>
                </a:rPr>
                <a:t>11.2</a:t>
              </a:r>
              <a:r>
                <a:rPr lang="zh-CN" altLang="en-US" sz="2100" spc="225" dirty="0">
                  <a:solidFill>
                    <a:schemeClr val="tx1">
                      <a:lumMod val="75000"/>
                      <a:lumOff val="25000"/>
                    </a:schemeClr>
                  </a:solidFill>
                </a:rPr>
                <a:t> 爬虫</a:t>
              </a:r>
              <a:r>
                <a:rPr lang="en-US" altLang="zh-CN" sz="2100" spc="225" dirty="0">
                  <a:solidFill>
                    <a:schemeClr val="tx1">
                      <a:lumMod val="75000"/>
                      <a:lumOff val="25000"/>
                    </a:schemeClr>
                  </a:solidFill>
                </a:rPr>
                <a:t>3</a:t>
              </a:r>
              <a:r>
                <a:rPr lang="zh-CN" altLang="en-US" sz="2100" spc="225" dirty="0">
                  <a:solidFill>
                    <a:schemeClr val="tx1">
                      <a:lumMod val="75000"/>
                      <a:lumOff val="25000"/>
                    </a:schemeClr>
                  </a:solidFill>
                </a:rPr>
                <a:t>大库</a:t>
              </a:r>
              <a:endParaRPr lang="zh-CN" altLang="en-US" sz="2100" spc="225" dirty="0">
                <a:solidFill>
                  <a:schemeClr val="tx1">
                    <a:lumMod val="75000"/>
                    <a:lumOff val="25000"/>
                  </a:schemeClr>
                </a:solidFill>
              </a:endParaRPr>
            </a:p>
          </p:txBody>
        </p:sp>
      </p:grpSp>
      <p:grpSp>
        <p:nvGrpSpPr>
          <p:cNvPr id="69" name="组合 68"/>
          <p:cNvGrpSpPr/>
          <p:nvPr/>
        </p:nvGrpSpPr>
        <p:grpSpPr>
          <a:xfrm>
            <a:off x="1754534" y="3600026"/>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118360" cy="414020"/>
            </a:xfrm>
            <a:prstGeom prst="rect">
              <a:avLst/>
            </a:prstGeom>
          </p:spPr>
          <p:txBody>
            <a:bodyPr wrap="none">
              <a:spAutoFit/>
            </a:bodyPr>
            <a:lstStyle/>
            <a:p>
              <a:r>
                <a:rPr lang="en-US" altLang="zh-CN" sz="2100" spc="225" dirty="0" smtClean="0">
                  <a:solidFill>
                    <a:schemeClr val="tx1">
                      <a:lumMod val="75000"/>
                      <a:lumOff val="25000"/>
                    </a:schemeClr>
                  </a:solidFill>
                </a:rPr>
                <a:t>11.3</a:t>
              </a:r>
              <a:r>
                <a:rPr lang="zh-CN" altLang="en-US" sz="2100" spc="225" dirty="0">
                  <a:solidFill>
                    <a:schemeClr val="tx1">
                      <a:lumMod val="75000"/>
                      <a:lumOff val="25000"/>
                    </a:schemeClr>
                  </a:solidFill>
                </a:rPr>
                <a:t> </a:t>
              </a:r>
              <a:r>
                <a:rPr lang="zh-CN" sz="2100" spc="225" dirty="0">
                  <a:solidFill>
                    <a:schemeClr val="tx1">
                      <a:lumMod val="75000"/>
                      <a:lumOff val="25000"/>
                    </a:schemeClr>
                  </a:solidFill>
                </a:rPr>
                <a:t>项目实战</a:t>
              </a:r>
              <a:endParaRPr lang="zh-CN"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46" name="组合 45"/>
          <p:cNvGrpSpPr/>
          <p:nvPr/>
        </p:nvGrpSpPr>
        <p:grpSpPr>
          <a:xfrm>
            <a:off x="1743158" y="4320032"/>
            <a:ext cx="5693399" cy="424800"/>
            <a:chOff x="1807265" y="3400693"/>
            <a:chExt cx="5693399" cy="424800"/>
          </a:xfrm>
        </p:grpSpPr>
        <p:sp>
          <p:nvSpPr>
            <p:cNvPr id="55" name="圆角矩形 54"/>
            <p:cNvSpPr/>
            <p:nvPr/>
          </p:nvSpPr>
          <p:spPr>
            <a:xfrm>
              <a:off x="1807265" y="3400693"/>
              <a:ext cx="5693399" cy="394200"/>
            </a:xfrm>
            <a:prstGeom prst="roundRect">
              <a:avLst>
                <a:gd name="adj" fmla="val 20658"/>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411473"/>
              <a:ext cx="2546985" cy="414020"/>
            </a:xfrm>
            <a:prstGeom prst="rect">
              <a:avLst/>
            </a:prstGeom>
          </p:spPr>
          <p:txBody>
            <a:bodyPr wrap="none">
              <a:spAutoFit/>
            </a:bodyPr>
            <a:lstStyle/>
            <a:p>
              <a:pPr algn="l"/>
              <a:r>
                <a:rPr lang="en-US" altLang="zh-CN" sz="2100" spc="225" dirty="0" smtClean="0">
                  <a:solidFill>
                    <a:schemeClr val="bg1"/>
                  </a:solidFill>
                </a:rPr>
                <a:t>11.4</a:t>
              </a:r>
              <a:r>
                <a:rPr lang="zh-CN" altLang="en-US" sz="2100" spc="225" dirty="0">
                  <a:solidFill>
                    <a:schemeClr val="bg1"/>
                  </a:solidFill>
                </a:rPr>
                <a:t> Scrapy框架</a:t>
              </a:r>
              <a:endParaRPr lang="zh-CN" altLang="en-US" sz="2100" spc="225" dirty="0">
                <a:solidFill>
                  <a:schemeClr val="bg1"/>
                </a:solidFill>
              </a:endParaRPr>
            </a:p>
          </p:txBody>
        </p:sp>
      </p:gr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11.4 </a:t>
            </a:r>
            <a:r>
              <a:rPr sz="2100" b="1" spc="225" dirty="0" smtClean="0">
                <a:solidFill>
                  <a:prstClr val="white"/>
                </a:solidFill>
              </a:rPr>
              <a:t>Scrapy框架</a:t>
            </a:r>
            <a:endParaRPr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爬虫框架</a:t>
            </a:r>
            <a:endParaRPr lang="zh-CN" sz="2000" dirty="0" smtClean="0"/>
          </a:p>
        </p:txBody>
      </p:sp>
      <p:sp>
        <p:nvSpPr>
          <p:cNvPr id="3" name="TextBox 2"/>
          <p:cNvSpPr txBox="1"/>
          <p:nvPr/>
        </p:nvSpPr>
        <p:spPr>
          <a:xfrm>
            <a:off x="72665" y="1163078"/>
            <a:ext cx="9000066" cy="4707890"/>
          </a:xfrm>
          <a:prstGeom prst="rect">
            <a:avLst/>
          </a:prstGeom>
          <a:noFill/>
        </p:spPr>
        <p:txBody>
          <a:bodyPr wrap="square" anchor="ctr">
            <a:spAutoFit/>
          </a:bodyPr>
          <a:p>
            <a:pPr indent="457200">
              <a:lnSpc>
                <a:spcPts val="3000"/>
              </a:lnSpc>
              <a:defRPr/>
            </a:pPr>
            <a:r>
              <a:rPr lang="en-US" altLang="zh-CN" sz="2000" dirty="0" err="1" smtClean="0">
                <a:solidFill>
                  <a:schemeClr val="tx1">
                    <a:lumMod val="75000"/>
                    <a:lumOff val="25000"/>
                  </a:schemeClr>
                </a:solidFill>
                <a:latin typeface="Candara" panose="020E0502030303020204"/>
                <a:ea typeface="微软雅黑" panose="020B0503020204020204" pitchFamily="34" charset="-122"/>
              </a:rPr>
              <a:t>Scrapy</a:t>
            </a:r>
            <a:r>
              <a:rPr lang="zh-CN" altLang="en-US" sz="2000" dirty="0">
                <a:solidFill>
                  <a:schemeClr val="tx1">
                    <a:lumMod val="75000"/>
                    <a:lumOff val="25000"/>
                  </a:schemeClr>
                </a:solidFill>
                <a:latin typeface="Candara" panose="020E0502030303020204"/>
                <a:ea typeface="微软雅黑" panose="020B0503020204020204" pitchFamily="34" charset="-122"/>
              </a:rPr>
              <a:t>是一个非常优秀的框架，操作简单，拓展方便。是比较流行的爬虫解决方案</a:t>
            </a:r>
            <a:r>
              <a:rPr lang="zh-CN" altLang="en-US" sz="2000" dirty="0" smtClean="0">
                <a:solidFill>
                  <a:schemeClr val="tx1">
                    <a:lumMod val="75000"/>
                    <a:lumOff val="25000"/>
                  </a:schemeClr>
                </a:solidFill>
                <a:latin typeface="Candara" panose="020E0502030303020204"/>
                <a:ea typeface="微软雅黑" panose="020B0503020204020204" pitchFamily="34" charset="-122"/>
              </a:rPr>
              <a:t>。</a:t>
            </a:r>
            <a:r>
              <a:rPr lang="en-US" altLang="zh-CN" sz="2000" dirty="0" err="1">
                <a:solidFill>
                  <a:schemeClr val="tx1">
                    <a:lumMod val="75000"/>
                    <a:lumOff val="25000"/>
                  </a:schemeClr>
                </a:solidFill>
                <a:latin typeface="Candara" panose="020E0502030303020204"/>
                <a:ea typeface="微软雅黑" panose="020B0503020204020204" pitchFamily="34" charset="-122"/>
              </a:rPr>
              <a:t>Scrapy</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是一个用</a:t>
            </a:r>
            <a:r>
              <a:rPr lang="en-US" altLang="zh-CN" sz="2000" dirty="0">
                <a:solidFill>
                  <a:schemeClr val="tx1">
                    <a:lumMod val="75000"/>
                    <a:lumOff val="25000"/>
                  </a:schemeClr>
                </a:solidFill>
                <a:latin typeface="Candara" panose="020E0502030303020204"/>
                <a:ea typeface="微软雅黑" panose="020B0503020204020204" pitchFamily="34" charset="-122"/>
              </a:rPr>
              <a:t>Python </a:t>
            </a:r>
            <a:r>
              <a:rPr lang="zh-CN" altLang="en-US" sz="2000" dirty="0">
                <a:solidFill>
                  <a:schemeClr val="tx1">
                    <a:lumMod val="75000"/>
                    <a:lumOff val="25000"/>
                  </a:schemeClr>
                </a:solidFill>
                <a:latin typeface="Candara" panose="020E0502030303020204"/>
                <a:ea typeface="微软雅黑" panose="020B0503020204020204" pitchFamily="34" charset="-122"/>
              </a:rPr>
              <a:t>写的爬虫框架，简单轻巧，使用方便。</a:t>
            </a:r>
            <a:r>
              <a:rPr lang="en-US" altLang="zh-CN" sz="2000" dirty="0" err="1">
                <a:solidFill>
                  <a:schemeClr val="tx1">
                    <a:lumMod val="75000"/>
                    <a:lumOff val="25000"/>
                  </a:schemeClr>
                </a:solidFill>
                <a:latin typeface="Candara" panose="020E0502030303020204"/>
                <a:ea typeface="微软雅黑" panose="020B0503020204020204" pitchFamily="34" charset="-122"/>
              </a:rPr>
              <a:t>Scrapy</a:t>
            </a:r>
            <a:r>
              <a:rPr lang="zh-CN" altLang="en-US" sz="2000" dirty="0">
                <a:solidFill>
                  <a:schemeClr val="tx1">
                    <a:lumMod val="75000"/>
                    <a:lumOff val="25000"/>
                  </a:schemeClr>
                </a:solidFill>
                <a:latin typeface="Candara" panose="020E0502030303020204"/>
                <a:ea typeface="微软雅黑" panose="020B0503020204020204" pitchFamily="34" charset="-122"/>
              </a:rPr>
              <a:t>使用</a:t>
            </a:r>
            <a:r>
              <a:rPr lang="en-US" altLang="zh-CN" sz="2000" dirty="0">
                <a:solidFill>
                  <a:schemeClr val="tx1">
                    <a:lumMod val="75000"/>
                    <a:lumOff val="25000"/>
                  </a:schemeClr>
                </a:solidFill>
                <a:latin typeface="Candara" panose="020E0502030303020204"/>
                <a:ea typeface="微软雅黑" panose="020B0503020204020204" pitchFamily="34" charset="-122"/>
              </a:rPr>
              <a:t>Twisted</a:t>
            </a:r>
            <a:r>
              <a:rPr lang="zh-CN" altLang="en-US" sz="2000" dirty="0">
                <a:solidFill>
                  <a:schemeClr val="tx1">
                    <a:lumMod val="75000"/>
                    <a:lumOff val="25000"/>
                  </a:schemeClr>
                </a:solidFill>
                <a:latin typeface="Candara" panose="020E0502030303020204"/>
                <a:ea typeface="微软雅黑" panose="020B0503020204020204" pitchFamily="34" charset="-122"/>
              </a:rPr>
              <a:t>异步网络库来处理网络通讯，架构清晰，其包含的各种中间件可以良好的完成各种需求</a:t>
            </a:r>
            <a:r>
              <a:rPr lang="zh-CN" altLang="en-US" sz="2000" dirty="0" smtClean="0">
                <a:solidFill>
                  <a:schemeClr val="tx1">
                    <a:lumMod val="75000"/>
                    <a:lumOff val="25000"/>
                  </a:schemeClr>
                </a:solidFill>
                <a:latin typeface="Candara" panose="020E0502030303020204"/>
                <a:ea typeface="微软雅黑" panose="020B0503020204020204" pitchFamily="34" charset="-122"/>
              </a:rPr>
              <a:t>。</a:t>
            </a:r>
            <a:r>
              <a:rPr lang="en-US" altLang="zh-CN" sz="2000" dirty="0" err="1">
                <a:solidFill>
                  <a:schemeClr val="tx1">
                    <a:lumMod val="75000"/>
                    <a:lumOff val="25000"/>
                  </a:schemeClr>
                </a:solidFill>
                <a:latin typeface="Candara" panose="020E0502030303020204"/>
                <a:ea typeface="微软雅黑" panose="020B0503020204020204" pitchFamily="34" charset="-122"/>
              </a:rPr>
              <a:t>Scrapy</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文档地址：</a:t>
            </a:r>
            <a:r>
              <a:rPr lang="en-US" altLang="zh-CN" sz="2000" dirty="0">
                <a:solidFill>
                  <a:schemeClr val="tx1">
                    <a:lumMod val="75000"/>
                    <a:lumOff val="25000"/>
                  </a:schemeClr>
                </a:solidFill>
                <a:latin typeface="Candara" panose="020E0502030303020204"/>
                <a:ea typeface="微软雅黑" panose="020B0503020204020204" pitchFamily="34" charset="-122"/>
              </a:rPr>
              <a:t>https://doc.scrapy.org/en/latest</a:t>
            </a:r>
            <a:r>
              <a:rPr lang="en-US" altLang="zh-CN" sz="2000" dirty="0" smtClean="0">
                <a:solidFill>
                  <a:schemeClr val="tx1">
                    <a:lumMod val="75000"/>
                    <a:lumOff val="25000"/>
                  </a:schemeClr>
                </a:solidFill>
                <a:latin typeface="Candara" panose="020E0502030303020204"/>
                <a:ea typeface="微软雅黑" panose="020B0503020204020204" pitchFamily="34" charset="-122"/>
              </a:rPr>
              <a:t>/</a:t>
            </a:r>
            <a:endParaRPr lang="en-US" altLang="zh-CN" sz="2000" dirty="0" smtClean="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◎引擎：负责控制在系统中所有组件间的传递，并在相应动作发生时触发对应事件</a:t>
            </a:r>
            <a:r>
              <a:rPr lang="zh-CN" altLang="en-US" sz="2000" dirty="0" smtClean="0">
                <a:solidFill>
                  <a:schemeClr val="tx1">
                    <a:lumMod val="75000"/>
                    <a:lumOff val="25000"/>
                  </a:schemeClr>
                </a:solidFill>
                <a:latin typeface="Candara" panose="020E0502030303020204"/>
                <a:ea typeface="微软雅黑" panose="020B0503020204020204" pitchFamily="34" charset="-122"/>
              </a:rPr>
              <a:t>。</a:t>
            </a:r>
            <a:endParaRPr lang="en-US" altLang="zh-CN" sz="2000" dirty="0" smtClean="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◎调度器：它负责接受引擎发送过来的</a:t>
            </a:r>
            <a:r>
              <a:rPr lang="en-US" altLang="zh-CN" sz="2000" dirty="0">
                <a:solidFill>
                  <a:schemeClr val="tx1">
                    <a:lumMod val="75000"/>
                    <a:lumOff val="25000"/>
                  </a:schemeClr>
                </a:solidFill>
                <a:latin typeface="Candara" panose="020E0502030303020204"/>
                <a:ea typeface="微软雅黑" panose="020B0503020204020204" pitchFamily="34" charset="-122"/>
              </a:rPr>
              <a:t>requests</a:t>
            </a:r>
            <a:r>
              <a:rPr lang="zh-CN" altLang="en-US" sz="2000" dirty="0">
                <a:solidFill>
                  <a:schemeClr val="tx1">
                    <a:lumMod val="75000"/>
                    <a:lumOff val="25000"/>
                  </a:schemeClr>
                </a:solidFill>
                <a:latin typeface="Candara" panose="020E0502030303020204"/>
                <a:ea typeface="微软雅黑" panose="020B0503020204020204" pitchFamily="34" charset="-122"/>
              </a:rPr>
              <a:t>请求，并按照一定的方式进行整理排列，入队、并等待</a:t>
            </a:r>
            <a:r>
              <a:rPr lang="en-US" altLang="zh-CN" sz="2000" dirty="0" err="1">
                <a:solidFill>
                  <a:schemeClr val="tx1">
                    <a:lumMod val="75000"/>
                    <a:lumOff val="25000"/>
                  </a:schemeClr>
                </a:solidFill>
                <a:latin typeface="Candara" panose="020E0502030303020204"/>
                <a:ea typeface="微软雅黑" panose="020B0503020204020204" pitchFamily="34" charset="-122"/>
              </a:rPr>
              <a:t>Scrapy</a:t>
            </a:r>
            <a:r>
              <a:rPr lang="en-US" altLang="zh-CN" sz="2000" dirty="0">
                <a:solidFill>
                  <a:schemeClr val="tx1">
                    <a:lumMod val="75000"/>
                    <a:lumOff val="25000"/>
                  </a:schemeClr>
                </a:solidFill>
                <a:latin typeface="Candara" panose="020E0502030303020204"/>
                <a:ea typeface="微软雅黑" panose="020B0503020204020204" pitchFamily="34" charset="-122"/>
              </a:rPr>
              <a:t> Engine(</a:t>
            </a:r>
            <a:r>
              <a:rPr lang="zh-CN" altLang="en-US" sz="2000" dirty="0">
                <a:solidFill>
                  <a:schemeClr val="tx1">
                    <a:lumMod val="75000"/>
                    <a:lumOff val="25000"/>
                  </a:schemeClr>
                </a:solidFill>
                <a:latin typeface="Candara" panose="020E0502030303020204"/>
                <a:ea typeface="微软雅黑" panose="020B0503020204020204" pitchFamily="34" charset="-122"/>
              </a:rPr>
              <a:t>引擎</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来请求时，交给引擎。</a:t>
            </a:r>
            <a:endParaRPr lang="en-US" altLang="zh-CN" sz="2000" dirty="0" smtClean="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◎下载器：负责下载</a:t>
            </a:r>
            <a:r>
              <a:rPr lang="en-US" altLang="zh-CN" sz="2000" dirty="0" err="1">
                <a:solidFill>
                  <a:schemeClr val="tx1">
                    <a:lumMod val="75000"/>
                    <a:lumOff val="25000"/>
                  </a:schemeClr>
                </a:solidFill>
                <a:latin typeface="Candara" panose="020E0502030303020204"/>
                <a:ea typeface="微软雅黑" panose="020B0503020204020204" pitchFamily="34" charset="-122"/>
              </a:rPr>
              <a:t>Scrapy</a:t>
            </a:r>
            <a:r>
              <a:rPr lang="en-US" altLang="zh-CN" sz="2000" dirty="0">
                <a:solidFill>
                  <a:schemeClr val="tx1">
                    <a:lumMod val="75000"/>
                    <a:lumOff val="25000"/>
                  </a:schemeClr>
                </a:solidFill>
                <a:latin typeface="Candara" panose="020E0502030303020204"/>
                <a:ea typeface="微软雅黑" panose="020B0503020204020204" pitchFamily="34" charset="-122"/>
              </a:rPr>
              <a:t> Engine(</a:t>
            </a:r>
            <a:r>
              <a:rPr lang="zh-CN" altLang="en-US" sz="2000" dirty="0">
                <a:solidFill>
                  <a:schemeClr val="tx1">
                    <a:lumMod val="75000"/>
                    <a:lumOff val="25000"/>
                  </a:schemeClr>
                </a:solidFill>
                <a:latin typeface="Candara" panose="020E0502030303020204"/>
                <a:ea typeface="微软雅黑" panose="020B0503020204020204" pitchFamily="34" charset="-122"/>
              </a:rPr>
              <a:t>引擎</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发送的所有</a:t>
            </a:r>
            <a:r>
              <a:rPr lang="en-US" altLang="zh-CN" sz="2000" dirty="0">
                <a:solidFill>
                  <a:schemeClr val="tx1">
                    <a:lumMod val="75000"/>
                    <a:lumOff val="25000"/>
                  </a:schemeClr>
                </a:solidFill>
                <a:latin typeface="Candara" panose="020E0502030303020204"/>
                <a:ea typeface="微软雅黑" panose="020B0503020204020204" pitchFamily="34" charset="-122"/>
              </a:rPr>
              <a:t>Requests</a:t>
            </a:r>
            <a:r>
              <a:rPr lang="zh-CN" altLang="en-US" sz="2000" dirty="0">
                <a:solidFill>
                  <a:schemeClr val="tx1">
                    <a:lumMod val="75000"/>
                    <a:lumOff val="25000"/>
                  </a:schemeClr>
                </a:solidFill>
                <a:latin typeface="Candara" panose="020E0502030303020204"/>
                <a:ea typeface="微软雅黑" panose="020B0503020204020204" pitchFamily="34" charset="-122"/>
              </a:rPr>
              <a:t>请求，并将其获取到的</a:t>
            </a:r>
            <a:r>
              <a:rPr lang="en-US" altLang="zh-CN" sz="2000" dirty="0">
                <a:solidFill>
                  <a:schemeClr val="tx1">
                    <a:lumMod val="75000"/>
                    <a:lumOff val="25000"/>
                  </a:schemeClr>
                </a:solidFill>
                <a:latin typeface="Candara" panose="020E0502030303020204"/>
                <a:ea typeface="微软雅黑" panose="020B0503020204020204" pitchFamily="34" charset="-122"/>
              </a:rPr>
              <a:t>Responses</a:t>
            </a:r>
            <a:r>
              <a:rPr lang="zh-CN" altLang="en-US" sz="2000" dirty="0">
                <a:solidFill>
                  <a:schemeClr val="tx1">
                    <a:lumMod val="75000"/>
                    <a:lumOff val="25000"/>
                  </a:schemeClr>
                </a:solidFill>
                <a:latin typeface="Candara" panose="020E0502030303020204"/>
                <a:ea typeface="微软雅黑" panose="020B0503020204020204" pitchFamily="34" charset="-122"/>
              </a:rPr>
              <a:t>交还给</a:t>
            </a:r>
            <a:r>
              <a:rPr lang="en-US" altLang="zh-CN" sz="2000" dirty="0" err="1">
                <a:solidFill>
                  <a:schemeClr val="tx1">
                    <a:lumMod val="75000"/>
                    <a:lumOff val="25000"/>
                  </a:schemeClr>
                </a:solidFill>
                <a:latin typeface="Candara" panose="020E0502030303020204"/>
                <a:ea typeface="微软雅黑" panose="020B0503020204020204" pitchFamily="34" charset="-122"/>
              </a:rPr>
              <a:t>Scrapy</a:t>
            </a:r>
            <a:r>
              <a:rPr lang="en-US" altLang="zh-CN" sz="2000" dirty="0">
                <a:solidFill>
                  <a:schemeClr val="tx1">
                    <a:lumMod val="75000"/>
                    <a:lumOff val="25000"/>
                  </a:schemeClr>
                </a:solidFill>
                <a:latin typeface="Candara" panose="020E0502030303020204"/>
                <a:ea typeface="微软雅黑" panose="020B0503020204020204" pitchFamily="34" charset="-122"/>
              </a:rPr>
              <a:t> Engine(</a:t>
            </a:r>
            <a:r>
              <a:rPr lang="zh-CN" altLang="en-US" sz="2000" dirty="0">
                <a:solidFill>
                  <a:schemeClr val="tx1">
                    <a:lumMod val="75000"/>
                    <a:lumOff val="25000"/>
                  </a:schemeClr>
                </a:solidFill>
                <a:latin typeface="Candara" panose="020E0502030303020204"/>
                <a:ea typeface="微软雅黑" panose="020B0503020204020204" pitchFamily="34" charset="-122"/>
              </a:rPr>
              <a:t>引擎</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a:solidFill>
                  <a:schemeClr val="tx1">
                    <a:lumMod val="75000"/>
                    <a:lumOff val="25000"/>
                  </a:schemeClr>
                </a:solidFill>
                <a:latin typeface="Candara" panose="020E0502030303020204"/>
                <a:ea typeface="微软雅黑" panose="020B0503020204020204" pitchFamily="34" charset="-122"/>
              </a:rPr>
              <a:t>，由引擎交给</a:t>
            </a:r>
            <a:r>
              <a:rPr lang="en-US" altLang="zh-CN" sz="2000" dirty="0">
                <a:solidFill>
                  <a:schemeClr val="tx1">
                    <a:lumMod val="75000"/>
                    <a:lumOff val="25000"/>
                  </a:schemeClr>
                </a:solidFill>
                <a:latin typeface="Candara" panose="020E0502030303020204"/>
                <a:ea typeface="微软雅黑" panose="020B0503020204020204" pitchFamily="34" charset="-122"/>
              </a:rPr>
              <a:t>Spiders</a:t>
            </a:r>
            <a:r>
              <a:rPr lang="zh-CN" altLang="en-US" sz="2000" dirty="0">
                <a:solidFill>
                  <a:schemeClr val="tx1">
                    <a:lumMod val="75000"/>
                    <a:lumOff val="25000"/>
                  </a:schemeClr>
                </a:solidFill>
                <a:latin typeface="Candara" panose="020E0502030303020204"/>
                <a:ea typeface="微软雅黑" panose="020B0503020204020204" pitchFamily="34" charset="-122"/>
              </a:rPr>
              <a:t>来处理。</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a:solidFill>
                  <a:schemeClr val="tx1">
                    <a:lumMod val="75000"/>
                    <a:lumOff val="25000"/>
                  </a:schemeClr>
                </a:solidFill>
                <a:latin typeface="Candara" panose="020E0502030303020204"/>
                <a:ea typeface="微软雅黑" panose="020B0503020204020204" pitchFamily="34" charset="-122"/>
              </a:rPr>
              <a:t>Spiders</a:t>
            </a:r>
            <a:r>
              <a:rPr lang="zh-CN" altLang="en-US" sz="2000" dirty="0">
                <a:solidFill>
                  <a:schemeClr val="tx1">
                    <a:lumMod val="75000"/>
                    <a:lumOff val="25000"/>
                  </a:schemeClr>
                </a:solidFill>
                <a:latin typeface="Candara" panose="020E0502030303020204"/>
                <a:ea typeface="微软雅黑" panose="020B0503020204020204" pitchFamily="34" charset="-122"/>
              </a:rPr>
              <a:t>：负责处理所有</a:t>
            </a:r>
            <a:r>
              <a:rPr lang="en-US" altLang="zh-CN" sz="2000" dirty="0">
                <a:solidFill>
                  <a:schemeClr val="tx1">
                    <a:lumMod val="75000"/>
                    <a:lumOff val="25000"/>
                  </a:schemeClr>
                </a:solidFill>
                <a:latin typeface="Candara" panose="020E0502030303020204"/>
                <a:ea typeface="微软雅黑" panose="020B0503020204020204" pitchFamily="34" charset="-122"/>
              </a:rPr>
              <a:t>Responses,</a:t>
            </a:r>
            <a:r>
              <a:rPr lang="zh-CN" altLang="en-US" sz="2000" dirty="0">
                <a:solidFill>
                  <a:schemeClr val="tx1">
                    <a:lumMod val="75000"/>
                    <a:lumOff val="25000"/>
                  </a:schemeClr>
                </a:solidFill>
                <a:latin typeface="Candara" panose="020E0502030303020204"/>
                <a:ea typeface="微软雅黑" panose="020B0503020204020204" pitchFamily="34" charset="-122"/>
              </a:rPr>
              <a:t>从中分析提取数据，获取</a:t>
            </a:r>
            <a:r>
              <a:rPr lang="en-US" altLang="zh-CN" sz="2000" dirty="0">
                <a:solidFill>
                  <a:schemeClr val="tx1">
                    <a:lumMod val="75000"/>
                    <a:lumOff val="25000"/>
                  </a:schemeClr>
                </a:solidFill>
                <a:latin typeface="Candara" panose="020E0502030303020204"/>
                <a:ea typeface="微软雅黑" panose="020B0503020204020204" pitchFamily="34" charset="-122"/>
              </a:rPr>
              <a:t>Item</a:t>
            </a:r>
            <a:r>
              <a:rPr lang="zh-CN" altLang="en-US" sz="2000" dirty="0">
                <a:solidFill>
                  <a:schemeClr val="tx1">
                    <a:lumMod val="75000"/>
                    <a:lumOff val="25000"/>
                  </a:schemeClr>
                </a:solidFill>
                <a:latin typeface="Candara" panose="020E0502030303020204"/>
                <a:ea typeface="微软雅黑" panose="020B0503020204020204" pitchFamily="34" charset="-122"/>
              </a:rPr>
              <a:t>字段需要的数据，并将需要跟进的</a:t>
            </a:r>
            <a:r>
              <a:rPr lang="en-US" altLang="zh-CN" sz="2000" dirty="0">
                <a:solidFill>
                  <a:schemeClr val="tx1">
                    <a:lumMod val="75000"/>
                    <a:lumOff val="25000"/>
                  </a:schemeClr>
                </a:solidFill>
                <a:latin typeface="Candara" panose="020E0502030303020204"/>
                <a:ea typeface="微软雅黑" panose="020B0503020204020204" pitchFamily="34" charset="-122"/>
              </a:rPr>
              <a:t>URL</a:t>
            </a:r>
            <a:r>
              <a:rPr lang="zh-CN" altLang="en-US" sz="2000" dirty="0">
                <a:solidFill>
                  <a:schemeClr val="tx1">
                    <a:lumMod val="75000"/>
                    <a:lumOff val="25000"/>
                  </a:schemeClr>
                </a:solidFill>
                <a:latin typeface="Candara" panose="020E0502030303020204"/>
                <a:ea typeface="微软雅黑" panose="020B0503020204020204" pitchFamily="34" charset="-122"/>
              </a:rPr>
              <a:t>提交给引擎，再次进入</a:t>
            </a:r>
            <a:r>
              <a:rPr lang="en-US" altLang="zh-CN" sz="2000" dirty="0">
                <a:solidFill>
                  <a:schemeClr val="tx1">
                    <a:lumMod val="75000"/>
                    <a:lumOff val="25000"/>
                  </a:schemeClr>
                </a:solidFill>
                <a:latin typeface="Candara" panose="020E0502030303020204"/>
                <a:ea typeface="微软雅黑" panose="020B0503020204020204" pitchFamily="34" charset="-122"/>
              </a:rPr>
              <a:t>Scheduler(</a:t>
            </a:r>
            <a:r>
              <a:rPr lang="zh-CN" altLang="en-US" sz="2000" dirty="0">
                <a:solidFill>
                  <a:schemeClr val="tx1">
                    <a:lumMod val="75000"/>
                    <a:lumOff val="25000"/>
                  </a:schemeClr>
                </a:solidFill>
                <a:latin typeface="Candara" panose="020E0502030303020204"/>
                <a:ea typeface="微软雅黑" panose="020B0503020204020204" pitchFamily="34" charset="-122"/>
              </a:rPr>
              <a:t>调度器</a:t>
            </a:r>
            <a:r>
              <a:rPr lang="en-US" altLang="zh-CN" sz="2000" dirty="0">
                <a:solidFill>
                  <a:schemeClr val="tx1">
                    <a:lumMod val="75000"/>
                    <a:lumOff val="25000"/>
                  </a:schemeClr>
                </a:solidFill>
                <a:latin typeface="Candara" panose="020E0502030303020204"/>
                <a:ea typeface="微软雅黑" panose="020B0503020204020204" pitchFamily="34" charset="-122"/>
              </a:rPr>
              <a:t>)</a:t>
            </a:r>
            <a:r>
              <a:rPr lang="zh-CN" altLang="en-US" sz="2000" dirty="0" smtClean="0">
                <a:solidFill>
                  <a:schemeClr val="tx1">
                    <a:lumMod val="75000"/>
                    <a:lumOff val="25000"/>
                  </a:schemeClr>
                </a:solidFill>
                <a:latin typeface="Candara" panose="020E0502030303020204"/>
                <a:ea typeface="微软雅黑" panose="020B0503020204020204" pitchFamily="34" charset="-122"/>
              </a:rPr>
              <a:t>。</a:t>
            </a:r>
            <a:endParaRPr lang="zh-CN" altLang="en-US" sz="2000" dirty="0" smtClean="0">
              <a:solidFill>
                <a:schemeClr val="tx1">
                  <a:lumMod val="75000"/>
                  <a:lumOff val="25000"/>
                </a:schemeClr>
              </a:solidFill>
              <a:latin typeface="Candara" panose="020E0502030303020204"/>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11.4 </a:t>
            </a:r>
            <a:r>
              <a:rPr sz="2100" b="1" spc="225" dirty="0" smtClean="0">
                <a:solidFill>
                  <a:prstClr val="white"/>
                </a:solidFill>
              </a:rPr>
              <a:t>Scrapy框架</a:t>
            </a:r>
            <a:endParaRPr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爬虫框架</a:t>
            </a:r>
            <a:endParaRPr lang="zh-CN" sz="2000" dirty="0" smtClean="0"/>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01499" y="1454383"/>
            <a:ext cx="7920058" cy="3950243"/>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11.4 </a:t>
            </a:r>
            <a:r>
              <a:rPr sz="2100" b="1" spc="225" dirty="0" smtClean="0">
                <a:solidFill>
                  <a:prstClr val="white"/>
                </a:solidFill>
              </a:rPr>
              <a:t>Scrapy框架</a:t>
            </a:r>
            <a:endParaRPr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框架安装</a:t>
            </a:r>
            <a:endParaRPr lang="zh-CN" sz="2000" dirty="0" smtClean="0"/>
          </a:p>
        </p:txBody>
      </p:sp>
      <p:sp>
        <p:nvSpPr>
          <p:cNvPr id="6" name="TextBox 2"/>
          <p:cNvSpPr txBox="1"/>
          <p:nvPr/>
        </p:nvSpPr>
        <p:spPr>
          <a:xfrm>
            <a:off x="611237" y="1478782"/>
            <a:ext cx="7920058" cy="47561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◎通过</a:t>
            </a:r>
            <a:r>
              <a:rPr lang="en-US" altLang="zh-CN" sz="2000" dirty="0">
                <a:solidFill>
                  <a:schemeClr val="tx1">
                    <a:lumMod val="75000"/>
                    <a:lumOff val="25000"/>
                  </a:schemeClr>
                </a:solidFill>
                <a:latin typeface="Candara" panose="020E0502030303020204"/>
                <a:ea typeface="微软雅黑" panose="020B0503020204020204" pitchFamily="34" charset="-122"/>
              </a:rPr>
              <a:t>pip install </a:t>
            </a:r>
            <a:r>
              <a:rPr lang="en-US" altLang="zh-CN" sz="2000" dirty="0" err="1">
                <a:solidFill>
                  <a:schemeClr val="tx1">
                    <a:lumMod val="75000"/>
                    <a:lumOff val="25000"/>
                  </a:schemeClr>
                </a:solidFill>
                <a:latin typeface="Candara" panose="020E0502030303020204"/>
                <a:ea typeface="微软雅黑" panose="020B0503020204020204" pitchFamily="34" charset="-122"/>
              </a:rPr>
              <a:t>Scrapy</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方式</a:t>
            </a:r>
            <a:r>
              <a:rPr lang="zh-CN" altLang="en-US" sz="2000" dirty="0" smtClean="0">
                <a:solidFill>
                  <a:schemeClr val="tx1">
                    <a:lumMod val="75000"/>
                    <a:lumOff val="25000"/>
                  </a:schemeClr>
                </a:solidFill>
                <a:latin typeface="Candara" panose="020E0502030303020204"/>
                <a:ea typeface="微软雅黑" panose="020B0503020204020204" pitchFamily="34" charset="-122"/>
              </a:rPr>
              <a:t>安装。</a:t>
            </a:r>
            <a:endParaRPr lang="zh-CN" altLang="en-US" sz="2000" dirty="0" smtClean="0">
              <a:solidFill>
                <a:schemeClr val="tx1">
                  <a:lumMod val="75000"/>
                  <a:lumOff val="25000"/>
                </a:schemeClr>
              </a:solidFill>
              <a:latin typeface="Candara" panose="020E0502030303020204"/>
              <a:ea typeface="微软雅黑" panose="020B0503020204020204" pitchFamily="34" charset="-122"/>
            </a:endParaRPr>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2169" y="1954511"/>
            <a:ext cx="7920058" cy="1844134"/>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1563" y="3798511"/>
            <a:ext cx="7920058" cy="2169025"/>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11.4 </a:t>
            </a:r>
            <a:r>
              <a:rPr sz="2100" b="1" spc="225" dirty="0" smtClean="0">
                <a:solidFill>
                  <a:prstClr val="white"/>
                </a:solidFill>
              </a:rPr>
              <a:t>Scrapy框架</a:t>
            </a:r>
            <a:endParaRPr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框架安装</a:t>
            </a:r>
            <a:endParaRPr lang="zh-CN" sz="2000" dirty="0" smtClean="0"/>
          </a:p>
        </p:txBody>
      </p:sp>
      <p:sp>
        <p:nvSpPr>
          <p:cNvPr id="6" name="TextBox 2"/>
          <p:cNvSpPr txBox="1"/>
          <p:nvPr/>
        </p:nvSpPr>
        <p:spPr>
          <a:xfrm>
            <a:off x="611501" y="1493438"/>
            <a:ext cx="7920058" cy="86042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下载</a:t>
            </a:r>
            <a:r>
              <a:rPr lang="en-US" altLang="zh-CN" sz="2000" dirty="0">
                <a:solidFill>
                  <a:schemeClr val="tx1">
                    <a:lumMod val="75000"/>
                    <a:lumOff val="25000"/>
                  </a:schemeClr>
                </a:solidFill>
                <a:latin typeface="Candara" panose="020E0502030303020204"/>
                <a:ea typeface="微软雅黑" panose="020B0503020204020204" pitchFamily="34" charset="-122"/>
              </a:rPr>
              <a:t>visualcppbuildtools_full.exe </a:t>
            </a:r>
            <a:r>
              <a:rPr lang="zh-CN" altLang="en-US" sz="2000" dirty="0">
                <a:solidFill>
                  <a:schemeClr val="tx1">
                    <a:lumMod val="75000"/>
                    <a:lumOff val="25000"/>
                  </a:schemeClr>
                </a:solidFill>
                <a:latin typeface="Candara" panose="020E0502030303020204"/>
                <a:ea typeface="微软雅黑" panose="020B0503020204020204" pitchFamily="34" charset="-122"/>
              </a:rPr>
              <a:t>运行安装</a:t>
            </a:r>
            <a:r>
              <a:rPr lang="en-US" altLang="zh-CN" sz="2000" dirty="0">
                <a:solidFill>
                  <a:schemeClr val="tx1">
                    <a:lumMod val="75000"/>
                    <a:lumOff val="25000"/>
                  </a:schemeClr>
                </a:solidFill>
                <a:latin typeface="Candara" panose="020E0502030303020204"/>
                <a:ea typeface="微软雅黑" panose="020B0503020204020204" pitchFamily="34" charset="-122"/>
              </a:rPr>
              <a:t>visual C++ Build Tools</a:t>
            </a:r>
            <a:r>
              <a:rPr lang="zh-CN" altLang="en-US" sz="2000" dirty="0">
                <a:solidFill>
                  <a:schemeClr val="tx1">
                    <a:lumMod val="75000"/>
                    <a:lumOff val="25000"/>
                  </a:schemeClr>
                </a:solidFill>
                <a:latin typeface="Candara" panose="020E0502030303020204"/>
                <a:ea typeface="微软雅黑" panose="020B0503020204020204" pitchFamily="34" charset="-122"/>
              </a:rPr>
              <a:t>然后，在</a:t>
            </a:r>
            <a:r>
              <a:rPr lang="en-US" altLang="zh-CN" sz="2000" dirty="0">
                <a:solidFill>
                  <a:schemeClr val="tx1">
                    <a:lumMod val="75000"/>
                    <a:lumOff val="25000"/>
                  </a:schemeClr>
                </a:solidFill>
                <a:latin typeface="Candara" panose="020E0502030303020204"/>
                <a:ea typeface="微软雅黑" panose="020B0503020204020204" pitchFamily="34" charset="-122"/>
              </a:rPr>
              <a:t>docs</a:t>
            </a:r>
            <a:r>
              <a:rPr lang="zh-CN" altLang="en-US" sz="2000" dirty="0">
                <a:solidFill>
                  <a:schemeClr val="tx1">
                    <a:lumMod val="75000"/>
                    <a:lumOff val="25000"/>
                  </a:schemeClr>
                </a:solidFill>
                <a:latin typeface="Candara" panose="020E0502030303020204"/>
                <a:ea typeface="微软雅黑" panose="020B0503020204020204" pitchFamily="34" charset="-122"/>
              </a:rPr>
              <a:t>对话框中输入 </a:t>
            </a:r>
            <a:r>
              <a:rPr lang="en-US" altLang="zh-CN" sz="2000" dirty="0">
                <a:solidFill>
                  <a:schemeClr val="tx1">
                    <a:lumMod val="75000"/>
                    <a:lumOff val="25000"/>
                  </a:schemeClr>
                </a:solidFill>
                <a:latin typeface="Candara" panose="020E0502030303020204"/>
                <a:ea typeface="微软雅黑" panose="020B0503020204020204" pitchFamily="34" charset="-122"/>
              </a:rPr>
              <a:t>pip install </a:t>
            </a:r>
            <a:r>
              <a:rPr lang="en-US" altLang="zh-CN" sz="2000" dirty="0" err="1">
                <a:solidFill>
                  <a:schemeClr val="tx1">
                    <a:lumMod val="75000"/>
                    <a:lumOff val="25000"/>
                  </a:schemeClr>
                </a:solidFill>
                <a:latin typeface="Candara" panose="020E0502030303020204"/>
                <a:ea typeface="微软雅黑" panose="020B0503020204020204" pitchFamily="34" charset="-122"/>
              </a:rPr>
              <a:t>Scrapy</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回车。</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2265" y="2745570"/>
            <a:ext cx="7920058" cy="1874275"/>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11.1 </a:t>
            </a:r>
            <a:r>
              <a:rPr lang="zh-CN" altLang="en-US" sz="2100" b="1" spc="225" dirty="0" smtClean="0">
                <a:solidFill>
                  <a:prstClr val="white"/>
                </a:solidFill>
              </a:rPr>
              <a:t>爬虫概述</a:t>
            </a:r>
            <a:endParaRPr lang="en-US" alt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爬虫类型</a:t>
            </a:r>
            <a:endParaRPr lang="zh-CN" sz="2000" dirty="0"/>
          </a:p>
        </p:txBody>
      </p:sp>
      <p:sp>
        <p:nvSpPr>
          <p:cNvPr id="3" name="TextBox 2"/>
          <p:cNvSpPr txBox="1"/>
          <p:nvPr/>
        </p:nvSpPr>
        <p:spPr>
          <a:xfrm>
            <a:off x="611670" y="1493758"/>
            <a:ext cx="7920058" cy="3938270"/>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网络爬虫按照实现的技术和结构可以分为通用网络爬虫、聚焦网络爬虫、增量式网络爬虫和深层网络爬虫。实际的网络爬虫系统通常是由这几种爬虫组合而成</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3000"/>
              </a:lnSpc>
              <a:defRPr/>
            </a:pPr>
            <a:r>
              <a:rPr lang="zh-CN"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rPr>
              <a:t>❶</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通用网络</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爬虫：</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3000"/>
              </a:lnSpc>
              <a:defRPr/>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别名</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全网爬虫。该类型的爬虫获取的目标资源在整个互联网中，其目标数据量庞大，爬行的范围</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广泛。比如：百度蜘蛛。</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❷聚焦网络</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爬虫：</a:t>
            </a:r>
            <a:endParaRPr lang="en-US" altLang="zh-CN"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ts val="3000"/>
              </a:lnSpc>
              <a:defRPr/>
            </a:pP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别名</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主题网络爬虫，是一种按照预先定义好的主题有选择的进行网页爬取的网络爬虫。与通用网络爬虫相比，它的目标数据只和预定义的主题相关，爬行的范围相对固定。主要用于特定信息的获取</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11.4 </a:t>
            </a:r>
            <a:r>
              <a:rPr sz="2100" b="1" spc="225" dirty="0" smtClean="0">
                <a:solidFill>
                  <a:prstClr val="white"/>
                </a:solidFill>
              </a:rPr>
              <a:t>Scrapy框架</a:t>
            </a:r>
            <a:endParaRPr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框架使用</a:t>
            </a:r>
            <a:endParaRPr lang="zh-CN" sz="2000" dirty="0" smtClean="0"/>
          </a:p>
        </p:txBody>
      </p:sp>
      <p:sp>
        <p:nvSpPr>
          <p:cNvPr id="6" name="TextBox 2"/>
          <p:cNvSpPr txBox="1"/>
          <p:nvPr/>
        </p:nvSpPr>
        <p:spPr>
          <a:xfrm>
            <a:off x="612289" y="1452594"/>
            <a:ext cx="7920058" cy="124523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安装完毕</a:t>
            </a:r>
            <a:r>
              <a:rPr lang="en-US" altLang="zh-CN" sz="2000" dirty="0" err="1">
                <a:solidFill>
                  <a:schemeClr val="tx1">
                    <a:lumMod val="75000"/>
                    <a:lumOff val="25000"/>
                  </a:schemeClr>
                </a:solidFill>
                <a:latin typeface="Candara" panose="020E0502030303020204"/>
                <a:ea typeface="微软雅黑" panose="020B0503020204020204" pitchFamily="34" charset="-122"/>
              </a:rPr>
              <a:t>scrapy</a:t>
            </a:r>
            <a:r>
              <a:rPr lang="zh-CN" altLang="en-US" sz="2000" dirty="0">
                <a:solidFill>
                  <a:schemeClr val="tx1">
                    <a:lumMod val="75000"/>
                    <a:lumOff val="25000"/>
                  </a:schemeClr>
                </a:solidFill>
                <a:latin typeface="Candara" panose="020E0502030303020204"/>
                <a:ea typeface="微软雅黑" panose="020B0503020204020204" pitchFamily="34" charset="-122"/>
              </a:rPr>
              <a:t>框架，我们便可以通过它快速搭建爬虫程序开发架构。具体操作如下：在</a:t>
            </a:r>
            <a:r>
              <a:rPr lang="en-US" altLang="zh-CN" sz="2000" dirty="0" smtClean="0">
                <a:solidFill>
                  <a:schemeClr val="tx1">
                    <a:lumMod val="75000"/>
                    <a:lumOff val="25000"/>
                  </a:schemeClr>
                </a:solidFill>
                <a:latin typeface="Candara" panose="020E0502030303020204"/>
                <a:ea typeface="微软雅黑" panose="020B0503020204020204" pitchFamily="34" charset="-122"/>
              </a:rPr>
              <a:t>WIN10 dos </a:t>
            </a:r>
            <a:r>
              <a:rPr lang="zh-CN" altLang="en-US" sz="2000" dirty="0">
                <a:solidFill>
                  <a:schemeClr val="tx1">
                    <a:lumMod val="75000"/>
                    <a:lumOff val="25000"/>
                  </a:schemeClr>
                </a:solidFill>
                <a:latin typeface="Candara" panose="020E0502030303020204"/>
                <a:ea typeface="微软雅黑" panose="020B0503020204020204" pitchFamily="34" charset="-122"/>
              </a:rPr>
              <a:t>窗口，通过</a:t>
            </a:r>
            <a:r>
              <a:rPr lang="en-US" altLang="zh-CN" sz="2000" dirty="0" err="1">
                <a:solidFill>
                  <a:schemeClr val="tx1">
                    <a:lumMod val="75000"/>
                    <a:lumOff val="25000"/>
                  </a:schemeClr>
                </a:solidFill>
                <a:latin typeface="Candara" panose="020E0502030303020204"/>
                <a:ea typeface="微软雅黑" panose="020B0503020204020204" pitchFamily="34" charset="-122"/>
              </a:rPr>
              <a:t>scrapy</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en-US" altLang="zh-CN" sz="2000" dirty="0" err="1">
                <a:solidFill>
                  <a:schemeClr val="tx1">
                    <a:lumMod val="75000"/>
                    <a:lumOff val="25000"/>
                  </a:schemeClr>
                </a:solidFill>
                <a:latin typeface="Candara" panose="020E0502030303020204"/>
                <a:ea typeface="微软雅黑" panose="020B0503020204020204" pitchFamily="34" charset="-122"/>
              </a:rPr>
              <a:t>startproject</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en-US" altLang="zh-CN" sz="2000" dirty="0" err="1">
                <a:solidFill>
                  <a:schemeClr val="tx1">
                    <a:lumMod val="75000"/>
                    <a:lumOff val="25000"/>
                  </a:schemeClr>
                </a:solidFill>
                <a:latin typeface="Candara" panose="020E0502030303020204"/>
                <a:ea typeface="微软雅黑" panose="020B0503020204020204" pitchFamily="34" charset="-122"/>
              </a:rPr>
              <a:t>ScrapyTest</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命令创建</a:t>
            </a:r>
            <a:r>
              <a:rPr lang="en-US" altLang="zh-CN" sz="2000" dirty="0" err="1">
                <a:solidFill>
                  <a:schemeClr val="tx1">
                    <a:lumMod val="75000"/>
                    <a:lumOff val="25000"/>
                  </a:schemeClr>
                </a:solidFill>
                <a:latin typeface="Candara" panose="020E0502030303020204"/>
                <a:ea typeface="微软雅黑" panose="020B0503020204020204" pitchFamily="34" charset="-122"/>
              </a:rPr>
              <a:t>ScrapyTest</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爬虫项目。</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1513" y="2871067"/>
            <a:ext cx="7920058" cy="2434090"/>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11.4 </a:t>
            </a:r>
            <a:r>
              <a:rPr sz="2100" b="1" spc="225" dirty="0" smtClean="0">
                <a:solidFill>
                  <a:prstClr val="white"/>
                </a:solidFill>
              </a:rPr>
              <a:t>Scrapy框架</a:t>
            </a:r>
            <a:endParaRPr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框架使用</a:t>
            </a:r>
            <a:endParaRPr lang="zh-CN" sz="2000" dirty="0" smtClean="0"/>
          </a:p>
        </p:txBody>
      </p:sp>
      <p:sp>
        <p:nvSpPr>
          <p:cNvPr id="12" name="TextBox 2"/>
          <p:cNvSpPr txBox="1"/>
          <p:nvPr/>
        </p:nvSpPr>
        <p:spPr>
          <a:xfrm>
            <a:off x="711468" y="1323893"/>
            <a:ext cx="7920058" cy="124523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安装完毕</a:t>
            </a:r>
            <a:r>
              <a:rPr lang="en-US" altLang="zh-CN" sz="2000" dirty="0" err="1">
                <a:solidFill>
                  <a:schemeClr val="tx1">
                    <a:lumMod val="75000"/>
                    <a:lumOff val="25000"/>
                  </a:schemeClr>
                </a:solidFill>
                <a:latin typeface="Candara" panose="020E0502030303020204"/>
                <a:ea typeface="微软雅黑" panose="020B0503020204020204" pitchFamily="34" charset="-122"/>
              </a:rPr>
              <a:t>scrapy</a:t>
            </a:r>
            <a:r>
              <a:rPr lang="zh-CN" altLang="en-US" sz="2000" dirty="0">
                <a:solidFill>
                  <a:schemeClr val="tx1">
                    <a:lumMod val="75000"/>
                    <a:lumOff val="25000"/>
                  </a:schemeClr>
                </a:solidFill>
                <a:latin typeface="Candara" panose="020E0502030303020204"/>
                <a:ea typeface="微软雅黑" panose="020B0503020204020204" pitchFamily="34" charset="-122"/>
              </a:rPr>
              <a:t>框架，我们便可以通过它快速搭建爬虫程序开发架构。具体操作如下：在</a:t>
            </a:r>
            <a:r>
              <a:rPr lang="en-US" altLang="zh-CN" sz="2000" dirty="0" smtClean="0">
                <a:solidFill>
                  <a:schemeClr val="tx1">
                    <a:lumMod val="75000"/>
                    <a:lumOff val="25000"/>
                  </a:schemeClr>
                </a:solidFill>
                <a:latin typeface="Candara" panose="020E0502030303020204"/>
                <a:ea typeface="微软雅黑" panose="020B0503020204020204" pitchFamily="34" charset="-122"/>
              </a:rPr>
              <a:t>WIN10 dos </a:t>
            </a:r>
            <a:r>
              <a:rPr lang="zh-CN" altLang="en-US" sz="2000" dirty="0">
                <a:solidFill>
                  <a:schemeClr val="tx1">
                    <a:lumMod val="75000"/>
                    <a:lumOff val="25000"/>
                  </a:schemeClr>
                </a:solidFill>
                <a:latin typeface="Candara" panose="020E0502030303020204"/>
                <a:ea typeface="微软雅黑" panose="020B0503020204020204" pitchFamily="34" charset="-122"/>
              </a:rPr>
              <a:t>窗口，通过</a:t>
            </a:r>
            <a:r>
              <a:rPr lang="en-US" altLang="zh-CN" sz="2000" dirty="0" err="1">
                <a:solidFill>
                  <a:schemeClr val="tx1">
                    <a:lumMod val="75000"/>
                    <a:lumOff val="25000"/>
                  </a:schemeClr>
                </a:solidFill>
                <a:latin typeface="Candara" panose="020E0502030303020204"/>
                <a:ea typeface="微软雅黑" panose="020B0503020204020204" pitchFamily="34" charset="-122"/>
              </a:rPr>
              <a:t>scrapy</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en-US" altLang="zh-CN" sz="2000" dirty="0" err="1">
                <a:solidFill>
                  <a:schemeClr val="tx1">
                    <a:lumMod val="75000"/>
                    <a:lumOff val="25000"/>
                  </a:schemeClr>
                </a:solidFill>
                <a:latin typeface="Candara" panose="020E0502030303020204"/>
                <a:ea typeface="微软雅黑" panose="020B0503020204020204" pitchFamily="34" charset="-122"/>
              </a:rPr>
              <a:t>startproject</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en-US" altLang="zh-CN" sz="2000" dirty="0" err="1">
                <a:solidFill>
                  <a:schemeClr val="tx1">
                    <a:lumMod val="75000"/>
                    <a:lumOff val="25000"/>
                  </a:schemeClr>
                </a:solidFill>
                <a:latin typeface="Candara" panose="020E0502030303020204"/>
                <a:ea typeface="微软雅黑" panose="020B0503020204020204" pitchFamily="34" charset="-122"/>
              </a:rPr>
              <a:t>ScrapyTest</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命令创建</a:t>
            </a:r>
            <a:r>
              <a:rPr lang="en-US" altLang="zh-CN" sz="2000" dirty="0" err="1">
                <a:solidFill>
                  <a:schemeClr val="tx1">
                    <a:lumMod val="75000"/>
                    <a:lumOff val="25000"/>
                  </a:schemeClr>
                </a:solidFill>
                <a:latin typeface="Candara" panose="020E0502030303020204"/>
                <a:ea typeface="微软雅黑" panose="020B0503020204020204" pitchFamily="34" charset="-122"/>
              </a:rPr>
              <a:t>ScrapyTest</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爬虫项目。</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11"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943904" y="2569105"/>
            <a:ext cx="5256584" cy="2808312"/>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11.4 </a:t>
            </a:r>
            <a:r>
              <a:rPr sz="2100" b="1" spc="225" dirty="0" smtClean="0">
                <a:solidFill>
                  <a:prstClr val="white"/>
                </a:solidFill>
              </a:rPr>
              <a:t>Scrapy框架</a:t>
            </a:r>
            <a:endParaRPr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框架使用</a:t>
            </a:r>
            <a:endParaRPr lang="zh-CN" sz="2000" dirty="0" smtClean="0"/>
          </a:p>
        </p:txBody>
      </p:sp>
      <p:sp>
        <p:nvSpPr>
          <p:cNvPr id="6" name="TextBox 2"/>
          <p:cNvSpPr txBox="1"/>
          <p:nvPr/>
        </p:nvSpPr>
        <p:spPr>
          <a:xfrm>
            <a:off x="611572" y="1300854"/>
            <a:ext cx="7920058" cy="1630045"/>
          </a:xfrm>
          <a:prstGeom prst="rect">
            <a:avLst/>
          </a:prstGeom>
          <a:noFill/>
        </p:spPr>
        <p:txBody>
          <a:bodyPr wrap="square" anchor="ctr">
            <a:spAutoFit/>
          </a:bodyPr>
          <a:p>
            <a:pPr indent="457200">
              <a:lnSpc>
                <a:spcPts val="3000"/>
              </a:lnSpc>
              <a:defRPr/>
            </a:pPr>
            <a:r>
              <a:rPr lang="zh-CN" altLang="en-US" sz="2000" dirty="0" smtClean="0">
                <a:solidFill>
                  <a:schemeClr val="tx1">
                    <a:lumMod val="75000"/>
                    <a:lumOff val="25000"/>
                  </a:schemeClr>
                </a:solidFill>
                <a:latin typeface="Candara" panose="020E0502030303020204"/>
                <a:ea typeface="微软雅黑" panose="020B0503020204020204" pitchFamily="34" charset="-122"/>
              </a:rPr>
              <a:t>案例：通过</a:t>
            </a:r>
            <a:r>
              <a:rPr lang="zh-CN" altLang="en-US" sz="2000" dirty="0">
                <a:solidFill>
                  <a:schemeClr val="tx1">
                    <a:lumMod val="75000"/>
                    <a:lumOff val="25000"/>
                  </a:schemeClr>
                </a:solidFill>
                <a:latin typeface="Candara" panose="020E0502030303020204"/>
                <a:ea typeface="微软雅黑" panose="020B0503020204020204" pitchFamily="34" charset="-122"/>
              </a:rPr>
              <a:t>爬取豆瓣网</a:t>
            </a:r>
            <a:r>
              <a:rPr lang="en-US" altLang="zh-CN" sz="2000" dirty="0">
                <a:solidFill>
                  <a:schemeClr val="tx1">
                    <a:lumMod val="75000"/>
                    <a:lumOff val="25000"/>
                  </a:schemeClr>
                </a:solidFill>
                <a:latin typeface="Candara" panose="020E0502030303020204"/>
                <a:ea typeface="微软雅黑" panose="020B0503020204020204" pitchFamily="34" charset="-122"/>
              </a:rPr>
              <a:t>book</a:t>
            </a:r>
            <a:r>
              <a:rPr lang="zh-CN" altLang="en-US" sz="2000" dirty="0">
                <a:solidFill>
                  <a:schemeClr val="tx1">
                    <a:lumMod val="75000"/>
                    <a:lumOff val="25000"/>
                  </a:schemeClr>
                </a:solidFill>
                <a:latin typeface="Candara" panose="020E0502030303020204"/>
                <a:ea typeface="微软雅黑" panose="020B0503020204020204" pitchFamily="34" charset="-122"/>
              </a:rPr>
              <a:t>排行榜数据来演示如何使用</a:t>
            </a:r>
            <a:r>
              <a:rPr lang="en-US" altLang="zh-CN" sz="2000" dirty="0" err="1">
                <a:solidFill>
                  <a:schemeClr val="tx1">
                    <a:lumMod val="75000"/>
                    <a:lumOff val="25000"/>
                  </a:schemeClr>
                </a:solidFill>
                <a:latin typeface="Candara" panose="020E0502030303020204"/>
                <a:ea typeface="微软雅黑" panose="020B0503020204020204" pitchFamily="34" charset="-122"/>
              </a:rPr>
              <a:t>Scrapy</a:t>
            </a:r>
            <a:r>
              <a:rPr lang="zh-CN" altLang="en-US" sz="2000" dirty="0">
                <a:solidFill>
                  <a:schemeClr val="tx1">
                    <a:lumMod val="75000"/>
                    <a:lumOff val="25000"/>
                  </a:schemeClr>
                </a:solidFill>
                <a:latin typeface="Candara" panose="020E0502030303020204"/>
                <a:ea typeface="微软雅黑" panose="020B0503020204020204" pitchFamily="34" charset="-122"/>
              </a:rPr>
              <a:t>框架开发爬虫程序</a:t>
            </a:r>
            <a:r>
              <a:rPr lang="zh-CN" altLang="en-US" sz="2000" dirty="0" smtClean="0">
                <a:solidFill>
                  <a:schemeClr val="tx1">
                    <a:lumMod val="75000"/>
                    <a:lumOff val="25000"/>
                  </a:schemeClr>
                </a:solidFill>
                <a:latin typeface="Candara" panose="020E0502030303020204"/>
                <a:ea typeface="微软雅黑" panose="020B0503020204020204" pitchFamily="34" charset="-122"/>
              </a:rPr>
              <a:t>。</a:t>
            </a:r>
            <a:endParaRPr lang="en-US" altLang="zh-CN" sz="2000" dirty="0" smtClean="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首先，在代码根目录通过</a:t>
            </a:r>
            <a:r>
              <a:rPr lang="en-US" altLang="zh-CN" sz="2000" dirty="0" err="1">
                <a:solidFill>
                  <a:schemeClr val="tx1">
                    <a:lumMod val="75000"/>
                    <a:lumOff val="25000"/>
                  </a:schemeClr>
                </a:solidFill>
                <a:latin typeface="Candara" panose="020E0502030303020204"/>
                <a:ea typeface="微软雅黑" panose="020B0503020204020204" pitchFamily="34" charset="-122"/>
              </a:rPr>
              <a:t>Scrapy</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en-US" altLang="zh-CN" sz="2000" dirty="0" err="1">
                <a:solidFill>
                  <a:schemeClr val="tx1">
                    <a:lumMod val="75000"/>
                    <a:lumOff val="25000"/>
                  </a:schemeClr>
                </a:solidFill>
                <a:latin typeface="Candara" panose="020E0502030303020204"/>
                <a:ea typeface="微软雅黑" panose="020B0503020204020204" pitchFamily="34" charset="-122"/>
              </a:rPr>
              <a:t>startproject</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en-US" altLang="zh-CN" sz="2000" dirty="0" err="1">
                <a:solidFill>
                  <a:schemeClr val="tx1">
                    <a:lumMod val="75000"/>
                    <a:lumOff val="25000"/>
                  </a:schemeClr>
                </a:solidFill>
                <a:latin typeface="Candara" panose="020E0502030303020204"/>
                <a:ea typeface="微软雅黑" panose="020B0503020204020204" pitchFamily="34" charset="-122"/>
              </a:rPr>
              <a:t>doubanbook</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a:solidFill>
                  <a:schemeClr val="tx1">
                    <a:lumMod val="75000"/>
                    <a:lumOff val="25000"/>
                  </a:schemeClr>
                </a:solidFill>
                <a:latin typeface="Candara" panose="020E0502030303020204"/>
                <a:ea typeface="微软雅黑" panose="020B0503020204020204" pitchFamily="34" charset="-122"/>
              </a:rPr>
              <a:t>创建名字为</a:t>
            </a:r>
            <a:r>
              <a:rPr lang="en-US" altLang="zh-CN" sz="2000" dirty="0" err="1">
                <a:solidFill>
                  <a:schemeClr val="tx1">
                    <a:lumMod val="75000"/>
                    <a:lumOff val="25000"/>
                  </a:schemeClr>
                </a:solidFill>
                <a:latin typeface="Candara" panose="020E0502030303020204"/>
                <a:ea typeface="微软雅黑" panose="020B0503020204020204" pitchFamily="34" charset="-122"/>
              </a:rPr>
              <a:t>doubanbook</a:t>
            </a:r>
            <a:r>
              <a:rPr lang="zh-CN" altLang="en-US" sz="2000" dirty="0">
                <a:solidFill>
                  <a:schemeClr val="tx1">
                    <a:lumMod val="75000"/>
                    <a:lumOff val="25000"/>
                  </a:schemeClr>
                </a:solidFill>
                <a:latin typeface="Candara" panose="020E0502030303020204"/>
                <a:ea typeface="微软雅黑" panose="020B0503020204020204" pitchFamily="34" charset="-122"/>
              </a:rPr>
              <a:t>的爬虫项目。</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151220" y="2919636"/>
            <a:ext cx="6840051" cy="3076756"/>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11.4 </a:t>
            </a:r>
            <a:r>
              <a:rPr sz="2100" b="1" spc="225" dirty="0" smtClean="0">
                <a:solidFill>
                  <a:prstClr val="white"/>
                </a:solidFill>
              </a:rPr>
              <a:t>Scrapy框架</a:t>
            </a:r>
            <a:endParaRPr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框架使用</a:t>
            </a:r>
            <a:endParaRPr lang="zh-CN" sz="2000" dirty="0" smtClean="0"/>
          </a:p>
        </p:txBody>
      </p:sp>
      <p:sp>
        <p:nvSpPr>
          <p:cNvPr id="6" name="TextBox 2"/>
          <p:cNvSpPr txBox="1"/>
          <p:nvPr/>
        </p:nvSpPr>
        <p:spPr>
          <a:xfrm>
            <a:off x="432435" y="1493750"/>
            <a:ext cx="8280061" cy="47561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使用</a:t>
            </a:r>
            <a:r>
              <a:rPr lang="en-US" altLang="zh-CN" sz="2000" dirty="0" err="1">
                <a:solidFill>
                  <a:schemeClr val="tx1">
                    <a:lumMod val="75000"/>
                    <a:lumOff val="25000"/>
                  </a:schemeClr>
                </a:solidFill>
                <a:latin typeface="Candara" panose="020E0502030303020204"/>
                <a:ea typeface="微软雅黑" panose="020B0503020204020204" pitchFamily="34" charset="-122"/>
              </a:rPr>
              <a:t>Pycharm</a:t>
            </a:r>
            <a:r>
              <a:rPr lang="en-US" altLang="zh-CN" sz="2000" dirty="0">
                <a:solidFill>
                  <a:schemeClr val="tx1">
                    <a:lumMod val="75000"/>
                    <a:lumOff val="25000"/>
                  </a:schemeClr>
                </a:solidFill>
                <a:latin typeface="Candara" panose="020E0502030303020204"/>
                <a:ea typeface="微软雅黑" panose="020B0503020204020204" pitchFamily="34" charset="-122"/>
              </a:rPr>
              <a:t> IDE </a:t>
            </a:r>
            <a:r>
              <a:rPr lang="zh-CN" altLang="en-US" sz="2000" dirty="0">
                <a:solidFill>
                  <a:schemeClr val="tx1">
                    <a:lumMod val="75000"/>
                    <a:lumOff val="25000"/>
                  </a:schemeClr>
                </a:solidFill>
                <a:latin typeface="Candara" panose="020E0502030303020204"/>
                <a:ea typeface="微软雅黑" panose="020B0503020204020204" pitchFamily="34" charset="-122"/>
              </a:rPr>
              <a:t>打开刚才创建的</a:t>
            </a:r>
            <a:r>
              <a:rPr lang="en-US" altLang="zh-CN" sz="2000" dirty="0" err="1">
                <a:solidFill>
                  <a:schemeClr val="tx1">
                    <a:lumMod val="75000"/>
                    <a:lumOff val="25000"/>
                  </a:schemeClr>
                </a:solidFill>
                <a:latin typeface="Candara" panose="020E0502030303020204"/>
                <a:ea typeface="微软雅黑" panose="020B0503020204020204" pitchFamily="34" charset="-122"/>
              </a:rPr>
              <a:t>doubanbook</a:t>
            </a:r>
            <a:r>
              <a:rPr lang="zh-CN" altLang="en-US" sz="2000" dirty="0">
                <a:solidFill>
                  <a:schemeClr val="tx1">
                    <a:lumMod val="75000"/>
                    <a:lumOff val="25000"/>
                  </a:schemeClr>
                </a:solidFill>
                <a:latin typeface="Candara" panose="020E0502030303020204"/>
                <a:ea typeface="微软雅黑" panose="020B0503020204020204" pitchFamily="34" charset="-122"/>
              </a:rPr>
              <a:t>项目，其框架如下</a:t>
            </a:r>
            <a:r>
              <a:rPr lang="zh-CN" altLang="en-US" sz="2000" dirty="0" smtClean="0">
                <a:solidFill>
                  <a:schemeClr val="tx1">
                    <a:lumMod val="75000"/>
                    <a:lumOff val="25000"/>
                  </a:schemeClr>
                </a:solidFill>
                <a:latin typeface="Candara" panose="020E0502030303020204"/>
                <a:ea typeface="微软雅黑" panose="020B0503020204020204" pitchFamily="34" charset="-122"/>
              </a:rPr>
              <a:t>图：</a:t>
            </a:r>
            <a:endParaRPr lang="zh-CN" altLang="en-US" sz="2000" dirty="0" smtClean="0">
              <a:solidFill>
                <a:schemeClr val="tx1">
                  <a:lumMod val="75000"/>
                  <a:lumOff val="25000"/>
                </a:schemeClr>
              </a:solidFill>
              <a:latin typeface="Candara" panose="020E0502030303020204"/>
              <a:ea typeface="微软雅黑" panose="020B0503020204020204" pitchFamily="34" charset="-122"/>
            </a:endParaRPr>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692257" y="1969785"/>
            <a:ext cx="5760043" cy="3781670"/>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11.4 </a:t>
            </a:r>
            <a:r>
              <a:rPr sz="2100" b="1" spc="225" dirty="0" smtClean="0">
                <a:solidFill>
                  <a:prstClr val="white"/>
                </a:solidFill>
              </a:rPr>
              <a:t>Scrapy框架</a:t>
            </a:r>
            <a:endParaRPr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框架使用</a:t>
            </a:r>
            <a:endParaRPr lang="zh-CN" sz="2000" dirty="0" smtClean="0"/>
          </a:p>
        </p:txBody>
      </p:sp>
      <p:sp>
        <p:nvSpPr>
          <p:cNvPr id="6" name="TextBox 2"/>
          <p:cNvSpPr txBox="1"/>
          <p:nvPr/>
        </p:nvSpPr>
        <p:spPr>
          <a:xfrm>
            <a:off x="611983" y="1493869"/>
            <a:ext cx="7920058" cy="86042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在</a:t>
            </a:r>
            <a:r>
              <a:rPr lang="en-US" altLang="zh-CN" sz="2000" dirty="0" err="1">
                <a:solidFill>
                  <a:schemeClr val="tx1">
                    <a:lumMod val="75000"/>
                    <a:lumOff val="25000"/>
                  </a:schemeClr>
                </a:solidFill>
                <a:latin typeface="Candara" panose="020E0502030303020204"/>
                <a:ea typeface="微软雅黑" panose="020B0503020204020204" pitchFamily="34" charset="-122"/>
              </a:rPr>
              <a:t>Pycharm</a:t>
            </a:r>
            <a:r>
              <a:rPr lang="zh-CN" altLang="en-US" sz="2000" dirty="0">
                <a:solidFill>
                  <a:schemeClr val="tx1">
                    <a:lumMod val="75000"/>
                    <a:lumOff val="25000"/>
                  </a:schemeClr>
                </a:solidFill>
                <a:latin typeface="Candara" panose="020E0502030303020204"/>
                <a:ea typeface="微软雅黑" panose="020B0503020204020204" pitchFamily="34" charset="-122"/>
              </a:rPr>
              <a:t>下，双击右侧</a:t>
            </a:r>
            <a:r>
              <a:rPr lang="en-US" altLang="zh-CN" sz="2000" dirty="0">
                <a:solidFill>
                  <a:schemeClr val="tx1">
                    <a:lumMod val="75000"/>
                    <a:lumOff val="25000"/>
                  </a:schemeClr>
                </a:solidFill>
                <a:latin typeface="Candara" panose="020E0502030303020204"/>
                <a:ea typeface="微软雅黑" panose="020B0503020204020204" pitchFamily="34" charset="-122"/>
              </a:rPr>
              <a:t>items.py </a:t>
            </a:r>
            <a:r>
              <a:rPr lang="zh-CN" altLang="en-US" sz="2000" dirty="0">
                <a:solidFill>
                  <a:schemeClr val="tx1">
                    <a:lumMod val="75000"/>
                    <a:lumOff val="25000"/>
                  </a:schemeClr>
                </a:solidFill>
                <a:latin typeface="Candara" panose="020E0502030303020204"/>
                <a:ea typeface="微软雅黑" panose="020B0503020204020204" pitchFamily="34" charset="-122"/>
              </a:rPr>
              <a:t>文件，在此处定义将要抓取的</a:t>
            </a:r>
            <a:r>
              <a:rPr lang="en-US" altLang="zh-CN" sz="2000" dirty="0">
                <a:solidFill>
                  <a:schemeClr val="tx1">
                    <a:lumMod val="75000"/>
                    <a:lumOff val="25000"/>
                  </a:schemeClr>
                </a:solidFill>
                <a:latin typeface="Candara" panose="020E0502030303020204"/>
                <a:ea typeface="微软雅黑" panose="020B0503020204020204" pitchFamily="34" charset="-122"/>
              </a:rPr>
              <a:t>book</a:t>
            </a:r>
            <a:r>
              <a:rPr lang="zh-CN" altLang="en-US" sz="2000" dirty="0">
                <a:solidFill>
                  <a:schemeClr val="tx1">
                    <a:lumMod val="75000"/>
                    <a:lumOff val="25000"/>
                  </a:schemeClr>
                </a:solidFill>
                <a:latin typeface="Candara" panose="020E0502030303020204"/>
                <a:ea typeface="微软雅黑" panose="020B0503020204020204" pitchFamily="34" charset="-122"/>
              </a:rPr>
              <a:t>字段名称。我们在自动生成的 </a:t>
            </a:r>
            <a:r>
              <a:rPr lang="en-US" altLang="zh-CN" sz="2000" dirty="0">
                <a:solidFill>
                  <a:schemeClr val="tx1">
                    <a:lumMod val="75000"/>
                    <a:lumOff val="25000"/>
                  </a:schemeClr>
                </a:solidFill>
                <a:latin typeface="Candara" panose="020E0502030303020204"/>
                <a:ea typeface="微软雅黑" panose="020B0503020204020204" pitchFamily="34" charset="-122"/>
              </a:rPr>
              <a:t>class </a:t>
            </a:r>
            <a:r>
              <a:rPr lang="zh-CN" altLang="en-US" sz="2000" dirty="0">
                <a:solidFill>
                  <a:schemeClr val="tx1">
                    <a:lumMod val="75000"/>
                    <a:lumOff val="25000"/>
                  </a:schemeClr>
                </a:solidFill>
                <a:latin typeface="Candara" panose="020E0502030303020204"/>
                <a:ea typeface="微软雅黑" panose="020B0503020204020204" pitchFamily="34" charset="-122"/>
              </a:rPr>
              <a:t>类中添加对应字段。</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691744" y="2439494"/>
            <a:ext cx="5760043" cy="3441976"/>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11.4 </a:t>
            </a:r>
            <a:r>
              <a:rPr sz="2100" b="1" spc="225" dirty="0" smtClean="0">
                <a:solidFill>
                  <a:prstClr val="white"/>
                </a:solidFill>
              </a:rPr>
              <a:t>Scrapy框架</a:t>
            </a:r>
            <a:endParaRPr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框架使用</a:t>
            </a:r>
            <a:endParaRPr lang="zh-CN" sz="2000" dirty="0" smtClean="0"/>
          </a:p>
        </p:txBody>
      </p:sp>
      <p:sp>
        <p:nvSpPr>
          <p:cNvPr id="6" name="TextBox 2"/>
          <p:cNvSpPr txBox="1"/>
          <p:nvPr/>
        </p:nvSpPr>
        <p:spPr>
          <a:xfrm>
            <a:off x="611983" y="1493756"/>
            <a:ext cx="7920058" cy="86042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右键单击</a:t>
            </a:r>
            <a:r>
              <a:rPr lang="en-US" altLang="zh-CN" sz="2000" dirty="0">
                <a:solidFill>
                  <a:schemeClr val="tx1">
                    <a:lumMod val="75000"/>
                    <a:lumOff val="25000"/>
                  </a:schemeClr>
                </a:solidFill>
                <a:latin typeface="Candara" panose="020E0502030303020204"/>
                <a:ea typeface="微软雅黑" panose="020B0503020204020204" pitchFamily="34" charset="-122"/>
              </a:rPr>
              <a:t>spiders</a:t>
            </a:r>
            <a:r>
              <a:rPr lang="zh-CN" altLang="en-US" sz="2000" dirty="0">
                <a:solidFill>
                  <a:schemeClr val="tx1">
                    <a:lumMod val="75000"/>
                    <a:lumOff val="25000"/>
                  </a:schemeClr>
                </a:solidFill>
                <a:latin typeface="Candara" panose="020E0502030303020204"/>
                <a:ea typeface="微软雅黑" panose="020B0503020204020204" pitchFamily="34" charset="-122"/>
              </a:rPr>
              <a:t>文件夹，选择</a:t>
            </a:r>
            <a:r>
              <a:rPr lang="en-US" altLang="zh-CN" sz="2000" dirty="0">
                <a:solidFill>
                  <a:schemeClr val="tx1">
                    <a:lumMod val="75000"/>
                    <a:lumOff val="25000"/>
                  </a:schemeClr>
                </a:solidFill>
                <a:latin typeface="Candara" panose="020E0502030303020204"/>
                <a:ea typeface="微软雅黑" panose="020B0503020204020204" pitchFamily="34" charset="-122"/>
              </a:rPr>
              <a:t>New——&gt;</a:t>
            </a:r>
            <a:r>
              <a:rPr lang="en-US" altLang="zh-CN" sz="2000" dirty="0" err="1">
                <a:solidFill>
                  <a:schemeClr val="tx1">
                    <a:lumMod val="75000"/>
                    <a:lumOff val="25000"/>
                  </a:schemeClr>
                </a:solidFill>
                <a:latin typeface="Candara" panose="020E0502030303020204"/>
                <a:ea typeface="微软雅黑" panose="020B0503020204020204" pitchFamily="34" charset="-122"/>
              </a:rPr>
              <a:t>PythonFile</a:t>
            </a:r>
            <a:r>
              <a:rPr lang="en-US" altLang="zh-CN" sz="2000" dirty="0">
                <a:solidFill>
                  <a:schemeClr val="tx1">
                    <a:lumMod val="75000"/>
                    <a:lumOff val="25000"/>
                  </a:schemeClr>
                </a:solidFill>
                <a:latin typeface="Candara" panose="020E0502030303020204"/>
                <a:ea typeface="微软雅黑" panose="020B0503020204020204" pitchFamily="34" charset="-122"/>
              </a:rPr>
              <a:t>——&gt;</a:t>
            </a:r>
            <a:r>
              <a:rPr lang="zh-CN" altLang="en-US" sz="2000" dirty="0">
                <a:solidFill>
                  <a:schemeClr val="tx1">
                    <a:lumMod val="75000"/>
                    <a:lumOff val="25000"/>
                  </a:schemeClr>
                </a:solidFill>
                <a:latin typeface="Candara" panose="020E0502030303020204"/>
                <a:ea typeface="微软雅黑" panose="020B0503020204020204" pitchFamily="34" charset="-122"/>
              </a:rPr>
              <a:t>打开</a:t>
            </a:r>
            <a:r>
              <a:rPr lang="en-US" altLang="zh-CN" sz="2000" dirty="0">
                <a:solidFill>
                  <a:schemeClr val="tx1">
                    <a:lumMod val="75000"/>
                    <a:lumOff val="25000"/>
                  </a:schemeClr>
                </a:solidFill>
                <a:latin typeface="Candara" panose="020E0502030303020204"/>
                <a:ea typeface="微软雅黑" panose="020B0503020204020204" pitchFamily="34" charset="-122"/>
              </a:rPr>
              <a:t>New Python File </a:t>
            </a:r>
            <a:r>
              <a:rPr lang="zh-CN" altLang="en-US" sz="2000" dirty="0">
                <a:solidFill>
                  <a:schemeClr val="tx1">
                    <a:lumMod val="75000"/>
                    <a:lumOff val="25000"/>
                  </a:schemeClr>
                </a:solidFill>
                <a:latin typeface="Candara" panose="020E0502030303020204"/>
                <a:ea typeface="微软雅黑" panose="020B0503020204020204" pitchFamily="34" charset="-122"/>
              </a:rPr>
              <a:t>对话框 </a:t>
            </a:r>
            <a:r>
              <a:rPr lang="en-US" altLang="zh-CN" sz="2000" dirty="0">
                <a:solidFill>
                  <a:schemeClr val="tx1">
                    <a:lumMod val="75000"/>
                    <a:lumOff val="25000"/>
                  </a:schemeClr>
                </a:solidFill>
                <a:latin typeface="Candara" panose="020E0502030303020204"/>
                <a:ea typeface="微软雅黑" panose="020B0503020204020204" pitchFamily="34" charset="-122"/>
              </a:rPr>
              <a:t>——&gt; </a:t>
            </a:r>
            <a:r>
              <a:rPr lang="zh-CN" altLang="en-US" sz="2000" dirty="0">
                <a:solidFill>
                  <a:schemeClr val="tx1">
                    <a:lumMod val="75000"/>
                    <a:lumOff val="25000"/>
                  </a:schemeClr>
                </a:solidFill>
                <a:latin typeface="Candara" panose="020E0502030303020204"/>
                <a:ea typeface="微软雅黑" panose="020B0503020204020204" pitchFamily="34" charset="-122"/>
              </a:rPr>
              <a:t>输入文件名</a:t>
            </a:r>
            <a:r>
              <a:rPr lang="en-US" altLang="zh-CN" sz="2000" dirty="0" err="1">
                <a:solidFill>
                  <a:schemeClr val="tx1">
                    <a:lumMod val="75000"/>
                    <a:lumOff val="25000"/>
                  </a:schemeClr>
                </a:solidFill>
                <a:latin typeface="Candara" panose="020E0502030303020204"/>
                <a:ea typeface="微软雅黑" panose="020B0503020204020204" pitchFamily="34" charset="-122"/>
              </a:rPr>
              <a:t>bookspider</a:t>
            </a:r>
            <a:r>
              <a:rPr lang="en-US" altLang="zh-CN" sz="2000" dirty="0">
                <a:solidFill>
                  <a:schemeClr val="tx1">
                    <a:lumMod val="75000"/>
                    <a:lumOff val="25000"/>
                  </a:schemeClr>
                </a:solidFill>
                <a:latin typeface="Candara" panose="020E0502030303020204"/>
                <a:ea typeface="微软雅黑" panose="020B0503020204020204" pitchFamily="34" charset="-122"/>
              </a:rPr>
              <a:t>  </a:t>
            </a:r>
            <a:r>
              <a:rPr lang="zh-CN" altLang="en-US" sz="2000" dirty="0" smtClean="0">
                <a:solidFill>
                  <a:schemeClr val="tx1">
                    <a:lumMod val="75000"/>
                    <a:lumOff val="25000"/>
                  </a:schemeClr>
                </a:solidFill>
                <a:latin typeface="Candara" panose="020E0502030303020204"/>
                <a:ea typeface="微软雅黑" panose="020B0503020204020204" pitchFamily="34" charset="-122"/>
              </a:rPr>
              <a:t>创建</a:t>
            </a:r>
            <a:r>
              <a:rPr lang="zh-CN" altLang="en-US" sz="2000" dirty="0">
                <a:solidFill>
                  <a:schemeClr val="tx1">
                    <a:lumMod val="75000"/>
                    <a:lumOff val="25000"/>
                  </a:schemeClr>
                </a:solidFill>
                <a:latin typeface="Candara" panose="020E0502030303020204"/>
                <a:ea typeface="微软雅黑" panose="020B0503020204020204" pitchFamily="34" charset="-122"/>
              </a:rPr>
              <a:t>爬虫文件。</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411885" y="2452904"/>
            <a:ext cx="4320032" cy="3403661"/>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11.4 </a:t>
            </a:r>
            <a:r>
              <a:rPr sz="2100" b="1" spc="225" dirty="0" smtClean="0">
                <a:solidFill>
                  <a:prstClr val="white"/>
                </a:solidFill>
              </a:rPr>
              <a:t>Scrapy框架</a:t>
            </a:r>
            <a:endParaRPr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框架使用</a:t>
            </a:r>
            <a:endParaRPr lang="zh-CN" sz="2000" dirty="0" smtClean="0"/>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1456" y="1493202"/>
            <a:ext cx="7920058" cy="4308129"/>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11.4 </a:t>
            </a:r>
            <a:r>
              <a:rPr sz="2100" b="1" spc="225" dirty="0" smtClean="0">
                <a:solidFill>
                  <a:prstClr val="white"/>
                </a:solidFill>
              </a:rPr>
              <a:t>Scrapy框架</a:t>
            </a:r>
            <a:endParaRPr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框架使用</a:t>
            </a:r>
            <a:endParaRPr lang="zh-CN" sz="2000" dirty="0" smtClean="0"/>
          </a:p>
        </p:txBody>
      </p:sp>
      <p:sp>
        <p:nvSpPr>
          <p:cNvPr id="7" name="TextBox 2"/>
          <p:cNvSpPr txBox="1"/>
          <p:nvPr/>
        </p:nvSpPr>
        <p:spPr>
          <a:xfrm>
            <a:off x="252334" y="1300749"/>
            <a:ext cx="8640063" cy="2399665"/>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然后，双击打开</a:t>
            </a:r>
            <a:r>
              <a:rPr lang="en-US" altLang="zh-CN" sz="2000" dirty="0">
                <a:solidFill>
                  <a:schemeClr val="tx1">
                    <a:lumMod val="75000"/>
                    <a:lumOff val="25000"/>
                  </a:schemeClr>
                </a:solidFill>
                <a:latin typeface="Candara" panose="020E0502030303020204"/>
                <a:ea typeface="微软雅黑" panose="020B0503020204020204" pitchFamily="34" charset="-122"/>
              </a:rPr>
              <a:t>settings.py </a:t>
            </a:r>
            <a:r>
              <a:rPr lang="zh-CN" altLang="en-US" sz="2000" dirty="0">
                <a:solidFill>
                  <a:schemeClr val="tx1">
                    <a:lumMod val="75000"/>
                    <a:lumOff val="25000"/>
                  </a:schemeClr>
                </a:solidFill>
                <a:latin typeface="Candara" panose="020E0502030303020204"/>
                <a:ea typeface="微软雅黑" panose="020B0503020204020204" pitchFamily="34" charset="-122"/>
              </a:rPr>
              <a:t>爬虫属性配置文件，输入模拟浏览器访问代码。这个一定是必须的，不然，爬虫容易被拒接访问，报错</a:t>
            </a:r>
            <a:r>
              <a:rPr lang="zh-CN" altLang="en-US" sz="2000" dirty="0" smtClean="0">
                <a:solidFill>
                  <a:schemeClr val="tx1">
                    <a:lumMod val="75000"/>
                    <a:lumOff val="25000"/>
                  </a:schemeClr>
                </a:solidFill>
                <a:latin typeface="Candara" panose="020E0502030303020204"/>
                <a:ea typeface="微软雅黑" panose="020B0503020204020204" pitchFamily="34" charset="-122"/>
              </a:rPr>
              <a:t>！</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en-US" altLang="zh-CN" sz="2000" dirty="0">
                <a:solidFill>
                  <a:schemeClr val="tx1">
                    <a:lumMod val="75000"/>
                    <a:lumOff val="25000"/>
                  </a:schemeClr>
                </a:solidFill>
                <a:latin typeface="Candara" panose="020E0502030303020204"/>
                <a:ea typeface="微软雅黑" panose="020B0503020204020204" pitchFamily="34" charset="-122"/>
              </a:rPr>
              <a:t>USER_AGENT = 'Mozilla/5.0 (Windows NT 6.1; WOW64) </a:t>
            </a:r>
            <a:r>
              <a:rPr lang="en-US" altLang="zh-CN" sz="2000" dirty="0" err="1">
                <a:solidFill>
                  <a:schemeClr val="tx1">
                    <a:lumMod val="75000"/>
                    <a:lumOff val="25000"/>
                  </a:schemeClr>
                </a:solidFill>
                <a:latin typeface="Candara" panose="020E0502030303020204"/>
                <a:ea typeface="微软雅黑" panose="020B0503020204020204" pitchFamily="34" charset="-122"/>
              </a:rPr>
              <a:t>AppleWebKit</a:t>
            </a:r>
            <a:r>
              <a:rPr lang="en-US" altLang="zh-CN" sz="2000" dirty="0">
                <a:solidFill>
                  <a:schemeClr val="tx1">
                    <a:lumMod val="75000"/>
                    <a:lumOff val="25000"/>
                  </a:schemeClr>
                </a:solidFill>
                <a:latin typeface="Candara" panose="020E0502030303020204"/>
                <a:ea typeface="微软雅黑" panose="020B0503020204020204" pitchFamily="34" charset="-122"/>
              </a:rPr>
              <a:t>/537.36 (KHTML, like Gecko) Chrome/55.0.2883.87 Safari/537.36</a:t>
            </a:r>
            <a:r>
              <a:rPr lang="en-US" altLang="zh-CN" sz="2000" dirty="0" smtClean="0">
                <a:solidFill>
                  <a:schemeClr val="tx1">
                    <a:lumMod val="75000"/>
                    <a:lumOff val="25000"/>
                  </a:schemeClr>
                </a:solidFill>
                <a:latin typeface="Candara" panose="020E0502030303020204"/>
                <a:ea typeface="微软雅黑" panose="020B0503020204020204" pitchFamily="34" charset="-122"/>
              </a:rPr>
              <a:t>'</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至此，第一个爬虫程序设计完毕，保存所有代码。接下来，运行爬虫程序，结果。</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331893" y="3997852"/>
            <a:ext cx="6480048" cy="596125"/>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11.4 </a:t>
            </a:r>
            <a:r>
              <a:rPr sz="2100" b="1" spc="225" dirty="0" smtClean="0">
                <a:solidFill>
                  <a:prstClr val="white"/>
                </a:solidFill>
              </a:rPr>
              <a:t>Scrapy框架</a:t>
            </a:r>
            <a:endParaRPr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框架使用</a:t>
            </a:r>
            <a:endParaRPr lang="zh-CN" sz="2000" dirty="0" smtClean="0"/>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12249" y="1492937"/>
            <a:ext cx="7920058" cy="4052117"/>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383280" cy="645160"/>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en-US" altLang="zh-CN" dirty="0">
                <a:solidFill>
                  <a:schemeClr val="tx1">
                    <a:lumMod val="50000"/>
                    <a:lumOff val="50000"/>
                  </a:schemeClr>
                </a:solidFill>
              </a:rPr>
              <a:t>——</a:t>
            </a:r>
            <a:r>
              <a:rPr lang="zh-CN" altLang="en-US" dirty="0">
                <a:solidFill>
                  <a:schemeClr val="tx1">
                    <a:lumMod val="50000"/>
                    <a:lumOff val="50000"/>
                  </a:schemeClr>
                </a:solidFill>
              </a:rPr>
              <a:t>一</a:t>
            </a:r>
            <a:r>
              <a:rPr lang="zh-CN" altLang="zh-CN" dirty="0">
                <a:solidFill>
                  <a:schemeClr val="tx1">
                    <a:lumMod val="50000"/>
                    <a:lumOff val="50000"/>
                  </a:schemeClr>
                </a:solidFill>
              </a:rPr>
              <a:t>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11.1 </a:t>
            </a:r>
            <a:r>
              <a:rPr lang="zh-CN" altLang="en-US" sz="2100" b="1" spc="225" dirty="0" smtClean="0">
                <a:solidFill>
                  <a:prstClr val="white"/>
                </a:solidFill>
              </a:rPr>
              <a:t>爬虫概述</a:t>
            </a:r>
            <a:endParaRPr lang="en-US" alt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爬虫类型</a:t>
            </a:r>
            <a:endParaRPr lang="zh-CN" sz="2000" dirty="0"/>
          </a:p>
        </p:txBody>
      </p:sp>
      <p:sp>
        <p:nvSpPr>
          <p:cNvPr id="3" name="TextBox 2"/>
          <p:cNvSpPr txBox="1"/>
          <p:nvPr/>
        </p:nvSpPr>
        <p:spPr>
          <a:xfrm>
            <a:off x="611259" y="1493088"/>
            <a:ext cx="7920058" cy="3553460"/>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❸增量式网络</a:t>
            </a:r>
            <a:r>
              <a:rPr lang="zh-CN" altLang="en-US" sz="2000" dirty="0" smtClean="0">
                <a:solidFill>
                  <a:schemeClr val="tx1">
                    <a:lumMod val="75000"/>
                    <a:lumOff val="25000"/>
                  </a:schemeClr>
                </a:solidFill>
                <a:latin typeface="Candara" panose="020E0502030303020204"/>
                <a:ea typeface="微软雅黑" panose="020B0503020204020204" pitchFamily="34" charset="-122"/>
              </a:rPr>
              <a:t>爬虫：</a:t>
            </a:r>
            <a:endParaRPr lang="en-US" altLang="zh-CN" sz="2000" dirty="0" smtClean="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smtClean="0">
                <a:solidFill>
                  <a:schemeClr val="tx1">
                    <a:lumMod val="75000"/>
                    <a:lumOff val="25000"/>
                  </a:schemeClr>
                </a:solidFill>
                <a:latin typeface="Candara" panose="020E0502030303020204"/>
                <a:ea typeface="微软雅黑" panose="020B0503020204020204" pitchFamily="34" charset="-122"/>
              </a:rPr>
              <a:t>是</a:t>
            </a:r>
            <a:r>
              <a:rPr lang="zh-CN" altLang="en-US" sz="2000" dirty="0">
                <a:solidFill>
                  <a:schemeClr val="tx1">
                    <a:lumMod val="75000"/>
                    <a:lumOff val="25000"/>
                  </a:schemeClr>
                </a:solidFill>
                <a:latin typeface="Candara" panose="020E0502030303020204"/>
                <a:ea typeface="微软雅黑" panose="020B0503020204020204" pitchFamily="34" charset="-122"/>
              </a:rPr>
              <a:t>指对已下载网页采取增量式更新和只爬行新产生的或者已经发生变化网页的爬虫，它能够在一定程度上保证所爬行的页面是尽可能新的页面。和周期性爬行和刷新页面的网络爬虫相比，增量式爬虫只会在需要的时候爬行新产生或发生更新的页面 </a:t>
            </a:r>
            <a:r>
              <a:rPr lang="zh-CN" altLang="en-US" sz="2000" dirty="0" smtClean="0">
                <a:solidFill>
                  <a:schemeClr val="tx1">
                    <a:lumMod val="75000"/>
                    <a:lumOff val="25000"/>
                  </a:schemeClr>
                </a:solidFill>
                <a:latin typeface="Candara" panose="020E0502030303020204"/>
                <a:ea typeface="微软雅黑" panose="020B0503020204020204" pitchFamily="34" charset="-122"/>
              </a:rPr>
              <a:t>。</a:t>
            </a:r>
            <a:endParaRPr lang="en-US" altLang="zh-CN" sz="2000" dirty="0" smtClean="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zh-CN" sz="2000" dirty="0" smtClean="0">
                <a:solidFill>
                  <a:schemeClr val="tx1">
                    <a:lumMod val="75000"/>
                    <a:lumOff val="25000"/>
                  </a:schemeClr>
                </a:solidFill>
                <a:latin typeface="Candara" panose="020E0502030303020204"/>
                <a:ea typeface="微软雅黑" panose="020B0503020204020204" pitchFamily="34" charset="-122"/>
              </a:rPr>
              <a:t>❹</a:t>
            </a:r>
            <a:r>
              <a:rPr lang="zh-CN" altLang="en-US" sz="2000" dirty="0">
                <a:solidFill>
                  <a:schemeClr val="tx1">
                    <a:lumMod val="75000"/>
                    <a:lumOff val="25000"/>
                  </a:schemeClr>
                </a:solidFill>
                <a:latin typeface="Candara" panose="020E0502030303020204"/>
                <a:ea typeface="微软雅黑" panose="020B0503020204020204" pitchFamily="34" charset="-122"/>
              </a:rPr>
              <a:t>深层网络</a:t>
            </a:r>
            <a:r>
              <a:rPr lang="zh-CN" altLang="en-US" sz="2000" dirty="0" smtClean="0">
                <a:solidFill>
                  <a:schemeClr val="tx1">
                    <a:lumMod val="75000"/>
                    <a:lumOff val="25000"/>
                  </a:schemeClr>
                </a:solidFill>
                <a:latin typeface="Candara" panose="020E0502030303020204"/>
                <a:ea typeface="微软雅黑" panose="020B0503020204020204" pitchFamily="34" charset="-122"/>
              </a:rPr>
              <a:t>爬虫：</a:t>
            </a:r>
            <a:endParaRPr lang="en-US" altLang="zh-CN" sz="2000" dirty="0" smtClean="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是一种用于爬取互联网中深层页面的爬虫程序。和通用网络爬虫相比，深层页面的爬取，需要想办法自动填写对应的表单，因而，深层网络爬虫的核心在于表单的填写。</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11.1 </a:t>
            </a:r>
            <a:r>
              <a:rPr lang="zh-CN" altLang="en-US" sz="2100" b="1" spc="225" dirty="0" smtClean="0">
                <a:solidFill>
                  <a:prstClr val="white"/>
                </a:solidFill>
              </a:rPr>
              <a:t>爬虫概述</a:t>
            </a:r>
            <a:endParaRPr lang="en-US" altLang="zh-CN" sz="2100" b="1" spc="225" dirty="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爬虫原理</a:t>
            </a:r>
            <a:endParaRPr lang="zh-CN" sz="2000" dirty="0"/>
          </a:p>
        </p:txBody>
      </p:sp>
      <p:sp>
        <p:nvSpPr>
          <p:cNvPr id="3" name="矩形 2"/>
          <p:cNvSpPr/>
          <p:nvPr/>
        </p:nvSpPr>
        <p:spPr>
          <a:xfrm>
            <a:off x="611879" y="1672507"/>
            <a:ext cx="7920058" cy="1245235"/>
          </a:xfrm>
          <a:prstGeom prst="rect">
            <a:avLst/>
          </a:prstGeom>
        </p:spPr>
        <p:txBody>
          <a:bodyPr wrap="square">
            <a:spAutoFit/>
          </a:bodyPr>
          <a:p>
            <a:pPr indent="457200" algn="just">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不同的爬虫程序，其实现原理也不尽相同。但这些实现原理有许多的相似之处，即我们通常所说的“共性”。基于此，本节用一个通用的网络爬虫结构来说明爬虫的基本工作流程。</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031797" y="2917732"/>
            <a:ext cx="5079889" cy="2692029"/>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3" name="组合 72"/>
          <p:cNvGrpSpPr/>
          <p:nvPr/>
        </p:nvGrpSpPr>
        <p:grpSpPr>
          <a:xfrm>
            <a:off x="690257" y="854039"/>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 name="文本框 14"/>
            <p:cNvSpPr txBox="1"/>
            <p:nvPr/>
          </p:nvSpPr>
          <p:spPr>
            <a:xfrm>
              <a:off x="3342837" y="1169836"/>
              <a:ext cx="2458328" cy="521970"/>
            </a:xfrm>
            <a:prstGeom prst="rect">
              <a:avLst/>
            </a:prstGeom>
            <a:noFill/>
          </p:spPr>
          <p:txBody>
            <a:bodyPr wrap="none" rtlCol="0">
              <a:spAutoFit/>
            </a:bodyPr>
            <a:lstStyle/>
            <a:p>
              <a:pPr algn="ctr"/>
              <a:r>
                <a:rPr lang="zh-CN" altLang="en-US" sz="2800" dirty="0" smtClean="0">
                  <a:solidFill>
                    <a:srgbClr val="FFC000"/>
                  </a:solidFill>
                </a:rPr>
                <a:t>第十一章</a:t>
              </a:r>
              <a:r>
                <a:rPr lang="zh-CN" altLang="en-US" sz="2800" dirty="0">
                  <a:solidFill>
                    <a:srgbClr val="FFC000"/>
                  </a:solidFill>
                </a:rPr>
                <a:t>　项目实战：爬虫程序</a:t>
              </a:r>
              <a:endParaRPr lang="zh-CN" altLang="en-US" sz="2800" dirty="0">
                <a:solidFill>
                  <a:srgbClr val="FFC000"/>
                </a:solidFill>
              </a:endParaRPr>
            </a:p>
          </p:txBody>
        </p:sp>
      </p:grpSp>
      <p:grpSp>
        <p:nvGrpSpPr>
          <p:cNvPr id="67" name="组合 66"/>
          <p:cNvGrpSpPr/>
          <p:nvPr/>
        </p:nvGrpSpPr>
        <p:grpSpPr>
          <a:xfrm>
            <a:off x="1754534" y="2160016"/>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E6E6E6"/>
                </a:solidFill>
              </a:endParaRPr>
            </a:p>
          </p:txBody>
        </p:sp>
        <p:sp>
          <p:nvSpPr>
            <p:cNvPr id="48" name="矩形 47"/>
            <p:cNvSpPr/>
            <p:nvPr/>
          </p:nvSpPr>
          <p:spPr>
            <a:xfrm>
              <a:off x="1883286" y="2462595"/>
              <a:ext cx="2118360" cy="414020"/>
            </a:xfrm>
            <a:prstGeom prst="rect">
              <a:avLst/>
            </a:prstGeom>
          </p:spPr>
          <p:txBody>
            <a:bodyPr wrap="none">
              <a:spAutoFit/>
            </a:bodyPr>
            <a:lstStyle/>
            <a:p>
              <a:r>
                <a:rPr lang="en-US" altLang="zh-CN" sz="2100" spc="225" dirty="0" smtClean="0">
                  <a:solidFill>
                    <a:schemeClr val="tx1">
                      <a:lumMod val="75000"/>
                      <a:lumOff val="25000"/>
                    </a:schemeClr>
                  </a:solidFill>
                </a:rPr>
                <a:t>11.1</a:t>
              </a:r>
              <a:r>
                <a:rPr lang="zh-CN" altLang="en-US" sz="2100" spc="225" dirty="0">
                  <a:solidFill>
                    <a:schemeClr val="tx1">
                      <a:lumMod val="75000"/>
                      <a:lumOff val="25000"/>
                    </a:schemeClr>
                  </a:solidFill>
                </a:rPr>
                <a:t> 爬虫概述</a:t>
              </a:r>
              <a:endParaRPr lang="zh-CN" altLang="en-US" sz="2100" spc="225" dirty="0">
                <a:solidFill>
                  <a:schemeClr val="tx1">
                    <a:lumMod val="75000"/>
                    <a:lumOff val="25000"/>
                  </a:schemeClr>
                </a:solidFill>
              </a:endParaRPr>
            </a:p>
          </p:txBody>
        </p:sp>
      </p:grpSp>
      <p:grpSp>
        <p:nvGrpSpPr>
          <p:cNvPr id="68" name="组合 67"/>
          <p:cNvGrpSpPr/>
          <p:nvPr/>
        </p:nvGrpSpPr>
        <p:grpSpPr>
          <a:xfrm>
            <a:off x="1754534" y="2880021"/>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0" name="矩形 49"/>
            <p:cNvSpPr/>
            <p:nvPr/>
          </p:nvSpPr>
          <p:spPr>
            <a:xfrm>
              <a:off x="1881814" y="2945869"/>
              <a:ext cx="2303145" cy="414020"/>
            </a:xfrm>
            <a:prstGeom prst="rect">
              <a:avLst/>
            </a:prstGeom>
          </p:spPr>
          <p:txBody>
            <a:bodyPr wrap="none">
              <a:spAutoFit/>
            </a:bodyPr>
            <a:lstStyle/>
            <a:p>
              <a:r>
                <a:rPr lang="en-US" altLang="zh-CN" sz="2100" spc="225" dirty="0" smtClean="0">
                  <a:solidFill>
                    <a:schemeClr val="bg1"/>
                  </a:solidFill>
                </a:rPr>
                <a:t>11.2</a:t>
              </a:r>
              <a:r>
                <a:rPr lang="zh-CN" altLang="en-US" sz="2100" spc="225" dirty="0">
                  <a:solidFill>
                    <a:schemeClr val="bg1"/>
                  </a:solidFill>
                </a:rPr>
                <a:t> 爬虫</a:t>
              </a:r>
              <a:r>
                <a:rPr lang="en-US" altLang="zh-CN" sz="2100" spc="225" dirty="0">
                  <a:solidFill>
                    <a:schemeClr val="bg1"/>
                  </a:solidFill>
                </a:rPr>
                <a:t>3</a:t>
              </a:r>
              <a:r>
                <a:rPr lang="zh-CN" altLang="en-US" sz="2100" spc="225" dirty="0">
                  <a:solidFill>
                    <a:schemeClr val="bg1"/>
                  </a:solidFill>
                </a:rPr>
                <a:t>大库</a:t>
              </a:r>
              <a:endParaRPr lang="zh-CN" altLang="en-US" sz="2100" spc="225" dirty="0">
                <a:solidFill>
                  <a:schemeClr val="bg1"/>
                </a:solidFill>
              </a:endParaRPr>
            </a:p>
          </p:txBody>
        </p:sp>
      </p:grpSp>
      <p:grpSp>
        <p:nvGrpSpPr>
          <p:cNvPr id="69" name="组合 68"/>
          <p:cNvGrpSpPr/>
          <p:nvPr/>
        </p:nvGrpSpPr>
        <p:grpSpPr>
          <a:xfrm>
            <a:off x="1754534" y="3600026"/>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2" name="矩形 51"/>
            <p:cNvSpPr/>
            <p:nvPr/>
          </p:nvSpPr>
          <p:spPr>
            <a:xfrm>
              <a:off x="1881814" y="3411473"/>
              <a:ext cx="2118360" cy="414020"/>
            </a:xfrm>
            <a:prstGeom prst="rect">
              <a:avLst/>
            </a:prstGeom>
          </p:spPr>
          <p:txBody>
            <a:bodyPr wrap="none">
              <a:spAutoFit/>
            </a:bodyPr>
            <a:lstStyle/>
            <a:p>
              <a:r>
                <a:rPr lang="en-US" altLang="zh-CN" sz="2100" spc="225" dirty="0" smtClean="0">
                  <a:solidFill>
                    <a:schemeClr val="tx1">
                      <a:lumMod val="75000"/>
                      <a:lumOff val="25000"/>
                    </a:schemeClr>
                  </a:solidFill>
                </a:rPr>
                <a:t>11.3</a:t>
              </a:r>
              <a:r>
                <a:rPr lang="zh-CN" altLang="en-US" sz="2100" spc="225" dirty="0">
                  <a:solidFill>
                    <a:schemeClr val="tx1">
                      <a:lumMod val="75000"/>
                      <a:lumOff val="25000"/>
                    </a:schemeClr>
                  </a:solidFill>
                </a:rPr>
                <a:t> </a:t>
              </a:r>
              <a:r>
                <a:rPr lang="zh-CN" sz="2100" spc="225" dirty="0">
                  <a:solidFill>
                    <a:schemeClr val="tx1">
                      <a:lumMod val="75000"/>
                      <a:lumOff val="25000"/>
                    </a:schemeClr>
                  </a:solidFill>
                </a:rPr>
                <a:t>项目实战</a:t>
              </a:r>
              <a:endParaRPr lang="zh-CN" sz="2100" spc="225" dirty="0">
                <a:solidFill>
                  <a:schemeClr val="tx1">
                    <a:lumMod val="75000"/>
                    <a:lumOff val="25000"/>
                  </a:schemeClr>
                </a:solidFill>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5" name="矩形 34"/>
          <p:cNvSpPr/>
          <p:nvPr/>
        </p:nvSpPr>
        <p:spPr>
          <a:xfrm>
            <a:off x="-6985" y="6111240"/>
            <a:ext cx="9144000" cy="5581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矩形 44"/>
          <p:cNvSpPr/>
          <p:nvPr/>
        </p:nvSpPr>
        <p:spPr>
          <a:xfrm>
            <a:off x="7929" y="38314"/>
            <a:ext cx="2435282" cy="300082"/>
          </a:xfrm>
          <a:prstGeom prst="rect">
            <a:avLst/>
          </a:prstGeom>
        </p:spPr>
        <p:txBody>
          <a:bodyPr wrap="none">
            <a:spAutoFit/>
          </a:bodyPr>
          <a:lstStyle/>
          <a:p>
            <a:r>
              <a:rPr lang="zh-CN" altLang="en-US" sz="1350" dirty="0" smtClean="0">
                <a:solidFill>
                  <a:prstClr val="white"/>
                </a:solidFill>
              </a:rPr>
              <a:t>大数据应用人才培养系列教材</a:t>
            </a:r>
            <a:endParaRPr lang="zh-CN" altLang="en-US" sz="1350" dirty="0">
              <a:solidFill>
                <a:prstClr val="white"/>
              </a:solidFill>
            </a:endParaRPr>
          </a:p>
        </p:txBody>
      </p:sp>
      <p:grpSp>
        <p:nvGrpSpPr>
          <p:cNvPr id="46" name="组合 45"/>
          <p:cNvGrpSpPr/>
          <p:nvPr/>
        </p:nvGrpSpPr>
        <p:grpSpPr>
          <a:xfrm>
            <a:off x="1743158" y="4320032"/>
            <a:ext cx="5693399" cy="424800"/>
            <a:chOff x="1807265" y="3400693"/>
            <a:chExt cx="5693399" cy="424800"/>
          </a:xfrm>
        </p:grpSpPr>
        <p:sp>
          <p:nvSpPr>
            <p:cNvPr id="55" name="圆角矩形 54"/>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56" name="矩形 55"/>
            <p:cNvSpPr/>
            <p:nvPr/>
          </p:nvSpPr>
          <p:spPr>
            <a:xfrm>
              <a:off x="1881814" y="3411473"/>
              <a:ext cx="2546985" cy="414020"/>
            </a:xfrm>
            <a:prstGeom prst="rect">
              <a:avLst/>
            </a:prstGeom>
          </p:spPr>
          <p:txBody>
            <a:bodyPr wrap="none">
              <a:spAutoFit/>
            </a:bodyPr>
            <a:lstStyle/>
            <a:p>
              <a:pPr algn="l"/>
              <a:r>
                <a:rPr lang="en-US" altLang="zh-CN" sz="2100" spc="225" dirty="0" smtClean="0">
                  <a:solidFill>
                    <a:schemeClr val="tx1">
                      <a:lumMod val="75000"/>
                      <a:lumOff val="25000"/>
                    </a:schemeClr>
                  </a:solidFill>
                </a:rPr>
                <a:t>11.4</a:t>
              </a:r>
              <a:r>
                <a:rPr lang="zh-CN" altLang="en-US" sz="2100" spc="225" dirty="0">
                  <a:solidFill>
                    <a:schemeClr val="tx1">
                      <a:lumMod val="75000"/>
                      <a:lumOff val="25000"/>
                    </a:schemeClr>
                  </a:solidFill>
                </a:rPr>
                <a:t> Scrapy框架</a:t>
              </a:r>
              <a:endParaRPr lang="zh-CN" altLang="en-US" sz="2100" spc="225"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185" y="105507"/>
            <a:ext cx="3578469" cy="414020"/>
          </a:xfrm>
          <a:prstGeom prst="rect">
            <a:avLst/>
          </a:prstGeom>
          <a:noFill/>
        </p:spPr>
        <p:txBody>
          <a:bodyPr wrap="square" rtlCol="0">
            <a:spAutoFit/>
          </a:bodyPr>
          <a:lstStyle/>
          <a:p>
            <a:r>
              <a:rPr lang="en-US" altLang="zh-CN" sz="2100" b="1" spc="225" dirty="0" smtClean="0">
                <a:solidFill>
                  <a:prstClr val="white"/>
                </a:solidFill>
              </a:rPr>
              <a:t>11.2 </a:t>
            </a:r>
            <a:r>
              <a:rPr lang="zh-CN" altLang="en-US" sz="2100" b="1" spc="225" dirty="0" smtClean="0">
                <a:solidFill>
                  <a:prstClr val="white"/>
                </a:solidFill>
              </a:rPr>
              <a:t>爬虫</a:t>
            </a:r>
            <a:r>
              <a:rPr lang="en-US" sz="2100" b="1" spc="225" dirty="0" smtClean="0">
                <a:solidFill>
                  <a:prstClr val="white"/>
                </a:solidFill>
              </a:rPr>
              <a:t>3</a:t>
            </a:r>
            <a:r>
              <a:rPr lang="zh-CN" altLang="en-US" sz="2100" b="1" spc="225" dirty="0" smtClean="0">
                <a:solidFill>
                  <a:prstClr val="white"/>
                </a:solidFill>
              </a:rPr>
              <a:t>大库</a:t>
            </a:r>
            <a:endParaRPr lang="zh-CN" altLang="en-US" sz="2100" b="1" spc="225" dirty="0" smtClean="0">
              <a:solidFill>
                <a:prstClr val="white"/>
              </a:solidFill>
            </a:endParaRPr>
          </a:p>
        </p:txBody>
      </p:sp>
      <p:sp>
        <p:nvSpPr>
          <p:cNvPr id="5" name="TextBox 4"/>
          <p:cNvSpPr txBox="1"/>
          <p:nvPr/>
        </p:nvSpPr>
        <p:spPr>
          <a:xfrm>
            <a:off x="6455311" y="218809"/>
            <a:ext cx="3006969" cy="300355"/>
          </a:xfrm>
          <a:prstGeom prst="rect">
            <a:avLst/>
          </a:prstGeom>
          <a:noFill/>
        </p:spPr>
        <p:txBody>
          <a:bodyPr wrap="square" rtlCol="0">
            <a:spAutoFit/>
          </a:bodyPr>
          <a:lstStyle/>
          <a:p>
            <a:r>
              <a:rPr lang="zh-CN" altLang="en-US" sz="1355" dirty="0">
                <a:solidFill>
                  <a:prstClr val="white"/>
                </a:solidFill>
              </a:rPr>
              <a:t>  第十一章　项目实战：爬虫程序</a:t>
            </a:r>
            <a:endParaRPr lang="zh-CN" altLang="en-US" sz="1355" dirty="0">
              <a:solidFill>
                <a:prstClr val="white"/>
              </a:solidFill>
            </a:endParaRPr>
          </a:p>
        </p:txBody>
      </p:sp>
      <p:sp>
        <p:nvSpPr>
          <p:cNvPr id="2" name="文本占位符 1"/>
          <p:cNvSpPr>
            <a:spLocks noGrp="1"/>
          </p:cNvSpPr>
          <p:nvPr>
            <p:ph type="body" sz="quarter" idx="13"/>
          </p:nvPr>
        </p:nvSpPr>
        <p:spPr/>
        <p:txBody>
          <a:bodyPr>
            <a:normAutofit/>
          </a:bodyPr>
          <a:lstStyle/>
          <a:p>
            <a:r>
              <a:rPr lang="zh-CN" sz="2000" dirty="0" smtClean="0"/>
              <a:t>Requests库</a:t>
            </a:r>
            <a:endParaRPr lang="zh-CN" sz="2000" dirty="0" smtClean="0"/>
          </a:p>
        </p:txBody>
      </p:sp>
      <p:sp>
        <p:nvSpPr>
          <p:cNvPr id="7" name="TextBox 2"/>
          <p:cNvSpPr txBox="1"/>
          <p:nvPr/>
        </p:nvSpPr>
        <p:spPr>
          <a:xfrm>
            <a:off x="252394" y="1232324"/>
            <a:ext cx="8640063" cy="5092700"/>
          </a:xfrm>
          <a:prstGeom prst="rect">
            <a:avLst/>
          </a:prstGeom>
          <a:noFill/>
        </p:spPr>
        <p:txBody>
          <a:bodyPr wrap="square" anchor="ctr">
            <a:spAutoFit/>
          </a:bodyPr>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众所周知，</a:t>
            </a:r>
            <a:r>
              <a:rPr lang="en-US" altLang="zh-CN" sz="2000" dirty="0">
                <a:solidFill>
                  <a:schemeClr val="tx1">
                    <a:lumMod val="75000"/>
                    <a:lumOff val="25000"/>
                  </a:schemeClr>
                </a:solidFill>
                <a:latin typeface="Candara" panose="020E0502030303020204"/>
                <a:ea typeface="微软雅黑" panose="020B0503020204020204" pitchFamily="34" charset="-122"/>
              </a:rPr>
              <a:t>Python</a:t>
            </a:r>
            <a:r>
              <a:rPr lang="zh-CN" altLang="en-US" sz="2000" dirty="0">
                <a:solidFill>
                  <a:schemeClr val="tx1">
                    <a:lumMod val="75000"/>
                    <a:lumOff val="25000"/>
                  </a:schemeClr>
                </a:solidFill>
                <a:latin typeface="Candara" panose="020E0502030303020204"/>
                <a:ea typeface="微软雅黑" panose="020B0503020204020204" pitchFamily="34" charset="-122"/>
              </a:rPr>
              <a:t>语言属于胶水语言，可扩展性强。用</a:t>
            </a:r>
            <a:r>
              <a:rPr lang="en-US" altLang="zh-CN" sz="2000" dirty="0">
                <a:solidFill>
                  <a:schemeClr val="tx1">
                    <a:lumMod val="75000"/>
                    <a:lumOff val="25000"/>
                  </a:schemeClr>
                </a:solidFill>
                <a:latin typeface="Candara" panose="020E0502030303020204"/>
                <a:ea typeface="微软雅黑" panose="020B0503020204020204" pitchFamily="34" charset="-122"/>
              </a:rPr>
              <a:t>Python </a:t>
            </a:r>
            <a:r>
              <a:rPr lang="zh-CN" altLang="en-US" sz="2000" dirty="0">
                <a:solidFill>
                  <a:schemeClr val="tx1">
                    <a:lumMod val="75000"/>
                    <a:lumOff val="25000"/>
                  </a:schemeClr>
                </a:solidFill>
                <a:latin typeface="Candara" panose="020E0502030303020204"/>
                <a:ea typeface="微软雅黑" panose="020B0503020204020204" pitchFamily="34" charset="-122"/>
              </a:rPr>
              <a:t>编写爬虫程序的最大好处就是其本身有很多实用的第三方库。免去了我们自己实现相应功能的环节。</a:t>
            </a:r>
            <a:r>
              <a:rPr lang="en-US" altLang="zh-CN" sz="2000" dirty="0">
                <a:solidFill>
                  <a:schemeClr val="tx1">
                    <a:lumMod val="75000"/>
                    <a:lumOff val="25000"/>
                  </a:schemeClr>
                </a:solidFill>
                <a:latin typeface="Candara" panose="020E0502030303020204"/>
                <a:ea typeface="微软雅黑" panose="020B0503020204020204" pitchFamily="34" charset="-122"/>
              </a:rPr>
              <a:t>Python</a:t>
            </a:r>
            <a:r>
              <a:rPr lang="zh-CN" altLang="en-US" sz="2000" dirty="0">
                <a:solidFill>
                  <a:schemeClr val="tx1">
                    <a:lumMod val="75000"/>
                    <a:lumOff val="25000"/>
                  </a:schemeClr>
                </a:solidFill>
                <a:latin typeface="Candara" panose="020E0502030303020204"/>
                <a:ea typeface="微软雅黑" panose="020B0503020204020204" pitchFamily="34" charset="-122"/>
              </a:rPr>
              <a:t>爬虫有三个比较实用的库：</a:t>
            </a:r>
            <a:r>
              <a:rPr lang="en-US" altLang="zh-CN" sz="2000" dirty="0">
                <a:solidFill>
                  <a:schemeClr val="tx1">
                    <a:lumMod val="75000"/>
                    <a:lumOff val="25000"/>
                  </a:schemeClr>
                </a:solidFill>
                <a:latin typeface="Candara" panose="020E0502030303020204"/>
                <a:ea typeface="微软雅黑" panose="020B0503020204020204" pitchFamily="34" charset="-122"/>
              </a:rPr>
              <a:t>Requests</a:t>
            </a:r>
            <a:r>
              <a:rPr lang="zh-CN" altLang="en-US" sz="2000" dirty="0">
                <a:solidFill>
                  <a:schemeClr val="tx1">
                    <a:lumMod val="75000"/>
                    <a:lumOff val="25000"/>
                  </a:schemeClr>
                </a:solidFill>
                <a:latin typeface="Candara" panose="020E0502030303020204"/>
                <a:ea typeface="微软雅黑" panose="020B0503020204020204" pitchFamily="34" charset="-122"/>
              </a:rPr>
              <a:t>、</a:t>
            </a:r>
            <a:r>
              <a:rPr lang="en-US" altLang="zh-CN" sz="2000" dirty="0">
                <a:solidFill>
                  <a:schemeClr val="tx1">
                    <a:lumMod val="75000"/>
                    <a:lumOff val="25000"/>
                  </a:schemeClr>
                </a:solidFill>
                <a:latin typeface="Candara" panose="020E0502030303020204"/>
                <a:ea typeface="微软雅黑" panose="020B0503020204020204" pitchFamily="34" charset="-122"/>
              </a:rPr>
              <a:t>Beautiful Soup</a:t>
            </a:r>
            <a:r>
              <a:rPr lang="zh-CN" altLang="en-US" sz="2000" dirty="0">
                <a:solidFill>
                  <a:schemeClr val="tx1">
                    <a:lumMod val="75000"/>
                    <a:lumOff val="25000"/>
                  </a:schemeClr>
                </a:solidFill>
                <a:latin typeface="Candara" panose="020E0502030303020204"/>
                <a:ea typeface="微软雅黑" panose="020B0503020204020204" pitchFamily="34" charset="-122"/>
              </a:rPr>
              <a:t>和</a:t>
            </a:r>
            <a:r>
              <a:rPr lang="en-US" altLang="zh-CN" sz="2000" dirty="0" err="1">
                <a:solidFill>
                  <a:schemeClr val="tx1">
                    <a:lumMod val="75000"/>
                    <a:lumOff val="25000"/>
                  </a:schemeClr>
                </a:solidFill>
                <a:latin typeface="Candara" panose="020E0502030303020204"/>
                <a:ea typeface="微软雅黑" panose="020B0503020204020204" pitchFamily="34" charset="-122"/>
              </a:rPr>
              <a:t>LXMl</a:t>
            </a:r>
            <a:r>
              <a:rPr lang="zh-CN" altLang="en-US" sz="2000" dirty="0">
                <a:solidFill>
                  <a:schemeClr val="tx1">
                    <a:lumMod val="75000"/>
                    <a:lumOff val="25000"/>
                  </a:schemeClr>
                </a:solidFill>
                <a:latin typeface="Candara" panose="020E0502030303020204"/>
                <a:ea typeface="微软雅黑" panose="020B0503020204020204" pitchFamily="34" charset="-122"/>
              </a:rPr>
              <a:t>，为我们编写爬虫程序提供了必不可少的技术支持，下面我们逐一介绍</a:t>
            </a:r>
            <a:r>
              <a:rPr lang="zh-CN" altLang="en-US" sz="2000" dirty="0" smtClean="0">
                <a:solidFill>
                  <a:schemeClr val="tx1">
                    <a:lumMod val="75000"/>
                    <a:lumOff val="25000"/>
                  </a:schemeClr>
                </a:solidFill>
                <a:latin typeface="Candara" panose="020E0502030303020204"/>
                <a:ea typeface="微软雅黑" panose="020B0503020204020204" pitchFamily="34" charset="-122"/>
              </a:rPr>
              <a:t>。</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用</a:t>
            </a:r>
            <a:r>
              <a:rPr lang="en-US" altLang="zh-CN" sz="2000" dirty="0">
                <a:solidFill>
                  <a:schemeClr val="tx1">
                    <a:lumMod val="75000"/>
                    <a:lumOff val="25000"/>
                  </a:schemeClr>
                </a:solidFill>
                <a:latin typeface="Candara" panose="020E0502030303020204"/>
                <a:ea typeface="微软雅黑" panose="020B0503020204020204" pitchFamily="34" charset="-122"/>
              </a:rPr>
              <a:t>Requests</a:t>
            </a:r>
            <a:r>
              <a:rPr lang="zh-CN" altLang="en-US" sz="2000" dirty="0">
                <a:solidFill>
                  <a:schemeClr val="tx1">
                    <a:lumMod val="75000"/>
                    <a:lumOff val="25000"/>
                  </a:schemeClr>
                </a:solidFill>
                <a:latin typeface="Candara" panose="020E0502030303020204"/>
                <a:ea typeface="微软雅黑" panose="020B0503020204020204" pitchFamily="34" charset="-122"/>
              </a:rPr>
              <a:t>实现</a:t>
            </a:r>
            <a:r>
              <a:rPr lang="en-US" altLang="zh-CN" sz="2000" dirty="0">
                <a:solidFill>
                  <a:schemeClr val="tx1">
                    <a:lumMod val="75000"/>
                    <a:lumOff val="25000"/>
                  </a:schemeClr>
                </a:solidFill>
                <a:latin typeface="Candara" panose="020E0502030303020204"/>
                <a:ea typeface="微软雅黑" panose="020B0503020204020204" pitchFamily="34" charset="-122"/>
              </a:rPr>
              <a:t>HTTP</a:t>
            </a:r>
            <a:r>
              <a:rPr lang="zh-CN" altLang="en-US" sz="2000" dirty="0">
                <a:solidFill>
                  <a:schemeClr val="tx1">
                    <a:lumMod val="75000"/>
                    <a:lumOff val="25000"/>
                  </a:schemeClr>
                </a:solidFill>
                <a:latin typeface="Candara" panose="020E0502030303020204"/>
                <a:ea typeface="微软雅黑" panose="020B0503020204020204" pitchFamily="34" charset="-122"/>
              </a:rPr>
              <a:t>请求非常简单，操作也相当人性化。因此，</a:t>
            </a:r>
            <a:r>
              <a:rPr lang="en-US" altLang="zh-CN" sz="2000" dirty="0">
                <a:solidFill>
                  <a:schemeClr val="tx1">
                    <a:lumMod val="75000"/>
                    <a:lumOff val="25000"/>
                  </a:schemeClr>
                </a:solidFill>
                <a:latin typeface="Candara" panose="020E0502030303020204"/>
                <a:ea typeface="微软雅黑" panose="020B0503020204020204" pitchFamily="34" charset="-122"/>
              </a:rPr>
              <a:t>Python </a:t>
            </a:r>
            <a:r>
              <a:rPr lang="zh-CN" altLang="en-US" sz="2000" dirty="0">
                <a:solidFill>
                  <a:schemeClr val="tx1">
                    <a:lumMod val="75000"/>
                    <a:lumOff val="25000"/>
                  </a:schemeClr>
                </a:solidFill>
                <a:latin typeface="Candara" panose="020E0502030303020204"/>
                <a:ea typeface="微软雅黑" panose="020B0503020204020204" pitchFamily="34" charset="-122"/>
              </a:rPr>
              <a:t>中常用</a:t>
            </a:r>
            <a:r>
              <a:rPr lang="en-US" altLang="zh-CN" sz="2000" dirty="0">
                <a:solidFill>
                  <a:schemeClr val="tx1">
                    <a:lumMod val="75000"/>
                    <a:lumOff val="25000"/>
                  </a:schemeClr>
                </a:solidFill>
                <a:latin typeface="Candara" panose="020E0502030303020204"/>
                <a:ea typeface="微软雅黑" panose="020B0503020204020204" pitchFamily="34" charset="-122"/>
              </a:rPr>
              <a:t>Requests</a:t>
            </a:r>
            <a:r>
              <a:rPr lang="zh-CN" altLang="en-US" sz="2000" dirty="0">
                <a:solidFill>
                  <a:schemeClr val="tx1">
                    <a:lumMod val="75000"/>
                    <a:lumOff val="25000"/>
                  </a:schemeClr>
                </a:solidFill>
                <a:latin typeface="Candara" panose="020E0502030303020204"/>
                <a:ea typeface="微软雅黑" panose="020B0503020204020204" pitchFamily="34" charset="-122"/>
              </a:rPr>
              <a:t>来实现</a:t>
            </a:r>
            <a:r>
              <a:rPr lang="en-US" altLang="zh-CN" sz="2000" dirty="0">
                <a:solidFill>
                  <a:schemeClr val="tx1">
                    <a:lumMod val="75000"/>
                    <a:lumOff val="25000"/>
                  </a:schemeClr>
                </a:solidFill>
                <a:latin typeface="Candara" panose="020E0502030303020204"/>
                <a:ea typeface="微软雅黑" panose="020B0503020204020204" pitchFamily="34" charset="-122"/>
              </a:rPr>
              <a:t>HTTP</a:t>
            </a:r>
            <a:r>
              <a:rPr lang="zh-CN" altLang="en-US" sz="2000" dirty="0">
                <a:solidFill>
                  <a:schemeClr val="tx1">
                    <a:lumMod val="75000"/>
                    <a:lumOff val="25000"/>
                  </a:schemeClr>
                </a:solidFill>
                <a:latin typeface="Candara" panose="020E0502030303020204"/>
                <a:ea typeface="微软雅黑" panose="020B0503020204020204" pitchFamily="34" charset="-122"/>
              </a:rPr>
              <a:t>请求过程，它也是在</a:t>
            </a:r>
            <a:r>
              <a:rPr lang="en-US" altLang="zh-CN" sz="2000" dirty="0">
                <a:solidFill>
                  <a:schemeClr val="tx1">
                    <a:lumMod val="75000"/>
                    <a:lumOff val="25000"/>
                  </a:schemeClr>
                </a:solidFill>
                <a:latin typeface="Candara" panose="020E0502030303020204"/>
                <a:ea typeface="微软雅黑" panose="020B0503020204020204" pitchFamily="34" charset="-122"/>
              </a:rPr>
              <a:t>Python</a:t>
            </a:r>
            <a:r>
              <a:rPr lang="zh-CN" altLang="en-US" sz="2000" dirty="0">
                <a:solidFill>
                  <a:schemeClr val="tx1">
                    <a:lumMod val="75000"/>
                    <a:lumOff val="25000"/>
                  </a:schemeClr>
                </a:solidFill>
                <a:latin typeface="Candara" panose="020E0502030303020204"/>
                <a:ea typeface="微软雅黑" panose="020B0503020204020204" pitchFamily="34" charset="-122"/>
              </a:rPr>
              <a:t>爬虫开发中最常用的方式。</a:t>
            </a:r>
            <a:endParaRPr lang="zh-CN" altLang="en-US"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smtClean="0">
                <a:solidFill>
                  <a:schemeClr val="tx1">
                    <a:lumMod val="75000"/>
                    <a:lumOff val="25000"/>
                  </a:schemeClr>
                </a:solidFill>
                <a:latin typeface="Candara" panose="020E0502030303020204"/>
                <a:ea typeface="微软雅黑" panose="020B0503020204020204" pitchFamily="34" charset="-122"/>
              </a:rPr>
              <a:t>第三方库的安装方法有两种：</a:t>
            </a:r>
            <a:endParaRPr lang="en-US" altLang="zh-CN" sz="2000" dirty="0" smtClean="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第一种方式：使用</a:t>
            </a:r>
            <a:r>
              <a:rPr lang="en-US" altLang="zh-CN" sz="2000" dirty="0">
                <a:solidFill>
                  <a:schemeClr val="tx1">
                    <a:lumMod val="75000"/>
                    <a:lumOff val="25000"/>
                  </a:schemeClr>
                </a:solidFill>
                <a:latin typeface="Candara" panose="020E0502030303020204"/>
                <a:ea typeface="微软雅黑" panose="020B0503020204020204" pitchFamily="34" charset="-122"/>
              </a:rPr>
              <a:t>pip </a:t>
            </a:r>
            <a:r>
              <a:rPr lang="zh-CN" altLang="en-US" sz="2000" dirty="0">
                <a:solidFill>
                  <a:schemeClr val="tx1">
                    <a:lumMod val="75000"/>
                    <a:lumOff val="25000"/>
                  </a:schemeClr>
                </a:solidFill>
                <a:latin typeface="Candara" panose="020E0502030303020204"/>
                <a:ea typeface="微软雅黑" panose="020B0503020204020204" pitchFamily="34" charset="-122"/>
              </a:rPr>
              <a:t>进行安装。命令为：</a:t>
            </a:r>
            <a:r>
              <a:rPr lang="en-US" altLang="zh-CN" sz="2000" dirty="0">
                <a:solidFill>
                  <a:schemeClr val="tx1">
                    <a:lumMod val="75000"/>
                    <a:lumOff val="25000"/>
                  </a:schemeClr>
                </a:solidFill>
                <a:latin typeface="Candara" panose="020E0502030303020204"/>
                <a:ea typeface="微软雅黑" panose="020B0503020204020204" pitchFamily="34" charset="-122"/>
              </a:rPr>
              <a:t>pip install requests</a:t>
            </a:r>
            <a:endParaRPr lang="en-US" altLang="zh-CN" sz="2000" dirty="0">
              <a:solidFill>
                <a:schemeClr val="tx1">
                  <a:lumMod val="75000"/>
                  <a:lumOff val="25000"/>
                </a:schemeClr>
              </a:solidFill>
              <a:latin typeface="Candara" panose="020E0502030303020204"/>
              <a:ea typeface="微软雅黑" panose="020B0503020204020204" pitchFamily="34" charset="-122"/>
            </a:endParaRPr>
          </a:p>
          <a:p>
            <a:pPr indent="457200">
              <a:lnSpc>
                <a:spcPts val="3000"/>
              </a:lnSpc>
              <a:defRPr/>
            </a:pPr>
            <a:r>
              <a:rPr lang="zh-CN" altLang="en-US" sz="2000" dirty="0">
                <a:solidFill>
                  <a:schemeClr val="tx1">
                    <a:lumMod val="75000"/>
                    <a:lumOff val="25000"/>
                  </a:schemeClr>
                </a:solidFill>
                <a:latin typeface="Candara" panose="020E0502030303020204"/>
                <a:ea typeface="微软雅黑" panose="020B0503020204020204" pitchFamily="34" charset="-122"/>
              </a:rPr>
              <a:t>第二种方式：直接到官网</a:t>
            </a:r>
            <a:r>
              <a:rPr lang="en-US" altLang="zh-CN" sz="2000" dirty="0">
                <a:solidFill>
                  <a:schemeClr val="tx1">
                    <a:lumMod val="75000"/>
                    <a:lumOff val="25000"/>
                  </a:schemeClr>
                </a:solidFill>
                <a:latin typeface="Candara" panose="020E0502030303020204"/>
                <a:ea typeface="微软雅黑" panose="020B0503020204020204" pitchFamily="34" charset="-122"/>
              </a:rPr>
              <a:t>http://www.python.requests.org</a:t>
            </a:r>
            <a:r>
              <a:rPr lang="zh-CN" altLang="en-US" sz="2000" dirty="0">
                <a:solidFill>
                  <a:schemeClr val="tx1">
                    <a:lumMod val="75000"/>
                    <a:lumOff val="25000"/>
                  </a:schemeClr>
                </a:solidFill>
                <a:latin typeface="Candara" panose="020E0502030303020204"/>
                <a:ea typeface="微软雅黑" panose="020B0503020204020204" pitchFamily="34" charset="-122"/>
              </a:rPr>
              <a:t>下载最新发行版，然后解压缩文件夹，运行</a:t>
            </a:r>
            <a:r>
              <a:rPr lang="en-US" altLang="zh-CN" sz="2000" dirty="0">
                <a:solidFill>
                  <a:schemeClr val="tx1">
                    <a:lumMod val="75000"/>
                    <a:lumOff val="25000"/>
                  </a:schemeClr>
                </a:solidFill>
                <a:latin typeface="Candara" panose="020E0502030303020204"/>
                <a:ea typeface="微软雅黑" panose="020B0503020204020204" pitchFamily="34" charset="-122"/>
              </a:rPr>
              <a:t>setup.py</a:t>
            </a:r>
            <a:r>
              <a:rPr lang="zh-CN" altLang="en-US" sz="2000" dirty="0">
                <a:solidFill>
                  <a:schemeClr val="tx1">
                    <a:lumMod val="75000"/>
                    <a:lumOff val="25000"/>
                  </a:schemeClr>
                </a:solidFill>
                <a:latin typeface="Candara" panose="020E0502030303020204"/>
                <a:ea typeface="微软雅黑" panose="020B0503020204020204" pitchFamily="34" charset="-122"/>
              </a:rPr>
              <a:t>即可</a:t>
            </a:r>
            <a:r>
              <a:rPr lang="zh-CN" altLang="en-US" sz="2000" dirty="0" smtClean="0">
                <a:solidFill>
                  <a:schemeClr val="tx1">
                    <a:lumMod val="75000"/>
                    <a:lumOff val="25000"/>
                  </a:schemeClr>
                </a:solidFill>
                <a:latin typeface="Candara" panose="020E0502030303020204"/>
                <a:ea typeface="微软雅黑" panose="020B0503020204020204" pitchFamily="34" charset="-122"/>
              </a:rPr>
              <a:t>。这里我们采用第一种方法。</a:t>
            </a:r>
            <a:endParaRPr lang="zh-CN" altLang="en-US" sz="2000" b="1" dirty="0">
              <a:latin typeface="Candara" panose="020E0502030303020204"/>
              <a:ea typeface="微软雅黑" panose="020B0503020204020204" pitchFamily="34" charset="-122"/>
            </a:endParaRPr>
          </a:p>
          <a:p>
            <a:pPr indent="457200">
              <a:lnSpc>
                <a:spcPts val="3000"/>
              </a:lnSpc>
              <a:defRPr/>
            </a:pPr>
            <a:endParaRPr lang="zh-CN" altLang="en-US" sz="2000" b="1" dirty="0">
              <a:latin typeface="Candara" panose="020E0502030303020204"/>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TAG_VERSION" val="1.0"/>
  <p:tag name="KSO_WM_TEMPLATE_CATEGORY" val="custom"/>
  <p:tag name="KSO_WM_TEMPLATE_INDEX" val="20184553"/>
</p:tagLst>
</file>

<file path=ppt/tags/tag11.xml><?xml version="1.0" encoding="utf-8"?>
<p:tagLst xmlns:p="http://schemas.openxmlformats.org/presentationml/2006/main">
  <p:tag name="KSO_WM_TAG_VERSION" val="1.0"/>
  <p:tag name="KSO_WM_TEMPLATE_CATEGORY" val="custom"/>
  <p:tag name="KSO_WM_TEMPLATE_INDEX" val="20184553"/>
</p:tagLst>
</file>

<file path=ppt/tags/tag12.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13.xml><?xml version="1.0" encoding="utf-8"?>
<p:tagLst xmlns:p="http://schemas.openxmlformats.org/presentationml/2006/main">
  <p:tag name="KSO_WM_TAG_VERSION" val="1.0"/>
  <p:tag name="KSO_WM_TEMPLATE_CATEGORY" val="custom"/>
  <p:tag name="KSO_WM_TEMPLATE_INDEX" val="20184553"/>
</p:tagLst>
</file>

<file path=ppt/tags/tag14.xml><?xml version="1.0" encoding="utf-8"?>
<p:tagLst xmlns:p="http://schemas.openxmlformats.org/presentationml/2006/main">
  <p:tag name="KSO_WM_TAG_VERSION" val="1.0"/>
  <p:tag name="KSO_WM_TEMPLATE_CATEGORY" val="custom"/>
  <p:tag name="KSO_WM_TEMPLATE_INDEX" val="20184553"/>
</p:tagLst>
</file>

<file path=ppt/tags/tag15.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16.xml><?xml version="1.0" encoding="utf-8"?>
<p:tagLst xmlns:p="http://schemas.openxmlformats.org/presentationml/2006/main">
  <p:tag name="KSO_WM_TAG_VERSION" val="1.0"/>
  <p:tag name="KSO_WM_TEMPLATE_CATEGORY" val="custom"/>
  <p:tag name="KSO_WM_TEMPLATE_INDEX" val="20184553"/>
</p:tagLst>
</file>

<file path=ppt/tags/tag17.xml><?xml version="1.0" encoding="utf-8"?>
<p:tagLst xmlns:p="http://schemas.openxmlformats.org/presentationml/2006/main">
  <p:tag name="KSO_WM_TAG_VERSION" val="1.0"/>
  <p:tag name="KSO_WM_TEMPLATE_CATEGORY" val="custom"/>
  <p:tag name="KSO_WM_TEMPLATE_INDEX" val="20184553"/>
</p:tagLst>
</file>

<file path=ppt/tags/tag18.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p="http://schemas.openxmlformats.org/presentationml/2006/main">
  <p:tag name="KSO_WM_TAG_VERSION" val="1.0"/>
  <p:tag name="KSO_WM_TEMPLATE_CATEGORY" val="custom"/>
  <p:tag name="KSO_WM_TEMPLATE_INDEX" val="20184553"/>
</p:tagLst>
</file>

<file path=ppt/tags/tag5.xml><?xml version="1.0" encoding="utf-8"?>
<p:tagLst xmlns:p="http://schemas.openxmlformats.org/presentationml/2006/main">
  <p:tag name="KSO_WM_TAG_VERSION" val="1.0"/>
  <p:tag name="KSO_WM_TEMPLATE_CATEGORY" val="custom"/>
  <p:tag name="KSO_WM_TEMPLATE_INDEX" val="20184553"/>
</p:tagLst>
</file>

<file path=ppt/tags/tag6.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xml><?xml version="1.0" encoding="utf-8"?>
<p:tagLst xmlns:p="http://schemas.openxmlformats.org/presentationml/2006/main">
  <p:tag name="KSO_WM_TAG_VERSION" val="1.0"/>
  <p:tag name="KSO_WM_TEMPLATE_CATEGORY" val="custom"/>
  <p:tag name="KSO_WM_TEMPLATE_INDEX" val="20184553"/>
</p:tagLst>
</file>

<file path=ppt/tags/tag8.xml><?xml version="1.0" encoding="utf-8"?>
<p:tagLst xmlns:p="http://schemas.openxmlformats.org/presentationml/2006/main">
  <p:tag name="KSO_WM_TAG_VERSION" val="1.0"/>
  <p:tag name="KSO_WM_TEMPLATE_CATEGORY" val="custom"/>
  <p:tag name="KSO_WM_TEMPLATE_INDEX" val="20184553"/>
</p:tagLst>
</file>

<file path=ppt/tags/tag9.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9635</Words>
  <Application>WPS 演示</Application>
  <PresentationFormat>全屏显示(4:3)</PresentationFormat>
  <Paragraphs>614</Paragraphs>
  <Slides>63</Slides>
  <Notes>7</Notes>
  <HiddenSlides>0</HiddenSlides>
  <MMClips>0</MMClips>
  <ScaleCrop>false</ScaleCrop>
  <HeadingPairs>
    <vt:vector size="6" baseType="variant">
      <vt:variant>
        <vt:lpstr>已用的字体</vt:lpstr>
      </vt:variant>
      <vt:variant>
        <vt:i4>8</vt:i4>
      </vt:variant>
      <vt:variant>
        <vt:lpstr>主题</vt:lpstr>
      </vt:variant>
      <vt:variant>
        <vt:i4>7</vt:i4>
      </vt:variant>
      <vt:variant>
        <vt:lpstr>幻灯片标题</vt:lpstr>
      </vt:variant>
      <vt:variant>
        <vt:i4>63</vt:i4>
      </vt:variant>
    </vt:vector>
  </HeadingPairs>
  <TitlesOfParts>
    <vt:vector size="78" baseType="lpstr">
      <vt:lpstr>Arial</vt:lpstr>
      <vt:lpstr>宋体</vt:lpstr>
      <vt:lpstr>Wingdings</vt:lpstr>
      <vt:lpstr>黑体</vt:lpstr>
      <vt:lpstr>微软雅黑</vt:lpstr>
      <vt:lpstr>Candara</vt:lpstr>
      <vt:lpstr>Arial Unicode MS</vt:lpstr>
      <vt:lpstr>Calibri</vt:lpstr>
      <vt:lpstr>Office 主题</vt:lpstr>
      <vt:lpstr>1_Office 主题</vt:lpstr>
      <vt:lpstr>2_Office 主题</vt:lpstr>
      <vt:lpstr>3_Office 主题</vt:lpstr>
      <vt:lpstr>4_Office 主题</vt:lpstr>
      <vt:lpstr>5_Office 主题</vt:lpstr>
      <vt:lpstr>6_Office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繁华忧伤</cp:lastModifiedBy>
  <cp:revision>105</cp:revision>
  <dcterms:created xsi:type="dcterms:W3CDTF">2018-03-01T02:03:00Z</dcterms:created>
  <dcterms:modified xsi:type="dcterms:W3CDTF">2019-02-28T03:52:42Z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