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34"/>
  </p:handoutMasterIdLst>
  <p:sldIdLst>
    <p:sldId id="599" r:id="rId3"/>
    <p:sldId id="446" r:id="rId4"/>
    <p:sldId id="463" r:id="rId6"/>
    <p:sldId id="572" r:id="rId7"/>
    <p:sldId id="573" r:id="rId8"/>
    <p:sldId id="574" r:id="rId9"/>
    <p:sldId id="575" r:id="rId10"/>
    <p:sldId id="576" r:id="rId11"/>
    <p:sldId id="577" r:id="rId12"/>
    <p:sldId id="578" r:id="rId13"/>
    <p:sldId id="549" r:id="rId14"/>
    <p:sldId id="464" r:id="rId15"/>
    <p:sldId id="579" r:id="rId16"/>
    <p:sldId id="581" r:id="rId17"/>
    <p:sldId id="582" r:id="rId18"/>
    <p:sldId id="583" r:id="rId19"/>
    <p:sldId id="584" r:id="rId20"/>
    <p:sldId id="580" r:id="rId21"/>
    <p:sldId id="585" r:id="rId22"/>
    <p:sldId id="586" r:id="rId23"/>
    <p:sldId id="587" r:id="rId24"/>
    <p:sldId id="588" r:id="rId25"/>
    <p:sldId id="589" r:id="rId26"/>
    <p:sldId id="570" r:id="rId27"/>
    <p:sldId id="569" r:id="rId28"/>
    <p:sldId id="600" r:id="rId29"/>
    <p:sldId id="601" r:id="rId30"/>
    <p:sldId id="602" r:id="rId31"/>
    <p:sldId id="603" r:id="rId32"/>
    <p:sldId id="604" r:id="rId3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3D89BC"/>
    <a:srgbClr val="ED7D31"/>
    <a:srgbClr val="F0C3B5"/>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6429" autoAdjust="0"/>
  </p:normalViewPr>
  <p:slideViewPr>
    <p:cSldViewPr snapToGrid="0" showGuides="1">
      <p:cViewPr varScale="1">
        <p:scale>
          <a:sx n="68" d="100"/>
          <a:sy n="68" d="100"/>
        </p:scale>
        <p:origin x="-1554" y="-102"/>
      </p:cViewPr>
      <p:guideLst>
        <p:guide orient="horz" pos="3996"/>
        <p:guide orient="horz" pos="1447"/>
        <p:guide orient="horz" pos="638"/>
        <p:guide pos="1880"/>
        <p:guide pos="235"/>
        <p:guide pos="5528"/>
        <p:guide pos="1194"/>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722"/>
        <p:guide pos="221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hasCustomPrompt="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hasCustomPrompt="1"/>
          </p:nvPr>
        </p:nvSpPr>
        <p:spPr>
          <a:xfrm>
            <a:off x="701675" y="1628775"/>
            <a:ext cx="7829550" cy="4364038"/>
          </a:xfrm>
        </p:spPr>
        <p:txBody>
          <a:bodyPr/>
          <a:lstStyle/>
          <a:p>
            <a:pPr lvl="0"/>
            <a:r>
              <a:rPr lang="zh-CN" altLang="en-US" noProof="0" smtClean="0"/>
              <a:t>单击图标添加表格</a:t>
            </a:r>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cstor.cn/proTextdetail_11007.html" TargetMode="External"/><Relationship Id="rId4" Type="http://schemas.openxmlformats.org/officeDocument/2006/relationships/image" Target="../media/image11.jpeg"/><Relationship Id="rId3" Type="http://schemas.openxmlformats.org/officeDocument/2006/relationships/hyperlink" Target="http://www.cstor.cn/proTextdetail_12031.html" TargetMode="External"/><Relationship Id="rId2" Type="http://schemas.openxmlformats.org/officeDocument/2006/relationships/image" Target="../media/image10.jpeg"/><Relationship Id="rId1" Type="http://schemas.openxmlformats.org/officeDocument/2006/relationships/hyperlink" Target="http://www.cstor.cn/proTextdetail_10766.html" TargetMode="Externa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9.jpeg"/><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29.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28.png"/><Relationship Id="rId7" Type="http://schemas.openxmlformats.org/officeDocument/2006/relationships/hyperlink" Target="http://www.chinarobots.cn/" TargetMode="External"/><Relationship Id="rId6" Type="http://schemas.openxmlformats.org/officeDocument/2006/relationships/image" Target="../media/image27.png"/><Relationship Id="rId5" Type="http://schemas.openxmlformats.org/officeDocument/2006/relationships/hyperlink" Target="http://www.chinaaiworld.cn/" TargetMode="External"/><Relationship Id="rId4" Type="http://schemas.openxmlformats.org/officeDocument/2006/relationships/image" Target="../media/image26.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38.png"/><Relationship Id="rId25" Type="http://schemas.openxmlformats.org/officeDocument/2006/relationships/image" Target="../media/image37.png"/><Relationship Id="rId24" Type="http://schemas.openxmlformats.org/officeDocument/2006/relationships/hyperlink" Target="http://www.envicloud.cn/" TargetMode="External"/><Relationship Id="rId23" Type="http://schemas.openxmlformats.org/officeDocument/2006/relationships/image" Target="../media/image36.png"/><Relationship Id="rId22" Type="http://schemas.openxmlformats.org/officeDocument/2006/relationships/image" Target="../media/image35.png"/><Relationship Id="rId21" Type="http://schemas.openxmlformats.org/officeDocument/2006/relationships/hyperlink" Target="http://www.wanwuyun.com/" TargetMode="External"/><Relationship Id="rId20" Type="http://schemas.openxmlformats.org/officeDocument/2006/relationships/image" Target="../media/image34.png"/><Relationship Id="rId2" Type="http://schemas.openxmlformats.org/officeDocument/2006/relationships/image" Target="../media/image25.png"/><Relationship Id="rId19" Type="http://schemas.openxmlformats.org/officeDocument/2006/relationships/hyperlink" Target="http://www.smartcitychina.cn/" TargetMode="External"/><Relationship Id="rId18" Type="http://schemas.openxmlformats.org/officeDocument/2006/relationships/image" Target="../media/image33.png"/><Relationship Id="rId17" Type="http://schemas.openxmlformats.org/officeDocument/2006/relationships/hyperlink" Target="http://www.netofthings.cn/" TargetMode="External"/><Relationship Id="rId16" Type="http://schemas.openxmlformats.org/officeDocument/2006/relationships/image" Target="../media/image32.png"/><Relationship Id="rId15" Type="http://schemas.openxmlformats.org/officeDocument/2006/relationships/hyperlink" Target="http://www.thebigdata.cn/" TargetMode="External"/><Relationship Id="rId14" Type="http://schemas.openxmlformats.org/officeDocument/2006/relationships/image" Target="../media/image31.png"/><Relationship Id="rId13" Type="http://schemas.openxmlformats.org/officeDocument/2006/relationships/hyperlink" Target="http://www.worldstor.cn/" TargetMode="External"/><Relationship Id="rId12" Type="http://schemas.openxmlformats.org/officeDocument/2006/relationships/image" Target="../media/image30.png"/><Relationship Id="rId11" Type="http://schemas.openxmlformats.org/officeDocument/2006/relationships/hyperlink" Target="http://www.pm25.org.cn/" TargetMode="External"/><Relationship Id="rId10" Type="http://schemas.openxmlformats.org/officeDocument/2006/relationships/image" Target="../media/image29.png"/><Relationship Id="rId1" Type="http://schemas.openxmlformats.org/officeDocument/2006/relationships/hyperlink" Target="http://www.chinaznyj.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sp>
        <p:nvSpPr>
          <p:cNvPr id="4" name="矩形 3"/>
          <p:cNvSpPr/>
          <p:nvPr/>
        </p:nvSpPr>
        <p:spPr>
          <a:xfrm>
            <a:off x="1319511" y="720005"/>
            <a:ext cx="6504978" cy="1322070"/>
          </a:xfrm>
          <a:prstGeom prst="rect">
            <a:avLst/>
          </a:prstGeom>
          <a:effectLst/>
        </p:spPr>
        <p:txBody>
          <a:bodyPr wrap="square">
            <a:spAutoFit/>
          </a:bodyPr>
          <a:lstStyle/>
          <a:p>
            <a:pPr algn="ctr">
              <a:defRPr/>
            </a:pPr>
            <a:r>
              <a:rPr lang="en-US" altLang="zh-CN" sz="8000" b="1" spc="300" dirty="0" smtClean="0">
                <a:ln w="11430"/>
                <a:solidFill>
                  <a:srgbClr val="3D89BC"/>
                </a:solidFill>
                <a:latin typeface="微软雅黑" panose="020B0503020204020204" pitchFamily="34" charset="-122"/>
                <a:ea typeface="微软雅黑" panose="020B0503020204020204" pitchFamily="34" charset="-122"/>
              </a:rPr>
              <a:t>R </a:t>
            </a:r>
            <a:r>
              <a:rPr lang="zh-CN" altLang="en-US" sz="8000" b="1" spc="300" dirty="0" smtClean="0">
                <a:ln w="11430"/>
                <a:solidFill>
                  <a:srgbClr val="3D89BC"/>
                </a:solidFill>
                <a:latin typeface="微软雅黑" panose="020B0503020204020204" pitchFamily="34" charset="-122"/>
                <a:ea typeface="微软雅黑" panose="020B0503020204020204" pitchFamily="34" charset="-122"/>
              </a:rPr>
              <a:t>语言</a:t>
            </a:r>
            <a:endParaRPr lang="zh-CN" altLang="en-US" sz="8000" b="1" spc="300" dirty="0" smtClean="0">
              <a:ln w="11430"/>
              <a:solidFill>
                <a:srgbClr val="3D89BC"/>
              </a:solidFill>
              <a:latin typeface="微软雅黑" panose="020B0503020204020204" pitchFamily="34" charset="-122"/>
              <a:ea typeface="微软雅黑" panose="020B0503020204020204" pitchFamily="34" charset="-122"/>
            </a:endParaRPr>
          </a:p>
        </p:txBody>
      </p:sp>
      <p:pic>
        <p:nvPicPr>
          <p:cNvPr id="40963"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8" name="TextBox 6"/>
          <p:cNvSpPr txBox="1"/>
          <p:nvPr/>
        </p:nvSpPr>
        <p:spPr>
          <a:xfrm>
            <a:off x="1670340" y="2297556"/>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  鹏    张  燕    总主编</a:t>
            </a:r>
            <a:endParaRPr lang="en-US" altLang="zh-CN" sz="1600" dirty="0">
              <a:solidFill>
                <a:schemeClr val="tx1">
                  <a:lumMod val="75000"/>
                  <a:lumOff val="25000"/>
                </a:schemeClr>
              </a:solidFill>
            </a:endParaRPr>
          </a:p>
        </p:txBody>
      </p:sp>
      <p:sp>
        <p:nvSpPr>
          <p:cNvPr id="29" name="Freeform 25"/>
          <p:cNvSpPr>
            <a:spLocks noEditPoints="1"/>
          </p:cNvSpPr>
          <p:nvPr/>
        </p:nvSpPr>
        <p:spPr bwMode="auto">
          <a:xfrm>
            <a:off x="3130713"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5744150"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 name="TextBox 6"/>
          <p:cNvSpPr txBox="1"/>
          <p:nvPr/>
        </p:nvSpPr>
        <p:spPr>
          <a:xfrm>
            <a:off x="1670340" y="2634610"/>
            <a:ext cx="6270084" cy="337185"/>
          </a:xfrm>
          <a:prstGeom prst="rect">
            <a:avLst/>
          </a:prstGeom>
          <a:noFill/>
        </p:spPr>
        <p:txBody>
          <a:bodyPr wrap="square" rtlCol="0">
            <a:spAutoFit/>
          </a:bodyPr>
          <a:p>
            <a:r>
              <a:rPr lang="zh-CN" altLang="en-US" sz="1600" dirty="0">
                <a:solidFill>
                  <a:schemeClr val="tx1">
                    <a:lumMod val="75000"/>
                    <a:lumOff val="25000"/>
                  </a:schemeClr>
                </a:solidFill>
              </a:rPr>
              <a:t>程显毅    主编                            刘颖  朱倩    副主编</a:t>
            </a:r>
            <a:endParaRPr lang="zh-CN" altLang="en-US" sz="1600" dirty="0">
              <a:solidFill>
                <a:schemeClr val="tx1">
                  <a:lumMod val="75000"/>
                  <a:lumOff val="25000"/>
                </a:schemeClr>
              </a:solidFill>
            </a:endParaRPr>
          </a:p>
        </p:txBody>
      </p:sp>
      <p:sp>
        <p:nvSpPr>
          <p:cNvPr id="5" name="Freeform 25"/>
          <p:cNvSpPr>
            <a:spLocks noEditPoints="1"/>
          </p:cNvSpPr>
          <p:nvPr/>
        </p:nvSpPr>
        <p:spPr bwMode="auto">
          <a:xfrm>
            <a:off x="2442785"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985113" cy="415498"/>
          </a:xfrm>
          <a:prstGeom prst="rect">
            <a:avLst/>
          </a:prstGeom>
          <a:noFill/>
        </p:spPr>
        <p:txBody>
          <a:bodyPr wrap="none" rtlCol="0">
            <a:spAutoFit/>
          </a:bodyPr>
          <a:lstStyle/>
          <a:p>
            <a:r>
              <a:rPr lang="en-US" altLang="zh-CN" sz="2100" b="1" spc="225" dirty="0" smtClean="0">
                <a:solidFill>
                  <a:prstClr val="white"/>
                </a:solidFill>
              </a:rPr>
              <a:t>1.1</a:t>
            </a:r>
            <a:r>
              <a:rPr lang="zh-CN" altLang="en-US" sz="2100" b="1" spc="225" dirty="0" smtClean="0">
                <a:solidFill>
                  <a:prstClr val="white"/>
                </a:solidFill>
              </a:rPr>
              <a:t>为什么学习</a:t>
            </a:r>
            <a:r>
              <a:rPr lang="en-US" altLang="zh-CN" sz="2100" b="1" spc="225" dirty="0" smtClean="0">
                <a:solidFill>
                  <a:prstClr val="white"/>
                </a:solidFill>
              </a:rPr>
              <a:t>R</a:t>
            </a:r>
            <a:r>
              <a:rPr lang="zh-CN" altLang="en-US" sz="2100" b="1" spc="225" dirty="0" smtClean="0">
                <a:solidFill>
                  <a:prstClr val="white"/>
                </a:solidFill>
              </a:rPr>
              <a:t>语言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1101584" cy="300082"/>
          </a:xfrm>
          <a:prstGeom prst="rect">
            <a:avLst/>
          </a:prstGeom>
          <a:noFill/>
        </p:spPr>
        <p:txBody>
          <a:bodyPr wrap="none" rtlCol="0">
            <a:spAutoFit/>
          </a:bodyPr>
          <a:lstStyle/>
          <a:p>
            <a:r>
              <a:rPr lang="zh-CN" altLang="en-US" sz="1350" dirty="0" smtClean="0">
                <a:solidFill>
                  <a:prstClr val="white"/>
                </a:solidFill>
              </a:rPr>
              <a:t>第一章 绪论</a:t>
            </a:r>
            <a:endParaRPr lang="zh-CN" altLang="en-US" sz="1350" dirty="0">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en-US" altLang="zh-CN" sz="2400" dirty="0">
                <a:solidFill>
                  <a:schemeClr val="tx1">
                    <a:lumMod val="75000"/>
                    <a:lumOff val="25000"/>
                  </a:schemeClr>
                </a:solidFill>
              </a:rPr>
              <a:t>R</a:t>
            </a:r>
            <a:r>
              <a:rPr lang="zh-CN" altLang="zh-CN" sz="2400" dirty="0">
                <a:solidFill>
                  <a:schemeClr val="tx1">
                    <a:lumMod val="75000"/>
                    <a:lumOff val="25000"/>
                  </a:schemeClr>
                </a:solidFill>
              </a:rPr>
              <a:t>语言主要优势</a:t>
            </a:r>
            <a:endParaRPr kumimoji="1" lang="zh-CN" altLang="zh-CN" sz="2400" dirty="0" smtClean="0">
              <a:solidFill>
                <a:schemeClr val="tx1">
                  <a:lumMod val="75000"/>
                  <a:lumOff val="25000"/>
                </a:schemeClr>
              </a:solidFill>
            </a:endParaRPr>
          </a:p>
        </p:txBody>
      </p:sp>
      <p:sp>
        <p:nvSpPr>
          <p:cNvPr id="11" name="矩形 10"/>
          <p:cNvSpPr/>
          <p:nvPr/>
        </p:nvSpPr>
        <p:spPr>
          <a:xfrm>
            <a:off x="1088879" y="1429602"/>
            <a:ext cx="7154789" cy="398780"/>
          </a:xfrm>
          <a:prstGeom prst="rect">
            <a:avLst/>
          </a:prstGeom>
        </p:spPr>
        <p:txBody>
          <a:bodyPr wrap="square">
            <a:spAutoFit/>
          </a:bodyPr>
          <a:lstStyle/>
          <a:p>
            <a:r>
              <a:rPr lang="zh-CN" altLang="zh-CN" sz="2000" dirty="0" smtClean="0">
                <a:solidFill>
                  <a:schemeClr val="tx1">
                    <a:lumMod val="75000"/>
                    <a:lumOff val="25000"/>
                  </a:schemeClr>
                </a:solidFill>
              </a:rPr>
              <a:t>（</a:t>
            </a:r>
            <a:r>
              <a:rPr lang="en-US" altLang="zh-CN" sz="2000" dirty="0" smtClean="0">
                <a:solidFill>
                  <a:schemeClr val="tx1">
                    <a:lumMod val="75000"/>
                    <a:lumOff val="25000"/>
                  </a:schemeClr>
                </a:solidFill>
              </a:rPr>
              <a:t>6</a:t>
            </a:r>
            <a:r>
              <a:rPr lang="zh-CN" altLang="zh-CN" sz="2000" dirty="0" smtClean="0">
                <a:solidFill>
                  <a:schemeClr val="tx1">
                    <a:lumMod val="75000"/>
                    <a:lumOff val="25000"/>
                  </a:schemeClr>
                </a:solidFill>
              </a:rPr>
              <a:t>）</a:t>
            </a:r>
            <a:r>
              <a:rPr lang="zh-CN" altLang="en-US" sz="2000" dirty="0" smtClean="0">
                <a:solidFill>
                  <a:schemeClr val="tx1">
                    <a:lumMod val="75000"/>
                    <a:lumOff val="25000"/>
                  </a:schemeClr>
                </a:solidFill>
              </a:rPr>
              <a:t>交互性</a:t>
            </a:r>
            <a:endParaRPr lang="zh-CN" altLang="en-US" sz="2000" dirty="0" smtClean="0">
              <a:solidFill>
                <a:schemeClr val="tx1">
                  <a:lumMod val="75000"/>
                  <a:lumOff val="25000"/>
                </a:schemeClr>
              </a:solidFill>
            </a:endParaRPr>
          </a:p>
        </p:txBody>
      </p:sp>
      <p:sp>
        <p:nvSpPr>
          <p:cNvPr id="12" name="TextBox 11"/>
          <p:cNvSpPr txBox="1"/>
          <p:nvPr/>
        </p:nvSpPr>
        <p:spPr>
          <a:xfrm>
            <a:off x="1505243" y="2096086"/>
            <a:ext cx="6738425" cy="1015663"/>
          </a:xfrm>
          <a:prstGeom prst="rect">
            <a:avLst/>
          </a:prstGeom>
          <a:noFill/>
        </p:spPr>
        <p:txBody>
          <a:bodyPr wrap="square" rtlCol="0">
            <a:spAutoFit/>
          </a:bodyPr>
          <a:lstStyle/>
          <a:p>
            <a:r>
              <a:rPr lang="en-US" altLang="zh-CN" sz="2000" dirty="0" smtClean="0"/>
              <a:t>       </a:t>
            </a:r>
            <a:r>
              <a:rPr lang="zh-CN" altLang="zh-CN" sz="2000" dirty="0" smtClean="0">
                <a:solidFill>
                  <a:schemeClr val="tx1">
                    <a:lumMod val="75000"/>
                    <a:lumOff val="25000"/>
                  </a:schemeClr>
                </a:solidFill>
              </a:rPr>
              <a:t>敲</a:t>
            </a:r>
            <a:r>
              <a:rPr lang="zh-CN" altLang="zh-CN" sz="2000" dirty="0">
                <a:solidFill>
                  <a:schemeClr val="tx1">
                    <a:lumMod val="75000"/>
                    <a:lumOff val="25000"/>
                  </a:schemeClr>
                </a:solidFill>
              </a:rPr>
              <a:t>回车，出结果。但是又不像</a:t>
            </a:r>
            <a:r>
              <a:rPr lang="en-US" altLang="zh-CN" sz="2000" dirty="0">
                <a:solidFill>
                  <a:schemeClr val="tx1">
                    <a:lumMod val="75000"/>
                    <a:lumOff val="25000"/>
                  </a:schemeClr>
                </a:solidFill>
              </a:rPr>
              <a:t>SPSS</a:t>
            </a:r>
            <a:r>
              <a:rPr lang="zh-CN" altLang="zh-CN" sz="2000" dirty="0">
                <a:solidFill>
                  <a:schemeClr val="tx1">
                    <a:lumMod val="75000"/>
                    <a:lumOff val="25000"/>
                  </a:schemeClr>
                </a:solidFill>
              </a:rPr>
              <a:t>那种用鼠标扎针的交互方式。</a:t>
            </a:r>
            <a:endParaRPr lang="zh-CN" altLang="zh-CN" sz="2000" dirty="0"/>
          </a:p>
          <a:p>
            <a:pPr algn="just"/>
            <a:endParaRPr lang="zh-CN" altLang="en-US" sz="20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4075252" y="1169836"/>
              <a:ext cx="993483" cy="523220"/>
            </a:xfrm>
            <a:prstGeom prst="rect">
              <a:avLst/>
            </a:prstGeom>
            <a:noFill/>
          </p:spPr>
          <p:txBody>
            <a:bodyPr wrap="none" rtlCol="0">
              <a:spAutoFit/>
            </a:bodyPr>
            <a:lstStyle/>
            <a:p>
              <a:pPr algn="ctr"/>
              <a:r>
                <a:rPr lang="zh-CN" altLang="en-US" sz="2800" dirty="0">
                  <a:solidFill>
                    <a:schemeClr val="accent4"/>
                  </a:solidFill>
                </a:rPr>
                <a:t>第一</a:t>
              </a:r>
              <a:r>
                <a:rPr lang="zh-CN" altLang="en-US" sz="2800" dirty="0" smtClean="0">
                  <a:solidFill>
                    <a:schemeClr val="accent4"/>
                  </a:solidFill>
                </a:rPr>
                <a:t>章 绪论</a:t>
              </a:r>
              <a:endParaRPr lang="zh-CN" altLang="en-US" sz="2800" dirty="0">
                <a:solidFill>
                  <a:schemeClr val="accent4"/>
                </a:solidFill>
              </a:endParaRPr>
            </a:p>
          </p:txBody>
        </p:sp>
      </p:grpSp>
      <p:grpSp>
        <p:nvGrpSpPr>
          <p:cNvPr id="67" name="组合 66"/>
          <p:cNvGrpSpPr/>
          <p:nvPr/>
        </p:nvGrpSpPr>
        <p:grpSpPr>
          <a:xfrm>
            <a:off x="1587848" y="276444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3813593" cy="415498"/>
            </a:xfrm>
            <a:prstGeom prst="rect">
              <a:avLst/>
            </a:prstGeom>
          </p:spPr>
          <p:txBody>
            <a:bodyPr wrap="squar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1.2</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正确的数据思维观</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587848" y="2098169"/>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324319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为什么学习</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R</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语言</a:t>
              </a:r>
              <a:endParaRPr lang="zh-CN" altLang="en-US" sz="2100" spc="225" dirty="0">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587848" y="341802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373325" y="234392"/>
            <a:ext cx="1101584" cy="300082"/>
          </a:xfrm>
          <a:prstGeom prst="rect">
            <a:avLst/>
          </a:prstGeom>
          <a:noFill/>
        </p:spPr>
        <p:txBody>
          <a:bodyPr wrap="none" rtlCol="0">
            <a:spAutoFit/>
          </a:bodyPr>
          <a:lstStyle/>
          <a:p>
            <a:r>
              <a:rPr lang="zh-CN" altLang="en-US" sz="1350" dirty="0" smtClean="0">
                <a:solidFill>
                  <a:prstClr val="white"/>
                </a:solidFill>
              </a:rPr>
              <a:t>第一章 绪论</a:t>
            </a:r>
            <a:endParaRPr lang="zh-CN" altLang="en-US" sz="1350" dirty="0">
              <a:solidFill>
                <a:prstClr val="white"/>
              </a:solidFill>
            </a:endParaRPr>
          </a:p>
        </p:txBody>
      </p:sp>
      <p:sp>
        <p:nvSpPr>
          <p:cNvPr id="46" name="文本框 6"/>
          <p:cNvSpPr txBox="1"/>
          <p:nvPr/>
        </p:nvSpPr>
        <p:spPr>
          <a:xfrm>
            <a:off x="452232" y="173917"/>
            <a:ext cx="3175869" cy="415498"/>
          </a:xfrm>
          <a:prstGeom prst="rect">
            <a:avLst/>
          </a:prstGeom>
          <a:noFill/>
        </p:spPr>
        <p:txBody>
          <a:bodyPr wrap="none" rtlCol="0">
            <a:spAutoFit/>
          </a:bodyPr>
          <a:lstStyle/>
          <a:p>
            <a:r>
              <a:rPr lang="en-US" altLang="zh-CN" sz="2100" b="1" spc="225" dirty="0" smtClean="0">
                <a:solidFill>
                  <a:prstClr val="white"/>
                </a:solidFill>
              </a:rPr>
              <a:t>1.2</a:t>
            </a:r>
            <a:r>
              <a:rPr lang="zh-CN" altLang="en-US" sz="2100" b="1" spc="225" dirty="0" smtClean="0">
                <a:solidFill>
                  <a:prstClr val="white"/>
                </a:solidFill>
              </a:rPr>
              <a:t> 正确的数据思维观</a:t>
            </a:r>
            <a:endParaRPr lang="zh-CN" altLang="en-US" sz="2100" b="1" spc="225" dirty="0">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zh-CN" sz="2400" dirty="0">
                <a:solidFill>
                  <a:schemeClr val="tx1">
                    <a:lumMod val="75000"/>
                    <a:lumOff val="25000"/>
                  </a:schemeClr>
                </a:solidFill>
              </a:rPr>
              <a:t>数学</a:t>
            </a:r>
            <a:r>
              <a:rPr lang="en-US" altLang="zh-CN" sz="2400" dirty="0" err="1">
                <a:solidFill>
                  <a:schemeClr val="tx1">
                    <a:lumMod val="75000"/>
                    <a:lumOff val="25000"/>
                  </a:schemeClr>
                </a:solidFill>
              </a:rPr>
              <a:t>思维</a:t>
            </a:r>
            <a:endParaRPr kumimoji="1" lang="en-US" altLang="zh-CN" sz="2400" dirty="0" err="1" smtClean="0">
              <a:solidFill>
                <a:schemeClr val="tx1">
                  <a:lumMod val="75000"/>
                  <a:lumOff val="25000"/>
                </a:schemeClr>
              </a:solidFill>
            </a:endParaRPr>
          </a:p>
        </p:txBody>
      </p:sp>
      <p:sp>
        <p:nvSpPr>
          <p:cNvPr id="11" name="TextBox 10"/>
          <p:cNvSpPr txBox="1"/>
          <p:nvPr/>
        </p:nvSpPr>
        <p:spPr>
          <a:xfrm>
            <a:off x="1026942" y="1589649"/>
            <a:ext cx="7371470" cy="2554545"/>
          </a:xfrm>
          <a:prstGeom prst="rect">
            <a:avLst/>
          </a:prstGeom>
          <a:noFill/>
        </p:spPr>
        <p:txBody>
          <a:bodyPr wrap="square" rtlCol="0">
            <a:spAutoFit/>
          </a:bodyPr>
          <a:lstStyle/>
          <a:p>
            <a:r>
              <a:rPr lang="en-US" altLang="zh-CN" sz="2000" dirty="0" smtClean="0"/>
              <a:t>       </a:t>
            </a:r>
            <a:r>
              <a:rPr lang="zh-CN" altLang="zh-CN" sz="2000" dirty="0" smtClean="0">
                <a:solidFill>
                  <a:schemeClr val="tx1">
                    <a:lumMod val="75000"/>
                    <a:lumOff val="25000"/>
                  </a:schemeClr>
                </a:solidFill>
              </a:rPr>
              <a:t>数学</a:t>
            </a:r>
            <a:r>
              <a:rPr lang="zh-CN" altLang="zh-CN" sz="2000" dirty="0">
                <a:solidFill>
                  <a:schemeClr val="tx1">
                    <a:lumMod val="75000"/>
                    <a:lumOff val="25000"/>
                  </a:schemeClr>
                </a:solidFill>
              </a:rPr>
              <a:t>思维一方面体现在它的方向性，另一个重要特征是客观性。数学思维它能够帮助你摒弃主观的偏见与看法。诸如遇到突发事件能在第一时间冷静下来，抛去恐慌的情绪；对自己喜欢的项目客观分析，不对数据进行修饰；对自己犯下的错误能客观评论，给出解决方法等。喜怒哀乐是每个人都会有的情绪，而对数据分析师而言，一旦进入工作就要绝对理性与客观，这也是数据分析师思考问题的前提。</a:t>
            </a:r>
            <a:endParaRPr lang="zh-CN" altLang="zh-CN" sz="2000" dirty="0">
              <a:solidFill>
                <a:schemeClr val="tx1">
                  <a:lumMod val="75000"/>
                  <a:lumOff val="25000"/>
                </a:schemeClr>
              </a:solidFill>
            </a:endParaRPr>
          </a:p>
          <a:p>
            <a:endParaRPr lang="zh-CN" altLang="zh-CN" sz="20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373325" y="234392"/>
            <a:ext cx="1101584" cy="300082"/>
          </a:xfrm>
          <a:prstGeom prst="rect">
            <a:avLst/>
          </a:prstGeom>
          <a:noFill/>
        </p:spPr>
        <p:txBody>
          <a:bodyPr wrap="none" rtlCol="0">
            <a:spAutoFit/>
          </a:bodyPr>
          <a:lstStyle/>
          <a:p>
            <a:r>
              <a:rPr lang="zh-CN" altLang="en-US" sz="1350" dirty="0" smtClean="0">
                <a:solidFill>
                  <a:prstClr val="white"/>
                </a:solidFill>
              </a:rPr>
              <a:t>第一章 绪论</a:t>
            </a:r>
            <a:endParaRPr lang="zh-CN" altLang="en-US" sz="1350" dirty="0">
              <a:solidFill>
                <a:prstClr val="white"/>
              </a:solidFill>
            </a:endParaRPr>
          </a:p>
        </p:txBody>
      </p:sp>
      <p:sp>
        <p:nvSpPr>
          <p:cNvPr id="46" name="文本框 6"/>
          <p:cNvSpPr txBox="1"/>
          <p:nvPr/>
        </p:nvSpPr>
        <p:spPr>
          <a:xfrm>
            <a:off x="452232" y="173917"/>
            <a:ext cx="3175869" cy="415498"/>
          </a:xfrm>
          <a:prstGeom prst="rect">
            <a:avLst/>
          </a:prstGeom>
          <a:noFill/>
        </p:spPr>
        <p:txBody>
          <a:bodyPr wrap="none" rtlCol="0">
            <a:spAutoFit/>
          </a:bodyPr>
          <a:lstStyle/>
          <a:p>
            <a:r>
              <a:rPr lang="en-US" altLang="zh-CN" sz="2100" b="1" spc="225" dirty="0" smtClean="0">
                <a:solidFill>
                  <a:prstClr val="white"/>
                </a:solidFill>
              </a:rPr>
              <a:t>1.2</a:t>
            </a:r>
            <a:r>
              <a:rPr lang="zh-CN" altLang="en-US" sz="2100" b="1" spc="225" dirty="0" smtClean="0">
                <a:solidFill>
                  <a:prstClr val="white"/>
                </a:solidFill>
              </a:rPr>
              <a:t> 正确的数据思维观</a:t>
            </a:r>
            <a:endParaRPr lang="zh-CN" altLang="en-US" sz="2100" b="1" spc="225" dirty="0">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en-US" sz="2400" dirty="0">
                <a:solidFill>
                  <a:schemeClr val="tx1">
                    <a:lumMod val="75000"/>
                    <a:lumOff val="25000"/>
                  </a:schemeClr>
                </a:solidFill>
              </a:rPr>
              <a:t>统计</a:t>
            </a:r>
            <a:r>
              <a:rPr lang="en-US" altLang="zh-CN" sz="2400" dirty="0" err="1" smtClean="0">
                <a:solidFill>
                  <a:schemeClr val="tx1">
                    <a:lumMod val="75000"/>
                    <a:lumOff val="25000"/>
                  </a:schemeClr>
                </a:solidFill>
              </a:rPr>
              <a:t>思维</a:t>
            </a:r>
            <a:endParaRPr kumimoji="1" lang="en-US" altLang="zh-CN" sz="2400" dirty="0" err="1" smtClean="0">
              <a:solidFill>
                <a:schemeClr val="tx1">
                  <a:lumMod val="75000"/>
                  <a:lumOff val="25000"/>
                </a:schemeClr>
              </a:solidFill>
            </a:endParaRPr>
          </a:p>
        </p:txBody>
      </p:sp>
      <p:sp>
        <p:nvSpPr>
          <p:cNvPr id="8" name="TextBox 7"/>
          <p:cNvSpPr txBox="1"/>
          <p:nvPr/>
        </p:nvSpPr>
        <p:spPr>
          <a:xfrm>
            <a:off x="1153551" y="1631852"/>
            <a:ext cx="7146387" cy="1014730"/>
          </a:xfrm>
          <a:prstGeom prst="rect">
            <a:avLst/>
          </a:prstGeom>
          <a:noFill/>
        </p:spPr>
        <p:txBody>
          <a:bodyPr wrap="square" rtlCol="0">
            <a:spAutoFit/>
          </a:bodyPr>
          <a:lstStyle/>
          <a:p>
            <a:pPr algn="just"/>
            <a:r>
              <a:rPr lang="en-US" altLang="zh-CN" sz="2000" dirty="0" smtClean="0"/>
              <a:t>     </a:t>
            </a:r>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相比</a:t>
            </a:r>
            <a:r>
              <a:rPr lang="zh-CN" altLang="zh-CN" sz="2000" dirty="0">
                <a:solidFill>
                  <a:schemeClr val="tx1">
                    <a:lumMod val="75000"/>
                    <a:lumOff val="25000"/>
                  </a:schemeClr>
                </a:solidFill>
              </a:rPr>
              <a:t>于数学，统计学在日常生活中的应用要明显而又简单得多。我们日常生活中接触的求和、平均值、中位数、最大值等其实都是</a:t>
            </a:r>
            <a:r>
              <a:rPr lang="zh-CN" altLang="zh-CN" sz="2000" dirty="0" smtClean="0">
                <a:solidFill>
                  <a:schemeClr val="tx1">
                    <a:lumMod val="75000"/>
                    <a:lumOff val="25000"/>
                  </a:schemeClr>
                </a:solidFill>
              </a:rPr>
              <a:t>统计</a:t>
            </a:r>
            <a:r>
              <a:rPr lang="zh-CN" altLang="en-US" sz="2000" dirty="0" smtClean="0">
                <a:solidFill>
                  <a:schemeClr val="tx1">
                    <a:lumMod val="75000"/>
                    <a:lumOff val="25000"/>
                  </a:schemeClr>
                </a:solidFill>
              </a:rPr>
              <a:t>思维</a:t>
            </a:r>
            <a:r>
              <a:rPr lang="zh-CN" altLang="zh-CN" sz="2000" dirty="0" smtClean="0">
                <a:solidFill>
                  <a:schemeClr val="tx1">
                    <a:lumMod val="75000"/>
                    <a:lumOff val="25000"/>
                  </a:schemeClr>
                </a:solidFill>
              </a:rPr>
              <a:t>的</a:t>
            </a:r>
            <a:r>
              <a:rPr lang="zh-CN" altLang="zh-CN" sz="2000" dirty="0">
                <a:solidFill>
                  <a:schemeClr val="tx1">
                    <a:lumMod val="75000"/>
                    <a:lumOff val="25000"/>
                  </a:schemeClr>
                </a:solidFill>
              </a:rPr>
              <a:t>一部分。</a:t>
            </a:r>
            <a:endParaRPr lang="en-US" altLang="zh-CN" sz="2000" dirty="0" smtClean="0">
              <a:solidFill>
                <a:schemeClr val="tx1">
                  <a:lumMod val="75000"/>
                  <a:lumOff val="25000"/>
                </a:schemeClr>
              </a:solidFill>
            </a:endParaRPr>
          </a:p>
        </p:txBody>
      </p:sp>
      <p:sp>
        <p:nvSpPr>
          <p:cNvPr id="10" name="TextBox 9"/>
          <p:cNvSpPr txBox="1"/>
          <p:nvPr/>
        </p:nvSpPr>
        <p:spPr>
          <a:xfrm>
            <a:off x="1153551" y="2926080"/>
            <a:ext cx="7146387" cy="400110"/>
          </a:xfrm>
          <a:prstGeom prst="rect">
            <a:avLst/>
          </a:prstGeom>
          <a:noFill/>
        </p:spPr>
        <p:txBody>
          <a:bodyPr wrap="square" rtlCol="0">
            <a:spAutoFit/>
          </a:bodyPr>
          <a:lstStyle/>
          <a:p>
            <a:r>
              <a:rPr lang="en-US" altLang="zh-CN" sz="2000" dirty="0" smtClean="0"/>
              <a:t>   </a:t>
            </a:r>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统计</a:t>
            </a:r>
            <a:r>
              <a:rPr lang="zh-CN" altLang="zh-CN" sz="2000" dirty="0">
                <a:solidFill>
                  <a:schemeClr val="tx1">
                    <a:lumMod val="75000"/>
                    <a:lumOff val="25000"/>
                  </a:schemeClr>
                </a:solidFill>
              </a:rPr>
              <a:t>思维可归类为：描述、概括、</a:t>
            </a:r>
            <a:r>
              <a:rPr lang="zh-CN" altLang="zh-CN" sz="2000" dirty="0" smtClean="0">
                <a:solidFill>
                  <a:schemeClr val="tx1">
                    <a:lumMod val="75000"/>
                    <a:lumOff val="25000"/>
                  </a:schemeClr>
                </a:solidFill>
              </a:rPr>
              <a:t>分析</a:t>
            </a:r>
            <a:r>
              <a:rPr lang="zh-CN" altLang="en-US" sz="2000" dirty="0" smtClean="0">
                <a:solidFill>
                  <a:schemeClr val="tx1">
                    <a:lumMod val="75000"/>
                    <a:lumOff val="25000"/>
                  </a:schemeClr>
                </a:solidFill>
              </a:rPr>
              <a:t>。</a:t>
            </a:r>
            <a:endParaRPr lang="zh-CN" altLang="en-US" sz="2000" dirty="0" smtClean="0">
              <a:solidFill>
                <a:schemeClr val="tx1">
                  <a:lumMod val="75000"/>
                  <a:lumOff val="2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373325" y="234392"/>
            <a:ext cx="1101584" cy="300082"/>
          </a:xfrm>
          <a:prstGeom prst="rect">
            <a:avLst/>
          </a:prstGeom>
          <a:noFill/>
        </p:spPr>
        <p:txBody>
          <a:bodyPr wrap="none" rtlCol="0">
            <a:spAutoFit/>
          </a:bodyPr>
          <a:lstStyle/>
          <a:p>
            <a:r>
              <a:rPr lang="zh-CN" altLang="en-US" sz="1350" dirty="0" smtClean="0">
                <a:solidFill>
                  <a:prstClr val="white"/>
                </a:solidFill>
              </a:rPr>
              <a:t>第一章 绪论</a:t>
            </a:r>
            <a:endParaRPr lang="zh-CN" altLang="en-US" sz="1350" dirty="0">
              <a:solidFill>
                <a:prstClr val="white"/>
              </a:solidFill>
            </a:endParaRPr>
          </a:p>
        </p:txBody>
      </p:sp>
      <p:sp>
        <p:nvSpPr>
          <p:cNvPr id="46" name="文本框 6"/>
          <p:cNvSpPr txBox="1"/>
          <p:nvPr/>
        </p:nvSpPr>
        <p:spPr>
          <a:xfrm>
            <a:off x="452232" y="173917"/>
            <a:ext cx="3175869" cy="415498"/>
          </a:xfrm>
          <a:prstGeom prst="rect">
            <a:avLst/>
          </a:prstGeom>
          <a:noFill/>
        </p:spPr>
        <p:txBody>
          <a:bodyPr wrap="none" rtlCol="0">
            <a:spAutoFit/>
          </a:bodyPr>
          <a:lstStyle/>
          <a:p>
            <a:r>
              <a:rPr lang="en-US" altLang="zh-CN" sz="2100" b="1" spc="225" dirty="0" smtClean="0">
                <a:solidFill>
                  <a:prstClr val="white"/>
                </a:solidFill>
              </a:rPr>
              <a:t>1.2</a:t>
            </a:r>
            <a:r>
              <a:rPr lang="zh-CN" altLang="en-US" sz="2100" b="1" spc="225" dirty="0" smtClean="0">
                <a:solidFill>
                  <a:prstClr val="white"/>
                </a:solidFill>
              </a:rPr>
              <a:t> 正确的数据思维观</a:t>
            </a:r>
            <a:endParaRPr lang="zh-CN" altLang="en-US" sz="2100" b="1" spc="225" dirty="0">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en-US" sz="2400" dirty="0">
                <a:solidFill>
                  <a:schemeClr val="tx1">
                    <a:lumMod val="75000"/>
                    <a:lumOff val="25000"/>
                  </a:schemeClr>
                </a:solidFill>
              </a:rPr>
              <a:t>统计</a:t>
            </a:r>
            <a:r>
              <a:rPr lang="en-US" altLang="zh-CN" sz="2400" dirty="0" err="1" smtClean="0">
                <a:solidFill>
                  <a:schemeClr val="tx1">
                    <a:lumMod val="75000"/>
                    <a:lumOff val="25000"/>
                  </a:schemeClr>
                </a:solidFill>
              </a:rPr>
              <a:t>思维</a:t>
            </a:r>
            <a:endParaRPr kumimoji="1" lang="en-US" altLang="zh-CN" sz="2400" dirty="0" err="1" smtClean="0">
              <a:solidFill>
                <a:schemeClr val="tx1">
                  <a:lumMod val="75000"/>
                  <a:lumOff val="25000"/>
                </a:schemeClr>
              </a:solidFill>
            </a:endParaRPr>
          </a:p>
        </p:txBody>
      </p:sp>
      <p:sp>
        <p:nvSpPr>
          <p:cNvPr id="8" name="TextBox 7"/>
          <p:cNvSpPr txBox="1"/>
          <p:nvPr/>
        </p:nvSpPr>
        <p:spPr>
          <a:xfrm>
            <a:off x="1153551" y="1631852"/>
            <a:ext cx="7146387" cy="2246769"/>
          </a:xfrm>
          <a:prstGeom prst="rect">
            <a:avLst/>
          </a:prstGeom>
          <a:noFill/>
        </p:spPr>
        <p:txBody>
          <a:bodyPr wrap="square" rtlCol="0">
            <a:spAutoFit/>
          </a:bodyPr>
          <a:lstStyle/>
          <a:p>
            <a:r>
              <a:rPr lang="en-US" altLang="zh-CN" sz="2000" dirty="0">
                <a:solidFill>
                  <a:schemeClr val="tx1">
                    <a:lumMod val="75000"/>
                    <a:lumOff val="25000"/>
                  </a:schemeClr>
                </a:solidFill>
              </a:rPr>
              <a:t>(</a:t>
            </a:r>
            <a:r>
              <a:rPr lang="en-US" altLang="zh-CN" sz="2000" dirty="0" smtClean="0">
                <a:solidFill>
                  <a:schemeClr val="tx1">
                    <a:lumMod val="75000"/>
                    <a:lumOff val="25000"/>
                  </a:schemeClr>
                </a:solidFill>
              </a:rPr>
              <a:t>1)</a:t>
            </a:r>
            <a:r>
              <a:rPr lang="zh-CN" altLang="zh-CN" sz="2000" dirty="0" smtClean="0">
                <a:solidFill>
                  <a:schemeClr val="tx1">
                    <a:lumMod val="75000"/>
                    <a:lumOff val="25000"/>
                  </a:schemeClr>
                </a:solidFill>
              </a:rPr>
              <a:t>描述</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描述</a:t>
            </a:r>
            <a:r>
              <a:rPr lang="zh-CN" altLang="zh-CN" sz="2000" dirty="0">
                <a:solidFill>
                  <a:schemeClr val="tx1">
                    <a:lumMod val="75000"/>
                    <a:lumOff val="25000"/>
                  </a:schemeClr>
                </a:solidFill>
              </a:rPr>
              <a:t>就是对事物或对象的直接描写，是对事物的客观印象。如果我们把描述概念对应到数据上，可以理解为这堆数据“长什么样”，通过对数据的描述能够让人感悟到数据的真实长相。在统计学描述数据使用的指标通常是如下统计量：平均数、众数、中位数、方差、极差、四分位点，这些指标就好像是数据的“鼻子”“眼睛”“嘴唇”“眉毛”等。</a:t>
            </a:r>
            <a:endParaRPr lang="zh-CN" altLang="zh-CN" sz="20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373325" y="234392"/>
            <a:ext cx="1101584" cy="300082"/>
          </a:xfrm>
          <a:prstGeom prst="rect">
            <a:avLst/>
          </a:prstGeom>
          <a:noFill/>
        </p:spPr>
        <p:txBody>
          <a:bodyPr wrap="none" rtlCol="0">
            <a:spAutoFit/>
          </a:bodyPr>
          <a:lstStyle/>
          <a:p>
            <a:r>
              <a:rPr lang="zh-CN" altLang="en-US" sz="1350" dirty="0" smtClean="0">
                <a:solidFill>
                  <a:prstClr val="white"/>
                </a:solidFill>
              </a:rPr>
              <a:t>第一章 绪论</a:t>
            </a:r>
            <a:endParaRPr lang="zh-CN" altLang="en-US" sz="1350" dirty="0">
              <a:solidFill>
                <a:prstClr val="white"/>
              </a:solidFill>
            </a:endParaRPr>
          </a:p>
        </p:txBody>
      </p:sp>
      <p:sp>
        <p:nvSpPr>
          <p:cNvPr id="46" name="文本框 6"/>
          <p:cNvSpPr txBox="1"/>
          <p:nvPr/>
        </p:nvSpPr>
        <p:spPr>
          <a:xfrm>
            <a:off x="452232" y="173917"/>
            <a:ext cx="3175869" cy="415498"/>
          </a:xfrm>
          <a:prstGeom prst="rect">
            <a:avLst/>
          </a:prstGeom>
          <a:noFill/>
        </p:spPr>
        <p:txBody>
          <a:bodyPr wrap="none" rtlCol="0">
            <a:spAutoFit/>
          </a:bodyPr>
          <a:lstStyle/>
          <a:p>
            <a:r>
              <a:rPr lang="en-US" altLang="zh-CN" sz="2100" b="1" spc="225" dirty="0" smtClean="0">
                <a:solidFill>
                  <a:prstClr val="white"/>
                </a:solidFill>
              </a:rPr>
              <a:t>1.2</a:t>
            </a:r>
            <a:r>
              <a:rPr lang="zh-CN" altLang="en-US" sz="2100" b="1" spc="225" dirty="0" smtClean="0">
                <a:solidFill>
                  <a:prstClr val="white"/>
                </a:solidFill>
              </a:rPr>
              <a:t> 正确的数据思维观</a:t>
            </a:r>
            <a:endParaRPr lang="zh-CN" altLang="en-US" sz="2100" b="1" spc="225" dirty="0">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en-US" sz="2400" dirty="0">
                <a:solidFill>
                  <a:schemeClr val="tx1">
                    <a:lumMod val="75000"/>
                    <a:lumOff val="25000"/>
                  </a:schemeClr>
                </a:solidFill>
              </a:rPr>
              <a:t>统计</a:t>
            </a:r>
            <a:r>
              <a:rPr lang="en-US" altLang="zh-CN" sz="2400" dirty="0" err="1" smtClean="0">
                <a:solidFill>
                  <a:schemeClr val="tx1">
                    <a:lumMod val="75000"/>
                    <a:lumOff val="25000"/>
                  </a:schemeClr>
                </a:solidFill>
              </a:rPr>
              <a:t>思维</a:t>
            </a:r>
            <a:endParaRPr kumimoji="1" lang="en-US" altLang="zh-CN" sz="2400" dirty="0" err="1" smtClean="0">
              <a:solidFill>
                <a:schemeClr val="tx1">
                  <a:lumMod val="75000"/>
                  <a:lumOff val="25000"/>
                </a:schemeClr>
              </a:solidFill>
            </a:endParaRPr>
          </a:p>
        </p:txBody>
      </p:sp>
      <p:sp>
        <p:nvSpPr>
          <p:cNvPr id="8" name="TextBox 7"/>
          <p:cNvSpPr txBox="1"/>
          <p:nvPr/>
        </p:nvSpPr>
        <p:spPr>
          <a:xfrm>
            <a:off x="1153551" y="1631852"/>
            <a:ext cx="7146387" cy="2246769"/>
          </a:xfrm>
          <a:prstGeom prst="rect">
            <a:avLst/>
          </a:prstGeom>
          <a:noFill/>
        </p:spPr>
        <p:txBody>
          <a:bodyPr wrap="square" rtlCol="0">
            <a:spAutoFit/>
          </a:bodyPr>
          <a:lstStyle/>
          <a:p>
            <a:r>
              <a:rPr lang="en-US" altLang="zh-CN" sz="2000" dirty="0" smtClean="0">
                <a:solidFill>
                  <a:schemeClr val="tx1">
                    <a:lumMod val="75000"/>
                    <a:lumOff val="25000"/>
                  </a:schemeClr>
                </a:solidFill>
              </a:rPr>
              <a:t>(2)</a:t>
            </a:r>
            <a:r>
              <a:rPr lang="zh-CN" altLang="zh-CN" sz="2000" dirty="0" smtClean="0">
                <a:solidFill>
                  <a:schemeClr val="tx1">
                    <a:lumMod val="75000"/>
                    <a:lumOff val="25000"/>
                  </a:schemeClr>
                </a:solidFill>
              </a:rPr>
              <a:t>概括</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概括</a:t>
            </a:r>
            <a:r>
              <a:rPr lang="zh-CN" altLang="zh-CN" sz="2000" dirty="0">
                <a:solidFill>
                  <a:schemeClr val="tx1">
                    <a:lumMod val="75000"/>
                    <a:lumOff val="25000"/>
                  </a:schemeClr>
                </a:solidFill>
              </a:rPr>
              <a:t>是形成概念的过程，把大脑中所描述的对象中的某些指标抽离出来并形成一种认识，就好像对一个人“气质”的概括，“气质”是基于这个人的“谈吐”“衣着”“姿势”“表情”等指标综合在一起，然后基于历史对“气质”这样的概念得出结论，“气质”不可以依靠眼睛感受直接获取，而是需要收集这个人的细节描述信息，形成对这个人的整体印象。</a:t>
            </a:r>
            <a:endParaRPr lang="zh-CN" altLang="zh-CN" sz="20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373325" y="234392"/>
            <a:ext cx="1101584" cy="300082"/>
          </a:xfrm>
          <a:prstGeom prst="rect">
            <a:avLst/>
          </a:prstGeom>
          <a:noFill/>
        </p:spPr>
        <p:txBody>
          <a:bodyPr wrap="none" rtlCol="0">
            <a:spAutoFit/>
          </a:bodyPr>
          <a:lstStyle/>
          <a:p>
            <a:r>
              <a:rPr lang="zh-CN" altLang="en-US" sz="1350" dirty="0" smtClean="0">
                <a:solidFill>
                  <a:prstClr val="white"/>
                </a:solidFill>
              </a:rPr>
              <a:t>第一章 绪论</a:t>
            </a:r>
            <a:endParaRPr lang="zh-CN" altLang="en-US" sz="1350" dirty="0">
              <a:solidFill>
                <a:prstClr val="white"/>
              </a:solidFill>
            </a:endParaRPr>
          </a:p>
        </p:txBody>
      </p:sp>
      <p:sp>
        <p:nvSpPr>
          <p:cNvPr id="46" name="文本框 6"/>
          <p:cNvSpPr txBox="1"/>
          <p:nvPr/>
        </p:nvSpPr>
        <p:spPr>
          <a:xfrm>
            <a:off x="452232" y="173917"/>
            <a:ext cx="3175869" cy="415498"/>
          </a:xfrm>
          <a:prstGeom prst="rect">
            <a:avLst/>
          </a:prstGeom>
          <a:noFill/>
        </p:spPr>
        <p:txBody>
          <a:bodyPr wrap="none" rtlCol="0">
            <a:spAutoFit/>
          </a:bodyPr>
          <a:lstStyle/>
          <a:p>
            <a:r>
              <a:rPr lang="en-US" altLang="zh-CN" sz="2100" b="1" spc="225" dirty="0" smtClean="0">
                <a:solidFill>
                  <a:prstClr val="white"/>
                </a:solidFill>
              </a:rPr>
              <a:t>1.2</a:t>
            </a:r>
            <a:r>
              <a:rPr lang="zh-CN" altLang="en-US" sz="2100" b="1" spc="225" dirty="0" smtClean="0">
                <a:solidFill>
                  <a:prstClr val="white"/>
                </a:solidFill>
              </a:rPr>
              <a:t> 正确的数据思维观</a:t>
            </a:r>
            <a:endParaRPr lang="zh-CN" altLang="en-US" sz="2100" b="1" spc="225" dirty="0">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en-US" sz="2400" dirty="0">
                <a:solidFill>
                  <a:schemeClr val="tx1">
                    <a:lumMod val="75000"/>
                    <a:lumOff val="25000"/>
                  </a:schemeClr>
                </a:solidFill>
              </a:rPr>
              <a:t>统计</a:t>
            </a:r>
            <a:r>
              <a:rPr lang="en-US" altLang="zh-CN" sz="2400" dirty="0" err="1" smtClean="0">
                <a:solidFill>
                  <a:schemeClr val="tx1">
                    <a:lumMod val="75000"/>
                    <a:lumOff val="25000"/>
                  </a:schemeClr>
                </a:solidFill>
              </a:rPr>
              <a:t>思维</a:t>
            </a:r>
            <a:endParaRPr kumimoji="1" lang="en-US" altLang="zh-CN" sz="2400" dirty="0" err="1" smtClean="0">
              <a:solidFill>
                <a:schemeClr val="tx1">
                  <a:lumMod val="75000"/>
                  <a:lumOff val="25000"/>
                </a:schemeClr>
              </a:solidFill>
            </a:endParaRPr>
          </a:p>
        </p:txBody>
      </p:sp>
      <p:sp>
        <p:nvSpPr>
          <p:cNvPr id="8" name="TextBox 7"/>
          <p:cNvSpPr txBox="1"/>
          <p:nvPr/>
        </p:nvSpPr>
        <p:spPr>
          <a:xfrm>
            <a:off x="1153551" y="1631852"/>
            <a:ext cx="7146387" cy="1323439"/>
          </a:xfrm>
          <a:prstGeom prst="rect">
            <a:avLst/>
          </a:prstGeom>
          <a:noFill/>
        </p:spPr>
        <p:txBody>
          <a:bodyPr wrap="square" rtlCol="0">
            <a:spAutoFit/>
          </a:bodyPr>
          <a:lstStyle/>
          <a:p>
            <a:r>
              <a:rPr lang="en-US" altLang="zh-CN" sz="2000" dirty="0" smtClean="0">
                <a:solidFill>
                  <a:schemeClr val="tx1">
                    <a:lumMod val="75000"/>
                    <a:lumOff val="25000"/>
                  </a:schemeClr>
                </a:solidFill>
              </a:rPr>
              <a:t>(3)</a:t>
            </a:r>
            <a:r>
              <a:rPr lang="zh-CN" altLang="zh-CN" sz="2000" dirty="0" smtClean="0">
                <a:solidFill>
                  <a:schemeClr val="tx1">
                    <a:lumMod val="75000"/>
                    <a:lumOff val="25000"/>
                  </a:schemeClr>
                </a:solidFill>
              </a:rPr>
              <a:t>分析</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分析</a:t>
            </a:r>
            <a:r>
              <a:rPr lang="zh-CN" altLang="zh-CN" sz="2000" dirty="0">
                <a:solidFill>
                  <a:schemeClr val="tx1">
                    <a:lumMod val="75000"/>
                    <a:lumOff val="25000"/>
                  </a:schemeClr>
                </a:solidFill>
              </a:rPr>
              <a:t>就是将研究对象的整体分为各个部分、方面、因素、层次，并加以考察的认知活动，也可以通俗地解释为发现隐藏在数据中的“模式”和“规则”。</a:t>
            </a:r>
            <a:endParaRPr lang="zh-CN" altLang="zh-CN" sz="20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373325" y="234392"/>
            <a:ext cx="1101584" cy="300082"/>
          </a:xfrm>
          <a:prstGeom prst="rect">
            <a:avLst/>
          </a:prstGeom>
          <a:noFill/>
        </p:spPr>
        <p:txBody>
          <a:bodyPr wrap="none" rtlCol="0">
            <a:spAutoFit/>
          </a:bodyPr>
          <a:lstStyle/>
          <a:p>
            <a:r>
              <a:rPr lang="zh-CN" altLang="en-US" sz="1350" dirty="0" smtClean="0">
                <a:solidFill>
                  <a:prstClr val="white"/>
                </a:solidFill>
              </a:rPr>
              <a:t>第一章 绪论</a:t>
            </a:r>
            <a:endParaRPr lang="zh-CN" altLang="en-US" sz="1350" dirty="0">
              <a:solidFill>
                <a:prstClr val="white"/>
              </a:solidFill>
            </a:endParaRPr>
          </a:p>
        </p:txBody>
      </p:sp>
      <p:sp>
        <p:nvSpPr>
          <p:cNvPr id="46" name="文本框 6"/>
          <p:cNvSpPr txBox="1"/>
          <p:nvPr/>
        </p:nvSpPr>
        <p:spPr>
          <a:xfrm>
            <a:off x="452232" y="173917"/>
            <a:ext cx="3175869" cy="415498"/>
          </a:xfrm>
          <a:prstGeom prst="rect">
            <a:avLst/>
          </a:prstGeom>
          <a:noFill/>
        </p:spPr>
        <p:txBody>
          <a:bodyPr wrap="none" rtlCol="0">
            <a:spAutoFit/>
          </a:bodyPr>
          <a:lstStyle/>
          <a:p>
            <a:r>
              <a:rPr lang="en-US" altLang="zh-CN" sz="2100" b="1" spc="225" dirty="0" smtClean="0">
                <a:solidFill>
                  <a:prstClr val="white"/>
                </a:solidFill>
              </a:rPr>
              <a:t>1.2</a:t>
            </a:r>
            <a:r>
              <a:rPr lang="zh-CN" altLang="en-US" sz="2100" b="1" spc="225" dirty="0" smtClean="0">
                <a:solidFill>
                  <a:prstClr val="white"/>
                </a:solidFill>
              </a:rPr>
              <a:t> 正确的数据思维观</a:t>
            </a:r>
            <a:endParaRPr lang="zh-CN" altLang="en-US" sz="2100" b="1" spc="225" dirty="0">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en-US" sz="2400" dirty="0">
                <a:solidFill>
                  <a:schemeClr val="tx1">
                    <a:lumMod val="75000"/>
                    <a:lumOff val="25000"/>
                  </a:schemeClr>
                </a:solidFill>
              </a:rPr>
              <a:t>统计</a:t>
            </a:r>
            <a:r>
              <a:rPr lang="en-US" altLang="zh-CN" sz="2400" dirty="0" err="1" smtClean="0">
                <a:solidFill>
                  <a:schemeClr val="tx1">
                    <a:lumMod val="75000"/>
                    <a:lumOff val="25000"/>
                  </a:schemeClr>
                </a:solidFill>
              </a:rPr>
              <a:t>思维</a:t>
            </a:r>
            <a:endParaRPr kumimoji="1" lang="en-US" altLang="zh-CN" sz="2400" dirty="0" err="1" smtClean="0">
              <a:solidFill>
                <a:schemeClr val="tx1">
                  <a:lumMod val="75000"/>
                  <a:lumOff val="25000"/>
                </a:schemeClr>
              </a:solidFill>
            </a:endParaRPr>
          </a:p>
        </p:txBody>
      </p:sp>
      <p:sp>
        <p:nvSpPr>
          <p:cNvPr id="8" name="TextBox 7"/>
          <p:cNvSpPr txBox="1"/>
          <p:nvPr/>
        </p:nvSpPr>
        <p:spPr>
          <a:xfrm>
            <a:off x="1153551" y="1631852"/>
            <a:ext cx="7146387" cy="1323439"/>
          </a:xfrm>
          <a:prstGeom prst="rect">
            <a:avLst/>
          </a:prstGeom>
          <a:noFill/>
        </p:spPr>
        <p:txBody>
          <a:bodyPr wrap="square" rtlCol="0">
            <a:spAutoFit/>
          </a:bodyPr>
          <a:lstStyle/>
          <a:p>
            <a:r>
              <a:rPr lang="en-US" altLang="zh-CN" sz="2000" dirty="0" smtClean="0">
                <a:solidFill>
                  <a:schemeClr val="tx1">
                    <a:lumMod val="75000"/>
                    <a:lumOff val="25000"/>
                  </a:schemeClr>
                </a:solidFill>
              </a:rPr>
              <a:t>(4)</a:t>
            </a:r>
            <a:r>
              <a:rPr lang="zh-CN" altLang="en-US" sz="2000" dirty="0" smtClean="0">
                <a:solidFill>
                  <a:schemeClr val="tx1">
                    <a:lumMod val="75000"/>
                    <a:lumOff val="25000"/>
                  </a:schemeClr>
                </a:solidFill>
              </a:rPr>
              <a:t>三者之间关系</a:t>
            </a:r>
            <a:endParaRPr lang="en-US" altLang="zh-CN" sz="2000" dirty="0" smtClean="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通过</a:t>
            </a:r>
            <a:r>
              <a:rPr lang="zh-CN" altLang="zh-CN" sz="2000" dirty="0">
                <a:solidFill>
                  <a:schemeClr val="tx1">
                    <a:lumMod val="75000"/>
                    <a:lumOff val="25000"/>
                  </a:schemeClr>
                </a:solidFill>
              </a:rPr>
              <a:t>描述获取数据的细节，通过概括得到数据的结构，通过分析得到想要的结论。分析区别于描述和概括一个非常重要的特征就是以目标为前提，以结果为导向。</a:t>
            </a:r>
            <a:endParaRPr lang="zh-CN" altLang="zh-CN" sz="2000" dirty="0">
              <a:solidFill>
                <a:schemeClr val="tx1">
                  <a:lumMod val="75000"/>
                  <a:lumOff val="25000"/>
                </a:schemeClr>
              </a:solidFill>
            </a:endParaRPr>
          </a:p>
        </p:txBody>
      </p:sp>
      <p:pic>
        <p:nvPicPr>
          <p:cNvPr id="4098" name="图片 175"/>
          <p:cNvPicPr>
            <a:picLocks noChangeAspect="1" noChangeArrowheads="1"/>
          </p:cNvPicPr>
          <p:nvPr/>
        </p:nvPicPr>
        <p:blipFill>
          <a:blip r:embed="rId1">
            <a:extLst>
              <a:ext uri="{28A0092B-C50C-407E-A947-70E740481C1C}">
                <a14:useLocalDpi xmlns:a14="http://schemas.microsoft.com/office/drawing/2010/main" val="0"/>
              </a:ext>
            </a:extLst>
          </a:blip>
          <a:srcRect r="2443" b="3383"/>
          <a:stretch>
            <a:fillRect/>
          </a:stretch>
        </p:blipFill>
        <p:spPr bwMode="auto">
          <a:xfrm>
            <a:off x="896717" y="2955291"/>
            <a:ext cx="7428285" cy="258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373325" y="234392"/>
            <a:ext cx="1101584" cy="300082"/>
          </a:xfrm>
          <a:prstGeom prst="rect">
            <a:avLst/>
          </a:prstGeom>
          <a:noFill/>
        </p:spPr>
        <p:txBody>
          <a:bodyPr wrap="none" rtlCol="0">
            <a:spAutoFit/>
          </a:bodyPr>
          <a:lstStyle/>
          <a:p>
            <a:r>
              <a:rPr lang="zh-CN" altLang="en-US" sz="1350" dirty="0" smtClean="0">
                <a:solidFill>
                  <a:prstClr val="white"/>
                </a:solidFill>
              </a:rPr>
              <a:t>第一章 绪论</a:t>
            </a:r>
            <a:endParaRPr lang="zh-CN" altLang="en-US" sz="1350" dirty="0">
              <a:solidFill>
                <a:prstClr val="white"/>
              </a:solidFill>
            </a:endParaRPr>
          </a:p>
        </p:txBody>
      </p:sp>
      <p:sp>
        <p:nvSpPr>
          <p:cNvPr id="46" name="文本框 6"/>
          <p:cNvSpPr txBox="1"/>
          <p:nvPr/>
        </p:nvSpPr>
        <p:spPr>
          <a:xfrm>
            <a:off x="452232" y="173917"/>
            <a:ext cx="3175869" cy="415498"/>
          </a:xfrm>
          <a:prstGeom prst="rect">
            <a:avLst/>
          </a:prstGeom>
          <a:noFill/>
        </p:spPr>
        <p:txBody>
          <a:bodyPr wrap="none" rtlCol="0">
            <a:spAutoFit/>
          </a:bodyPr>
          <a:lstStyle/>
          <a:p>
            <a:r>
              <a:rPr lang="en-US" altLang="zh-CN" sz="2100" b="1" spc="225" dirty="0" smtClean="0">
                <a:solidFill>
                  <a:prstClr val="white"/>
                </a:solidFill>
              </a:rPr>
              <a:t>1.2</a:t>
            </a:r>
            <a:r>
              <a:rPr lang="zh-CN" altLang="en-US" sz="2100" b="1" spc="225" dirty="0" smtClean="0">
                <a:solidFill>
                  <a:prstClr val="white"/>
                </a:solidFill>
              </a:rPr>
              <a:t> 正确的数据思维观</a:t>
            </a:r>
            <a:endParaRPr lang="zh-CN" altLang="en-US" sz="2100" b="1" spc="225" dirty="0">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en-US" sz="2400" dirty="0" smtClean="0">
                <a:solidFill>
                  <a:schemeClr val="tx1">
                    <a:lumMod val="75000"/>
                    <a:lumOff val="25000"/>
                  </a:schemeClr>
                </a:solidFill>
              </a:rPr>
              <a:t>逻辑思维</a:t>
            </a:r>
            <a:endParaRPr kumimoji="1" lang="zh-CN" altLang="en-US" sz="2400" dirty="0" smtClean="0">
              <a:solidFill>
                <a:schemeClr val="tx1">
                  <a:lumMod val="75000"/>
                  <a:lumOff val="25000"/>
                </a:schemeClr>
              </a:solidFill>
            </a:endParaRPr>
          </a:p>
        </p:txBody>
      </p:sp>
      <p:sp>
        <p:nvSpPr>
          <p:cNvPr id="8" name="TextBox 7"/>
          <p:cNvSpPr txBox="1"/>
          <p:nvPr/>
        </p:nvSpPr>
        <p:spPr>
          <a:xfrm>
            <a:off x="914400" y="1505243"/>
            <a:ext cx="7695028" cy="2862322"/>
          </a:xfrm>
          <a:prstGeom prst="rect">
            <a:avLst/>
          </a:prstGeom>
          <a:noFill/>
        </p:spPr>
        <p:txBody>
          <a:bodyPr wrap="square" rtlCol="0">
            <a:spAutoFit/>
          </a:bodyPr>
          <a:lstStyle/>
          <a:p>
            <a:r>
              <a:rPr lang="en-US" altLang="zh-CN" sz="2000" dirty="0" smtClean="0"/>
              <a:t>   </a:t>
            </a:r>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逻辑思维</a:t>
            </a:r>
            <a:r>
              <a:rPr lang="zh-CN" altLang="zh-CN" sz="2000" dirty="0">
                <a:solidFill>
                  <a:schemeClr val="tx1">
                    <a:lumMod val="75000"/>
                    <a:lumOff val="25000"/>
                  </a:schemeClr>
                </a:solidFill>
              </a:rPr>
              <a:t>是人的理性认识阶段，是人运用概念、判断、推理等思维类型反映事物本质与规律的认识过程。它是人的认识的高级阶段，即理性认识阶段。</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逻辑思维</a:t>
            </a:r>
            <a:r>
              <a:rPr lang="zh-CN" altLang="zh-CN" sz="2000" dirty="0">
                <a:solidFill>
                  <a:schemeClr val="tx1">
                    <a:lumMod val="75000"/>
                    <a:lumOff val="25000"/>
                  </a:schemeClr>
                </a:solidFill>
              </a:rPr>
              <a:t>是一种确定的，而不是模棱两可的；前后一贯的，而不是自相矛盾的；有条理、有根据的思维；在逻辑思维中，要用到概念、判断、推理等思维形式和比较、分析、综合、抽象、概括等思维方法，而掌握和运用这些思维形式和方法的程度，也就是逻辑思维的能力。</a:t>
            </a:r>
            <a:endParaRPr lang="zh-CN" altLang="zh-CN" sz="2000" dirty="0"/>
          </a:p>
          <a:p>
            <a:endParaRPr lang="zh-CN" altLang="en-US" sz="20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373325" y="234392"/>
            <a:ext cx="1101584" cy="300082"/>
          </a:xfrm>
          <a:prstGeom prst="rect">
            <a:avLst/>
          </a:prstGeom>
          <a:noFill/>
        </p:spPr>
        <p:txBody>
          <a:bodyPr wrap="none" rtlCol="0">
            <a:spAutoFit/>
          </a:bodyPr>
          <a:lstStyle/>
          <a:p>
            <a:r>
              <a:rPr lang="zh-CN" altLang="en-US" sz="1350" dirty="0" smtClean="0">
                <a:solidFill>
                  <a:prstClr val="white"/>
                </a:solidFill>
              </a:rPr>
              <a:t>第一章 绪论</a:t>
            </a:r>
            <a:endParaRPr lang="zh-CN" altLang="en-US" sz="1350" dirty="0">
              <a:solidFill>
                <a:prstClr val="white"/>
              </a:solidFill>
            </a:endParaRPr>
          </a:p>
        </p:txBody>
      </p:sp>
      <p:sp>
        <p:nvSpPr>
          <p:cNvPr id="46" name="文本框 6"/>
          <p:cNvSpPr txBox="1"/>
          <p:nvPr/>
        </p:nvSpPr>
        <p:spPr>
          <a:xfrm>
            <a:off x="452232" y="173917"/>
            <a:ext cx="3175869" cy="415498"/>
          </a:xfrm>
          <a:prstGeom prst="rect">
            <a:avLst/>
          </a:prstGeom>
          <a:noFill/>
        </p:spPr>
        <p:txBody>
          <a:bodyPr wrap="none" rtlCol="0">
            <a:spAutoFit/>
          </a:bodyPr>
          <a:lstStyle/>
          <a:p>
            <a:r>
              <a:rPr lang="en-US" altLang="zh-CN" sz="2100" b="1" spc="225" dirty="0" smtClean="0">
                <a:solidFill>
                  <a:prstClr val="white"/>
                </a:solidFill>
              </a:rPr>
              <a:t>1.2</a:t>
            </a:r>
            <a:r>
              <a:rPr lang="zh-CN" altLang="en-US" sz="2100" b="1" spc="225" dirty="0" smtClean="0">
                <a:solidFill>
                  <a:prstClr val="white"/>
                </a:solidFill>
              </a:rPr>
              <a:t> 正确的数据思维观</a:t>
            </a:r>
            <a:endParaRPr lang="zh-CN" altLang="en-US" sz="2100" b="1" spc="225" dirty="0">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en-US" sz="2400" dirty="0" smtClean="0">
                <a:solidFill>
                  <a:schemeClr val="tx1">
                    <a:lumMod val="75000"/>
                    <a:lumOff val="25000"/>
                  </a:schemeClr>
                </a:solidFill>
              </a:rPr>
              <a:t>逻辑思维</a:t>
            </a:r>
            <a:endParaRPr kumimoji="1" lang="zh-CN" altLang="en-US" sz="2400" dirty="0" smtClean="0">
              <a:solidFill>
                <a:schemeClr val="tx1">
                  <a:lumMod val="75000"/>
                  <a:lumOff val="25000"/>
                </a:schemeClr>
              </a:solidFill>
            </a:endParaRPr>
          </a:p>
        </p:txBody>
      </p:sp>
      <p:sp>
        <p:nvSpPr>
          <p:cNvPr id="8" name="TextBox 7"/>
          <p:cNvSpPr txBox="1"/>
          <p:nvPr/>
        </p:nvSpPr>
        <p:spPr>
          <a:xfrm>
            <a:off x="914400" y="1505243"/>
            <a:ext cx="7695028" cy="3785652"/>
          </a:xfrm>
          <a:prstGeom prst="rect">
            <a:avLst/>
          </a:prstGeom>
          <a:noFill/>
        </p:spPr>
        <p:txBody>
          <a:bodyPr wrap="square" rtlCol="0">
            <a:spAutoFit/>
          </a:bodyPr>
          <a:lstStyle/>
          <a:p>
            <a:r>
              <a:rPr lang="zh-CN" altLang="zh-CN" sz="2000" dirty="0">
                <a:solidFill>
                  <a:schemeClr val="tx1">
                    <a:lumMod val="75000"/>
                    <a:lumOff val="25000"/>
                  </a:schemeClr>
                </a:solidFill>
              </a:rPr>
              <a:t>逻辑思维具体包括：</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(1)</a:t>
            </a:r>
            <a:r>
              <a:rPr lang="zh-CN" altLang="zh-CN" sz="2000" dirty="0" smtClean="0">
                <a:solidFill>
                  <a:schemeClr val="tx1">
                    <a:lumMod val="75000"/>
                    <a:lumOff val="25000"/>
                  </a:schemeClr>
                </a:solidFill>
              </a:rPr>
              <a:t>上</a:t>
            </a:r>
            <a:r>
              <a:rPr lang="zh-CN" altLang="zh-CN" sz="2000" dirty="0">
                <a:solidFill>
                  <a:schemeClr val="tx1">
                    <a:lumMod val="75000"/>
                    <a:lumOff val="25000"/>
                  </a:schemeClr>
                </a:solidFill>
              </a:rPr>
              <a:t>取</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下钻思维</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上</a:t>
            </a:r>
            <a:r>
              <a:rPr lang="zh-CN" altLang="zh-CN" sz="2000" dirty="0">
                <a:solidFill>
                  <a:schemeClr val="tx1">
                    <a:lumMod val="75000"/>
                    <a:lumOff val="25000"/>
                  </a:schemeClr>
                </a:solidFill>
              </a:rPr>
              <a:t>取思维就是在看完数据之后，要站在更高的角度去看这些数据，站在更高的位置上，从更长远的观点来看，从组织、公司的角度来看，从更长的时间段（年、季度、月、周）来看</a:t>
            </a:r>
            <a:r>
              <a:rPr lang="en-US" altLang="zh-CN" sz="2000" dirty="0">
                <a:solidFill>
                  <a:schemeClr val="tx1">
                    <a:lumMod val="75000"/>
                    <a:lumOff val="25000"/>
                  </a:schemeClr>
                </a:solidFill>
              </a:rPr>
              <a:t> ,</a:t>
            </a:r>
            <a:r>
              <a:rPr lang="zh-CN" altLang="zh-CN" sz="2000" dirty="0">
                <a:solidFill>
                  <a:schemeClr val="tx1">
                    <a:lumMod val="75000"/>
                    <a:lumOff val="25000"/>
                  </a:schemeClr>
                </a:solidFill>
              </a:rPr>
              <a:t>从全局来看，你会怎样理解这些意义呢？也许向上思维能让你更明白方向。</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下钻</a:t>
            </a:r>
            <a:r>
              <a:rPr lang="zh-CN" altLang="zh-CN" sz="2000" dirty="0">
                <a:solidFill>
                  <a:schemeClr val="tx1">
                    <a:lumMod val="75000"/>
                    <a:lumOff val="25000"/>
                  </a:schemeClr>
                </a:solidFill>
              </a:rPr>
              <a:t>思维就是把事物切细了分析。数据是一个过程的结果反映，怎样通过看数据找到更多的原因隐藏在现象背后的真相，需要把事物切细了分析。</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原理</a:t>
            </a:r>
            <a:r>
              <a:rPr lang="zh-CN" altLang="zh-CN" sz="2000" dirty="0">
                <a:solidFill>
                  <a:schemeClr val="tx1">
                    <a:lumMod val="75000"/>
                    <a:lumOff val="25000"/>
                  </a:schemeClr>
                </a:solidFill>
              </a:rPr>
              <a:t>：显微镜原理。</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关键</a:t>
            </a:r>
            <a:r>
              <a:rPr lang="zh-CN" altLang="zh-CN" sz="2000" dirty="0">
                <a:solidFill>
                  <a:schemeClr val="tx1">
                    <a:lumMod val="75000"/>
                    <a:lumOff val="25000"/>
                  </a:schemeClr>
                </a:solidFill>
              </a:rPr>
              <a:t>：知道数据的构成、分解数据的手段、对分解后的数据的重要程度的了解。</a:t>
            </a:r>
            <a:endParaRPr lang="zh-CN" altLang="zh-CN" sz="2000" dirty="0" smtClean="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4075252" y="1169836"/>
              <a:ext cx="993483" cy="523220"/>
            </a:xfrm>
            <a:prstGeom prst="rect">
              <a:avLst/>
            </a:prstGeom>
            <a:noFill/>
          </p:spPr>
          <p:txBody>
            <a:bodyPr wrap="none" rtlCol="0">
              <a:spAutoFit/>
            </a:bodyPr>
            <a:lstStyle/>
            <a:p>
              <a:pPr algn="ctr"/>
              <a:r>
                <a:rPr lang="zh-CN" altLang="en-US" sz="2800" dirty="0">
                  <a:solidFill>
                    <a:schemeClr val="accent4"/>
                  </a:solidFill>
                </a:rPr>
                <a:t>第一</a:t>
              </a:r>
              <a:r>
                <a:rPr lang="zh-CN" altLang="en-US" sz="2800" dirty="0" smtClean="0">
                  <a:solidFill>
                    <a:schemeClr val="accent4"/>
                  </a:solidFill>
                </a:rPr>
                <a:t>章 绪论</a:t>
              </a:r>
              <a:endParaRPr lang="zh-CN" altLang="en-US" sz="2800" dirty="0">
                <a:solidFill>
                  <a:schemeClr val="accent4"/>
                </a:solidFill>
              </a:endParaRPr>
            </a:p>
          </p:txBody>
        </p:sp>
      </p:grpSp>
      <p:grpSp>
        <p:nvGrpSpPr>
          <p:cNvPr id="67" name="组合 66"/>
          <p:cNvGrpSpPr/>
          <p:nvPr/>
        </p:nvGrpSpPr>
        <p:grpSpPr>
          <a:xfrm>
            <a:off x="1751096" y="204854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3243196"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1</a:t>
              </a:r>
              <a:r>
                <a:rPr lang="en-US" altLang="zh-CN" sz="2100" spc="225" dirty="0" smtClean="0">
                  <a:solidFill>
                    <a:schemeClr val="bg1"/>
                  </a:solidFill>
                  <a:latin typeface="微软雅黑" panose="020B0503020204020204" pitchFamily="34" charset="-122"/>
                  <a:ea typeface="微软雅黑" panose="020B0503020204020204" pitchFamily="34" charset="-122"/>
                </a:rPr>
                <a:t>.1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为什么学习</a:t>
              </a:r>
              <a:r>
                <a:rPr lang="en-US" altLang="zh-CN" sz="2100" spc="225" dirty="0" smtClean="0">
                  <a:solidFill>
                    <a:schemeClr val="bg1"/>
                  </a:solidFill>
                  <a:latin typeface="微软雅黑" panose="020B0503020204020204" pitchFamily="34" charset="-122"/>
                  <a:ea typeface="微软雅黑" panose="020B0503020204020204" pitchFamily="34" charset="-122"/>
                </a:rPr>
                <a:t>R</a:t>
              </a:r>
              <a:r>
                <a:rPr lang="zh-CN" altLang="en-US" sz="2100" spc="225" dirty="0" smtClean="0">
                  <a:solidFill>
                    <a:schemeClr val="bg1"/>
                  </a:solidFill>
                  <a:latin typeface="微软雅黑" panose="020B0503020204020204" pitchFamily="34" charset="-122"/>
                  <a:ea typeface="微软雅黑" panose="020B0503020204020204" pitchFamily="34" charset="-122"/>
                </a:rPr>
                <a:t>语言</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1096" y="2696479"/>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3336170"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1</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正确的数据思维观</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1096" y="337777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373325" y="234392"/>
            <a:ext cx="1101584" cy="300082"/>
          </a:xfrm>
          <a:prstGeom prst="rect">
            <a:avLst/>
          </a:prstGeom>
          <a:noFill/>
        </p:spPr>
        <p:txBody>
          <a:bodyPr wrap="none" rtlCol="0">
            <a:spAutoFit/>
          </a:bodyPr>
          <a:lstStyle/>
          <a:p>
            <a:r>
              <a:rPr lang="zh-CN" altLang="en-US" sz="1350" dirty="0" smtClean="0">
                <a:solidFill>
                  <a:prstClr val="white"/>
                </a:solidFill>
              </a:rPr>
              <a:t>第一章 绪论</a:t>
            </a:r>
            <a:endParaRPr lang="zh-CN" altLang="en-US" sz="1350" dirty="0">
              <a:solidFill>
                <a:prstClr val="white"/>
              </a:solidFill>
            </a:endParaRPr>
          </a:p>
        </p:txBody>
      </p:sp>
      <p:sp>
        <p:nvSpPr>
          <p:cNvPr id="46" name="文本框 6"/>
          <p:cNvSpPr txBox="1"/>
          <p:nvPr/>
        </p:nvSpPr>
        <p:spPr>
          <a:xfrm>
            <a:off x="452232" y="173917"/>
            <a:ext cx="3175869" cy="415498"/>
          </a:xfrm>
          <a:prstGeom prst="rect">
            <a:avLst/>
          </a:prstGeom>
          <a:noFill/>
        </p:spPr>
        <p:txBody>
          <a:bodyPr wrap="none" rtlCol="0">
            <a:spAutoFit/>
          </a:bodyPr>
          <a:lstStyle/>
          <a:p>
            <a:r>
              <a:rPr lang="en-US" altLang="zh-CN" sz="2100" b="1" spc="225" dirty="0" smtClean="0">
                <a:solidFill>
                  <a:prstClr val="white"/>
                </a:solidFill>
              </a:rPr>
              <a:t>1.2</a:t>
            </a:r>
            <a:r>
              <a:rPr lang="zh-CN" altLang="en-US" sz="2100" b="1" spc="225" dirty="0" smtClean="0">
                <a:solidFill>
                  <a:prstClr val="white"/>
                </a:solidFill>
              </a:rPr>
              <a:t> 正确的数据思维观</a:t>
            </a:r>
            <a:endParaRPr lang="zh-CN" altLang="en-US" sz="2100" b="1" spc="225" dirty="0">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en-US" sz="2400" dirty="0" smtClean="0">
                <a:solidFill>
                  <a:schemeClr val="tx1">
                    <a:lumMod val="75000"/>
                    <a:lumOff val="25000"/>
                  </a:schemeClr>
                </a:solidFill>
              </a:rPr>
              <a:t>逻辑思维</a:t>
            </a:r>
            <a:endParaRPr kumimoji="1" lang="zh-CN" altLang="en-US" sz="2400" dirty="0" smtClean="0">
              <a:solidFill>
                <a:schemeClr val="tx1">
                  <a:lumMod val="75000"/>
                  <a:lumOff val="25000"/>
                </a:schemeClr>
              </a:solidFill>
            </a:endParaRPr>
          </a:p>
        </p:txBody>
      </p:sp>
      <p:sp>
        <p:nvSpPr>
          <p:cNvPr id="8" name="TextBox 7"/>
          <p:cNvSpPr txBox="1"/>
          <p:nvPr/>
        </p:nvSpPr>
        <p:spPr>
          <a:xfrm>
            <a:off x="914400" y="1505243"/>
            <a:ext cx="7695028" cy="2554545"/>
          </a:xfrm>
          <a:prstGeom prst="rect">
            <a:avLst/>
          </a:prstGeom>
          <a:noFill/>
        </p:spPr>
        <p:txBody>
          <a:bodyPr wrap="square" rtlCol="0">
            <a:spAutoFit/>
          </a:bodyPr>
          <a:lstStyle/>
          <a:p>
            <a:r>
              <a:rPr lang="en-US" altLang="zh-CN" sz="2000" dirty="0" smtClean="0">
                <a:solidFill>
                  <a:schemeClr val="tx1">
                    <a:lumMod val="75000"/>
                    <a:lumOff val="25000"/>
                  </a:schemeClr>
                </a:solidFill>
              </a:rPr>
              <a:t>(2)</a:t>
            </a:r>
            <a:r>
              <a:rPr lang="zh-CN" altLang="zh-CN" sz="2000" dirty="0" smtClean="0">
                <a:solidFill>
                  <a:schemeClr val="tx1">
                    <a:lumMod val="75000"/>
                    <a:lumOff val="25000"/>
                  </a:schemeClr>
                </a:solidFill>
              </a:rPr>
              <a:t>求</a:t>
            </a:r>
            <a:r>
              <a:rPr lang="zh-CN" altLang="zh-CN" sz="2000" dirty="0">
                <a:solidFill>
                  <a:schemeClr val="tx1">
                    <a:lumMod val="75000"/>
                    <a:lumOff val="25000"/>
                  </a:schemeClr>
                </a:solidFill>
              </a:rPr>
              <a:t>同</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求异思维</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求</a:t>
            </a:r>
            <a:r>
              <a:rPr lang="zh-CN" altLang="zh-CN" sz="2000" dirty="0">
                <a:solidFill>
                  <a:schemeClr val="tx1">
                    <a:lumMod val="75000"/>
                    <a:lumOff val="25000"/>
                  </a:schemeClr>
                </a:solidFill>
              </a:rPr>
              <a:t>同思维就是，当一堆数据摆在我们面前时，表现出各异的形态，然而我们却要在种种的表象背后，找出其有共同规律的特点。</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关键</a:t>
            </a:r>
            <a:r>
              <a:rPr lang="zh-CN" altLang="zh-CN" sz="2000" dirty="0">
                <a:solidFill>
                  <a:schemeClr val="tx1">
                    <a:lumMod val="75000"/>
                    <a:lumOff val="25000"/>
                  </a:schemeClr>
                </a:solidFill>
              </a:rPr>
              <a:t>：找到共性的东西进行分析，要客观。</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en-US" sz="2000" dirty="0" smtClean="0">
                <a:solidFill>
                  <a:schemeClr val="tx1">
                    <a:lumMod val="75000"/>
                    <a:lumOff val="25000"/>
                  </a:schemeClr>
                </a:solidFill>
              </a:rPr>
              <a:t>求异思维就是在看到</a:t>
            </a:r>
            <a:r>
              <a:rPr lang="zh-CN" altLang="zh-CN" sz="2000" dirty="0" smtClean="0">
                <a:solidFill>
                  <a:schemeClr val="tx1">
                    <a:lumMod val="75000"/>
                    <a:lumOff val="25000"/>
                  </a:schemeClr>
                </a:solidFill>
              </a:rPr>
              <a:t>每</a:t>
            </a:r>
            <a:r>
              <a:rPr lang="zh-CN" altLang="zh-CN" sz="2000" dirty="0">
                <a:solidFill>
                  <a:schemeClr val="tx1">
                    <a:lumMod val="75000"/>
                    <a:lumOff val="25000"/>
                  </a:schemeClr>
                </a:solidFill>
              </a:rPr>
              <a:t>一个数据都有</a:t>
            </a:r>
            <a:r>
              <a:rPr lang="zh-CN" altLang="zh-CN" sz="2000" dirty="0" smtClean="0">
                <a:solidFill>
                  <a:schemeClr val="tx1">
                    <a:lumMod val="75000"/>
                    <a:lumOff val="25000"/>
                  </a:schemeClr>
                </a:solidFill>
              </a:rPr>
              <a:t>相似之处同时，也</a:t>
            </a:r>
            <a:r>
              <a:rPr lang="zh-CN" altLang="zh-CN" sz="2000" dirty="0">
                <a:solidFill>
                  <a:schemeClr val="tx1">
                    <a:lumMod val="75000"/>
                    <a:lumOff val="25000"/>
                  </a:schemeClr>
                </a:solidFill>
              </a:rPr>
              <a:t>要看到他们不同的地方，特殊的</a:t>
            </a:r>
            <a:r>
              <a:rPr lang="zh-CN" altLang="zh-CN" sz="2000" dirty="0" smtClean="0">
                <a:solidFill>
                  <a:schemeClr val="tx1">
                    <a:lumMod val="75000"/>
                    <a:lumOff val="25000"/>
                  </a:schemeClr>
                </a:solidFill>
              </a:rPr>
              <a:t>地方。</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关键</a:t>
            </a:r>
            <a:r>
              <a:rPr lang="zh-CN" altLang="zh-CN" sz="2000" dirty="0">
                <a:solidFill>
                  <a:schemeClr val="tx1">
                    <a:lumMod val="75000"/>
                    <a:lumOff val="25000"/>
                  </a:schemeClr>
                </a:solidFill>
              </a:rPr>
              <a:t>：对实际情况的了解，对日常情况的积累，对个体情况的了解，对个体主观因素的分析。</a:t>
            </a:r>
            <a:endParaRPr lang="zh-CN" altLang="zh-CN" sz="2000" dirty="0">
              <a:solidFill>
                <a:schemeClr val="tx1">
                  <a:lumMod val="75000"/>
                  <a:lumOff val="2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373325" y="234392"/>
            <a:ext cx="1101584" cy="300082"/>
          </a:xfrm>
          <a:prstGeom prst="rect">
            <a:avLst/>
          </a:prstGeom>
          <a:noFill/>
        </p:spPr>
        <p:txBody>
          <a:bodyPr wrap="none" rtlCol="0">
            <a:spAutoFit/>
          </a:bodyPr>
          <a:lstStyle/>
          <a:p>
            <a:r>
              <a:rPr lang="zh-CN" altLang="en-US" sz="1350" dirty="0" smtClean="0">
                <a:solidFill>
                  <a:prstClr val="white"/>
                </a:solidFill>
              </a:rPr>
              <a:t>第一章 绪论</a:t>
            </a:r>
            <a:endParaRPr lang="zh-CN" altLang="en-US" sz="1350" dirty="0">
              <a:solidFill>
                <a:prstClr val="white"/>
              </a:solidFill>
            </a:endParaRPr>
          </a:p>
        </p:txBody>
      </p:sp>
      <p:sp>
        <p:nvSpPr>
          <p:cNvPr id="46" name="文本框 6"/>
          <p:cNvSpPr txBox="1"/>
          <p:nvPr/>
        </p:nvSpPr>
        <p:spPr>
          <a:xfrm>
            <a:off x="452232" y="173917"/>
            <a:ext cx="3175869" cy="415498"/>
          </a:xfrm>
          <a:prstGeom prst="rect">
            <a:avLst/>
          </a:prstGeom>
          <a:noFill/>
        </p:spPr>
        <p:txBody>
          <a:bodyPr wrap="none" rtlCol="0">
            <a:spAutoFit/>
          </a:bodyPr>
          <a:lstStyle/>
          <a:p>
            <a:r>
              <a:rPr lang="en-US" altLang="zh-CN" sz="2100" b="1" spc="225" dirty="0" smtClean="0">
                <a:solidFill>
                  <a:prstClr val="white"/>
                </a:solidFill>
              </a:rPr>
              <a:t>1.2</a:t>
            </a:r>
            <a:r>
              <a:rPr lang="zh-CN" altLang="en-US" sz="2100" b="1" spc="225" dirty="0" smtClean="0">
                <a:solidFill>
                  <a:prstClr val="white"/>
                </a:solidFill>
              </a:rPr>
              <a:t> 正确的数据思维观</a:t>
            </a:r>
            <a:endParaRPr lang="zh-CN" altLang="en-US" sz="2100" b="1" spc="225" dirty="0">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en-US" sz="2400" dirty="0" smtClean="0">
                <a:solidFill>
                  <a:schemeClr val="tx1">
                    <a:lumMod val="75000"/>
                    <a:lumOff val="25000"/>
                  </a:schemeClr>
                </a:solidFill>
              </a:rPr>
              <a:t>逻辑思维</a:t>
            </a:r>
            <a:endParaRPr kumimoji="1" lang="zh-CN" altLang="en-US" sz="2400" dirty="0" smtClean="0">
              <a:solidFill>
                <a:schemeClr val="tx1">
                  <a:lumMod val="75000"/>
                  <a:lumOff val="25000"/>
                </a:schemeClr>
              </a:solidFill>
            </a:endParaRPr>
          </a:p>
        </p:txBody>
      </p:sp>
      <p:sp>
        <p:nvSpPr>
          <p:cNvPr id="8" name="TextBox 7"/>
          <p:cNvSpPr txBox="1"/>
          <p:nvPr/>
        </p:nvSpPr>
        <p:spPr>
          <a:xfrm>
            <a:off x="914400" y="1505243"/>
            <a:ext cx="7695028" cy="2246769"/>
          </a:xfrm>
          <a:prstGeom prst="rect">
            <a:avLst/>
          </a:prstGeom>
          <a:noFill/>
        </p:spPr>
        <p:txBody>
          <a:bodyPr wrap="square" rtlCol="0">
            <a:spAutoFit/>
          </a:bodyPr>
          <a:lstStyle/>
          <a:p>
            <a:r>
              <a:rPr lang="en-US" altLang="zh-CN" sz="2000" dirty="0" smtClean="0">
                <a:solidFill>
                  <a:schemeClr val="tx1">
                    <a:lumMod val="75000"/>
                    <a:lumOff val="25000"/>
                  </a:schemeClr>
                </a:solidFill>
              </a:rPr>
              <a:t>(3)</a:t>
            </a:r>
            <a:r>
              <a:rPr lang="zh-CN" altLang="zh-CN" sz="2000" dirty="0" smtClean="0">
                <a:solidFill>
                  <a:schemeClr val="tx1">
                    <a:lumMod val="75000"/>
                    <a:lumOff val="25000"/>
                  </a:schemeClr>
                </a:solidFill>
              </a:rPr>
              <a:t>抽</a:t>
            </a:r>
            <a:r>
              <a:rPr lang="zh-CN" altLang="zh-CN" sz="2000" dirty="0">
                <a:solidFill>
                  <a:schemeClr val="tx1">
                    <a:lumMod val="75000"/>
                    <a:lumOff val="25000"/>
                  </a:schemeClr>
                </a:solidFill>
              </a:rPr>
              <a:t>离</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联合思维</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当</a:t>
            </a:r>
            <a:r>
              <a:rPr lang="zh-CN" altLang="zh-CN" sz="2000" dirty="0">
                <a:solidFill>
                  <a:schemeClr val="tx1">
                    <a:lumMod val="75000"/>
                    <a:lumOff val="25000"/>
                  </a:schemeClr>
                </a:solidFill>
              </a:rPr>
              <a:t>你从一个旁观者的角度不思考看待数据时，你往往能发现那些经常让我们迷失方向的细枝末节并没有太多的意义，我们迷失方向，忘记了自己的价值，同时深受情绪困扰。这时，你采用抽离思维更加能够帮助到你。</a:t>
            </a:r>
            <a:r>
              <a:rPr lang="en-US" altLang="zh-CN" sz="2000" dirty="0">
                <a:solidFill>
                  <a:schemeClr val="tx1">
                    <a:lumMod val="75000"/>
                    <a:lumOff val="25000"/>
                  </a:schemeClr>
                </a:solidFill>
              </a:rPr>
              <a:t> </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关键</a:t>
            </a:r>
            <a:r>
              <a:rPr lang="zh-CN" altLang="zh-CN" sz="2000" dirty="0">
                <a:solidFill>
                  <a:schemeClr val="tx1">
                    <a:lumMod val="75000"/>
                    <a:lumOff val="25000"/>
                  </a:schemeClr>
                </a:solidFill>
              </a:rPr>
              <a:t>：多种分析方法，多角度看问题，不要钻牛角尖，多学习别人的好方法，学会集思广益，发散性思维。</a:t>
            </a:r>
            <a:endParaRPr lang="zh-CN" altLang="zh-CN" sz="20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373325" y="234392"/>
            <a:ext cx="1101584" cy="300082"/>
          </a:xfrm>
          <a:prstGeom prst="rect">
            <a:avLst/>
          </a:prstGeom>
          <a:noFill/>
        </p:spPr>
        <p:txBody>
          <a:bodyPr wrap="none" rtlCol="0">
            <a:spAutoFit/>
          </a:bodyPr>
          <a:lstStyle/>
          <a:p>
            <a:r>
              <a:rPr lang="zh-CN" altLang="en-US" sz="1350" dirty="0" smtClean="0">
                <a:solidFill>
                  <a:prstClr val="white"/>
                </a:solidFill>
              </a:rPr>
              <a:t>第一章 绪论</a:t>
            </a:r>
            <a:endParaRPr lang="zh-CN" altLang="en-US" sz="1350" dirty="0">
              <a:solidFill>
                <a:prstClr val="white"/>
              </a:solidFill>
            </a:endParaRPr>
          </a:p>
        </p:txBody>
      </p:sp>
      <p:sp>
        <p:nvSpPr>
          <p:cNvPr id="46" name="文本框 6"/>
          <p:cNvSpPr txBox="1"/>
          <p:nvPr/>
        </p:nvSpPr>
        <p:spPr>
          <a:xfrm>
            <a:off x="452232" y="173917"/>
            <a:ext cx="3175869" cy="415498"/>
          </a:xfrm>
          <a:prstGeom prst="rect">
            <a:avLst/>
          </a:prstGeom>
          <a:noFill/>
        </p:spPr>
        <p:txBody>
          <a:bodyPr wrap="none" rtlCol="0">
            <a:spAutoFit/>
          </a:bodyPr>
          <a:lstStyle/>
          <a:p>
            <a:r>
              <a:rPr lang="en-US" altLang="zh-CN" sz="2100" b="1" spc="225" dirty="0" smtClean="0">
                <a:solidFill>
                  <a:prstClr val="white"/>
                </a:solidFill>
              </a:rPr>
              <a:t>1.2</a:t>
            </a:r>
            <a:r>
              <a:rPr lang="zh-CN" altLang="en-US" sz="2100" b="1" spc="225" dirty="0" smtClean="0">
                <a:solidFill>
                  <a:prstClr val="white"/>
                </a:solidFill>
              </a:rPr>
              <a:t> 正确的数据思维观</a:t>
            </a:r>
            <a:endParaRPr lang="zh-CN" altLang="en-US" sz="2100" b="1" spc="225" dirty="0">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en-US" sz="2400" dirty="0" smtClean="0">
                <a:solidFill>
                  <a:schemeClr val="tx1">
                    <a:lumMod val="75000"/>
                    <a:lumOff val="25000"/>
                  </a:schemeClr>
                </a:solidFill>
              </a:rPr>
              <a:t>逻辑思维</a:t>
            </a:r>
            <a:endParaRPr kumimoji="1" lang="zh-CN" altLang="en-US" sz="2400" dirty="0" smtClean="0">
              <a:solidFill>
                <a:schemeClr val="tx1">
                  <a:lumMod val="75000"/>
                  <a:lumOff val="25000"/>
                </a:schemeClr>
              </a:solidFill>
            </a:endParaRPr>
          </a:p>
        </p:txBody>
      </p:sp>
      <p:sp>
        <p:nvSpPr>
          <p:cNvPr id="8" name="TextBox 7"/>
          <p:cNvSpPr txBox="1"/>
          <p:nvPr/>
        </p:nvSpPr>
        <p:spPr>
          <a:xfrm>
            <a:off x="914400" y="1505243"/>
            <a:ext cx="7695028" cy="2554545"/>
          </a:xfrm>
          <a:prstGeom prst="rect">
            <a:avLst/>
          </a:prstGeom>
          <a:noFill/>
        </p:spPr>
        <p:txBody>
          <a:bodyPr wrap="square" rtlCol="0">
            <a:spAutoFit/>
          </a:bodyPr>
          <a:lstStyle/>
          <a:p>
            <a:r>
              <a:rPr lang="en-US" altLang="zh-CN" sz="2000" dirty="0" smtClean="0">
                <a:solidFill>
                  <a:schemeClr val="tx1">
                    <a:lumMod val="75000"/>
                    <a:lumOff val="25000"/>
                  </a:schemeClr>
                </a:solidFill>
              </a:rPr>
              <a:t>(4)</a:t>
            </a:r>
            <a:r>
              <a:rPr lang="zh-CN" altLang="zh-CN" sz="2000" dirty="0" smtClean="0">
                <a:solidFill>
                  <a:schemeClr val="tx1">
                    <a:lumMod val="75000"/>
                    <a:lumOff val="25000"/>
                  </a:schemeClr>
                </a:solidFill>
              </a:rPr>
              <a:t>离开</a:t>
            </a:r>
            <a:r>
              <a:rPr lang="en-US" altLang="zh-CN" sz="2000" dirty="0">
                <a:solidFill>
                  <a:schemeClr val="tx1">
                    <a:lumMod val="75000"/>
                    <a:lumOff val="25000"/>
                  </a:schemeClr>
                </a:solidFill>
              </a:rPr>
              <a:t>/</a:t>
            </a:r>
            <a:r>
              <a:rPr lang="zh-CN" altLang="zh-CN" sz="2000" dirty="0">
                <a:solidFill>
                  <a:schemeClr val="tx1">
                    <a:lumMod val="75000"/>
                    <a:lumOff val="25000"/>
                  </a:schemeClr>
                </a:solidFill>
              </a:rPr>
              <a:t>接近思维</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通过</a:t>
            </a:r>
            <a:r>
              <a:rPr lang="zh-CN" altLang="zh-CN" sz="2000" dirty="0">
                <a:solidFill>
                  <a:schemeClr val="tx1">
                    <a:lumMod val="75000"/>
                    <a:lumOff val="25000"/>
                  </a:schemeClr>
                </a:solidFill>
              </a:rPr>
              <a:t>数据分析，你发现你处在一个不太有利的地位，那么，此时你就要有离开思维去替你想办法，离开困境 。</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关键</a:t>
            </a:r>
            <a:r>
              <a:rPr lang="zh-CN" altLang="zh-CN" sz="2000" dirty="0">
                <a:solidFill>
                  <a:schemeClr val="tx1">
                    <a:lumMod val="75000"/>
                    <a:lumOff val="25000"/>
                  </a:schemeClr>
                </a:solidFill>
              </a:rPr>
              <a:t>：学会自我调节，自我放松。</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要</a:t>
            </a:r>
            <a:r>
              <a:rPr lang="zh-CN" altLang="zh-CN" sz="2000" dirty="0">
                <a:solidFill>
                  <a:schemeClr val="tx1">
                    <a:lumMod val="75000"/>
                    <a:lumOff val="25000"/>
                  </a:schemeClr>
                </a:solidFill>
              </a:rPr>
              <a:t>达成目标，实现销售增长，这时候你需要接近思维来帮助你 。</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关键</a:t>
            </a:r>
            <a:r>
              <a:rPr lang="zh-CN" altLang="zh-CN" sz="2000" dirty="0">
                <a:solidFill>
                  <a:schemeClr val="tx1">
                    <a:lumMod val="75000"/>
                    <a:lumOff val="25000"/>
                  </a:schemeClr>
                </a:solidFill>
              </a:rPr>
              <a:t>：多接触你要解决的问题，花时间分析，你要的是方案，不是问题。</a:t>
            </a:r>
            <a:endParaRPr lang="zh-CN" altLang="zh-CN" sz="2000" dirty="0"/>
          </a:p>
          <a:p>
            <a:endParaRPr lang="zh-CN" altLang="zh-CN"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373325" y="234392"/>
            <a:ext cx="1101584" cy="300082"/>
          </a:xfrm>
          <a:prstGeom prst="rect">
            <a:avLst/>
          </a:prstGeom>
          <a:noFill/>
        </p:spPr>
        <p:txBody>
          <a:bodyPr wrap="none" rtlCol="0">
            <a:spAutoFit/>
          </a:bodyPr>
          <a:lstStyle/>
          <a:p>
            <a:r>
              <a:rPr lang="zh-CN" altLang="en-US" sz="1350" dirty="0" smtClean="0">
                <a:solidFill>
                  <a:prstClr val="white"/>
                </a:solidFill>
              </a:rPr>
              <a:t>第一章 绪论</a:t>
            </a:r>
            <a:endParaRPr lang="zh-CN" altLang="en-US" sz="1350" dirty="0">
              <a:solidFill>
                <a:prstClr val="white"/>
              </a:solidFill>
            </a:endParaRPr>
          </a:p>
        </p:txBody>
      </p:sp>
      <p:sp>
        <p:nvSpPr>
          <p:cNvPr id="46" name="文本框 6"/>
          <p:cNvSpPr txBox="1"/>
          <p:nvPr/>
        </p:nvSpPr>
        <p:spPr>
          <a:xfrm>
            <a:off x="452232" y="173917"/>
            <a:ext cx="3175869" cy="415498"/>
          </a:xfrm>
          <a:prstGeom prst="rect">
            <a:avLst/>
          </a:prstGeom>
          <a:noFill/>
        </p:spPr>
        <p:txBody>
          <a:bodyPr wrap="none" rtlCol="0">
            <a:spAutoFit/>
          </a:bodyPr>
          <a:lstStyle/>
          <a:p>
            <a:r>
              <a:rPr lang="en-US" altLang="zh-CN" sz="2100" b="1" spc="225" dirty="0" smtClean="0">
                <a:solidFill>
                  <a:prstClr val="white"/>
                </a:solidFill>
              </a:rPr>
              <a:t>1.2</a:t>
            </a:r>
            <a:r>
              <a:rPr lang="zh-CN" altLang="en-US" sz="2100" b="1" spc="225" dirty="0" smtClean="0">
                <a:solidFill>
                  <a:prstClr val="white"/>
                </a:solidFill>
              </a:rPr>
              <a:t> 正确的数据思维观</a:t>
            </a:r>
            <a:endParaRPr lang="zh-CN" altLang="en-US" sz="2100" b="1" spc="225" dirty="0">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zh-CN" altLang="en-US" sz="2400" dirty="0" smtClean="0">
                <a:solidFill>
                  <a:schemeClr val="tx1">
                    <a:lumMod val="75000"/>
                    <a:lumOff val="25000"/>
                  </a:schemeClr>
                </a:solidFill>
              </a:rPr>
              <a:t>逻辑思维</a:t>
            </a:r>
            <a:endParaRPr kumimoji="1" lang="zh-CN" altLang="en-US" sz="2400" dirty="0" smtClean="0">
              <a:solidFill>
                <a:schemeClr val="tx1">
                  <a:lumMod val="75000"/>
                  <a:lumOff val="25000"/>
                </a:schemeClr>
              </a:solidFill>
            </a:endParaRPr>
          </a:p>
        </p:txBody>
      </p:sp>
      <p:sp>
        <p:nvSpPr>
          <p:cNvPr id="8" name="TextBox 7"/>
          <p:cNvSpPr txBox="1"/>
          <p:nvPr/>
        </p:nvSpPr>
        <p:spPr>
          <a:xfrm>
            <a:off x="914400" y="1505243"/>
            <a:ext cx="7695028" cy="1938992"/>
          </a:xfrm>
          <a:prstGeom prst="rect">
            <a:avLst/>
          </a:prstGeom>
          <a:noFill/>
        </p:spPr>
        <p:txBody>
          <a:bodyPr wrap="square" rtlCol="0">
            <a:spAutoFit/>
          </a:bodyPr>
          <a:lstStyle/>
          <a:p>
            <a:r>
              <a:rPr lang="en-US" altLang="zh-CN" sz="2000" dirty="0" smtClean="0">
                <a:solidFill>
                  <a:schemeClr val="tx1">
                    <a:lumMod val="75000"/>
                    <a:lumOff val="25000"/>
                  </a:schemeClr>
                </a:solidFill>
              </a:rPr>
              <a:t>(5)</a:t>
            </a:r>
            <a:r>
              <a:rPr lang="zh-CN" altLang="zh-CN" sz="2000" dirty="0" smtClean="0">
                <a:solidFill>
                  <a:schemeClr val="tx1">
                    <a:lumMod val="75000"/>
                    <a:lumOff val="25000"/>
                  </a:schemeClr>
                </a:solidFill>
              </a:rPr>
              <a:t>层次</a:t>
            </a:r>
            <a:r>
              <a:rPr lang="zh-CN" altLang="zh-CN" sz="2000" dirty="0">
                <a:solidFill>
                  <a:schemeClr val="tx1">
                    <a:lumMod val="75000"/>
                    <a:lumOff val="25000"/>
                  </a:schemeClr>
                </a:solidFill>
              </a:rPr>
              <a:t>思维</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问题</a:t>
            </a:r>
            <a:r>
              <a:rPr lang="zh-CN" altLang="zh-CN" sz="2000" dirty="0">
                <a:solidFill>
                  <a:schemeClr val="tx1">
                    <a:lumMod val="75000"/>
                    <a:lumOff val="25000"/>
                  </a:schemeClr>
                </a:solidFill>
              </a:rPr>
              <a:t>发现是第一步，要怎样分析问题，找到真正的原因，那么要熟练地运用理解层次 。</a:t>
            </a:r>
            <a:endParaRPr lang="zh-CN" altLang="zh-CN" sz="2000" dirty="0">
              <a:solidFill>
                <a:schemeClr val="tx1">
                  <a:lumMod val="75000"/>
                  <a:lumOff val="25000"/>
                </a:schemeClr>
              </a:solidFill>
            </a:endParaRPr>
          </a:p>
          <a:p>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关键</a:t>
            </a:r>
            <a:r>
              <a:rPr lang="zh-CN" altLang="zh-CN" sz="2000" dirty="0">
                <a:solidFill>
                  <a:schemeClr val="tx1">
                    <a:lumMod val="75000"/>
                    <a:lumOff val="25000"/>
                  </a:schemeClr>
                </a:solidFill>
              </a:rPr>
              <a:t>：你需要熟悉客观环境，员工的能力、行为的规律、他需要什么？</a:t>
            </a:r>
            <a:endParaRPr lang="zh-CN" altLang="zh-CN" sz="2000" dirty="0"/>
          </a:p>
          <a:p>
            <a:endParaRPr lang="zh-CN" altLang="zh-CN" sz="2000" dirty="0"/>
          </a:p>
        </p:txBody>
      </p:sp>
      <p:pic>
        <p:nvPicPr>
          <p:cNvPr id="5122" name="图片 17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9730" y="3174903"/>
            <a:ext cx="5790489" cy="273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18711" y="1169836"/>
              <a:ext cx="1506564" cy="523220"/>
            </a:xfrm>
            <a:prstGeom prst="rect">
              <a:avLst/>
            </a:prstGeom>
            <a:noFill/>
          </p:spPr>
          <p:txBody>
            <a:bodyPr wrap="none" rtlCol="0">
              <a:spAutoFit/>
            </a:bodyPr>
            <a:lstStyle/>
            <a:p>
              <a:pPr algn="ctr"/>
              <a:r>
                <a:rPr lang="zh-CN" altLang="en-US" sz="2800" dirty="0">
                  <a:solidFill>
                    <a:schemeClr val="accent4"/>
                  </a:solidFill>
                </a:rPr>
                <a:t>第一</a:t>
              </a:r>
              <a:r>
                <a:rPr lang="zh-CN" altLang="en-US" sz="2800" dirty="0" smtClean="0">
                  <a:solidFill>
                    <a:schemeClr val="accent4"/>
                  </a:solidFill>
                </a:rPr>
                <a:t>章 大</a:t>
              </a:r>
              <a:r>
                <a:rPr lang="zh-CN" altLang="en-US" sz="2800" dirty="0">
                  <a:solidFill>
                    <a:schemeClr val="accent4"/>
                  </a:solidFill>
                </a:rPr>
                <a:t>数据概述</a:t>
              </a:r>
              <a:endParaRPr lang="zh-CN" altLang="en-US" sz="2800" dirty="0">
                <a:solidFill>
                  <a:schemeClr val="accent4"/>
                </a:solidFill>
              </a:endParaRPr>
            </a:p>
          </p:txBody>
        </p:sp>
      </p:grpSp>
      <p:grpSp>
        <p:nvGrpSpPr>
          <p:cNvPr id="68" name="组合 67"/>
          <p:cNvGrpSpPr/>
          <p:nvPr/>
        </p:nvGrpSpPr>
        <p:grpSpPr>
          <a:xfrm>
            <a:off x="1646972" y="2731871"/>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3038011"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1</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大数据库的类型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646971" y="3378652"/>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bg1"/>
                </a:solidFill>
              </a:rPr>
              <a:t>习题</a:t>
            </a:r>
            <a:endParaRPr lang="zh-CN" altLang="en-US" sz="2100" dirty="0" smtClean="0">
              <a:solidFill>
                <a:schemeClr val="bg1"/>
              </a:solidFill>
            </a:endParaRPr>
          </a:p>
        </p:txBody>
      </p:sp>
      <p:grpSp>
        <p:nvGrpSpPr>
          <p:cNvPr id="46" name="组合 45"/>
          <p:cNvGrpSpPr/>
          <p:nvPr/>
        </p:nvGrpSpPr>
        <p:grpSpPr>
          <a:xfrm>
            <a:off x="1646972" y="2100038"/>
            <a:ext cx="5693399" cy="426278"/>
            <a:chOff x="1807265" y="3400693"/>
            <a:chExt cx="5693399" cy="426278"/>
          </a:xfrm>
        </p:grpSpPr>
        <p:sp>
          <p:nvSpPr>
            <p:cNvPr id="53" name="圆角矩形 52"/>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411473"/>
              <a:ext cx="363432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从数据库到大数据库</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14605" y="-22225"/>
            <a:ext cx="9168130" cy="6880225"/>
          </a:xfrm>
          <a:prstGeom prst="rect">
            <a:avLst/>
          </a:prstGeom>
        </p:spPr>
      </p:pic>
      <p:sp>
        <p:nvSpPr>
          <p:cNvPr id="5" name="矩形 4"/>
          <p:cNvSpPr/>
          <p:nvPr/>
        </p:nvSpPr>
        <p:spPr>
          <a:xfrm>
            <a:off x="564072" y="2028169"/>
            <a:ext cx="7961879" cy="3416320"/>
          </a:xfrm>
          <a:prstGeom prst="rect">
            <a:avLst/>
          </a:prstGeom>
        </p:spPr>
        <p:txBody>
          <a:bodyPr wrap="square">
            <a:spAutoFit/>
          </a:bodyPr>
          <a:lstStyle/>
          <a:p>
            <a:r>
              <a:rPr lang="en-US" altLang="zh-CN" dirty="0">
                <a:solidFill>
                  <a:schemeClr val="bg1"/>
                </a:solidFill>
              </a:rPr>
              <a:t>1</a:t>
            </a:r>
            <a:r>
              <a:rPr lang="zh-CN" altLang="zh-CN" dirty="0">
                <a:solidFill>
                  <a:schemeClr val="bg1"/>
                </a:solidFill>
              </a:rPr>
              <a:t>．正确的数据思维观包括：数学思维、（</a:t>
            </a:r>
            <a:r>
              <a:rPr lang="en-US" altLang="zh-CN" dirty="0">
                <a:solidFill>
                  <a:schemeClr val="bg1"/>
                </a:solidFill>
              </a:rPr>
              <a:t>      </a:t>
            </a:r>
            <a:r>
              <a:rPr lang="zh-CN" altLang="zh-CN" dirty="0">
                <a:solidFill>
                  <a:schemeClr val="bg1"/>
                </a:solidFill>
              </a:rPr>
              <a:t>）、逻辑思维。</a:t>
            </a:r>
            <a:endParaRPr lang="zh-CN" altLang="zh-CN" dirty="0">
              <a:solidFill>
                <a:schemeClr val="bg1"/>
              </a:solidFill>
            </a:endParaRPr>
          </a:p>
          <a:p>
            <a:r>
              <a:rPr lang="en-US" altLang="zh-CN" dirty="0">
                <a:solidFill>
                  <a:schemeClr val="bg1"/>
                </a:solidFill>
              </a:rPr>
              <a:t>2</a:t>
            </a:r>
            <a:r>
              <a:rPr lang="zh-CN" altLang="zh-CN" dirty="0">
                <a:solidFill>
                  <a:schemeClr val="bg1"/>
                </a:solidFill>
              </a:rPr>
              <a:t>．（</a:t>
            </a:r>
            <a:r>
              <a:rPr lang="en-US" altLang="zh-CN" dirty="0">
                <a:solidFill>
                  <a:schemeClr val="bg1"/>
                </a:solidFill>
              </a:rPr>
              <a:t>      </a:t>
            </a:r>
            <a:r>
              <a:rPr lang="zh-CN" altLang="zh-CN" dirty="0">
                <a:solidFill>
                  <a:schemeClr val="bg1"/>
                </a:solidFill>
              </a:rPr>
              <a:t>）是容易掌握的，但是（</a:t>
            </a:r>
            <a:r>
              <a:rPr lang="en-US" altLang="zh-CN" dirty="0">
                <a:solidFill>
                  <a:schemeClr val="bg1"/>
                </a:solidFill>
              </a:rPr>
              <a:t>      </a:t>
            </a:r>
            <a:r>
              <a:rPr lang="zh-CN" altLang="zh-CN" dirty="0">
                <a:solidFill>
                  <a:schemeClr val="bg1"/>
                </a:solidFill>
              </a:rPr>
              <a:t>）却是很难培养的。</a:t>
            </a:r>
            <a:endParaRPr lang="zh-CN" altLang="zh-CN" dirty="0">
              <a:solidFill>
                <a:schemeClr val="bg1"/>
              </a:solidFill>
            </a:endParaRPr>
          </a:p>
          <a:p>
            <a:r>
              <a:rPr lang="en-US" altLang="zh-CN" dirty="0">
                <a:solidFill>
                  <a:schemeClr val="bg1"/>
                </a:solidFill>
              </a:rPr>
              <a:t>3</a:t>
            </a:r>
            <a:r>
              <a:rPr lang="zh-CN" altLang="zh-CN" dirty="0">
                <a:solidFill>
                  <a:schemeClr val="bg1"/>
                </a:solidFill>
              </a:rPr>
              <a:t>．数学思维的两个特征是（</a:t>
            </a:r>
            <a:r>
              <a:rPr lang="en-US" altLang="zh-CN" dirty="0">
                <a:solidFill>
                  <a:schemeClr val="bg1"/>
                </a:solidFill>
              </a:rPr>
              <a:t>      </a:t>
            </a:r>
            <a:r>
              <a:rPr lang="zh-CN" altLang="zh-CN" dirty="0">
                <a:solidFill>
                  <a:schemeClr val="bg1"/>
                </a:solidFill>
              </a:rPr>
              <a:t>）和（</a:t>
            </a:r>
            <a:r>
              <a:rPr lang="en-US" altLang="zh-CN" dirty="0">
                <a:solidFill>
                  <a:schemeClr val="bg1"/>
                </a:solidFill>
              </a:rPr>
              <a:t>      </a:t>
            </a:r>
            <a:r>
              <a:rPr lang="zh-CN" altLang="zh-CN" dirty="0">
                <a:solidFill>
                  <a:schemeClr val="bg1"/>
                </a:solidFill>
              </a:rPr>
              <a:t>）。</a:t>
            </a:r>
            <a:endParaRPr lang="zh-CN" altLang="zh-CN" dirty="0">
              <a:solidFill>
                <a:schemeClr val="bg1"/>
              </a:solidFill>
            </a:endParaRPr>
          </a:p>
          <a:p>
            <a:r>
              <a:rPr lang="en-US" altLang="zh-CN" dirty="0">
                <a:solidFill>
                  <a:schemeClr val="bg1"/>
                </a:solidFill>
              </a:rPr>
              <a:t>4</a:t>
            </a:r>
            <a:r>
              <a:rPr lang="zh-CN" altLang="zh-CN" dirty="0">
                <a:solidFill>
                  <a:schemeClr val="bg1"/>
                </a:solidFill>
              </a:rPr>
              <a:t>．常用统计量包括（</a:t>
            </a:r>
            <a:r>
              <a:rPr lang="en-US" altLang="zh-CN" dirty="0">
                <a:solidFill>
                  <a:schemeClr val="bg1"/>
                </a:solidFill>
              </a:rPr>
              <a:t>      </a:t>
            </a:r>
            <a:r>
              <a:rPr lang="zh-CN" altLang="zh-CN" dirty="0">
                <a:solidFill>
                  <a:schemeClr val="bg1"/>
                </a:solidFill>
              </a:rPr>
              <a:t>）、（</a:t>
            </a:r>
            <a:r>
              <a:rPr lang="en-US" altLang="zh-CN" dirty="0">
                <a:solidFill>
                  <a:schemeClr val="bg1"/>
                </a:solidFill>
              </a:rPr>
              <a:t>      </a:t>
            </a:r>
            <a:r>
              <a:rPr lang="zh-CN" altLang="zh-CN" dirty="0">
                <a:solidFill>
                  <a:schemeClr val="bg1"/>
                </a:solidFill>
              </a:rPr>
              <a:t>）、（</a:t>
            </a:r>
            <a:r>
              <a:rPr lang="en-US" altLang="zh-CN" dirty="0">
                <a:solidFill>
                  <a:schemeClr val="bg1"/>
                </a:solidFill>
              </a:rPr>
              <a:t>      </a:t>
            </a:r>
            <a:r>
              <a:rPr lang="zh-CN" altLang="zh-CN" dirty="0">
                <a:solidFill>
                  <a:schemeClr val="bg1"/>
                </a:solidFill>
              </a:rPr>
              <a:t>）、（</a:t>
            </a:r>
            <a:r>
              <a:rPr lang="en-US" altLang="zh-CN" dirty="0">
                <a:solidFill>
                  <a:schemeClr val="bg1"/>
                </a:solidFill>
              </a:rPr>
              <a:t>      </a:t>
            </a:r>
            <a:r>
              <a:rPr lang="zh-CN" altLang="zh-CN" dirty="0">
                <a:solidFill>
                  <a:schemeClr val="bg1"/>
                </a:solidFill>
              </a:rPr>
              <a:t>）。</a:t>
            </a:r>
            <a:endParaRPr lang="zh-CN" altLang="zh-CN" dirty="0">
              <a:solidFill>
                <a:schemeClr val="bg1"/>
              </a:solidFill>
            </a:endParaRPr>
          </a:p>
          <a:p>
            <a:r>
              <a:rPr lang="en-US" altLang="zh-CN" dirty="0">
                <a:solidFill>
                  <a:schemeClr val="bg1"/>
                </a:solidFill>
              </a:rPr>
              <a:t>5</a:t>
            </a:r>
            <a:r>
              <a:rPr lang="zh-CN" altLang="zh-CN" dirty="0">
                <a:solidFill>
                  <a:schemeClr val="bg1"/>
                </a:solidFill>
              </a:rPr>
              <a:t>．从思维科学角度看统计思维可归类为（</a:t>
            </a:r>
            <a:r>
              <a:rPr lang="en-US" altLang="zh-CN" dirty="0">
                <a:solidFill>
                  <a:schemeClr val="bg1"/>
                </a:solidFill>
              </a:rPr>
              <a:t>      </a:t>
            </a:r>
            <a:r>
              <a:rPr lang="zh-CN" altLang="zh-CN" dirty="0">
                <a:solidFill>
                  <a:schemeClr val="bg1"/>
                </a:solidFill>
              </a:rPr>
              <a:t>）、（</a:t>
            </a:r>
            <a:r>
              <a:rPr lang="en-US" altLang="zh-CN" dirty="0">
                <a:solidFill>
                  <a:schemeClr val="bg1"/>
                </a:solidFill>
              </a:rPr>
              <a:t>      </a:t>
            </a:r>
            <a:r>
              <a:rPr lang="zh-CN" altLang="zh-CN" dirty="0">
                <a:solidFill>
                  <a:schemeClr val="bg1"/>
                </a:solidFill>
              </a:rPr>
              <a:t>）和（</a:t>
            </a:r>
            <a:r>
              <a:rPr lang="en-US" altLang="zh-CN" dirty="0">
                <a:solidFill>
                  <a:schemeClr val="bg1"/>
                </a:solidFill>
              </a:rPr>
              <a:t>      </a:t>
            </a:r>
            <a:r>
              <a:rPr lang="zh-CN" altLang="zh-CN" dirty="0">
                <a:solidFill>
                  <a:schemeClr val="bg1"/>
                </a:solidFill>
              </a:rPr>
              <a:t>）。</a:t>
            </a:r>
            <a:endParaRPr lang="zh-CN" altLang="zh-CN" dirty="0">
              <a:solidFill>
                <a:schemeClr val="bg1"/>
              </a:solidFill>
            </a:endParaRPr>
          </a:p>
          <a:p>
            <a:r>
              <a:rPr lang="en-US" altLang="zh-CN" dirty="0">
                <a:solidFill>
                  <a:schemeClr val="bg1"/>
                </a:solidFill>
              </a:rPr>
              <a:t>6</a:t>
            </a:r>
            <a:r>
              <a:rPr lang="zh-CN" altLang="zh-CN" dirty="0">
                <a:solidFill>
                  <a:schemeClr val="bg1"/>
                </a:solidFill>
              </a:rPr>
              <a:t>．把大脑中所描述的对象中的某些指标抽离出来并形成一种认识称为（</a:t>
            </a:r>
            <a:r>
              <a:rPr lang="en-US" altLang="zh-CN" dirty="0">
                <a:solidFill>
                  <a:schemeClr val="bg1"/>
                </a:solidFill>
              </a:rPr>
              <a:t>      </a:t>
            </a:r>
            <a:r>
              <a:rPr lang="zh-CN" altLang="zh-CN" dirty="0">
                <a:solidFill>
                  <a:schemeClr val="bg1"/>
                </a:solidFill>
              </a:rPr>
              <a:t>）。</a:t>
            </a:r>
            <a:endParaRPr lang="zh-CN" altLang="zh-CN" dirty="0">
              <a:solidFill>
                <a:schemeClr val="bg1"/>
              </a:solidFill>
            </a:endParaRPr>
          </a:p>
          <a:p>
            <a:r>
              <a:rPr lang="en-US" altLang="zh-CN" dirty="0">
                <a:solidFill>
                  <a:schemeClr val="bg1"/>
                </a:solidFill>
              </a:rPr>
              <a:t>7</a:t>
            </a:r>
            <a:r>
              <a:rPr lang="zh-CN" altLang="zh-CN" dirty="0">
                <a:solidFill>
                  <a:schemeClr val="bg1"/>
                </a:solidFill>
              </a:rPr>
              <a:t>．把事物切细了分析称为（ </a:t>
            </a:r>
            <a:r>
              <a:rPr lang="en-US" altLang="zh-CN" dirty="0">
                <a:solidFill>
                  <a:schemeClr val="bg1"/>
                </a:solidFill>
              </a:rPr>
              <a:t>     </a:t>
            </a:r>
            <a:r>
              <a:rPr lang="zh-CN" altLang="zh-CN" dirty="0">
                <a:solidFill>
                  <a:schemeClr val="bg1"/>
                </a:solidFill>
              </a:rPr>
              <a:t>）思维。</a:t>
            </a:r>
            <a:endParaRPr lang="zh-CN" altLang="zh-CN" dirty="0">
              <a:solidFill>
                <a:schemeClr val="bg1"/>
              </a:solidFill>
            </a:endParaRPr>
          </a:p>
          <a:p>
            <a:r>
              <a:rPr lang="en-US" altLang="zh-CN" dirty="0">
                <a:solidFill>
                  <a:schemeClr val="bg1"/>
                </a:solidFill>
              </a:rPr>
              <a:t>8</a:t>
            </a:r>
            <a:r>
              <a:rPr lang="zh-CN" altLang="zh-CN" dirty="0">
                <a:solidFill>
                  <a:schemeClr val="bg1"/>
                </a:solidFill>
              </a:rPr>
              <a:t>．显微镜原理属于（</a:t>
            </a:r>
            <a:r>
              <a:rPr lang="en-US" altLang="zh-CN" dirty="0">
                <a:solidFill>
                  <a:schemeClr val="bg1"/>
                </a:solidFill>
              </a:rPr>
              <a:t>      </a:t>
            </a:r>
            <a:r>
              <a:rPr lang="zh-CN" altLang="zh-CN" dirty="0">
                <a:solidFill>
                  <a:schemeClr val="bg1"/>
                </a:solidFill>
              </a:rPr>
              <a:t>）思维。</a:t>
            </a:r>
            <a:endParaRPr lang="zh-CN" altLang="zh-CN" dirty="0">
              <a:solidFill>
                <a:schemeClr val="bg1"/>
              </a:solidFill>
            </a:endParaRPr>
          </a:p>
          <a:p>
            <a:r>
              <a:rPr lang="en-US" altLang="zh-CN" dirty="0">
                <a:solidFill>
                  <a:schemeClr val="bg1"/>
                </a:solidFill>
              </a:rPr>
              <a:t>9</a:t>
            </a:r>
            <a:r>
              <a:rPr lang="zh-CN" altLang="zh-CN" dirty="0">
                <a:solidFill>
                  <a:schemeClr val="bg1"/>
                </a:solidFill>
              </a:rPr>
              <a:t>．当一堆数据摆在我们面前时，表现出各异的形态，然而我们却要在种种的表象背后，找出其有共同规律的特点。称为（</a:t>
            </a:r>
            <a:r>
              <a:rPr lang="en-US" altLang="zh-CN" dirty="0">
                <a:solidFill>
                  <a:schemeClr val="bg1"/>
                </a:solidFill>
              </a:rPr>
              <a:t>      </a:t>
            </a:r>
            <a:r>
              <a:rPr lang="zh-CN" altLang="zh-CN" dirty="0">
                <a:solidFill>
                  <a:schemeClr val="bg1"/>
                </a:solidFill>
              </a:rPr>
              <a:t>）思维。</a:t>
            </a:r>
            <a:endParaRPr lang="zh-CN" altLang="zh-CN" dirty="0">
              <a:solidFill>
                <a:schemeClr val="bg1"/>
              </a:solidFill>
            </a:endParaRPr>
          </a:p>
          <a:p>
            <a:r>
              <a:rPr lang="en-US" altLang="zh-CN" dirty="0">
                <a:solidFill>
                  <a:schemeClr val="bg1"/>
                </a:solidFill>
              </a:rPr>
              <a:t>10</a:t>
            </a:r>
            <a:r>
              <a:rPr lang="zh-CN" altLang="zh-CN" dirty="0">
                <a:solidFill>
                  <a:schemeClr val="bg1"/>
                </a:solidFill>
              </a:rPr>
              <a:t>．换位思考属于（</a:t>
            </a:r>
            <a:r>
              <a:rPr lang="en-US" altLang="zh-CN" dirty="0">
                <a:solidFill>
                  <a:schemeClr val="bg1"/>
                </a:solidFill>
              </a:rPr>
              <a:t>      </a:t>
            </a:r>
            <a:r>
              <a:rPr lang="zh-CN" altLang="zh-CN" dirty="0">
                <a:solidFill>
                  <a:schemeClr val="bg1"/>
                </a:solidFill>
              </a:rPr>
              <a:t>）思维。</a:t>
            </a:r>
            <a:endParaRPr lang="zh-CN" altLang="zh-CN" dirty="0">
              <a:solidFill>
                <a:schemeClr val="bg1"/>
              </a:solidFill>
            </a:endParaRPr>
          </a:p>
        </p:txBody>
      </p:sp>
      <p:sp>
        <p:nvSpPr>
          <p:cNvPr id="3" name="矩形 2"/>
          <p:cNvSpPr/>
          <p:nvPr/>
        </p:nvSpPr>
        <p:spPr>
          <a:xfrm>
            <a:off x="564072" y="1012685"/>
            <a:ext cx="1554480"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5"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985113" cy="415498"/>
          </a:xfrm>
          <a:prstGeom prst="rect">
            <a:avLst/>
          </a:prstGeom>
          <a:noFill/>
        </p:spPr>
        <p:txBody>
          <a:bodyPr wrap="none" rtlCol="0">
            <a:spAutoFit/>
          </a:bodyPr>
          <a:lstStyle/>
          <a:p>
            <a:r>
              <a:rPr lang="en-US" altLang="zh-CN" sz="2100" b="1" spc="225" dirty="0" smtClean="0">
                <a:solidFill>
                  <a:prstClr val="white"/>
                </a:solidFill>
              </a:rPr>
              <a:t>1.1</a:t>
            </a:r>
            <a:r>
              <a:rPr lang="zh-CN" altLang="en-US" sz="2100" b="1" spc="225" dirty="0" smtClean="0">
                <a:solidFill>
                  <a:prstClr val="white"/>
                </a:solidFill>
              </a:rPr>
              <a:t>为什么学习</a:t>
            </a:r>
            <a:r>
              <a:rPr lang="en-US" altLang="zh-CN" sz="2100" b="1" spc="225" dirty="0" smtClean="0">
                <a:solidFill>
                  <a:prstClr val="white"/>
                </a:solidFill>
              </a:rPr>
              <a:t>R</a:t>
            </a:r>
            <a:r>
              <a:rPr lang="zh-CN" altLang="en-US" sz="2100" b="1" spc="225" dirty="0" smtClean="0">
                <a:solidFill>
                  <a:prstClr val="white"/>
                </a:solidFill>
              </a:rPr>
              <a:t>语言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1101584" cy="300082"/>
          </a:xfrm>
          <a:prstGeom prst="rect">
            <a:avLst/>
          </a:prstGeom>
          <a:noFill/>
        </p:spPr>
        <p:txBody>
          <a:bodyPr wrap="none" rtlCol="0">
            <a:spAutoFit/>
          </a:bodyPr>
          <a:lstStyle/>
          <a:p>
            <a:r>
              <a:rPr lang="zh-CN" altLang="en-US" sz="1350" dirty="0" smtClean="0">
                <a:solidFill>
                  <a:prstClr val="white"/>
                </a:solidFill>
              </a:rPr>
              <a:t>第一章 绪论</a:t>
            </a:r>
            <a:endParaRPr lang="zh-CN" altLang="en-US" sz="1350" dirty="0">
              <a:solidFill>
                <a:prstClr val="white"/>
              </a:solidFill>
            </a:endParaRPr>
          </a:p>
        </p:txBody>
      </p:sp>
      <p:sp>
        <p:nvSpPr>
          <p:cNvPr id="13" name="文本框 12"/>
          <p:cNvSpPr txBox="1"/>
          <p:nvPr/>
        </p:nvSpPr>
        <p:spPr>
          <a:xfrm>
            <a:off x="703120" y="1012825"/>
            <a:ext cx="7377992"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kumimoji="1" lang="en-US" altLang="zh-CN" sz="2400" dirty="0" smtClean="0">
                <a:solidFill>
                  <a:schemeClr val="tx1">
                    <a:lumMod val="75000"/>
                    <a:lumOff val="25000"/>
                  </a:schemeClr>
                </a:solidFill>
              </a:rPr>
              <a:t>R</a:t>
            </a:r>
            <a:r>
              <a:rPr kumimoji="1" lang="zh-CN" altLang="en-US" sz="2400" dirty="0" smtClean="0">
                <a:solidFill>
                  <a:schemeClr val="tx1">
                    <a:lumMod val="75000"/>
                    <a:lumOff val="25000"/>
                  </a:schemeClr>
                </a:solidFill>
              </a:rPr>
              <a:t>是什么</a:t>
            </a:r>
            <a:endParaRPr kumimoji="1" lang="zh-CN" altLang="en-US" sz="2400" dirty="0" smtClean="0">
              <a:solidFill>
                <a:schemeClr val="tx1">
                  <a:lumMod val="75000"/>
                  <a:lumOff val="25000"/>
                </a:schemeClr>
              </a:solidFill>
            </a:endParaRPr>
          </a:p>
        </p:txBody>
      </p:sp>
      <p:sp>
        <p:nvSpPr>
          <p:cNvPr id="12" name="TextBox 11"/>
          <p:cNvSpPr txBox="1"/>
          <p:nvPr/>
        </p:nvSpPr>
        <p:spPr>
          <a:xfrm>
            <a:off x="1411210" y="1677331"/>
            <a:ext cx="6944999" cy="1631216"/>
          </a:xfrm>
          <a:prstGeom prst="rect">
            <a:avLst/>
          </a:prstGeom>
          <a:noFill/>
        </p:spPr>
        <p:txBody>
          <a:bodyPr wrap="square" rtlCol="0">
            <a:spAutoFit/>
          </a:bodyPr>
          <a:lstStyle/>
          <a:p>
            <a:pPr algn="just"/>
            <a:r>
              <a:rPr lang="en-US" altLang="zh-CN" sz="2000" dirty="0" smtClean="0"/>
              <a:t>      </a:t>
            </a:r>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随着</a:t>
            </a:r>
            <a:r>
              <a:rPr lang="zh-CN" altLang="zh-CN" sz="2000" dirty="0">
                <a:solidFill>
                  <a:schemeClr val="tx1">
                    <a:lumMod val="75000"/>
                    <a:lumOff val="25000"/>
                  </a:schemeClr>
                </a:solidFill>
              </a:rPr>
              <a:t>我们数据分析能力的不断提升，</a:t>
            </a:r>
            <a:r>
              <a:rPr lang="en-US" altLang="zh-CN" sz="2000" dirty="0">
                <a:solidFill>
                  <a:schemeClr val="tx1">
                    <a:lumMod val="75000"/>
                    <a:lumOff val="25000"/>
                  </a:schemeClr>
                </a:solidFill>
              </a:rPr>
              <a:t>Excel</a:t>
            </a:r>
            <a:r>
              <a:rPr lang="zh-CN" altLang="zh-CN" sz="2000" dirty="0">
                <a:solidFill>
                  <a:schemeClr val="tx1">
                    <a:lumMod val="75000"/>
                    <a:lumOff val="25000"/>
                  </a:schemeClr>
                </a:solidFill>
              </a:rPr>
              <a:t>渐渐无法满足日常需求，我们需要更专业化的软件来帮助我们做数据分析。相应的问题就来了：统计学软件那么多：</a:t>
            </a:r>
            <a:r>
              <a:rPr lang="en-US" altLang="zh-CN" sz="2000" dirty="0">
                <a:solidFill>
                  <a:schemeClr val="tx1">
                    <a:lumMod val="75000"/>
                    <a:lumOff val="25000"/>
                  </a:schemeClr>
                </a:solidFill>
              </a:rPr>
              <a:t>SPSS</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R</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Python</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SAS</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JMP</a:t>
            </a:r>
            <a:r>
              <a:rPr lang="zh-CN" altLang="zh-CN" sz="2000" dirty="0">
                <a:solidFill>
                  <a:schemeClr val="tx1">
                    <a:lumMod val="75000"/>
                    <a:lumOff val="25000"/>
                  </a:schemeClr>
                </a:solidFill>
              </a:rPr>
              <a:t>、</a:t>
            </a:r>
            <a:r>
              <a:rPr lang="en-US" altLang="zh-CN" sz="2000" dirty="0" err="1">
                <a:solidFill>
                  <a:schemeClr val="tx1">
                    <a:lumMod val="75000"/>
                    <a:lumOff val="25000"/>
                  </a:schemeClr>
                </a:solidFill>
              </a:rPr>
              <a:t>Matlab</a:t>
            </a:r>
            <a:r>
              <a:rPr lang="zh-CN" altLang="zh-CN" sz="2000" dirty="0">
                <a:solidFill>
                  <a:schemeClr val="tx1">
                    <a:lumMod val="75000"/>
                    <a:lumOff val="25000"/>
                  </a:schemeClr>
                </a:solidFill>
              </a:rPr>
              <a:t>……该选哪一个？目前市场上较为火热的软件是</a:t>
            </a:r>
            <a:r>
              <a:rPr lang="en-US" altLang="zh-CN" sz="2000" dirty="0">
                <a:solidFill>
                  <a:schemeClr val="tx1">
                    <a:lumMod val="75000"/>
                    <a:lumOff val="25000"/>
                  </a:schemeClr>
                </a:solidFill>
              </a:rPr>
              <a:t>R</a:t>
            </a:r>
            <a:r>
              <a:rPr lang="zh-CN" altLang="zh-CN" sz="2000" dirty="0">
                <a:solidFill>
                  <a:schemeClr val="tx1">
                    <a:lumMod val="75000"/>
                    <a:lumOff val="25000"/>
                  </a:schemeClr>
                </a:solidFill>
              </a:rPr>
              <a:t>和</a:t>
            </a:r>
            <a:r>
              <a:rPr lang="en-US" altLang="zh-CN" sz="2000" dirty="0">
                <a:solidFill>
                  <a:schemeClr val="tx1">
                    <a:lumMod val="75000"/>
                    <a:lumOff val="25000"/>
                  </a:schemeClr>
                </a:solidFill>
              </a:rPr>
              <a:t>Python</a:t>
            </a:r>
            <a:r>
              <a:rPr lang="zh-CN" altLang="zh-CN" sz="2000" dirty="0">
                <a:solidFill>
                  <a:schemeClr val="tx1">
                    <a:lumMod val="75000"/>
                    <a:lumOff val="25000"/>
                  </a:schemeClr>
                </a:solidFill>
              </a:rPr>
              <a:t>。</a:t>
            </a:r>
            <a:endParaRPr lang="zh-CN" altLang="zh-CN" sz="2000" dirty="0">
              <a:solidFill>
                <a:schemeClr val="tx1">
                  <a:lumMod val="75000"/>
                  <a:lumOff val="25000"/>
                </a:schemeClr>
              </a:solidFill>
            </a:endParaRPr>
          </a:p>
        </p:txBody>
      </p:sp>
      <p:sp>
        <p:nvSpPr>
          <p:cNvPr id="16" name="TextBox 15"/>
          <p:cNvSpPr txBox="1"/>
          <p:nvPr/>
        </p:nvSpPr>
        <p:spPr>
          <a:xfrm>
            <a:off x="1369008" y="3646852"/>
            <a:ext cx="6944999" cy="1631216"/>
          </a:xfrm>
          <a:prstGeom prst="rect">
            <a:avLst/>
          </a:prstGeom>
          <a:noFill/>
        </p:spPr>
        <p:txBody>
          <a:bodyPr wrap="square" rtlCol="0">
            <a:spAutoFit/>
          </a:bodyPr>
          <a:lstStyle/>
          <a:p>
            <a:pPr algn="just"/>
            <a:r>
              <a:rPr lang="en-US" altLang="zh-CN" sz="2000" dirty="0" smtClean="0"/>
              <a:t>      </a:t>
            </a:r>
            <a:r>
              <a:rPr lang="en-US" altLang="zh-CN" sz="2000" dirty="0" smtClean="0">
                <a:solidFill>
                  <a:schemeClr val="tx1">
                    <a:lumMod val="75000"/>
                    <a:lumOff val="25000"/>
                  </a:schemeClr>
                </a:solidFill>
              </a:rPr>
              <a:t>R</a:t>
            </a:r>
            <a:r>
              <a:rPr lang="zh-CN" altLang="zh-CN" sz="2000" dirty="0">
                <a:solidFill>
                  <a:schemeClr val="tx1">
                    <a:lumMod val="75000"/>
                    <a:lumOff val="25000"/>
                  </a:schemeClr>
                </a:solidFill>
              </a:rPr>
              <a:t>语言是在统计和数据科学界广泛应用的编程语言和开发环境，其免费、开源、灵活的特点与统计之都的文化不谋而合。</a:t>
            </a:r>
            <a:r>
              <a:rPr lang="en-US" altLang="zh-CN" sz="2000" dirty="0">
                <a:solidFill>
                  <a:schemeClr val="tx1">
                    <a:lumMod val="75000"/>
                    <a:lumOff val="25000"/>
                  </a:schemeClr>
                </a:solidFill>
              </a:rPr>
              <a:t>2008</a:t>
            </a:r>
            <a:r>
              <a:rPr lang="zh-CN" altLang="zh-CN" sz="2000" dirty="0">
                <a:solidFill>
                  <a:schemeClr val="tx1">
                    <a:lumMod val="75000"/>
                    <a:lumOff val="25000"/>
                  </a:schemeClr>
                </a:solidFill>
              </a:rPr>
              <a:t>年起，统计之都在中国人民大学举办了第一届中国</a:t>
            </a:r>
            <a:r>
              <a:rPr lang="en-US" altLang="zh-CN" sz="2000" dirty="0">
                <a:solidFill>
                  <a:schemeClr val="tx1">
                    <a:lumMod val="75000"/>
                    <a:lumOff val="25000"/>
                  </a:schemeClr>
                </a:solidFill>
              </a:rPr>
              <a:t>R</a:t>
            </a:r>
            <a:r>
              <a:rPr lang="zh-CN" altLang="zh-CN" sz="2000" dirty="0">
                <a:solidFill>
                  <a:schemeClr val="tx1">
                    <a:lumMod val="75000"/>
                    <a:lumOff val="25000"/>
                  </a:schemeClr>
                </a:solidFill>
              </a:rPr>
              <a:t>语言会议。自此</a:t>
            </a:r>
            <a:r>
              <a:rPr lang="en-US" altLang="zh-CN" sz="2000" dirty="0">
                <a:solidFill>
                  <a:schemeClr val="tx1">
                    <a:lumMod val="75000"/>
                    <a:lumOff val="25000"/>
                  </a:schemeClr>
                </a:solidFill>
              </a:rPr>
              <a:t>R</a:t>
            </a:r>
            <a:r>
              <a:rPr lang="zh-CN" altLang="zh-CN" sz="2000" dirty="0">
                <a:solidFill>
                  <a:schemeClr val="tx1">
                    <a:lumMod val="75000"/>
                    <a:lumOff val="25000"/>
                  </a:schemeClr>
                </a:solidFill>
              </a:rPr>
              <a:t>语言会议规模越来越大，至今已成功举办了</a:t>
            </a:r>
            <a:r>
              <a:rPr lang="en-US" altLang="zh-CN" sz="2000" dirty="0">
                <a:solidFill>
                  <a:schemeClr val="tx1">
                    <a:lumMod val="75000"/>
                    <a:lumOff val="25000"/>
                  </a:schemeClr>
                </a:solidFill>
              </a:rPr>
              <a:t>11</a:t>
            </a:r>
            <a:r>
              <a:rPr lang="zh-CN" altLang="zh-CN" sz="2000" dirty="0">
                <a:solidFill>
                  <a:schemeClr val="tx1">
                    <a:lumMod val="75000"/>
                    <a:lumOff val="25000"/>
                  </a:schemeClr>
                </a:solidFill>
              </a:rPr>
              <a:t>届。</a:t>
            </a:r>
            <a:endParaRPr lang="zh-CN" altLang="zh-CN" sz="2000" dirty="0">
              <a:solidFill>
                <a:schemeClr val="tx1">
                  <a:lumMod val="75000"/>
                  <a:lumOff val="2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985113" cy="415498"/>
          </a:xfrm>
          <a:prstGeom prst="rect">
            <a:avLst/>
          </a:prstGeom>
          <a:noFill/>
        </p:spPr>
        <p:txBody>
          <a:bodyPr wrap="none" rtlCol="0">
            <a:spAutoFit/>
          </a:bodyPr>
          <a:lstStyle/>
          <a:p>
            <a:r>
              <a:rPr lang="en-US" altLang="zh-CN" sz="2100" b="1" spc="225" dirty="0" smtClean="0">
                <a:solidFill>
                  <a:prstClr val="white"/>
                </a:solidFill>
              </a:rPr>
              <a:t>1.1</a:t>
            </a:r>
            <a:r>
              <a:rPr lang="zh-CN" altLang="en-US" sz="2100" b="1" spc="225" dirty="0" smtClean="0">
                <a:solidFill>
                  <a:prstClr val="white"/>
                </a:solidFill>
              </a:rPr>
              <a:t>为什么学习</a:t>
            </a:r>
            <a:r>
              <a:rPr lang="en-US" altLang="zh-CN" sz="2100" b="1" spc="225" dirty="0" smtClean="0">
                <a:solidFill>
                  <a:prstClr val="white"/>
                </a:solidFill>
              </a:rPr>
              <a:t>R</a:t>
            </a:r>
            <a:r>
              <a:rPr lang="zh-CN" altLang="en-US" sz="2100" b="1" spc="225" dirty="0" smtClean="0">
                <a:solidFill>
                  <a:prstClr val="white"/>
                </a:solidFill>
              </a:rPr>
              <a:t>语言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1101584" cy="300082"/>
          </a:xfrm>
          <a:prstGeom prst="rect">
            <a:avLst/>
          </a:prstGeom>
          <a:noFill/>
        </p:spPr>
        <p:txBody>
          <a:bodyPr wrap="none" rtlCol="0">
            <a:spAutoFit/>
          </a:bodyPr>
          <a:lstStyle/>
          <a:p>
            <a:r>
              <a:rPr lang="zh-CN" altLang="en-US" sz="1350" dirty="0" smtClean="0">
                <a:solidFill>
                  <a:prstClr val="white"/>
                </a:solidFill>
              </a:rPr>
              <a:t>第一章 绪论</a:t>
            </a:r>
            <a:endParaRPr lang="zh-CN" altLang="en-US" sz="1350" dirty="0">
              <a:solidFill>
                <a:prstClr val="white"/>
              </a:solidFill>
            </a:endParaRPr>
          </a:p>
        </p:txBody>
      </p:sp>
      <p:sp>
        <p:nvSpPr>
          <p:cNvPr id="13" name="文本框 12"/>
          <p:cNvSpPr txBox="1"/>
          <p:nvPr/>
        </p:nvSpPr>
        <p:spPr>
          <a:xfrm>
            <a:off x="541465" y="781992"/>
            <a:ext cx="2764443" cy="830997"/>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en-US" altLang="zh-CN" sz="2400" dirty="0">
                <a:solidFill>
                  <a:schemeClr val="tx1">
                    <a:lumMod val="75000"/>
                    <a:lumOff val="25000"/>
                  </a:schemeClr>
                </a:solidFill>
              </a:rPr>
              <a:t>2014</a:t>
            </a:r>
            <a:r>
              <a:rPr lang="zh-CN" altLang="zh-CN" sz="2400" dirty="0">
                <a:solidFill>
                  <a:schemeClr val="tx1">
                    <a:lumMod val="75000"/>
                    <a:lumOff val="25000"/>
                  </a:schemeClr>
                </a:solidFill>
              </a:rPr>
              <a:t>年数据分析常用语言排行榜</a:t>
            </a:r>
            <a:endParaRPr kumimoji="1" lang="zh-CN" altLang="zh-CN" sz="2400" dirty="0" smtClean="0">
              <a:solidFill>
                <a:schemeClr val="tx1">
                  <a:lumMod val="75000"/>
                  <a:lumOff val="25000"/>
                </a:schemeClr>
              </a:solidFill>
            </a:endParaRPr>
          </a:p>
        </p:txBody>
      </p:sp>
      <p:pic>
        <p:nvPicPr>
          <p:cNvPr id="1026"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07378" y="713530"/>
            <a:ext cx="5736622" cy="541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985113" cy="415498"/>
          </a:xfrm>
          <a:prstGeom prst="rect">
            <a:avLst/>
          </a:prstGeom>
          <a:noFill/>
        </p:spPr>
        <p:txBody>
          <a:bodyPr wrap="none" rtlCol="0">
            <a:spAutoFit/>
          </a:bodyPr>
          <a:lstStyle/>
          <a:p>
            <a:r>
              <a:rPr lang="en-US" altLang="zh-CN" sz="2100" b="1" spc="225" dirty="0" smtClean="0">
                <a:solidFill>
                  <a:prstClr val="white"/>
                </a:solidFill>
              </a:rPr>
              <a:t>1.1</a:t>
            </a:r>
            <a:r>
              <a:rPr lang="zh-CN" altLang="en-US" sz="2100" b="1" spc="225" dirty="0" smtClean="0">
                <a:solidFill>
                  <a:prstClr val="white"/>
                </a:solidFill>
              </a:rPr>
              <a:t>为什么学习</a:t>
            </a:r>
            <a:r>
              <a:rPr lang="en-US" altLang="zh-CN" sz="2100" b="1" spc="225" dirty="0" smtClean="0">
                <a:solidFill>
                  <a:prstClr val="white"/>
                </a:solidFill>
              </a:rPr>
              <a:t>R</a:t>
            </a:r>
            <a:r>
              <a:rPr lang="zh-CN" altLang="en-US" sz="2100" b="1" spc="225" dirty="0" smtClean="0">
                <a:solidFill>
                  <a:prstClr val="white"/>
                </a:solidFill>
              </a:rPr>
              <a:t>语言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1101584" cy="300082"/>
          </a:xfrm>
          <a:prstGeom prst="rect">
            <a:avLst/>
          </a:prstGeom>
          <a:noFill/>
        </p:spPr>
        <p:txBody>
          <a:bodyPr wrap="none" rtlCol="0">
            <a:spAutoFit/>
          </a:bodyPr>
          <a:lstStyle/>
          <a:p>
            <a:r>
              <a:rPr lang="zh-CN" altLang="en-US" sz="1350" dirty="0" smtClean="0">
                <a:solidFill>
                  <a:prstClr val="white"/>
                </a:solidFill>
              </a:rPr>
              <a:t>第一章 绪论</a:t>
            </a:r>
            <a:endParaRPr lang="zh-CN" altLang="en-US" sz="1350" dirty="0">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en-US" altLang="zh-CN" sz="2400" dirty="0">
                <a:solidFill>
                  <a:schemeClr val="tx1">
                    <a:lumMod val="75000"/>
                    <a:lumOff val="25000"/>
                  </a:schemeClr>
                </a:solidFill>
              </a:rPr>
              <a:t>R</a:t>
            </a:r>
            <a:r>
              <a:rPr lang="zh-CN" altLang="zh-CN" sz="2400" dirty="0">
                <a:solidFill>
                  <a:schemeClr val="tx1">
                    <a:lumMod val="75000"/>
                    <a:lumOff val="25000"/>
                  </a:schemeClr>
                </a:solidFill>
              </a:rPr>
              <a:t>语言主要优势</a:t>
            </a:r>
            <a:endParaRPr kumimoji="1" lang="zh-CN" altLang="zh-CN" sz="2400" dirty="0" smtClean="0">
              <a:solidFill>
                <a:schemeClr val="tx1">
                  <a:lumMod val="75000"/>
                  <a:lumOff val="25000"/>
                </a:schemeClr>
              </a:solidFill>
            </a:endParaRPr>
          </a:p>
        </p:txBody>
      </p:sp>
      <p:sp>
        <p:nvSpPr>
          <p:cNvPr id="11" name="矩形 10"/>
          <p:cNvSpPr/>
          <p:nvPr/>
        </p:nvSpPr>
        <p:spPr>
          <a:xfrm>
            <a:off x="1088879" y="1429602"/>
            <a:ext cx="3156633" cy="400110"/>
          </a:xfrm>
          <a:prstGeom prst="rect">
            <a:avLst/>
          </a:prstGeom>
        </p:spPr>
        <p:txBody>
          <a:bodyPr wrap="none">
            <a:spAutoFit/>
          </a:bodyPr>
          <a:lstStyle/>
          <a:p>
            <a:r>
              <a:rPr lang="zh-CN" altLang="zh-CN" sz="2000" dirty="0">
                <a:solidFill>
                  <a:schemeClr val="tx1">
                    <a:lumMod val="75000"/>
                    <a:lumOff val="25000"/>
                  </a:schemeClr>
                </a:solidFill>
              </a:rPr>
              <a:t>（</a:t>
            </a:r>
            <a:r>
              <a:rPr lang="en-US" altLang="zh-CN" sz="2000" dirty="0">
                <a:solidFill>
                  <a:schemeClr val="tx1">
                    <a:lumMod val="75000"/>
                    <a:lumOff val="25000"/>
                  </a:schemeClr>
                </a:solidFill>
              </a:rPr>
              <a:t>1</a:t>
            </a:r>
            <a:r>
              <a:rPr lang="zh-CN" altLang="zh-CN" sz="2000" dirty="0">
                <a:solidFill>
                  <a:schemeClr val="tx1">
                    <a:lumMod val="75000"/>
                    <a:lumOff val="25000"/>
                  </a:schemeClr>
                </a:solidFill>
              </a:rPr>
              <a:t>）作图美观，完全免费</a:t>
            </a:r>
            <a:endParaRPr lang="zh-CN" altLang="zh-CN" sz="2000" dirty="0">
              <a:solidFill>
                <a:schemeClr val="tx1">
                  <a:lumMod val="75000"/>
                  <a:lumOff val="25000"/>
                </a:schemeClr>
              </a:solidFill>
            </a:endParaRPr>
          </a:p>
        </p:txBody>
      </p:sp>
      <p:pic>
        <p:nvPicPr>
          <p:cNvPr id="2050"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4870" y="2297112"/>
            <a:ext cx="6533376" cy="34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985113" cy="415498"/>
          </a:xfrm>
          <a:prstGeom prst="rect">
            <a:avLst/>
          </a:prstGeom>
          <a:noFill/>
        </p:spPr>
        <p:txBody>
          <a:bodyPr wrap="none" rtlCol="0">
            <a:spAutoFit/>
          </a:bodyPr>
          <a:lstStyle/>
          <a:p>
            <a:r>
              <a:rPr lang="en-US" altLang="zh-CN" sz="2100" b="1" spc="225" dirty="0" smtClean="0">
                <a:solidFill>
                  <a:prstClr val="white"/>
                </a:solidFill>
              </a:rPr>
              <a:t>1.1</a:t>
            </a:r>
            <a:r>
              <a:rPr lang="zh-CN" altLang="en-US" sz="2100" b="1" spc="225" dirty="0" smtClean="0">
                <a:solidFill>
                  <a:prstClr val="white"/>
                </a:solidFill>
              </a:rPr>
              <a:t>为什么学习</a:t>
            </a:r>
            <a:r>
              <a:rPr lang="en-US" altLang="zh-CN" sz="2100" b="1" spc="225" dirty="0" smtClean="0">
                <a:solidFill>
                  <a:prstClr val="white"/>
                </a:solidFill>
              </a:rPr>
              <a:t>R</a:t>
            </a:r>
            <a:r>
              <a:rPr lang="zh-CN" altLang="en-US" sz="2100" b="1" spc="225" dirty="0" smtClean="0">
                <a:solidFill>
                  <a:prstClr val="white"/>
                </a:solidFill>
              </a:rPr>
              <a:t>语言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1101584" cy="300082"/>
          </a:xfrm>
          <a:prstGeom prst="rect">
            <a:avLst/>
          </a:prstGeom>
          <a:noFill/>
        </p:spPr>
        <p:txBody>
          <a:bodyPr wrap="none" rtlCol="0">
            <a:spAutoFit/>
          </a:bodyPr>
          <a:lstStyle/>
          <a:p>
            <a:r>
              <a:rPr lang="zh-CN" altLang="en-US" sz="1350" dirty="0" smtClean="0">
                <a:solidFill>
                  <a:prstClr val="white"/>
                </a:solidFill>
              </a:rPr>
              <a:t>第一章 绪论</a:t>
            </a:r>
            <a:endParaRPr lang="zh-CN" altLang="en-US" sz="1350" dirty="0">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en-US" altLang="zh-CN" sz="2400" dirty="0">
                <a:solidFill>
                  <a:schemeClr val="tx1">
                    <a:lumMod val="75000"/>
                    <a:lumOff val="25000"/>
                  </a:schemeClr>
                </a:solidFill>
              </a:rPr>
              <a:t>R</a:t>
            </a:r>
            <a:r>
              <a:rPr lang="zh-CN" altLang="zh-CN" sz="2400" dirty="0">
                <a:solidFill>
                  <a:schemeClr val="tx1">
                    <a:lumMod val="75000"/>
                    <a:lumOff val="25000"/>
                  </a:schemeClr>
                </a:solidFill>
              </a:rPr>
              <a:t>语言主要优势</a:t>
            </a:r>
            <a:endParaRPr kumimoji="1" lang="zh-CN" altLang="zh-CN" sz="2400" dirty="0" smtClean="0">
              <a:solidFill>
                <a:schemeClr val="tx1">
                  <a:lumMod val="75000"/>
                  <a:lumOff val="25000"/>
                </a:schemeClr>
              </a:solidFill>
            </a:endParaRPr>
          </a:p>
        </p:txBody>
      </p:sp>
      <p:sp>
        <p:nvSpPr>
          <p:cNvPr id="11" name="矩形 10"/>
          <p:cNvSpPr/>
          <p:nvPr/>
        </p:nvSpPr>
        <p:spPr>
          <a:xfrm>
            <a:off x="1088879" y="1429602"/>
            <a:ext cx="7154789" cy="3170099"/>
          </a:xfrm>
          <a:prstGeom prst="rect">
            <a:avLst/>
          </a:prstGeom>
        </p:spPr>
        <p:txBody>
          <a:bodyPr wrap="square">
            <a:spAutoFit/>
          </a:bodyPr>
          <a:lstStyle/>
          <a:p>
            <a:pPr algn="just"/>
            <a:r>
              <a:rPr lang="zh-CN" altLang="zh-CN" sz="2000" dirty="0">
                <a:solidFill>
                  <a:schemeClr val="tx1">
                    <a:lumMod val="75000"/>
                    <a:lumOff val="25000"/>
                  </a:schemeClr>
                </a:solidFill>
              </a:rPr>
              <a:t>（</a:t>
            </a:r>
            <a:r>
              <a:rPr lang="en-US" altLang="zh-CN" sz="2000" dirty="0">
                <a:solidFill>
                  <a:schemeClr val="tx1">
                    <a:lumMod val="75000"/>
                    <a:lumOff val="25000"/>
                  </a:schemeClr>
                </a:solidFill>
              </a:rPr>
              <a:t>2</a:t>
            </a:r>
            <a:r>
              <a:rPr lang="zh-CN" altLang="zh-CN" sz="2000" dirty="0">
                <a:solidFill>
                  <a:schemeClr val="tx1">
                    <a:lumMod val="75000"/>
                    <a:lumOff val="25000"/>
                  </a:schemeClr>
                </a:solidFill>
              </a:rPr>
              <a:t>）算法覆盖广，软件扩展</a:t>
            </a:r>
            <a:r>
              <a:rPr lang="zh-CN" altLang="zh-CN" sz="2000" dirty="0" smtClean="0">
                <a:solidFill>
                  <a:schemeClr val="tx1">
                    <a:lumMod val="75000"/>
                    <a:lumOff val="25000"/>
                  </a:schemeClr>
                </a:solidFill>
              </a:rPr>
              <a:t>易</a:t>
            </a:r>
            <a:endParaRPr lang="en-US" altLang="zh-CN" sz="2000" dirty="0" smtClean="0">
              <a:solidFill>
                <a:schemeClr val="tx1">
                  <a:lumMod val="75000"/>
                  <a:lumOff val="25000"/>
                </a:schemeClr>
              </a:solidFill>
            </a:endParaRPr>
          </a:p>
          <a:p>
            <a:pPr algn="just"/>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作为</a:t>
            </a:r>
            <a:r>
              <a:rPr lang="zh-CN" altLang="zh-CN" sz="2000" dirty="0">
                <a:solidFill>
                  <a:schemeClr val="tx1">
                    <a:lumMod val="75000"/>
                    <a:lumOff val="25000"/>
                  </a:schemeClr>
                </a:solidFill>
              </a:rPr>
              <a:t>统计分析工具，</a:t>
            </a:r>
            <a:r>
              <a:rPr lang="en-US" altLang="zh-CN" sz="2000" dirty="0">
                <a:solidFill>
                  <a:schemeClr val="tx1">
                    <a:lumMod val="75000"/>
                    <a:lumOff val="25000"/>
                  </a:schemeClr>
                </a:solidFill>
              </a:rPr>
              <a:t>R</a:t>
            </a:r>
            <a:r>
              <a:rPr lang="zh-CN" altLang="zh-CN" sz="2000" dirty="0">
                <a:solidFill>
                  <a:schemeClr val="tx1">
                    <a:lumMod val="75000"/>
                    <a:lumOff val="25000"/>
                  </a:schemeClr>
                </a:solidFill>
              </a:rPr>
              <a:t>语言几乎覆盖整个统计领域的前沿算法</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gn="just"/>
            <a:r>
              <a:rPr lang="en-US" altLang="zh-CN" sz="2000" dirty="0">
                <a:solidFill>
                  <a:schemeClr val="tx1">
                    <a:lumMod val="75000"/>
                    <a:lumOff val="25000"/>
                  </a:schemeClr>
                </a:solidFill>
              </a:rPr>
              <a:t> </a:t>
            </a:r>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截止</a:t>
            </a:r>
            <a:r>
              <a:rPr lang="en-US" altLang="zh-CN" sz="2000" dirty="0" smtClean="0">
                <a:solidFill>
                  <a:schemeClr val="tx1">
                    <a:lumMod val="75000"/>
                    <a:lumOff val="25000"/>
                  </a:schemeClr>
                </a:solidFill>
              </a:rPr>
              <a:t>2017</a:t>
            </a:r>
            <a:r>
              <a:rPr lang="zh-CN" altLang="zh-CN" sz="2000" dirty="0">
                <a:solidFill>
                  <a:schemeClr val="tx1">
                    <a:lumMod val="75000"/>
                    <a:lumOff val="25000"/>
                  </a:schemeClr>
                </a:solidFill>
              </a:rPr>
              <a:t>年</a:t>
            </a:r>
            <a:r>
              <a:rPr lang="en-US" altLang="zh-CN" sz="2000" dirty="0">
                <a:solidFill>
                  <a:schemeClr val="tx1">
                    <a:lumMod val="75000"/>
                    <a:lumOff val="25000"/>
                  </a:schemeClr>
                </a:solidFill>
              </a:rPr>
              <a:t>2</a:t>
            </a:r>
            <a:r>
              <a:rPr lang="zh-CN" altLang="zh-CN" sz="2000" dirty="0">
                <a:solidFill>
                  <a:schemeClr val="tx1">
                    <a:lumMod val="75000"/>
                    <a:lumOff val="25000"/>
                  </a:schemeClr>
                </a:solidFill>
              </a:rPr>
              <a:t>月</a:t>
            </a:r>
            <a:r>
              <a:rPr lang="en-US" altLang="zh-CN" sz="2000" dirty="0">
                <a:solidFill>
                  <a:schemeClr val="tx1">
                    <a:lumMod val="75000"/>
                    <a:lumOff val="25000"/>
                  </a:schemeClr>
                </a:solidFill>
              </a:rPr>
              <a:t>25</a:t>
            </a:r>
            <a:r>
              <a:rPr lang="zh-CN" altLang="zh-CN" sz="2000" dirty="0" smtClean="0">
                <a:solidFill>
                  <a:schemeClr val="tx1">
                    <a:lumMod val="75000"/>
                    <a:lumOff val="25000"/>
                  </a:schemeClr>
                </a:solidFill>
              </a:rPr>
              <a:t>日，</a:t>
            </a:r>
            <a:r>
              <a:rPr lang="en-US" altLang="zh-CN" sz="2000" dirty="0">
                <a:solidFill>
                  <a:schemeClr val="tx1">
                    <a:lumMod val="75000"/>
                    <a:lumOff val="25000"/>
                  </a:schemeClr>
                </a:solidFill>
              </a:rPr>
              <a:t>CRAN</a:t>
            </a:r>
            <a:r>
              <a:rPr lang="zh-CN" altLang="zh-CN" sz="2000" dirty="0">
                <a:solidFill>
                  <a:schemeClr val="tx1">
                    <a:lumMod val="75000"/>
                    <a:lumOff val="25000"/>
                  </a:schemeClr>
                </a:solidFill>
              </a:rPr>
              <a:t>（</a:t>
            </a:r>
            <a:r>
              <a:rPr lang="en-US" altLang="zh-CN" sz="2000" dirty="0">
                <a:solidFill>
                  <a:schemeClr val="tx1">
                    <a:lumMod val="75000"/>
                    <a:lumOff val="25000"/>
                  </a:schemeClr>
                </a:solidFill>
              </a:rPr>
              <a:t>Comprehensive R Archive Network</a:t>
            </a:r>
            <a:r>
              <a:rPr lang="zh-CN" altLang="zh-CN" sz="2000" dirty="0">
                <a:solidFill>
                  <a:schemeClr val="tx1">
                    <a:lumMod val="75000"/>
                    <a:lumOff val="25000"/>
                  </a:schemeClr>
                </a:solidFill>
              </a:rPr>
              <a:t>）上已经有</a:t>
            </a:r>
            <a:r>
              <a:rPr lang="en-US" altLang="zh-CN" sz="2000" dirty="0">
                <a:solidFill>
                  <a:schemeClr val="tx1">
                    <a:lumMod val="75000"/>
                    <a:lumOff val="25000"/>
                  </a:schemeClr>
                </a:solidFill>
              </a:rPr>
              <a:t>10162</a:t>
            </a:r>
            <a:r>
              <a:rPr lang="zh-CN" altLang="zh-CN" sz="2000" dirty="0">
                <a:solidFill>
                  <a:schemeClr val="tx1">
                    <a:lumMod val="75000"/>
                    <a:lumOff val="25000"/>
                  </a:schemeClr>
                </a:solidFill>
              </a:rPr>
              <a:t>个可以获取的</a:t>
            </a:r>
            <a:r>
              <a:rPr lang="en-US" altLang="zh-CN" sz="2000" dirty="0">
                <a:solidFill>
                  <a:schemeClr val="tx1">
                    <a:lumMod val="75000"/>
                    <a:lumOff val="25000"/>
                  </a:schemeClr>
                </a:solidFill>
              </a:rPr>
              <a:t>R</a:t>
            </a:r>
            <a:r>
              <a:rPr lang="zh-CN" altLang="zh-CN" sz="2000" dirty="0">
                <a:solidFill>
                  <a:schemeClr val="tx1">
                    <a:lumMod val="75000"/>
                    <a:lumOff val="25000"/>
                  </a:schemeClr>
                </a:solidFill>
              </a:rPr>
              <a:t>扩展包</a:t>
            </a:r>
            <a:r>
              <a:rPr lang="zh-CN" altLang="zh-CN" sz="2000" dirty="0" smtClean="0">
                <a:solidFill>
                  <a:schemeClr val="tx1">
                    <a:lumMod val="75000"/>
                    <a:lumOff val="25000"/>
                  </a:schemeClr>
                </a:solidFill>
              </a:rPr>
              <a:t>，</a:t>
            </a:r>
            <a:r>
              <a:rPr lang="zh-CN" altLang="en-US" sz="2000" dirty="0" smtClean="0">
                <a:solidFill>
                  <a:schemeClr val="tx1">
                    <a:lumMod val="75000"/>
                    <a:lumOff val="25000"/>
                  </a:schemeClr>
                </a:solidFill>
              </a:rPr>
              <a:t>并且以每个月</a:t>
            </a:r>
            <a:r>
              <a:rPr lang="en-US" altLang="zh-CN" sz="2000" dirty="0" smtClean="0">
                <a:solidFill>
                  <a:schemeClr val="tx1">
                    <a:lumMod val="75000"/>
                    <a:lumOff val="25000"/>
                  </a:schemeClr>
                </a:solidFill>
              </a:rPr>
              <a:t>200</a:t>
            </a:r>
            <a:r>
              <a:rPr lang="zh-CN" altLang="en-US" sz="2000" dirty="0" smtClean="0">
                <a:solidFill>
                  <a:schemeClr val="tx1">
                    <a:lumMod val="75000"/>
                    <a:lumOff val="25000"/>
                  </a:schemeClr>
                </a:solidFill>
              </a:rPr>
              <a:t>多个包的速度发布，</a:t>
            </a:r>
            <a:r>
              <a:rPr lang="zh-CN" altLang="zh-CN" sz="2000" dirty="0" smtClean="0">
                <a:solidFill>
                  <a:schemeClr val="tx1">
                    <a:lumMod val="75000"/>
                    <a:lumOff val="25000"/>
                  </a:schemeClr>
                </a:solidFill>
              </a:rPr>
              <a:t>内容</a:t>
            </a:r>
            <a:r>
              <a:rPr lang="zh-CN" altLang="zh-CN" sz="2000" dirty="0">
                <a:solidFill>
                  <a:schemeClr val="tx1">
                    <a:lumMod val="75000"/>
                    <a:lumOff val="25000"/>
                  </a:schemeClr>
                </a:solidFill>
              </a:rPr>
              <a:t>涉及各行各业，可以适用于各种复杂的统计，如：贝叶斯推断、分类方法、计量经济学、生态学、金融学、遗传学、机器学习、稳健统计、空间统计、生存分析、时间序列等多个方面。数千个</a:t>
            </a:r>
            <a:r>
              <a:rPr lang="en-US" altLang="zh-CN" sz="2000" dirty="0">
                <a:solidFill>
                  <a:schemeClr val="tx1">
                    <a:lumMod val="75000"/>
                    <a:lumOff val="25000"/>
                  </a:schemeClr>
                </a:solidFill>
              </a:rPr>
              <a:t>R</a:t>
            </a:r>
            <a:r>
              <a:rPr lang="zh-CN" altLang="zh-CN" sz="2000" dirty="0">
                <a:solidFill>
                  <a:schemeClr val="tx1">
                    <a:lumMod val="75000"/>
                    <a:lumOff val="25000"/>
                  </a:schemeClr>
                </a:solidFill>
              </a:rPr>
              <a:t>包，上万种算法，开发者都能找到可直接调用的函数实现。</a:t>
            </a:r>
            <a:endParaRPr lang="zh-CN" altLang="zh-CN" sz="20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985113" cy="415498"/>
          </a:xfrm>
          <a:prstGeom prst="rect">
            <a:avLst/>
          </a:prstGeom>
          <a:noFill/>
        </p:spPr>
        <p:txBody>
          <a:bodyPr wrap="none" rtlCol="0">
            <a:spAutoFit/>
          </a:bodyPr>
          <a:lstStyle/>
          <a:p>
            <a:r>
              <a:rPr lang="en-US" altLang="zh-CN" sz="2100" b="1" spc="225" dirty="0" smtClean="0">
                <a:solidFill>
                  <a:prstClr val="white"/>
                </a:solidFill>
              </a:rPr>
              <a:t>1.1</a:t>
            </a:r>
            <a:r>
              <a:rPr lang="zh-CN" altLang="en-US" sz="2100" b="1" spc="225" dirty="0" smtClean="0">
                <a:solidFill>
                  <a:prstClr val="white"/>
                </a:solidFill>
              </a:rPr>
              <a:t>为什么学习</a:t>
            </a:r>
            <a:r>
              <a:rPr lang="en-US" altLang="zh-CN" sz="2100" b="1" spc="225" dirty="0" smtClean="0">
                <a:solidFill>
                  <a:prstClr val="white"/>
                </a:solidFill>
              </a:rPr>
              <a:t>R</a:t>
            </a:r>
            <a:r>
              <a:rPr lang="zh-CN" altLang="en-US" sz="2100" b="1" spc="225" dirty="0" smtClean="0">
                <a:solidFill>
                  <a:prstClr val="white"/>
                </a:solidFill>
              </a:rPr>
              <a:t>语言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1101584" cy="300082"/>
          </a:xfrm>
          <a:prstGeom prst="rect">
            <a:avLst/>
          </a:prstGeom>
          <a:noFill/>
        </p:spPr>
        <p:txBody>
          <a:bodyPr wrap="none" rtlCol="0">
            <a:spAutoFit/>
          </a:bodyPr>
          <a:lstStyle/>
          <a:p>
            <a:r>
              <a:rPr lang="zh-CN" altLang="en-US" sz="1350" dirty="0" smtClean="0">
                <a:solidFill>
                  <a:prstClr val="white"/>
                </a:solidFill>
              </a:rPr>
              <a:t>第一章 绪论</a:t>
            </a:r>
            <a:endParaRPr lang="zh-CN" altLang="en-US" sz="1350" dirty="0">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en-US" altLang="zh-CN" sz="2400" dirty="0">
                <a:solidFill>
                  <a:schemeClr val="tx1">
                    <a:lumMod val="75000"/>
                    <a:lumOff val="25000"/>
                  </a:schemeClr>
                </a:solidFill>
              </a:rPr>
              <a:t>R</a:t>
            </a:r>
            <a:r>
              <a:rPr lang="zh-CN" altLang="zh-CN" sz="2400" dirty="0">
                <a:solidFill>
                  <a:schemeClr val="tx1">
                    <a:lumMod val="75000"/>
                    <a:lumOff val="25000"/>
                  </a:schemeClr>
                </a:solidFill>
              </a:rPr>
              <a:t>语言主要优势</a:t>
            </a:r>
            <a:endParaRPr kumimoji="1" lang="zh-CN" altLang="zh-CN" sz="2400" dirty="0" smtClean="0">
              <a:solidFill>
                <a:schemeClr val="tx1">
                  <a:lumMod val="75000"/>
                  <a:lumOff val="25000"/>
                </a:schemeClr>
              </a:solidFill>
            </a:endParaRPr>
          </a:p>
        </p:txBody>
      </p:sp>
      <p:sp>
        <p:nvSpPr>
          <p:cNvPr id="11" name="矩形 10"/>
          <p:cNvSpPr/>
          <p:nvPr/>
        </p:nvSpPr>
        <p:spPr>
          <a:xfrm>
            <a:off x="1088879" y="1429602"/>
            <a:ext cx="7154789" cy="398780"/>
          </a:xfrm>
          <a:prstGeom prst="rect">
            <a:avLst/>
          </a:prstGeom>
        </p:spPr>
        <p:txBody>
          <a:bodyPr wrap="square">
            <a:spAutoFit/>
          </a:bodyPr>
          <a:lstStyle/>
          <a:p>
            <a:pPr algn="just"/>
            <a:r>
              <a:rPr lang="zh-CN" altLang="zh-CN" sz="2000" dirty="0">
                <a:solidFill>
                  <a:schemeClr val="tx1">
                    <a:lumMod val="75000"/>
                    <a:lumOff val="25000"/>
                  </a:schemeClr>
                </a:solidFill>
              </a:rPr>
              <a:t>（</a:t>
            </a:r>
            <a:r>
              <a:rPr lang="en-US" altLang="zh-CN" sz="2000" dirty="0">
                <a:solidFill>
                  <a:schemeClr val="tx1">
                    <a:lumMod val="75000"/>
                    <a:lumOff val="25000"/>
                  </a:schemeClr>
                </a:solidFill>
              </a:rPr>
              <a:t>3</a:t>
            </a:r>
            <a:r>
              <a:rPr lang="zh-CN" altLang="zh-CN" sz="2000" dirty="0">
                <a:solidFill>
                  <a:schemeClr val="tx1">
                    <a:lumMod val="75000"/>
                    <a:lumOff val="25000"/>
                  </a:schemeClr>
                </a:solidFill>
              </a:rPr>
              <a:t>）算法覆盖广，软件扩展</a:t>
            </a:r>
            <a:r>
              <a:rPr lang="zh-CN" altLang="zh-CN" sz="2000" dirty="0" smtClean="0">
                <a:solidFill>
                  <a:schemeClr val="tx1">
                    <a:lumMod val="75000"/>
                    <a:lumOff val="25000"/>
                  </a:schemeClr>
                </a:solidFill>
              </a:rPr>
              <a:t>易</a:t>
            </a:r>
            <a:endParaRPr lang="zh-CN" altLang="zh-CN" sz="2000" dirty="0" smtClean="0">
              <a:solidFill>
                <a:schemeClr val="tx1">
                  <a:lumMod val="75000"/>
                  <a:lumOff val="25000"/>
                </a:schemeClr>
              </a:solidFill>
            </a:endParaRPr>
          </a:p>
        </p:txBody>
      </p:sp>
      <p:pic>
        <p:nvPicPr>
          <p:cNvPr id="3074" name="图片 114"/>
          <p:cNvPicPr>
            <a:picLocks noChangeAspect="1" noChangeArrowheads="1"/>
          </p:cNvPicPr>
          <p:nvPr/>
        </p:nvPicPr>
        <p:blipFill>
          <a:blip r:embed="rId1">
            <a:extLst>
              <a:ext uri="{28A0092B-C50C-407E-A947-70E740481C1C}">
                <a14:useLocalDpi xmlns:a14="http://schemas.microsoft.com/office/drawing/2010/main" val="0"/>
              </a:ext>
            </a:extLst>
          </a:blip>
          <a:srcRect t="3621" b="2785"/>
          <a:stretch>
            <a:fillRect/>
          </a:stretch>
        </p:blipFill>
        <p:spPr bwMode="auto">
          <a:xfrm>
            <a:off x="1543049" y="2080455"/>
            <a:ext cx="5547067" cy="362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985113" cy="415498"/>
          </a:xfrm>
          <a:prstGeom prst="rect">
            <a:avLst/>
          </a:prstGeom>
          <a:noFill/>
        </p:spPr>
        <p:txBody>
          <a:bodyPr wrap="none" rtlCol="0">
            <a:spAutoFit/>
          </a:bodyPr>
          <a:lstStyle/>
          <a:p>
            <a:r>
              <a:rPr lang="en-US" altLang="zh-CN" sz="2100" b="1" spc="225" dirty="0" smtClean="0">
                <a:solidFill>
                  <a:prstClr val="white"/>
                </a:solidFill>
              </a:rPr>
              <a:t>1.1</a:t>
            </a:r>
            <a:r>
              <a:rPr lang="zh-CN" altLang="en-US" sz="2100" b="1" spc="225" dirty="0" smtClean="0">
                <a:solidFill>
                  <a:prstClr val="white"/>
                </a:solidFill>
              </a:rPr>
              <a:t>为什么学习</a:t>
            </a:r>
            <a:r>
              <a:rPr lang="en-US" altLang="zh-CN" sz="2100" b="1" spc="225" dirty="0" smtClean="0">
                <a:solidFill>
                  <a:prstClr val="white"/>
                </a:solidFill>
              </a:rPr>
              <a:t>R</a:t>
            </a:r>
            <a:r>
              <a:rPr lang="zh-CN" altLang="en-US" sz="2100" b="1" spc="225" dirty="0" smtClean="0">
                <a:solidFill>
                  <a:prstClr val="white"/>
                </a:solidFill>
              </a:rPr>
              <a:t>语言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1101584" cy="300082"/>
          </a:xfrm>
          <a:prstGeom prst="rect">
            <a:avLst/>
          </a:prstGeom>
          <a:noFill/>
        </p:spPr>
        <p:txBody>
          <a:bodyPr wrap="none" rtlCol="0">
            <a:spAutoFit/>
          </a:bodyPr>
          <a:lstStyle/>
          <a:p>
            <a:r>
              <a:rPr lang="zh-CN" altLang="en-US" sz="1350" dirty="0" smtClean="0">
                <a:solidFill>
                  <a:prstClr val="white"/>
                </a:solidFill>
              </a:rPr>
              <a:t>第一章 绪论</a:t>
            </a:r>
            <a:endParaRPr lang="zh-CN" altLang="en-US" sz="1350" dirty="0">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en-US" altLang="zh-CN" sz="2400" dirty="0">
                <a:solidFill>
                  <a:schemeClr val="tx1">
                    <a:lumMod val="75000"/>
                    <a:lumOff val="25000"/>
                  </a:schemeClr>
                </a:solidFill>
              </a:rPr>
              <a:t>R</a:t>
            </a:r>
            <a:r>
              <a:rPr lang="zh-CN" altLang="zh-CN" sz="2400" dirty="0">
                <a:solidFill>
                  <a:schemeClr val="tx1">
                    <a:lumMod val="75000"/>
                    <a:lumOff val="25000"/>
                  </a:schemeClr>
                </a:solidFill>
              </a:rPr>
              <a:t>语言主要优势</a:t>
            </a:r>
            <a:endParaRPr kumimoji="1" lang="zh-CN" altLang="zh-CN" sz="2400" dirty="0" smtClean="0">
              <a:solidFill>
                <a:schemeClr val="tx1">
                  <a:lumMod val="75000"/>
                  <a:lumOff val="25000"/>
                </a:schemeClr>
              </a:solidFill>
            </a:endParaRPr>
          </a:p>
        </p:txBody>
      </p:sp>
      <p:sp>
        <p:nvSpPr>
          <p:cNvPr id="11" name="矩形 10"/>
          <p:cNvSpPr/>
          <p:nvPr/>
        </p:nvSpPr>
        <p:spPr>
          <a:xfrm>
            <a:off x="1088879" y="1429602"/>
            <a:ext cx="7154789" cy="398780"/>
          </a:xfrm>
          <a:prstGeom prst="rect">
            <a:avLst/>
          </a:prstGeom>
        </p:spPr>
        <p:txBody>
          <a:bodyPr wrap="square">
            <a:spAutoFit/>
          </a:bodyPr>
          <a:lstStyle/>
          <a:p>
            <a:r>
              <a:rPr lang="zh-CN" altLang="zh-CN" sz="2000" dirty="0">
                <a:solidFill>
                  <a:schemeClr val="tx1">
                    <a:lumMod val="75000"/>
                    <a:lumOff val="25000"/>
                  </a:schemeClr>
                </a:solidFill>
              </a:rPr>
              <a:t>（</a:t>
            </a:r>
            <a:r>
              <a:rPr lang="en-US" altLang="zh-CN" sz="2000" dirty="0">
                <a:solidFill>
                  <a:schemeClr val="tx1">
                    <a:lumMod val="75000"/>
                    <a:lumOff val="25000"/>
                  </a:schemeClr>
                </a:solidFill>
              </a:rPr>
              <a:t>4</a:t>
            </a:r>
            <a:r>
              <a:rPr lang="zh-CN" altLang="zh-CN" sz="2000" dirty="0">
                <a:solidFill>
                  <a:schemeClr val="tx1">
                    <a:lumMod val="75000"/>
                    <a:lumOff val="25000"/>
                  </a:schemeClr>
                </a:solidFill>
              </a:rPr>
              <a:t>）强大的社区支持</a:t>
            </a:r>
            <a:endParaRPr lang="zh-CN" altLang="zh-CN" sz="2000" dirty="0">
              <a:solidFill>
                <a:schemeClr val="tx1">
                  <a:lumMod val="75000"/>
                  <a:lumOff val="25000"/>
                </a:schemeClr>
              </a:solidFill>
            </a:endParaRPr>
          </a:p>
        </p:txBody>
      </p:sp>
      <p:sp>
        <p:nvSpPr>
          <p:cNvPr id="12" name="TextBox 11"/>
          <p:cNvSpPr txBox="1"/>
          <p:nvPr/>
        </p:nvSpPr>
        <p:spPr>
          <a:xfrm>
            <a:off x="1505243" y="2096086"/>
            <a:ext cx="6738425" cy="2862322"/>
          </a:xfrm>
          <a:prstGeom prst="rect">
            <a:avLst/>
          </a:prstGeom>
          <a:noFill/>
        </p:spPr>
        <p:txBody>
          <a:bodyPr wrap="square" rtlCol="0">
            <a:spAutoFit/>
          </a:bodyPr>
          <a:lstStyle/>
          <a:p>
            <a:pPr algn="just"/>
            <a:r>
              <a:rPr lang="en-US" altLang="zh-CN" sz="2000" dirty="0" smtClean="0"/>
              <a:t>       </a:t>
            </a:r>
            <a:r>
              <a:rPr lang="zh-CN" altLang="zh-CN" sz="2000" dirty="0" smtClean="0">
                <a:solidFill>
                  <a:schemeClr val="tx1">
                    <a:lumMod val="75000"/>
                    <a:lumOff val="25000"/>
                  </a:schemeClr>
                </a:solidFill>
              </a:rPr>
              <a:t>作为</a:t>
            </a:r>
            <a:r>
              <a:rPr lang="zh-CN" altLang="zh-CN" sz="2000" dirty="0">
                <a:solidFill>
                  <a:schemeClr val="tx1">
                    <a:lumMod val="75000"/>
                    <a:lumOff val="25000"/>
                  </a:schemeClr>
                </a:solidFill>
              </a:rPr>
              <a:t>一个开源软件，</a:t>
            </a:r>
            <a:r>
              <a:rPr lang="en-US" altLang="zh-CN" sz="2000" dirty="0">
                <a:solidFill>
                  <a:schemeClr val="tx1">
                    <a:lumMod val="75000"/>
                    <a:lumOff val="25000"/>
                  </a:schemeClr>
                </a:solidFill>
              </a:rPr>
              <a:t>R</a:t>
            </a:r>
            <a:r>
              <a:rPr lang="zh-CN" altLang="zh-CN" sz="2000" dirty="0">
                <a:solidFill>
                  <a:schemeClr val="tx1">
                    <a:lumMod val="75000"/>
                    <a:lumOff val="25000"/>
                  </a:schemeClr>
                </a:solidFill>
              </a:rPr>
              <a:t>背后有一个强大的社区和大量的开放源码支持，获取帮助非常容易。</a:t>
            </a:r>
            <a:endParaRPr lang="zh-CN" altLang="zh-CN" sz="2000" dirty="0">
              <a:solidFill>
                <a:schemeClr val="tx1">
                  <a:lumMod val="75000"/>
                  <a:lumOff val="25000"/>
                </a:schemeClr>
              </a:solidFill>
            </a:endParaRPr>
          </a:p>
          <a:p>
            <a:pPr algn="just"/>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比如</a:t>
            </a:r>
            <a:r>
              <a:rPr lang="zh-CN" altLang="zh-CN" sz="2000" dirty="0">
                <a:solidFill>
                  <a:schemeClr val="tx1">
                    <a:lumMod val="75000"/>
                    <a:lumOff val="25000"/>
                  </a:schemeClr>
                </a:solidFill>
              </a:rPr>
              <a:t>国外比较活跃的社区有</a:t>
            </a:r>
            <a:r>
              <a:rPr lang="en-US" altLang="zh-CN" sz="2000" dirty="0">
                <a:solidFill>
                  <a:schemeClr val="tx1">
                    <a:lumMod val="75000"/>
                    <a:lumOff val="25000"/>
                  </a:schemeClr>
                </a:solidFill>
              </a:rPr>
              <a:t>GitHub</a:t>
            </a:r>
            <a:r>
              <a:rPr lang="zh-CN" altLang="zh-CN" sz="2000" dirty="0">
                <a:solidFill>
                  <a:schemeClr val="tx1">
                    <a:lumMod val="75000"/>
                    <a:lumOff val="25000"/>
                  </a:schemeClr>
                </a:solidFill>
              </a:rPr>
              <a:t>和</a:t>
            </a:r>
            <a:r>
              <a:rPr lang="en-US" altLang="zh-CN" sz="2000" dirty="0">
                <a:solidFill>
                  <a:schemeClr val="tx1">
                    <a:lumMod val="75000"/>
                    <a:lumOff val="25000"/>
                  </a:schemeClr>
                </a:solidFill>
              </a:rPr>
              <a:t> Stack Overflow</a:t>
            </a:r>
            <a:r>
              <a:rPr lang="zh-CN" altLang="zh-CN" sz="2000" dirty="0">
                <a:solidFill>
                  <a:schemeClr val="tx1">
                    <a:lumMod val="75000"/>
                    <a:lumOff val="25000"/>
                  </a:schemeClr>
                </a:solidFill>
              </a:rPr>
              <a:t>等，通常</a:t>
            </a:r>
            <a:r>
              <a:rPr lang="en-US" altLang="zh-CN" sz="2000" dirty="0">
                <a:solidFill>
                  <a:schemeClr val="tx1">
                    <a:lumMod val="75000"/>
                    <a:lumOff val="25000"/>
                  </a:schemeClr>
                </a:solidFill>
              </a:rPr>
              <a:t>R</a:t>
            </a:r>
            <a:r>
              <a:rPr lang="zh-CN" altLang="zh-CN" sz="2000" dirty="0">
                <a:solidFill>
                  <a:schemeClr val="tx1">
                    <a:lumMod val="75000"/>
                    <a:lumOff val="25000"/>
                  </a:schemeClr>
                </a:solidFill>
              </a:rPr>
              <a:t>包的开发者会先将代码放到</a:t>
            </a:r>
            <a:r>
              <a:rPr lang="en-US" altLang="zh-CN" sz="2000" dirty="0">
                <a:solidFill>
                  <a:schemeClr val="tx1">
                    <a:lumMod val="75000"/>
                    <a:lumOff val="25000"/>
                  </a:schemeClr>
                </a:solidFill>
              </a:rPr>
              <a:t>GitHub</a:t>
            </a:r>
            <a:r>
              <a:rPr lang="zh-CN" altLang="zh-CN" sz="2000" dirty="0">
                <a:solidFill>
                  <a:schemeClr val="tx1">
                    <a:lumMod val="75000"/>
                    <a:lumOff val="25000"/>
                  </a:schemeClr>
                </a:solidFill>
              </a:rPr>
              <a:t>，接受世界各地的使用者提出问题，然后修改代码，等代码成熟后再放到</a:t>
            </a:r>
            <a:r>
              <a:rPr lang="en-US" altLang="zh-CN" sz="2000" dirty="0">
                <a:solidFill>
                  <a:schemeClr val="tx1">
                    <a:lumMod val="75000"/>
                    <a:lumOff val="25000"/>
                  </a:schemeClr>
                </a:solidFill>
              </a:rPr>
              <a:t>CRAN</a:t>
            </a:r>
            <a:r>
              <a:rPr lang="zh-CN" altLang="zh-CN" sz="2000" dirty="0">
                <a:solidFill>
                  <a:schemeClr val="tx1">
                    <a:lumMod val="75000"/>
                    <a:lumOff val="25000"/>
                  </a:schemeClr>
                </a:solidFill>
              </a:rPr>
              <a:t>上发布</a:t>
            </a:r>
            <a:r>
              <a:rPr lang="zh-CN"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gn="just"/>
            <a:r>
              <a:rPr lang="en-US" altLang="zh-CN" sz="2000" dirty="0" smtClean="0">
                <a:solidFill>
                  <a:schemeClr val="tx1">
                    <a:lumMod val="75000"/>
                    <a:lumOff val="25000"/>
                  </a:schemeClr>
                </a:solidFill>
              </a:rPr>
              <a:t>       </a:t>
            </a:r>
            <a:r>
              <a:rPr lang="zh-CN" altLang="zh-CN" sz="2000" dirty="0" smtClean="0">
                <a:solidFill>
                  <a:schemeClr val="tx1">
                    <a:lumMod val="75000"/>
                    <a:lumOff val="25000"/>
                  </a:schemeClr>
                </a:solidFill>
              </a:rPr>
              <a:t>国内</a:t>
            </a:r>
            <a:r>
              <a:rPr lang="zh-CN" altLang="zh-CN" sz="2000" dirty="0">
                <a:solidFill>
                  <a:schemeClr val="tx1">
                    <a:lumMod val="75000"/>
                    <a:lumOff val="25000"/>
                  </a:schemeClr>
                </a:solidFill>
              </a:rPr>
              <a:t>最活跃的</a:t>
            </a:r>
            <a:r>
              <a:rPr lang="en-US" altLang="zh-CN" sz="2000" dirty="0">
                <a:solidFill>
                  <a:schemeClr val="tx1">
                    <a:lumMod val="75000"/>
                    <a:lumOff val="25000"/>
                  </a:schemeClr>
                </a:solidFill>
              </a:rPr>
              <a:t>R</a:t>
            </a:r>
            <a:r>
              <a:rPr lang="zh-CN" altLang="zh-CN" sz="2000" dirty="0">
                <a:solidFill>
                  <a:schemeClr val="tx1">
                    <a:lumMod val="75000"/>
                    <a:lumOff val="25000"/>
                  </a:schemeClr>
                </a:solidFill>
              </a:rPr>
              <a:t>社区就属统计之都以及统计之都旗下的</a:t>
            </a:r>
            <a:r>
              <a:rPr lang="en-US" altLang="zh-CN" sz="2000" dirty="0">
                <a:solidFill>
                  <a:schemeClr val="tx1">
                    <a:lumMod val="75000"/>
                    <a:lumOff val="25000"/>
                  </a:schemeClr>
                </a:solidFill>
              </a:rPr>
              <a:t>COS</a:t>
            </a:r>
            <a:r>
              <a:rPr lang="zh-CN" altLang="zh-CN" sz="2000" dirty="0">
                <a:solidFill>
                  <a:schemeClr val="tx1">
                    <a:lumMod val="75000"/>
                    <a:lumOff val="25000"/>
                  </a:schemeClr>
                </a:solidFill>
              </a:rPr>
              <a:t>论坛</a:t>
            </a:r>
            <a:r>
              <a:rPr lang="zh-CN" altLang="zh-CN" sz="2000" dirty="0" smtClean="0">
                <a:solidFill>
                  <a:schemeClr val="tx1">
                    <a:lumMod val="75000"/>
                    <a:lumOff val="25000"/>
                  </a:schemeClr>
                </a:solidFill>
              </a:rPr>
              <a:t>了</a:t>
            </a:r>
            <a:r>
              <a:rPr lang="zh-CN" altLang="en-US" sz="2000" dirty="0" smtClean="0">
                <a:solidFill>
                  <a:schemeClr val="tx1">
                    <a:lumMod val="75000"/>
                    <a:lumOff val="25000"/>
                  </a:schemeClr>
                </a:solidFill>
              </a:rPr>
              <a:t>。</a:t>
            </a:r>
            <a:endParaRPr lang="zh-CN" altLang="zh-CN" sz="2000" dirty="0">
              <a:solidFill>
                <a:schemeClr val="tx1">
                  <a:lumMod val="75000"/>
                  <a:lumOff val="25000"/>
                </a:schemeClr>
              </a:solidFill>
            </a:endParaRPr>
          </a:p>
          <a:p>
            <a:pPr algn="just"/>
            <a:endParaRPr lang="zh-CN" altLang="zh-CN" sz="20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985113" cy="415498"/>
          </a:xfrm>
          <a:prstGeom prst="rect">
            <a:avLst/>
          </a:prstGeom>
          <a:noFill/>
        </p:spPr>
        <p:txBody>
          <a:bodyPr wrap="none" rtlCol="0">
            <a:spAutoFit/>
          </a:bodyPr>
          <a:lstStyle/>
          <a:p>
            <a:r>
              <a:rPr lang="en-US" altLang="zh-CN" sz="2100" b="1" spc="225" dirty="0" smtClean="0">
                <a:solidFill>
                  <a:prstClr val="white"/>
                </a:solidFill>
              </a:rPr>
              <a:t>1.1</a:t>
            </a:r>
            <a:r>
              <a:rPr lang="zh-CN" altLang="en-US" sz="2100" b="1" spc="225" dirty="0" smtClean="0">
                <a:solidFill>
                  <a:prstClr val="white"/>
                </a:solidFill>
              </a:rPr>
              <a:t>为什么学习</a:t>
            </a:r>
            <a:r>
              <a:rPr lang="en-US" altLang="zh-CN" sz="2100" b="1" spc="225" dirty="0" smtClean="0">
                <a:solidFill>
                  <a:prstClr val="white"/>
                </a:solidFill>
              </a:rPr>
              <a:t>R</a:t>
            </a:r>
            <a:r>
              <a:rPr lang="zh-CN" altLang="en-US" sz="2100" b="1" spc="225" dirty="0" smtClean="0">
                <a:solidFill>
                  <a:prstClr val="white"/>
                </a:solidFill>
              </a:rPr>
              <a:t>语言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01867" y="234392"/>
            <a:ext cx="1101584" cy="300082"/>
          </a:xfrm>
          <a:prstGeom prst="rect">
            <a:avLst/>
          </a:prstGeom>
          <a:noFill/>
        </p:spPr>
        <p:txBody>
          <a:bodyPr wrap="none" rtlCol="0">
            <a:spAutoFit/>
          </a:bodyPr>
          <a:lstStyle/>
          <a:p>
            <a:r>
              <a:rPr lang="zh-CN" altLang="en-US" sz="1350" dirty="0" smtClean="0">
                <a:solidFill>
                  <a:prstClr val="white"/>
                </a:solidFill>
              </a:rPr>
              <a:t>第一章 绪论</a:t>
            </a:r>
            <a:endParaRPr lang="zh-CN" altLang="en-US" sz="1350" dirty="0">
              <a:solidFill>
                <a:prstClr val="white"/>
              </a:solidFill>
            </a:endParaRPr>
          </a:p>
        </p:txBody>
      </p:sp>
      <p:sp>
        <p:nvSpPr>
          <p:cNvPr id="13" name="文本框 12"/>
          <p:cNvSpPr txBox="1"/>
          <p:nvPr/>
        </p:nvSpPr>
        <p:spPr>
          <a:xfrm>
            <a:off x="541465" y="781992"/>
            <a:ext cx="2764443" cy="461665"/>
          </a:xfrm>
          <a:prstGeom prst="rect">
            <a:avLst/>
          </a:prstGeom>
          <a:noFill/>
        </p:spPr>
        <p:txBody>
          <a:bodyPr wrap="square" rtlCol="0">
            <a:spAutoFit/>
          </a:bodyPr>
          <a:lstStyle/>
          <a:p>
            <a:pPr marL="285750" indent="-285750">
              <a:buClr>
                <a:schemeClr val="accent1"/>
              </a:buClr>
              <a:buFont typeface="Wingdings" panose="05000000000000000000" pitchFamily="2" charset="2"/>
              <a:buChar char="l"/>
            </a:pPr>
            <a:r>
              <a:rPr lang="en-US" altLang="zh-CN" sz="2400" dirty="0">
                <a:solidFill>
                  <a:schemeClr val="tx1">
                    <a:lumMod val="75000"/>
                    <a:lumOff val="25000"/>
                  </a:schemeClr>
                </a:solidFill>
              </a:rPr>
              <a:t>R</a:t>
            </a:r>
            <a:r>
              <a:rPr lang="zh-CN" altLang="zh-CN" sz="2400" dirty="0">
                <a:solidFill>
                  <a:schemeClr val="tx1">
                    <a:lumMod val="75000"/>
                    <a:lumOff val="25000"/>
                  </a:schemeClr>
                </a:solidFill>
              </a:rPr>
              <a:t>语言主要优势</a:t>
            </a:r>
            <a:endParaRPr kumimoji="1" lang="zh-CN" altLang="zh-CN" sz="2400" dirty="0" smtClean="0">
              <a:solidFill>
                <a:schemeClr val="tx1">
                  <a:lumMod val="75000"/>
                  <a:lumOff val="25000"/>
                </a:schemeClr>
              </a:solidFill>
            </a:endParaRPr>
          </a:p>
        </p:txBody>
      </p:sp>
      <p:sp>
        <p:nvSpPr>
          <p:cNvPr id="11" name="矩形 10"/>
          <p:cNvSpPr/>
          <p:nvPr/>
        </p:nvSpPr>
        <p:spPr>
          <a:xfrm>
            <a:off x="1088879" y="1429602"/>
            <a:ext cx="7154789" cy="398780"/>
          </a:xfrm>
          <a:prstGeom prst="rect">
            <a:avLst/>
          </a:prstGeom>
        </p:spPr>
        <p:txBody>
          <a:bodyPr wrap="square">
            <a:spAutoFit/>
          </a:bodyPr>
          <a:lstStyle/>
          <a:p>
            <a:r>
              <a:rPr lang="zh-CN" altLang="zh-CN" sz="2000" dirty="0">
                <a:solidFill>
                  <a:schemeClr val="tx1">
                    <a:lumMod val="75000"/>
                    <a:lumOff val="25000"/>
                  </a:schemeClr>
                </a:solidFill>
              </a:rPr>
              <a:t>（</a:t>
            </a:r>
            <a:r>
              <a:rPr lang="en-US" altLang="zh-CN" sz="2000" dirty="0">
                <a:solidFill>
                  <a:schemeClr val="tx1">
                    <a:lumMod val="75000"/>
                    <a:lumOff val="25000"/>
                  </a:schemeClr>
                </a:solidFill>
              </a:rPr>
              <a:t>5</a:t>
            </a:r>
            <a:r>
              <a:rPr lang="zh-CN" altLang="zh-CN" sz="2000" dirty="0">
                <a:solidFill>
                  <a:schemeClr val="tx1">
                    <a:lumMod val="75000"/>
                    <a:lumOff val="25000"/>
                  </a:schemeClr>
                </a:solidFill>
              </a:rPr>
              <a:t>）非过程模式</a:t>
            </a:r>
            <a:endParaRPr lang="zh-CN" altLang="zh-CN" sz="2000" dirty="0">
              <a:solidFill>
                <a:schemeClr val="tx1">
                  <a:lumMod val="75000"/>
                  <a:lumOff val="25000"/>
                </a:schemeClr>
              </a:solidFill>
            </a:endParaRPr>
          </a:p>
        </p:txBody>
      </p:sp>
      <p:sp>
        <p:nvSpPr>
          <p:cNvPr id="12" name="TextBox 11"/>
          <p:cNvSpPr txBox="1"/>
          <p:nvPr/>
        </p:nvSpPr>
        <p:spPr>
          <a:xfrm>
            <a:off x="1505243" y="2096086"/>
            <a:ext cx="6738425" cy="1631216"/>
          </a:xfrm>
          <a:prstGeom prst="rect">
            <a:avLst/>
          </a:prstGeom>
          <a:noFill/>
        </p:spPr>
        <p:txBody>
          <a:bodyPr wrap="square" rtlCol="0">
            <a:spAutoFit/>
          </a:bodyPr>
          <a:lstStyle/>
          <a:p>
            <a:r>
              <a:rPr lang="en-US" altLang="zh-CN" sz="2000" dirty="0" smtClean="0"/>
              <a:t>       </a:t>
            </a:r>
            <a:r>
              <a:rPr lang="en-US" altLang="zh-CN" sz="2000" dirty="0">
                <a:solidFill>
                  <a:schemeClr val="tx1">
                    <a:lumMod val="75000"/>
                    <a:lumOff val="25000"/>
                  </a:schemeClr>
                </a:solidFill>
              </a:rPr>
              <a:t>Python</a:t>
            </a:r>
            <a:r>
              <a:rPr lang="zh-CN" altLang="zh-CN" sz="2000" dirty="0">
                <a:solidFill>
                  <a:schemeClr val="tx1">
                    <a:lumMod val="75000"/>
                    <a:lumOff val="25000"/>
                  </a:schemeClr>
                </a:solidFill>
              </a:rPr>
              <a:t>虽然也支持命令模式，但是相对来说，更偏向于流程控制语句，也就是可以写一堆语句，然后执行。</a:t>
            </a:r>
            <a:r>
              <a:rPr lang="en-US" altLang="zh-CN" sz="2000" dirty="0">
                <a:solidFill>
                  <a:schemeClr val="tx1">
                    <a:lumMod val="75000"/>
                    <a:lumOff val="25000"/>
                  </a:schemeClr>
                </a:solidFill>
              </a:rPr>
              <a:t>R</a:t>
            </a:r>
            <a:r>
              <a:rPr lang="zh-CN" altLang="zh-CN" sz="2000" dirty="0">
                <a:solidFill>
                  <a:schemeClr val="tx1">
                    <a:lumMod val="75000"/>
                    <a:lumOff val="25000"/>
                  </a:schemeClr>
                </a:solidFill>
              </a:rPr>
              <a:t>本身基本上不需要用到流程控制（当然，它也支持流程控制）。</a:t>
            </a:r>
            <a:endParaRPr lang="zh-CN" altLang="zh-CN" sz="2000" dirty="0">
              <a:solidFill>
                <a:schemeClr val="tx1">
                  <a:lumMod val="75000"/>
                  <a:lumOff val="25000"/>
                </a:schemeClr>
              </a:solidFill>
            </a:endParaRPr>
          </a:p>
          <a:p>
            <a:pPr algn="just"/>
            <a:endParaRPr lang="zh-CN" altLang="zh-CN" sz="200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R语言">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《大数据实践》配套PPT之一：第5章 内存大数据计算框架 Spark_1.potx</Template>
  <TotalTime>0</TotalTime>
  <Words>4137</Words>
  <Application>WPS 演示</Application>
  <PresentationFormat>全屏显示(4:3)</PresentationFormat>
  <Paragraphs>329</Paragraphs>
  <Slides>30</Slides>
  <Notes>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30</vt:i4>
      </vt:variant>
    </vt:vector>
  </HeadingPairs>
  <TitlesOfParts>
    <vt:vector size="37" baseType="lpstr">
      <vt:lpstr>Arial</vt:lpstr>
      <vt:lpstr>宋体</vt:lpstr>
      <vt:lpstr>Wingdings</vt:lpstr>
      <vt:lpstr>微软雅黑</vt:lpstr>
      <vt:lpstr>Arial Unicode MS</vt:lpstr>
      <vt:lpstr>Calibri</vt:lpstr>
      <vt:lpstr>R语言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477</cp:revision>
  <dcterms:created xsi:type="dcterms:W3CDTF">2015-11-23T03:31:00Z</dcterms:created>
  <dcterms:modified xsi:type="dcterms:W3CDTF">2018-12-28T01:41:18Z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