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5"/>
  </p:handoutMasterIdLst>
  <p:sldIdLst>
    <p:sldId id="613" r:id="rId3"/>
    <p:sldId id="446" r:id="rId4"/>
    <p:sldId id="463" r:id="rId6"/>
    <p:sldId id="572" r:id="rId7"/>
    <p:sldId id="573" r:id="rId8"/>
    <p:sldId id="574" r:id="rId9"/>
    <p:sldId id="575" r:id="rId10"/>
    <p:sldId id="576" r:id="rId11"/>
    <p:sldId id="590" r:id="rId12"/>
    <p:sldId id="577" r:id="rId13"/>
    <p:sldId id="578" r:id="rId14"/>
    <p:sldId id="591" r:id="rId15"/>
    <p:sldId id="464" r:id="rId16"/>
    <p:sldId id="579" r:id="rId17"/>
    <p:sldId id="581" r:id="rId18"/>
    <p:sldId id="592" r:id="rId19"/>
    <p:sldId id="582" r:id="rId20"/>
    <p:sldId id="593" r:id="rId21"/>
    <p:sldId id="583" r:id="rId22"/>
    <p:sldId id="584" r:id="rId23"/>
    <p:sldId id="596" r:id="rId24"/>
    <p:sldId id="594" r:id="rId25"/>
    <p:sldId id="580" r:id="rId26"/>
    <p:sldId id="595" r:id="rId27"/>
    <p:sldId id="569" r:id="rId28"/>
    <p:sldId id="597" r:id="rId29"/>
    <p:sldId id="564" r:id="rId30"/>
    <p:sldId id="565" r:id="rId31"/>
    <p:sldId id="566" r:id="rId32"/>
    <p:sldId id="614" r:id="rId33"/>
    <p:sldId id="56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29"/>
        <p:guide orient="horz" pos="1447"/>
        <p:guide orient="horz" pos="637"/>
        <p:guide pos="1880"/>
        <p:guide pos="175"/>
        <p:guide pos="5537"/>
        <p:guide pos="1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1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hyperlink" Target="https://cran.r-project.org/mirror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13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12.jpeg"/><Relationship Id="rId1" Type="http://schemas.openxmlformats.org/officeDocument/2006/relationships/hyperlink" Target="http://www.cstor.cn/proTextdetail_10766.html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30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9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8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25" Type="http://schemas.openxmlformats.org/officeDocument/2006/relationships/image" Target="../media/image39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8.png"/><Relationship Id="rId22" Type="http://schemas.openxmlformats.org/officeDocument/2006/relationships/image" Target="../media/image37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6.png"/><Relationship Id="rId2" Type="http://schemas.openxmlformats.org/officeDocument/2006/relationships/image" Target="../media/image27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35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34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33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32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31.png"/><Relationship Id="rId1" Type="http://schemas.openxmlformats.org/officeDocument/2006/relationships/hyperlink" Target="http://www.chinaznyj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92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2.2 R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语言开发环境部署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363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Windows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下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安装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endParaRPr kumimoji="1"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7737" y="812770"/>
            <a:ext cx="540726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语言下载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地址：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1"/>
              </a:rPr>
              <a:t>https://cran.r-project.org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hlinkClick r:id="rId1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7779" y="1243657"/>
            <a:ext cx="6948092" cy="5325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178106" y="5723104"/>
            <a:ext cx="236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</a:t>
            </a:r>
            <a:r>
              <a:rPr lang="zh-CN" altLang="zh-CN" sz="2000" dirty="0"/>
              <a:t>语言欢迎界面</a:t>
            </a:r>
            <a:endParaRPr lang="zh-CN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Rstudio</a:t>
            </a:r>
            <a:endParaRPr kumimoji="1" lang="en-US" altLang="zh-CN" sz="2400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5820" y="843547"/>
            <a:ext cx="493209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RStudio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安装地址：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http://rstudio.com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3392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2.2 R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语言开发环境部署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466" y="1243656"/>
            <a:ext cx="8067962" cy="552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3436" y="3181500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获取帮助</a:t>
              </a:r>
              <a:endParaRPr lang="zh-CN" altLang="en-US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122950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新手上路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3103" y="524999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28529" y="2651898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35413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语言开发环境部署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2816" y="3622619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工作空间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63286" y="4171240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脚本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67406" y="4733948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文档和搜索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942" y="1589649"/>
            <a:ext cx="7371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help.start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 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命令会打开浏览器，显示全部帮助文档。包括一些入门的文档，以及搜索功能。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6" name="任意多边形 15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获取帮助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演示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126" y="1243657"/>
            <a:ext cx="312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列出所有可用的演示，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如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下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图所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示。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获取帮助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1" name="图片 20" descr="F5801597baf3693319070b7f4b90dc6e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954" y="715971"/>
            <a:ext cx="4695825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17452" y="2297113"/>
            <a:ext cx="305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名称可以开始演示制定对象的帮助，如：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is.things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/>
          </a:p>
          <a:p>
            <a:endParaRPr lang="zh-CN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帮助函数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获取帮助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17501" y="1931351"/>
          <a:ext cx="8207522" cy="2979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119"/>
                <a:gridCol w="4350403"/>
              </a:tblGrid>
              <a:tr h="44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函数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功能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4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help("foo")</a:t>
                      </a:r>
                      <a:r>
                        <a:rPr lang="zh-CN" sz="2000" kern="0">
                          <a:effectLst/>
                        </a:rPr>
                        <a:t>或</a:t>
                      </a:r>
                      <a:r>
                        <a:rPr lang="en-US" sz="2000" kern="0">
                          <a:effectLst/>
                        </a:rPr>
                        <a:t>?foo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查看函数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foo</a:t>
                      </a: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的帮助（引号可以省略）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4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??foo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以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foo</a:t>
                      </a: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为关键词搜索本地帮助文档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4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example("foo")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函数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foo</a:t>
                      </a: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的使用示例（引号可以省略）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4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apropos("foo",mode="function")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列出名称中含有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foo</a:t>
                      </a: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的所有可用函数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4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data()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列出当前已加载包中所含的所有可用示例数据集</a:t>
                      </a:r>
                      <a:endParaRPr lang="zh-CN" sz="20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7504" y="3723610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工作空间</a:t>
              </a:r>
              <a:endParaRPr lang="zh-CN" altLang="en-US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122950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新手上路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3103" y="524999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28529" y="2651898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35413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语言开发环境部署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6997" y="3189447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获取帮助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63286" y="4171240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脚本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67406" y="4733948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546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用于管理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工作空间的函数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41465" y="1820802"/>
          <a:ext cx="7842880" cy="2821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177"/>
                <a:gridCol w="4633703"/>
              </a:tblGrid>
              <a:tr h="470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函数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功能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getwd()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显示当前的工作目录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setwd("mydirectory")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修改当前的工作目录为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mydirectory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ls()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列出当前工作空间中的对象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rm(objectlist)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移除（删除）一个或多个对象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q()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退出</a:t>
                      </a:r>
                      <a:r>
                        <a:rPr lang="en-US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zh-CN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。将会询问你是否保存工作空间</a:t>
                      </a:r>
                      <a:endParaRPr lang="zh-CN" sz="20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工作空间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1682" y="4240308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</a:t>
              </a:r>
              <a:endParaRPr lang="zh-CN" altLang="en-US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122950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新手上路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3103" y="524999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28529" y="2651898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35413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语言开发环境部署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6997" y="3189447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获取帮助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7355" y="3744962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工作空间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67406" y="4733948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脚本编辑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691" y="1392701"/>
            <a:ext cx="714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脚本文件以“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”作为扩展名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3869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脚本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0" y="1941855"/>
            <a:ext cx="7209375" cy="32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新手上路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2613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5413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开发环境部署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3103" y="524999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62816" y="3158375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获取帮助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2816" y="3622619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工作空间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63286" y="4171240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脚本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67406" y="4733948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脚本执行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551" y="1631852"/>
            <a:ext cx="7146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函数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source("test")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可在当前会话中执行一个脚本。如果文件名中不包含路径，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将假设此脚本在当前工作目录中。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3869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脚本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结果输出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565" y="1364566"/>
            <a:ext cx="7146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①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文本输出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函数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sink("filename")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将输出重定向到文件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filename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中。默认情况下，如果文件已经存在，则它的内容将被覆盖。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②图形输出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虽然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sink()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可以重定向文本输出，使用表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中列出的函数可输出其它格式的文件。</a:t>
            </a:r>
            <a:endParaRPr lang="zh-CN" altLang="zh-CN" sz="2000" dirty="0"/>
          </a:p>
          <a:p>
            <a:endParaRPr lang="zh-CN" altLang="zh-CN" sz="20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127565" y="3476100"/>
          <a:ext cx="7298983" cy="2647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4801"/>
                <a:gridCol w="2714182"/>
              </a:tblGrid>
              <a:tr h="378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函数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输出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8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pdf("filename.pdf")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PDF</a:t>
                      </a:r>
                      <a:r>
                        <a:rPr lang="zh-CN" sz="1800" kern="0">
                          <a:effectLst/>
                        </a:rPr>
                        <a:t>文件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8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win.metafile("filename.wmf")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Windows</a:t>
                      </a:r>
                      <a:r>
                        <a:rPr lang="zh-CN" sz="1800" kern="0">
                          <a:effectLst/>
                        </a:rPr>
                        <a:t>图元文件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8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png("filename.png")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PNG</a:t>
                      </a:r>
                      <a:r>
                        <a:rPr lang="zh-CN" sz="1800" kern="0">
                          <a:effectLst/>
                        </a:rPr>
                        <a:t>文件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8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jpeg("filename.jpg")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JPEG</a:t>
                      </a:r>
                      <a:r>
                        <a:rPr lang="zh-CN" sz="1800" kern="0">
                          <a:effectLst/>
                        </a:rPr>
                        <a:t>文件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8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bmp("filename.bmp")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BMP</a:t>
                      </a:r>
                      <a:r>
                        <a:rPr lang="zh-CN" sz="1800" kern="0">
                          <a:effectLst/>
                        </a:rPr>
                        <a:t>文件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postscript("filename.ps")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PostScript</a:t>
                      </a:r>
                      <a:r>
                        <a:rPr lang="zh-CN" sz="1800" kern="0" dirty="0">
                          <a:effectLst/>
                        </a:rPr>
                        <a:t>文件</a:t>
                      </a:r>
                      <a:endParaRPr lang="zh-CN" sz="1800" kern="100" dirty="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3869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脚本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75750" y="4796486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122950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新手上路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3103" y="524999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28529" y="2651898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35413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语言开发环境部署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6997" y="3189447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获取帮助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7355" y="3744962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工作空间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59515" y="4295309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脚本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568094"/>
            <a:ext cx="7695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函数、数据、预编译代码以一种定义完善的格式组成的集合。计算机上存储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包的目录称为库（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自带了一系列默认包（包括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datasets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grDevices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），它们提供了种类繁多的默认函数和数据集。其它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包可通过下载安装。安装好以后，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包必须被载入到内存中才能使用。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install.packages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gclus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加载到内存：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library(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gclus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显示包所在位置：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libpath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                          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显示已加载的包：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library()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305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2.6 R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122950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新手上路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28529" y="2651898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35413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语言开发环境部署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6997" y="3189447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获取帮助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7355" y="3744962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工作空间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59515" y="4295309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脚本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1805490" y="5334061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bg1"/>
                </a:solidFill>
              </a:rPr>
              <a:t>习题</a:t>
            </a:r>
            <a:endParaRPr lang="zh-CN" altLang="en-US" sz="2100" dirty="0" smtClean="0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767406" y="4804288"/>
            <a:ext cx="5693399" cy="426278"/>
            <a:chOff x="1807265" y="2935089"/>
            <a:chExt cx="5693399" cy="42627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2945869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输入命令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在浏览器中显示帮助文档，并学会使用帮助文档。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A</a:t>
            </a:r>
            <a:r>
              <a:rPr lang="en-US" altLang="zh-CN" dirty="0">
                <a:solidFill>
                  <a:schemeClr val="bg1"/>
                </a:solidFill>
              </a:rPr>
              <a:t>.  help(solve)    B.  </a:t>
            </a:r>
            <a:r>
              <a:rPr lang="en-US" altLang="zh-CN" dirty="0" err="1">
                <a:solidFill>
                  <a:schemeClr val="bg1"/>
                </a:solidFill>
              </a:rPr>
              <a:t>help.start</a:t>
            </a:r>
            <a:r>
              <a:rPr lang="en-US" altLang="zh-CN" dirty="0">
                <a:solidFill>
                  <a:schemeClr val="bg1"/>
                </a:solidFill>
              </a:rPr>
              <a:t>()     C.   help()    D.   data()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函数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可在当前会话中执行一个脚本。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A</a:t>
            </a:r>
            <a:r>
              <a:rPr lang="en-US" altLang="zh-CN" dirty="0">
                <a:solidFill>
                  <a:schemeClr val="bg1"/>
                </a:solidFill>
              </a:rPr>
              <a:t>.  demo(test)    B.  </a:t>
            </a:r>
            <a:r>
              <a:rPr lang="en-US" altLang="zh-CN" dirty="0" err="1">
                <a:solidFill>
                  <a:schemeClr val="bg1"/>
                </a:solidFill>
              </a:rPr>
              <a:t>rm</a:t>
            </a:r>
            <a:r>
              <a:rPr lang="en-US" altLang="zh-CN" dirty="0">
                <a:solidFill>
                  <a:schemeClr val="bg1"/>
                </a:solidFill>
              </a:rPr>
              <a:t>(test)    C.   example("test")    D.   source("test")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函数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将输出重定向到文件</a:t>
            </a:r>
            <a:r>
              <a:rPr lang="en-US" altLang="zh-CN" dirty="0" err="1">
                <a:solidFill>
                  <a:schemeClr val="bg1"/>
                </a:solidFill>
              </a:rPr>
              <a:t>myfile</a:t>
            </a:r>
            <a:r>
              <a:rPr lang="zh-CN" altLang="zh-CN" dirty="0">
                <a:solidFill>
                  <a:schemeClr val="bg1"/>
                </a:solidFill>
              </a:rPr>
              <a:t>中。</a:t>
            </a:r>
            <a:endParaRPr lang="zh-CN" altLang="zh-CN" dirty="0">
              <a:solidFill>
                <a:schemeClr val="bg1"/>
              </a:solidFill>
            </a:endParaRPr>
          </a:p>
          <a:p>
            <a:pPr lvl="0"/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   </a:t>
            </a:r>
            <a:r>
              <a:rPr lang="en-US" altLang="zh-CN" dirty="0" err="1" smtClean="0">
                <a:solidFill>
                  <a:schemeClr val="bg1"/>
                </a:solidFill>
              </a:rPr>
              <a:t>A.sink</a:t>
            </a:r>
            <a:r>
              <a:rPr lang="en-US" altLang="zh-CN" dirty="0">
                <a:solidFill>
                  <a:schemeClr val="bg1"/>
                </a:solidFill>
              </a:rPr>
              <a:t>("</a:t>
            </a:r>
            <a:r>
              <a:rPr lang="en-US" altLang="zh-CN" dirty="0" err="1">
                <a:solidFill>
                  <a:schemeClr val="bg1"/>
                </a:solidFill>
              </a:rPr>
              <a:t>myfile</a:t>
            </a:r>
            <a:r>
              <a:rPr lang="en-US" altLang="zh-CN" dirty="0">
                <a:solidFill>
                  <a:schemeClr val="bg1"/>
                </a:solidFill>
              </a:rPr>
              <a:t>")   </a:t>
            </a:r>
            <a:r>
              <a:rPr lang="en-US" altLang="zh-CN" dirty="0" smtClean="0">
                <a:solidFill>
                  <a:schemeClr val="bg1"/>
                </a:solidFill>
              </a:rPr>
              <a:t>                        </a:t>
            </a:r>
            <a:r>
              <a:rPr lang="en-US" altLang="zh-CN" dirty="0">
                <a:solidFill>
                  <a:schemeClr val="bg1"/>
                </a:solidFill>
              </a:rPr>
              <a:t>B.  library("</a:t>
            </a:r>
            <a:r>
              <a:rPr lang="en-US" altLang="zh-CN" dirty="0" err="1">
                <a:solidFill>
                  <a:schemeClr val="bg1"/>
                </a:solidFill>
              </a:rPr>
              <a:t>myfile</a:t>
            </a:r>
            <a:r>
              <a:rPr lang="en-US" altLang="zh-CN" dirty="0">
                <a:solidFill>
                  <a:schemeClr val="bg1"/>
                </a:solidFill>
              </a:rPr>
              <a:t>")    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0"/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   C</a:t>
            </a:r>
            <a:r>
              <a:rPr lang="en-US" altLang="zh-CN" dirty="0">
                <a:solidFill>
                  <a:schemeClr val="bg1"/>
                </a:solidFill>
              </a:rPr>
              <a:t>.   </a:t>
            </a:r>
            <a:r>
              <a:rPr lang="en-US" altLang="zh-CN" dirty="0" err="1">
                <a:solidFill>
                  <a:schemeClr val="bg1"/>
                </a:solidFill>
              </a:rPr>
              <a:t>setwd</a:t>
            </a:r>
            <a:r>
              <a:rPr lang="en-US" altLang="zh-CN" dirty="0">
                <a:solidFill>
                  <a:schemeClr val="bg1"/>
                </a:solidFill>
              </a:rPr>
              <a:t>("</a:t>
            </a:r>
            <a:r>
              <a:rPr lang="en-US" altLang="zh-CN" dirty="0" err="1">
                <a:solidFill>
                  <a:schemeClr val="bg1"/>
                </a:solidFill>
              </a:rPr>
              <a:t>myfile</a:t>
            </a:r>
            <a:r>
              <a:rPr lang="en-US" altLang="zh-CN" dirty="0">
                <a:solidFill>
                  <a:schemeClr val="bg1"/>
                </a:solidFill>
              </a:rPr>
              <a:t>") </a:t>
            </a:r>
            <a:r>
              <a:rPr lang="en-US" altLang="zh-CN" dirty="0" smtClean="0">
                <a:solidFill>
                  <a:schemeClr val="bg1"/>
                </a:solidFill>
              </a:rPr>
              <a:t>                    D</a:t>
            </a:r>
            <a:r>
              <a:rPr lang="en-US" altLang="zh-CN" dirty="0">
                <a:solidFill>
                  <a:schemeClr val="bg1"/>
                </a:solidFill>
              </a:rPr>
              <a:t>.   write("</a:t>
            </a:r>
            <a:r>
              <a:rPr lang="en-US" altLang="zh-CN" dirty="0" err="1">
                <a:solidFill>
                  <a:schemeClr val="bg1"/>
                </a:solidFill>
              </a:rPr>
              <a:t>myfile</a:t>
            </a:r>
            <a:r>
              <a:rPr lang="en-US" altLang="zh-CN" dirty="0">
                <a:solidFill>
                  <a:schemeClr val="bg1"/>
                </a:solidFill>
              </a:rPr>
              <a:t>")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以下常用统计软件中，属于开源软件的是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A </a:t>
            </a:r>
            <a:r>
              <a:rPr lang="en-US" altLang="zh-CN" dirty="0">
                <a:solidFill>
                  <a:schemeClr val="bg1"/>
                </a:solidFill>
              </a:rPr>
              <a:t>.SAS       B. R       C .Excel      D .</a:t>
            </a:r>
            <a:r>
              <a:rPr lang="en-US" altLang="zh-CN" dirty="0" err="1">
                <a:solidFill>
                  <a:schemeClr val="bg1"/>
                </a:solidFill>
              </a:rPr>
              <a:t>Matlab</a:t>
            </a:r>
            <a:endParaRPr lang="zh-CN" altLang="zh-CN" dirty="0">
              <a:solidFill>
                <a:schemeClr val="bg1"/>
              </a:solidFill>
            </a:endParaRPr>
          </a:p>
          <a:p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安装</a:t>
            </a:r>
            <a:r>
              <a:rPr lang="fr-FR" altLang="zh-CN" dirty="0">
                <a:solidFill>
                  <a:schemeClr val="bg1"/>
                </a:solidFill>
              </a:rPr>
              <a:t>datasets</a:t>
            </a:r>
            <a:r>
              <a:rPr lang="zh-CN" altLang="zh-CN" dirty="0">
                <a:solidFill>
                  <a:schemeClr val="bg1"/>
                </a:solidFill>
              </a:rPr>
              <a:t>包。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fr-FR" dirty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加载</a:t>
            </a:r>
            <a:r>
              <a:rPr lang="fr-FR" altLang="zh-CN" dirty="0">
                <a:solidFill>
                  <a:schemeClr val="bg1"/>
                </a:solidFill>
              </a:rPr>
              <a:t>datasets</a:t>
            </a:r>
            <a:r>
              <a:rPr lang="zh-CN" altLang="zh-CN" dirty="0">
                <a:solidFill>
                  <a:schemeClr val="bg1"/>
                </a:solidFill>
              </a:rPr>
              <a:t>包到内存。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fr-FR" dirty="0">
                <a:solidFill>
                  <a:schemeClr val="bg1"/>
                </a:solidFill>
              </a:rPr>
              <a:t>7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显示</a:t>
            </a:r>
            <a:r>
              <a:rPr lang="fr-FR" altLang="zh-CN" dirty="0">
                <a:solidFill>
                  <a:schemeClr val="bg1"/>
                </a:solidFill>
              </a:rPr>
              <a:t>datasets</a:t>
            </a:r>
            <a:r>
              <a:rPr lang="zh-CN" altLang="zh-CN" dirty="0">
                <a:solidFill>
                  <a:schemeClr val="bg1"/>
                </a:solidFill>
              </a:rPr>
              <a:t>包所在位置。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fr-FR" dirty="0">
                <a:solidFill>
                  <a:schemeClr val="bg1"/>
                </a:solidFill>
              </a:rPr>
              <a:t>8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显示已加载的包。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列出当前已加载包中所含的所有可用示例数据集。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显示当前工作目录，并修改当前的工作目录为</a:t>
            </a:r>
            <a:r>
              <a:rPr lang="en-US" altLang="zh-CN" i="1" dirty="0" err="1">
                <a:solidFill>
                  <a:schemeClr val="bg1"/>
                </a:solidFill>
              </a:rPr>
              <a:t>myworkspace</a:t>
            </a:r>
            <a:r>
              <a:rPr lang="zh-CN" altLang="zh-CN" i="1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查看函数</a:t>
            </a:r>
            <a:r>
              <a:rPr lang="en-US" altLang="zh-CN" i="1" dirty="0">
                <a:solidFill>
                  <a:schemeClr val="bg1"/>
                </a:solidFill>
              </a:rPr>
              <a:t>foo</a:t>
            </a:r>
            <a:r>
              <a:rPr lang="zh-CN" altLang="zh-CN" dirty="0">
                <a:solidFill>
                  <a:schemeClr val="bg1"/>
                </a:solidFill>
              </a:rPr>
              <a:t>的帮助，并运行函数</a:t>
            </a:r>
            <a:r>
              <a:rPr lang="en-US" altLang="zh-CN" i="1" dirty="0">
                <a:solidFill>
                  <a:schemeClr val="bg1"/>
                </a:solidFill>
              </a:rPr>
              <a:t>foo</a:t>
            </a:r>
            <a:r>
              <a:rPr lang="zh-CN" altLang="zh-CN" dirty="0">
                <a:solidFill>
                  <a:schemeClr val="bg1"/>
                </a:solidFill>
              </a:rPr>
              <a:t>的使用示例。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列出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</a:rPr>
              <a:t>种有关用于保存图形输出的函数。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简要介绍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语言的优点。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加载</a:t>
            </a:r>
            <a:r>
              <a:rPr lang="en-US" altLang="zh-CN" dirty="0">
                <a:solidFill>
                  <a:schemeClr val="bg1"/>
                </a:solidFill>
              </a:rPr>
              <a:t>shiny</a:t>
            </a:r>
            <a:r>
              <a:rPr lang="zh-CN" altLang="zh-CN" dirty="0">
                <a:solidFill>
                  <a:schemeClr val="bg1"/>
                </a:solidFill>
              </a:rPr>
              <a:t>包。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列出包</a:t>
            </a:r>
            <a:r>
              <a:rPr lang="en-US" altLang="zh-CN" dirty="0">
                <a:solidFill>
                  <a:schemeClr val="bg1"/>
                </a:solidFill>
              </a:rPr>
              <a:t>shiny</a:t>
            </a:r>
            <a:r>
              <a:rPr lang="zh-CN" altLang="zh-CN" dirty="0">
                <a:solidFill>
                  <a:schemeClr val="bg1"/>
                </a:solidFill>
              </a:rPr>
              <a:t>中可用的函数和数据集。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运行</a:t>
            </a:r>
            <a:r>
              <a:rPr lang="en-US" altLang="zh-CN" dirty="0" err="1">
                <a:solidFill>
                  <a:schemeClr val="bg1"/>
                </a:solidFill>
              </a:rPr>
              <a:t>runExample</a:t>
            </a:r>
            <a:r>
              <a:rPr lang="en-US" altLang="zh-CN" dirty="0">
                <a:solidFill>
                  <a:schemeClr val="bg1"/>
                </a:solidFill>
              </a:rPr>
              <a:t>()</a:t>
            </a:r>
            <a:r>
              <a:rPr lang="zh-CN" altLang="zh-CN" dirty="0">
                <a:solidFill>
                  <a:schemeClr val="bg1"/>
                </a:solidFill>
              </a:rPr>
              <a:t>查看</a:t>
            </a:r>
            <a:r>
              <a:rPr lang="en-US" altLang="zh-CN" dirty="0">
                <a:solidFill>
                  <a:schemeClr val="bg1"/>
                </a:solidFill>
              </a:rPr>
              <a:t>shiny</a:t>
            </a:r>
            <a:r>
              <a:rPr lang="zh-CN" altLang="zh-CN" dirty="0">
                <a:solidFill>
                  <a:schemeClr val="bg1"/>
                </a:solidFill>
              </a:rPr>
              <a:t>自带的</a:t>
            </a:r>
            <a:r>
              <a:rPr lang="en-US" altLang="zh-CN" dirty="0">
                <a:solidFill>
                  <a:schemeClr val="bg1"/>
                </a:solidFill>
              </a:rPr>
              <a:t>demo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17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运行</a:t>
            </a:r>
            <a:r>
              <a:rPr lang="en-US" altLang="zh-CN" dirty="0">
                <a:solidFill>
                  <a:schemeClr val="bg1"/>
                </a:solidFill>
              </a:rPr>
              <a:t>01_hello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18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退出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新手上路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3120" y="1012825"/>
            <a:ext cx="737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两个例子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659369" y="2297113"/>
          <a:ext cx="6029208" cy="3249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931"/>
                <a:gridCol w="1800515"/>
                <a:gridCol w="1378902"/>
                <a:gridCol w="1512860"/>
              </a:tblGrid>
              <a:tr h="541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年龄（月）</a:t>
                      </a:r>
                      <a:endParaRPr lang="zh-CN" sz="1800" kern="100" dirty="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体重（</a:t>
                      </a:r>
                      <a:r>
                        <a:rPr lang="en-US" sz="1800" kern="0" dirty="0">
                          <a:effectLst/>
                        </a:rPr>
                        <a:t>kg</a:t>
                      </a:r>
                      <a:r>
                        <a:rPr lang="zh-CN" sz="1800" kern="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年龄（月）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体重（</a:t>
                      </a:r>
                      <a:r>
                        <a:rPr lang="en-US" sz="1800" kern="0">
                          <a:effectLst/>
                        </a:rPr>
                        <a:t>kg</a:t>
                      </a:r>
                      <a:r>
                        <a:rPr lang="zh-CN" sz="1800" kern="0">
                          <a:effectLst/>
                        </a:rPr>
                        <a:t>）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41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01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4.4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09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7.3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41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03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5.3</a:t>
                      </a:r>
                      <a:endParaRPr lang="en-US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03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6.0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41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05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7.2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09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10.4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41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02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5.2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10.2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41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11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8.5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03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6.1</a:t>
                      </a:r>
                      <a:endParaRPr lang="en-US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26942" y="1729017"/>
            <a:ext cx="7230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pitchFamily="49" charset="-122"/>
              </a:rPr>
              <a:t>【例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pitchFamily="49" charset="-122"/>
              </a:rPr>
              <a:t>2.1】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pitchFamily="49" charset="-122"/>
              </a:rPr>
              <a:t>数据如下表，分析体重的分布及体重和月龄的关系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197" y="1688123"/>
            <a:ext cx="82718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&gt;age&lt;-c(1,3,5,2,11,9,3,9,12,3)   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产生向量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&gt;weight&lt;-c(4.4,5.3,7.2,5.2,8.5,7.3,6.0,10.4,10.2,6.1)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产生向量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mean(weight)   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计算平均体重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 7.06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(weight)                          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计算体重标准差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 2.077498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age,weight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体重和月龄的关系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 0.9075655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age,weight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绘制散点图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197" y="1167618"/>
            <a:ext cx="13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代码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7" name="任意多边形 16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新手上路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1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2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8879" y="103825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6" name="任意多边形 15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新手上路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72" y="1687561"/>
            <a:ext cx="5733569" cy="353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语言主要优势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8879" y="1429602"/>
            <a:ext cx="71547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）算法覆盖广，软件扩展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易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作为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统计分析工具，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语言几乎覆盖整个统计领域的前沿算法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截止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日，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CRAN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R Archive Network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）上已经有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10162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个可以获取的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扩展包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并且以每个月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多个包的速度发布，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涉及各行各业，可以适用于各种复杂的统计，如：贝叶斯推断、分类方法、计量经济学、生态学、金融学、遗传学、机器学习、稳健统计、空间统计、生存分析、时间序列等多个方面。数千个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包，上万种算法，开发者都能找到可直接调用的函数实现。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新手上路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语言主要优势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8879" y="1429602"/>
            <a:ext cx="7154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）算法覆盖广，软件扩展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易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图片 1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b="2785"/>
          <a:stretch>
            <a:fillRect/>
          </a:stretch>
        </p:blipFill>
        <p:spPr bwMode="auto">
          <a:xfrm>
            <a:off x="1543049" y="2080455"/>
            <a:ext cx="5547067" cy="36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新手上路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8724" y="877382"/>
            <a:ext cx="7981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】绘制股票实时数据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线图。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的控制台输入如下命令：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 library(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quantmod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 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引用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quantmod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getSymbols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("GOOG",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src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yahoo",from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'2016-01-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01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',to='2016-04-24')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从雅虎财经获取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的股票数据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chartSeries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GOOG,up.col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='red',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dn.col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='green') 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显示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线图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addMACD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 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增加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MACD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后效果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如下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6" name="任意多边形 15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新手上路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6401867" y="234392"/>
            <a:ext cx="1561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R</a:t>
            </a:r>
            <a:r>
              <a:rPr lang="zh-CN" altLang="en-US" sz="1350" dirty="0" smtClean="0">
                <a:solidFill>
                  <a:prstClr val="white"/>
                </a:solidFill>
              </a:rPr>
              <a:t>语言入门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4500" y="3108959"/>
            <a:ext cx="5653063" cy="3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8488" y="1169836"/>
              <a:ext cx="144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第二章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R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语言入门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3436" y="2639390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50520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语言开发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环境部署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122950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新手上路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3103" y="524999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62816" y="3158375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获取帮助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2816" y="3622619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工作空间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63286" y="4171240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15472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脚本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67406" y="4733948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14542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2.6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4230</Words>
  <Application>WPS 演示</Application>
  <PresentationFormat>全屏显示(4:3)</PresentationFormat>
  <Paragraphs>520</Paragraphs>
  <Slides>31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等线</vt:lpstr>
      <vt:lpstr>Times New Roman</vt:lpstr>
      <vt:lpstr>仿宋</vt:lpstr>
      <vt:lpstr>黑体</vt:lpstr>
      <vt:lpstr>Arial Unicode MS</vt:lpstr>
      <vt:lpstr>Calibri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475</cp:revision>
  <dcterms:created xsi:type="dcterms:W3CDTF">2015-11-23T03:31:00Z</dcterms:created>
  <dcterms:modified xsi:type="dcterms:W3CDTF">2018-12-28T01:47:35Z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