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3"/>
  </p:handoutMasterIdLst>
  <p:sldIdLst>
    <p:sldId id="655" r:id="rId3"/>
    <p:sldId id="446" r:id="rId4"/>
    <p:sldId id="463" r:id="rId6"/>
    <p:sldId id="572" r:id="rId7"/>
    <p:sldId id="640" r:id="rId8"/>
    <p:sldId id="573" r:id="rId9"/>
    <p:sldId id="603" r:id="rId10"/>
    <p:sldId id="641" r:id="rId11"/>
    <p:sldId id="638" r:id="rId12"/>
    <p:sldId id="577" r:id="rId13"/>
    <p:sldId id="642" r:id="rId14"/>
    <p:sldId id="639" r:id="rId15"/>
    <p:sldId id="569" r:id="rId16"/>
    <p:sldId id="597" r:id="rId17"/>
    <p:sldId id="656" r:id="rId18"/>
    <p:sldId id="657" r:id="rId19"/>
    <p:sldId id="658" r:id="rId20"/>
    <p:sldId id="659" r:id="rId21"/>
    <p:sldId id="660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34"/>
        <p:guide orient="horz" pos="1447"/>
        <p:guide orient="horz" pos="638"/>
        <p:guide pos="1880"/>
        <p:guide pos="200"/>
        <p:guide pos="5537"/>
        <p:guide pos="11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10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9.jpeg"/><Relationship Id="rId1" Type="http://schemas.openxmlformats.org/officeDocument/2006/relationships/hyperlink" Target="http://www.cstor.cn/proTextdetail_10766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7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6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5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25" Type="http://schemas.openxmlformats.org/officeDocument/2006/relationships/image" Target="../media/image36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5.png"/><Relationship Id="rId22" Type="http://schemas.openxmlformats.org/officeDocument/2006/relationships/image" Target="../media/image34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33.png"/><Relationship Id="rId2" Type="http://schemas.openxmlformats.org/officeDocument/2006/relationships/image" Target="../media/image24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32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31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30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29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8.png"/><Relationship Id="rId1" Type="http://schemas.openxmlformats.org/officeDocument/2006/relationships/hyperlink" Target="http://www.chinaznyj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</a:t>
            </a: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5744150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程显毅    主编                            刘颖  朱倩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25"/>
          <p:cNvSpPr>
            <a:spLocks noEditPoints="1"/>
          </p:cNvSpPr>
          <p:nvPr/>
        </p:nvSpPr>
        <p:spPr bwMode="auto">
          <a:xfrm>
            <a:off x="2442785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数据导出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数据准备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导出文本文件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332" y="1702191"/>
            <a:ext cx="7582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】把给定数据框保存为文本文件，以空格分隔数据列，不含行号，不含列名，字符串不带引号。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&gt;age &lt;- c (22,23)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&gt;name &lt;- c ("ken", "john")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&gt;f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data.frame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(age, name)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write.table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f,file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="f.csv",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row.names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FALSE,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col.names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=FALSE, quote =FALSE)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数据导出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数据准备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019" y="1012825"/>
            <a:ext cx="231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保存图片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332" y="1702191"/>
            <a:ext cx="75824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保存为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PNG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格式：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png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(file="myplot.png",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bg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="transparent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")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保存为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JPEG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格式：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jpeg(file="myplot.jpeg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")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保存为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PDF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格式：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pdf(file="myplot.pdf")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/>
          </a:p>
          <a:p>
            <a:endParaRPr lang="zh-CN" altLang="zh-CN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04225" y="1169836"/>
              <a:ext cx="1335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第四章 数据准备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77355" y="3370909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78098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习题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752751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数据导出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31380" y="2100013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4.1     </a:t>
            </a:r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数据导入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796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zh-CN" dirty="0">
                <a:solidFill>
                  <a:schemeClr val="bg1"/>
                </a:solidFill>
              </a:rPr>
              <a:t>．已知有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zh-CN" dirty="0">
                <a:solidFill>
                  <a:schemeClr val="bg1"/>
                </a:solidFill>
              </a:rPr>
              <a:t>名学生的数据，如表</a:t>
            </a:r>
            <a:r>
              <a:rPr lang="en-US" altLang="zh-CN" dirty="0">
                <a:solidFill>
                  <a:schemeClr val="bg1"/>
                </a:solidFill>
              </a:rPr>
              <a:t>4.4</a:t>
            </a:r>
            <a:r>
              <a:rPr lang="zh-CN" altLang="zh-CN" dirty="0">
                <a:solidFill>
                  <a:schemeClr val="bg1"/>
                </a:solidFill>
              </a:rPr>
              <a:t>所示。用数据框的形式读入数据。</a:t>
            </a:r>
            <a:endParaRPr lang="zh-CN" altLang="zh-CN" dirty="0">
              <a:solidFill>
                <a:schemeClr val="bg1"/>
              </a:solidFill>
            </a:endParaRPr>
          </a:p>
          <a:p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12926" y="2576026"/>
          <a:ext cx="7464170" cy="14332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43664"/>
                <a:gridCol w="1243664"/>
                <a:gridCol w="1244757"/>
                <a:gridCol w="1243664"/>
                <a:gridCol w="1243664"/>
                <a:gridCol w="1244757"/>
              </a:tblGrid>
              <a:tr h="23864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序</a:t>
                      </a:r>
                      <a:r>
                        <a:rPr lang="en-US" sz="1600" kern="0" spc="30">
                          <a:effectLst/>
                        </a:rPr>
                        <a:t>    </a:t>
                      </a:r>
                      <a:r>
                        <a:rPr lang="zh-CN" sz="1600" kern="0" spc="30">
                          <a:effectLst/>
                        </a:rPr>
                        <a:t>号</a:t>
                      </a:r>
                      <a:endParaRPr lang="zh-CN" sz="160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姓</a:t>
                      </a:r>
                      <a:r>
                        <a:rPr lang="en-US" sz="1600" kern="0" spc="30">
                          <a:effectLst/>
                        </a:rPr>
                        <a:t>    </a:t>
                      </a:r>
                      <a:r>
                        <a:rPr lang="zh-CN" sz="1600" kern="0" spc="30">
                          <a:effectLst/>
                        </a:rPr>
                        <a:t>名</a:t>
                      </a:r>
                      <a:endParaRPr lang="zh-CN" sz="160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性</a:t>
                      </a:r>
                      <a:r>
                        <a:rPr lang="en-US" sz="1600" kern="0" spc="30">
                          <a:effectLst/>
                        </a:rPr>
                        <a:t>    </a:t>
                      </a:r>
                      <a:r>
                        <a:rPr lang="zh-CN" sz="1600" kern="0" spc="30">
                          <a:effectLst/>
                        </a:rPr>
                        <a:t>别</a:t>
                      </a:r>
                      <a:endParaRPr lang="zh-CN" sz="160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年</a:t>
                      </a:r>
                      <a:r>
                        <a:rPr lang="en-US" sz="1600" kern="0" spc="30">
                          <a:effectLst/>
                        </a:rPr>
                        <a:t>    </a:t>
                      </a:r>
                      <a:r>
                        <a:rPr lang="zh-CN" sz="1600" kern="0" spc="30">
                          <a:effectLst/>
                        </a:rPr>
                        <a:t>龄</a:t>
                      </a:r>
                      <a:endParaRPr lang="zh-CN" sz="160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身高（</a:t>
                      </a:r>
                      <a:r>
                        <a:rPr lang="en-US" sz="1600" kern="0" spc="30">
                          <a:effectLst/>
                        </a:rPr>
                        <a:t>cm</a:t>
                      </a:r>
                      <a:r>
                        <a:rPr lang="zh-CN" sz="1600" kern="0" spc="30">
                          <a:effectLst/>
                        </a:rPr>
                        <a:t>）</a:t>
                      </a:r>
                      <a:endParaRPr lang="zh-CN" sz="160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体重（</a:t>
                      </a:r>
                      <a:r>
                        <a:rPr lang="en-US" sz="1600" kern="0" spc="30">
                          <a:effectLst/>
                        </a:rPr>
                        <a:t>kg</a:t>
                      </a:r>
                      <a:r>
                        <a:rPr lang="zh-CN" sz="1600" kern="0" spc="30">
                          <a:effectLst/>
                        </a:rPr>
                        <a:t>）</a:t>
                      </a:r>
                      <a:endParaRPr lang="zh-CN" sz="1600" kern="100" spc="30">
                        <a:effectLst/>
                        <a:latin typeface="Arial" panose="020B0604020202020204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23892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张三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女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14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156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42.0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3892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2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李四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男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15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165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49.0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3892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3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王五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女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16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157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41.5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3892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4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赵六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男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14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162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52.0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3892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5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丁一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spc="30">
                          <a:effectLst/>
                        </a:rPr>
                        <a:t>女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15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>
                          <a:effectLst/>
                        </a:rPr>
                        <a:t>159</a:t>
                      </a:r>
                      <a:endParaRPr lang="zh-CN" sz="1600" kern="100" spc="3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30" dirty="0">
                          <a:effectLst/>
                        </a:rPr>
                        <a:t>45.5</a:t>
                      </a:r>
                      <a:endParaRPr lang="zh-CN" sz="1600" kern="100" spc="3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4073" y="4304714"/>
            <a:ext cx="796187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zh-CN" dirty="0" smtClean="0"/>
              <a:t>．</a:t>
            </a:r>
            <a:r>
              <a:rPr lang="zh-CN" altLang="zh-CN" dirty="0"/>
              <a:t>读入文本文件</a:t>
            </a:r>
            <a:r>
              <a:rPr lang="en-US" altLang="zh-CN" dirty="0"/>
              <a:t>abc.txt</a:t>
            </a:r>
            <a:r>
              <a:rPr lang="zh-CN" altLang="zh-CN" dirty="0"/>
              <a:t>到数据框，要求包含栏头，使用的</a:t>
            </a:r>
            <a:r>
              <a:rPr lang="en-US" altLang="zh-CN" dirty="0"/>
              <a:t>R</a:t>
            </a:r>
            <a:r>
              <a:rPr lang="zh-CN" altLang="zh-CN" dirty="0"/>
              <a:t>函数是（</a:t>
            </a:r>
            <a:r>
              <a:rPr lang="en-US" altLang="zh-CN" dirty="0"/>
              <a:t>    </a:t>
            </a:r>
            <a:r>
              <a:rPr lang="zh-CN" altLang="zh-CN" dirty="0"/>
              <a:t>）。 </a:t>
            </a:r>
            <a:endParaRPr lang="zh-CN" altLang="zh-CN" dirty="0"/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A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rt</a:t>
            </a:r>
            <a:r>
              <a:rPr lang="en-US" altLang="zh-CN" dirty="0">
                <a:solidFill>
                  <a:schemeClr val="bg1"/>
                </a:solidFill>
              </a:rPr>
              <a:t>&lt;-</a:t>
            </a:r>
            <a:r>
              <a:rPr lang="en-US" altLang="zh-CN" dirty="0" err="1">
                <a:solidFill>
                  <a:schemeClr val="bg1"/>
                </a:solidFill>
              </a:rPr>
              <a:t>read.table</a:t>
            </a:r>
            <a:r>
              <a:rPr lang="en-US" altLang="zh-CN" dirty="0">
                <a:solidFill>
                  <a:schemeClr val="bg1"/>
                </a:solidFill>
              </a:rPr>
              <a:t>(</a:t>
            </a:r>
            <a:r>
              <a:rPr lang="zh-CN" altLang="zh-CN" dirty="0">
                <a:solidFill>
                  <a:schemeClr val="bg1"/>
                </a:solidFill>
              </a:rPr>
              <a:t>“</a:t>
            </a:r>
            <a:r>
              <a:rPr lang="en-US" altLang="zh-CN" dirty="0">
                <a:solidFill>
                  <a:schemeClr val="bg1"/>
                </a:solidFill>
              </a:rPr>
              <a:t>abc.txt</a:t>
            </a:r>
            <a:r>
              <a:rPr lang="zh-CN" altLang="zh-CN" dirty="0">
                <a:solidFill>
                  <a:schemeClr val="bg1"/>
                </a:solidFill>
              </a:rPr>
              <a:t>”</a:t>
            </a:r>
            <a:r>
              <a:rPr lang="en-US" altLang="zh-CN" dirty="0">
                <a:solidFill>
                  <a:schemeClr val="bg1"/>
                </a:solidFill>
              </a:rPr>
              <a:t>,header=TRUE) 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rt</a:t>
            </a:r>
            <a:r>
              <a:rPr lang="en-US" altLang="zh-CN" dirty="0">
                <a:solidFill>
                  <a:schemeClr val="bg1"/>
                </a:solidFill>
              </a:rPr>
              <a:t>&lt;-</a:t>
            </a:r>
            <a:r>
              <a:rPr lang="en-US" altLang="zh-CN" dirty="0" err="1">
                <a:solidFill>
                  <a:schemeClr val="bg1"/>
                </a:solidFill>
              </a:rPr>
              <a:t>read.table</a:t>
            </a:r>
            <a:r>
              <a:rPr lang="en-US" altLang="zh-CN" dirty="0">
                <a:solidFill>
                  <a:schemeClr val="bg1"/>
                </a:solidFill>
              </a:rPr>
              <a:t>(</a:t>
            </a:r>
            <a:r>
              <a:rPr lang="zh-CN" altLang="zh-CN" dirty="0">
                <a:solidFill>
                  <a:schemeClr val="bg1"/>
                </a:solidFill>
              </a:rPr>
              <a:t>“</a:t>
            </a:r>
            <a:r>
              <a:rPr lang="en-US" altLang="zh-CN" dirty="0">
                <a:solidFill>
                  <a:schemeClr val="bg1"/>
                </a:solidFill>
              </a:rPr>
              <a:t>abc.txt</a:t>
            </a:r>
            <a:r>
              <a:rPr lang="zh-CN" altLang="zh-CN" dirty="0">
                <a:solidFill>
                  <a:schemeClr val="bg1"/>
                </a:solidFill>
              </a:rPr>
              <a:t>”</a:t>
            </a:r>
            <a:r>
              <a:rPr lang="en-US" altLang="zh-CN" dirty="0">
                <a:solidFill>
                  <a:schemeClr val="bg1"/>
                </a:solidFill>
              </a:rPr>
              <a:t>,header=FALSE) 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rt</a:t>
            </a:r>
            <a:r>
              <a:rPr lang="en-US" altLang="zh-CN" dirty="0">
                <a:solidFill>
                  <a:schemeClr val="bg1"/>
                </a:solidFill>
              </a:rPr>
              <a:t>&lt;-</a:t>
            </a:r>
            <a:r>
              <a:rPr lang="en-US" altLang="zh-CN" dirty="0" err="1">
                <a:solidFill>
                  <a:schemeClr val="bg1"/>
                </a:solidFill>
              </a:rPr>
              <a:t>read.table</a:t>
            </a:r>
            <a:r>
              <a:rPr lang="en-US" altLang="zh-CN" dirty="0">
                <a:solidFill>
                  <a:schemeClr val="bg1"/>
                </a:solidFill>
              </a:rPr>
              <a:t>(</a:t>
            </a:r>
            <a:r>
              <a:rPr lang="zh-CN" altLang="zh-CN" dirty="0">
                <a:solidFill>
                  <a:schemeClr val="bg1"/>
                </a:solidFill>
              </a:rPr>
              <a:t>“</a:t>
            </a:r>
            <a:r>
              <a:rPr lang="en-US" altLang="zh-CN" dirty="0">
                <a:solidFill>
                  <a:schemeClr val="bg1"/>
                </a:solidFill>
              </a:rPr>
              <a:t>abc.txt</a:t>
            </a:r>
            <a:r>
              <a:rPr lang="zh-CN" altLang="zh-CN" dirty="0">
                <a:solidFill>
                  <a:schemeClr val="bg1"/>
                </a:solidFill>
              </a:rPr>
              <a:t>”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en-US" altLang="zh-CN" dirty="0" err="1">
                <a:solidFill>
                  <a:schemeClr val="bg1"/>
                </a:solidFill>
              </a:rPr>
              <a:t>col.names</a:t>
            </a:r>
            <a:r>
              <a:rPr lang="en-US" altLang="zh-CN" dirty="0">
                <a:solidFill>
                  <a:schemeClr val="bg1"/>
                </a:solidFill>
              </a:rPr>
              <a:t>=T) 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rt</a:t>
            </a:r>
            <a:r>
              <a:rPr lang="en-US" altLang="zh-CN" dirty="0">
                <a:solidFill>
                  <a:schemeClr val="bg1"/>
                </a:solidFill>
              </a:rPr>
              <a:t>&lt;-</a:t>
            </a:r>
            <a:r>
              <a:rPr lang="en-US" altLang="zh-CN" dirty="0" err="1">
                <a:solidFill>
                  <a:schemeClr val="bg1"/>
                </a:solidFill>
              </a:rPr>
              <a:t>read.table</a:t>
            </a:r>
            <a:r>
              <a:rPr lang="en-US" altLang="zh-CN" dirty="0">
                <a:solidFill>
                  <a:schemeClr val="bg1"/>
                </a:solidFill>
              </a:rPr>
              <a:t>(</a:t>
            </a:r>
            <a:r>
              <a:rPr lang="zh-CN" altLang="zh-CN" dirty="0">
                <a:solidFill>
                  <a:schemeClr val="bg1"/>
                </a:solidFill>
              </a:rPr>
              <a:t>“</a:t>
            </a:r>
            <a:r>
              <a:rPr lang="en-US" altLang="zh-CN" dirty="0">
                <a:solidFill>
                  <a:schemeClr val="bg1"/>
                </a:solidFill>
              </a:rPr>
              <a:t>abc.txt</a:t>
            </a:r>
            <a:r>
              <a:rPr lang="zh-CN" altLang="zh-CN" dirty="0">
                <a:solidFill>
                  <a:schemeClr val="bg1"/>
                </a:solidFill>
              </a:rPr>
              <a:t>”</a:t>
            </a:r>
            <a:r>
              <a:rPr lang="en-US" altLang="zh-CN" dirty="0">
                <a:solidFill>
                  <a:schemeClr val="bg1"/>
                </a:solidFill>
              </a:rPr>
              <a:t>,skip=0)</a:t>
            </a:r>
            <a:endParaRPr lang="zh-CN" altLang="zh-CN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8579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r>
              <a:rPr lang="zh-CN" altLang="zh-CN" dirty="0" smtClean="0">
                <a:solidFill>
                  <a:schemeClr val="bg1"/>
                </a:solidFill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通过函数</a:t>
            </a:r>
            <a:r>
              <a:rPr lang="en-US" altLang="zh-CN" dirty="0">
                <a:solidFill>
                  <a:schemeClr val="bg1"/>
                </a:solidFill>
              </a:rPr>
              <a:t>write.csv()</a:t>
            </a:r>
            <a:r>
              <a:rPr lang="zh-CN" altLang="zh-CN" dirty="0">
                <a:solidFill>
                  <a:schemeClr val="bg1"/>
                </a:solidFill>
              </a:rPr>
              <a:t>保存表</a:t>
            </a:r>
            <a:r>
              <a:rPr lang="en-US" altLang="zh-CN" dirty="0">
                <a:solidFill>
                  <a:schemeClr val="bg1"/>
                </a:solidFill>
              </a:rPr>
              <a:t>4.4</a:t>
            </a:r>
            <a:r>
              <a:rPr lang="zh-CN" altLang="zh-CN" dirty="0">
                <a:solidFill>
                  <a:schemeClr val="bg1"/>
                </a:solidFill>
              </a:rPr>
              <a:t>为一个</a:t>
            </a:r>
            <a:r>
              <a:rPr lang="en-US" altLang="zh-CN" dirty="0">
                <a:solidFill>
                  <a:schemeClr val="bg1"/>
                </a:solidFill>
              </a:rPr>
              <a:t>.csv</a:t>
            </a:r>
            <a:r>
              <a:rPr lang="zh-CN" altLang="zh-CN" dirty="0">
                <a:solidFill>
                  <a:schemeClr val="bg1"/>
                </a:solidFill>
              </a:rPr>
              <a:t>文件，然后通过</a:t>
            </a:r>
            <a:r>
              <a:rPr lang="en-US" altLang="zh-CN" dirty="0">
                <a:solidFill>
                  <a:schemeClr val="bg1"/>
                </a:solidFill>
              </a:rPr>
              <a:t>write.csv()</a:t>
            </a:r>
            <a:r>
              <a:rPr lang="zh-CN" altLang="zh-CN" dirty="0">
                <a:solidFill>
                  <a:schemeClr val="bg1"/>
                </a:solidFill>
              </a:rPr>
              <a:t>将表格中的数据存到数据框</a:t>
            </a:r>
            <a:r>
              <a:rPr lang="en-US" altLang="zh-CN" dirty="0">
                <a:solidFill>
                  <a:schemeClr val="bg1"/>
                </a:solidFill>
              </a:rPr>
              <a:t>data1</a:t>
            </a:r>
            <a:r>
              <a:rPr lang="zh-CN" altLang="zh-CN" dirty="0">
                <a:solidFill>
                  <a:schemeClr val="bg1"/>
                </a:solidFill>
              </a:rPr>
              <a:t>中，再将</a:t>
            </a:r>
            <a:r>
              <a:rPr lang="en-US" altLang="zh-CN" dirty="0">
                <a:solidFill>
                  <a:schemeClr val="bg1"/>
                </a:solidFill>
              </a:rPr>
              <a:t>data1</a:t>
            </a:r>
            <a:r>
              <a:rPr lang="zh-CN" altLang="zh-CN" dirty="0">
                <a:solidFill>
                  <a:schemeClr val="bg1"/>
                </a:solidFill>
              </a:rPr>
              <a:t>中的数据加载到数据框</a:t>
            </a:r>
            <a:r>
              <a:rPr lang="en-US" altLang="zh-CN" dirty="0">
                <a:solidFill>
                  <a:schemeClr val="bg1"/>
                </a:solidFill>
              </a:rPr>
              <a:t>data2</a:t>
            </a:r>
            <a:r>
              <a:rPr lang="zh-CN" altLang="zh-CN" dirty="0">
                <a:solidFill>
                  <a:schemeClr val="bg1"/>
                </a:solidFill>
              </a:rPr>
              <a:t>中，同时输出</a:t>
            </a:r>
            <a:r>
              <a:rPr lang="en-US" altLang="zh-CN" dirty="0">
                <a:solidFill>
                  <a:schemeClr val="bg1"/>
                </a:solidFill>
              </a:rPr>
              <a:t>data2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zh-CN" dirty="0" smtClean="0">
                <a:solidFill>
                  <a:schemeClr val="bg1"/>
                </a:solidFill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write.table</a:t>
            </a:r>
            <a:r>
              <a:rPr lang="en-US" altLang="zh-CN" dirty="0">
                <a:solidFill>
                  <a:schemeClr val="bg1"/>
                </a:solidFill>
              </a:rPr>
              <a:t>()</a:t>
            </a:r>
            <a:r>
              <a:rPr lang="zh-CN" altLang="zh-CN" dirty="0">
                <a:solidFill>
                  <a:schemeClr val="bg1"/>
                </a:solidFill>
              </a:rPr>
              <a:t>函数参数“</a:t>
            </a:r>
            <a:r>
              <a:rPr lang="en-US" altLang="zh-CN" dirty="0">
                <a:solidFill>
                  <a:schemeClr val="bg1"/>
                </a:solidFill>
              </a:rPr>
              <a:t>header</a:t>
            </a:r>
            <a:r>
              <a:rPr lang="zh-CN" altLang="zh-CN" dirty="0">
                <a:solidFill>
                  <a:schemeClr val="bg1"/>
                </a:solidFill>
              </a:rPr>
              <a:t>”的功能为（</a:t>
            </a: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zh-CN" altLang="zh-CN" dirty="0">
                <a:solidFill>
                  <a:schemeClr val="bg1"/>
                </a:solidFill>
              </a:rPr>
              <a:t>）。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A</a:t>
            </a:r>
            <a:r>
              <a:rPr lang="zh-CN" altLang="zh-CN" dirty="0">
                <a:solidFill>
                  <a:schemeClr val="bg1"/>
                </a:solidFill>
              </a:rPr>
              <a:t>．判断变量是否被保存为字符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zh-CN" dirty="0">
                <a:solidFill>
                  <a:schemeClr val="bg1"/>
                </a:solidFill>
              </a:rPr>
              <a:t>．反映这个文件的第一行是否包含变量名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zh-CN" altLang="zh-CN" dirty="0">
                <a:solidFill>
                  <a:schemeClr val="bg1"/>
                </a:solidFill>
              </a:rPr>
              <a:t>．指定各列数据类型的一个字符型向量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zh-CN" altLang="zh-CN" dirty="0">
                <a:solidFill>
                  <a:schemeClr val="bg1"/>
                </a:solidFill>
              </a:rPr>
              <a:t>．表示小数点的字符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zh-CN" smtClean="0">
                <a:solidFill>
                  <a:schemeClr val="bg1"/>
                </a:solidFill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使用以下哪个命令比较使用于小规模数据集（</a:t>
            </a: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zh-CN" altLang="zh-CN" dirty="0">
                <a:solidFill>
                  <a:schemeClr val="bg1"/>
                </a:solidFill>
              </a:rPr>
              <a:t>）。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A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mydata</a:t>
            </a:r>
            <a:r>
              <a:rPr lang="en-US" altLang="zh-CN" dirty="0">
                <a:solidFill>
                  <a:schemeClr val="bg1"/>
                </a:solidFill>
              </a:rPr>
              <a:t>&lt;-</a:t>
            </a:r>
            <a:r>
              <a:rPr lang="en-US" altLang="zh-CN" dirty="0" err="1">
                <a:solidFill>
                  <a:schemeClr val="bg1"/>
                </a:solidFill>
              </a:rPr>
              <a:t>sqlFetch</a:t>
            </a:r>
            <a:r>
              <a:rPr lang="en-US" altLang="zh-CN" dirty="0">
                <a:solidFill>
                  <a:schemeClr val="bg1"/>
                </a:solidFill>
              </a:rPr>
              <a:t>(</a:t>
            </a:r>
            <a:r>
              <a:rPr lang="en-US" altLang="zh-CN" dirty="0" err="1">
                <a:solidFill>
                  <a:schemeClr val="bg1"/>
                </a:solidFill>
              </a:rPr>
              <a:t>odbcConnectExcel</a:t>
            </a:r>
            <a:r>
              <a:rPr lang="en-US" altLang="zh-CN" dirty="0">
                <a:solidFill>
                  <a:schemeClr val="bg1"/>
                </a:solidFill>
              </a:rPr>
              <a:t>(</a:t>
            </a:r>
            <a:r>
              <a:rPr lang="zh-CN" altLang="zh-CN" dirty="0">
                <a:solidFill>
                  <a:schemeClr val="bg1"/>
                </a:solidFill>
              </a:rPr>
              <a:t>“</a:t>
            </a:r>
            <a:r>
              <a:rPr lang="en-US" altLang="zh-CN" dirty="0">
                <a:solidFill>
                  <a:schemeClr val="bg1"/>
                </a:solidFill>
              </a:rPr>
              <a:t>myfile.xls</a:t>
            </a:r>
            <a:r>
              <a:rPr lang="zh-CN" altLang="zh-CN" dirty="0">
                <a:solidFill>
                  <a:schemeClr val="bg1"/>
                </a:solidFill>
              </a:rPr>
              <a:t>”</a:t>
            </a:r>
            <a:r>
              <a:rPr lang="en-US" altLang="zh-CN" dirty="0">
                <a:solidFill>
                  <a:schemeClr val="bg1"/>
                </a:solidFill>
              </a:rPr>
              <a:t>), </a:t>
            </a:r>
            <a:r>
              <a:rPr lang="zh-CN" altLang="zh-CN" dirty="0">
                <a:solidFill>
                  <a:schemeClr val="bg1"/>
                </a:solidFill>
              </a:rPr>
              <a:t>“</a:t>
            </a:r>
            <a:r>
              <a:rPr lang="en-US" altLang="zh-CN" dirty="0" err="1">
                <a:solidFill>
                  <a:schemeClr val="bg1"/>
                </a:solidFill>
              </a:rPr>
              <a:t>mysheet</a:t>
            </a:r>
            <a:r>
              <a:rPr lang="zh-CN" altLang="zh-CN" dirty="0">
                <a:solidFill>
                  <a:schemeClr val="bg1"/>
                </a:solidFill>
              </a:rPr>
              <a:t>”</a:t>
            </a:r>
            <a:r>
              <a:rPr lang="en-US" altLang="zh-CN" dirty="0">
                <a:solidFill>
                  <a:schemeClr val="bg1"/>
                </a:solidFill>
              </a:rPr>
              <a:t>)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mydata</a:t>
            </a:r>
            <a:r>
              <a:rPr lang="en-US" altLang="zh-CN" dirty="0">
                <a:solidFill>
                  <a:schemeClr val="bg1"/>
                </a:solidFill>
              </a:rPr>
              <a:t>&lt;-read.xlsx(workbook,1)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mydata</a:t>
            </a:r>
            <a:r>
              <a:rPr lang="en-US" altLang="zh-CN" dirty="0">
                <a:solidFill>
                  <a:schemeClr val="bg1"/>
                </a:solidFill>
              </a:rPr>
              <a:t> &lt;- </a:t>
            </a:r>
            <a:r>
              <a:rPr lang="en-US" altLang="zh-CN" dirty="0" err="1">
                <a:solidFill>
                  <a:schemeClr val="bg1"/>
                </a:solidFill>
              </a:rPr>
              <a:t>read.table</a:t>
            </a:r>
            <a:r>
              <a:rPr lang="en-US" altLang="zh-CN" dirty="0">
                <a:solidFill>
                  <a:schemeClr val="bg1"/>
                </a:solidFill>
              </a:rPr>
              <a:t>()</a:t>
            </a:r>
            <a:endParaRPr lang="zh-CN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zh-CN" altLang="zh-CN" dirty="0">
                <a:solidFill>
                  <a:schemeClr val="bg1"/>
                </a:solidFill>
              </a:rPr>
              <a:t>．</a:t>
            </a:r>
            <a:r>
              <a:rPr lang="en-US" altLang="zh-CN" dirty="0" err="1">
                <a:solidFill>
                  <a:schemeClr val="bg1"/>
                </a:solidFill>
              </a:rPr>
              <a:t>mydata</a:t>
            </a:r>
            <a:r>
              <a:rPr lang="en-US" altLang="zh-CN" dirty="0">
                <a:solidFill>
                  <a:schemeClr val="bg1"/>
                </a:solidFill>
              </a:rPr>
              <a:t> &lt;- edit(</a:t>
            </a:r>
            <a:r>
              <a:rPr lang="en-US" altLang="zh-CN" dirty="0" err="1">
                <a:solidFill>
                  <a:schemeClr val="bg1"/>
                </a:solidFill>
              </a:rPr>
              <a:t>mydata</a:t>
            </a:r>
            <a:r>
              <a:rPr lang="en-US" altLang="zh-CN" dirty="0">
                <a:solidFill>
                  <a:schemeClr val="bg1"/>
                </a:solidFill>
              </a:rPr>
              <a:t>)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04225" y="1169836"/>
              <a:ext cx="1335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第四章 数据准备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48547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数据导入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752751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数据导出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77355" y="3466002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数据导入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数据准备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8" name="图片 1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285" y="1012825"/>
            <a:ext cx="7614872" cy="464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500" y="1327617"/>
            <a:ext cx="82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函数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edit()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会自动调用一个允许手动输入数据的文本编辑器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键盘输入数据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3" name="任意多边形 32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6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数据导入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7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8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数据准备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39" name="图片 38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849" y="1850853"/>
            <a:ext cx="5997960" cy="412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500" y="1327617"/>
            <a:ext cx="82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使用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read.table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从带分隔符的文本文件中导入数据。此函数可读入一个表格格式的文件并将其保存为一个数据框。其语法如下：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导入文本文件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3" name="任意多边形 32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6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数据导入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7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8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数据准备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043" y="2248975"/>
            <a:ext cx="6524699" cy="87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7657" y="1038257"/>
            <a:ext cx="7548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read.table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函数参数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数据导入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6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数据准备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37" name="Picture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518" y="1438367"/>
            <a:ext cx="7218811" cy="523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333" y="1440157"/>
            <a:ext cx="7364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方法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library(RODBC)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&gt;channel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obdcConnectExcel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("myfile.xls")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mydataframe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sqlFetch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(channel,"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mysheet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obdcClose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(channel)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导入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2" name="任意多边形 3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5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数据导入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数据准备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4332" y="3407290"/>
            <a:ext cx="7364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方法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&gt;library(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xlsx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&gt;workbook &lt;- "c:/myworkbook.xlsx"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mydataframe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 read.xlsx(workbook, 1)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589" y="1440157"/>
            <a:ext cx="8159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&gt;library(RODBC)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myconn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odbcConnect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("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mydsn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uid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="Rob",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="aardvark")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crimedat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sqlFetch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myconn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Crime)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pundat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&lt;-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sqlQuery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myconn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"select * from Punishment")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&gt;close(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myconn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12"/>
          <p:cNvSpPr txBox="1"/>
          <p:nvPr/>
        </p:nvSpPr>
        <p:spPr>
          <a:xfrm>
            <a:off x="541465" y="781992"/>
            <a:ext cx="276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导入数据库文件</a:t>
            </a:r>
            <a:endParaRPr kumimoji="1"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2" name="任意多边形 3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5" name="文本框 6"/>
          <p:cNvSpPr txBox="1"/>
          <p:nvPr/>
        </p:nvSpPr>
        <p:spPr>
          <a:xfrm>
            <a:off x="452232" y="173917"/>
            <a:ext cx="1983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数据导入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7" name="文本框 27"/>
          <p:cNvSpPr txBox="1"/>
          <p:nvPr/>
        </p:nvSpPr>
        <p:spPr>
          <a:xfrm>
            <a:off x="6401867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数据准备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904225" y="1169836"/>
              <a:ext cx="1335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第四章 数据准备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7504" y="2794134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数据导出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67406" y="2083974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4353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数据导入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77355" y="3466002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语言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0</TotalTime>
  <Words>2265</Words>
  <Application>WPS 演示</Application>
  <PresentationFormat>全屏显示(4:3)</PresentationFormat>
  <Paragraphs>298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</vt:lpstr>
      <vt:lpstr>黑体</vt:lpstr>
      <vt:lpstr>Times New Roman</vt:lpstr>
      <vt:lpstr>Arial Unicode MS</vt:lpstr>
      <vt:lpstr>Calibri</vt:lpstr>
      <vt:lpstr>R语言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483</cp:revision>
  <dcterms:created xsi:type="dcterms:W3CDTF">2015-11-23T03:31:00Z</dcterms:created>
  <dcterms:modified xsi:type="dcterms:W3CDTF">2018-12-28T01:52:14Z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