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8"/>
  </p:handoutMasterIdLst>
  <p:sldIdLst>
    <p:sldId id="796" r:id="rId3"/>
    <p:sldId id="771" r:id="rId4"/>
    <p:sldId id="769" r:id="rId6"/>
    <p:sldId id="772" r:id="rId7"/>
    <p:sldId id="773" r:id="rId8"/>
    <p:sldId id="463" r:id="rId9"/>
    <p:sldId id="765" r:id="rId10"/>
    <p:sldId id="766" r:id="rId11"/>
    <p:sldId id="767" r:id="rId12"/>
    <p:sldId id="764" r:id="rId13"/>
    <p:sldId id="775" r:id="rId14"/>
    <p:sldId id="776" r:id="rId15"/>
    <p:sldId id="777" r:id="rId16"/>
    <p:sldId id="778" r:id="rId17"/>
    <p:sldId id="802" r:id="rId18"/>
    <p:sldId id="646" r:id="rId19"/>
    <p:sldId id="779" r:id="rId20"/>
    <p:sldId id="803" r:id="rId21"/>
    <p:sldId id="569" r:id="rId22"/>
    <p:sldId id="797" r:id="rId23"/>
    <p:sldId id="798" r:id="rId24"/>
    <p:sldId id="799" r:id="rId25"/>
    <p:sldId id="800" r:id="rId26"/>
    <p:sldId id="801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D89BC"/>
    <a:srgbClr val="ED7D31"/>
    <a:srgbClr val="F0C3B5"/>
    <a:srgbClr val="E6E6E6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6429" autoAdjust="0"/>
  </p:normalViewPr>
  <p:slideViewPr>
    <p:cSldViewPr snapToGrid="0" showGuides="1">
      <p:cViewPr varScale="1">
        <p:scale>
          <a:sx n="68" d="100"/>
          <a:sy n="68" d="100"/>
        </p:scale>
        <p:origin x="-1554" y="186"/>
      </p:cViewPr>
      <p:guideLst>
        <p:guide orient="horz" pos="4029"/>
        <p:guide orient="horz" pos="1421"/>
        <p:guide orient="horz" pos="638"/>
        <p:guide pos="1880"/>
        <p:guide pos="200"/>
        <p:guide pos="5537"/>
        <p:guide pos="11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7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2722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7DF6-C895-4E53-B71A-F20B4CC8237B}" type="datetimeFigureOut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4FD6-F94A-461E-99AC-D29D4ACC8083}" type="slidenum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22EFC78-32FE-4758-B504-92B4D0B9F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5E1B-70AA-4D6D-A851-01FA6AD8BF9A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926-9446-4F62-9ECE-08A9B18F975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336F-82DC-4654-9554-07866832948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B142-B2B8-4750-964D-A3BDE93F3EF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38B-5E56-4490-B16F-070FD98B5E3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EB-3E98-45DF-95F9-20499AB89BB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168-BF23-49EB-A4EA-A33054B30FF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E32-CF70-4BAE-9C47-A15603A9F1F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5835-E83C-4B3D-BEF0-E2AC128A0F5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3AF3-DAC5-4E98-94B6-B2F606A2A07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cstor.cn/proTextdetail_11007.html" TargetMode="External"/><Relationship Id="rId4" Type="http://schemas.openxmlformats.org/officeDocument/2006/relationships/image" Target="../media/image7.jpeg"/><Relationship Id="rId3" Type="http://schemas.openxmlformats.org/officeDocument/2006/relationships/hyperlink" Target="http://www.cstor.cn/proTextdetail_12031.html" TargetMode="External"/><Relationship Id="rId2" Type="http://schemas.openxmlformats.org/officeDocument/2006/relationships/image" Target="../media/image6.jpeg"/><Relationship Id="rId1" Type="http://schemas.openxmlformats.org/officeDocument/2006/relationships/hyperlink" Target="http://www.cstor.cn/proTextdetail_10766.htm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hyperlink" Target="http://www.dlworld.cn/" TargetMode="External"/><Relationship Id="rId8" Type="http://schemas.openxmlformats.org/officeDocument/2006/relationships/image" Target="../media/image24.png"/><Relationship Id="rId7" Type="http://schemas.openxmlformats.org/officeDocument/2006/relationships/hyperlink" Target="http://www.chinarobots.cn/" TargetMode="External"/><Relationship Id="rId6" Type="http://schemas.openxmlformats.org/officeDocument/2006/relationships/image" Target="../media/image23.png"/><Relationship Id="rId5" Type="http://schemas.openxmlformats.org/officeDocument/2006/relationships/hyperlink" Target="http://www.chinaaiworld.cn/" TargetMode="External"/><Relationship Id="rId4" Type="http://schemas.openxmlformats.org/officeDocument/2006/relationships/image" Target="../media/image22.png"/><Relationship Id="rId3" Type="http://schemas.openxmlformats.org/officeDocument/2006/relationships/hyperlink" Target="http://www.chinacloud.cn/" TargetMode="Externa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34.png"/><Relationship Id="rId25" Type="http://schemas.openxmlformats.org/officeDocument/2006/relationships/image" Target="../media/image33.png"/><Relationship Id="rId24" Type="http://schemas.openxmlformats.org/officeDocument/2006/relationships/hyperlink" Target="http://www.envicloud.cn/" TargetMode="External"/><Relationship Id="rId23" Type="http://schemas.openxmlformats.org/officeDocument/2006/relationships/image" Target="../media/image32.png"/><Relationship Id="rId22" Type="http://schemas.openxmlformats.org/officeDocument/2006/relationships/image" Target="../media/image31.png"/><Relationship Id="rId21" Type="http://schemas.openxmlformats.org/officeDocument/2006/relationships/hyperlink" Target="http://www.wanwuyun.com/" TargetMode="External"/><Relationship Id="rId20" Type="http://schemas.openxmlformats.org/officeDocument/2006/relationships/image" Target="../media/image30.png"/><Relationship Id="rId2" Type="http://schemas.openxmlformats.org/officeDocument/2006/relationships/image" Target="../media/image21.png"/><Relationship Id="rId19" Type="http://schemas.openxmlformats.org/officeDocument/2006/relationships/hyperlink" Target="http://www.smartcitychina.cn/" TargetMode="External"/><Relationship Id="rId18" Type="http://schemas.openxmlformats.org/officeDocument/2006/relationships/image" Target="../media/image29.png"/><Relationship Id="rId17" Type="http://schemas.openxmlformats.org/officeDocument/2006/relationships/hyperlink" Target="http://www.netofthings.cn/" TargetMode="External"/><Relationship Id="rId16" Type="http://schemas.openxmlformats.org/officeDocument/2006/relationships/image" Target="../media/image28.png"/><Relationship Id="rId15" Type="http://schemas.openxmlformats.org/officeDocument/2006/relationships/hyperlink" Target="http://www.thebigdata.cn/" TargetMode="External"/><Relationship Id="rId14" Type="http://schemas.openxmlformats.org/officeDocument/2006/relationships/image" Target="../media/image27.png"/><Relationship Id="rId13" Type="http://schemas.openxmlformats.org/officeDocument/2006/relationships/hyperlink" Target="http://www.worldstor.cn/" TargetMode="External"/><Relationship Id="rId12" Type="http://schemas.openxmlformats.org/officeDocument/2006/relationships/image" Target="../media/image26.png"/><Relationship Id="rId11" Type="http://schemas.openxmlformats.org/officeDocument/2006/relationships/hyperlink" Target="http://www.pm25.org.cn/" TargetMode="External"/><Relationship Id="rId10" Type="http://schemas.openxmlformats.org/officeDocument/2006/relationships/image" Target="../media/image25.png"/><Relationship Id="rId1" Type="http://schemas.openxmlformats.org/officeDocument/2006/relationships/hyperlink" Target="http://www.chinaznyj.com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658620" y="220916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9511" y="720005"/>
            <a:ext cx="6504978" cy="13220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</a:t>
            </a:r>
            <a:r>
              <a:rPr lang="zh-CN" altLang="en-US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endParaRPr lang="zh-CN" altLang="en-US" sz="8000" b="1" spc="300" dirty="0" smtClean="0">
              <a:ln w="11430"/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43" y="3240900"/>
            <a:ext cx="8496050" cy="30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8790317" y="3240900"/>
            <a:ext cx="368541" cy="3071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68" y="6337300"/>
            <a:ext cx="2217463" cy="5207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410335" y="220916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670340" y="2297556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总主编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3130713" y="2405963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5"/>
          <p:cNvSpPr>
            <a:spLocks noEditPoints="1"/>
          </p:cNvSpPr>
          <p:nvPr/>
        </p:nvSpPr>
        <p:spPr bwMode="auto">
          <a:xfrm>
            <a:off x="5744150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TextBox 6"/>
          <p:cNvSpPr txBox="1"/>
          <p:nvPr/>
        </p:nvSpPr>
        <p:spPr>
          <a:xfrm>
            <a:off x="1670340" y="2634610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程显毅    主编                            刘颖  朱倩    副主编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reeform 25"/>
          <p:cNvSpPr>
            <a:spLocks noEditPoints="1"/>
          </p:cNvSpPr>
          <p:nvPr/>
        </p:nvSpPr>
        <p:spPr bwMode="auto">
          <a:xfrm>
            <a:off x="2442785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7956" y="1598921"/>
            <a:ext cx="7652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witch(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表达式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LIST)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根据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一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个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表达式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的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值选择语句执行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文本框 12"/>
          <p:cNvSpPr txBox="1"/>
          <p:nvPr/>
        </p:nvSpPr>
        <p:spPr>
          <a:xfrm>
            <a:off x="541465" y="781992"/>
            <a:ext cx="5689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switch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结构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1"/>
              </a:buClr>
            </a:pPr>
            <a:endParaRPr kumimoji="1"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http://www.biye5u.com/article/UploadPic/2017-12/2017122218444526689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49" y="2808580"/>
            <a:ext cx="69723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5" name="任意多边形 1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6"/>
          <p:cNvSpPr txBox="1"/>
          <p:nvPr/>
        </p:nvSpPr>
        <p:spPr>
          <a:xfrm>
            <a:off x="452232" y="173917"/>
            <a:ext cx="1983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8.1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控制结构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0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1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第八章 高级编程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1465" y="781992"/>
            <a:ext cx="568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  <a:defRPr sz="2400"/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循环类型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59996" y="1378635"/>
          <a:ext cx="7624005" cy="27291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68794"/>
                <a:gridCol w="5655211"/>
              </a:tblGrid>
              <a:tr h="5627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00" spc="30">
                          <a:effectLst/>
                        </a:rPr>
                        <a:t>循 环 类 型</a:t>
                      </a:r>
                      <a:endParaRPr lang="zh-CN" sz="2000" b="0" kern="100" spc="30">
                        <a:effectLst/>
                        <a:latin typeface="Arial" panose="020B0604020202020204"/>
                        <a:ea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00" spc="30">
                          <a:effectLst/>
                        </a:rPr>
                        <a:t>描</a:t>
                      </a:r>
                      <a:r>
                        <a:rPr lang="en-US" sz="2000" b="0" kern="100" spc="30">
                          <a:effectLst/>
                        </a:rPr>
                        <a:t>    </a:t>
                      </a:r>
                      <a:r>
                        <a:rPr lang="zh-CN" sz="2000" b="0" kern="100" spc="30">
                          <a:effectLst/>
                        </a:rPr>
                        <a:t>述</a:t>
                      </a:r>
                      <a:endParaRPr lang="zh-CN" sz="2000" b="0" kern="100" spc="30">
                        <a:effectLst/>
                        <a:latin typeface="Arial" panose="020B0604020202020204"/>
                        <a:ea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92369">
                <a:tc>
                  <a:txBody>
                    <a:bodyPr/>
                    <a:lstStyle/>
                    <a:p>
                      <a:pPr indent="609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spc="30">
                          <a:effectLst/>
                        </a:rPr>
                        <a:t>repeat</a:t>
                      </a:r>
                      <a:r>
                        <a:rPr lang="zh-CN" sz="2000" b="0" kern="100" spc="30">
                          <a:effectLst/>
                        </a:rPr>
                        <a:t>循环</a:t>
                      </a:r>
                      <a:endParaRPr lang="zh-CN" sz="2000" b="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00" spc="30">
                          <a:effectLst/>
                        </a:rPr>
                        <a:t>执行序列语句多次，并管理循环变量代码</a:t>
                      </a:r>
                      <a:endParaRPr lang="zh-CN" sz="2000" b="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008937">
                <a:tc>
                  <a:txBody>
                    <a:bodyPr/>
                    <a:lstStyle/>
                    <a:p>
                      <a:pPr indent="609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spc="30">
                          <a:effectLst/>
                        </a:rPr>
                        <a:t>while</a:t>
                      </a:r>
                      <a:r>
                        <a:rPr lang="zh-CN" sz="2000" b="0" kern="100" spc="30">
                          <a:effectLst/>
                        </a:rPr>
                        <a:t>循环</a:t>
                      </a:r>
                      <a:endParaRPr lang="zh-CN" sz="2000" b="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00" spc="30">
                          <a:effectLst/>
                        </a:rPr>
                        <a:t>重复地声明语句或语句组，当给定的条件为真。它的测试条件执行在循环体之前</a:t>
                      </a:r>
                      <a:endParaRPr lang="zh-CN" sz="2000" b="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665118">
                <a:tc>
                  <a:txBody>
                    <a:bodyPr/>
                    <a:lstStyle/>
                    <a:p>
                      <a:pPr indent="609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spc="30">
                          <a:effectLst/>
                        </a:rPr>
                        <a:t>for</a:t>
                      </a:r>
                      <a:r>
                        <a:rPr lang="zh-CN" sz="2000" b="0" kern="100" spc="30">
                          <a:effectLst/>
                        </a:rPr>
                        <a:t>循环</a:t>
                      </a:r>
                      <a:endParaRPr lang="zh-CN" sz="2000" b="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00" spc="30" dirty="0">
                          <a:effectLst/>
                        </a:rPr>
                        <a:t>类似</a:t>
                      </a:r>
                      <a:r>
                        <a:rPr lang="en-US" sz="2000" b="0" kern="100" spc="30" dirty="0">
                          <a:effectLst/>
                        </a:rPr>
                        <a:t>while</a:t>
                      </a:r>
                      <a:r>
                        <a:rPr lang="zh-CN" sz="2000" b="0" kern="100" spc="30" dirty="0">
                          <a:effectLst/>
                        </a:rPr>
                        <a:t>语句，不同之处在于它的测试条件在循环体的末尾</a:t>
                      </a:r>
                      <a:endParaRPr lang="zh-CN" sz="2000" b="0" kern="100" spc="3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25731" y="4466114"/>
          <a:ext cx="7616411" cy="14845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71852"/>
                <a:gridCol w="6144559"/>
              </a:tblGrid>
              <a:tr h="4944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00" spc="30">
                          <a:effectLst/>
                        </a:rPr>
                        <a:t>控 制 语 句</a:t>
                      </a:r>
                      <a:endParaRPr lang="zh-CN" sz="2000" b="0" kern="100" spc="30">
                        <a:effectLst/>
                        <a:latin typeface="Arial" panose="020B0604020202020204"/>
                        <a:ea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00" spc="30">
                          <a:effectLst/>
                        </a:rPr>
                        <a:t>描</a:t>
                      </a:r>
                      <a:r>
                        <a:rPr lang="en-US" sz="2000" b="0" kern="100" spc="30">
                          <a:effectLst/>
                        </a:rPr>
                        <a:t>    </a:t>
                      </a:r>
                      <a:r>
                        <a:rPr lang="zh-CN" sz="2000" b="0" kern="100" spc="30">
                          <a:effectLst/>
                        </a:rPr>
                        <a:t>述</a:t>
                      </a:r>
                      <a:endParaRPr lang="zh-CN" sz="2000" b="0" kern="100" spc="30">
                        <a:effectLst/>
                        <a:latin typeface="Arial" panose="020B0604020202020204"/>
                        <a:ea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95036">
                <a:tc>
                  <a:txBody>
                    <a:bodyPr/>
                    <a:lstStyle/>
                    <a:p>
                      <a:pPr indent="609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spc="30">
                          <a:effectLst/>
                        </a:rPr>
                        <a:t>break</a:t>
                      </a:r>
                      <a:r>
                        <a:rPr lang="zh-CN" sz="2000" b="0" kern="100" spc="30">
                          <a:effectLst/>
                        </a:rPr>
                        <a:t>语句</a:t>
                      </a:r>
                      <a:endParaRPr lang="zh-CN" sz="2000" b="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657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00" spc="30">
                          <a:effectLst/>
                        </a:rPr>
                        <a:t>终止循环语句和转移的执行语句后立即到循环后</a:t>
                      </a:r>
                      <a:endParaRPr lang="zh-CN" sz="2000" b="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95036">
                <a:tc>
                  <a:txBody>
                    <a:bodyPr/>
                    <a:lstStyle/>
                    <a:p>
                      <a:pPr indent="609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spc="30">
                          <a:effectLst/>
                        </a:rPr>
                        <a:t>Next</a:t>
                      </a:r>
                      <a:r>
                        <a:rPr lang="zh-CN" sz="2000" b="0" kern="100" spc="30">
                          <a:effectLst/>
                        </a:rPr>
                        <a:t>语句</a:t>
                      </a:r>
                      <a:endParaRPr lang="zh-CN" sz="2000" b="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657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00" spc="30" dirty="0">
                          <a:effectLst/>
                        </a:rPr>
                        <a:t>下一个语句模拟</a:t>
                      </a:r>
                      <a:r>
                        <a:rPr lang="en-US" sz="2000" b="0" kern="100" spc="30" dirty="0">
                          <a:effectLst/>
                        </a:rPr>
                        <a:t>R</a:t>
                      </a:r>
                      <a:r>
                        <a:rPr lang="zh-CN" sz="2000" b="0" kern="100" spc="30" dirty="0">
                          <a:effectLst/>
                        </a:rPr>
                        <a:t>语言的</a:t>
                      </a:r>
                      <a:r>
                        <a:rPr lang="en-US" sz="2000" b="0" kern="100" spc="30" dirty="0">
                          <a:effectLst/>
                        </a:rPr>
                        <a:t>switch</a:t>
                      </a:r>
                      <a:r>
                        <a:rPr lang="zh-CN" sz="2000" b="0" kern="100" spc="30" dirty="0">
                          <a:effectLst/>
                        </a:rPr>
                        <a:t>行为</a:t>
                      </a:r>
                      <a:endParaRPr lang="zh-CN" sz="2000" b="0" kern="100" spc="3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5" name="任意多边形 1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6"/>
          <p:cNvSpPr txBox="1"/>
          <p:nvPr/>
        </p:nvSpPr>
        <p:spPr>
          <a:xfrm>
            <a:off x="452232" y="173917"/>
            <a:ext cx="1983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8.1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控制结构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0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第八章 高级编程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1465" y="781992"/>
            <a:ext cx="568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  <a:defRPr sz="2400"/>
            </a:lvl1pPr>
          </a:lstStyle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循环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535" y="1603717"/>
            <a:ext cx="73714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在判断结构的例子中，我们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已经让电脑成功的可以根据不同的情况去水果店买西瓜了，但是若老板不打折，你就吃不到西瓜了。这时，你就想了，咱们小区门口有三家水果店，分别是鲜丰水果、四季水果和路边摊，一家不打折不代表三家都不打折啊，所以你希望电脑可以去三家都去看看，挑一家打折的店买西瓜。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348" y="3516923"/>
            <a:ext cx="70760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水果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店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c(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鲜丰水果、四季水果和路边摊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))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水果店打折）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    买西瓜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    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break(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循环结束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else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    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啥都不做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带西瓜回家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624" y="4895557"/>
            <a:ext cx="393848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循环的意义在于，可以用电脑对不同的对象执行相同的命令。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6" name="任意多边形 15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9" name="文本框 6"/>
          <p:cNvSpPr txBox="1"/>
          <p:nvPr/>
        </p:nvSpPr>
        <p:spPr>
          <a:xfrm>
            <a:off x="452232" y="173917"/>
            <a:ext cx="1983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8.1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控制结构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0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1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第八章 高级编程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1465" y="781992"/>
            <a:ext cx="568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  <a:defRPr sz="2400"/>
            </a:lvl1pPr>
          </a:lstStyle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while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循环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535" y="1603717"/>
            <a:ext cx="73714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while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循环重复的执行一个语句，直到条件不为真为止。语法为：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while(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statement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&lt;- 10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while(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&gt;0) {print("Hello");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&lt;- i-1}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请确保括号内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while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的条件语句能改变为假，否则循环将不会停止。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5" name="任意多边形 1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6"/>
          <p:cNvSpPr txBox="1"/>
          <p:nvPr/>
        </p:nvSpPr>
        <p:spPr>
          <a:xfrm>
            <a:off x="452232" y="173917"/>
            <a:ext cx="1983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8.1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控制结构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0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第八章 高级编程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1465" y="781992"/>
            <a:ext cx="568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  <a:defRPr sz="2400"/>
            </a:lvl1pPr>
          </a:lstStyle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repeat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循环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535" y="1603717"/>
            <a:ext cx="73714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repeat statement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repeat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是用来重复执行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statement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部门的函数，需要配合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break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来使用，否则无法结束循环。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i&lt;-1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repeat{ 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&lt;-i+1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if(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&gt;10) break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}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5" name="任意多边形 1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6"/>
          <p:cNvSpPr txBox="1"/>
          <p:nvPr/>
        </p:nvSpPr>
        <p:spPr>
          <a:xfrm>
            <a:off x="452232" y="173917"/>
            <a:ext cx="1983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8.1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控制结构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0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第八章 高级编程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904231" y="1169836"/>
              <a:ext cx="13355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第八章 高级编程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1096" y="2880021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30380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8.2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用户自定义函数</a:t>
              </a:r>
              <a:endParaRPr lang="zh-CN" altLang="en-US" sz="2100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49613" y="3600026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748748" y="2160016"/>
            <a:ext cx="5693399" cy="426278"/>
            <a:chOff x="1807265" y="2935089"/>
            <a:chExt cx="5693399" cy="426278"/>
          </a:xfrm>
        </p:grpSpPr>
        <p:sp>
          <p:nvSpPr>
            <p:cNvPr id="24" name="圆角矩形 23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2945869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逻辑运算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1094" y="1012825"/>
            <a:ext cx="7118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 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函数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是一个组织在一起的一组执行特定任务的语句。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语言有大量的内置函数，用户也可以创建自己的函数。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1" name="任意多边形 3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6"/>
          <p:cNvSpPr txBox="1"/>
          <p:nvPr/>
        </p:nvSpPr>
        <p:spPr>
          <a:xfrm>
            <a:off x="452232" y="173917"/>
            <a:ext cx="22813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8.2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自定义函数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5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36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第八章 高级编程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0339" y="1864995"/>
            <a:ext cx="568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  <a:defRPr sz="2400"/>
            </a:lvl1pPr>
          </a:lstStyle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函数定义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9483" y="2658794"/>
            <a:ext cx="73433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function_name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&lt;- function(arg_1, arg_2, ...) {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函数体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}</a:t>
            </a:r>
            <a:endParaRPr lang="zh-CN" altLang="zh-CN" sz="2000" dirty="0"/>
          </a:p>
          <a:p>
            <a:r>
              <a:rPr lang="en-US" altLang="zh-CN" sz="2000" dirty="0"/>
              <a:t> </a:t>
            </a:r>
            <a:endParaRPr lang="zh-CN" altLang="zh-CN" sz="2000" dirty="0"/>
          </a:p>
          <a:p>
            <a:endParaRPr lang="zh-CN" alt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7500" y="1020885"/>
            <a:ext cx="568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  <a:defRPr sz="2400"/>
            </a:lvl1pPr>
          </a:lstStyle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函数调用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332" y="1843186"/>
            <a:ext cx="73433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格式：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function_name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(arg_1, arg_2, ...)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参数在传到函数调用时，可以以相同的顺序调用，如提供在函数定义的顺序一样，或者它们出可以以不同的顺序提供（按参数名称）。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【例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8.1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】自定义函数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new.function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&lt;- function(a) {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for(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1:a) {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b &lt;- i^2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print(b)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}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}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5" name="任意多边形 1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6"/>
          <p:cNvSpPr txBox="1"/>
          <p:nvPr/>
        </p:nvSpPr>
        <p:spPr>
          <a:xfrm>
            <a:off x="452232" y="173917"/>
            <a:ext cx="22813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8.2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自定义函数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0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第八章 高级编程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904231" y="1169836"/>
              <a:ext cx="13355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第八章 高级编程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49613" y="3600026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3D89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bg1"/>
                </a:solidFill>
              </a:rPr>
              <a:t>习题</a:t>
            </a:r>
            <a:endParaRPr lang="zh-CN" altLang="en-US" sz="2100" dirty="0" smtClean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748748" y="2160016"/>
            <a:ext cx="5693399" cy="426278"/>
            <a:chOff x="1807265" y="2935089"/>
            <a:chExt cx="5693399" cy="426278"/>
          </a:xfrm>
        </p:grpSpPr>
        <p:sp>
          <p:nvSpPr>
            <p:cNvPr id="24" name="圆角矩形 23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2945869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逻辑运算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753338" y="2880021"/>
            <a:ext cx="5693399" cy="426278"/>
            <a:chOff x="1807265" y="2935089"/>
            <a:chExt cx="5693399" cy="426278"/>
          </a:xfrm>
        </p:grpSpPr>
        <p:sp>
          <p:nvSpPr>
            <p:cNvPr id="27" name="圆角矩形 26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2945869"/>
              <a:ext cx="30380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用户自定义函数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14605" y="-22225"/>
            <a:ext cx="9168130" cy="68802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2" y="2028169"/>
            <a:ext cx="79618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zh-CN" dirty="0">
                <a:solidFill>
                  <a:schemeClr val="bg1"/>
                </a:solidFill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zh-CN" altLang="zh-CN" dirty="0">
                <a:solidFill>
                  <a:schemeClr val="bg1"/>
                </a:solidFill>
              </a:rPr>
              <a:t>语言的选择控制结构包括（</a:t>
            </a:r>
            <a:r>
              <a:rPr lang="en-US" altLang="zh-CN" dirty="0">
                <a:solidFill>
                  <a:schemeClr val="bg1"/>
                </a:solidFill>
              </a:rPr>
              <a:t>      </a:t>
            </a:r>
            <a:r>
              <a:rPr lang="zh-CN" altLang="zh-CN" dirty="0">
                <a:solidFill>
                  <a:schemeClr val="bg1"/>
                </a:solidFill>
              </a:rPr>
              <a:t>）、（</a:t>
            </a:r>
            <a:r>
              <a:rPr lang="en-US" altLang="zh-CN" dirty="0">
                <a:solidFill>
                  <a:schemeClr val="bg1"/>
                </a:solidFill>
              </a:rPr>
              <a:t>      </a:t>
            </a:r>
            <a:r>
              <a:rPr lang="zh-CN" altLang="zh-CN" dirty="0">
                <a:solidFill>
                  <a:schemeClr val="bg1"/>
                </a:solidFill>
              </a:rPr>
              <a:t>）、（</a:t>
            </a:r>
            <a:r>
              <a:rPr lang="en-US" altLang="zh-CN" dirty="0">
                <a:solidFill>
                  <a:schemeClr val="bg1"/>
                </a:solidFill>
              </a:rPr>
              <a:t>      </a:t>
            </a:r>
            <a:r>
              <a:rPr lang="zh-CN" altLang="zh-CN" dirty="0">
                <a:solidFill>
                  <a:schemeClr val="bg1"/>
                </a:solidFill>
              </a:rPr>
              <a:t>）。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zh-CN" dirty="0" smtClean="0">
                <a:solidFill>
                  <a:schemeClr val="bg1"/>
                </a:solidFill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zh-CN" altLang="zh-CN" dirty="0">
                <a:solidFill>
                  <a:schemeClr val="bg1"/>
                </a:solidFill>
              </a:rPr>
              <a:t>语言中适用于一个条件有多个分支的情况的选择结构是</a:t>
            </a:r>
            <a:r>
              <a:rPr lang="zh-CN" altLang="zh-CN" dirty="0" smtClean="0">
                <a:solidFill>
                  <a:schemeClr val="bg1"/>
                </a:solidFill>
              </a:rPr>
              <a:t>（</a:t>
            </a:r>
            <a:r>
              <a:rPr lang="en-US" altLang="zh-CN" dirty="0" smtClean="0">
                <a:solidFill>
                  <a:schemeClr val="bg1"/>
                </a:solidFill>
              </a:rPr>
              <a:t>     </a:t>
            </a:r>
            <a:r>
              <a:rPr lang="zh-CN" altLang="zh-CN" dirty="0">
                <a:solidFill>
                  <a:schemeClr val="bg1"/>
                </a:solidFill>
              </a:rPr>
              <a:t>）。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3</a:t>
            </a:r>
            <a:r>
              <a:rPr lang="zh-CN" altLang="zh-CN" dirty="0">
                <a:solidFill>
                  <a:schemeClr val="bg1"/>
                </a:solidFill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zh-CN" altLang="zh-CN" dirty="0">
                <a:solidFill>
                  <a:schemeClr val="bg1"/>
                </a:solidFill>
              </a:rPr>
              <a:t>语言的循环结构除了有常见的</a:t>
            </a:r>
            <a:r>
              <a:rPr lang="en-US" altLang="zh-CN" dirty="0">
                <a:solidFill>
                  <a:schemeClr val="bg1"/>
                </a:solidFill>
              </a:rPr>
              <a:t>while</a:t>
            </a:r>
            <a:r>
              <a:rPr lang="zh-CN" altLang="zh-CN" dirty="0">
                <a:solidFill>
                  <a:schemeClr val="bg1"/>
                </a:solidFill>
              </a:rPr>
              <a:t>循环、</a:t>
            </a:r>
            <a:r>
              <a:rPr lang="en-US" altLang="zh-CN" dirty="0">
                <a:solidFill>
                  <a:schemeClr val="bg1"/>
                </a:solidFill>
              </a:rPr>
              <a:t>for</a:t>
            </a:r>
            <a:r>
              <a:rPr lang="zh-CN" altLang="zh-CN" dirty="0">
                <a:solidFill>
                  <a:schemeClr val="bg1"/>
                </a:solidFill>
              </a:rPr>
              <a:t>循环外，还有（</a:t>
            </a:r>
            <a:r>
              <a:rPr lang="en-US" altLang="zh-CN" dirty="0">
                <a:solidFill>
                  <a:schemeClr val="bg1"/>
                </a:solidFill>
              </a:rPr>
              <a:t>    </a:t>
            </a:r>
            <a:r>
              <a:rPr lang="zh-CN" altLang="zh-CN" dirty="0">
                <a:solidFill>
                  <a:schemeClr val="bg1"/>
                </a:solidFill>
              </a:rPr>
              <a:t>）循环。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4</a:t>
            </a:r>
            <a:r>
              <a:rPr lang="zh-CN" altLang="zh-CN" dirty="0">
                <a:solidFill>
                  <a:schemeClr val="bg1"/>
                </a:solidFill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zh-CN" altLang="zh-CN" dirty="0">
                <a:solidFill>
                  <a:schemeClr val="bg1"/>
                </a:solidFill>
              </a:rPr>
              <a:t>语言中需要通过</a:t>
            </a:r>
            <a:r>
              <a:rPr lang="en-US" altLang="zh-CN" dirty="0">
                <a:solidFill>
                  <a:schemeClr val="bg1"/>
                </a:solidFill>
              </a:rPr>
              <a:t>break</a:t>
            </a:r>
            <a:r>
              <a:rPr lang="zh-CN" altLang="zh-CN" dirty="0">
                <a:solidFill>
                  <a:schemeClr val="bg1"/>
                </a:solidFill>
              </a:rPr>
              <a:t>来结束循环的循环结构是（</a:t>
            </a:r>
            <a:r>
              <a:rPr lang="en-US" altLang="zh-CN" dirty="0">
                <a:solidFill>
                  <a:schemeClr val="bg1"/>
                </a:solidFill>
              </a:rPr>
              <a:t>    </a:t>
            </a:r>
            <a:r>
              <a:rPr lang="zh-CN" altLang="zh-CN" dirty="0">
                <a:solidFill>
                  <a:schemeClr val="bg1"/>
                </a:solidFill>
              </a:rPr>
              <a:t>）。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A</a:t>
            </a:r>
            <a:r>
              <a:rPr lang="zh-CN" altLang="zh-CN" dirty="0">
                <a:solidFill>
                  <a:schemeClr val="bg1"/>
                </a:solidFill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When 	B</a:t>
            </a:r>
            <a:r>
              <a:rPr lang="zh-CN" altLang="zh-CN" dirty="0">
                <a:solidFill>
                  <a:schemeClr val="bg1"/>
                </a:solidFill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While 	C</a:t>
            </a:r>
            <a:r>
              <a:rPr lang="zh-CN" altLang="zh-CN" dirty="0">
                <a:solidFill>
                  <a:schemeClr val="bg1"/>
                </a:solidFill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For 		D</a:t>
            </a:r>
            <a:r>
              <a:rPr lang="zh-CN" altLang="zh-CN" dirty="0">
                <a:solidFill>
                  <a:schemeClr val="bg1"/>
                </a:solidFill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repeat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5</a:t>
            </a:r>
            <a:r>
              <a:rPr lang="zh-CN" altLang="zh-CN" dirty="0">
                <a:solidFill>
                  <a:schemeClr val="bg1"/>
                </a:solidFill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zh-CN" altLang="zh-CN" dirty="0">
                <a:solidFill>
                  <a:schemeClr val="bg1"/>
                </a:solidFill>
              </a:rPr>
              <a:t>语言中测试条件在循环体的末尾的循环结构是（</a:t>
            </a:r>
            <a:r>
              <a:rPr lang="en-US" altLang="zh-CN" dirty="0">
                <a:solidFill>
                  <a:schemeClr val="bg1"/>
                </a:solidFill>
              </a:rPr>
              <a:t>    </a:t>
            </a:r>
            <a:r>
              <a:rPr lang="zh-CN" altLang="zh-CN" dirty="0">
                <a:solidFill>
                  <a:schemeClr val="bg1"/>
                </a:solidFill>
              </a:rPr>
              <a:t>）。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A</a:t>
            </a:r>
            <a:r>
              <a:rPr lang="zh-CN" altLang="zh-CN" dirty="0">
                <a:solidFill>
                  <a:schemeClr val="bg1"/>
                </a:solidFill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When B</a:t>
            </a:r>
            <a:r>
              <a:rPr lang="zh-CN" altLang="zh-CN" dirty="0">
                <a:solidFill>
                  <a:schemeClr val="bg1"/>
                </a:solidFill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While C</a:t>
            </a:r>
            <a:r>
              <a:rPr lang="zh-CN" altLang="zh-CN" dirty="0">
                <a:solidFill>
                  <a:schemeClr val="bg1"/>
                </a:solidFill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For D</a:t>
            </a:r>
            <a:r>
              <a:rPr lang="zh-CN" altLang="zh-CN" dirty="0">
                <a:solidFill>
                  <a:schemeClr val="bg1"/>
                </a:solidFill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repeat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6</a:t>
            </a:r>
            <a:r>
              <a:rPr lang="zh-CN" altLang="zh-CN" dirty="0">
                <a:solidFill>
                  <a:schemeClr val="bg1"/>
                </a:solidFill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zh-CN" altLang="zh-CN" dirty="0">
                <a:solidFill>
                  <a:schemeClr val="bg1"/>
                </a:solidFill>
              </a:rPr>
              <a:t>语言中一个函数可以含有任何参数，但参数不能有默认值</a:t>
            </a:r>
            <a:r>
              <a:rPr lang="zh-CN" altLang="zh-CN" dirty="0" smtClean="0">
                <a:solidFill>
                  <a:schemeClr val="bg1"/>
                </a:solidFill>
              </a:rPr>
              <a:t>。（</a:t>
            </a:r>
            <a:r>
              <a:rPr lang="en-US" altLang="zh-CN" dirty="0" smtClean="0">
                <a:solidFill>
                  <a:schemeClr val="bg1"/>
                </a:solidFill>
              </a:rPr>
              <a:t>      </a:t>
            </a:r>
            <a:r>
              <a:rPr lang="zh-CN" altLang="zh-CN" dirty="0">
                <a:solidFill>
                  <a:schemeClr val="bg1"/>
                </a:solidFill>
              </a:rPr>
              <a:t>）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7</a:t>
            </a:r>
            <a:r>
              <a:rPr lang="zh-CN" altLang="zh-CN" dirty="0">
                <a:solidFill>
                  <a:schemeClr val="bg1"/>
                </a:solidFill>
              </a:rPr>
              <a:t>．执行</a:t>
            </a:r>
            <a:r>
              <a:rPr lang="en-US" altLang="zh-CN" dirty="0">
                <a:solidFill>
                  <a:schemeClr val="bg1"/>
                </a:solidFill>
              </a:rPr>
              <a:t>for(</a:t>
            </a:r>
            <a:r>
              <a:rPr lang="en-US" altLang="zh-CN" dirty="0" err="1">
                <a:solidFill>
                  <a:schemeClr val="bg1"/>
                </a:solidFill>
              </a:rPr>
              <a:t>i</a:t>
            </a:r>
            <a:r>
              <a:rPr lang="en-US" altLang="zh-CN" dirty="0">
                <a:solidFill>
                  <a:schemeClr val="bg1"/>
                </a:solidFill>
              </a:rPr>
              <a:t> in 1:10) </a:t>
            </a:r>
            <a:r>
              <a:rPr lang="en-US" altLang="zh-CN" dirty="0" smtClean="0">
                <a:solidFill>
                  <a:schemeClr val="bg1"/>
                </a:solidFill>
              </a:rPr>
              <a:t>print</a:t>
            </a:r>
            <a:r>
              <a:rPr lang="en-US" altLang="zh-CN" dirty="0">
                <a:solidFill>
                  <a:schemeClr val="bg1"/>
                </a:solidFill>
              </a:rPr>
              <a:t>("Hello")</a:t>
            </a:r>
            <a:r>
              <a:rPr lang="zh-CN" altLang="zh-CN" dirty="0">
                <a:solidFill>
                  <a:schemeClr val="bg1"/>
                </a:solidFill>
              </a:rPr>
              <a:t>语句，单词</a:t>
            </a:r>
            <a:r>
              <a:rPr lang="en-US" altLang="zh-CN" dirty="0">
                <a:solidFill>
                  <a:schemeClr val="bg1"/>
                </a:solidFill>
              </a:rPr>
              <a:t>Hello</a:t>
            </a:r>
            <a:r>
              <a:rPr lang="zh-CN" altLang="zh-CN" dirty="0">
                <a:solidFill>
                  <a:schemeClr val="bg1"/>
                </a:solidFill>
              </a:rPr>
              <a:t>被输出了</a:t>
            </a:r>
            <a:r>
              <a:rPr lang="en-US" altLang="zh-CN" dirty="0">
                <a:solidFill>
                  <a:schemeClr val="bg1"/>
                </a:solidFill>
              </a:rPr>
              <a:t>9</a:t>
            </a:r>
            <a:r>
              <a:rPr lang="zh-CN" altLang="zh-CN" dirty="0">
                <a:solidFill>
                  <a:schemeClr val="bg1"/>
                </a:solidFill>
              </a:rPr>
              <a:t>次。（</a:t>
            </a:r>
            <a:r>
              <a:rPr lang="en-US" altLang="zh-CN" dirty="0">
                <a:solidFill>
                  <a:schemeClr val="bg1"/>
                </a:solidFill>
              </a:rPr>
              <a:t>    </a:t>
            </a:r>
            <a:r>
              <a:rPr lang="zh-CN" altLang="zh-CN" dirty="0">
                <a:solidFill>
                  <a:schemeClr val="bg1"/>
                </a:solidFill>
              </a:rPr>
              <a:t>）</a:t>
            </a:r>
            <a:endParaRPr lang="zh-CN" altLang="zh-CN" dirty="0">
              <a:solidFill>
                <a:schemeClr val="bg1"/>
              </a:solidFill>
            </a:endParaRPr>
          </a:p>
          <a:p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5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5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904231" y="1169836"/>
              <a:ext cx="13355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第八章 高级编程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1096" y="2160016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8.1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控制结构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42611" y="2880021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30380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用户自定义函数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44853" y="3600026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——一站式的人工智能实验平台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  <a:endPara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1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1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048" name="Picture 24" descr="F:\大数据挖掘平台\物联网大数据平台\logo_bate_homeaaa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4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4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983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8.1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控制结构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第八章 高级编程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7956" y="1598921"/>
            <a:ext cx="7652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软件包含两个逻辑值，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FALSE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。在其他编程语言中也称为布尔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值。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布尔向量就是充满着逻辑值的逻辑向量。那么有如何的应用呢？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文本框 12"/>
          <p:cNvSpPr txBox="1"/>
          <p:nvPr/>
        </p:nvSpPr>
        <p:spPr>
          <a:xfrm>
            <a:off x="541465" y="781992"/>
            <a:ext cx="568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比较运算可以产生逻辑值</a:t>
            </a:r>
            <a:endParaRPr kumimoji="1"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3849" y="2883877"/>
            <a:ext cx="640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&lt;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&gt;=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&lt;=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==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!= 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6431" y="3615397"/>
            <a:ext cx="74535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b=c(2,3,3,3,5,8,9,3,4,1) 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a=c(3,4,9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==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FALSE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对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于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长度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不相等的恒等比较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，首先补齐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a=c(3,4,9,3,4,9,3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4,9,3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然后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一一与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进行一一恒等比较。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4737" y="1398866"/>
            <a:ext cx="765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&amp;&amp;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||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xor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文本框 12"/>
          <p:cNvSpPr txBox="1"/>
          <p:nvPr/>
        </p:nvSpPr>
        <p:spPr>
          <a:xfrm>
            <a:off x="541465" y="781992"/>
            <a:ext cx="568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逻辑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运算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可以产生逻辑值</a:t>
            </a:r>
            <a:endParaRPr kumimoji="1"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6430" y="2138289"/>
            <a:ext cx="74535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  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和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&amp;&amp;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如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 x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&lt;- c(T,T,F) 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 y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&lt;- c(F,T,F) 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 x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&amp;&amp;y 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[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1] FALSE 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 </a:t>
            </a: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x&amp;y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[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1] FALSE TRUE FALSE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6430" y="5078438"/>
            <a:ext cx="662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  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和  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||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与上面使用类似。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5" name="任意多边形 2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8" name="文本框 6"/>
          <p:cNvSpPr txBox="1"/>
          <p:nvPr/>
        </p:nvSpPr>
        <p:spPr>
          <a:xfrm>
            <a:off x="452232" y="173917"/>
            <a:ext cx="1983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8.1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控制结构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30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第八章 高级编程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4736" y="1609882"/>
            <a:ext cx="7652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是在全部为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TURE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时返回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/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any()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是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在存在任何一个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时返回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/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他们都还有另外一个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参数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na.rm=T/F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即是否删除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值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如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 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/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all(x, na.rm=T)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文本框 12"/>
          <p:cNvSpPr txBox="1"/>
          <p:nvPr/>
        </p:nvSpPr>
        <p:spPr>
          <a:xfrm>
            <a:off x="541465" y="781992"/>
            <a:ext cx="568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判断数据中是否存在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值</a:t>
            </a:r>
            <a:endParaRPr kumimoji="1"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3" name="任意多边形 22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6" name="文本框 6"/>
          <p:cNvSpPr txBox="1"/>
          <p:nvPr/>
        </p:nvSpPr>
        <p:spPr>
          <a:xfrm>
            <a:off x="452232" y="173917"/>
            <a:ext cx="1983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8.1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控制结构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7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第八章 高级编程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7956" y="1598921"/>
            <a:ext cx="76528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当你命令计算机做一件事情的时候，这件事情可能分一些情况进行处理。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比如，你让计算机买西瓜，希望买到打折的西瓜，不打折的话你就不吃了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 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（水果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店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打折）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买西瓜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/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else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不买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了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/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通过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这个命令，计算机变得更智能了一些，他可以根据情况执行你的命令。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文本框 12"/>
          <p:cNvSpPr txBox="1"/>
          <p:nvPr/>
        </p:nvSpPr>
        <p:spPr>
          <a:xfrm>
            <a:off x="541465" y="781992"/>
            <a:ext cx="5689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if-else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结构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1"/>
              </a:buClr>
            </a:pPr>
            <a:endParaRPr kumimoji="1"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3849" y="5275385"/>
            <a:ext cx="412695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ifelse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水果店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打折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买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西瓜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不买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了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5" name="任意多边形 1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6"/>
          <p:cNvSpPr txBox="1"/>
          <p:nvPr/>
        </p:nvSpPr>
        <p:spPr>
          <a:xfrm>
            <a:off x="452232" y="173917"/>
            <a:ext cx="1983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8.1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控制结构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0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1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第八章 高级编程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7956" y="1598921"/>
            <a:ext cx="76528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水果店不打折你就吃不到西瓜，你不开心。那么，我们让计算机更智能一些。假如西瓜打折，就买西瓜；不打折的话让计算机跟老板讲价，老板同意打折，就买西瓜；不同意，不吃了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；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/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 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水果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店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打折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买西瓜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else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与老板讲价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讲价成功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    买西瓜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else: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    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不吃了。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/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文本框 12"/>
          <p:cNvSpPr txBox="1"/>
          <p:nvPr/>
        </p:nvSpPr>
        <p:spPr>
          <a:xfrm>
            <a:off x="541465" y="781992"/>
            <a:ext cx="5689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if-else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结构</a:t>
            </a:r>
            <a:endParaRPr lang="zh-CN" altLang="zh-CN" sz="2400" dirty="0"/>
          </a:p>
          <a:p>
            <a:pPr>
              <a:buClr>
                <a:schemeClr val="accent1"/>
              </a:buClr>
            </a:pPr>
            <a:endParaRPr kumimoji="1" lang="en-US" altLang="zh-CN" sz="2400" dirty="0" smtClean="0"/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1983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8.1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控制结构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0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第八章 高级编程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7956" y="1598921"/>
            <a:ext cx="76528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虽然和老板讲价一般都能讲成功，但是有的老板给力给打五折，有的老板只给打九折。你就想了，若老板打五折，我就买两个，今天吃一个，明天吃一个。若老板不给力，打折不到五折，就买一个，今天先吃，明天再说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 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水果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店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打折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买西瓜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else: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与老板讲价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打折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成功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&amp;&amp;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打折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力度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&lt;=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5)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    买两个西瓜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elseif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打折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成功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&amp;&amp;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打折力度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5)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    买一个西瓜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else: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    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不吃了。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/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文本框 12"/>
          <p:cNvSpPr txBox="1"/>
          <p:nvPr/>
        </p:nvSpPr>
        <p:spPr>
          <a:xfrm>
            <a:off x="541465" y="781992"/>
            <a:ext cx="5689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if-else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结构</a:t>
            </a:r>
            <a:endParaRPr lang="zh-CN" altLang="zh-CN" sz="2400" dirty="0"/>
          </a:p>
          <a:p>
            <a:pPr>
              <a:buClr>
                <a:schemeClr val="accent1"/>
              </a:buClr>
            </a:pPr>
            <a:endParaRPr kumimoji="1" lang="en-US" altLang="zh-CN" sz="2400" dirty="0" smtClean="0"/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1983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8.1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控制结构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0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第八章 高级编程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7956" y="1598921"/>
            <a:ext cx="76528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此外，有没有发现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打折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成功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这段代码其实也可以写成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/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if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打折成功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    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打折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力度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&lt;=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5)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        买两个西瓜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    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else: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        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买一个西瓜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else: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     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不吃了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/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文本框 12"/>
          <p:cNvSpPr txBox="1"/>
          <p:nvPr/>
        </p:nvSpPr>
        <p:spPr>
          <a:xfrm>
            <a:off x="541465" y="781992"/>
            <a:ext cx="5689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if-else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结构</a:t>
            </a:r>
            <a:endParaRPr lang="zh-CN" altLang="zh-CN" sz="2400" dirty="0"/>
          </a:p>
          <a:p>
            <a:pPr>
              <a:buClr>
                <a:schemeClr val="accent1"/>
              </a:buClr>
            </a:pPr>
            <a:endParaRPr kumimoji="1" lang="en-US" altLang="zh-CN" sz="2400" dirty="0" smtClean="0"/>
          </a:p>
        </p:txBody>
      </p:sp>
      <p:grpSp>
        <p:nvGrpSpPr>
          <p:cNvPr id="13" name="组合 1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4" name="任意多边形 1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452232" y="173917"/>
            <a:ext cx="1983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8.1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控制结构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8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0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第八章 高级编程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语言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《大数据实践》配套PPT之一：第5章 内存大数据计算框架 Spark_1.potx</Template>
  <TotalTime>0</TotalTime>
  <Words>3308</Words>
  <Application>WPS 演示</Application>
  <PresentationFormat>全屏显示(4:3)</PresentationFormat>
  <Paragraphs>381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Arial Unicode MS</vt:lpstr>
      <vt:lpstr>Calibri</vt:lpstr>
      <vt:lpstr>Arial</vt:lpstr>
      <vt:lpstr>黑体</vt:lpstr>
      <vt:lpstr>Times New Roman</vt:lpstr>
      <vt:lpstr>R语言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cstor</dc:creator>
  <cp:lastModifiedBy>繁华忧伤</cp:lastModifiedBy>
  <cp:revision>517</cp:revision>
  <dcterms:created xsi:type="dcterms:W3CDTF">2015-11-23T03:31:00Z</dcterms:created>
  <dcterms:modified xsi:type="dcterms:W3CDTF">2018-12-28T02:52:21Z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