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71"/>
  </p:handoutMasterIdLst>
  <p:sldIdLst>
    <p:sldId id="814" r:id="rId3"/>
    <p:sldId id="446" r:id="rId4"/>
    <p:sldId id="463" r:id="rId6"/>
    <p:sldId id="765" r:id="rId7"/>
    <p:sldId id="826" r:id="rId8"/>
    <p:sldId id="646" r:id="rId9"/>
    <p:sldId id="766" r:id="rId10"/>
    <p:sldId id="767" r:id="rId11"/>
    <p:sldId id="768" r:id="rId12"/>
    <p:sldId id="769" r:id="rId13"/>
    <p:sldId id="770" r:id="rId14"/>
    <p:sldId id="827" r:id="rId15"/>
    <p:sldId id="709" r:id="rId16"/>
    <p:sldId id="771" r:id="rId17"/>
    <p:sldId id="772" r:id="rId18"/>
    <p:sldId id="773" r:id="rId19"/>
    <p:sldId id="774" r:id="rId20"/>
    <p:sldId id="775" r:id="rId21"/>
    <p:sldId id="776" r:id="rId22"/>
    <p:sldId id="777" r:id="rId23"/>
    <p:sldId id="828" r:id="rId24"/>
    <p:sldId id="755" r:id="rId25"/>
    <p:sldId id="778" r:id="rId26"/>
    <p:sldId id="779" r:id="rId27"/>
    <p:sldId id="780" r:id="rId28"/>
    <p:sldId id="781" r:id="rId29"/>
    <p:sldId id="829" r:id="rId30"/>
    <p:sldId id="782" r:id="rId31"/>
    <p:sldId id="784" r:id="rId32"/>
    <p:sldId id="785" r:id="rId33"/>
    <p:sldId id="783" r:id="rId34"/>
    <p:sldId id="830" r:id="rId35"/>
    <p:sldId id="786" r:id="rId36"/>
    <p:sldId id="787" r:id="rId37"/>
    <p:sldId id="788" r:id="rId38"/>
    <p:sldId id="789" r:id="rId39"/>
    <p:sldId id="831" r:id="rId40"/>
    <p:sldId id="836" r:id="rId41"/>
    <p:sldId id="837" r:id="rId42"/>
    <p:sldId id="838" r:id="rId43"/>
    <p:sldId id="839" r:id="rId44"/>
    <p:sldId id="832" r:id="rId45"/>
    <p:sldId id="756" r:id="rId46"/>
    <p:sldId id="791" r:id="rId47"/>
    <p:sldId id="790" r:id="rId48"/>
    <p:sldId id="792" r:id="rId49"/>
    <p:sldId id="793" r:id="rId50"/>
    <p:sldId id="795" r:id="rId51"/>
    <p:sldId id="796" r:id="rId52"/>
    <p:sldId id="833" r:id="rId53"/>
    <p:sldId id="834" r:id="rId54"/>
    <p:sldId id="841" r:id="rId55"/>
    <p:sldId id="842" r:id="rId56"/>
    <p:sldId id="843" r:id="rId57"/>
    <p:sldId id="844" r:id="rId58"/>
    <p:sldId id="840" r:id="rId59"/>
    <p:sldId id="845" r:id="rId60"/>
    <p:sldId id="846" r:id="rId61"/>
    <p:sldId id="847" r:id="rId62"/>
    <p:sldId id="835" r:id="rId63"/>
    <p:sldId id="569" r:id="rId64"/>
    <p:sldId id="797" r:id="rId65"/>
    <p:sldId id="815" r:id="rId66"/>
    <p:sldId id="816" r:id="rId67"/>
    <p:sldId id="817" r:id="rId68"/>
    <p:sldId id="818" r:id="rId69"/>
    <p:sldId id="819" r:id="rId7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6429" autoAdjust="0"/>
  </p:normalViewPr>
  <p:slideViewPr>
    <p:cSldViewPr snapToGrid="0" showGuides="1">
      <p:cViewPr varScale="1">
        <p:scale>
          <a:sx n="68" d="100"/>
          <a:sy n="68" d="100"/>
        </p:scale>
        <p:origin x="-1554" y="-102"/>
      </p:cViewPr>
      <p:guideLst>
        <p:guide orient="horz" pos="4029"/>
        <p:guide orient="horz" pos="1455"/>
        <p:guide orient="horz" pos="637"/>
        <p:guide pos="1909"/>
        <p:guide pos="5537"/>
        <p:guide pos="1203"/>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666"/>
        <p:guide pos="216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5" Type="http://schemas.openxmlformats.org/officeDocument/2006/relationships/commentAuthors" Target="commentAuthors.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handoutMaster" Target="handoutMasters/handoutMaster1.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31.wmf"/><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hasCustomPrompt="1"/>
          </p:nvPr>
        </p:nvSpPr>
        <p:spPr>
          <a:xfrm>
            <a:off x="701675" y="1628775"/>
            <a:ext cx="7829550" cy="4364038"/>
          </a:xfrm>
        </p:spPr>
        <p:txBody>
          <a:bodyPr/>
          <a:lstStyle/>
          <a:p>
            <a:pPr lvl="0"/>
            <a:r>
              <a:rPr lang="zh-CN" altLang="en-US" noProof="0" smtClean="0"/>
              <a:t>单击图标添加表格</a:t>
            </a:r>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5.emf"/><Relationship Id="rId1"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27.wmf"/><Relationship Id="rId2" Type="http://schemas.openxmlformats.org/officeDocument/2006/relationships/oleObject" Target="../embeddings/oleObject2.bin"/><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1.wmf"/><Relationship Id="rId7" Type="http://schemas.openxmlformats.org/officeDocument/2006/relationships/oleObject" Target="../embeddings/oleObject6.bin"/><Relationship Id="rId6" Type="http://schemas.openxmlformats.org/officeDocument/2006/relationships/image" Target="../media/image30.wmf"/><Relationship Id="rId5" Type="http://schemas.openxmlformats.org/officeDocument/2006/relationships/oleObject" Target="../embeddings/oleObject5.bin"/><Relationship Id="rId4" Type="http://schemas.openxmlformats.org/officeDocument/2006/relationships/image" Target="../media/image29.wmf"/><Relationship Id="rId3" Type="http://schemas.openxmlformats.org/officeDocument/2006/relationships/oleObject" Target="../embeddings/oleObject4.bin"/><Relationship Id="rId2" Type="http://schemas.openxmlformats.org/officeDocument/2006/relationships/image" Target="../media/image28.wmf"/><Relationship Id="rId10" Type="http://schemas.openxmlformats.org/officeDocument/2006/relationships/vmlDrawing" Target="../drawings/vmlDrawing3.vml"/><Relationship Id="rId1"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oleObject" Target="../embeddings/oleObject9.bin"/><Relationship Id="rId4" Type="http://schemas.openxmlformats.org/officeDocument/2006/relationships/image" Target="../media/image35.wmf"/><Relationship Id="rId3" Type="http://schemas.openxmlformats.org/officeDocument/2006/relationships/oleObject" Target="../embeddings/oleObject8.bin"/><Relationship Id="rId2" Type="http://schemas.openxmlformats.org/officeDocument/2006/relationships/image" Target="../media/image34.wmf"/><Relationship Id="rId1" Type="http://schemas.openxmlformats.org/officeDocument/2006/relationships/oleObject" Target="../embeddings/oleObject7.bin"/></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2.xml"/><Relationship Id="rId7" Type="http://schemas.openxmlformats.org/officeDocument/2006/relationships/image" Target="../media/image42.wmf"/><Relationship Id="rId6" Type="http://schemas.openxmlformats.org/officeDocument/2006/relationships/oleObject" Target="../embeddings/oleObject12.bin"/><Relationship Id="rId5" Type="http://schemas.openxmlformats.org/officeDocument/2006/relationships/image" Target="../media/image41.wmf"/><Relationship Id="rId4" Type="http://schemas.openxmlformats.org/officeDocument/2006/relationships/oleObject" Target="../embeddings/oleObject11.bin"/><Relationship Id="rId3" Type="http://schemas.openxmlformats.org/officeDocument/2006/relationships/image" Target="../media/image40.wmf"/><Relationship Id="rId2" Type="http://schemas.openxmlformats.org/officeDocument/2006/relationships/oleObject" Target="../embeddings/oleObject10.bin"/><Relationship Id="rId1" Type="http://schemas.openxmlformats.org/officeDocument/2006/relationships/image" Target="../media/image39.png"/></Relationships>
</file>

<file path=ppt/slides/_rels/slide52.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2.xml"/><Relationship Id="rId4" Type="http://schemas.openxmlformats.org/officeDocument/2006/relationships/image" Target="../media/image44.wmf"/><Relationship Id="rId3" Type="http://schemas.openxmlformats.org/officeDocument/2006/relationships/oleObject" Target="../embeddings/oleObject14.bin"/><Relationship Id="rId2" Type="http://schemas.openxmlformats.org/officeDocument/2006/relationships/image" Target="../media/image43.wmf"/><Relationship Id="rId1" Type="http://schemas.openxmlformats.org/officeDocument/2006/relationships/oleObject" Target="../embeddings/oleObject13.bin"/></Relationships>
</file>

<file path=ppt/slides/_rels/slide53.xml.rels><?xml version="1.0" encoding="UTF-8" standalone="yes"?>
<Relationships xmlns="http://schemas.openxmlformats.org/package/2006/relationships"><Relationship Id="rId6" Type="http://schemas.openxmlformats.org/officeDocument/2006/relationships/vmlDrawing" Target="../drawings/vmlDrawing7.vml"/><Relationship Id="rId5" Type="http://schemas.openxmlformats.org/officeDocument/2006/relationships/slideLayout" Target="../slideLayouts/slideLayout2.xml"/><Relationship Id="rId4" Type="http://schemas.openxmlformats.org/officeDocument/2006/relationships/image" Target="../media/image46.wmf"/><Relationship Id="rId3" Type="http://schemas.openxmlformats.org/officeDocument/2006/relationships/oleObject" Target="../embeddings/oleObject16.bin"/><Relationship Id="rId2" Type="http://schemas.openxmlformats.org/officeDocument/2006/relationships/image" Target="../media/image45.wmf"/><Relationship Id="rId1" Type="http://schemas.openxmlformats.org/officeDocument/2006/relationships/oleObject" Target="../embeddings/oleObject15.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1.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1.png"/></Relationships>
</file>

<file path=ppt/slides/_rels/slide6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hyperlink" Target="http://www.cstor.cn/proTextdetail_11007.html" TargetMode="External"/><Relationship Id="rId4" Type="http://schemas.openxmlformats.org/officeDocument/2006/relationships/image" Target="../media/image53.jpeg"/><Relationship Id="rId3" Type="http://schemas.openxmlformats.org/officeDocument/2006/relationships/hyperlink" Target="http://www.cstor.cn/proTextdetail_12031.html" TargetMode="External"/><Relationship Id="rId2" Type="http://schemas.openxmlformats.org/officeDocument/2006/relationships/image" Target="../media/image52.jpeg"/><Relationship Id="rId1" Type="http://schemas.openxmlformats.org/officeDocument/2006/relationships/hyperlink" Target="http://www.cstor.cn/proTextdetail_10766.html" TargetMode="External"/></Relationships>
</file>

<file path=ppt/slides/_rels/slide6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61.jpeg"/><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image" Target="../media/image55.jpeg"/></Relationships>
</file>

<file path=ppt/slides/_rels/slide6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s>
</file>

<file path=ppt/slides/_rels/slide66.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70.png"/><Relationship Id="rId7" Type="http://schemas.openxmlformats.org/officeDocument/2006/relationships/hyperlink" Target="http://www.chinarobots.cn/" TargetMode="External"/><Relationship Id="rId6" Type="http://schemas.openxmlformats.org/officeDocument/2006/relationships/image" Target="../media/image69.png"/><Relationship Id="rId5" Type="http://schemas.openxmlformats.org/officeDocument/2006/relationships/hyperlink" Target="http://www.chinaaiworld.cn/" TargetMode="External"/><Relationship Id="rId4" Type="http://schemas.openxmlformats.org/officeDocument/2006/relationships/image" Target="../media/image68.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80.png"/><Relationship Id="rId25" Type="http://schemas.openxmlformats.org/officeDocument/2006/relationships/image" Target="../media/image79.png"/><Relationship Id="rId24" Type="http://schemas.openxmlformats.org/officeDocument/2006/relationships/hyperlink" Target="http://www.envicloud.cn/" TargetMode="External"/><Relationship Id="rId23" Type="http://schemas.openxmlformats.org/officeDocument/2006/relationships/image" Target="../media/image78.png"/><Relationship Id="rId22" Type="http://schemas.openxmlformats.org/officeDocument/2006/relationships/image" Target="../media/image77.png"/><Relationship Id="rId21" Type="http://schemas.openxmlformats.org/officeDocument/2006/relationships/hyperlink" Target="http://www.wanwuyun.com/" TargetMode="External"/><Relationship Id="rId20" Type="http://schemas.openxmlformats.org/officeDocument/2006/relationships/image" Target="../media/image76.png"/><Relationship Id="rId2" Type="http://schemas.openxmlformats.org/officeDocument/2006/relationships/image" Target="../media/image67.png"/><Relationship Id="rId19" Type="http://schemas.openxmlformats.org/officeDocument/2006/relationships/hyperlink" Target="http://www.smartcitychina.cn/" TargetMode="External"/><Relationship Id="rId18" Type="http://schemas.openxmlformats.org/officeDocument/2006/relationships/image" Target="../media/image75.png"/><Relationship Id="rId17" Type="http://schemas.openxmlformats.org/officeDocument/2006/relationships/hyperlink" Target="http://www.netofthings.cn/" TargetMode="External"/><Relationship Id="rId16" Type="http://schemas.openxmlformats.org/officeDocument/2006/relationships/image" Target="../media/image74.png"/><Relationship Id="rId15" Type="http://schemas.openxmlformats.org/officeDocument/2006/relationships/hyperlink" Target="http://www.thebigdata.cn/" TargetMode="External"/><Relationship Id="rId14" Type="http://schemas.openxmlformats.org/officeDocument/2006/relationships/image" Target="../media/image73.png"/><Relationship Id="rId13" Type="http://schemas.openxmlformats.org/officeDocument/2006/relationships/hyperlink" Target="http://www.worldstor.cn/" TargetMode="External"/><Relationship Id="rId12" Type="http://schemas.openxmlformats.org/officeDocument/2006/relationships/image" Target="../media/image72.png"/><Relationship Id="rId11" Type="http://schemas.openxmlformats.org/officeDocument/2006/relationships/hyperlink" Target="http://www.pm25.org.cn/" TargetMode="External"/><Relationship Id="rId10" Type="http://schemas.openxmlformats.org/officeDocument/2006/relationships/image" Target="../media/image71.png"/><Relationship Id="rId1" Type="http://schemas.openxmlformats.org/officeDocument/2006/relationships/hyperlink" Target="http://www.chinaznyj.com/" TargetMode="Externa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
        <p:nvSpPr>
          <p:cNvPr id="4" name="矩形 3"/>
          <p:cNvSpPr/>
          <p:nvPr/>
        </p:nvSpPr>
        <p:spPr>
          <a:xfrm>
            <a:off x="1319511" y="720005"/>
            <a:ext cx="6504978" cy="1322070"/>
          </a:xfrm>
          <a:prstGeom prst="rect">
            <a:avLst/>
          </a:prstGeom>
          <a:effectLst/>
        </p:spPr>
        <p:txBody>
          <a:bodyPr wrap="square">
            <a:spAutoFit/>
          </a:bodyPr>
          <a:lstStyle/>
          <a:p>
            <a:pPr algn="ctr">
              <a:defRPr/>
            </a:pPr>
            <a:r>
              <a:rPr lang="en-US" altLang="zh-CN" sz="8000" b="1" spc="300" dirty="0" smtClean="0">
                <a:ln w="11430"/>
                <a:solidFill>
                  <a:srgbClr val="3D89BC"/>
                </a:solidFill>
                <a:latin typeface="微软雅黑" panose="020B0503020204020204" pitchFamily="34" charset="-122"/>
                <a:ea typeface="微软雅黑" panose="020B0503020204020204" pitchFamily="34" charset="-122"/>
              </a:rPr>
              <a:t>R </a:t>
            </a: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语言</a:t>
            </a:r>
            <a:endParaRPr lang="zh-CN" altLang="en-US" sz="80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8" name="TextBox 6"/>
          <p:cNvSpPr txBox="1"/>
          <p:nvPr/>
        </p:nvSpPr>
        <p:spPr>
          <a:xfrm>
            <a:off x="1670340" y="2297556"/>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30713"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5744150"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TextBox 6"/>
          <p:cNvSpPr txBox="1"/>
          <p:nvPr/>
        </p:nvSpPr>
        <p:spPr>
          <a:xfrm>
            <a:off x="1670340" y="2634610"/>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程显毅    主编                            刘颖  朱倩    副主编</a:t>
            </a:r>
            <a:endParaRPr lang="zh-CN" altLang="en-US" sz="1600" dirty="0">
              <a:solidFill>
                <a:schemeClr val="tx1">
                  <a:lumMod val="75000"/>
                  <a:lumOff val="25000"/>
                </a:schemeClr>
              </a:solidFill>
            </a:endParaRPr>
          </a:p>
        </p:txBody>
      </p:sp>
      <p:sp>
        <p:nvSpPr>
          <p:cNvPr id="5" name="Freeform 25"/>
          <p:cNvSpPr>
            <a:spLocks noEditPoints="1"/>
          </p:cNvSpPr>
          <p:nvPr/>
        </p:nvSpPr>
        <p:spPr bwMode="auto">
          <a:xfrm>
            <a:off x="2442785"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9.2 </a:t>
            </a:r>
            <a:r>
              <a:rPr lang="zh-CN" altLang="en-US" sz="2100" b="1" spc="225" dirty="0" smtClean="0">
                <a:solidFill>
                  <a:prstClr val="white"/>
                </a:solidFill>
              </a:rPr>
              <a:t>聚类模型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19" name="TextBox 18"/>
          <p:cNvSpPr txBox="1"/>
          <p:nvPr/>
        </p:nvSpPr>
        <p:spPr>
          <a:xfrm>
            <a:off x="886264" y="1309585"/>
            <a:ext cx="7652825" cy="1015663"/>
          </a:xfrm>
          <a:prstGeom prst="rect">
            <a:avLst/>
          </a:prstGeom>
          <a:noFill/>
        </p:spPr>
        <p:txBody>
          <a:bodyPr wrap="square" rtlCol="0">
            <a:spAutoFit/>
          </a:bodyPr>
          <a:lstStyle/>
          <a:p>
            <a:pPr algn="just"/>
            <a:r>
              <a:rPr lang="zh-CN" altLang="zh-CN" sz="2000" dirty="0">
                <a:solidFill>
                  <a:schemeClr val="tx1">
                    <a:lumMod val="75000"/>
                    <a:lumOff val="25000"/>
                  </a:schemeClr>
                </a:solidFill>
              </a:rPr>
              <a:t>参数</a:t>
            </a:r>
            <a:r>
              <a:rPr lang="en-US" altLang="zh-CN" sz="2000" dirty="0">
                <a:solidFill>
                  <a:schemeClr val="tx1">
                    <a:lumMod val="75000"/>
                    <a:lumOff val="25000"/>
                  </a:schemeClr>
                </a:solidFill>
              </a:rPr>
              <a:t>Iterate Clusters</a:t>
            </a:r>
            <a:r>
              <a:rPr lang="zh-CN" altLang="zh-CN" sz="2000" dirty="0">
                <a:solidFill>
                  <a:schemeClr val="tx1">
                    <a:lumMod val="75000"/>
                    <a:lumOff val="25000"/>
                  </a:schemeClr>
                </a:solidFill>
              </a:rPr>
              <a:t>允许建立多个聚类模型，利用度量每个模型的结果指导建立多聚类模型。图</a:t>
            </a:r>
            <a:r>
              <a:rPr lang="en-US" altLang="zh-CN" sz="2000" dirty="0">
                <a:solidFill>
                  <a:schemeClr val="tx1">
                    <a:lumMod val="75000"/>
                    <a:lumOff val="25000"/>
                  </a:schemeClr>
                </a:solidFill>
              </a:rPr>
              <a:t>9.6</a:t>
            </a:r>
            <a:r>
              <a:rPr lang="zh-CN" altLang="zh-CN" sz="2000" dirty="0">
                <a:solidFill>
                  <a:schemeClr val="tx1">
                    <a:lumMod val="75000"/>
                    <a:lumOff val="25000"/>
                  </a:schemeClr>
                </a:solidFill>
              </a:rPr>
              <a:t>显示了对变量</a:t>
            </a:r>
            <a:r>
              <a:rPr lang="en-US" altLang="zh-CN" sz="2000" dirty="0" err="1">
                <a:solidFill>
                  <a:schemeClr val="tx1">
                    <a:lumMod val="75000"/>
                    <a:lumOff val="25000"/>
                  </a:schemeClr>
                </a:solidFill>
              </a:rPr>
              <a:t>MinTemp</a:t>
            </a:r>
            <a:r>
              <a:rPr lang="zh-CN" altLang="zh-CN" sz="2000" dirty="0">
                <a:solidFill>
                  <a:schemeClr val="tx1">
                    <a:lumMod val="75000"/>
                    <a:lumOff val="25000"/>
                  </a:schemeClr>
                </a:solidFill>
              </a:rPr>
              <a:t>和</a:t>
            </a:r>
            <a:r>
              <a:rPr lang="en-US" altLang="zh-CN" sz="2000" dirty="0">
                <a:solidFill>
                  <a:schemeClr val="tx1">
                    <a:lumMod val="75000"/>
                    <a:lumOff val="25000"/>
                  </a:schemeClr>
                </a:solidFill>
              </a:rPr>
              <a:t>Rainfall</a:t>
            </a:r>
            <a:r>
              <a:rPr lang="zh-CN" altLang="zh-CN" sz="2000" dirty="0">
                <a:solidFill>
                  <a:schemeClr val="tx1">
                    <a:lumMod val="75000"/>
                    <a:lumOff val="25000"/>
                  </a:schemeClr>
                </a:solidFill>
              </a:rPr>
              <a:t>建立</a:t>
            </a:r>
            <a:r>
              <a:rPr lang="en-US" altLang="zh-CN" sz="2000" dirty="0">
                <a:solidFill>
                  <a:schemeClr val="tx1">
                    <a:lumMod val="75000"/>
                    <a:lumOff val="25000"/>
                  </a:schemeClr>
                </a:solidFill>
              </a:rPr>
              <a:t>3</a:t>
            </a:r>
            <a:r>
              <a:rPr lang="zh-CN" altLang="zh-CN" sz="2000" dirty="0">
                <a:solidFill>
                  <a:schemeClr val="tx1">
                    <a:lumMod val="75000"/>
                    <a:lumOff val="25000"/>
                  </a:schemeClr>
                </a:solidFill>
              </a:rPr>
              <a:t>个聚类模型，可视化报告见图</a:t>
            </a:r>
            <a:r>
              <a:rPr lang="en-US" altLang="zh-CN" sz="2000" dirty="0">
                <a:solidFill>
                  <a:schemeClr val="tx1">
                    <a:lumMod val="75000"/>
                    <a:lumOff val="25000"/>
                  </a:schemeClr>
                </a:solidFill>
              </a:rPr>
              <a:t>9.7</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p:txBody>
      </p:sp>
      <p:sp>
        <p:nvSpPr>
          <p:cNvPr id="22"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K-means</a:t>
            </a:r>
            <a:r>
              <a:rPr lang="zh-CN" altLang="zh-CN" sz="2400" dirty="0">
                <a:solidFill>
                  <a:schemeClr val="tx1">
                    <a:lumMod val="75000"/>
                    <a:lumOff val="25000"/>
                  </a:schemeClr>
                </a:solidFill>
              </a:rPr>
              <a:t>聚类</a:t>
            </a:r>
            <a:endParaRPr kumimoji="1" lang="zh-CN" altLang="zh-CN" sz="2400" dirty="0" smtClean="0">
              <a:solidFill>
                <a:schemeClr val="tx1">
                  <a:lumMod val="75000"/>
                  <a:lumOff val="25000"/>
                </a:schemeClr>
              </a:solidFill>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13695" y="2335799"/>
            <a:ext cx="521017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图片 14"/>
          <p:cNvPicPr/>
          <p:nvPr/>
        </p:nvPicPr>
        <p:blipFill>
          <a:blip r:embed="rId2">
            <a:extLst>
              <a:ext uri="{28A0092B-C50C-407E-A947-70E740481C1C}">
                <a14:useLocalDpi xmlns:a14="http://schemas.microsoft.com/office/drawing/2010/main" val="0"/>
              </a:ext>
            </a:extLst>
          </a:blip>
          <a:srcRect/>
          <a:stretch>
            <a:fillRect/>
          </a:stretch>
        </p:blipFill>
        <p:spPr>
          <a:xfrm>
            <a:off x="452232" y="3697874"/>
            <a:ext cx="5276850" cy="3009900"/>
          </a:xfrm>
          <a:prstGeom prst="rect">
            <a:avLst/>
          </a:prstGeom>
          <a:noFill/>
          <a:ln>
            <a:noFill/>
          </a:ln>
        </p:spPr>
      </p:pic>
      <p:sp>
        <p:nvSpPr>
          <p:cNvPr id="11" name="TextBox 10"/>
          <p:cNvSpPr txBox="1"/>
          <p:nvPr/>
        </p:nvSpPr>
        <p:spPr>
          <a:xfrm>
            <a:off x="5838092" y="3953022"/>
            <a:ext cx="3181084" cy="1938992"/>
          </a:xfrm>
          <a:prstGeom prst="rect">
            <a:avLst/>
          </a:prstGeom>
          <a:solidFill>
            <a:srgbClr val="FFFF00"/>
          </a:solidFill>
        </p:spPr>
        <p:txBody>
          <a:bodyPr wrap="square" rtlCol="0">
            <a:spAutoFit/>
          </a:bodyPr>
          <a:lstStyle/>
          <a:p>
            <a:r>
              <a:rPr lang="zh-CN" altLang="zh-CN" sz="2000" dirty="0">
                <a:solidFill>
                  <a:schemeClr val="tx1">
                    <a:lumMod val="75000"/>
                    <a:lumOff val="25000"/>
                  </a:schemeClr>
                </a:solidFill>
              </a:rPr>
              <a:t>实线表示每个聚类模型的类内数据的平方和，虚线表示当前聚类模型的类内数据的平方和与前一个聚类模型的类内数据的平方和的差，或改进度量。</a:t>
            </a:r>
            <a:endParaRPr lang="zh-CN" altLang="zh-CN" sz="20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9.2 </a:t>
            </a:r>
            <a:r>
              <a:rPr lang="zh-CN" altLang="en-US" sz="2100" b="1" spc="225" dirty="0" smtClean="0">
                <a:solidFill>
                  <a:prstClr val="white"/>
                </a:solidFill>
              </a:rPr>
              <a:t>聚类模型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19" name="TextBox 18"/>
          <p:cNvSpPr txBox="1"/>
          <p:nvPr/>
        </p:nvSpPr>
        <p:spPr>
          <a:xfrm>
            <a:off x="886264" y="1309585"/>
            <a:ext cx="7652825" cy="2246769"/>
          </a:xfrm>
          <a:prstGeom prst="rect">
            <a:avLst/>
          </a:prstGeom>
          <a:noFill/>
        </p:spPr>
        <p:txBody>
          <a:bodyPr wrap="square" rtlCol="0">
            <a:spAutoFit/>
          </a:bodyPr>
          <a:lstStyle/>
          <a:p>
            <a:pPr algn="just"/>
            <a:r>
              <a:rPr lang="en-US" altLang="zh-CN" sz="2000" dirty="0" smtClean="0"/>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一旦</a:t>
            </a:r>
            <a:r>
              <a:rPr lang="zh-CN" altLang="zh-CN" sz="2000" dirty="0">
                <a:solidFill>
                  <a:schemeClr val="tx1">
                    <a:lumMod val="75000"/>
                    <a:lumOff val="25000"/>
                  </a:schemeClr>
                </a:solidFill>
              </a:rPr>
              <a:t>完成建模，按钮</a:t>
            </a:r>
            <a:r>
              <a:rPr lang="en-US" altLang="zh-CN" sz="2000" dirty="0">
                <a:solidFill>
                  <a:schemeClr val="tx1">
                    <a:lumMod val="75000"/>
                    <a:lumOff val="25000"/>
                  </a:schemeClr>
                </a:solidFill>
              </a:rPr>
              <a:t>Stats</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Data Plot</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Discriminant</a:t>
            </a:r>
            <a:r>
              <a:rPr lang="zh-CN" altLang="zh-CN" sz="2000" dirty="0">
                <a:solidFill>
                  <a:schemeClr val="tx1">
                    <a:lumMod val="75000"/>
                    <a:lumOff val="25000"/>
                  </a:schemeClr>
                </a:solidFill>
              </a:rPr>
              <a:t>可用。单击“</a:t>
            </a:r>
            <a:r>
              <a:rPr lang="en-US" altLang="zh-CN" sz="2000" dirty="0">
                <a:solidFill>
                  <a:schemeClr val="tx1">
                    <a:lumMod val="75000"/>
                    <a:lumOff val="25000"/>
                  </a:schemeClr>
                </a:solidFill>
              </a:rPr>
              <a:t>Stats</a:t>
            </a:r>
            <a:r>
              <a:rPr lang="zh-CN" altLang="zh-CN" sz="2000" dirty="0">
                <a:solidFill>
                  <a:schemeClr val="tx1">
                    <a:lumMod val="75000"/>
                    <a:lumOff val="25000"/>
                  </a:schemeClr>
                </a:solidFill>
              </a:rPr>
              <a:t>”按钮，将在结果展示区显示每个聚类簇所有参与模型质量评估的统计量，并比较不同</a:t>
            </a:r>
            <a:r>
              <a:rPr lang="en-US" altLang="zh-CN" sz="2000" dirty="0">
                <a:solidFill>
                  <a:schemeClr val="tx1">
                    <a:lumMod val="75000"/>
                    <a:lumOff val="25000"/>
                  </a:schemeClr>
                </a:solidFill>
              </a:rPr>
              <a:t>K-means</a:t>
            </a:r>
            <a:r>
              <a:rPr lang="zh-CN" altLang="zh-CN" sz="2000" dirty="0">
                <a:solidFill>
                  <a:schemeClr val="tx1">
                    <a:lumMod val="75000"/>
                    <a:lumOff val="25000"/>
                  </a:schemeClr>
                </a:solidFill>
              </a:rPr>
              <a:t>模型。单击“</a:t>
            </a:r>
            <a:r>
              <a:rPr lang="en-US" altLang="zh-CN" sz="2000" dirty="0">
                <a:solidFill>
                  <a:schemeClr val="tx1">
                    <a:lumMod val="75000"/>
                    <a:lumOff val="25000"/>
                  </a:schemeClr>
                </a:solidFill>
              </a:rPr>
              <a:t>Data Plot</a:t>
            </a:r>
            <a:r>
              <a:rPr lang="zh-CN" altLang="zh-CN" sz="2000" dirty="0">
                <a:solidFill>
                  <a:schemeClr val="tx1">
                    <a:lumMod val="75000"/>
                    <a:lumOff val="25000"/>
                  </a:schemeClr>
                </a:solidFill>
              </a:rPr>
              <a:t>”按钮输出数据分布可视化图形，单击“</a:t>
            </a:r>
            <a:r>
              <a:rPr lang="en-US" altLang="zh-CN" sz="2000" dirty="0">
                <a:solidFill>
                  <a:schemeClr val="tx1">
                    <a:lumMod val="75000"/>
                    <a:lumOff val="25000"/>
                  </a:schemeClr>
                </a:solidFill>
              </a:rPr>
              <a:t>Discriminant</a:t>
            </a:r>
            <a:r>
              <a:rPr lang="zh-CN" altLang="zh-CN" sz="2000" dirty="0">
                <a:solidFill>
                  <a:schemeClr val="tx1">
                    <a:lumMod val="75000"/>
                    <a:lumOff val="25000"/>
                  </a:schemeClr>
                </a:solidFill>
              </a:rPr>
              <a:t>”按钮输出判别式坐标图，该图突出原始数据簇与簇之间的关键差异，类似于</a:t>
            </a:r>
            <a:r>
              <a:rPr lang="en-US" altLang="zh-CN" sz="2000" dirty="0">
                <a:solidFill>
                  <a:schemeClr val="tx1">
                    <a:lumMod val="75000"/>
                    <a:lumOff val="25000"/>
                  </a:schemeClr>
                </a:solidFill>
              </a:rPr>
              <a:t>PCA(principal components analysis)</a:t>
            </a:r>
            <a:r>
              <a:rPr lang="zh-CN" altLang="zh-CN" sz="2000" dirty="0">
                <a:solidFill>
                  <a:schemeClr val="tx1">
                    <a:lumMod val="75000"/>
                    <a:lumOff val="25000"/>
                  </a:schemeClr>
                </a:solidFill>
              </a:rPr>
              <a:t>。点击“</a:t>
            </a:r>
            <a:r>
              <a:rPr lang="en-US" altLang="zh-CN" sz="2000" dirty="0">
                <a:solidFill>
                  <a:schemeClr val="tx1">
                    <a:lumMod val="75000"/>
                    <a:lumOff val="25000"/>
                  </a:schemeClr>
                </a:solidFill>
              </a:rPr>
              <a:t>Discriminant</a:t>
            </a:r>
            <a:r>
              <a:rPr lang="zh-CN" altLang="zh-CN" sz="2000" dirty="0">
                <a:solidFill>
                  <a:schemeClr val="tx1">
                    <a:lumMod val="75000"/>
                    <a:lumOff val="25000"/>
                  </a:schemeClr>
                </a:solidFill>
              </a:rPr>
              <a:t>”按钮判别式坐标图显示</a:t>
            </a:r>
            <a:r>
              <a:rPr lang="zh-CN" altLang="zh-CN" sz="2000" dirty="0" smtClean="0">
                <a:solidFill>
                  <a:schemeClr val="tx1">
                    <a:lumMod val="75000"/>
                    <a:lumOff val="25000"/>
                  </a:schemeClr>
                </a:solidFill>
              </a:rPr>
              <a:t>在</a:t>
            </a:r>
            <a:r>
              <a:rPr lang="zh-CN" altLang="en-US" sz="2000" dirty="0" smtClean="0">
                <a:solidFill>
                  <a:schemeClr val="tx1">
                    <a:lumMod val="75000"/>
                    <a:lumOff val="25000"/>
                  </a:schemeClr>
                </a:solidFill>
              </a:rPr>
              <a:t>下</a:t>
            </a:r>
            <a:r>
              <a:rPr lang="zh-CN" altLang="zh-CN" sz="2000" dirty="0" smtClean="0">
                <a:solidFill>
                  <a:schemeClr val="tx1">
                    <a:lumMod val="75000"/>
                    <a:lumOff val="25000"/>
                  </a:schemeClr>
                </a:solidFill>
              </a:rPr>
              <a:t>图</a:t>
            </a:r>
            <a:r>
              <a:rPr lang="zh-CN" altLang="en-US" sz="2000" dirty="0" smtClean="0">
                <a:solidFill>
                  <a:schemeClr val="tx1">
                    <a:lumMod val="75000"/>
                    <a:lumOff val="25000"/>
                  </a:schemeClr>
                </a:solidFill>
              </a:rPr>
              <a:t>。</a:t>
            </a:r>
            <a:r>
              <a:rPr lang="en-US" altLang="zh-CN" sz="2000" dirty="0" smtClean="0">
                <a:solidFill>
                  <a:schemeClr val="tx1">
                    <a:lumMod val="75000"/>
                    <a:lumOff val="25000"/>
                  </a:schemeClr>
                </a:solidFill>
              </a:rPr>
              <a:t> </a:t>
            </a:r>
            <a:r>
              <a:rPr lang="en-US" altLang="zh-CN" sz="2000" dirty="0" smtClean="0"/>
              <a:t>   </a:t>
            </a:r>
            <a:endParaRPr lang="zh-CN" altLang="zh-CN" sz="2000" dirty="0"/>
          </a:p>
        </p:txBody>
      </p:sp>
      <p:sp>
        <p:nvSpPr>
          <p:cNvPr id="22"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K-means</a:t>
            </a:r>
            <a:r>
              <a:rPr lang="zh-CN" altLang="zh-CN" sz="2400" dirty="0">
                <a:solidFill>
                  <a:schemeClr val="tx1">
                    <a:lumMod val="75000"/>
                    <a:lumOff val="25000"/>
                  </a:schemeClr>
                </a:solidFill>
              </a:rPr>
              <a:t>聚类</a:t>
            </a:r>
            <a:endParaRPr kumimoji="1" lang="zh-CN" altLang="zh-CN" sz="2400" dirty="0" smtClean="0">
              <a:solidFill>
                <a:schemeClr val="tx1">
                  <a:lumMod val="75000"/>
                  <a:lumOff val="25000"/>
                </a:schemeClr>
              </a:solidFill>
            </a:endParaRPr>
          </a:p>
        </p:txBody>
      </p:sp>
      <p:pic>
        <p:nvPicPr>
          <p:cNvPr id="16" name="图片 15"/>
          <p:cNvPicPr/>
          <p:nvPr/>
        </p:nvPicPr>
        <p:blipFill>
          <a:blip r:embed="rId1">
            <a:extLst>
              <a:ext uri="{28A0092B-C50C-407E-A947-70E740481C1C}">
                <a14:useLocalDpi xmlns:a14="http://schemas.microsoft.com/office/drawing/2010/main" val="0"/>
              </a:ext>
            </a:extLst>
          </a:blip>
          <a:srcRect/>
          <a:stretch>
            <a:fillRect/>
          </a:stretch>
        </p:blipFill>
        <p:spPr>
          <a:xfrm>
            <a:off x="1923830" y="3524409"/>
            <a:ext cx="5276850" cy="30099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63504" y="847253"/>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30" y="1169836"/>
              <a:ext cx="1335538" cy="523220"/>
            </a:xfrm>
            <a:prstGeom prst="rect">
              <a:avLst/>
            </a:prstGeom>
            <a:noFill/>
          </p:spPr>
          <p:txBody>
            <a:bodyPr wrap="none" rtlCol="0">
              <a:spAutoFit/>
            </a:bodyPr>
            <a:lstStyle/>
            <a:p>
              <a:pPr algn="ctr"/>
              <a:r>
                <a:rPr lang="zh-CN" altLang="en-US" sz="2800" dirty="0" smtClean="0">
                  <a:solidFill>
                    <a:schemeClr val="accent4"/>
                  </a:solidFill>
                </a:rPr>
                <a:t>第九章 数据建模</a:t>
              </a:r>
              <a:endParaRPr lang="zh-CN" altLang="en-US" sz="2800" dirty="0">
                <a:solidFill>
                  <a:schemeClr val="accent4"/>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49613" y="565570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54" name="组合 53"/>
          <p:cNvGrpSpPr/>
          <p:nvPr/>
        </p:nvGrpSpPr>
        <p:grpSpPr>
          <a:xfrm>
            <a:off x="1749613" y="2956219"/>
            <a:ext cx="5693399" cy="426278"/>
            <a:chOff x="1807265" y="2935089"/>
            <a:chExt cx="5693399" cy="426278"/>
          </a:xfrm>
        </p:grpSpPr>
        <p:sp>
          <p:nvSpPr>
            <p:cNvPr id="55" name="圆角矩形 54"/>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p:cNvSpPr/>
            <p:nvPr/>
          </p:nvSpPr>
          <p:spPr>
            <a:xfrm>
              <a:off x="1881814" y="2945869"/>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传统决策树模型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1749613" y="4713936"/>
            <a:ext cx="5693399" cy="426278"/>
            <a:chOff x="1807265" y="2935089"/>
            <a:chExt cx="5693399" cy="426278"/>
          </a:xfrm>
        </p:grpSpPr>
        <p:sp>
          <p:nvSpPr>
            <p:cNvPr id="58" name="圆角矩形 5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9.8</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线性回归模型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761333" y="3404047"/>
            <a:ext cx="5693399" cy="426278"/>
            <a:chOff x="1807265" y="2935089"/>
            <a:chExt cx="5693399" cy="426278"/>
          </a:xfrm>
        </p:grpSpPr>
        <p:sp>
          <p:nvSpPr>
            <p:cNvPr id="34" name="圆角矩形 3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1881814" y="2945869"/>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随机森林决策树模型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733197" y="3854223"/>
            <a:ext cx="5693399" cy="426278"/>
            <a:chOff x="1807265" y="2935089"/>
            <a:chExt cx="5693399" cy="426278"/>
          </a:xfrm>
        </p:grpSpPr>
        <p:sp>
          <p:nvSpPr>
            <p:cNvPr id="39" name="圆角矩形 3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1881814" y="2945869"/>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自适应选择决策树模型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747265" y="4290331"/>
            <a:ext cx="5693399" cy="426278"/>
            <a:chOff x="1807265" y="2935089"/>
            <a:chExt cx="5693399" cy="426278"/>
          </a:xfrm>
        </p:grpSpPr>
        <p:sp>
          <p:nvSpPr>
            <p:cNvPr id="46" name="圆角矩形 45"/>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矩形 50"/>
            <p:cNvSpPr/>
            <p:nvPr/>
          </p:nvSpPr>
          <p:spPr>
            <a:xfrm>
              <a:off x="1881814" y="2945869"/>
              <a:ext cx="163859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9.7</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SVM</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1747265" y="5175832"/>
            <a:ext cx="5693399" cy="426278"/>
            <a:chOff x="1807265" y="2935089"/>
            <a:chExt cx="5693399" cy="426278"/>
          </a:xfrm>
        </p:grpSpPr>
        <p:sp>
          <p:nvSpPr>
            <p:cNvPr id="53" name="圆角矩形 52"/>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9.9</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神经网络模型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51096" y="1622111"/>
            <a:ext cx="5693399" cy="415498"/>
            <a:chOff x="1807265" y="2462595"/>
            <a:chExt cx="5693399" cy="415498"/>
          </a:xfrm>
        </p:grpSpPr>
        <p:sp>
          <p:nvSpPr>
            <p:cNvPr id="62" name="圆角矩形 61"/>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1883286" y="2462595"/>
              <a:ext cx="217399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Rattle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包</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1751096" y="2071503"/>
            <a:ext cx="5693399" cy="426278"/>
            <a:chOff x="1807265" y="2935089"/>
            <a:chExt cx="5693399" cy="426278"/>
          </a:xfrm>
        </p:grpSpPr>
        <p:sp>
          <p:nvSpPr>
            <p:cNvPr id="48" name="圆角矩形 4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矩形 48"/>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1749613" y="2520895"/>
            <a:ext cx="5693399" cy="426278"/>
            <a:chOff x="1807265" y="2935089"/>
            <a:chExt cx="5693399" cy="426278"/>
          </a:xfrm>
        </p:grpSpPr>
        <p:sp>
          <p:nvSpPr>
            <p:cNvPr id="67" name="圆角矩形 66"/>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2945869"/>
              <a:ext cx="2739853"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9.3</a:t>
              </a:r>
              <a:r>
                <a:rPr lang="zh-CN" altLang="en-US" sz="2100" spc="225" dirty="0" smtClean="0">
                  <a:solidFill>
                    <a:schemeClr val="bg1"/>
                  </a:solidFill>
                  <a:latin typeface="微软雅黑" panose="020B0503020204020204" pitchFamily="34" charset="-122"/>
                  <a:ea typeface="微软雅黑" panose="020B0503020204020204" pitchFamily="34" charset="-122"/>
                </a:rPr>
                <a:t>　关联分析模型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9.3 </a:t>
            </a:r>
            <a:r>
              <a:rPr lang="zh-CN" altLang="en-US" sz="2100" b="1" spc="225" dirty="0" smtClean="0">
                <a:solidFill>
                  <a:prstClr val="white"/>
                </a:solidFill>
              </a:rPr>
              <a:t>关联分析模型</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5"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pic>
        <p:nvPicPr>
          <p:cNvPr id="13" name="图片 12"/>
          <p:cNvPicPr/>
          <p:nvPr/>
        </p:nvPicPr>
        <p:blipFill>
          <a:blip r:embed="rId1">
            <a:extLst>
              <a:ext uri="{28A0092B-C50C-407E-A947-70E740481C1C}">
                <a14:useLocalDpi xmlns:a14="http://schemas.microsoft.com/office/drawing/2010/main" val="0"/>
              </a:ext>
            </a:extLst>
          </a:blip>
          <a:srcRect/>
          <a:stretch>
            <a:fillRect/>
          </a:stretch>
        </p:blipFill>
        <p:spPr bwMode="auto">
          <a:xfrm>
            <a:off x="751595" y="1683287"/>
            <a:ext cx="7618681" cy="4112602"/>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基本术语</a:t>
            </a:r>
            <a:endParaRPr kumimoji="1" lang="zh-CN" altLang="zh-CN" sz="2400" dirty="0" smtClean="0">
              <a:solidFill>
                <a:schemeClr val="tx1">
                  <a:lumMod val="75000"/>
                  <a:lumOff val="25000"/>
                </a:schemeClr>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9.3 </a:t>
            </a:r>
            <a:r>
              <a:rPr lang="zh-CN" altLang="en-US" sz="2100" b="1" spc="225" dirty="0" smtClean="0">
                <a:solidFill>
                  <a:prstClr val="white"/>
                </a:solidFill>
              </a:rPr>
              <a:t>关联分析模型</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5"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2285" y="1549936"/>
            <a:ext cx="7579427" cy="3655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基本术语</a:t>
            </a:r>
            <a:endParaRPr kumimoji="1" lang="zh-CN" altLang="zh-CN" sz="2400" dirty="0" smtClean="0">
              <a:solidFill>
                <a:schemeClr val="tx1">
                  <a:lumMod val="75000"/>
                  <a:lumOff val="25000"/>
                </a:schemeClr>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9.3 </a:t>
            </a:r>
            <a:r>
              <a:rPr lang="zh-CN" altLang="en-US" sz="2100" b="1" spc="225" dirty="0" smtClean="0">
                <a:solidFill>
                  <a:prstClr val="white"/>
                </a:solidFill>
              </a:rPr>
              <a:t>关联分析模型</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5"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pic>
        <p:nvPicPr>
          <p:cNvPr id="13" name="图片 12"/>
          <p:cNvPicPr/>
          <p:nvPr/>
        </p:nvPicPr>
        <p:blipFill>
          <a:blip r:embed="rId1">
            <a:extLst>
              <a:ext uri="{28A0092B-C50C-407E-A947-70E740481C1C}">
                <a14:useLocalDpi xmlns:a14="http://schemas.microsoft.com/office/drawing/2010/main" val="0"/>
              </a:ext>
            </a:extLst>
          </a:blip>
          <a:srcRect/>
          <a:stretch>
            <a:fillRect/>
          </a:stretch>
        </p:blipFill>
        <p:spPr>
          <a:xfrm>
            <a:off x="1122362" y="1544881"/>
            <a:ext cx="7050967" cy="2140854"/>
          </a:xfrm>
          <a:prstGeom prst="rect">
            <a:avLst/>
          </a:prstGeom>
          <a:noFill/>
          <a:ln>
            <a:noFill/>
          </a:ln>
        </p:spPr>
      </p:pic>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43" y="3784209"/>
            <a:ext cx="8185543" cy="2339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err="1">
                <a:solidFill>
                  <a:schemeClr val="tx1">
                    <a:lumMod val="75000"/>
                    <a:lumOff val="25000"/>
                  </a:schemeClr>
                </a:solidFill>
              </a:rPr>
              <a:t>Apriori</a:t>
            </a:r>
            <a:r>
              <a:rPr lang="zh-CN" altLang="zh-CN" sz="2400" dirty="0">
                <a:solidFill>
                  <a:schemeClr val="tx1">
                    <a:lumMod val="75000"/>
                    <a:lumOff val="25000"/>
                  </a:schemeClr>
                </a:solidFill>
              </a:rPr>
              <a:t>算法</a:t>
            </a:r>
            <a:endParaRPr kumimoji="1" lang="zh-CN" altLang="zh-CN" sz="2400" dirty="0" smtClean="0">
              <a:solidFill>
                <a:schemeClr val="tx1">
                  <a:lumMod val="75000"/>
                  <a:lumOff val="25000"/>
                </a:schemeClr>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9.3 </a:t>
            </a:r>
            <a:r>
              <a:rPr lang="zh-CN" altLang="en-US" sz="2100" b="1" spc="225" dirty="0" smtClean="0">
                <a:solidFill>
                  <a:prstClr val="white"/>
                </a:solidFill>
              </a:rPr>
              <a:t>关联分析模型</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5"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2732578" y="781992"/>
          <a:ext cx="5693970" cy="5676900"/>
        </p:xfrm>
        <a:graphic>
          <a:graphicData uri="http://schemas.openxmlformats.org/presentationml/2006/ole">
            <mc:AlternateContent xmlns:mc="http://schemas.openxmlformats.org/markup-compatibility/2006">
              <mc:Choice xmlns:v="urn:schemas-microsoft-com:vml" Requires="v">
                <p:oleObj spid="_x0000_s4105" name="" r:id="rId1" imgW="8610600" imgH="10807700" progId="Visio.Drawing.11">
                  <p:embed/>
                </p:oleObj>
              </mc:Choice>
              <mc:Fallback>
                <p:oleObj name="" r:id="rId1" imgW="8610600" imgH="10807700" progId="Visio.Drawing.11">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578" y="781992"/>
                        <a:ext cx="5693970" cy="5676900"/>
                      </a:xfrm>
                      <a:prstGeom prst="rect">
                        <a:avLst/>
                      </a:prstGeom>
                      <a:solidFill>
                        <a:srgbClr val="FFFF00"/>
                      </a:solidFill>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实验指导</a:t>
            </a:r>
            <a:endParaRPr kumimoji="1" lang="zh-CN" altLang="zh-CN" sz="2400" dirty="0" smtClean="0">
              <a:solidFill>
                <a:schemeClr val="tx1">
                  <a:lumMod val="75000"/>
                  <a:lumOff val="25000"/>
                </a:schemeClr>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9.3 </a:t>
            </a:r>
            <a:r>
              <a:rPr lang="zh-CN" altLang="en-US" sz="2100" b="1" spc="225" dirty="0" smtClean="0">
                <a:solidFill>
                  <a:prstClr val="white"/>
                </a:solidFill>
              </a:rPr>
              <a:t>关联分析模型</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5"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TextBox 5"/>
          <p:cNvSpPr txBox="1"/>
          <p:nvPr/>
        </p:nvSpPr>
        <p:spPr>
          <a:xfrm>
            <a:off x="1111348" y="1406769"/>
            <a:ext cx="5290519" cy="400110"/>
          </a:xfrm>
          <a:prstGeom prst="rect">
            <a:avLst/>
          </a:prstGeom>
          <a:noFill/>
        </p:spPr>
        <p:txBody>
          <a:bodyPr wrap="square" rtlCol="0">
            <a:spAutoFit/>
          </a:bodyPr>
          <a:lstStyle/>
          <a:p>
            <a:r>
              <a:rPr lang="zh-CN" altLang="zh-CN" sz="2000" dirty="0">
                <a:solidFill>
                  <a:schemeClr val="tx1">
                    <a:lumMod val="75000"/>
                    <a:lumOff val="25000"/>
                  </a:schemeClr>
                </a:solidFill>
              </a:rPr>
              <a:t>通过【</a:t>
            </a:r>
            <a:r>
              <a:rPr lang="en-US" altLang="zh-CN" sz="2000" dirty="0">
                <a:solidFill>
                  <a:schemeClr val="tx1">
                    <a:lumMod val="75000"/>
                    <a:lumOff val="25000"/>
                  </a:schemeClr>
                </a:solidFill>
              </a:rPr>
              <a:t>Data</a:t>
            </a:r>
            <a:r>
              <a:rPr lang="zh-CN" altLang="zh-CN" sz="2000" dirty="0">
                <a:solidFill>
                  <a:schemeClr val="tx1">
                    <a:lumMod val="75000"/>
                    <a:lumOff val="25000"/>
                  </a:schemeClr>
                </a:solidFill>
              </a:rPr>
              <a:t>】选项卡导入数据</a:t>
            </a:r>
            <a:endParaRPr lang="zh-CN" altLang="zh-CN" sz="2000" dirty="0" smtClean="0">
              <a:solidFill>
                <a:schemeClr val="tx1">
                  <a:lumMod val="75000"/>
                  <a:lumOff val="25000"/>
                </a:schemeClr>
              </a:solidFill>
            </a:endParaRPr>
          </a:p>
        </p:txBody>
      </p:sp>
      <p:pic>
        <p:nvPicPr>
          <p:cNvPr id="15" name="图片 14"/>
          <p:cNvPicPr/>
          <p:nvPr/>
        </p:nvPicPr>
        <p:blipFill>
          <a:blip r:embed="rId1">
            <a:extLst>
              <a:ext uri="{28A0092B-C50C-407E-A947-70E740481C1C}">
                <a14:useLocalDpi xmlns:a14="http://schemas.microsoft.com/office/drawing/2010/main" val="0"/>
              </a:ext>
            </a:extLst>
          </a:blip>
          <a:srcRect/>
          <a:stretch>
            <a:fillRect/>
          </a:stretch>
        </p:blipFill>
        <p:spPr>
          <a:xfrm>
            <a:off x="954519" y="1930643"/>
            <a:ext cx="7584570" cy="3696433"/>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实验指导</a:t>
            </a:r>
            <a:endParaRPr kumimoji="1" lang="zh-CN" altLang="zh-CN" sz="2400" dirty="0" smtClean="0">
              <a:solidFill>
                <a:schemeClr val="tx1">
                  <a:lumMod val="75000"/>
                  <a:lumOff val="25000"/>
                </a:schemeClr>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9.3 </a:t>
            </a:r>
            <a:r>
              <a:rPr lang="zh-CN" altLang="en-US" sz="2100" b="1" spc="225" dirty="0" smtClean="0">
                <a:solidFill>
                  <a:prstClr val="white"/>
                </a:solidFill>
              </a:rPr>
              <a:t>关联分析模型</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5"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TextBox 5"/>
          <p:cNvSpPr txBox="1"/>
          <p:nvPr/>
        </p:nvSpPr>
        <p:spPr>
          <a:xfrm>
            <a:off x="1111348" y="1406769"/>
            <a:ext cx="7678640" cy="1631216"/>
          </a:xfrm>
          <a:prstGeom prst="rect">
            <a:avLst/>
          </a:prstGeom>
          <a:noFill/>
        </p:spPr>
        <p:txBody>
          <a:bodyPr wrap="square" rtlCol="0">
            <a:spAutoFit/>
          </a:bodyPr>
          <a:lstStyle/>
          <a:p>
            <a:pPr indent="457200"/>
            <a:r>
              <a:rPr lang="zh-CN" altLang="zh-CN" sz="2000" dirty="0">
                <a:solidFill>
                  <a:schemeClr val="tx1">
                    <a:lumMod val="75000"/>
                    <a:lumOff val="25000"/>
                  </a:schemeClr>
                </a:solidFill>
              </a:rPr>
              <a:t>变量</a:t>
            </a:r>
            <a:r>
              <a:rPr lang="en-US" altLang="zh-CN" sz="2000" dirty="0">
                <a:solidFill>
                  <a:schemeClr val="tx1">
                    <a:lumMod val="75000"/>
                    <a:lumOff val="25000"/>
                  </a:schemeClr>
                </a:solidFill>
              </a:rPr>
              <a:t>ID</a:t>
            </a:r>
            <a:r>
              <a:rPr lang="zh-CN" altLang="zh-CN" sz="2000" dirty="0">
                <a:solidFill>
                  <a:schemeClr val="tx1">
                    <a:lumMod val="75000"/>
                    <a:lumOff val="25000"/>
                  </a:schemeClr>
                </a:solidFill>
              </a:rPr>
              <a:t>自动选择</a:t>
            </a:r>
            <a:r>
              <a:rPr lang="en-US" altLang="zh-CN" sz="2000" dirty="0">
                <a:solidFill>
                  <a:schemeClr val="tx1">
                    <a:lumMod val="75000"/>
                    <a:lumOff val="25000"/>
                  </a:schemeClr>
                </a:solidFill>
              </a:rPr>
              <a:t>Ident</a:t>
            </a:r>
            <a:r>
              <a:rPr lang="zh-CN" altLang="zh-CN" sz="2000" dirty="0">
                <a:solidFill>
                  <a:schemeClr val="tx1">
                    <a:lumMod val="75000"/>
                    <a:lumOff val="25000"/>
                  </a:schemeClr>
                </a:solidFill>
              </a:rPr>
              <a:t>角色，但需要改变</a:t>
            </a:r>
            <a:r>
              <a:rPr lang="en-US" altLang="zh-CN" sz="2000" dirty="0">
                <a:solidFill>
                  <a:schemeClr val="tx1">
                    <a:lumMod val="75000"/>
                    <a:lumOff val="25000"/>
                  </a:schemeClr>
                </a:solidFill>
              </a:rPr>
              <a:t>Item</a:t>
            </a:r>
            <a:r>
              <a:rPr lang="zh-CN" altLang="zh-CN" sz="2000" dirty="0">
                <a:solidFill>
                  <a:schemeClr val="tx1">
                    <a:lumMod val="75000"/>
                    <a:lumOff val="25000"/>
                  </a:schemeClr>
                </a:solidFill>
              </a:rPr>
              <a:t>变量的角色为</a:t>
            </a:r>
            <a:r>
              <a:rPr lang="en-US" altLang="zh-CN" sz="2000" dirty="0">
                <a:solidFill>
                  <a:schemeClr val="tx1">
                    <a:lumMod val="75000"/>
                    <a:lumOff val="25000"/>
                  </a:schemeClr>
                </a:solidFill>
              </a:rPr>
              <a:t>Target</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indent="457200"/>
            <a:r>
              <a:rPr lang="zh-CN" altLang="zh-CN" sz="2000" dirty="0">
                <a:solidFill>
                  <a:schemeClr val="tx1">
                    <a:lumMod val="75000"/>
                    <a:lumOff val="25000"/>
                  </a:schemeClr>
                </a:solidFill>
              </a:rPr>
              <a:t>在</a:t>
            </a:r>
            <a:r>
              <a:rPr lang="en-US" altLang="zh-CN" sz="2000" dirty="0">
                <a:solidFill>
                  <a:schemeClr val="tx1">
                    <a:lumMod val="75000"/>
                    <a:lumOff val="25000"/>
                  </a:schemeClr>
                </a:solidFill>
              </a:rPr>
              <a:t>Associate</a:t>
            </a:r>
            <a:r>
              <a:rPr lang="zh-CN" altLang="zh-CN" sz="2000" dirty="0">
                <a:solidFill>
                  <a:schemeClr val="tx1">
                    <a:lumMod val="75000"/>
                    <a:lumOff val="25000"/>
                  </a:schemeClr>
                </a:solidFill>
              </a:rPr>
              <a:t>选项卡，确保参数</a:t>
            </a:r>
            <a:r>
              <a:rPr lang="en-US" altLang="zh-CN" sz="2000" dirty="0">
                <a:solidFill>
                  <a:schemeClr val="tx1">
                    <a:lumMod val="75000"/>
                    <a:lumOff val="25000"/>
                  </a:schemeClr>
                </a:solidFill>
              </a:rPr>
              <a:t>Baskets</a:t>
            </a:r>
            <a:r>
              <a:rPr lang="zh-CN" altLang="zh-CN" sz="2000" dirty="0">
                <a:solidFill>
                  <a:schemeClr val="tx1">
                    <a:lumMod val="75000"/>
                    <a:lumOff val="25000"/>
                  </a:schemeClr>
                </a:solidFill>
              </a:rPr>
              <a:t>打钩，单击“</a:t>
            </a:r>
            <a:r>
              <a:rPr lang="en-US" altLang="zh-CN" sz="2000" dirty="0">
                <a:solidFill>
                  <a:schemeClr val="tx1">
                    <a:lumMod val="75000"/>
                    <a:lumOff val="25000"/>
                  </a:schemeClr>
                </a:solidFill>
              </a:rPr>
              <a:t>Execute</a:t>
            </a:r>
            <a:r>
              <a:rPr lang="zh-CN" altLang="zh-CN" sz="2000" dirty="0">
                <a:solidFill>
                  <a:schemeClr val="tx1">
                    <a:lumMod val="75000"/>
                    <a:lumOff val="25000"/>
                  </a:schemeClr>
                </a:solidFill>
              </a:rPr>
              <a:t>”按钮建立由关联规则组成的模型</a:t>
            </a:r>
            <a:r>
              <a:rPr lang="zh-CN" altLang="zh-CN" sz="2000" dirty="0" smtClean="0">
                <a:solidFill>
                  <a:schemeClr val="tx1">
                    <a:lumMod val="75000"/>
                    <a:lumOff val="25000"/>
                  </a:schemeClr>
                </a:solidFill>
              </a:rPr>
              <a:t>，</a:t>
            </a:r>
            <a:r>
              <a:rPr lang="zh-CN" altLang="en-US" sz="2000" dirty="0" smtClean="0">
                <a:solidFill>
                  <a:schemeClr val="tx1">
                    <a:lumMod val="75000"/>
                    <a:lumOff val="25000"/>
                  </a:schemeClr>
                </a:solidFill>
              </a:rPr>
              <a:t>下</a:t>
            </a:r>
            <a:r>
              <a:rPr lang="zh-CN" altLang="zh-CN" sz="2000" dirty="0" smtClean="0">
                <a:solidFill>
                  <a:schemeClr val="tx1">
                    <a:lumMod val="75000"/>
                    <a:lumOff val="25000"/>
                  </a:schemeClr>
                </a:solidFill>
              </a:rPr>
              <a:t>图展示</a:t>
            </a:r>
            <a:r>
              <a:rPr lang="zh-CN" altLang="zh-CN" sz="2000" dirty="0">
                <a:solidFill>
                  <a:schemeClr val="tx1">
                    <a:lumMod val="75000"/>
                    <a:lumOff val="25000"/>
                  </a:schemeClr>
                </a:solidFill>
              </a:rPr>
              <a:t>区显示相关分析结果，支持度</a:t>
            </a:r>
            <a:r>
              <a:rPr lang="en-US" altLang="zh-CN" sz="2000" dirty="0">
                <a:solidFill>
                  <a:schemeClr val="tx1">
                    <a:lumMod val="75000"/>
                    <a:lumOff val="25000"/>
                  </a:schemeClr>
                </a:solidFill>
              </a:rPr>
              <a:t>=0.1</a:t>
            </a:r>
            <a:r>
              <a:rPr lang="zh-CN" altLang="zh-CN" sz="2000" dirty="0">
                <a:solidFill>
                  <a:schemeClr val="tx1">
                    <a:lumMod val="75000"/>
                    <a:lumOff val="25000"/>
                  </a:schemeClr>
                </a:solidFill>
              </a:rPr>
              <a:t>，置信度</a:t>
            </a:r>
            <a:r>
              <a:rPr lang="en-US" altLang="zh-CN" sz="2000" dirty="0">
                <a:solidFill>
                  <a:schemeClr val="tx1">
                    <a:lumMod val="75000"/>
                    <a:lumOff val="25000"/>
                  </a:schemeClr>
                </a:solidFill>
              </a:rPr>
              <a:t>=0.1</a:t>
            </a:r>
            <a:r>
              <a:rPr lang="zh-CN" altLang="zh-CN" sz="2000" dirty="0">
                <a:solidFill>
                  <a:schemeClr val="tx1">
                    <a:lumMod val="75000"/>
                    <a:lumOff val="25000"/>
                  </a:schemeClr>
                </a:solidFill>
              </a:rPr>
              <a:t>的情况下，共挖掘了</a:t>
            </a:r>
            <a:r>
              <a:rPr lang="en-US" altLang="zh-CN" sz="2000" dirty="0">
                <a:solidFill>
                  <a:schemeClr val="tx1">
                    <a:lumMod val="75000"/>
                    <a:lumOff val="25000"/>
                  </a:schemeClr>
                </a:solidFill>
              </a:rPr>
              <a:t>29</a:t>
            </a:r>
            <a:r>
              <a:rPr lang="zh-CN" altLang="zh-CN" sz="2000" dirty="0">
                <a:solidFill>
                  <a:schemeClr val="tx1">
                    <a:lumMod val="75000"/>
                    <a:lumOff val="25000"/>
                  </a:schemeClr>
                </a:solidFill>
              </a:rPr>
              <a:t>条规则。</a:t>
            </a:r>
            <a:endParaRPr lang="zh-CN" altLang="zh-CN" sz="2000" dirty="0">
              <a:solidFill>
                <a:schemeClr val="tx1">
                  <a:lumMod val="75000"/>
                  <a:lumOff val="25000"/>
                </a:schemeClr>
              </a:solidFill>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65373" y="3037985"/>
            <a:ext cx="6962701" cy="369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实验指导</a:t>
            </a:r>
            <a:endParaRPr kumimoji="1" lang="zh-CN" altLang="zh-CN" sz="2400" dirty="0" smtClean="0">
              <a:solidFill>
                <a:schemeClr val="tx1">
                  <a:lumMod val="75000"/>
                  <a:lumOff val="25000"/>
                </a:schemeClr>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9.3 </a:t>
            </a:r>
            <a:r>
              <a:rPr lang="zh-CN" altLang="en-US" sz="2100" b="1" spc="225" dirty="0" smtClean="0">
                <a:solidFill>
                  <a:prstClr val="white"/>
                </a:solidFill>
              </a:rPr>
              <a:t>关联分析模型</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5"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TextBox 5"/>
          <p:cNvSpPr txBox="1"/>
          <p:nvPr/>
        </p:nvSpPr>
        <p:spPr>
          <a:xfrm>
            <a:off x="1111348" y="1406769"/>
            <a:ext cx="7678640" cy="400110"/>
          </a:xfrm>
          <a:prstGeom prst="rect">
            <a:avLst/>
          </a:prstGeom>
          <a:noFill/>
        </p:spPr>
        <p:txBody>
          <a:bodyPr wrap="square" rtlCol="0">
            <a:spAutoFit/>
          </a:bodyPr>
          <a:lstStyle/>
          <a:p>
            <a:pPr indent="457200"/>
            <a:r>
              <a:rPr lang="zh-CN" altLang="zh-CN" sz="2000" dirty="0">
                <a:solidFill>
                  <a:schemeClr val="tx1">
                    <a:lumMod val="75000"/>
                    <a:lumOff val="25000"/>
                  </a:schemeClr>
                </a:solidFill>
              </a:rPr>
              <a:t>单击“</a:t>
            </a:r>
            <a:r>
              <a:rPr lang="en-US" altLang="zh-CN" sz="2000" dirty="0" err="1">
                <a:solidFill>
                  <a:schemeClr val="tx1">
                    <a:lumMod val="75000"/>
                    <a:lumOff val="25000"/>
                  </a:schemeClr>
                </a:solidFill>
              </a:rPr>
              <a:t>Freq</a:t>
            </a:r>
            <a:r>
              <a:rPr lang="en-US" altLang="zh-CN" sz="2000" dirty="0">
                <a:solidFill>
                  <a:schemeClr val="tx1">
                    <a:lumMod val="75000"/>
                    <a:lumOff val="25000"/>
                  </a:schemeClr>
                </a:solidFill>
              </a:rPr>
              <a:t> Plot</a:t>
            </a:r>
            <a:r>
              <a:rPr lang="zh-CN" altLang="zh-CN" sz="2000" dirty="0">
                <a:solidFill>
                  <a:schemeClr val="tx1">
                    <a:lumMod val="75000"/>
                    <a:lumOff val="25000"/>
                  </a:schemeClr>
                </a:solidFill>
              </a:rPr>
              <a:t>”按钮显示频繁项直方图，</a:t>
            </a:r>
            <a:r>
              <a:rPr lang="zh-CN" altLang="zh-CN" sz="2000" dirty="0" smtClean="0">
                <a:solidFill>
                  <a:schemeClr val="tx1">
                    <a:lumMod val="75000"/>
                    <a:lumOff val="25000"/>
                  </a:schemeClr>
                </a:solidFill>
              </a:rPr>
              <a:t>如</a:t>
            </a:r>
            <a:r>
              <a:rPr lang="zh-CN" altLang="en-US" sz="2000" dirty="0" smtClean="0">
                <a:solidFill>
                  <a:schemeClr val="tx1">
                    <a:lumMod val="75000"/>
                    <a:lumOff val="25000"/>
                  </a:schemeClr>
                </a:solidFill>
              </a:rPr>
              <a:t>下</a:t>
            </a:r>
            <a:r>
              <a:rPr lang="zh-CN" altLang="zh-CN" sz="2000" dirty="0" smtClean="0">
                <a:solidFill>
                  <a:schemeClr val="tx1">
                    <a:lumMod val="75000"/>
                    <a:lumOff val="25000"/>
                  </a:schemeClr>
                </a:solidFill>
              </a:rPr>
              <a:t>图所</a:t>
            </a:r>
            <a:r>
              <a:rPr lang="zh-CN" altLang="zh-CN" sz="2000" dirty="0">
                <a:solidFill>
                  <a:schemeClr val="tx1">
                    <a:lumMod val="75000"/>
                    <a:lumOff val="25000"/>
                  </a:schemeClr>
                </a:solidFill>
              </a:rPr>
              <a:t>示。</a:t>
            </a:r>
            <a:endParaRPr lang="zh-CN" altLang="zh-CN" sz="2000" dirty="0">
              <a:solidFill>
                <a:schemeClr val="tx1">
                  <a:lumMod val="75000"/>
                  <a:lumOff val="25000"/>
                </a:schemeClr>
              </a:solidFill>
            </a:endParaRPr>
          </a:p>
        </p:txBody>
      </p:sp>
      <p:pic>
        <p:nvPicPr>
          <p:cNvPr id="15" name="图片 14"/>
          <p:cNvPicPr/>
          <p:nvPr/>
        </p:nvPicPr>
        <p:blipFill>
          <a:blip r:embed="rId1">
            <a:extLst>
              <a:ext uri="{28A0092B-C50C-407E-A947-70E740481C1C}">
                <a14:useLocalDpi xmlns:a14="http://schemas.microsoft.com/office/drawing/2010/main" val="0"/>
              </a:ext>
            </a:extLst>
          </a:blip>
          <a:srcRect/>
          <a:stretch>
            <a:fillRect/>
          </a:stretch>
        </p:blipFill>
        <p:spPr>
          <a:xfrm>
            <a:off x="1111348" y="1933574"/>
            <a:ext cx="7174523" cy="4189639"/>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30" y="1169836"/>
              <a:ext cx="1335538" cy="523220"/>
            </a:xfrm>
            <a:prstGeom prst="rect">
              <a:avLst/>
            </a:prstGeom>
            <a:noFill/>
          </p:spPr>
          <p:txBody>
            <a:bodyPr wrap="none" rtlCol="0">
              <a:spAutoFit/>
            </a:bodyPr>
            <a:lstStyle/>
            <a:p>
              <a:pPr algn="ctr"/>
              <a:r>
                <a:rPr lang="zh-CN" altLang="en-US" sz="2800" dirty="0" smtClean="0">
                  <a:solidFill>
                    <a:schemeClr val="accent4"/>
                  </a:solidFill>
                </a:rPr>
                <a:t>第九章 数据建模</a:t>
              </a:r>
              <a:endParaRPr lang="zh-CN" altLang="en-US" sz="2800" dirty="0">
                <a:solidFill>
                  <a:schemeClr val="accent4"/>
                </a:solidFill>
              </a:endParaRPr>
            </a:p>
          </p:txBody>
        </p:sp>
      </p:grpSp>
      <p:grpSp>
        <p:nvGrpSpPr>
          <p:cNvPr id="67" name="组合 66"/>
          <p:cNvGrpSpPr/>
          <p:nvPr/>
        </p:nvGrpSpPr>
        <p:grpSpPr>
          <a:xfrm>
            <a:off x="1751096" y="16502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173993"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smtClean="0">
                  <a:solidFill>
                    <a:schemeClr val="bg1"/>
                  </a:solidFill>
                  <a:latin typeface="微软雅黑" panose="020B0503020204020204" pitchFamily="34" charset="-122"/>
                  <a:ea typeface="微软雅黑" panose="020B0503020204020204" pitchFamily="34" charset="-122"/>
                </a:rPr>
                <a:t>Rattle</a:t>
              </a:r>
              <a:r>
                <a:rPr lang="zh-CN" altLang="en-US" sz="2100" spc="225" dirty="0" smtClean="0">
                  <a:solidFill>
                    <a:schemeClr val="bg1"/>
                  </a:solidFill>
                  <a:latin typeface="微软雅黑" panose="020B0503020204020204" pitchFamily="34" charset="-122"/>
                  <a:ea typeface="微软雅黑" panose="020B0503020204020204" pitchFamily="34" charset="-122"/>
                </a:rPr>
                <a:t>包</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1096" y="2085571"/>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49613" y="565570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41" name="组合 40"/>
          <p:cNvGrpSpPr/>
          <p:nvPr/>
        </p:nvGrpSpPr>
        <p:grpSpPr>
          <a:xfrm>
            <a:off x="1749613" y="2520895"/>
            <a:ext cx="5693399" cy="426278"/>
            <a:chOff x="1807265" y="2935089"/>
            <a:chExt cx="5693399" cy="426278"/>
          </a:xfrm>
        </p:grpSpPr>
        <p:sp>
          <p:nvSpPr>
            <p:cNvPr id="42" name="圆角矩形 4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关联分析模型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749613" y="2956219"/>
            <a:ext cx="5693399" cy="426278"/>
            <a:chOff x="1807265" y="2935089"/>
            <a:chExt cx="5693399" cy="426278"/>
          </a:xfrm>
        </p:grpSpPr>
        <p:sp>
          <p:nvSpPr>
            <p:cNvPr id="55" name="圆角矩形 54"/>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p:cNvSpPr/>
            <p:nvPr/>
          </p:nvSpPr>
          <p:spPr>
            <a:xfrm>
              <a:off x="1881814" y="2945869"/>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传统决策树模型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1749613" y="4713936"/>
            <a:ext cx="5693399" cy="426278"/>
            <a:chOff x="1807265" y="2935089"/>
            <a:chExt cx="5693399" cy="426278"/>
          </a:xfrm>
        </p:grpSpPr>
        <p:sp>
          <p:nvSpPr>
            <p:cNvPr id="58" name="圆角矩形 5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9.8</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线性回归模型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761333" y="3404047"/>
            <a:ext cx="5693399" cy="426278"/>
            <a:chOff x="1807265" y="2935089"/>
            <a:chExt cx="5693399" cy="426278"/>
          </a:xfrm>
        </p:grpSpPr>
        <p:sp>
          <p:nvSpPr>
            <p:cNvPr id="34" name="圆角矩形 3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1881814" y="2945869"/>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随机森林决策树模型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733197" y="3854223"/>
            <a:ext cx="5693399" cy="426278"/>
            <a:chOff x="1807265" y="2935089"/>
            <a:chExt cx="5693399" cy="426278"/>
          </a:xfrm>
        </p:grpSpPr>
        <p:sp>
          <p:nvSpPr>
            <p:cNvPr id="39" name="圆角矩形 3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1881814" y="2945869"/>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自适应选择决策树模型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747265" y="4290331"/>
            <a:ext cx="5693399" cy="426278"/>
            <a:chOff x="1807265" y="2935089"/>
            <a:chExt cx="5693399" cy="426278"/>
          </a:xfrm>
        </p:grpSpPr>
        <p:sp>
          <p:nvSpPr>
            <p:cNvPr id="46" name="圆角矩形 45"/>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矩形 50"/>
            <p:cNvSpPr/>
            <p:nvPr/>
          </p:nvSpPr>
          <p:spPr>
            <a:xfrm>
              <a:off x="1881814" y="2945869"/>
              <a:ext cx="163859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9.7</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SVM</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1747265" y="5175832"/>
            <a:ext cx="5693399" cy="426278"/>
            <a:chOff x="1807265" y="2935089"/>
            <a:chExt cx="5693399" cy="426278"/>
          </a:xfrm>
        </p:grpSpPr>
        <p:sp>
          <p:nvSpPr>
            <p:cNvPr id="53" name="圆角矩形 52"/>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9.9</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神经网络模型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实验指导</a:t>
            </a:r>
            <a:endParaRPr kumimoji="1" lang="zh-CN" altLang="zh-CN" sz="2400" dirty="0" smtClean="0">
              <a:solidFill>
                <a:schemeClr val="tx1">
                  <a:lumMod val="75000"/>
                  <a:lumOff val="25000"/>
                </a:schemeClr>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9.3 </a:t>
            </a:r>
            <a:r>
              <a:rPr lang="zh-CN" altLang="en-US" sz="2100" b="1" spc="225" dirty="0" smtClean="0">
                <a:solidFill>
                  <a:prstClr val="white"/>
                </a:solidFill>
              </a:rPr>
              <a:t>关联分析模型</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5"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TextBox 5"/>
          <p:cNvSpPr txBox="1"/>
          <p:nvPr/>
        </p:nvSpPr>
        <p:spPr>
          <a:xfrm>
            <a:off x="1111348" y="1406769"/>
            <a:ext cx="7678640" cy="400110"/>
          </a:xfrm>
          <a:prstGeom prst="rect">
            <a:avLst/>
          </a:prstGeom>
          <a:noFill/>
        </p:spPr>
        <p:txBody>
          <a:bodyPr wrap="square" rtlCol="0">
            <a:spAutoFit/>
          </a:bodyPr>
          <a:lstStyle/>
          <a:p>
            <a:pPr indent="457200"/>
            <a:r>
              <a:rPr lang="zh-CN" altLang="zh-CN" sz="2000" dirty="0">
                <a:solidFill>
                  <a:schemeClr val="tx1">
                    <a:lumMod val="75000"/>
                    <a:lumOff val="25000"/>
                  </a:schemeClr>
                </a:solidFill>
              </a:rPr>
              <a:t>单击“</a:t>
            </a:r>
            <a:r>
              <a:rPr lang="en-US" altLang="zh-CN" sz="2000" dirty="0">
                <a:solidFill>
                  <a:schemeClr val="tx1">
                    <a:lumMod val="75000"/>
                    <a:lumOff val="25000"/>
                  </a:schemeClr>
                </a:solidFill>
              </a:rPr>
              <a:t>Plot</a:t>
            </a:r>
            <a:r>
              <a:rPr lang="zh-CN" altLang="zh-CN" sz="2000" dirty="0">
                <a:solidFill>
                  <a:schemeClr val="tx1">
                    <a:lumMod val="75000"/>
                    <a:lumOff val="25000"/>
                  </a:schemeClr>
                </a:solidFill>
              </a:rPr>
              <a:t>”按钮显示可视化规则图，</a:t>
            </a:r>
            <a:r>
              <a:rPr lang="zh-CN" altLang="zh-CN" sz="2000" dirty="0" smtClean="0">
                <a:solidFill>
                  <a:schemeClr val="tx1">
                    <a:lumMod val="75000"/>
                    <a:lumOff val="25000"/>
                  </a:schemeClr>
                </a:solidFill>
              </a:rPr>
              <a:t>如</a:t>
            </a:r>
            <a:r>
              <a:rPr lang="zh-CN" altLang="en-US" sz="2000" dirty="0" smtClean="0">
                <a:solidFill>
                  <a:schemeClr val="tx1">
                    <a:lumMod val="75000"/>
                    <a:lumOff val="25000"/>
                  </a:schemeClr>
                </a:solidFill>
              </a:rPr>
              <a:t>下</a:t>
            </a:r>
            <a:r>
              <a:rPr lang="zh-CN" altLang="zh-CN" sz="2000" dirty="0" smtClean="0">
                <a:solidFill>
                  <a:schemeClr val="tx1">
                    <a:lumMod val="75000"/>
                    <a:lumOff val="25000"/>
                  </a:schemeClr>
                </a:solidFill>
              </a:rPr>
              <a:t>图所</a:t>
            </a:r>
            <a:r>
              <a:rPr lang="zh-CN" altLang="zh-CN" sz="2000" dirty="0">
                <a:solidFill>
                  <a:schemeClr val="tx1">
                    <a:lumMod val="75000"/>
                    <a:lumOff val="25000"/>
                  </a:schemeClr>
                </a:solidFill>
              </a:rPr>
              <a:t>示。</a:t>
            </a:r>
            <a:endParaRPr lang="zh-CN" altLang="zh-CN" sz="2000" dirty="0">
              <a:solidFill>
                <a:schemeClr val="tx1">
                  <a:lumMod val="75000"/>
                  <a:lumOff val="25000"/>
                </a:schemeClr>
              </a:solidFill>
            </a:endParaRPr>
          </a:p>
        </p:txBody>
      </p:sp>
      <p:pic>
        <p:nvPicPr>
          <p:cNvPr id="16" name="图片 15"/>
          <p:cNvPicPr/>
          <p:nvPr/>
        </p:nvPicPr>
        <p:blipFill>
          <a:blip r:embed="rId1">
            <a:extLst>
              <a:ext uri="{28A0092B-C50C-407E-A947-70E740481C1C}">
                <a14:useLocalDpi xmlns:a14="http://schemas.microsoft.com/office/drawing/2010/main" val="0"/>
              </a:ext>
            </a:extLst>
          </a:blip>
          <a:srcRect/>
          <a:stretch>
            <a:fillRect/>
          </a:stretch>
        </p:blipFill>
        <p:spPr>
          <a:xfrm>
            <a:off x="696888" y="2004498"/>
            <a:ext cx="7729660" cy="411871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63504" y="847253"/>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30" y="1169836"/>
              <a:ext cx="1335538" cy="523220"/>
            </a:xfrm>
            <a:prstGeom prst="rect">
              <a:avLst/>
            </a:prstGeom>
            <a:noFill/>
          </p:spPr>
          <p:txBody>
            <a:bodyPr wrap="none" rtlCol="0">
              <a:spAutoFit/>
            </a:bodyPr>
            <a:lstStyle/>
            <a:p>
              <a:pPr algn="ctr"/>
              <a:r>
                <a:rPr lang="zh-CN" altLang="en-US" sz="2800" dirty="0" smtClean="0">
                  <a:solidFill>
                    <a:schemeClr val="accent4"/>
                  </a:solidFill>
                </a:rPr>
                <a:t>第九章 数据建模</a:t>
              </a:r>
              <a:endParaRPr lang="zh-CN" altLang="en-US" sz="2800" dirty="0">
                <a:solidFill>
                  <a:schemeClr val="accent4"/>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49613" y="565570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57" name="组合 56"/>
          <p:cNvGrpSpPr/>
          <p:nvPr/>
        </p:nvGrpSpPr>
        <p:grpSpPr>
          <a:xfrm>
            <a:off x="1749613" y="4713936"/>
            <a:ext cx="5693399" cy="426278"/>
            <a:chOff x="1807265" y="2935089"/>
            <a:chExt cx="5693399" cy="426278"/>
          </a:xfrm>
        </p:grpSpPr>
        <p:sp>
          <p:nvSpPr>
            <p:cNvPr id="58" name="圆角矩形 5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9.8</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线性回归模型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761333" y="3404047"/>
            <a:ext cx="5693399" cy="426278"/>
            <a:chOff x="1807265" y="2935089"/>
            <a:chExt cx="5693399" cy="426278"/>
          </a:xfrm>
        </p:grpSpPr>
        <p:sp>
          <p:nvSpPr>
            <p:cNvPr id="34" name="圆角矩形 3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1881814" y="2945869"/>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随机森林决策树模型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733197" y="3854223"/>
            <a:ext cx="5693399" cy="426278"/>
            <a:chOff x="1807265" y="2935089"/>
            <a:chExt cx="5693399" cy="426278"/>
          </a:xfrm>
        </p:grpSpPr>
        <p:sp>
          <p:nvSpPr>
            <p:cNvPr id="39" name="圆角矩形 3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1881814" y="2945869"/>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自适应选择决策树模型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747265" y="4290331"/>
            <a:ext cx="5693399" cy="426278"/>
            <a:chOff x="1807265" y="2935089"/>
            <a:chExt cx="5693399" cy="426278"/>
          </a:xfrm>
        </p:grpSpPr>
        <p:sp>
          <p:nvSpPr>
            <p:cNvPr id="46" name="圆角矩形 45"/>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矩形 50"/>
            <p:cNvSpPr/>
            <p:nvPr/>
          </p:nvSpPr>
          <p:spPr>
            <a:xfrm>
              <a:off x="1881814" y="2945869"/>
              <a:ext cx="163859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9.7</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SVM</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1747265" y="5175832"/>
            <a:ext cx="5693399" cy="426278"/>
            <a:chOff x="1807265" y="2935089"/>
            <a:chExt cx="5693399" cy="426278"/>
          </a:xfrm>
        </p:grpSpPr>
        <p:sp>
          <p:nvSpPr>
            <p:cNvPr id="53" name="圆角矩形 52"/>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9.9</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神经网络模型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51096" y="1622111"/>
            <a:ext cx="5693399" cy="415498"/>
            <a:chOff x="1807265" y="2462595"/>
            <a:chExt cx="5693399" cy="415498"/>
          </a:xfrm>
        </p:grpSpPr>
        <p:sp>
          <p:nvSpPr>
            <p:cNvPr id="62" name="圆角矩形 61"/>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1883286" y="2462595"/>
              <a:ext cx="217399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Rattle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包</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1751096" y="2071503"/>
            <a:ext cx="5693399" cy="426278"/>
            <a:chOff x="1807265" y="2935089"/>
            <a:chExt cx="5693399" cy="426278"/>
          </a:xfrm>
        </p:grpSpPr>
        <p:sp>
          <p:nvSpPr>
            <p:cNvPr id="48" name="圆角矩形 4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矩形 48"/>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749613" y="2492759"/>
            <a:ext cx="5693399" cy="426278"/>
            <a:chOff x="1807265" y="2935089"/>
            <a:chExt cx="5693399" cy="426278"/>
          </a:xfrm>
        </p:grpSpPr>
        <p:sp>
          <p:nvSpPr>
            <p:cNvPr id="64" name="圆角矩形 6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矩形 64"/>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关联分析模型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1749613" y="2928083"/>
            <a:ext cx="5693399" cy="426278"/>
            <a:chOff x="1807265" y="2935089"/>
            <a:chExt cx="5693399" cy="426278"/>
          </a:xfrm>
        </p:grpSpPr>
        <p:sp>
          <p:nvSpPr>
            <p:cNvPr id="69" name="圆角矩形 6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2945869"/>
              <a:ext cx="3038011"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9.4</a:t>
              </a:r>
              <a:r>
                <a:rPr lang="zh-CN" altLang="en-US" sz="2100" spc="225" dirty="0" smtClean="0">
                  <a:solidFill>
                    <a:schemeClr val="bg1"/>
                  </a:solidFill>
                  <a:latin typeface="微软雅黑" panose="020B0503020204020204" pitchFamily="34" charset="-122"/>
                  <a:ea typeface="微软雅黑" panose="020B0503020204020204" pitchFamily="34" charset="-122"/>
                </a:rPr>
                <a:t>　传统决策树模型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 name="组合 12"/>
          <p:cNvGrpSpPr/>
          <p:nvPr/>
        </p:nvGrpSpPr>
        <p:grpSpPr>
          <a:xfrm>
            <a:off x="-1" y="-2439"/>
            <a:ext cx="9145786" cy="718410"/>
            <a:chOff x="-1" y="190175"/>
            <a:chExt cx="9145786" cy="525795"/>
          </a:xfrm>
        </p:grpSpPr>
        <p:sp>
          <p:nvSpPr>
            <p:cNvPr id="15" name="任意多边形 1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任意多边形 1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8" name="文本框 6"/>
          <p:cNvSpPr txBox="1"/>
          <p:nvPr/>
        </p:nvSpPr>
        <p:spPr>
          <a:xfrm>
            <a:off x="452232" y="173917"/>
            <a:ext cx="2877711" cy="415498"/>
          </a:xfrm>
          <a:prstGeom prst="rect">
            <a:avLst/>
          </a:prstGeom>
          <a:noFill/>
        </p:spPr>
        <p:txBody>
          <a:bodyPr wrap="none" rtlCol="0">
            <a:spAutoFit/>
          </a:bodyPr>
          <a:lstStyle/>
          <a:p>
            <a:r>
              <a:rPr lang="en-US" altLang="zh-CN" sz="2100" b="1" spc="225" dirty="0" smtClean="0">
                <a:solidFill>
                  <a:prstClr val="white"/>
                </a:solidFill>
              </a:rPr>
              <a:t>9.4 </a:t>
            </a:r>
            <a:r>
              <a:rPr lang="zh-CN" altLang="en-US" sz="2100" b="1" spc="225" dirty="0">
                <a:solidFill>
                  <a:prstClr val="white"/>
                </a:solidFill>
              </a:rPr>
              <a:t>传统</a:t>
            </a:r>
            <a:r>
              <a:rPr lang="zh-CN" altLang="en-US" sz="2100" b="1" spc="225" dirty="0" smtClean="0">
                <a:solidFill>
                  <a:prstClr val="white"/>
                </a:solidFill>
              </a:rPr>
              <a:t>决策树模型</a:t>
            </a:r>
            <a:endParaRPr lang="zh-CN" altLang="en-US" sz="2100" b="1" spc="225" dirty="0">
              <a:solidFill>
                <a:prstClr val="white"/>
              </a:solidFill>
            </a:endParaRPr>
          </a:p>
        </p:txBody>
      </p:sp>
      <p:sp>
        <p:nvSpPr>
          <p:cNvPr id="1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1"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grpSp>
        <p:nvGrpSpPr>
          <p:cNvPr id="14" name="组合 13"/>
          <p:cNvGrpSpPr/>
          <p:nvPr/>
        </p:nvGrpSpPr>
        <p:grpSpPr>
          <a:xfrm>
            <a:off x="1752309" y="1102360"/>
            <a:ext cx="5056454" cy="3286760"/>
            <a:chOff x="0" y="0"/>
            <a:chExt cx="3331845" cy="3059099"/>
          </a:xfrm>
        </p:grpSpPr>
        <p:sp>
          <p:nvSpPr>
            <p:cNvPr id="22" name="文本框 225"/>
            <p:cNvSpPr txBox="1">
              <a:spLocks noChangeArrowheads="1"/>
            </p:cNvSpPr>
            <p:nvPr/>
          </p:nvSpPr>
          <p:spPr bwMode="auto">
            <a:xfrm>
              <a:off x="0" y="2194560"/>
              <a:ext cx="666750" cy="295275"/>
            </a:xfrm>
            <a:prstGeom prst="rect">
              <a:avLst/>
            </a:prstGeom>
            <a:solidFill>
              <a:srgbClr val="FFFFFF"/>
            </a:solidFill>
            <a:ln w="9525">
              <a:noFill/>
              <a:miter lim="800000"/>
            </a:ln>
          </p:spPr>
          <p:txBody>
            <a:bodyPr rot="0" vert="horz" wrap="square" lIns="91440" tIns="45720" rIns="91440" bIns="45720" anchor="t" anchorCtr="0" upright="1">
              <a:noAutofit/>
            </a:bodyPr>
            <a:lstStyle/>
            <a:p>
              <a:pPr algn="just">
                <a:spcAft>
                  <a:spcPts val="0"/>
                </a:spcAft>
              </a:pPr>
              <a:r>
                <a:rPr lang="zh-CN" sz="1050" kern="100">
                  <a:effectLst/>
                  <a:latin typeface="等线" panose="02010600030101010101" charset="-122"/>
                  <a:cs typeface="Times New Roman" panose="02020603050405020304"/>
                </a:rPr>
                <a:t>一般上</a:t>
              </a:r>
              <a:endParaRPr lang="zh-CN" sz="1050" kern="100">
                <a:effectLst/>
                <a:latin typeface="等线" panose="02010600030101010101" charset="-122"/>
                <a:cs typeface="Times New Roman" panose="02020603050405020304"/>
              </a:endParaRPr>
            </a:p>
          </p:txBody>
        </p:sp>
        <p:sp>
          <p:nvSpPr>
            <p:cNvPr id="23" name="文本框 224"/>
            <p:cNvSpPr txBox="1">
              <a:spLocks noChangeArrowheads="1"/>
            </p:cNvSpPr>
            <p:nvPr/>
          </p:nvSpPr>
          <p:spPr bwMode="auto">
            <a:xfrm>
              <a:off x="1184744" y="2194560"/>
              <a:ext cx="666750" cy="295275"/>
            </a:xfrm>
            <a:prstGeom prst="rect">
              <a:avLst/>
            </a:prstGeom>
            <a:solidFill>
              <a:srgbClr val="FFFFFF"/>
            </a:solidFill>
            <a:ln w="9525">
              <a:noFill/>
              <a:miter lim="800000"/>
            </a:ln>
          </p:spPr>
          <p:txBody>
            <a:bodyPr rot="0" vert="horz" wrap="square" lIns="91440" tIns="45720" rIns="91440" bIns="45720" anchor="t" anchorCtr="0" upright="1">
              <a:noAutofit/>
            </a:bodyPr>
            <a:lstStyle/>
            <a:p>
              <a:pPr algn="just">
                <a:spcAft>
                  <a:spcPts val="0"/>
                </a:spcAft>
              </a:pPr>
              <a:r>
                <a:rPr lang="zh-CN" sz="1050" kern="100">
                  <a:effectLst/>
                  <a:latin typeface="等线" panose="02010600030101010101" charset="-122"/>
                  <a:cs typeface="Times New Roman" panose="02020603050405020304"/>
                </a:rPr>
                <a:t>一般下</a:t>
              </a:r>
              <a:endParaRPr lang="zh-CN" sz="1050" kern="100">
                <a:effectLst/>
                <a:latin typeface="等线" panose="02010600030101010101" charset="-122"/>
                <a:cs typeface="Times New Roman" panose="02020603050405020304"/>
              </a:endParaRPr>
            </a:p>
          </p:txBody>
        </p:sp>
        <p:sp>
          <p:nvSpPr>
            <p:cNvPr id="24" name="文本框 220"/>
            <p:cNvSpPr txBox="1">
              <a:spLocks noChangeArrowheads="1"/>
            </p:cNvSpPr>
            <p:nvPr/>
          </p:nvSpPr>
          <p:spPr bwMode="auto">
            <a:xfrm>
              <a:off x="2560320" y="421419"/>
              <a:ext cx="771525" cy="295275"/>
            </a:xfrm>
            <a:prstGeom prst="rect">
              <a:avLst/>
            </a:prstGeom>
            <a:solidFill>
              <a:srgbClr val="FFFFFF"/>
            </a:solidFill>
            <a:ln w="9525">
              <a:noFill/>
              <a:miter lim="800000"/>
            </a:ln>
          </p:spPr>
          <p:txBody>
            <a:bodyPr rot="0" vert="horz" wrap="square" lIns="91440" tIns="45720" rIns="91440" bIns="45720" anchor="t" anchorCtr="0" upright="1">
              <a:noAutofit/>
            </a:bodyPr>
            <a:lstStyle/>
            <a:p>
              <a:pPr algn="just">
                <a:spcAft>
                  <a:spcPts val="0"/>
                </a:spcAft>
              </a:pPr>
              <a:r>
                <a:rPr lang="zh-CN" sz="1050" kern="100">
                  <a:effectLst/>
                  <a:latin typeface="等线" panose="02010600030101010101" charset="-122"/>
                  <a:cs typeface="Times New Roman" panose="02020603050405020304"/>
                </a:rPr>
                <a:t>不是北京</a:t>
              </a:r>
              <a:endParaRPr lang="zh-CN" sz="1050" kern="100">
                <a:effectLst/>
                <a:latin typeface="等线" panose="02010600030101010101" charset="-122"/>
                <a:cs typeface="Times New Roman" panose="02020603050405020304"/>
              </a:endParaRPr>
            </a:p>
          </p:txBody>
        </p:sp>
        <p:sp>
          <p:nvSpPr>
            <p:cNvPr id="25" name="流程图: 可选过程 24"/>
            <p:cNvSpPr>
              <a:spLocks noChangeArrowheads="1"/>
            </p:cNvSpPr>
            <p:nvPr/>
          </p:nvSpPr>
          <p:spPr bwMode="auto">
            <a:xfrm>
              <a:off x="1327867" y="898498"/>
              <a:ext cx="657225" cy="323850"/>
            </a:xfrm>
            <a:prstGeom prst="flowChartAlternateProcess">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just">
                <a:spcAft>
                  <a:spcPts val="0"/>
                </a:spcAft>
              </a:pPr>
              <a:r>
                <a:rPr lang="zh-CN" sz="1050" kern="100">
                  <a:effectLst/>
                  <a:latin typeface="等线" panose="02010600030101010101" charset="-122"/>
                  <a:cs typeface="Times New Roman" panose="02020603050405020304"/>
                </a:rPr>
                <a:t>人脾气</a:t>
              </a:r>
              <a:endParaRPr lang="zh-CN" sz="1050" kern="100">
                <a:effectLst/>
                <a:latin typeface="等线" panose="02010600030101010101" charset="-122"/>
                <a:cs typeface="Times New Roman" panose="02020603050405020304"/>
              </a:endParaRPr>
            </a:p>
          </p:txBody>
        </p:sp>
        <p:cxnSp>
          <p:nvCxnSpPr>
            <p:cNvPr id="26" name="直接箭头连接符 25"/>
            <p:cNvCxnSpPr>
              <a:cxnSpLocks noChangeShapeType="1"/>
            </p:cNvCxnSpPr>
            <p:nvPr/>
          </p:nvCxnSpPr>
          <p:spPr bwMode="auto">
            <a:xfrm flipH="1">
              <a:off x="1749287" y="326004"/>
              <a:ext cx="514350" cy="571500"/>
            </a:xfrm>
            <a:prstGeom prst="straightConnector1">
              <a:avLst/>
            </a:prstGeom>
            <a:noFill/>
            <a:ln w="9525">
              <a:solidFill>
                <a:srgbClr val="000000"/>
              </a:solidFill>
              <a:round/>
              <a:tailEnd type="triangle" w="med" len="med"/>
            </a:ln>
          </p:spPr>
        </p:cxnSp>
        <p:cxnSp>
          <p:nvCxnSpPr>
            <p:cNvPr id="27" name="直接箭头连接符 26"/>
            <p:cNvCxnSpPr>
              <a:cxnSpLocks noChangeShapeType="1"/>
            </p:cNvCxnSpPr>
            <p:nvPr/>
          </p:nvCxnSpPr>
          <p:spPr bwMode="auto">
            <a:xfrm>
              <a:off x="2258170" y="326004"/>
              <a:ext cx="533400" cy="571500"/>
            </a:xfrm>
            <a:prstGeom prst="straightConnector1">
              <a:avLst/>
            </a:prstGeom>
            <a:noFill/>
            <a:ln w="9525">
              <a:solidFill>
                <a:srgbClr val="000000"/>
              </a:solidFill>
              <a:round/>
              <a:tailEnd type="triangle" w="med" len="med"/>
            </a:ln>
          </p:spPr>
        </p:cxnSp>
        <p:sp>
          <p:nvSpPr>
            <p:cNvPr id="28" name="文本框 214"/>
            <p:cNvSpPr txBox="1">
              <a:spLocks noChangeArrowheads="1"/>
            </p:cNvSpPr>
            <p:nvPr/>
          </p:nvSpPr>
          <p:spPr bwMode="auto">
            <a:xfrm>
              <a:off x="1240403" y="365760"/>
              <a:ext cx="666750" cy="295275"/>
            </a:xfrm>
            <a:prstGeom prst="rect">
              <a:avLst/>
            </a:prstGeom>
            <a:solidFill>
              <a:srgbClr val="FFFFFF"/>
            </a:solidFill>
            <a:ln w="9525">
              <a:noFill/>
              <a:miter lim="800000"/>
            </a:ln>
          </p:spPr>
          <p:txBody>
            <a:bodyPr rot="0" vert="horz" wrap="square" lIns="91440" tIns="45720" rIns="91440" bIns="45720" anchor="t" anchorCtr="0" upright="1">
              <a:noAutofit/>
            </a:bodyPr>
            <a:lstStyle/>
            <a:p>
              <a:pPr algn="just">
                <a:spcAft>
                  <a:spcPts val="0"/>
                </a:spcAft>
              </a:pPr>
              <a:r>
                <a:rPr lang="zh-CN" sz="1050" kern="100">
                  <a:effectLst/>
                  <a:latin typeface="等线" panose="02010600030101010101" charset="-122"/>
                  <a:cs typeface="Times New Roman" panose="02020603050405020304"/>
                </a:rPr>
                <a:t>是北京</a:t>
              </a:r>
              <a:endParaRPr lang="zh-CN" sz="1050" kern="100">
                <a:effectLst/>
                <a:latin typeface="等线" panose="02010600030101010101" charset="-122"/>
                <a:cs typeface="Times New Roman" panose="02020603050405020304"/>
              </a:endParaRPr>
            </a:p>
          </p:txBody>
        </p:sp>
        <p:sp>
          <p:nvSpPr>
            <p:cNvPr id="29" name="流程图: 可选过程 28"/>
            <p:cNvSpPr>
              <a:spLocks noChangeArrowheads="1"/>
            </p:cNvSpPr>
            <p:nvPr/>
          </p:nvSpPr>
          <p:spPr bwMode="auto">
            <a:xfrm>
              <a:off x="1908313" y="0"/>
              <a:ext cx="657225" cy="323850"/>
            </a:xfrm>
            <a:prstGeom prst="flowChartAlternateProcess">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just">
                <a:spcAft>
                  <a:spcPts val="0"/>
                </a:spcAft>
              </a:pPr>
              <a:r>
                <a:rPr lang="zh-CN" sz="1050" kern="100">
                  <a:effectLst/>
                  <a:latin typeface="等线" panose="02010600030101010101" charset="-122"/>
                  <a:cs typeface="Times New Roman" panose="02020603050405020304"/>
                </a:rPr>
                <a:t>家住址</a:t>
              </a:r>
              <a:endParaRPr lang="zh-CN" sz="1050" kern="100">
                <a:effectLst/>
                <a:latin typeface="等线" panose="02010600030101010101" charset="-122"/>
                <a:cs typeface="Times New Roman" panose="02020603050405020304"/>
              </a:endParaRPr>
            </a:p>
          </p:txBody>
        </p:sp>
        <p:cxnSp>
          <p:nvCxnSpPr>
            <p:cNvPr id="30" name="直接箭头连接符 29"/>
            <p:cNvCxnSpPr>
              <a:cxnSpLocks noChangeShapeType="1"/>
            </p:cNvCxnSpPr>
            <p:nvPr/>
          </p:nvCxnSpPr>
          <p:spPr bwMode="auto">
            <a:xfrm flipH="1">
              <a:off x="1033669" y="1216550"/>
              <a:ext cx="514350" cy="571500"/>
            </a:xfrm>
            <a:prstGeom prst="straightConnector1">
              <a:avLst/>
            </a:prstGeom>
            <a:noFill/>
            <a:ln w="9525">
              <a:solidFill>
                <a:srgbClr val="000000"/>
              </a:solidFill>
              <a:round/>
              <a:tailEnd type="triangle" w="med" len="med"/>
            </a:ln>
          </p:spPr>
        </p:cxnSp>
        <p:cxnSp>
          <p:nvCxnSpPr>
            <p:cNvPr id="31" name="直接箭头连接符 30"/>
            <p:cNvCxnSpPr>
              <a:cxnSpLocks noChangeShapeType="1"/>
            </p:cNvCxnSpPr>
            <p:nvPr/>
          </p:nvCxnSpPr>
          <p:spPr bwMode="auto">
            <a:xfrm>
              <a:off x="1542553" y="1216550"/>
              <a:ext cx="438150" cy="571500"/>
            </a:xfrm>
            <a:prstGeom prst="straightConnector1">
              <a:avLst/>
            </a:prstGeom>
            <a:noFill/>
            <a:ln w="9525">
              <a:solidFill>
                <a:srgbClr val="000000"/>
              </a:solidFill>
              <a:round/>
              <a:tailEnd type="triangle" w="med" len="med"/>
            </a:ln>
          </p:spPr>
        </p:cxnSp>
        <p:sp>
          <p:nvSpPr>
            <p:cNvPr id="32" name="文本框 218"/>
            <p:cNvSpPr txBox="1">
              <a:spLocks noChangeArrowheads="1"/>
            </p:cNvSpPr>
            <p:nvPr/>
          </p:nvSpPr>
          <p:spPr bwMode="auto">
            <a:xfrm>
              <a:off x="1844702" y="1304014"/>
              <a:ext cx="666750" cy="295275"/>
            </a:xfrm>
            <a:prstGeom prst="rect">
              <a:avLst/>
            </a:prstGeom>
            <a:solidFill>
              <a:srgbClr val="FFFFFF"/>
            </a:solidFill>
            <a:ln w="9525">
              <a:noFill/>
              <a:miter lim="800000"/>
            </a:ln>
          </p:spPr>
          <p:txBody>
            <a:bodyPr rot="0" vert="horz" wrap="square" lIns="91440" tIns="45720" rIns="91440" bIns="45720" anchor="t" anchorCtr="0" upright="1">
              <a:noAutofit/>
            </a:bodyPr>
            <a:lstStyle/>
            <a:p>
              <a:pPr algn="just">
                <a:spcAft>
                  <a:spcPts val="0"/>
                </a:spcAft>
              </a:pPr>
              <a:r>
                <a:rPr lang="zh-CN" sz="1050" kern="100">
                  <a:effectLst/>
                  <a:latin typeface="等线" panose="02010600030101010101" charset="-122"/>
                  <a:cs typeface="Times New Roman" panose="02020603050405020304"/>
                </a:rPr>
                <a:t>不温柔</a:t>
              </a:r>
              <a:endParaRPr lang="zh-CN" sz="1050" kern="100">
                <a:effectLst/>
                <a:latin typeface="等线" panose="02010600030101010101" charset="-122"/>
                <a:cs typeface="Times New Roman" panose="02020603050405020304"/>
              </a:endParaRPr>
            </a:p>
          </p:txBody>
        </p:sp>
        <p:sp>
          <p:nvSpPr>
            <p:cNvPr id="33" name="文本框 219"/>
            <p:cNvSpPr txBox="1">
              <a:spLocks noChangeArrowheads="1"/>
            </p:cNvSpPr>
            <p:nvPr/>
          </p:nvSpPr>
          <p:spPr bwMode="auto">
            <a:xfrm>
              <a:off x="572493" y="1216550"/>
              <a:ext cx="666750" cy="295275"/>
            </a:xfrm>
            <a:prstGeom prst="rect">
              <a:avLst/>
            </a:prstGeom>
            <a:solidFill>
              <a:srgbClr val="FFFFFF"/>
            </a:solidFill>
            <a:ln w="9525">
              <a:noFill/>
              <a:miter lim="800000"/>
            </a:ln>
          </p:spPr>
          <p:txBody>
            <a:bodyPr rot="0" vert="horz" wrap="square" lIns="91440" tIns="45720" rIns="91440" bIns="45720" anchor="t" anchorCtr="0" upright="1">
              <a:noAutofit/>
            </a:bodyPr>
            <a:lstStyle/>
            <a:p>
              <a:pPr algn="just">
                <a:spcAft>
                  <a:spcPts val="0"/>
                </a:spcAft>
              </a:pPr>
              <a:r>
                <a:rPr lang="zh-CN" sz="1050" kern="100">
                  <a:effectLst/>
                  <a:latin typeface="等线" panose="02010600030101010101" charset="-122"/>
                  <a:cs typeface="Times New Roman" panose="02020603050405020304"/>
                </a:rPr>
                <a:t>温柔</a:t>
              </a:r>
              <a:endParaRPr lang="zh-CN" sz="1050" kern="100">
                <a:effectLst/>
                <a:latin typeface="等线" panose="02010600030101010101" charset="-122"/>
                <a:cs typeface="Times New Roman" panose="02020603050405020304"/>
              </a:endParaRPr>
            </a:p>
          </p:txBody>
        </p:sp>
        <p:sp>
          <p:nvSpPr>
            <p:cNvPr id="34" name="流程图: 可选过程 33"/>
            <p:cNvSpPr>
              <a:spLocks noChangeArrowheads="1"/>
            </p:cNvSpPr>
            <p:nvPr/>
          </p:nvSpPr>
          <p:spPr bwMode="auto">
            <a:xfrm>
              <a:off x="667909" y="1789044"/>
              <a:ext cx="657225" cy="323850"/>
            </a:xfrm>
            <a:prstGeom prst="flowChartAlternateProcess">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just">
                <a:spcAft>
                  <a:spcPts val="0"/>
                </a:spcAft>
              </a:pPr>
              <a:r>
                <a:rPr lang="zh-CN" sz="1050" kern="100">
                  <a:effectLst/>
                  <a:latin typeface="等线" panose="02010600030101010101" charset="-122"/>
                  <a:cs typeface="Times New Roman" panose="02020603050405020304"/>
                </a:rPr>
                <a:t>长相</a:t>
              </a:r>
              <a:endParaRPr lang="zh-CN" sz="1050" kern="100">
                <a:effectLst/>
                <a:latin typeface="等线" panose="02010600030101010101" charset="-122"/>
                <a:cs typeface="Times New Roman" panose="02020603050405020304"/>
              </a:endParaRPr>
            </a:p>
          </p:txBody>
        </p:sp>
        <p:cxnSp>
          <p:nvCxnSpPr>
            <p:cNvPr id="35" name="直接箭头连接符 34"/>
            <p:cNvCxnSpPr>
              <a:cxnSpLocks noChangeShapeType="1"/>
            </p:cNvCxnSpPr>
            <p:nvPr/>
          </p:nvCxnSpPr>
          <p:spPr bwMode="auto">
            <a:xfrm flipH="1">
              <a:off x="413467" y="2115047"/>
              <a:ext cx="561975" cy="619125"/>
            </a:xfrm>
            <a:prstGeom prst="straightConnector1">
              <a:avLst/>
            </a:prstGeom>
            <a:noFill/>
            <a:ln w="9525">
              <a:solidFill>
                <a:srgbClr val="000000"/>
              </a:solidFill>
              <a:round/>
              <a:tailEnd type="triangle" w="med" len="med"/>
            </a:ln>
          </p:spPr>
        </p:cxnSp>
        <p:cxnSp>
          <p:nvCxnSpPr>
            <p:cNvPr id="36" name="直接箭头连接符 35"/>
            <p:cNvCxnSpPr>
              <a:cxnSpLocks noChangeShapeType="1"/>
            </p:cNvCxnSpPr>
            <p:nvPr/>
          </p:nvCxnSpPr>
          <p:spPr bwMode="auto">
            <a:xfrm>
              <a:off x="970059" y="2115047"/>
              <a:ext cx="352425" cy="619125"/>
            </a:xfrm>
            <a:prstGeom prst="straightConnector1">
              <a:avLst/>
            </a:prstGeom>
            <a:noFill/>
            <a:ln w="9525">
              <a:solidFill>
                <a:srgbClr val="000000"/>
              </a:solidFill>
              <a:round/>
              <a:tailEnd type="triangle" w="med" len="med"/>
            </a:ln>
          </p:spPr>
        </p:cxnSp>
        <p:sp>
          <p:nvSpPr>
            <p:cNvPr id="37" name="流程图: 可选过程 36"/>
            <p:cNvSpPr>
              <a:spLocks noChangeArrowheads="1"/>
            </p:cNvSpPr>
            <p:nvPr/>
          </p:nvSpPr>
          <p:spPr bwMode="auto">
            <a:xfrm>
              <a:off x="0" y="2735249"/>
              <a:ext cx="657225" cy="323850"/>
            </a:xfrm>
            <a:prstGeom prst="flowChartAlternateProcess">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just">
                <a:spcAft>
                  <a:spcPts val="0"/>
                </a:spcAft>
              </a:pPr>
              <a:r>
                <a:rPr lang="zh-CN" sz="1050" kern="100">
                  <a:effectLst/>
                  <a:latin typeface="等线" panose="02010600030101010101" charset="-122"/>
                  <a:cs typeface="Times New Roman" panose="02020603050405020304"/>
                </a:rPr>
                <a:t>个头</a:t>
              </a:r>
              <a:endParaRPr lang="zh-CN" sz="1050" kern="100">
                <a:effectLst/>
                <a:latin typeface="等线" panose="02010600030101010101" charset="-122"/>
                <a:cs typeface="Times New Roman" panose="02020603050405020304"/>
              </a:endParaRPr>
            </a:p>
          </p:txBody>
        </p:sp>
      </p:grpSp>
      <p:grpSp>
        <p:nvGrpSpPr>
          <p:cNvPr id="38" name="组合 37"/>
          <p:cNvGrpSpPr/>
          <p:nvPr/>
        </p:nvGrpSpPr>
        <p:grpSpPr>
          <a:xfrm>
            <a:off x="1136896" y="4389120"/>
            <a:ext cx="1906904" cy="793114"/>
            <a:chOff x="0" y="0"/>
            <a:chExt cx="1907153" cy="793060"/>
          </a:xfrm>
        </p:grpSpPr>
        <p:sp>
          <p:nvSpPr>
            <p:cNvPr id="39" name="文本框 229"/>
            <p:cNvSpPr txBox="1">
              <a:spLocks noChangeArrowheads="1"/>
            </p:cNvSpPr>
            <p:nvPr/>
          </p:nvSpPr>
          <p:spPr bwMode="auto">
            <a:xfrm>
              <a:off x="1240403" y="127221"/>
              <a:ext cx="666750" cy="295275"/>
            </a:xfrm>
            <a:prstGeom prst="rect">
              <a:avLst/>
            </a:prstGeom>
            <a:solidFill>
              <a:srgbClr val="FFFFFF"/>
            </a:solidFill>
            <a:ln w="9525">
              <a:noFill/>
              <a:miter lim="800000"/>
            </a:ln>
          </p:spPr>
          <p:txBody>
            <a:bodyPr rot="0" vert="horz" wrap="square" lIns="91440" tIns="45720" rIns="91440" bIns="45720" anchor="t" anchorCtr="0" upright="1">
              <a:noAutofit/>
            </a:bodyPr>
            <a:lstStyle/>
            <a:p>
              <a:pPr algn="just">
                <a:spcAft>
                  <a:spcPts val="0"/>
                </a:spcAft>
              </a:pPr>
              <a:r>
                <a:rPr lang="zh-CN" sz="1050" kern="100">
                  <a:effectLst/>
                  <a:latin typeface="等线" panose="02010600030101010101" charset="-122"/>
                  <a:cs typeface="Times New Roman" panose="02020603050405020304"/>
                </a:rPr>
                <a:t>一般下</a:t>
              </a:r>
              <a:endParaRPr lang="zh-CN" sz="1050" kern="100">
                <a:effectLst/>
                <a:latin typeface="等线" panose="02010600030101010101" charset="-122"/>
                <a:cs typeface="Times New Roman" panose="02020603050405020304"/>
              </a:endParaRPr>
            </a:p>
          </p:txBody>
        </p:sp>
        <p:sp>
          <p:nvSpPr>
            <p:cNvPr id="40" name="椭圆 39"/>
            <p:cNvSpPr/>
            <p:nvPr/>
          </p:nvSpPr>
          <p:spPr>
            <a:xfrm>
              <a:off x="365760" y="516835"/>
              <a:ext cx="276225" cy="27622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noAutofit/>
            </a:bodyPr>
            <a:lstStyle/>
            <a:p>
              <a:endParaRPr lang="zh-CN" altLang="en-US"/>
            </a:p>
          </p:txBody>
        </p:sp>
        <p:cxnSp>
          <p:nvCxnSpPr>
            <p:cNvPr id="41" name="直接箭头连接符 40"/>
            <p:cNvCxnSpPr>
              <a:cxnSpLocks noChangeShapeType="1"/>
            </p:cNvCxnSpPr>
            <p:nvPr/>
          </p:nvCxnSpPr>
          <p:spPr bwMode="auto">
            <a:xfrm flipH="1">
              <a:off x="453224" y="0"/>
              <a:ext cx="561975" cy="685800"/>
            </a:xfrm>
            <a:prstGeom prst="straightConnector1">
              <a:avLst/>
            </a:prstGeom>
            <a:noFill/>
            <a:ln w="9525">
              <a:solidFill>
                <a:srgbClr val="000000"/>
              </a:solidFill>
              <a:round/>
              <a:tailEnd type="triangle" w="med" len="med"/>
            </a:ln>
          </p:spPr>
        </p:cxnSp>
        <p:cxnSp>
          <p:nvCxnSpPr>
            <p:cNvPr id="42" name="直接箭头连接符 41"/>
            <p:cNvCxnSpPr>
              <a:cxnSpLocks noChangeShapeType="1"/>
            </p:cNvCxnSpPr>
            <p:nvPr/>
          </p:nvCxnSpPr>
          <p:spPr bwMode="auto">
            <a:xfrm>
              <a:off x="1009816" y="0"/>
              <a:ext cx="419100" cy="685800"/>
            </a:xfrm>
            <a:prstGeom prst="straightConnector1">
              <a:avLst/>
            </a:prstGeom>
            <a:noFill/>
            <a:ln w="9525">
              <a:solidFill>
                <a:srgbClr val="000000"/>
              </a:solidFill>
              <a:round/>
              <a:tailEnd type="triangle" w="med" len="med"/>
            </a:ln>
          </p:spPr>
        </p:cxnSp>
        <p:sp>
          <p:nvSpPr>
            <p:cNvPr id="43" name="文本框 230"/>
            <p:cNvSpPr txBox="1">
              <a:spLocks noChangeArrowheads="1"/>
            </p:cNvSpPr>
            <p:nvPr/>
          </p:nvSpPr>
          <p:spPr bwMode="auto">
            <a:xfrm>
              <a:off x="0" y="79513"/>
              <a:ext cx="666750" cy="295275"/>
            </a:xfrm>
            <a:prstGeom prst="rect">
              <a:avLst/>
            </a:prstGeom>
            <a:solidFill>
              <a:srgbClr val="FFFFFF"/>
            </a:solidFill>
            <a:ln w="9525">
              <a:noFill/>
              <a:miter lim="800000"/>
            </a:ln>
          </p:spPr>
          <p:txBody>
            <a:bodyPr rot="0" vert="horz" wrap="square" lIns="91440" tIns="45720" rIns="91440" bIns="45720" anchor="t" anchorCtr="0" upright="1">
              <a:noAutofit/>
            </a:bodyPr>
            <a:lstStyle/>
            <a:p>
              <a:pPr algn="just">
                <a:spcAft>
                  <a:spcPts val="0"/>
                </a:spcAft>
              </a:pPr>
              <a:r>
                <a:rPr lang="zh-CN" sz="1050" kern="100">
                  <a:effectLst/>
                  <a:latin typeface="等线" panose="02010600030101010101" charset="-122"/>
                  <a:cs typeface="Times New Roman" panose="02020603050405020304"/>
                </a:rPr>
                <a:t>一般上</a:t>
              </a:r>
              <a:endParaRPr lang="zh-CN" sz="1050" kern="100">
                <a:effectLst/>
                <a:latin typeface="等线" panose="02010600030101010101" charset="-122"/>
                <a:cs typeface="Times New Roman" panose="02020603050405020304"/>
              </a:endParaRPr>
            </a:p>
          </p:txBody>
        </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ID3</a:t>
            </a:r>
            <a:r>
              <a:rPr lang="zh-CN" altLang="zh-CN" sz="2400" dirty="0">
                <a:solidFill>
                  <a:schemeClr val="tx1">
                    <a:lumMod val="75000"/>
                    <a:lumOff val="25000"/>
                  </a:schemeClr>
                </a:solidFill>
              </a:rPr>
              <a:t>算法</a:t>
            </a:r>
            <a:endParaRPr kumimoji="1" lang="zh-CN" altLang="zh-CN" sz="2400" dirty="0" smtClean="0">
              <a:solidFill>
                <a:schemeClr val="tx1">
                  <a:lumMod val="75000"/>
                  <a:lumOff val="25000"/>
                </a:schemeClr>
              </a:solidFill>
            </a:endParaRPr>
          </a:p>
        </p:txBody>
      </p:sp>
      <p:sp>
        <p:nvSpPr>
          <p:cNvPr id="12" name="TextBox 11"/>
          <p:cNvSpPr txBox="1"/>
          <p:nvPr/>
        </p:nvSpPr>
        <p:spPr>
          <a:xfrm>
            <a:off x="695593" y="1281449"/>
            <a:ext cx="7379264" cy="4370427"/>
          </a:xfrm>
          <a:prstGeom prst="rect">
            <a:avLst/>
          </a:prstGeom>
          <a:noFill/>
        </p:spPr>
        <p:txBody>
          <a:bodyPr wrap="square" rtlCol="0">
            <a:spAutoFit/>
          </a:bodyPr>
          <a:lstStyle/>
          <a:p>
            <a:pPr indent="431800" algn="just"/>
            <a:r>
              <a:rPr lang="en-US" altLang="zh-CN" sz="2000" dirty="0">
                <a:solidFill>
                  <a:schemeClr val="tx1">
                    <a:lumMod val="75000"/>
                    <a:lumOff val="25000"/>
                  </a:schemeClr>
                </a:solidFill>
              </a:rPr>
              <a:t>Step 1</a:t>
            </a:r>
            <a:r>
              <a:rPr lang="zh-CN" altLang="zh-CN" sz="2000" dirty="0">
                <a:solidFill>
                  <a:schemeClr val="tx1">
                    <a:lumMod val="75000"/>
                    <a:lumOff val="25000"/>
                  </a:schemeClr>
                </a:solidFill>
              </a:rPr>
              <a:t>：将训练集</a:t>
            </a:r>
            <a:r>
              <a:rPr lang="en-US" altLang="zh-CN" sz="2000" dirty="0">
                <a:solidFill>
                  <a:schemeClr val="tx1">
                    <a:lumMod val="75000"/>
                    <a:lumOff val="25000"/>
                  </a:schemeClr>
                </a:solidFill>
              </a:rPr>
              <a:t>S</a:t>
            </a:r>
            <a:r>
              <a:rPr lang="zh-CN" altLang="zh-CN" sz="2000" dirty="0">
                <a:solidFill>
                  <a:schemeClr val="tx1">
                    <a:lumMod val="75000"/>
                    <a:lumOff val="25000"/>
                  </a:schemeClr>
                </a:solidFill>
              </a:rPr>
              <a:t>分为</a:t>
            </a:r>
            <a:r>
              <a:rPr lang="en-US" altLang="zh-CN" sz="2000" dirty="0">
                <a:solidFill>
                  <a:schemeClr val="tx1">
                    <a:lumMod val="75000"/>
                    <a:lumOff val="25000"/>
                  </a:schemeClr>
                </a:solidFill>
              </a:rPr>
              <a:t>1 ......N</a:t>
            </a:r>
            <a:r>
              <a:rPr lang="zh-CN" altLang="zh-CN" sz="2000" dirty="0">
                <a:solidFill>
                  <a:schemeClr val="tx1">
                    <a:lumMod val="75000"/>
                    <a:lumOff val="25000"/>
                  </a:schemeClr>
                </a:solidFill>
              </a:rPr>
              <a:t>个类别。</a:t>
            </a:r>
            <a:endParaRPr lang="zh-CN" altLang="zh-CN" sz="2000" dirty="0">
              <a:solidFill>
                <a:schemeClr val="tx1">
                  <a:lumMod val="75000"/>
                  <a:lumOff val="25000"/>
                </a:schemeClr>
              </a:solidFill>
            </a:endParaRPr>
          </a:p>
          <a:p>
            <a:pPr indent="431800" algn="just"/>
            <a:r>
              <a:rPr lang="en-US" altLang="zh-CN" sz="2000" dirty="0">
                <a:solidFill>
                  <a:schemeClr val="tx1">
                    <a:lumMod val="75000"/>
                    <a:lumOff val="25000"/>
                  </a:schemeClr>
                </a:solidFill>
              </a:rPr>
              <a:t>Step 2</a:t>
            </a:r>
            <a:r>
              <a:rPr lang="zh-CN" altLang="zh-CN" sz="2000" dirty="0">
                <a:solidFill>
                  <a:schemeClr val="tx1">
                    <a:lumMod val="75000"/>
                    <a:lumOff val="25000"/>
                  </a:schemeClr>
                </a:solidFill>
              </a:rPr>
              <a:t>：计算</a:t>
            </a:r>
            <a:r>
              <a:rPr lang="en-US" altLang="zh-CN" sz="2000" dirty="0">
                <a:solidFill>
                  <a:schemeClr val="tx1">
                    <a:lumMod val="75000"/>
                    <a:lumOff val="25000"/>
                  </a:schemeClr>
                </a:solidFill>
              </a:rPr>
              <a:t>S</a:t>
            </a:r>
            <a:r>
              <a:rPr lang="zh-CN" altLang="zh-CN" sz="2000" dirty="0">
                <a:solidFill>
                  <a:schemeClr val="tx1">
                    <a:lumMod val="75000"/>
                    <a:lumOff val="25000"/>
                  </a:schemeClr>
                </a:solidFill>
              </a:rPr>
              <a:t>的总信息熵</a:t>
            </a:r>
            <a:r>
              <a:rPr lang="en-US" altLang="zh-CN" sz="2000" dirty="0">
                <a:solidFill>
                  <a:schemeClr val="tx1">
                    <a:lumMod val="75000"/>
                    <a:lumOff val="25000"/>
                  </a:schemeClr>
                </a:solidFill>
              </a:rPr>
              <a:t>INFO(S),</a:t>
            </a:r>
            <a:r>
              <a:rPr lang="zh-CN" altLang="zh-CN" sz="2000" dirty="0">
                <a:solidFill>
                  <a:schemeClr val="tx1">
                    <a:lumMod val="75000"/>
                    <a:lumOff val="25000"/>
                  </a:schemeClr>
                </a:solidFill>
              </a:rPr>
              <a:t>改值等于最终类别的各自信息量和概率质量函数的乘积，即每个类别所占训练集的比例乘以该比例的对数值取负，然后加和。</a:t>
            </a:r>
            <a:endParaRPr lang="zh-CN" altLang="zh-CN" sz="2000" dirty="0">
              <a:solidFill>
                <a:schemeClr val="tx1">
                  <a:lumMod val="75000"/>
                  <a:lumOff val="25000"/>
                </a:schemeClr>
              </a:solidFill>
            </a:endParaRPr>
          </a:p>
          <a:p>
            <a:pPr indent="431800" algn="just"/>
            <a:r>
              <a:rPr lang="en-US" altLang="zh-CN" sz="2000" dirty="0">
                <a:solidFill>
                  <a:schemeClr val="tx1">
                    <a:lumMod val="75000"/>
                    <a:lumOff val="25000"/>
                  </a:schemeClr>
                </a:solidFill>
              </a:rPr>
              <a:t>Step 3</a:t>
            </a:r>
            <a:r>
              <a:rPr lang="zh-CN" altLang="zh-CN" sz="2000" dirty="0">
                <a:solidFill>
                  <a:schemeClr val="tx1">
                    <a:lumMod val="75000"/>
                    <a:lumOff val="25000"/>
                  </a:schemeClr>
                </a:solidFill>
              </a:rPr>
              <a:t>：确定用来进行分类的属性向量</a:t>
            </a:r>
            <a:r>
              <a:rPr lang="en-US" altLang="zh-CN" sz="2000" dirty="0">
                <a:solidFill>
                  <a:schemeClr val="tx1">
                    <a:lumMod val="75000"/>
                    <a:lumOff val="25000"/>
                  </a:schemeClr>
                </a:solidFill>
              </a:rPr>
              <a:t>V1,V2....</a:t>
            </a:r>
            <a:r>
              <a:rPr lang="en-US" altLang="zh-CN" sz="2000" dirty="0" err="1">
                <a:solidFill>
                  <a:schemeClr val="tx1">
                    <a:lumMod val="75000"/>
                    <a:lumOff val="25000"/>
                  </a:schemeClr>
                </a:solidFill>
              </a:rPr>
              <a:t>Vn</a:t>
            </a:r>
            <a:endParaRPr lang="zh-CN" altLang="zh-CN" sz="2000" dirty="0">
              <a:solidFill>
                <a:schemeClr val="tx1">
                  <a:lumMod val="75000"/>
                  <a:lumOff val="25000"/>
                </a:schemeClr>
              </a:solidFill>
            </a:endParaRPr>
          </a:p>
          <a:p>
            <a:pPr indent="431800" algn="just"/>
            <a:r>
              <a:rPr lang="en-US" altLang="zh-CN" sz="2000" dirty="0">
                <a:solidFill>
                  <a:schemeClr val="tx1">
                    <a:lumMod val="75000"/>
                    <a:lumOff val="25000"/>
                  </a:schemeClr>
                </a:solidFill>
              </a:rPr>
              <a:t>Step 4</a:t>
            </a:r>
            <a:r>
              <a:rPr lang="zh-CN" altLang="zh-CN" sz="2000" dirty="0">
                <a:solidFill>
                  <a:schemeClr val="tx1">
                    <a:lumMod val="75000"/>
                    <a:lumOff val="25000"/>
                  </a:schemeClr>
                </a:solidFill>
              </a:rPr>
              <a:t>：计算每个属性向量对应的该属性向量对训练集的信息熵</a:t>
            </a:r>
            <a:r>
              <a:rPr lang="en-US" altLang="zh-CN" sz="2000" dirty="0">
                <a:solidFill>
                  <a:schemeClr val="tx1">
                    <a:lumMod val="75000"/>
                    <a:lumOff val="25000"/>
                  </a:schemeClr>
                </a:solidFill>
              </a:rPr>
              <a:t>INFO(S)Vi</a:t>
            </a:r>
            <a:r>
              <a:rPr lang="zh-CN" altLang="zh-CN" sz="2000" dirty="0">
                <a:solidFill>
                  <a:schemeClr val="tx1">
                    <a:lumMod val="75000"/>
                    <a:lumOff val="25000"/>
                  </a:schemeClr>
                </a:solidFill>
              </a:rPr>
              <a:t>，比如对应的属性</a:t>
            </a:r>
            <a:r>
              <a:rPr lang="en-US" altLang="zh-CN" sz="2000" dirty="0">
                <a:solidFill>
                  <a:schemeClr val="tx1">
                    <a:lumMod val="75000"/>
                    <a:lumOff val="25000"/>
                  </a:schemeClr>
                </a:solidFill>
              </a:rPr>
              <a:t>Vi</a:t>
            </a:r>
            <a:r>
              <a:rPr lang="zh-CN" altLang="zh-CN" sz="2000" dirty="0">
                <a:solidFill>
                  <a:schemeClr val="tx1">
                    <a:lumMod val="75000"/>
                    <a:lumOff val="25000"/>
                  </a:schemeClr>
                </a:solidFill>
              </a:rPr>
              <a:t>将训练集分为了</a:t>
            </a:r>
            <a:r>
              <a:rPr lang="en-US" altLang="zh-CN" sz="2000" dirty="0">
                <a:solidFill>
                  <a:schemeClr val="tx1">
                    <a:lumMod val="75000"/>
                    <a:lumOff val="25000"/>
                  </a:schemeClr>
                </a:solidFill>
              </a:rPr>
              <a:t>M</a:t>
            </a:r>
            <a:r>
              <a:rPr lang="zh-CN" altLang="zh-CN" sz="2000" dirty="0">
                <a:solidFill>
                  <a:schemeClr val="tx1">
                    <a:lumMod val="75000"/>
                    <a:lumOff val="25000"/>
                  </a:schemeClr>
                </a:solidFill>
              </a:rPr>
              <a:t>类，那么改值等于在该属性划分下的某一类值出现的概率乘以对应的该值所在的集的信息熵。改值所在的集的信息熵再套公式发现等于最终分类在</a:t>
            </a:r>
            <a:r>
              <a:rPr lang="en-US" altLang="zh-CN" sz="2000" dirty="0">
                <a:solidFill>
                  <a:schemeClr val="tx1">
                    <a:lumMod val="75000"/>
                    <a:lumOff val="25000"/>
                  </a:schemeClr>
                </a:solidFill>
              </a:rPr>
              <a:t>Vi</a:t>
            </a:r>
            <a:r>
              <a:rPr lang="zh-CN" altLang="zh-CN" sz="2000" dirty="0">
                <a:solidFill>
                  <a:schemeClr val="tx1">
                    <a:lumMod val="75000"/>
                    <a:lumOff val="25000"/>
                  </a:schemeClr>
                </a:solidFill>
              </a:rPr>
              <a:t>属性划分下的某一个类里的概率值乘以该概率值的对数值取负。表述的有些复杂，最好看公式。</a:t>
            </a:r>
            <a:endParaRPr lang="zh-CN" altLang="zh-CN" sz="2000" dirty="0">
              <a:solidFill>
                <a:schemeClr val="tx1">
                  <a:lumMod val="75000"/>
                  <a:lumOff val="25000"/>
                </a:schemeClr>
              </a:solidFill>
            </a:endParaRPr>
          </a:p>
          <a:p>
            <a:pPr indent="431800" algn="just"/>
            <a:r>
              <a:rPr lang="en-US" altLang="zh-CN" sz="2000" dirty="0">
                <a:solidFill>
                  <a:schemeClr val="tx1">
                    <a:lumMod val="75000"/>
                    <a:lumOff val="25000"/>
                  </a:schemeClr>
                </a:solidFill>
              </a:rPr>
              <a:t>Step 5</a:t>
            </a:r>
            <a:r>
              <a:rPr lang="zh-CN" altLang="zh-CN" sz="2000" dirty="0">
                <a:solidFill>
                  <a:schemeClr val="tx1">
                    <a:lumMod val="75000"/>
                    <a:lumOff val="25000"/>
                  </a:schemeClr>
                </a:solidFill>
              </a:rPr>
              <a:t>：在众多属性对于训练集的信息熵之中取最小的，这样信息增益最大。信息增益最大代表着分类越有效。</a:t>
            </a:r>
            <a:endParaRPr lang="zh-CN" altLang="zh-CN" sz="2000" dirty="0">
              <a:solidFill>
                <a:schemeClr val="tx1">
                  <a:lumMod val="75000"/>
                  <a:lumOff val="25000"/>
                </a:schemeClr>
              </a:solidFill>
            </a:endParaRPr>
          </a:p>
          <a:p>
            <a:pPr indent="431800" algn="just"/>
            <a:r>
              <a:rPr lang="en-US" altLang="zh-CN" sz="2000" dirty="0">
                <a:solidFill>
                  <a:schemeClr val="tx1">
                    <a:lumMod val="75000"/>
                    <a:lumOff val="25000"/>
                  </a:schemeClr>
                </a:solidFill>
              </a:rPr>
              <a:t>Step 6</a:t>
            </a:r>
            <a:r>
              <a:rPr lang="zh-CN" altLang="zh-CN" sz="2000" dirty="0">
                <a:solidFill>
                  <a:schemeClr val="tx1">
                    <a:lumMod val="75000"/>
                    <a:lumOff val="25000"/>
                  </a:schemeClr>
                </a:solidFill>
              </a:rPr>
              <a:t>：完成了一次属性的分裂，之后的递归。</a:t>
            </a:r>
            <a:endParaRPr lang="zh-CN" altLang="zh-CN" sz="2000" dirty="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5" name="任意多边形 1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任意多边形 1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8" name="文本框 6"/>
          <p:cNvSpPr txBox="1"/>
          <p:nvPr/>
        </p:nvSpPr>
        <p:spPr>
          <a:xfrm>
            <a:off x="452232" y="173917"/>
            <a:ext cx="2877711" cy="415498"/>
          </a:xfrm>
          <a:prstGeom prst="rect">
            <a:avLst/>
          </a:prstGeom>
          <a:noFill/>
        </p:spPr>
        <p:txBody>
          <a:bodyPr wrap="none" rtlCol="0">
            <a:spAutoFit/>
          </a:bodyPr>
          <a:lstStyle/>
          <a:p>
            <a:r>
              <a:rPr lang="en-US" altLang="zh-CN" sz="2100" b="1" spc="225" dirty="0" smtClean="0">
                <a:solidFill>
                  <a:prstClr val="white"/>
                </a:solidFill>
              </a:rPr>
              <a:t>9.4 </a:t>
            </a:r>
            <a:r>
              <a:rPr lang="zh-CN" altLang="en-US" sz="2100" b="1" spc="225" dirty="0" smtClean="0">
                <a:solidFill>
                  <a:prstClr val="white"/>
                </a:solidFill>
              </a:rPr>
              <a:t>传统决策树模型</a:t>
            </a:r>
            <a:endParaRPr lang="zh-CN" altLang="en-US" sz="2100" b="1" spc="225" dirty="0">
              <a:solidFill>
                <a:prstClr val="white"/>
              </a:solidFill>
            </a:endParaRPr>
          </a:p>
        </p:txBody>
      </p:sp>
      <p:sp>
        <p:nvSpPr>
          <p:cNvPr id="1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1"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C4.5</a:t>
            </a:r>
            <a:r>
              <a:rPr lang="zh-CN" altLang="zh-CN" sz="2400" dirty="0">
                <a:solidFill>
                  <a:schemeClr val="tx1">
                    <a:lumMod val="75000"/>
                    <a:lumOff val="25000"/>
                  </a:schemeClr>
                </a:solidFill>
              </a:rPr>
              <a:t>算法</a:t>
            </a:r>
            <a:endParaRPr kumimoji="1" lang="zh-CN" altLang="zh-CN" sz="2400" dirty="0" smtClean="0">
              <a:solidFill>
                <a:schemeClr val="tx1">
                  <a:lumMod val="75000"/>
                  <a:lumOff val="25000"/>
                </a:schemeClr>
              </a:solidFill>
            </a:endParaRPr>
          </a:p>
        </p:txBody>
      </p:sp>
      <p:sp>
        <p:nvSpPr>
          <p:cNvPr id="12" name="TextBox 11"/>
          <p:cNvSpPr txBox="1"/>
          <p:nvPr/>
        </p:nvSpPr>
        <p:spPr>
          <a:xfrm>
            <a:off x="611185" y="1281450"/>
            <a:ext cx="8248523" cy="4093428"/>
          </a:xfrm>
          <a:prstGeom prst="rect">
            <a:avLst/>
          </a:prstGeom>
          <a:noFill/>
        </p:spPr>
        <p:txBody>
          <a:bodyPr wrap="square" rtlCol="0">
            <a:spAutoFit/>
          </a:bodyPr>
          <a:lstStyle/>
          <a:p>
            <a:pPr indent="457200" algn="just"/>
            <a:r>
              <a:rPr lang="en-US" altLang="zh-CN" sz="2000" dirty="0">
                <a:solidFill>
                  <a:schemeClr val="tx1">
                    <a:lumMod val="75000"/>
                    <a:lumOff val="25000"/>
                  </a:schemeClr>
                </a:solidFill>
              </a:rPr>
              <a:t>C4.5</a:t>
            </a:r>
            <a:r>
              <a:rPr lang="zh-CN" altLang="zh-CN" sz="2000" dirty="0">
                <a:solidFill>
                  <a:schemeClr val="tx1">
                    <a:lumMod val="75000"/>
                    <a:lumOff val="25000"/>
                  </a:schemeClr>
                </a:solidFill>
              </a:rPr>
              <a:t>算法既可以处理离散型描述属性，也可以处理连续型描述属性。在选择某节点上的分支属性时，对于离散型描述属性，</a:t>
            </a:r>
            <a:r>
              <a:rPr lang="en-US" altLang="zh-CN" sz="2000" dirty="0">
                <a:solidFill>
                  <a:schemeClr val="tx1">
                    <a:lumMod val="75000"/>
                    <a:lumOff val="25000"/>
                  </a:schemeClr>
                </a:solidFill>
              </a:rPr>
              <a:t>C4.5</a:t>
            </a:r>
            <a:r>
              <a:rPr lang="zh-CN" altLang="zh-CN" sz="2000" dirty="0">
                <a:solidFill>
                  <a:schemeClr val="tx1">
                    <a:lumMod val="75000"/>
                    <a:lumOff val="25000"/>
                  </a:schemeClr>
                </a:solidFill>
              </a:rPr>
              <a:t>算法的处理方法与</a:t>
            </a:r>
            <a:r>
              <a:rPr lang="en-US" altLang="zh-CN" sz="2000" dirty="0">
                <a:solidFill>
                  <a:schemeClr val="tx1">
                    <a:lumMod val="75000"/>
                    <a:lumOff val="25000"/>
                  </a:schemeClr>
                </a:solidFill>
              </a:rPr>
              <a:t>ID3</a:t>
            </a:r>
            <a:r>
              <a:rPr lang="zh-CN" altLang="zh-CN" sz="2000" dirty="0">
                <a:solidFill>
                  <a:schemeClr val="tx1">
                    <a:lumMod val="75000"/>
                    <a:lumOff val="25000"/>
                  </a:schemeClr>
                </a:solidFill>
              </a:rPr>
              <a:t>相同，按照该属性本身的取值个数进行计算；对于某个连续性描述属性</a:t>
            </a:r>
            <a:r>
              <a:rPr lang="en-US" altLang="zh-CN" sz="2000" dirty="0">
                <a:solidFill>
                  <a:schemeClr val="tx1">
                    <a:lumMod val="75000"/>
                    <a:lumOff val="25000"/>
                  </a:schemeClr>
                </a:solidFill>
              </a:rPr>
              <a:t>Ac</a:t>
            </a:r>
            <a:r>
              <a:rPr lang="zh-CN" altLang="zh-CN" sz="2000" dirty="0">
                <a:solidFill>
                  <a:schemeClr val="tx1">
                    <a:lumMod val="75000"/>
                    <a:lumOff val="25000"/>
                  </a:schemeClr>
                </a:solidFill>
              </a:rPr>
              <a:t>，假设在某个节点上的数据集的样本数量为</a:t>
            </a:r>
            <a:r>
              <a:rPr lang="en-US" altLang="zh-CN" sz="2000" dirty="0">
                <a:solidFill>
                  <a:schemeClr val="tx1">
                    <a:lumMod val="75000"/>
                    <a:lumOff val="25000"/>
                  </a:schemeClr>
                </a:solidFill>
              </a:rPr>
              <a:t>total</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C4.5</a:t>
            </a:r>
            <a:r>
              <a:rPr lang="zh-CN" altLang="zh-CN" sz="2000" dirty="0">
                <a:solidFill>
                  <a:schemeClr val="tx1">
                    <a:lumMod val="75000"/>
                    <a:lumOff val="25000"/>
                  </a:schemeClr>
                </a:solidFill>
              </a:rPr>
              <a:t>算法将做以下处理：</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将该节点上的所有数据样本按照连续型描述的属性的具体数值，由小到大进行排序，得到属性值的取值序列为</a:t>
            </a:r>
            <a:r>
              <a:rPr lang="en-US" altLang="zh-CN" sz="2000" dirty="0">
                <a:solidFill>
                  <a:schemeClr val="tx1">
                    <a:lumMod val="75000"/>
                    <a:lumOff val="25000"/>
                  </a:schemeClr>
                </a:solidFill>
              </a:rPr>
              <a:t>{A1c</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A2c</a:t>
            </a:r>
            <a:r>
              <a:rPr lang="zh-CN" altLang="zh-CN" sz="2000" dirty="0">
                <a:solidFill>
                  <a:schemeClr val="tx1">
                    <a:lumMod val="75000"/>
                    <a:lumOff val="25000"/>
                  </a:schemeClr>
                </a:solidFill>
              </a:rPr>
              <a:t>，……</a:t>
            </a:r>
            <a:r>
              <a:rPr lang="en-US" altLang="zh-CN" sz="2000" dirty="0" err="1">
                <a:solidFill>
                  <a:schemeClr val="tx1">
                    <a:lumMod val="75000"/>
                    <a:lumOff val="25000"/>
                  </a:schemeClr>
                </a:solidFill>
              </a:rPr>
              <a:t>Atotalc</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在取值序列生成</a:t>
            </a:r>
            <a:r>
              <a:rPr lang="en-US" altLang="zh-CN" sz="2000" dirty="0">
                <a:solidFill>
                  <a:schemeClr val="tx1">
                    <a:lumMod val="75000"/>
                    <a:lumOff val="25000"/>
                  </a:schemeClr>
                </a:solidFill>
              </a:rPr>
              <a:t>total-1</a:t>
            </a:r>
            <a:r>
              <a:rPr lang="zh-CN" altLang="zh-CN" sz="2000" dirty="0">
                <a:solidFill>
                  <a:schemeClr val="tx1">
                    <a:lumMod val="75000"/>
                    <a:lumOff val="25000"/>
                  </a:schemeClr>
                </a:solidFill>
              </a:rPr>
              <a:t>个分割点。第</a:t>
            </a:r>
            <a:r>
              <a:rPr lang="en-US" altLang="zh-CN" sz="2000" dirty="0" err="1">
                <a:solidFill>
                  <a:schemeClr val="tx1">
                    <a:lumMod val="75000"/>
                    <a:lumOff val="25000"/>
                  </a:schemeClr>
                </a:solidFill>
              </a:rPr>
              <a:t>i</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0&lt;</a:t>
            </a:r>
            <a:r>
              <a:rPr lang="en-US" altLang="zh-CN" sz="2000" dirty="0" err="1">
                <a:solidFill>
                  <a:schemeClr val="tx1">
                    <a:lumMod val="75000"/>
                    <a:lumOff val="25000"/>
                  </a:schemeClr>
                </a:solidFill>
              </a:rPr>
              <a:t>i</a:t>
            </a:r>
            <a:r>
              <a:rPr lang="en-US" altLang="zh-CN" sz="2000" dirty="0">
                <a:solidFill>
                  <a:schemeClr val="tx1">
                    <a:lumMod val="75000"/>
                    <a:lumOff val="25000"/>
                  </a:schemeClr>
                </a:solidFill>
              </a:rPr>
              <a:t>&lt;total</a:t>
            </a:r>
            <a:r>
              <a:rPr lang="zh-CN" altLang="zh-CN" sz="2000" dirty="0">
                <a:solidFill>
                  <a:schemeClr val="tx1">
                    <a:lumMod val="75000"/>
                    <a:lumOff val="25000"/>
                  </a:schemeClr>
                </a:solidFill>
              </a:rPr>
              <a:t>）个分割点的取值设置为</a:t>
            </a:r>
            <a:r>
              <a:rPr lang="en-US" altLang="zh-CN" sz="2000" dirty="0">
                <a:solidFill>
                  <a:schemeClr val="tx1">
                    <a:lumMod val="75000"/>
                    <a:lumOff val="25000"/>
                  </a:schemeClr>
                </a:solidFill>
              </a:rPr>
              <a:t>Vi=</a:t>
            </a:r>
            <a:r>
              <a:rPr lang="zh-CN" altLang="zh-CN" sz="2000" dirty="0">
                <a:solidFill>
                  <a:schemeClr val="tx1">
                    <a:lumMod val="75000"/>
                    <a:lumOff val="25000"/>
                  </a:schemeClr>
                </a:solidFill>
              </a:rPr>
              <a:t>（</a:t>
            </a:r>
            <a:r>
              <a:rPr lang="en-US" altLang="zh-CN" sz="2000" dirty="0" err="1">
                <a:solidFill>
                  <a:schemeClr val="tx1">
                    <a:lumMod val="75000"/>
                    <a:lumOff val="25000"/>
                  </a:schemeClr>
                </a:solidFill>
              </a:rPr>
              <a:t>Aic+A</a:t>
            </a:r>
            <a:r>
              <a:rPr lang="en-US" altLang="zh-CN" sz="2000" dirty="0">
                <a:solidFill>
                  <a:schemeClr val="tx1">
                    <a:lumMod val="75000"/>
                    <a:lumOff val="25000"/>
                  </a:schemeClr>
                </a:solidFill>
              </a:rPr>
              <a:t>(i+1)c</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，它可以将该节点上的数据集划分为两个子集。</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从</a:t>
            </a:r>
            <a:r>
              <a:rPr lang="en-US" altLang="zh-CN" sz="2000" dirty="0">
                <a:solidFill>
                  <a:schemeClr val="tx1">
                    <a:lumMod val="75000"/>
                    <a:lumOff val="25000"/>
                  </a:schemeClr>
                </a:solidFill>
              </a:rPr>
              <a:t>total-1</a:t>
            </a:r>
            <a:r>
              <a:rPr lang="zh-CN" altLang="zh-CN" sz="2000" dirty="0">
                <a:solidFill>
                  <a:schemeClr val="tx1">
                    <a:lumMod val="75000"/>
                    <a:lumOff val="25000"/>
                  </a:schemeClr>
                </a:solidFill>
              </a:rPr>
              <a:t>个分割点中选择最佳分割点。对于每个分割点划分数据集的方式，</a:t>
            </a:r>
            <a:r>
              <a:rPr lang="en-US" altLang="zh-CN" sz="2000" dirty="0">
                <a:solidFill>
                  <a:schemeClr val="tx1">
                    <a:lumMod val="75000"/>
                    <a:lumOff val="25000"/>
                  </a:schemeClr>
                </a:solidFill>
              </a:rPr>
              <a:t>C4.5</a:t>
            </a:r>
            <a:r>
              <a:rPr lang="zh-CN" altLang="zh-CN" sz="2000" dirty="0">
                <a:solidFill>
                  <a:schemeClr val="tx1">
                    <a:lumMod val="75000"/>
                    <a:lumOff val="25000"/>
                  </a:schemeClr>
                </a:solidFill>
              </a:rPr>
              <a:t>算法计算它的信息增益比，并且从中选择信息增益比最大的分割点来划分数据集。</a:t>
            </a:r>
            <a:endParaRPr lang="zh-CN" altLang="zh-CN" sz="2000" dirty="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5" name="任意多边形 1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任意多边形 1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8" name="文本框 6"/>
          <p:cNvSpPr txBox="1"/>
          <p:nvPr/>
        </p:nvSpPr>
        <p:spPr>
          <a:xfrm>
            <a:off x="452232" y="173917"/>
            <a:ext cx="2877711" cy="415498"/>
          </a:xfrm>
          <a:prstGeom prst="rect">
            <a:avLst/>
          </a:prstGeom>
          <a:noFill/>
        </p:spPr>
        <p:txBody>
          <a:bodyPr wrap="none" rtlCol="0">
            <a:spAutoFit/>
          </a:bodyPr>
          <a:lstStyle/>
          <a:p>
            <a:r>
              <a:rPr lang="en-US" altLang="zh-CN" sz="2100" b="1" spc="225" dirty="0" smtClean="0">
                <a:solidFill>
                  <a:prstClr val="white"/>
                </a:solidFill>
              </a:rPr>
              <a:t>9.4 </a:t>
            </a:r>
            <a:r>
              <a:rPr lang="zh-CN" altLang="en-US" sz="2100" b="1" spc="225" dirty="0" smtClean="0">
                <a:solidFill>
                  <a:prstClr val="white"/>
                </a:solidFill>
              </a:rPr>
              <a:t>传统决策树模型</a:t>
            </a:r>
            <a:endParaRPr lang="zh-CN" altLang="en-US" sz="2100" b="1" spc="225" dirty="0">
              <a:solidFill>
                <a:prstClr val="white"/>
              </a:solidFill>
            </a:endParaRPr>
          </a:p>
        </p:txBody>
      </p:sp>
      <p:sp>
        <p:nvSpPr>
          <p:cNvPr id="1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1"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传统决策树</a:t>
            </a:r>
            <a:endParaRPr kumimoji="1" lang="zh-CN" altLang="en-US" sz="2400" dirty="0" smtClean="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5" name="任意多边形 1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任意多边形 1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8" name="文本框 6"/>
          <p:cNvSpPr txBox="1"/>
          <p:nvPr/>
        </p:nvSpPr>
        <p:spPr>
          <a:xfrm>
            <a:off x="452232" y="173917"/>
            <a:ext cx="2877711" cy="415498"/>
          </a:xfrm>
          <a:prstGeom prst="rect">
            <a:avLst/>
          </a:prstGeom>
          <a:noFill/>
        </p:spPr>
        <p:txBody>
          <a:bodyPr wrap="none" rtlCol="0">
            <a:spAutoFit/>
          </a:bodyPr>
          <a:lstStyle/>
          <a:p>
            <a:r>
              <a:rPr lang="en-US" altLang="zh-CN" sz="2100" b="1" spc="225" dirty="0" smtClean="0">
                <a:solidFill>
                  <a:prstClr val="white"/>
                </a:solidFill>
              </a:rPr>
              <a:t>9.4 </a:t>
            </a:r>
            <a:r>
              <a:rPr lang="zh-CN" altLang="en-US" sz="2100" b="1" spc="225" dirty="0" smtClean="0">
                <a:solidFill>
                  <a:prstClr val="white"/>
                </a:solidFill>
              </a:rPr>
              <a:t>传统决策树模型</a:t>
            </a:r>
            <a:endParaRPr lang="zh-CN" altLang="en-US" sz="2100" b="1" spc="225" dirty="0">
              <a:solidFill>
                <a:prstClr val="white"/>
              </a:solidFill>
            </a:endParaRPr>
          </a:p>
        </p:txBody>
      </p:sp>
      <p:sp>
        <p:nvSpPr>
          <p:cNvPr id="1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1"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pic>
        <p:nvPicPr>
          <p:cNvPr id="14" name="图片 13"/>
          <p:cNvPicPr/>
          <p:nvPr/>
        </p:nvPicPr>
        <p:blipFill>
          <a:blip r:embed="rId1">
            <a:extLst>
              <a:ext uri="{28A0092B-C50C-407E-A947-70E740481C1C}">
                <a14:useLocalDpi xmlns:a14="http://schemas.microsoft.com/office/drawing/2010/main" val="0"/>
              </a:ext>
            </a:extLst>
          </a:blip>
          <a:srcRect/>
          <a:stretch>
            <a:fillRect/>
          </a:stretch>
        </p:blipFill>
        <p:spPr>
          <a:xfrm>
            <a:off x="957694" y="1243656"/>
            <a:ext cx="7159364" cy="4879557"/>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分组汇总</a:t>
            </a:r>
            <a:endParaRPr kumimoji="1" lang="zh-CN" altLang="zh-CN" sz="2400" dirty="0" smtClean="0">
              <a:solidFill>
                <a:schemeClr val="tx1">
                  <a:lumMod val="75000"/>
                  <a:lumOff val="25000"/>
                </a:schemeClr>
              </a:solidFill>
            </a:endParaRPr>
          </a:p>
        </p:txBody>
      </p:sp>
      <p:sp>
        <p:nvSpPr>
          <p:cNvPr id="12" name="TextBox 11"/>
          <p:cNvSpPr txBox="1"/>
          <p:nvPr/>
        </p:nvSpPr>
        <p:spPr>
          <a:xfrm>
            <a:off x="611185" y="1281450"/>
            <a:ext cx="8248523" cy="400110"/>
          </a:xfrm>
          <a:prstGeom prst="rect">
            <a:avLst/>
          </a:prstGeom>
          <a:noFill/>
        </p:spPr>
        <p:txBody>
          <a:bodyPr wrap="square" rtlCol="0">
            <a:spAutoFit/>
          </a:bodyPr>
          <a:lstStyle/>
          <a:p>
            <a:r>
              <a:rPr lang="en-US" altLang="zh-CN" sz="2000" dirty="0" smtClean="0"/>
              <a:t>       </a:t>
            </a:r>
            <a:r>
              <a:rPr lang="zh-CN" altLang="zh-CN" sz="2000" dirty="0" smtClean="0">
                <a:solidFill>
                  <a:schemeClr val="tx1">
                    <a:lumMod val="75000"/>
                    <a:lumOff val="25000"/>
                  </a:schemeClr>
                </a:solidFill>
              </a:rPr>
              <a:t>单击</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Draw</a:t>
            </a:r>
            <a:r>
              <a:rPr lang="zh-CN" altLang="zh-CN" sz="2000" dirty="0">
                <a:solidFill>
                  <a:schemeClr val="tx1">
                    <a:lumMod val="75000"/>
                    <a:lumOff val="25000"/>
                  </a:schemeClr>
                </a:solidFill>
              </a:rPr>
              <a:t>”按钮得到可视化的决策树，</a:t>
            </a:r>
            <a:r>
              <a:rPr lang="zh-CN" altLang="zh-CN" sz="2000" dirty="0" smtClean="0">
                <a:solidFill>
                  <a:schemeClr val="tx1">
                    <a:lumMod val="75000"/>
                    <a:lumOff val="25000"/>
                  </a:schemeClr>
                </a:solidFill>
              </a:rPr>
              <a:t>如</a:t>
            </a:r>
            <a:r>
              <a:rPr lang="zh-CN" altLang="en-US" sz="2000" dirty="0" smtClean="0">
                <a:solidFill>
                  <a:schemeClr val="tx1">
                    <a:lumMod val="75000"/>
                    <a:lumOff val="25000"/>
                  </a:schemeClr>
                </a:solidFill>
              </a:rPr>
              <a:t>下</a:t>
            </a:r>
            <a:r>
              <a:rPr lang="zh-CN" altLang="zh-CN" sz="2000" dirty="0" smtClean="0">
                <a:solidFill>
                  <a:schemeClr val="tx1">
                    <a:lumMod val="75000"/>
                    <a:lumOff val="25000"/>
                  </a:schemeClr>
                </a:solidFill>
              </a:rPr>
              <a:t>图所</a:t>
            </a:r>
            <a:r>
              <a:rPr lang="zh-CN" altLang="zh-CN" sz="2000" dirty="0">
                <a:solidFill>
                  <a:schemeClr val="tx1">
                    <a:lumMod val="75000"/>
                    <a:lumOff val="25000"/>
                  </a:schemeClr>
                </a:solidFill>
              </a:rPr>
              <a:t>示</a:t>
            </a:r>
            <a:endParaRPr lang="zh-CN" altLang="zh-CN" sz="2000" dirty="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5" name="任意多边形 1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任意多边形 1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8" name="文本框 6"/>
          <p:cNvSpPr txBox="1"/>
          <p:nvPr/>
        </p:nvSpPr>
        <p:spPr>
          <a:xfrm>
            <a:off x="452232" y="173917"/>
            <a:ext cx="2877711" cy="415498"/>
          </a:xfrm>
          <a:prstGeom prst="rect">
            <a:avLst/>
          </a:prstGeom>
          <a:noFill/>
        </p:spPr>
        <p:txBody>
          <a:bodyPr wrap="none" rtlCol="0">
            <a:spAutoFit/>
          </a:bodyPr>
          <a:lstStyle/>
          <a:p>
            <a:r>
              <a:rPr lang="en-US" altLang="zh-CN" sz="2100" b="1" spc="225" dirty="0" smtClean="0">
                <a:solidFill>
                  <a:prstClr val="white"/>
                </a:solidFill>
              </a:rPr>
              <a:t>9.4 </a:t>
            </a:r>
            <a:r>
              <a:rPr lang="zh-CN" altLang="en-US" sz="2100" b="1" spc="225" dirty="0" smtClean="0">
                <a:solidFill>
                  <a:prstClr val="white"/>
                </a:solidFill>
              </a:rPr>
              <a:t>传统决策树模型</a:t>
            </a:r>
            <a:endParaRPr lang="zh-CN" altLang="en-US" sz="2100" b="1" spc="225" dirty="0">
              <a:solidFill>
                <a:prstClr val="white"/>
              </a:solidFill>
            </a:endParaRPr>
          </a:p>
        </p:txBody>
      </p:sp>
      <p:sp>
        <p:nvSpPr>
          <p:cNvPr id="1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1"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pic>
        <p:nvPicPr>
          <p:cNvPr id="14" name="图片 13"/>
          <p:cNvPicPr/>
          <p:nvPr/>
        </p:nvPicPr>
        <p:blipFill>
          <a:blip r:embed="rId1"/>
          <a:stretch>
            <a:fillRect/>
          </a:stretch>
        </p:blipFill>
        <p:spPr>
          <a:xfrm>
            <a:off x="1156830" y="1888001"/>
            <a:ext cx="7269718" cy="4006362"/>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63504" y="847253"/>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30" y="1169836"/>
              <a:ext cx="1335538" cy="523220"/>
            </a:xfrm>
            <a:prstGeom prst="rect">
              <a:avLst/>
            </a:prstGeom>
            <a:noFill/>
          </p:spPr>
          <p:txBody>
            <a:bodyPr wrap="none" rtlCol="0">
              <a:spAutoFit/>
            </a:bodyPr>
            <a:lstStyle/>
            <a:p>
              <a:pPr algn="ctr"/>
              <a:r>
                <a:rPr lang="zh-CN" altLang="en-US" sz="2800" dirty="0" smtClean="0">
                  <a:solidFill>
                    <a:schemeClr val="accent4"/>
                  </a:solidFill>
                </a:rPr>
                <a:t>第九章 数据建模</a:t>
              </a:r>
              <a:endParaRPr lang="zh-CN" altLang="en-US" sz="2800" dirty="0">
                <a:solidFill>
                  <a:schemeClr val="accent4"/>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49613" y="565570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57" name="组合 56"/>
          <p:cNvGrpSpPr/>
          <p:nvPr/>
        </p:nvGrpSpPr>
        <p:grpSpPr>
          <a:xfrm>
            <a:off x="1749613" y="4713936"/>
            <a:ext cx="5693399" cy="426278"/>
            <a:chOff x="1807265" y="2935089"/>
            <a:chExt cx="5693399" cy="426278"/>
          </a:xfrm>
        </p:grpSpPr>
        <p:sp>
          <p:nvSpPr>
            <p:cNvPr id="58" name="圆角矩形 5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9.8</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线性回归模型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745266" y="2961564"/>
            <a:ext cx="5693399" cy="426278"/>
            <a:chOff x="1807265" y="2935089"/>
            <a:chExt cx="5693399" cy="426278"/>
          </a:xfrm>
        </p:grpSpPr>
        <p:sp>
          <p:nvSpPr>
            <p:cNvPr id="34" name="圆角矩形 3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1881814" y="2945869"/>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传统决策树模型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733197" y="3854223"/>
            <a:ext cx="5693399" cy="426278"/>
            <a:chOff x="1807265" y="2935089"/>
            <a:chExt cx="5693399" cy="426278"/>
          </a:xfrm>
        </p:grpSpPr>
        <p:sp>
          <p:nvSpPr>
            <p:cNvPr id="39" name="圆角矩形 3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1881814" y="2945869"/>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自适应选择决策树模型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747265" y="4290331"/>
            <a:ext cx="5693399" cy="426278"/>
            <a:chOff x="1807265" y="2935089"/>
            <a:chExt cx="5693399" cy="426278"/>
          </a:xfrm>
        </p:grpSpPr>
        <p:sp>
          <p:nvSpPr>
            <p:cNvPr id="46" name="圆角矩形 45"/>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矩形 50"/>
            <p:cNvSpPr/>
            <p:nvPr/>
          </p:nvSpPr>
          <p:spPr>
            <a:xfrm>
              <a:off x="1881814" y="2945869"/>
              <a:ext cx="163859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9.7</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SVM</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1747265" y="5175832"/>
            <a:ext cx="5693399" cy="426278"/>
            <a:chOff x="1807265" y="2935089"/>
            <a:chExt cx="5693399" cy="426278"/>
          </a:xfrm>
        </p:grpSpPr>
        <p:sp>
          <p:nvSpPr>
            <p:cNvPr id="53" name="圆角矩形 52"/>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9.9</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神经网络模型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51096" y="1622111"/>
            <a:ext cx="5693399" cy="415498"/>
            <a:chOff x="1807265" y="2462595"/>
            <a:chExt cx="5693399" cy="415498"/>
          </a:xfrm>
        </p:grpSpPr>
        <p:sp>
          <p:nvSpPr>
            <p:cNvPr id="62" name="圆角矩形 61"/>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1883286" y="2462595"/>
              <a:ext cx="217399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Rattle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包</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1751096" y="2071503"/>
            <a:ext cx="5693399" cy="426278"/>
            <a:chOff x="1807265" y="2935089"/>
            <a:chExt cx="5693399" cy="426278"/>
          </a:xfrm>
        </p:grpSpPr>
        <p:sp>
          <p:nvSpPr>
            <p:cNvPr id="48" name="圆角矩形 4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矩形 48"/>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749613" y="2492759"/>
            <a:ext cx="5693399" cy="426278"/>
            <a:chOff x="1807265" y="2935089"/>
            <a:chExt cx="5693399" cy="426278"/>
          </a:xfrm>
        </p:grpSpPr>
        <p:sp>
          <p:nvSpPr>
            <p:cNvPr id="64" name="圆角矩形 6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矩形 64"/>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关联分析模型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1749613" y="3448599"/>
            <a:ext cx="5693399" cy="426278"/>
            <a:chOff x="1807265" y="2935089"/>
            <a:chExt cx="5693399" cy="426278"/>
          </a:xfrm>
        </p:grpSpPr>
        <p:sp>
          <p:nvSpPr>
            <p:cNvPr id="69" name="圆角矩形 6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2945869"/>
              <a:ext cx="3634328"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9.5</a:t>
              </a:r>
              <a:r>
                <a:rPr lang="zh-CN" altLang="en-US" sz="2100" spc="225" dirty="0" smtClean="0">
                  <a:solidFill>
                    <a:schemeClr val="bg1"/>
                  </a:solidFill>
                  <a:latin typeface="微软雅黑" panose="020B0503020204020204" pitchFamily="34" charset="-122"/>
                  <a:ea typeface="微软雅黑" panose="020B0503020204020204" pitchFamily="34" charset="-122"/>
                </a:rPr>
                <a:t>　</a:t>
              </a:r>
              <a:r>
                <a:rPr lang="zh-CN" altLang="en-US" sz="2100" spc="225" dirty="0">
                  <a:solidFill>
                    <a:schemeClr val="bg1"/>
                  </a:solidFill>
                  <a:latin typeface="微软雅黑" panose="020B0503020204020204" pitchFamily="34" charset="-122"/>
                  <a:ea typeface="微软雅黑" panose="020B0503020204020204" pitchFamily="34" charset="-122"/>
                </a:rPr>
                <a:t>随机森林决策树模型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TextBox 11"/>
          <p:cNvSpPr txBox="1"/>
          <p:nvPr/>
        </p:nvSpPr>
        <p:spPr>
          <a:xfrm>
            <a:off x="611185" y="1717548"/>
            <a:ext cx="8248523" cy="1631216"/>
          </a:xfrm>
          <a:prstGeom prst="rect">
            <a:avLst/>
          </a:prstGeom>
          <a:noFill/>
        </p:spPr>
        <p:txBody>
          <a:bodyPr wrap="square" rtlCol="0">
            <a:spAutoFit/>
          </a:bodyPr>
          <a:lstStyle/>
          <a:p>
            <a:pPr algn="just"/>
            <a:r>
              <a:rPr lang="en-US" altLang="zh-CN" sz="2000" dirty="0" smtClean="0"/>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为了</a:t>
            </a:r>
            <a:r>
              <a:rPr lang="zh-CN" altLang="zh-CN" sz="2000" dirty="0">
                <a:solidFill>
                  <a:schemeClr val="tx1">
                    <a:lumMod val="75000"/>
                    <a:lumOff val="25000"/>
                  </a:schemeClr>
                </a:solidFill>
              </a:rPr>
              <a:t>克服决策树容易过度拟合的缺点，随机森林算法（</a:t>
            </a:r>
            <a:r>
              <a:rPr lang="en-US" altLang="zh-CN" sz="2000" dirty="0">
                <a:solidFill>
                  <a:schemeClr val="tx1">
                    <a:lumMod val="75000"/>
                    <a:lumOff val="25000"/>
                  </a:schemeClr>
                </a:solidFill>
              </a:rPr>
              <a:t>Random Forests , RF</a:t>
            </a:r>
            <a:r>
              <a:rPr lang="zh-CN" altLang="zh-CN" sz="2000" dirty="0">
                <a:solidFill>
                  <a:schemeClr val="tx1">
                    <a:lumMod val="75000"/>
                    <a:lumOff val="25000"/>
                  </a:schemeClr>
                </a:solidFill>
              </a:rPr>
              <a:t>）在变量（列）的使用和数据（行）的使用上进行随机化，生成很多分类树，再汇总分类树的结果。随机森林在运算量没有显著提高的前提下提高了预测精度，对多元共线性不敏感，可以很好地预测多达几千个解释变量的作用，是当前最好的算法之一。</a:t>
            </a:r>
            <a:endParaRPr lang="zh-CN" altLang="zh-CN" sz="2000" dirty="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5" name="任意多边形 1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任意多边形 1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8" name="文本框 6"/>
          <p:cNvSpPr txBox="1"/>
          <p:nvPr/>
        </p:nvSpPr>
        <p:spPr>
          <a:xfrm>
            <a:off x="452232" y="173917"/>
            <a:ext cx="3474028" cy="415498"/>
          </a:xfrm>
          <a:prstGeom prst="rect">
            <a:avLst/>
          </a:prstGeom>
          <a:noFill/>
        </p:spPr>
        <p:txBody>
          <a:bodyPr wrap="none" rtlCol="0">
            <a:spAutoFit/>
          </a:bodyPr>
          <a:lstStyle/>
          <a:p>
            <a:r>
              <a:rPr lang="en-US" altLang="zh-CN" sz="2100" b="1" spc="225" dirty="0" smtClean="0">
                <a:solidFill>
                  <a:prstClr val="white"/>
                </a:solidFill>
              </a:rPr>
              <a:t>9.5 </a:t>
            </a:r>
            <a:r>
              <a:rPr lang="zh-CN" altLang="en-US" sz="2100" b="1" spc="225" dirty="0" smtClean="0">
                <a:solidFill>
                  <a:prstClr val="white"/>
                </a:solidFill>
              </a:rPr>
              <a:t>随机</a:t>
            </a:r>
            <a:r>
              <a:rPr lang="zh-CN" altLang="en-US" sz="2100" b="1" spc="225" dirty="0">
                <a:solidFill>
                  <a:prstClr val="white"/>
                </a:solidFill>
              </a:rPr>
              <a:t>森林决策树</a:t>
            </a:r>
            <a:r>
              <a:rPr lang="zh-CN" altLang="en-US" sz="2100" b="1" spc="225" dirty="0" smtClean="0">
                <a:solidFill>
                  <a:prstClr val="white"/>
                </a:solidFill>
              </a:rPr>
              <a:t>模型</a:t>
            </a:r>
            <a:endParaRPr lang="zh-CN" altLang="en-US" sz="2100" b="1" spc="225" dirty="0">
              <a:solidFill>
                <a:prstClr val="white"/>
              </a:solidFill>
            </a:endParaRPr>
          </a:p>
        </p:txBody>
      </p:sp>
      <p:sp>
        <p:nvSpPr>
          <p:cNvPr id="1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1"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TextBox 11"/>
          <p:cNvSpPr txBox="1"/>
          <p:nvPr/>
        </p:nvSpPr>
        <p:spPr>
          <a:xfrm>
            <a:off x="611185" y="1717548"/>
            <a:ext cx="8248523" cy="3785652"/>
          </a:xfrm>
          <a:prstGeom prst="rect">
            <a:avLst/>
          </a:prstGeom>
          <a:noFill/>
        </p:spPr>
        <p:txBody>
          <a:bodyPr wrap="square" rtlCol="0">
            <a:spAutoFit/>
          </a:bodyPr>
          <a:lstStyle/>
          <a:p>
            <a:r>
              <a:rPr lang="en-US" altLang="zh-CN" sz="2000" dirty="0" smtClean="0"/>
              <a:t>     </a:t>
            </a:r>
            <a:r>
              <a:rPr lang="en-US" altLang="zh-CN" sz="2000" dirty="0" smtClean="0">
                <a:solidFill>
                  <a:schemeClr val="tx1">
                    <a:lumMod val="75000"/>
                    <a:lumOff val="25000"/>
                  </a:schemeClr>
                </a:solidFill>
              </a:rPr>
              <a:t>  </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随机森林的定义</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随机</a:t>
            </a:r>
            <a:r>
              <a:rPr lang="zh-CN" altLang="zh-CN" sz="2000" dirty="0">
                <a:solidFill>
                  <a:schemeClr val="tx1">
                    <a:lumMod val="75000"/>
                    <a:lumOff val="25000"/>
                  </a:schemeClr>
                </a:solidFill>
              </a:rPr>
              <a:t>森林是一个由决策树分类器集合</a:t>
            </a:r>
            <a:r>
              <a:rPr lang="en-US" altLang="zh-CN" sz="2000" dirty="0">
                <a:solidFill>
                  <a:schemeClr val="tx1">
                    <a:lumMod val="75000"/>
                    <a:lumOff val="25000"/>
                  </a:schemeClr>
                </a:solidFill>
              </a:rPr>
              <a:t>{h(</a:t>
            </a:r>
            <a:r>
              <a:rPr lang="en-US" altLang="zh-CN" sz="2000" dirty="0" err="1">
                <a:solidFill>
                  <a:schemeClr val="tx1">
                    <a:lumMod val="75000"/>
                    <a:lumOff val="25000"/>
                  </a:schemeClr>
                </a:solidFill>
              </a:rPr>
              <a:t>x,</a:t>
            </a:r>
            <a:r>
              <a:rPr lang="en-US" altLang="zh-CN" sz="2000" dirty="0" err="1">
                <a:solidFill>
                  <a:schemeClr val="tx1">
                    <a:lumMod val="75000"/>
                    <a:lumOff val="25000"/>
                  </a:schemeClr>
                </a:solidFill>
                <a:sym typeface="Symbol" panose="05050102010706020507"/>
              </a:rPr>
              <a:t></a:t>
            </a:r>
            <a:r>
              <a:rPr lang="en-US" altLang="zh-CN" sz="2000" baseline="-25000" dirty="0" err="1">
                <a:solidFill>
                  <a:schemeClr val="tx1">
                    <a:lumMod val="75000"/>
                    <a:lumOff val="25000"/>
                  </a:schemeClr>
                </a:solidFill>
              </a:rPr>
              <a:t>k</a:t>
            </a:r>
            <a:r>
              <a:rPr lang="en-US" altLang="zh-CN" sz="2000" dirty="0">
                <a:solidFill>
                  <a:schemeClr val="tx1">
                    <a:lumMod val="75000"/>
                    <a:lumOff val="25000"/>
                  </a:schemeClr>
                </a:solidFill>
              </a:rPr>
              <a:t>),k=1,2</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构成的组合分类器模型，其中参数集</a:t>
            </a:r>
            <a:r>
              <a:rPr lang="en-US" altLang="zh-CN" sz="2000" dirty="0">
                <a:solidFill>
                  <a:schemeClr val="tx1">
                    <a:lumMod val="75000"/>
                    <a:lumOff val="25000"/>
                  </a:schemeClr>
                </a:solidFill>
              </a:rPr>
              <a:t>{</a:t>
            </a:r>
            <a:r>
              <a:rPr lang="en-US" altLang="zh-CN" sz="2000" dirty="0">
                <a:solidFill>
                  <a:schemeClr val="tx1">
                    <a:lumMod val="75000"/>
                    <a:lumOff val="25000"/>
                  </a:schemeClr>
                </a:solidFill>
                <a:sym typeface="Symbol" panose="05050102010706020507"/>
              </a:rPr>
              <a:t></a:t>
            </a:r>
            <a:r>
              <a:rPr lang="en-US" altLang="zh-CN" sz="2000" baseline="-25000" dirty="0">
                <a:solidFill>
                  <a:schemeClr val="tx1">
                    <a:lumMod val="75000"/>
                    <a:lumOff val="25000"/>
                  </a:schemeClr>
                </a:solidFill>
              </a:rPr>
              <a:t>k</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是独立同分布的随机向量，</a:t>
            </a:r>
            <a:r>
              <a:rPr lang="en-US" altLang="zh-CN" sz="2000" dirty="0">
                <a:solidFill>
                  <a:schemeClr val="tx1">
                    <a:lumMod val="75000"/>
                    <a:lumOff val="25000"/>
                  </a:schemeClr>
                </a:solidFill>
              </a:rPr>
              <a:t>x</a:t>
            </a:r>
            <a:r>
              <a:rPr lang="zh-CN" altLang="zh-CN" sz="2000" dirty="0">
                <a:solidFill>
                  <a:schemeClr val="tx1">
                    <a:lumMod val="75000"/>
                    <a:lumOff val="25000"/>
                  </a:schemeClr>
                </a:solidFill>
              </a:rPr>
              <a:t>是输入向量。当给定输入向量时，每个决策树有一票投票权来选择最优分类结果。每个决策树是由分类回归树（</a:t>
            </a:r>
            <a:r>
              <a:rPr lang="en-US" altLang="zh-CN" sz="2000" dirty="0">
                <a:solidFill>
                  <a:schemeClr val="tx1">
                    <a:lumMod val="75000"/>
                    <a:lumOff val="25000"/>
                  </a:schemeClr>
                </a:solidFill>
              </a:rPr>
              <a:t>CART</a:t>
            </a:r>
            <a:r>
              <a:rPr lang="zh-CN" altLang="zh-CN" sz="2000" dirty="0">
                <a:solidFill>
                  <a:schemeClr val="tx1">
                    <a:lumMod val="75000"/>
                    <a:lumOff val="25000"/>
                  </a:schemeClr>
                </a:solidFill>
              </a:rPr>
              <a:t>）算法构建的未剪枝的决策树。</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随机森林的基本思想</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随机</a:t>
            </a:r>
            <a:r>
              <a:rPr lang="zh-CN" altLang="zh-CN" sz="2000" dirty="0">
                <a:solidFill>
                  <a:schemeClr val="tx1">
                    <a:lumMod val="75000"/>
                    <a:lumOff val="25000"/>
                  </a:schemeClr>
                </a:solidFill>
              </a:rPr>
              <a:t>森林是通过自助法（</a:t>
            </a:r>
            <a:r>
              <a:rPr lang="en-US" altLang="zh-CN" sz="2000" dirty="0">
                <a:solidFill>
                  <a:schemeClr val="tx1">
                    <a:lumMod val="75000"/>
                    <a:lumOff val="25000"/>
                  </a:schemeClr>
                </a:solidFill>
              </a:rPr>
              <a:t>Bootstrap</a:t>
            </a:r>
            <a:r>
              <a:rPr lang="zh-CN" altLang="zh-CN" sz="2000" dirty="0">
                <a:solidFill>
                  <a:schemeClr val="tx1">
                    <a:lumMod val="75000"/>
                    <a:lumOff val="25000"/>
                  </a:schemeClr>
                </a:solidFill>
              </a:rPr>
              <a:t>）重复采样技术，从原始训练样本集</a:t>
            </a:r>
            <a:r>
              <a:rPr lang="en-US" altLang="zh-CN" sz="2000" dirty="0">
                <a:solidFill>
                  <a:schemeClr val="tx1">
                    <a:lumMod val="75000"/>
                    <a:lumOff val="25000"/>
                  </a:schemeClr>
                </a:solidFill>
              </a:rPr>
              <a:t>N</a:t>
            </a:r>
            <a:r>
              <a:rPr lang="zh-CN" altLang="zh-CN" sz="2000" dirty="0">
                <a:solidFill>
                  <a:schemeClr val="tx1">
                    <a:lumMod val="75000"/>
                    <a:lumOff val="25000"/>
                  </a:schemeClr>
                </a:solidFill>
              </a:rPr>
              <a:t>中有放回地重复随机抽取</a:t>
            </a:r>
            <a:r>
              <a:rPr lang="en-US" altLang="zh-CN" sz="2000" dirty="0">
                <a:solidFill>
                  <a:schemeClr val="tx1">
                    <a:lumMod val="75000"/>
                    <a:lumOff val="25000"/>
                  </a:schemeClr>
                </a:solidFill>
              </a:rPr>
              <a:t>k</a:t>
            </a:r>
            <a:r>
              <a:rPr lang="zh-CN" altLang="zh-CN" sz="2000" dirty="0">
                <a:solidFill>
                  <a:schemeClr val="tx1">
                    <a:lumMod val="75000"/>
                    <a:lumOff val="25000"/>
                  </a:schemeClr>
                </a:solidFill>
              </a:rPr>
              <a:t>个样本以生成新的训练集样本集合，然后根据自助样本生成</a:t>
            </a:r>
            <a:r>
              <a:rPr lang="en-US" altLang="zh-CN" sz="2000" dirty="0">
                <a:solidFill>
                  <a:schemeClr val="tx1">
                    <a:lumMod val="75000"/>
                    <a:lumOff val="25000"/>
                  </a:schemeClr>
                </a:solidFill>
              </a:rPr>
              <a:t>k</a:t>
            </a:r>
            <a:r>
              <a:rPr lang="zh-CN" altLang="zh-CN" sz="2000" dirty="0">
                <a:solidFill>
                  <a:schemeClr val="tx1">
                    <a:lumMod val="75000"/>
                    <a:lumOff val="25000"/>
                  </a:schemeClr>
                </a:solidFill>
              </a:rPr>
              <a:t>决策树组成的随机森林。其实质是对决策树算法的一种改进，将多个决策树合并在一起，每棵树的建立依赖一个独立抽取的样本，森林中的每棵树具有相同的分布，分类误差取决于每棵树的分类能力和分类树之间的相关性。</a:t>
            </a:r>
            <a:endParaRPr lang="zh-CN" altLang="zh-CN" sz="2000" dirty="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3474028" cy="415498"/>
          </a:xfrm>
          <a:prstGeom prst="rect">
            <a:avLst/>
          </a:prstGeom>
          <a:noFill/>
        </p:spPr>
        <p:txBody>
          <a:bodyPr wrap="none" rtlCol="0">
            <a:spAutoFit/>
          </a:bodyPr>
          <a:lstStyle/>
          <a:p>
            <a:r>
              <a:rPr lang="en-US" altLang="zh-CN" sz="2100" b="1" spc="225" dirty="0" smtClean="0">
                <a:solidFill>
                  <a:prstClr val="white"/>
                </a:solidFill>
              </a:rPr>
              <a:t>9.5 </a:t>
            </a:r>
            <a:r>
              <a:rPr lang="zh-CN" altLang="en-US" sz="2100" b="1" spc="225" dirty="0" smtClean="0">
                <a:solidFill>
                  <a:prstClr val="white"/>
                </a:solidFill>
              </a:rPr>
              <a:t>随机</a:t>
            </a:r>
            <a:r>
              <a:rPr lang="zh-CN" altLang="en-US" sz="2100" b="1" spc="225" dirty="0">
                <a:solidFill>
                  <a:prstClr val="white"/>
                </a:solidFill>
              </a:rPr>
              <a:t>森林决策树</a:t>
            </a:r>
            <a:r>
              <a:rPr lang="zh-CN" altLang="en-US" sz="2100" b="1" spc="225" dirty="0" smtClean="0">
                <a:solidFill>
                  <a:prstClr val="white"/>
                </a:solidFill>
              </a:rPr>
              <a:t>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66591" cy="415498"/>
          </a:xfrm>
          <a:prstGeom prst="rect">
            <a:avLst/>
          </a:prstGeom>
          <a:noFill/>
        </p:spPr>
        <p:txBody>
          <a:bodyPr wrap="none" rtlCol="0">
            <a:spAutoFit/>
          </a:bodyPr>
          <a:lstStyle/>
          <a:p>
            <a:r>
              <a:rPr lang="en-US" altLang="zh-CN" sz="2100" b="1" spc="225" dirty="0" smtClean="0">
                <a:solidFill>
                  <a:prstClr val="white"/>
                </a:solidFill>
              </a:rPr>
              <a:t>9.1 Rattle</a:t>
            </a:r>
            <a:r>
              <a:rPr lang="zh-CN" altLang="en-US" sz="2100" b="1" spc="225" dirty="0" smtClean="0">
                <a:solidFill>
                  <a:prstClr val="white"/>
                </a:solidFill>
              </a:rPr>
              <a:t>包</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19" name="TextBox 18"/>
          <p:cNvSpPr txBox="1"/>
          <p:nvPr/>
        </p:nvSpPr>
        <p:spPr>
          <a:xfrm>
            <a:off x="633046" y="1603717"/>
            <a:ext cx="7652825" cy="2554545"/>
          </a:xfrm>
          <a:prstGeom prst="rect">
            <a:avLst/>
          </a:prstGeom>
          <a:noFill/>
        </p:spPr>
        <p:txBody>
          <a:bodyPr wrap="square" rtlCol="0">
            <a:spAutoFit/>
          </a:bodyPr>
          <a:lstStyle/>
          <a:p>
            <a:r>
              <a:rPr lang="en-US" altLang="zh-CN" sz="2000" dirty="0" err="1">
                <a:solidFill>
                  <a:schemeClr val="tx1">
                    <a:lumMod val="75000"/>
                    <a:lumOff val="25000"/>
                  </a:schemeClr>
                </a:solidFill>
              </a:rPr>
              <a:t>install.packages</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cairoDevice</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r>
              <a:rPr lang="en-US" altLang="zh-CN" sz="2000" dirty="0" err="1" smtClean="0">
                <a:solidFill>
                  <a:schemeClr val="tx1">
                    <a:lumMod val="75000"/>
                    <a:lumOff val="25000"/>
                  </a:schemeClr>
                </a:solidFill>
              </a:rPr>
              <a:t>install.packages</a:t>
            </a:r>
            <a:r>
              <a:rPr lang="en-US" altLang="zh-CN" sz="2000" dirty="0">
                <a:solidFill>
                  <a:schemeClr val="tx1">
                    <a:lumMod val="75000"/>
                    <a:lumOff val="25000"/>
                  </a:schemeClr>
                </a:solidFill>
              </a:rPr>
              <a:t>("RGtk2</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r>
              <a:rPr lang="en-US" altLang="zh-CN" sz="2000" dirty="0" err="1" smtClean="0">
                <a:solidFill>
                  <a:schemeClr val="tx1">
                    <a:lumMod val="75000"/>
                    <a:lumOff val="25000"/>
                  </a:schemeClr>
                </a:solidFill>
              </a:rPr>
              <a:t>install.packages</a:t>
            </a:r>
            <a:r>
              <a:rPr lang="en-US" altLang="zh-CN" sz="2000" dirty="0">
                <a:solidFill>
                  <a:schemeClr val="tx1">
                    <a:lumMod val="75000"/>
                    <a:lumOff val="25000"/>
                  </a:schemeClr>
                </a:solidFill>
              </a:rPr>
              <a:t>("rattle</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r>
              <a:rPr lang="zh-CN" altLang="zh-CN" sz="2000" dirty="0" smtClean="0">
                <a:solidFill>
                  <a:schemeClr val="tx1">
                    <a:lumMod val="75000"/>
                    <a:lumOff val="25000"/>
                  </a:schemeClr>
                </a:solidFill>
              </a:rPr>
              <a:t>用</a:t>
            </a:r>
            <a:r>
              <a:rPr lang="zh-CN" altLang="zh-CN" sz="2000" dirty="0">
                <a:solidFill>
                  <a:schemeClr val="tx1">
                    <a:lumMod val="75000"/>
                    <a:lumOff val="25000"/>
                  </a:schemeClr>
                </a:solidFill>
              </a:rPr>
              <a:t>上述代码可以完成</a:t>
            </a:r>
            <a:r>
              <a:rPr lang="en-US" altLang="zh-CN" sz="2000" dirty="0">
                <a:solidFill>
                  <a:schemeClr val="tx1">
                    <a:lumMod val="75000"/>
                    <a:lumOff val="25000"/>
                  </a:schemeClr>
                </a:solidFill>
              </a:rPr>
              <a:t>rattle </a:t>
            </a:r>
            <a:r>
              <a:rPr lang="zh-CN" altLang="zh-CN" sz="2000" dirty="0">
                <a:solidFill>
                  <a:schemeClr val="tx1">
                    <a:lumMod val="75000"/>
                    <a:lumOff val="25000"/>
                  </a:schemeClr>
                </a:solidFill>
              </a:rPr>
              <a:t>包的安装。在</a:t>
            </a:r>
            <a:r>
              <a:rPr lang="en-US" altLang="zh-CN" sz="2000" dirty="0" err="1">
                <a:solidFill>
                  <a:schemeClr val="tx1">
                    <a:lumMod val="75000"/>
                    <a:lumOff val="25000"/>
                  </a:schemeClr>
                </a:solidFill>
              </a:rPr>
              <a:t>Rstudio</a:t>
            </a:r>
            <a:r>
              <a:rPr lang="zh-CN" altLang="zh-CN" sz="2000" dirty="0">
                <a:solidFill>
                  <a:schemeClr val="tx1">
                    <a:lumMod val="75000"/>
                    <a:lumOff val="25000"/>
                  </a:schemeClr>
                </a:solidFill>
              </a:rPr>
              <a:t>命令控制台输入如下脚本载入</a:t>
            </a:r>
            <a:r>
              <a:rPr lang="en-US" altLang="zh-CN" sz="2000" dirty="0">
                <a:solidFill>
                  <a:schemeClr val="tx1">
                    <a:lumMod val="75000"/>
                    <a:lumOff val="25000"/>
                  </a:schemeClr>
                </a:solidFill>
              </a:rPr>
              <a:t>Rattle</a:t>
            </a:r>
            <a:r>
              <a:rPr lang="zh-CN" altLang="zh-CN" sz="2000" dirty="0">
                <a:solidFill>
                  <a:schemeClr val="tx1">
                    <a:lumMod val="75000"/>
                    <a:lumOff val="25000"/>
                  </a:schemeClr>
                </a:solidFill>
              </a:rPr>
              <a:t>包</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r>
              <a:rPr lang="en-US" altLang="zh-CN" sz="2000" dirty="0" smtClean="0">
                <a:solidFill>
                  <a:schemeClr val="tx1">
                    <a:lumMod val="75000"/>
                    <a:lumOff val="25000"/>
                  </a:schemeClr>
                </a:solidFill>
              </a:rPr>
              <a:t>&gt; library(rattle)</a:t>
            </a:r>
            <a:endParaRPr lang="en-US" altLang="zh-CN" sz="2000" dirty="0" smtClean="0">
              <a:solidFill>
                <a:schemeClr val="tx1">
                  <a:lumMod val="75000"/>
                  <a:lumOff val="25000"/>
                </a:schemeClr>
              </a:solidFill>
            </a:endParaRPr>
          </a:p>
          <a:p>
            <a:r>
              <a:rPr lang="zh-CN" altLang="zh-CN" sz="2000" dirty="0" smtClean="0">
                <a:solidFill>
                  <a:schemeClr val="tx1">
                    <a:lumMod val="75000"/>
                    <a:lumOff val="25000"/>
                  </a:schemeClr>
                </a:solidFill>
              </a:rPr>
              <a:t>在</a:t>
            </a:r>
            <a:r>
              <a:rPr lang="en-US" altLang="zh-CN" sz="2000" dirty="0" err="1">
                <a:solidFill>
                  <a:schemeClr val="tx1">
                    <a:lumMod val="75000"/>
                    <a:lumOff val="25000"/>
                  </a:schemeClr>
                </a:solidFill>
              </a:rPr>
              <a:t>Rstudio</a:t>
            </a:r>
            <a:r>
              <a:rPr lang="zh-CN" altLang="zh-CN" sz="2000" dirty="0">
                <a:solidFill>
                  <a:schemeClr val="tx1">
                    <a:lumMod val="75000"/>
                    <a:lumOff val="25000"/>
                  </a:schemeClr>
                </a:solidFill>
              </a:rPr>
              <a:t>命令控制台输入如下脚本启动</a:t>
            </a:r>
            <a:r>
              <a:rPr lang="en-US" altLang="zh-CN" sz="2000" dirty="0">
                <a:solidFill>
                  <a:schemeClr val="tx1">
                    <a:lumMod val="75000"/>
                    <a:lumOff val="25000"/>
                  </a:schemeClr>
                </a:solidFill>
              </a:rPr>
              <a:t>Rattle</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r>
              <a:rPr lang="en-US" altLang="zh-CN" sz="2000" dirty="0" smtClean="0">
                <a:solidFill>
                  <a:schemeClr val="tx1">
                    <a:lumMod val="75000"/>
                    <a:lumOff val="25000"/>
                  </a:schemeClr>
                </a:solidFill>
              </a:rPr>
              <a:t>&gt; </a:t>
            </a:r>
            <a:r>
              <a:rPr lang="en-US" altLang="zh-CN" sz="2000" dirty="0">
                <a:solidFill>
                  <a:schemeClr val="tx1">
                    <a:lumMod val="75000"/>
                    <a:lumOff val="25000"/>
                  </a:schemeClr>
                </a:solidFill>
              </a:rPr>
              <a:t>rattle( )</a:t>
            </a:r>
            <a:endParaRPr lang="en-US" altLang="zh-CN" sz="2000" dirty="0">
              <a:solidFill>
                <a:schemeClr val="tx1">
                  <a:lumMod val="75000"/>
                  <a:lumOff val="25000"/>
                </a:schemeClr>
              </a:solidFill>
            </a:endParaRPr>
          </a:p>
        </p:txBody>
      </p:sp>
      <p:sp>
        <p:nvSpPr>
          <p:cNvPr id="22"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Rattle</a:t>
            </a:r>
            <a:r>
              <a:rPr lang="zh-CN" altLang="zh-CN" sz="2400" dirty="0">
                <a:solidFill>
                  <a:schemeClr val="tx1">
                    <a:lumMod val="75000"/>
                    <a:lumOff val="25000"/>
                  </a:schemeClr>
                </a:solidFill>
              </a:rPr>
              <a:t>的安装与启动</a:t>
            </a:r>
            <a:endParaRPr kumimoji="1" lang="zh-CN" altLang="zh-CN" sz="24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实验指导</a:t>
            </a:r>
            <a:endParaRPr kumimoji="1" lang="zh-CN" altLang="en-US" sz="2400" dirty="0" smtClean="0">
              <a:solidFill>
                <a:schemeClr val="tx1">
                  <a:lumMod val="75000"/>
                  <a:lumOff val="25000"/>
                </a:schemeClr>
              </a:solidFill>
            </a:endParaRPr>
          </a:p>
        </p:txBody>
      </p:sp>
      <p:pic>
        <p:nvPicPr>
          <p:cNvPr id="14" name="图片 13"/>
          <p:cNvPicPr/>
          <p:nvPr/>
        </p:nvPicPr>
        <p:blipFill>
          <a:blip r:embed="rId1">
            <a:extLst>
              <a:ext uri="{28A0092B-C50C-407E-A947-70E740481C1C}">
                <a14:useLocalDpi xmlns:a14="http://schemas.microsoft.com/office/drawing/2010/main" val="0"/>
              </a:ext>
            </a:extLst>
          </a:blip>
          <a:srcRect/>
          <a:stretch>
            <a:fillRect/>
          </a:stretch>
        </p:blipFill>
        <p:spPr>
          <a:xfrm>
            <a:off x="964044" y="1613534"/>
            <a:ext cx="7195218" cy="3788459"/>
          </a:xfrm>
          <a:prstGeom prst="rect">
            <a:avLst/>
          </a:prstGeom>
          <a:noFill/>
          <a:ln>
            <a:noFill/>
          </a:ln>
        </p:spPr>
      </p:pic>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3474028" cy="415498"/>
          </a:xfrm>
          <a:prstGeom prst="rect">
            <a:avLst/>
          </a:prstGeom>
          <a:noFill/>
        </p:spPr>
        <p:txBody>
          <a:bodyPr wrap="none" rtlCol="0">
            <a:spAutoFit/>
          </a:bodyPr>
          <a:lstStyle/>
          <a:p>
            <a:r>
              <a:rPr lang="en-US" altLang="zh-CN" sz="2100" b="1" spc="225" dirty="0" smtClean="0">
                <a:solidFill>
                  <a:prstClr val="white"/>
                </a:solidFill>
              </a:rPr>
              <a:t>9.5 </a:t>
            </a:r>
            <a:r>
              <a:rPr lang="zh-CN" altLang="en-US" sz="2100" b="1" spc="225" dirty="0" smtClean="0">
                <a:solidFill>
                  <a:prstClr val="white"/>
                </a:solidFill>
              </a:rPr>
              <a:t>随机</a:t>
            </a:r>
            <a:r>
              <a:rPr lang="zh-CN" altLang="en-US" sz="2100" b="1" spc="225" dirty="0">
                <a:solidFill>
                  <a:prstClr val="white"/>
                </a:solidFill>
              </a:rPr>
              <a:t>森林决策树</a:t>
            </a:r>
            <a:r>
              <a:rPr lang="zh-CN" altLang="en-US" sz="2100" b="1" spc="225" dirty="0" smtClean="0">
                <a:solidFill>
                  <a:prstClr val="white"/>
                </a:solidFill>
              </a:rPr>
              <a:t>模型</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095078"/>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41224"/>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TextBox 11"/>
          <p:cNvSpPr txBox="1"/>
          <p:nvPr/>
        </p:nvSpPr>
        <p:spPr>
          <a:xfrm>
            <a:off x="611185" y="803138"/>
            <a:ext cx="8248523" cy="707886"/>
          </a:xfrm>
          <a:prstGeom prst="rect">
            <a:avLst/>
          </a:prstGeom>
          <a:noFill/>
        </p:spPr>
        <p:txBody>
          <a:bodyPr wrap="square" rtlCol="0">
            <a:spAutoFit/>
          </a:bodyPr>
          <a:lstStyle/>
          <a:p>
            <a:r>
              <a:rPr lang="zh-CN" altLang="zh-CN" sz="2000" dirty="0">
                <a:solidFill>
                  <a:schemeClr val="tx1">
                    <a:lumMod val="75000"/>
                    <a:lumOff val="25000"/>
                  </a:schemeClr>
                </a:solidFill>
              </a:rPr>
              <a:t>规则多少？规则形式如何？规则由哪个节点产生？规则由哪棵颗树产生？这些问题</a:t>
            </a:r>
            <a:r>
              <a:rPr lang="zh-CN" altLang="zh-CN" sz="2000" dirty="0" smtClean="0">
                <a:solidFill>
                  <a:schemeClr val="tx1">
                    <a:lumMod val="75000"/>
                    <a:lumOff val="25000"/>
                  </a:schemeClr>
                </a:solidFill>
              </a:rPr>
              <a:t>由</a:t>
            </a:r>
            <a:r>
              <a:rPr lang="zh-CN" altLang="en-US" sz="2000" dirty="0" smtClean="0">
                <a:solidFill>
                  <a:schemeClr val="tx1">
                    <a:lumMod val="75000"/>
                    <a:lumOff val="25000"/>
                  </a:schemeClr>
                </a:solidFill>
              </a:rPr>
              <a:t>下</a:t>
            </a:r>
            <a:r>
              <a:rPr lang="zh-CN" altLang="zh-CN" sz="2000" dirty="0" smtClean="0">
                <a:solidFill>
                  <a:schemeClr val="tx1">
                    <a:lumMod val="75000"/>
                    <a:lumOff val="25000"/>
                  </a:schemeClr>
                </a:solidFill>
              </a:rPr>
              <a:t>图</a:t>
            </a:r>
            <a:r>
              <a:rPr lang="en-US" altLang="zh-CN" sz="2000" dirty="0" smtClean="0">
                <a:solidFill>
                  <a:schemeClr val="tx1">
                    <a:lumMod val="75000"/>
                    <a:lumOff val="25000"/>
                  </a:schemeClr>
                </a:solidFill>
              </a:rPr>
              <a:t>“Rules</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按钮右边的数字决定。</a:t>
            </a:r>
            <a:endParaRPr lang="zh-CN" altLang="zh-CN" sz="2000" dirty="0">
              <a:solidFill>
                <a:schemeClr val="tx1">
                  <a:lumMod val="75000"/>
                  <a:lumOff val="25000"/>
                </a:schemeClr>
              </a:solidFill>
            </a:endParaRPr>
          </a:p>
        </p:txBody>
      </p:sp>
      <p:pic>
        <p:nvPicPr>
          <p:cNvPr id="14" name="图片 13"/>
          <p:cNvPicPr/>
          <p:nvPr/>
        </p:nvPicPr>
        <p:blipFill>
          <a:blip r:embed="rId1">
            <a:extLst>
              <a:ext uri="{28A0092B-C50C-407E-A947-70E740481C1C}">
                <a14:useLocalDpi xmlns:a14="http://schemas.microsoft.com/office/drawing/2010/main" val="0"/>
              </a:ext>
            </a:extLst>
          </a:blip>
          <a:srcRect/>
          <a:stretch>
            <a:fillRect/>
          </a:stretch>
        </p:blipFill>
        <p:spPr>
          <a:xfrm>
            <a:off x="964044" y="1511024"/>
            <a:ext cx="6724533" cy="4680024"/>
          </a:xfrm>
          <a:prstGeom prst="rect">
            <a:avLst/>
          </a:prstGeom>
          <a:noFill/>
          <a:ln>
            <a:noFill/>
          </a:ln>
        </p:spPr>
      </p:pic>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3474028" cy="415498"/>
          </a:xfrm>
          <a:prstGeom prst="rect">
            <a:avLst/>
          </a:prstGeom>
          <a:noFill/>
        </p:spPr>
        <p:txBody>
          <a:bodyPr wrap="none" rtlCol="0">
            <a:spAutoFit/>
          </a:bodyPr>
          <a:lstStyle/>
          <a:p>
            <a:r>
              <a:rPr lang="en-US" altLang="zh-CN" sz="2100" b="1" spc="225" dirty="0" smtClean="0">
                <a:solidFill>
                  <a:prstClr val="white"/>
                </a:solidFill>
              </a:rPr>
              <a:t>9.5 </a:t>
            </a:r>
            <a:r>
              <a:rPr lang="zh-CN" altLang="en-US" sz="2100" b="1" spc="225" dirty="0" smtClean="0">
                <a:solidFill>
                  <a:prstClr val="white"/>
                </a:solidFill>
              </a:rPr>
              <a:t>随机</a:t>
            </a:r>
            <a:r>
              <a:rPr lang="zh-CN" altLang="en-US" sz="2100" b="1" spc="225" dirty="0">
                <a:solidFill>
                  <a:prstClr val="white"/>
                </a:solidFill>
              </a:rPr>
              <a:t>森林决策树</a:t>
            </a:r>
            <a:r>
              <a:rPr lang="zh-CN" altLang="en-US" sz="2100" b="1" spc="225" dirty="0" smtClean="0">
                <a:solidFill>
                  <a:prstClr val="white"/>
                </a:solidFill>
              </a:rPr>
              <a:t>模型</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63504" y="847253"/>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30" y="1169836"/>
              <a:ext cx="1335538" cy="523220"/>
            </a:xfrm>
            <a:prstGeom prst="rect">
              <a:avLst/>
            </a:prstGeom>
            <a:noFill/>
          </p:spPr>
          <p:txBody>
            <a:bodyPr wrap="none" rtlCol="0">
              <a:spAutoFit/>
            </a:bodyPr>
            <a:lstStyle/>
            <a:p>
              <a:pPr algn="ctr"/>
              <a:r>
                <a:rPr lang="zh-CN" altLang="en-US" sz="2800" dirty="0" smtClean="0">
                  <a:solidFill>
                    <a:schemeClr val="accent4"/>
                  </a:solidFill>
                </a:rPr>
                <a:t>第九章 数据建模</a:t>
              </a:r>
              <a:endParaRPr lang="zh-CN" altLang="en-US" sz="2800" dirty="0">
                <a:solidFill>
                  <a:schemeClr val="accent4"/>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49613" y="565570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57" name="组合 56"/>
          <p:cNvGrpSpPr/>
          <p:nvPr/>
        </p:nvGrpSpPr>
        <p:grpSpPr>
          <a:xfrm>
            <a:off x="1749613" y="4713936"/>
            <a:ext cx="5693399" cy="426278"/>
            <a:chOff x="1807265" y="2935089"/>
            <a:chExt cx="5693399" cy="426278"/>
          </a:xfrm>
        </p:grpSpPr>
        <p:sp>
          <p:nvSpPr>
            <p:cNvPr id="58" name="圆角矩形 5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9.8</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线性回归模型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745266" y="2961564"/>
            <a:ext cx="5693399" cy="426278"/>
            <a:chOff x="1807265" y="2935089"/>
            <a:chExt cx="5693399" cy="426278"/>
          </a:xfrm>
        </p:grpSpPr>
        <p:sp>
          <p:nvSpPr>
            <p:cNvPr id="34" name="圆角矩形 3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1881814" y="2945869"/>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传统决策树模型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744979" y="3396332"/>
            <a:ext cx="5693399" cy="426278"/>
            <a:chOff x="1807265" y="2935089"/>
            <a:chExt cx="5693399" cy="426278"/>
          </a:xfrm>
        </p:grpSpPr>
        <p:sp>
          <p:nvSpPr>
            <p:cNvPr id="39" name="圆角矩形 3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1881814" y="2945869"/>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随机森林决策树模型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747265" y="4290331"/>
            <a:ext cx="5693399" cy="426278"/>
            <a:chOff x="1807265" y="2935089"/>
            <a:chExt cx="5693399" cy="426278"/>
          </a:xfrm>
        </p:grpSpPr>
        <p:sp>
          <p:nvSpPr>
            <p:cNvPr id="46" name="圆角矩形 45"/>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矩形 50"/>
            <p:cNvSpPr/>
            <p:nvPr/>
          </p:nvSpPr>
          <p:spPr>
            <a:xfrm>
              <a:off x="1881814" y="2945869"/>
              <a:ext cx="163859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9.7</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SVM</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1747265" y="5175832"/>
            <a:ext cx="5693399" cy="426278"/>
            <a:chOff x="1807265" y="2935089"/>
            <a:chExt cx="5693399" cy="426278"/>
          </a:xfrm>
        </p:grpSpPr>
        <p:sp>
          <p:nvSpPr>
            <p:cNvPr id="53" name="圆角矩形 52"/>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9.9</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神经网络模型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51096" y="1622111"/>
            <a:ext cx="5693399" cy="415498"/>
            <a:chOff x="1807265" y="2462595"/>
            <a:chExt cx="5693399" cy="415498"/>
          </a:xfrm>
        </p:grpSpPr>
        <p:sp>
          <p:nvSpPr>
            <p:cNvPr id="62" name="圆角矩形 61"/>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1883286" y="2462595"/>
              <a:ext cx="217399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Rattle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包</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1751096" y="2071503"/>
            <a:ext cx="5693399" cy="426278"/>
            <a:chOff x="1807265" y="2935089"/>
            <a:chExt cx="5693399" cy="426278"/>
          </a:xfrm>
        </p:grpSpPr>
        <p:sp>
          <p:nvSpPr>
            <p:cNvPr id="48" name="圆角矩形 4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矩形 48"/>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749613" y="2492759"/>
            <a:ext cx="5693399" cy="426278"/>
            <a:chOff x="1807265" y="2935089"/>
            <a:chExt cx="5693399" cy="426278"/>
          </a:xfrm>
        </p:grpSpPr>
        <p:sp>
          <p:nvSpPr>
            <p:cNvPr id="64" name="圆角矩形 6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矩形 64"/>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关联分析模型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1749613" y="3842799"/>
            <a:ext cx="5693399" cy="426278"/>
            <a:chOff x="1807265" y="2935089"/>
            <a:chExt cx="5693399" cy="426278"/>
          </a:xfrm>
        </p:grpSpPr>
        <p:sp>
          <p:nvSpPr>
            <p:cNvPr id="69" name="圆角矩形 6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2945869"/>
              <a:ext cx="3932487"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9.6</a:t>
              </a:r>
              <a:r>
                <a:rPr lang="zh-CN" altLang="en-US" sz="2100" spc="225" dirty="0" smtClean="0">
                  <a:solidFill>
                    <a:schemeClr val="bg1"/>
                  </a:solidFill>
                  <a:latin typeface="微软雅黑" panose="020B0503020204020204" pitchFamily="34" charset="-122"/>
                  <a:ea typeface="微软雅黑" panose="020B0503020204020204" pitchFamily="34" charset="-122"/>
                </a:rPr>
                <a:t>　</a:t>
              </a:r>
              <a:r>
                <a:rPr lang="zh-CN" altLang="en-US" sz="2100" spc="225" dirty="0">
                  <a:solidFill>
                    <a:schemeClr val="bg1"/>
                  </a:solidFill>
                  <a:latin typeface="微软雅黑" panose="020B0503020204020204" pitchFamily="34" charset="-122"/>
                  <a:ea typeface="微软雅黑" panose="020B0503020204020204" pitchFamily="34" charset="-122"/>
                </a:rPr>
                <a:t>自适应选择</a:t>
              </a:r>
              <a:r>
                <a:rPr lang="zh-CN" altLang="en-US" sz="2100" spc="225" dirty="0" smtClean="0">
                  <a:solidFill>
                    <a:schemeClr val="bg1"/>
                  </a:solidFill>
                  <a:latin typeface="微软雅黑" panose="020B0503020204020204" pitchFamily="34" charset="-122"/>
                  <a:ea typeface="微软雅黑" panose="020B0503020204020204" pitchFamily="34" charset="-122"/>
                </a:rPr>
                <a:t>决策树</a:t>
              </a:r>
              <a:r>
                <a:rPr lang="zh-CN" altLang="en-US" sz="2100" spc="225" dirty="0">
                  <a:solidFill>
                    <a:schemeClr val="bg1"/>
                  </a:solidFill>
                  <a:latin typeface="微软雅黑" panose="020B0503020204020204" pitchFamily="34" charset="-122"/>
                  <a:ea typeface="微软雅黑" panose="020B0503020204020204" pitchFamily="34" charset="-122"/>
                </a:rPr>
                <a:t>模型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TextBox 11"/>
          <p:cNvSpPr txBox="1"/>
          <p:nvPr/>
        </p:nvSpPr>
        <p:spPr>
          <a:xfrm>
            <a:off x="611185" y="1281450"/>
            <a:ext cx="8248523" cy="2862322"/>
          </a:xfrm>
          <a:prstGeom prst="rect">
            <a:avLst/>
          </a:prstGeom>
          <a:noFill/>
        </p:spPr>
        <p:txBody>
          <a:bodyPr wrap="square" rtlCol="0">
            <a:spAutoFit/>
          </a:bodyPr>
          <a:lstStyle/>
          <a:p>
            <a:r>
              <a:rPr lang="en-US" altLang="zh-CN" sz="2000" dirty="0" smtClean="0"/>
              <a:t>       </a:t>
            </a:r>
            <a:r>
              <a:rPr lang="zh-CN" altLang="zh-CN" sz="2000" dirty="0" smtClean="0">
                <a:solidFill>
                  <a:schemeClr val="tx1">
                    <a:lumMod val="75000"/>
                    <a:lumOff val="25000"/>
                  </a:schemeClr>
                </a:solidFill>
              </a:rPr>
              <a:t>自</a:t>
            </a:r>
            <a:r>
              <a:rPr lang="zh-CN" altLang="zh-CN" sz="2000" dirty="0">
                <a:solidFill>
                  <a:schemeClr val="tx1">
                    <a:lumMod val="75000"/>
                    <a:lumOff val="25000"/>
                  </a:schemeClr>
                </a:solidFill>
              </a:rPr>
              <a:t>适应选择模型包含一批模型，如</a:t>
            </a:r>
            <a:r>
              <a:rPr lang="en-US" altLang="zh-CN" sz="2000" dirty="0">
                <a:solidFill>
                  <a:schemeClr val="tx1">
                    <a:lumMod val="75000"/>
                    <a:lumOff val="25000"/>
                  </a:schemeClr>
                </a:solidFill>
              </a:rPr>
              <a:t>bagging</a:t>
            </a:r>
            <a:r>
              <a:rPr lang="zh-CN" altLang="zh-CN" sz="2000" dirty="0">
                <a:solidFill>
                  <a:schemeClr val="tx1">
                    <a:lumMod val="75000"/>
                    <a:lumOff val="25000"/>
                  </a:schemeClr>
                </a:solidFill>
              </a:rPr>
              <a:t>算法，</a:t>
            </a:r>
            <a:r>
              <a:rPr lang="en-US" altLang="zh-CN" sz="2000" dirty="0">
                <a:solidFill>
                  <a:schemeClr val="tx1">
                    <a:lumMod val="75000"/>
                    <a:lumOff val="25000"/>
                  </a:schemeClr>
                </a:solidFill>
              </a:rPr>
              <a:t>Boosting</a:t>
            </a:r>
            <a:r>
              <a:rPr lang="zh-CN" altLang="zh-CN" sz="2000" dirty="0">
                <a:solidFill>
                  <a:schemeClr val="tx1">
                    <a:lumMod val="75000"/>
                    <a:lumOff val="25000"/>
                  </a:schemeClr>
                </a:solidFill>
              </a:rPr>
              <a:t>算法和</a:t>
            </a:r>
            <a:r>
              <a:rPr lang="en-US" altLang="zh-CN" sz="2000" dirty="0" err="1">
                <a:solidFill>
                  <a:schemeClr val="tx1">
                    <a:lumMod val="75000"/>
                    <a:lumOff val="25000"/>
                  </a:schemeClr>
                </a:solidFill>
              </a:rPr>
              <a:t>adaboost</a:t>
            </a:r>
            <a:r>
              <a:rPr lang="zh-CN" altLang="zh-CN" sz="2000" dirty="0">
                <a:solidFill>
                  <a:schemeClr val="tx1">
                    <a:lumMod val="75000"/>
                    <a:lumOff val="25000"/>
                  </a:schemeClr>
                </a:solidFill>
              </a:rPr>
              <a:t>算法，它们是一种把若干个分类器整合为一个分类器的方法。首先简要介绍一下</a:t>
            </a:r>
            <a:r>
              <a:rPr lang="en-US" altLang="zh-CN" sz="2000" dirty="0">
                <a:solidFill>
                  <a:schemeClr val="tx1">
                    <a:lumMod val="75000"/>
                    <a:lumOff val="25000"/>
                  </a:schemeClr>
                </a:solidFill>
              </a:rPr>
              <a:t>bootstrapping</a:t>
            </a:r>
            <a:r>
              <a:rPr lang="zh-CN" altLang="zh-CN" sz="2000" dirty="0">
                <a:solidFill>
                  <a:schemeClr val="tx1">
                    <a:lumMod val="75000"/>
                    <a:lumOff val="25000"/>
                  </a:schemeClr>
                </a:solidFill>
              </a:rPr>
              <a:t>方法和</a:t>
            </a:r>
            <a:r>
              <a:rPr lang="en-US" altLang="zh-CN" sz="2000" dirty="0">
                <a:solidFill>
                  <a:schemeClr val="tx1">
                    <a:lumMod val="75000"/>
                    <a:lumOff val="25000"/>
                  </a:schemeClr>
                </a:solidFill>
              </a:rPr>
              <a:t>bagging</a:t>
            </a:r>
            <a:r>
              <a:rPr lang="zh-CN" altLang="zh-CN" sz="2000" dirty="0">
                <a:solidFill>
                  <a:schemeClr val="tx1">
                    <a:lumMod val="75000"/>
                    <a:lumOff val="25000"/>
                  </a:schemeClr>
                </a:solidFill>
              </a:rPr>
              <a:t>方法。</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(1)bootstrapping</a:t>
            </a:r>
            <a:r>
              <a:rPr lang="zh-CN" altLang="zh-CN" sz="2000" dirty="0">
                <a:solidFill>
                  <a:schemeClr val="tx1">
                    <a:lumMod val="75000"/>
                    <a:lumOff val="25000"/>
                  </a:schemeClr>
                </a:solidFill>
              </a:rPr>
              <a:t>方法的主要过程</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　　主要步骤：</a:t>
            </a:r>
            <a:endParaRPr lang="zh-CN" altLang="zh-CN" sz="2000" dirty="0">
              <a:solidFill>
                <a:schemeClr val="tx1">
                  <a:lumMod val="75000"/>
                  <a:lumOff val="25000"/>
                </a:schemeClr>
              </a:solidFill>
            </a:endParaRPr>
          </a:p>
          <a:p>
            <a:pPr lvl="0"/>
            <a:r>
              <a:rPr lang="zh-CN" altLang="zh-CN" sz="2000" dirty="0">
                <a:solidFill>
                  <a:schemeClr val="tx1">
                    <a:lumMod val="75000"/>
                    <a:lumOff val="25000"/>
                  </a:schemeClr>
                </a:solidFill>
              </a:rPr>
              <a:t>重复地从一个样本集合</a:t>
            </a:r>
            <a:r>
              <a:rPr lang="en-US" altLang="zh-CN" sz="2000" dirty="0">
                <a:solidFill>
                  <a:schemeClr val="tx1">
                    <a:lumMod val="75000"/>
                    <a:lumOff val="25000"/>
                  </a:schemeClr>
                </a:solidFill>
              </a:rPr>
              <a:t>D</a:t>
            </a:r>
            <a:r>
              <a:rPr lang="zh-CN" altLang="zh-CN" sz="2000" dirty="0">
                <a:solidFill>
                  <a:schemeClr val="tx1">
                    <a:lumMod val="75000"/>
                    <a:lumOff val="25000"/>
                  </a:schemeClr>
                </a:solidFill>
              </a:rPr>
              <a:t>中采样</a:t>
            </a:r>
            <a:r>
              <a:rPr lang="en-US" altLang="zh-CN" sz="2000" dirty="0">
                <a:solidFill>
                  <a:schemeClr val="tx1">
                    <a:lumMod val="75000"/>
                    <a:lumOff val="25000"/>
                  </a:schemeClr>
                </a:solidFill>
              </a:rPr>
              <a:t>n</a:t>
            </a:r>
            <a:r>
              <a:rPr lang="zh-CN" altLang="zh-CN" sz="2000" dirty="0">
                <a:solidFill>
                  <a:schemeClr val="tx1">
                    <a:lumMod val="75000"/>
                    <a:lumOff val="25000"/>
                  </a:schemeClr>
                </a:solidFill>
              </a:rPr>
              <a:t>个样本。</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　　②针对每次采样的子样本集进行统计学习，获得假设</a:t>
            </a:r>
            <a:r>
              <a:rPr lang="en-US" altLang="zh-CN" sz="2000" dirty="0">
                <a:solidFill>
                  <a:schemeClr val="tx1">
                    <a:lumMod val="75000"/>
                    <a:lumOff val="25000"/>
                  </a:schemeClr>
                </a:solidFill>
              </a:rPr>
              <a:t>Hi</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lvl="0"/>
            <a:r>
              <a:rPr lang="zh-CN" altLang="zh-CN" sz="2000" dirty="0">
                <a:solidFill>
                  <a:schemeClr val="tx1">
                    <a:lumMod val="75000"/>
                    <a:lumOff val="25000"/>
                  </a:schemeClr>
                </a:solidFill>
              </a:rPr>
              <a:t>将若干个假设进行组合，形成最终的假设</a:t>
            </a:r>
            <a:r>
              <a:rPr lang="en-US" altLang="zh-CN" sz="2000" dirty="0" err="1">
                <a:solidFill>
                  <a:schemeClr val="tx1">
                    <a:lumMod val="75000"/>
                    <a:lumOff val="25000"/>
                  </a:schemeClr>
                </a:solidFill>
              </a:rPr>
              <a:t>Hfinal</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　　④将最终的假设用于具体的分类任务。</a:t>
            </a:r>
            <a:endParaRPr lang="zh-CN" altLang="zh-CN" sz="2000" dirty="0">
              <a:solidFill>
                <a:schemeClr val="tx1">
                  <a:lumMod val="75000"/>
                  <a:lumOff val="25000"/>
                </a:schemeClr>
              </a:solidFill>
            </a:endParaRPr>
          </a:p>
        </p:txBody>
      </p:sp>
      <p:grpSp>
        <p:nvGrpSpPr>
          <p:cNvPr id="13" name="组合 12"/>
          <p:cNvGrpSpPr/>
          <p:nvPr/>
        </p:nvGrpSpPr>
        <p:grpSpPr>
          <a:xfrm>
            <a:off x="-1" y="-2439"/>
            <a:ext cx="9145786" cy="718410"/>
            <a:chOff x="-1" y="190175"/>
            <a:chExt cx="9145786" cy="525795"/>
          </a:xfrm>
        </p:grpSpPr>
        <p:sp>
          <p:nvSpPr>
            <p:cNvPr id="15" name="任意多边形 1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任意多边形 1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8" name="文本框 6"/>
          <p:cNvSpPr txBox="1"/>
          <p:nvPr/>
        </p:nvSpPr>
        <p:spPr>
          <a:xfrm>
            <a:off x="452232" y="173917"/>
            <a:ext cx="3175869" cy="415498"/>
          </a:xfrm>
          <a:prstGeom prst="rect">
            <a:avLst/>
          </a:prstGeom>
          <a:noFill/>
        </p:spPr>
        <p:txBody>
          <a:bodyPr wrap="none" rtlCol="0">
            <a:spAutoFit/>
          </a:bodyPr>
          <a:lstStyle/>
          <a:p>
            <a:r>
              <a:rPr lang="en-US" altLang="zh-CN" sz="2100" b="1" spc="225" dirty="0" smtClean="0">
                <a:solidFill>
                  <a:prstClr val="white"/>
                </a:solidFill>
              </a:rPr>
              <a:t>9.6 </a:t>
            </a:r>
            <a:r>
              <a:rPr lang="zh-CN" altLang="en-US" sz="2100" b="1" spc="225" dirty="0" smtClean="0">
                <a:solidFill>
                  <a:prstClr val="white"/>
                </a:solidFill>
              </a:rPr>
              <a:t>自适应决策树模型</a:t>
            </a:r>
            <a:endParaRPr lang="zh-CN" altLang="en-US" sz="2100" b="1" spc="225" dirty="0">
              <a:solidFill>
                <a:prstClr val="white"/>
              </a:solidFill>
            </a:endParaRPr>
          </a:p>
        </p:txBody>
      </p:sp>
      <p:sp>
        <p:nvSpPr>
          <p:cNvPr id="1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1"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TextBox 11"/>
          <p:cNvSpPr txBox="1"/>
          <p:nvPr/>
        </p:nvSpPr>
        <p:spPr>
          <a:xfrm>
            <a:off x="611185" y="1281450"/>
            <a:ext cx="8248523" cy="1631216"/>
          </a:xfrm>
          <a:prstGeom prst="rect">
            <a:avLst/>
          </a:prstGeom>
          <a:noFill/>
        </p:spPr>
        <p:txBody>
          <a:bodyPr wrap="square" rtlCol="0">
            <a:spAutoFit/>
          </a:bodyPr>
          <a:lstStyle/>
          <a:p>
            <a:r>
              <a:rPr lang="en-US" altLang="zh-CN" sz="2000" dirty="0">
                <a:solidFill>
                  <a:schemeClr val="tx1">
                    <a:lumMod val="75000"/>
                    <a:lumOff val="25000"/>
                  </a:schemeClr>
                </a:solidFill>
              </a:rPr>
              <a:t>(2)bagging</a:t>
            </a:r>
            <a:r>
              <a:rPr lang="zh-CN" altLang="zh-CN" sz="2000" dirty="0">
                <a:solidFill>
                  <a:schemeClr val="tx1">
                    <a:lumMod val="75000"/>
                    <a:lumOff val="25000"/>
                  </a:schemeClr>
                </a:solidFill>
              </a:rPr>
              <a:t>方法的主要过程</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　　主要思路：</a:t>
            </a:r>
            <a:endParaRPr lang="zh-CN" altLang="zh-CN" sz="2000" dirty="0">
              <a:solidFill>
                <a:schemeClr val="tx1">
                  <a:lumMod val="75000"/>
                  <a:lumOff val="25000"/>
                </a:schemeClr>
              </a:solidFill>
            </a:endParaRPr>
          </a:p>
          <a:p>
            <a:pPr lvl="0"/>
            <a:r>
              <a:rPr lang="en-US" altLang="zh-CN" sz="2000" dirty="0" smtClean="0">
                <a:solidFill>
                  <a:schemeClr val="tx1">
                    <a:lumMod val="75000"/>
                    <a:lumOff val="25000"/>
                  </a:schemeClr>
                </a:solidFill>
              </a:rPr>
              <a:t>       </a:t>
            </a:r>
            <a:r>
              <a:rPr lang="en-US" altLang="zh-CN" sz="2000" dirty="0" smtClean="0">
                <a:solidFill>
                  <a:schemeClr val="tx1">
                    <a:lumMod val="75000"/>
                    <a:lumOff val="25000"/>
                  </a:schemeClr>
                </a:solidFill>
                <a:latin typeface="宋体" panose="02010600030101010101" pitchFamily="2" charset="-122"/>
                <a:ea typeface="宋体" panose="02010600030101010101" pitchFamily="2" charset="-122"/>
              </a:rPr>
              <a:t>①</a:t>
            </a:r>
            <a:r>
              <a:rPr lang="zh-CN" altLang="zh-CN" sz="2000" dirty="0" smtClean="0">
                <a:solidFill>
                  <a:schemeClr val="tx1">
                    <a:lumMod val="75000"/>
                    <a:lumOff val="25000"/>
                  </a:schemeClr>
                </a:solidFill>
              </a:rPr>
              <a:t>训练</a:t>
            </a:r>
            <a:r>
              <a:rPr lang="zh-CN" altLang="zh-CN" sz="2000" dirty="0">
                <a:solidFill>
                  <a:schemeClr val="tx1">
                    <a:lumMod val="75000"/>
                    <a:lumOff val="25000"/>
                  </a:schemeClr>
                </a:solidFill>
              </a:rPr>
              <a:t>分类器。从整体样本集合中抽样</a:t>
            </a:r>
            <a:r>
              <a:rPr lang="en-US" altLang="zh-CN" sz="2000" dirty="0">
                <a:solidFill>
                  <a:schemeClr val="tx1">
                    <a:lumMod val="75000"/>
                    <a:lumOff val="25000"/>
                  </a:schemeClr>
                </a:solidFill>
              </a:rPr>
              <a:t>n* &lt; N</a:t>
            </a:r>
            <a:r>
              <a:rPr lang="zh-CN" altLang="zh-CN" sz="2000" dirty="0">
                <a:solidFill>
                  <a:schemeClr val="tx1">
                    <a:lumMod val="75000"/>
                    <a:lumOff val="25000"/>
                  </a:schemeClr>
                </a:solidFill>
              </a:rPr>
              <a:t>个样本，针对抽样的集合训练分类器</a:t>
            </a:r>
            <a:r>
              <a:rPr lang="en-US" altLang="zh-CN" sz="2000" dirty="0">
                <a:solidFill>
                  <a:schemeClr val="tx1">
                    <a:lumMod val="75000"/>
                    <a:lumOff val="25000"/>
                  </a:schemeClr>
                </a:solidFill>
              </a:rPr>
              <a:t>Ci</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　　②分类器进行投票，最终的结果是分类器投票的优胜结果。</a:t>
            </a:r>
            <a:endParaRPr lang="zh-CN" altLang="zh-CN" sz="2000" dirty="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3175869" cy="415498"/>
          </a:xfrm>
          <a:prstGeom prst="rect">
            <a:avLst/>
          </a:prstGeom>
          <a:noFill/>
        </p:spPr>
        <p:txBody>
          <a:bodyPr wrap="none" rtlCol="0">
            <a:spAutoFit/>
          </a:bodyPr>
          <a:lstStyle/>
          <a:p>
            <a:r>
              <a:rPr lang="en-US" altLang="zh-CN" sz="2100" b="1" spc="225" dirty="0" smtClean="0">
                <a:solidFill>
                  <a:prstClr val="white"/>
                </a:solidFill>
              </a:rPr>
              <a:t>9.6 </a:t>
            </a:r>
            <a:r>
              <a:rPr lang="zh-CN" altLang="en-US" sz="2100" b="1" spc="225" dirty="0" smtClean="0">
                <a:solidFill>
                  <a:prstClr val="white"/>
                </a:solidFill>
              </a:rPr>
              <a:t>自适应决策树模型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实验指导</a:t>
            </a:r>
            <a:endParaRPr kumimoji="1" lang="zh-CN" altLang="en-US" sz="2400" dirty="0" smtClean="0">
              <a:solidFill>
                <a:schemeClr val="tx1">
                  <a:lumMod val="75000"/>
                  <a:lumOff val="25000"/>
                </a:schemeClr>
              </a:solidFill>
            </a:endParaRPr>
          </a:p>
        </p:txBody>
      </p:sp>
      <p:pic>
        <p:nvPicPr>
          <p:cNvPr id="14" name="图片 13"/>
          <p:cNvPicPr/>
          <p:nvPr/>
        </p:nvPicPr>
        <p:blipFill>
          <a:blip r:embed="rId1"/>
          <a:stretch>
            <a:fillRect/>
          </a:stretch>
        </p:blipFill>
        <p:spPr>
          <a:xfrm>
            <a:off x="1592928" y="1243657"/>
            <a:ext cx="5532855" cy="4879557"/>
          </a:xfrm>
          <a:prstGeom prst="rect">
            <a:avLst/>
          </a:prstGeom>
          <a:noFill/>
          <a:ln w="9525">
            <a:noFill/>
          </a:ln>
        </p:spPr>
      </p:pic>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3175869" cy="415498"/>
          </a:xfrm>
          <a:prstGeom prst="rect">
            <a:avLst/>
          </a:prstGeom>
          <a:noFill/>
        </p:spPr>
        <p:txBody>
          <a:bodyPr wrap="none" rtlCol="0">
            <a:spAutoFit/>
          </a:bodyPr>
          <a:lstStyle/>
          <a:p>
            <a:r>
              <a:rPr lang="en-US" altLang="zh-CN" sz="2100" b="1" spc="225" dirty="0" smtClean="0">
                <a:solidFill>
                  <a:prstClr val="white"/>
                </a:solidFill>
              </a:rPr>
              <a:t>9.6 </a:t>
            </a:r>
            <a:r>
              <a:rPr lang="zh-CN" altLang="en-US" sz="2100" b="1" spc="225" dirty="0" smtClean="0">
                <a:solidFill>
                  <a:prstClr val="white"/>
                </a:solidFill>
              </a:rPr>
              <a:t>自适应决策树模型</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TextBox 3"/>
          <p:cNvSpPr txBox="1"/>
          <p:nvPr/>
        </p:nvSpPr>
        <p:spPr>
          <a:xfrm>
            <a:off x="984737" y="1463040"/>
            <a:ext cx="5936567" cy="400110"/>
          </a:xfrm>
          <a:prstGeom prst="rect">
            <a:avLst/>
          </a:prstGeom>
          <a:noFill/>
        </p:spPr>
        <p:txBody>
          <a:bodyPr wrap="square" rtlCol="0">
            <a:spAutoFit/>
          </a:bodyPr>
          <a:lstStyle/>
          <a:p>
            <a:r>
              <a:rPr lang="zh-CN" altLang="zh-CN" sz="2000" dirty="0">
                <a:solidFill>
                  <a:schemeClr val="tx1">
                    <a:lumMod val="75000"/>
                    <a:lumOff val="25000"/>
                  </a:schemeClr>
                </a:solidFill>
              </a:rPr>
              <a:t>单击“</a:t>
            </a:r>
            <a:r>
              <a:rPr lang="en-US" altLang="zh-CN" sz="2000" dirty="0">
                <a:solidFill>
                  <a:schemeClr val="tx1">
                    <a:lumMod val="75000"/>
                    <a:lumOff val="25000"/>
                  </a:schemeClr>
                </a:solidFill>
              </a:rPr>
              <a:t>Draw</a:t>
            </a:r>
            <a:r>
              <a:rPr lang="zh-CN" altLang="zh-CN" sz="2000" dirty="0">
                <a:solidFill>
                  <a:schemeClr val="tx1">
                    <a:lumMod val="75000"/>
                    <a:lumOff val="25000"/>
                  </a:schemeClr>
                </a:solidFill>
              </a:rPr>
              <a:t>”按钮，显示模型的可视化结果</a:t>
            </a:r>
            <a:endParaRPr lang="zh-CN" altLang="zh-CN" sz="2000" dirty="0" smtClean="0">
              <a:solidFill>
                <a:schemeClr val="tx1">
                  <a:lumMod val="75000"/>
                  <a:lumOff val="25000"/>
                </a:schemeClr>
              </a:solidFill>
            </a:endParaRPr>
          </a:p>
        </p:txBody>
      </p:sp>
      <p:pic>
        <p:nvPicPr>
          <p:cNvPr id="22" name="图片 21"/>
          <p:cNvPicPr/>
          <p:nvPr/>
        </p:nvPicPr>
        <p:blipFill>
          <a:blip r:embed="rId1"/>
          <a:stretch>
            <a:fillRect/>
          </a:stretch>
        </p:blipFill>
        <p:spPr>
          <a:xfrm>
            <a:off x="984736" y="2297113"/>
            <a:ext cx="5936567" cy="2288955"/>
          </a:xfrm>
          <a:prstGeom prst="rect">
            <a:avLst/>
          </a:prstGeom>
          <a:noFill/>
          <a:ln w="9525">
            <a:noFill/>
          </a:ln>
        </p:spPr>
      </p:pic>
      <p:grpSp>
        <p:nvGrpSpPr>
          <p:cNvPr id="14" name="组合 13"/>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3175869" cy="415498"/>
          </a:xfrm>
          <a:prstGeom prst="rect">
            <a:avLst/>
          </a:prstGeom>
          <a:noFill/>
        </p:spPr>
        <p:txBody>
          <a:bodyPr wrap="none" rtlCol="0">
            <a:spAutoFit/>
          </a:bodyPr>
          <a:lstStyle/>
          <a:p>
            <a:r>
              <a:rPr lang="en-US" altLang="zh-CN" sz="2100" b="1" spc="225" dirty="0" smtClean="0">
                <a:solidFill>
                  <a:prstClr val="white"/>
                </a:solidFill>
              </a:rPr>
              <a:t>9.6 </a:t>
            </a:r>
            <a:r>
              <a:rPr lang="zh-CN" altLang="en-US" sz="2100" b="1" spc="225" dirty="0" smtClean="0">
                <a:solidFill>
                  <a:prstClr val="white"/>
                </a:solidFill>
              </a:rPr>
              <a:t>自适应决策树模型</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63504" y="847253"/>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30" y="1169836"/>
              <a:ext cx="1335538" cy="523220"/>
            </a:xfrm>
            <a:prstGeom prst="rect">
              <a:avLst/>
            </a:prstGeom>
            <a:noFill/>
          </p:spPr>
          <p:txBody>
            <a:bodyPr wrap="none" rtlCol="0">
              <a:spAutoFit/>
            </a:bodyPr>
            <a:lstStyle/>
            <a:p>
              <a:pPr algn="ctr"/>
              <a:r>
                <a:rPr lang="zh-CN" altLang="en-US" sz="2800" dirty="0" smtClean="0">
                  <a:solidFill>
                    <a:schemeClr val="accent4"/>
                  </a:solidFill>
                </a:rPr>
                <a:t>第九章 数据建模</a:t>
              </a:r>
              <a:endParaRPr lang="zh-CN" altLang="en-US" sz="2800" dirty="0">
                <a:solidFill>
                  <a:schemeClr val="accent4"/>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49613" y="565570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33" name="组合 32"/>
          <p:cNvGrpSpPr/>
          <p:nvPr/>
        </p:nvGrpSpPr>
        <p:grpSpPr>
          <a:xfrm>
            <a:off x="1745266" y="2961564"/>
            <a:ext cx="5693399" cy="426278"/>
            <a:chOff x="1807265" y="2935089"/>
            <a:chExt cx="5693399" cy="426278"/>
          </a:xfrm>
        </p:grpSpPr>
        <p:sp>
          <p:nvSpPr>
            <p:cNvPr id="34" name="圆角矩形 3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1881814" y="2945869"/>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传统决策树模型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744979" y="3396332"/>
            <a:ext cx="5693399" cy="426278"/>
            <a:chOff x="1807265" y="2935089"/>
            <a:chExt cx="5693399" cy="426278"/>
          </a:xfrm>
        </p:grpSpPr>
        <p:sp>
          <p:nvSpPr>
            <p:cNvPr id="39" name="圆角矩形 3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1881814" y="2945869"/>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随机森林决策树模型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1747265" y="5175832"/>
            <a:ext cx="5693399" cy="426278"/>
            <a:chOff x="1807265" y="2935089"/>
            <a:chExt cx="5693399" cy="426278"/>
          </a:xfrm>
        </p:grpSpPr>
        <p:sp>
          <p:nvSpPr>
            <p:cNvPr id="53" name="圆角矩形 52"/>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9.9</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神经网络模型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51096" y="1622111"/>
            <a:ext cx="5693399" cy="415498"/>
            <a:chOff x="1807265" y="2462595"/>
            <a:chExt cx="5693399" cy="415498"/>
          </a:xfrm>
        </p:grpSpPr>
        <p:sp>
          <p:nvSpPr>
            <p:cNvPr id="62" name="圆角矩形 61"/>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1883286" y="2462595"/>
              <a:ext cx="217399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Rattle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包</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1751096" y="2071503"/>
            <a:ext cx="5693399" cy="426278"/>
            <a:chOff x="1807265" y="2935089"/>
            <a:chExt cx="5693399" cy="426278"/>
          </a:xfrm>
        </p:grpSpPr>
        <p:sp>
          <p:nvSpPr>
            <p:cNvPr id="48" name="圆角矩形 4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矩形 48"/>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749613" y="2492759"/>
            <a:ext cx="5693399" cy="426278"/>
            <a:chOff x="1807265" y="2935089"/>
            <a:chExt cx="5693399" cy="426278"/>
          </a:xfrm>
        </p:grpSpPr>
        <p:sp>
          <p:nvSpPr>
            <p:cNvPr id="64" name="圆角矩形 6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矩形 64"/>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关联分析模型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1733197" y="3854223"/>
            <a:ext cx="5693399" cy="426278"/>
            <a:chOff x="1807265" y="2935089"/>
            <a:chExt cx="5693399" cy="426278"/>
          </a:xfrm>
        </p:grpSpPr>
        <p:sp>
          <p:nvSpPr>
            <p:cNvPr id="67" name="圆角矩形 66"/>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2945869"/>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自适应选择决策树模型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1749613" y="4713936"/>
            <a:ext cx="5693399" cy="426278"/>
            <a:chOff x="1807265" y="2935089"/>
            <a:chExt cx="5693399" cy="426278"/>
          </a:xfrm>
        </p:grpSpPr>
        <p:sp>
          <p:nvSpPr>
            <p:cNvPr id="72" name="圆角矩形 7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矩形 73"/>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9.8</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线性回归模型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1749613" y="4305964"/>
            <a:ext cx="5693399" cy="426278"/>
            <a:chOff x="1807265" y="2935089"/>
            <a:chExt cx="5693399" cy="426278"/>
          </a:xfrm>
        </p:grpSpPr>
        <p:sp>
          <p:nvSpPr>
            <p:cNvPr id="76" name="圆角矩形 75"/>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矩形 76"/>
            <p:cNvSpPr/>
            <p:nvPr/>
          </p:nvSpPr>
          <p:spPr>
            <a:xfrm>
              <a:off x="1881814" y="2945869"/>
              <a:ext cx="1638590"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9.7</a:t>
              </a:r>
              <a:r>
                <a:rPr lang="zh-CN" altLang="en-US" sz="2100" spc="225" dirty="0" smtClean="0">
                  <a:solidFill>
                    <a:schemeClr val="bg1"/>
                  </a:solidFill>
                  <a:latin typeface="微软雅黑" panose="020B0503020204020204" pitchFamily="34" charset="-122"/>
                  <a:ea typeface="微软雅黑" panose="020B0503020204020204" pitchFamily="34" charset="-122"/>
                </a:rPr>
                <a:t>　</a:t>
              </a:r>
              <a:r>
                <a:rPr lang="en-US" altLang="zh-CN" sz="2100" spc="225" dirty="0" smtClean="0">
                  <a:solidFill>
                    <a:schemeClr val="bg1"/>
                  </a:solidFill>
                  <a:latin typeface="微软雅黑" panose="020B0503020204020204" pitchFamily="34" charset="-122"/>
                  <a:ea typeface="微软雅黑" panose="020B0503020204020204" pitchFamily="34" charset="-122"/>
                </a:rPr>
                <a:t>SVM</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1508746" cy="415498"/>
          </a:xfrm>
          <a:prstGeom prst="rect">
            <a:avLst/>
          </a:prstGeom>
          <a:noFill/>
        </p:spPr>
        <p:txBody>
          <a:bodyPr wrap="none" rtlCol="0">
            <a:spAutoFit/>
          </a:bodyPr>
          <a:lstStyle/>
          <a:p>
            <a:r>
              <a:rPr lang="en-US" altLang="zh-CN" sz="2100" b="1" spc="225" dirty="0" smtClean="0">
                <a:solidFill>
                  <a:prstClr val="white"/>
                </a:solidFill>
              </a:rPr>
              <a:t>9.7 SVM</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4" name="TextBox 3"/>
          <p:cNvSpPr txBox="1"/>
          <p:nvPr/>
        </p:nvSpPr>
        <p:spPr>
          <a:xfrm>
            <a:off x="1181685" y="1420837"/>
            <a:ext cx="7005711" cy="3477875"/>
          </a:xfrm>
          <a:prstGeom prst="rect">
            <a:avLst/>
          </a:prstGeom>
          <a:noFill/>
        </p:spPr>
        <p:txBody>
          <a:bodyPr wrap="square" rtlCol="0">
            <a:spAutoFit/>
          </a:bodyPr>
          <a:lstStyle/>
          <a:p>
            <a:pPr indent="457200" algn="just"/>
            <a:r>
              <a:rPr lang="zh-CN" altLang="zh-CN" sz="2000" dirty="0">
                <a:solidFill>
                  <a:schemeClr val="tx1">
                    <a:lumMod val="75000"/>
                    <a:lumOff val="25000"/>
                  </a:schemeClr>
                </a:solidFill>
              </a:rPr>
              <a:t>支持向量机</a:t>
            </a:r>
            <a:r>
              <a:rPr lang="en-US" altLang="zh-CN" sz="2000" dirty="0">
                <a:solidFill>
                  <a:schemeClr val="tx1">
                    <a:lumMod val="75000"/>
                    <a:lumOff val="25000"/>
                  </a:schemeClr>
                </a:solidFill>
              </a:rPr>
              <a:t>(Support Vector Machine)</a:t>
            </a:r>
            <a:r>
              <a:rPr lang="zh-CN" altLang="zh-CN" sz="2000" dirty="0">
                <a:solidFill>
                  <a:schemeClr val="tx1">
                    <a:lumMod val="75000"/>
                    <a:lumOff val="25000"/>
                  </a:schemeClr>
                </a:solidFill>
              </a:rPr>
              <a:t>是</a:t>
            </a:r>
            <a:r>
              <a:rPr lang="en-US" altLang="zh-CN" sz="2000" dirty="0">
                <a:solidFill>
                  <a:schemeClr val="tx1">
                    <a:lumMod val="75000"/>
                    <a:lumOff val="25000"/>
                  </a:schemeClr>
                </a:solidFill>
              </a:rPr>
              <a:t>Cortes</a:t>
            </a:r>
            <a:r>
              <a:rPr lang="zh-CN" altLang="zh-CN" sz="2000" dirty="0">
                <a:solidFill>
                  <a:schemeClr val="tx1">
                    <a:lumMod val="75000"/>
                    <a:lumOff val="25000"/>
                  </a:schemeClr>
                </a:solidFill>
              </a:rPr>
              <a:t>和</a:t>
            </a:r>
            <a:r>
              <a:rPr lang="en-US" altLang="zh-CN" sz="2000" dirty="0" err="1">
                <a:solidFill>
                  <a:schemeClr val="tx1">
                    <a:lumMod val="75000"/>
                    <a:lumOff val="25000"/>
                  </a:schemeClr>
                </a:solidFill>
              </a:rPr>
              <a:t>Vapnik</a:t>
            </a:r>
            <a:r>
              <a:rPr lang="zh-CN" altLang="zh-CN" sz="2000" dirty="0">
                <a:solidFill>
                  <a:schemeClr val="tx1">
                    <a:lumMod val="75000"/>
                    <a:lumOff val="25000"/>
                  </a:schemeClr>
                </a:solidFill>
              </a:rPr>
              <a:t>于</a:t>
            </a:r>
            <a:r>
              <a:rPr lang="en-US" altLang="zh-CN" sz="2000" dirty="0">
                <a:solidFill>
                  <a:schemeClr val="tx1">
                    <a:lumMod val="75000"/>
                    <a:lumOff val="25000"/>
                  </a:schemeClr>
                </a:solidFill>
              </a:rPr>
              <a:t>1995</a:t>
            </a:r>
            <a:r>
              <a:rPr lang="zh-CN" altLang="zh-CN" sz="2000" dirty="0">
                <a:solidFill>
                  <a:schemeClr val="tx1">
                    <a:lumMod val="75000"/>
                    <a:lumOff val="25000"/>
                  </a:schemeClr>
                </a:solidFill>
              </a:rPr>
              <a:t>年首先提出的，它在解决小样本、非线性及高维模式识别中表现出许多特有的优势，并能够推广应用到函数拟合等其他机器学习问题中。</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传统的统计模式识别方法在进行机器学习时，强调经验风险最小化，而单纯的经验风险最小化会产生</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过学习问题</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其推广能力较差。根据统计学习理论，学习机器的实际风险由经验风险值和置信范围值两部分组成。而基于经验风险最小化准则的学习方法只强调了训练样本的经验风险最小误差，没有最小化置信范围值，因此其推广能力较差。</a:t>
            </a:r>
            <a:endParaRPr lang="zh-CN" altLang="zh-CN" sz="2000" dirty="0">
              <a:solidFill>
                <a:schemeClr val="tx1">
                  <a:lumMod val="75000"/>
                  <a:lumOff val="25000"/>
                </a:schemeClr>
              </a:solidFill>
            </a:endParaRPr>
          </a:p>
          <a:p>
            <a:pPr indent="457200" algn="just"/>
            <a:endParaRPr lang="zh-CN" altLang="zh-CN" sz="20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en-US" altLang="zh-CN" sz="2400" dirty="0" smtClean="0">
                <a:solidFill>
                  <a:schemeClr val="tx1">
                    <a:lumMod val="75000"/>
                    <a:lumOff val="25000"/>
                  </a:schemeClr>
                </a:solidFill>
              </a:rPr>
              <a:t>SVM</a:t>
            </a:r>
            <a:r>
              <a:rPr kumimoji="1" lang="zh-CN" altLang="en-US" sz="2400" dirty="0" smtClean="0">
                <a:solidFill>
                  <a:schemeClr val="tx1">
                    <a:lumMod val="75000"/>
                    <a:lumOff val="25000"/>
                  </a:schemeClr>
                </a:solidFill>
              </a:rPr>
              <a:t>算法</a:t>
            </a:r>
            <a:endParaRPr kumimoji="1" lang="zh-CN" altLang="en-US" sz="2400" dirty="0" smtClean="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1508746" cy="415498"/>
          </a:xfrm>
          <a:prstGeom prst="rect">
            <a:avLst/>
          </a:prstGeom>
          <a:noFill/>
        </p:spPr>
        <p:txBody>
          <a:bodyPr wrap="none" rtlCol="0">
            <a:spAutoFit/>
          </a:bodyPr>
          <a:lstStyle/>
          <a:p>
            <a:r>
              <a:rPr lang="en-US" altLang="zh-CN" sz="2100" b="1" spc="225" dirty="0" smtClean="0">
                <a:solidFill>
                  <a:prstClr val="white"/>
                </a:solidFill>
              </a:rPr>
              <a:t>9.7 SVM</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pic>
        <p:nvPicPr>
          <p:cNvPr id="13" name="图片 12" descr="QQ截图20121023120850"/>
          <p:cNvPicPr/>
          <p:nvPr/>
        </p:nvPicPr>
        <p:blipFill>
          <a:blip r:embed="rId1">
            <a:extLst>
              <a:ext uri="{28A0092B-C50C-407E-A947-70E740481C1C}">
                <a14:useLocalDpi xmlns:a14="http://schemas.microsoft.com/office/drawing/2010/main" val="0"/>
              </a:ext>
            </a:extLst>
          </a:blip>
          <a:srcRect/>
          <a:stretch>
            <a:fillRect/>
          </a:stretch>
        </p:blipFill>
        <p:spPr>
          <a:xfrm>
            <a:off x="1206604" y="1475739"/>
            <a:ext cx="7008927" cy="3701171"/>
          </a:xfrm>
          <a:prstGeom prst="rect">
            <a:avLst/>
          </a:prstGeom>
          <a:noFill/>
          <a:ln>
            <a:noFill/>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6" name="对象 5"/>
          <p:cNvGraphicFramePr>
            <a:graphicFrameLocks noChangeAspect="1"/>
          </p:cNvGraphicFramePr>
          <p:nvPr/>
        </p:nvGraphicFramePr>
        <p:xfrm>
          <a:off x="1331120" y="5416062"/>
          <a:ext cx="4900249" cy="562708"/>
        </p:xfrm>
        <a:graphic>
          <a:graphicData uri="http://schemas.openxmlformats.org/presentationml/2006/ole">
            <mc:AlternateContent xmlns:mc="http://schemas.openxmlformats.org/markup-compatibility/2006">
              <mc:Choice xmlns:v="urn:schemas-microsoft-com:vml" Requires="v">
                <p:oleObj spid="_x0000_s8197" name="Equation" r:id="rId2" imgW="1993900" imgH="228600" progId="Equation.DSMT4">
                  <p:embed/>
                </p:oleObj>
              </mc:Choice>
              <mc:Fallback>
                <p:oleObj name="Equation" r:id="rId2" imgW="1993900" imgH="2286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120" y="5416062"/>
                        <a:ext cx="4900249" cy="562708"/>
                      </a:xfrm>
                      <a:prstGeom prst="rect">
                        <a:avLst/>
                      </a:prstGeom>
                      <a:noFill/>
                    </p:spPr>
                  </p:pic>
                </p:oleObj>
              </mc:Fallback>
            </mc:AlternateContent>
          </a:graphicData>
        </a:graphic>
      </p:graphicFrame>
      <p:sp>
        <p:nvSpPr>
          <p:cNvPr id="7" name="Rectangle 3"/>
          <p:cNvSpPr>
            <a:spLocks noChangeArrowheads="1"/>
          </p:cNvSpPr>
          <p:nvPr/>
        </p:nvSpPr>
        <p:spPr bwMode="auto">
          <a:xfrm>
            <a:off x="0" y="22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Arial" panose="020B0604020202020204" pitchFamily="34" charset="0"/>
                <a:ea typeface="等线" panose="02010600030101010101" charset="-122"/>
                <a:cs typeface="宋体" panose="02010600030101010101" pitchFamily="2" charset="-122"/>
              </a:rPr>
              <a:t> </a:t>
            </a:r>
            <a:r>
              <a:rPr kumimoji="0" lang="en-US"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66591" cy="415498"/>
          </a:xfrm>
          <a:prstGeom prst="rect">
            <a:avLst/>
          </a:prstGeom>
          <a:noFill/>
        </p:spPr>
        <p:txBody>
          <a:bodyPr wrap="none" rtlCol="0">
            <a:spAutoFit/>
          </a:bodyPr>
          <a:lstStyle/>
          <a:p>
            <a:r>
              <a:rPr lang="en-US" altLang="zh-CN" sz="2100" b="1" spc="225" dirty="0" smtClean="0">
                <a:solidFill>
                  <a:prstClr val="white"/>
                </a:solidFill>
              </a:rPr>
              <a:t>9.1 Rattle</a:t>
            </a:r>
            <a:r>
              <a:rPr lang="zh-CN" altLang="en-US" sz="2100" b="1" spc="225" dirty="0" smtClean="0">
                <a:solidFill>
                  <a:prstClr val="white"/>
                </a:solidFill>
              </a:rPr>
              <a:t>包</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22"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Rattle</a:t>
            </a:r>
            <a:r>
              <a:rPr lang="zh-CN" altLang="zh-CN" sz="2400" dirty="0">
                <a:solidFill>
                  <a:schemeClr val="tx1">
                    <a:lumMod val="75000"/>
                    <a:lumOff val="25000"/>
                  </a:schemeClr>
                </a:solidFill>
              </a:rPr>
              <a:t>选项卡介绍</a:t>
            </a:r>
            <a:endParaRPr kumimoji="1" lang="zh-CN" altLang="zh-CN" sz="2400" dirty="0" smtClean="0">
              <a:solidFill>
                <a:schemeClr val="tx1">
                  <a:lumMod val="75000"/>
                  <a:lumOff val="25000"/>
                </a:schemeClr>
              </a:solidFill>
            </a:endParaRPr>
          </a:p>
        </p:txBody>
      </p:sp>
      <p:pic>
        <p:nvPicPr>
          <p:cNvPr id="13" name="图片 12"/>
          <p:cNvPicPr/>
          <p:nvPr/>
        </p:nvPicPr>
        <p:blipFill>
          <a:blip r:embed="rId1"/>
          <a:stretch>
            <a:fillRect/>
          </a:stretch>
        </p:blipFill>
        <p:spPr>
          <a:xfrm>
            <a:off x="1326515" y="1374140"/>
            <a:ext cx="6490970" cy="474916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1508746" cy="415498"/>
          </a:xfrm>
          <a:prstGeom prst="rect">
            <a:avLst/>
          </a:prstGeom>
          <a:noFill/>
        </p:spPr>
        <p:txBody>
          <a:bodyPr wrap="none" rtlCol="0">
            <a:spAutoFit/>
          </a:bodyPr>
          <a:lstStyle/>
          <a:p>
            <a:r>
              <a:rPr lang="en-US" altLang="zh-CN" sz="2100" b="1" spc="225" dirty="0" smtClean="0">
                <a:solidFill>
                  <a:prstClr val="white"/>
                </a:solidFill>
              </a:rPr>
              <a:t>9.7 SVM</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4" name="TextBox 3"/>
          <p:cNvSpPr txBox="1"/>
          <p:nvPr/>
        </p:nvSpPr>
        <p:spPr>
          <a:xfrm>
            <a:off x="682866" y="1067509"/>
            <a:ext cx="7828088" cy="2246769"/>
          </a:xfrm>
          <a:prstGeom prst="rect">
            <a:avLst/>
          </a:prstGeom>
          <a:noFill/>
        </p:spPr>
        <p:txBody>
          <a:bodyPr wrap="square" rtlCol="0">
            <a:spAutoFit/>
          </a:bodyPr>
          <a:lstStyle/>
          <a:p>
            <a:r>
              <a:rPr lang="en-US" altLang="zh-CN" sz="2000" dirty="0" smtClean="0"/>
              <a:t>       </a:t>
            </a:r>
            <a:r>
              <a:rPr lang="zh-CN" altLang="zh-CN" sz="2000" dirty="0" smtClean="0">
                <a:solidFill>
                  <a:schemeClr val="tx1">
                    <a:lumMod val="75000"/>
                    <a:lumOff val="25000"/>
                  </a:schemeClr>
                </a:solidFill>
              </a:rPr>
              <a:t>满足</a:t>
            </a:r>
            <a:r>
              <a:rPr lang="zh-CN" altLang="zh-CN" sz="2000" dirty="0">
                <a:solidFill>
                  <a:schemeClr val="tx1">
                    <a:lumMod val="75000"/>
                    <a:lumOff val="25000"/>
                  </a:schemeClr>
                </a:solidFill>
              </a:rPr>
              <a:t>上述</a:t>
            </a:r>
            <a:r>
              <a:rPr lang="zh-CN" altLang="zh-CN" sz="2000" dirty="0" smtClean="0">
                <a:solidFill>
                  <a:schemeClr val="tx1">
                    <a:lumMod val="75000"/>
                    <a:lumOff val="25000"/>
                  </a:schemeClr>
                </a:solidFill>
              </a:rPr>
              <a:t>条件，</a:t>
            </a:r>
            <a:r>
              <a:rPr lang="zh-CN" altLang="zh-CN" sz="2000" dirty="0">
                <a:solidFill>
                  <a:schemeClr val="tx1">
                    <a:lumMod val="75000"/>
                    <a:lumOff val="25000"/>
                  </a:schemeClr>
                </a:solidFill>
              </a:rPr>
              <a:t>并且使</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最小的分类面就叫做最优分类面，过两类样本中离分类面最近的点且平行于最优分类面的超平面</a:t>
            </a:r>
            <a:r>
              <a:rPr lang="en-US" altLang="zh-CN" sz="2000" dirty="0">
                <a:solidFill>
                  <a:schemeClr val="tx1">
                    <a:lumMod val="75000"/>
                    <a:lumOff val="25000"/>
                  </a:schemeClr>
                </a:solidFill>
              </a:rPr>
              <a:t>H</a:t>
            </a:r>
            <a:r>
              <a:rPr lang="en-US" altLang="zh-CN" sz="2000" baseline="-25000" dirty="0">
                <a:solidFill>
                  <a:schemeClr val="tx1">
                    <a:lumMod val="75000"/>
                    <a:lumOff val="25000"/>
                  </a:schemeClr>
                </a:solidFill>
              </a:rPr>
              <a:t>1</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H</a:t>
            </a:r>
            <a:r>
              <a:rPr lang="en-US" altLang="zh-CN" sz="2000" baseline="-25000" dirty="0">
                <a:solidFill>
                  <a:schemeClr val="tx1">
                    <a:lumMod val="75000"/>
                    <a:lumOff val="25000"/>
                  </a:schemeClr>
                </a:solidFill>
              </a:rPr>
              <a:t>2</a:t>
            </a:r>
            <a:r>
              <a:rPr lang="zh-CN" altLang="zh-CN" sz="2000" dirty="0">
                <a:solidFill>
                  <a:schemeClr val="tx1">
                    <a:lumMod val="75000"/>
                    <a:lumOff val="25000"/>
                  </a:schemeClr>
                </a:solidFill>
              </a:rPr>
              <a:t>上的训练样本点就称作支持向量</a:t>
            </a:r>
            <a:r>
              <a:rPr lang="en-US" altLang="zh-CN" sz="2000" dirty="0">
                <a:solidFill>
                  <a:schemeClr val="tx1">
                    <a:lumMod val="75000"/>
                    <a:lumOff val="25000"/>
                  </a:schemeClr>
                </a:solidFill>
              </a:rPr>
              <a:t>(support vector)</a:t>
            </a:r>
            <a:r>
              <a:rPr lang="zh-CN" altLang="zh-CN" sz="2000" dirty="0">
                <a:solidFill>
                  <a:schemeClr val="tx1">
                    <a:lumMod val="75000"/>
                    <a:lumOff val="25000"/>
                  </a:schemeClr>
                </a:solidFill>
              </a:rPr>
              <a:t>，因为它们“支持”了最优分类面。</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利用</a:t>
            </a:r>
            <a:r>
              <a:rPr lang="en-US" altLang="zh-CN" sz="2000" dirty="0">
                <a:solidFill>
                  <a:schemeClr val="tx1">
                    <a:lumMod val="75000"/>
                    <a:lumOff val="25000"/>
                  </a:schemeClr>
                </a:solidFill>
              </a:rPr>
              <a:t>Lagrange</a:t>
            </a:r>
            <a:r>
              <a:rPr lang="zh-CN" altLang="zh-CN" sz="2000" dirty="0">
                <a:solidFill>
                  <a:schemeClr val="tx1">
                    <a:lumMod val="75000"/>
                    <a:lumOff val="25000"/>
                  </a:schemeClr>
                </a:solidFill>
              </a:rPr>
              <a:t>优化方法可以把上述最优分类面问题转化为如下这种较简单的对偶问题，即：在约束条件，</a:t>
            </a:r>
            <a:endParaRPr lang="zh-CN" altLang="zh-CN" sz="2000" dirty="0">
              <a:solidFill>
                <a:schemeClr val="tx1">
                  <a:lumMod val="75000"/>
                  <a:lumOff val="25000"/>
                </a:schemeClr>
              </a:solidFill>
            </a:endParaRPr>
          </a:p>
          <a:p>
            <a:pPr indent="457200" algn="just"/>
            <a:endParaRPr lang="zh-CN" altLang="zh-CN" sz="2000" dirty="0" smtClean="0">
              <a:solidFill>
                <a:schemeClr val="tx1">
                  <a:lumMod val="75000"/>
                  <a:lumOff val="25000"/>
                </a:schemeClr>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6" name="对象 5"/>
          <p:cNvGraphicFramePr>
            <a:graphicFrameLocks noChangeAspect="1"/>
          </p:cNvGraphicFramePr>
          <p:nvPr/>
        </p:nvGraphicFramePr>
        <p:xfrm>
          <a:off x="1305508" y="3099965"/>
          <a:ext cx="1409557" cy="823767"/>
        </p:xfrm>
        <a:graphic>
          <a:graphicData uri="http://schemas.openxmlformats.org/presentationml/2006/ole">
            <mc:AlternateContent xmlns:mc="http://schemas.openxmlformats.org/markup-compatibility/2006">
              <mc:Choice xmlns:v="urn:schemas-microsoft-com:vml" Requires="v">
                <p:oleObj spid="_x0000_s9234" name="Equation" r:id="rId1" imgW="736600" imgH="431800" progId="Equation.DSMT4">
                  <p:embed/>
                </p:oleObj>
              </mc:Choice>
              <mc:Fallback>
                <p:oleObj name="Equation" r:id="rId1" imgW="736600" imgH="431800" progId="Equation.DSMT4">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508" y="3099965"/>
                        <a:ext cx="1409557" cy="823767"/>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 name="对象 7"/>
          <p:cNvGraphicFramePr>
            <a:graphicFrameLocks noChangeAspect="1"/>
          </p:cNvGraphicFramePr>
          <p:nvPr/>
        </p:nvGraphicFramePr>
        <p:xfrm>
          <a:off x="3647591" y="3314278"/>
          <a:ext cx="2583778" cy="521098"/>
        </p:xfrm>
        <a:graphic>
          <a:graphicData uri="http://schemas.openxmlformats.org/presentationml/2006/ole">
            <mc:AlternateContent xmlns:mc="http://schemas.openxmlformats.org/markup-compatibility/2006">
              <mc:Choice xmlns:v="urn:schemas-microsoft-com:vml" Requires="v">
                <p:oleObj spid="_x0000_s9235" name="Equation" r:id="rId3" imgW="1130300" imgH="228600" progId="Equation.DSMT4">
                  <p:embed/>
                </p:oleObj>
              </mc:Choice>
              <mc:Fallback>
                <p:oleObj name="Equation" r:id="rId3" imgW="1130300" imgH="228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7591" y="3314278"/>
                        <a:ext cx="2583778" cy="521098"/>
                      </a:xfrm>
                      <a:prstGeom prst="rect">
                        <a:avLst/>
                      </a:prstGeom>
                      <a:noFill/>
                    </p:spPr>
                  </p:pic>
                </p:oleObj>
              </mc:Fallback>
            </mc:AlternateContent>
          </a:graphicData>
        </a:graphic>
      </p:graphicFrame>
      <p:sp>
        <p:nvSpPr>
          <p:cNvPr id="12" name="TextBox 11"/>
          <p:cNvSpPr txBox="1"/>
          <p:nvPr/>
        </p:nvSpPr>
        <p:spPr>
          <a:xfrm>
            <a:off x="1206605" y="3981157"/>
            <a:ext cx="5391143" cy="400110"/>
          </a:xfrm>
          <a:prstGeom prst="rect">
            <a:avLst/>
          </a:prstGeom>
          <a:noFill/>
        </p:spPr>
        <p:txBody>
          <a:bodyPr wrap="square" rtlCol="0">
            <a:spAutoFit/>
          </a:bodyPr>
          <a:lstStyle/>
          <a:p>
            <a:r>
              <a:rPr lang="zh-CN" altLang="zh-CN" sz="2000" dirty="0"/>
              <a:t>下面</a:t>
            </a:r>
            <a:r>
              <a:rPr lang="zh-CN" altLang="zh-CN" sz="2000" dirty="0" smtClean="0"/>
              <a:t>对</a:t>
            </a:r>
            <a:r>
              <a:rPr lang="en-US" altLang="zh-CN" sz="2000" dirty="0" smtClean="0"/>
              <a:t>       </a:t>
            </a:r>
            <a:r>
              <a:rPr lang="zh-CN" altLang="zh-CN" sz="2000" dirty="0" smtClean="0"/>
              <a:t>求解</a:t>
            </a:r>
            <a:r>
              <a:rPr lang="zh-CN" altLang="zh-CN" sz="2000" dirty="0"/>
              <a:t>下列函数的最大值：</a:t>
            </a:r>
            <a:endParaRPr lang="zh-CN" altLang="en-US" sz="2000" dirty="0" smtClean="0"/>
          </a:p>
        </p:txBody>
      </p:sp>
      <p:sp>
        <p:nvSpPr>
          <p:cNvPr id="1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5" name="对象 14"/>
          <p:cNvGraphicFramePr>
            <a:graphicFrameLocks noChangeAspect="1"/>
          </p:cNvGraphicFramePr>
          <p:nvPr/>
        </p:nvGraphicFramePr>
        <p:xfrm>
          <a:off x="2208628" y="3981157"/>
          <a:ext cx="316754" cy="400110"/>
        </p:xfrm>
        <a:graphic>
          <a:graphicData uri="http://schemas.openxmlformats.org/presentationml/2006/ole">
            <mc:AlternateContent xmlns:mc="http://schemas.openxmlformats.org/markup-compatibility/2006">
              <mc:Choice xmlns:v="urn:schemas-microsoft-com:vml" Requires="v">
                <p:oleObj spid="_x0000_s9236" name="Equation" r:id="rId5" imgW="177800" imgH="228600" progId="Equation.DSMT4">
                  <p:embed/>
                </p:oleObj>
              </mc:Choice>
              <mc:Fallback>
                <p:oleObj name="Equation" r:id="rId5" imgW="177800" imgH="2286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628" y="3981157"/>
                        <a:ext cx="316754" cy="400110"/>
                      </a:xfrm>
                      <a:prstGeom prst="rect">
                        <a:avLst/>
                      </a:prstGeom>
                      <a:noFill/>
                    </p:spPr>
                  </p:pic>
                </p:oleObj>
              </mc:Fallback>
            </mc:AlternateContent>
          </a:graphicData>
        </a:graphic>
      </p:graphicFrame>
      <p:sp>
        <p:nvSpPr>
          <p:cNvPr id="1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7" name="对象 16"/>
          <p:cNvGraphicFramePr>
            <a:graphicFrameLocks noChangeAspect="1"/>
          </p:cNvGraphicFramePr>
          <p:nvPr/>
        </p:nvGraphicFramePr>
        <p:xfrm>
          <a:off x="1336430" y="4543865"/>
          <a:ext cx="3868616" cy="724402"/>
        </p:xfrm>
        <a:graphic>
          <a:graphicData uri="http://schemas.openxmlformats.org/presentationml/2006/ole">
            <mc:AlternateContent xmlns:mc="http://schemas.openxmlformats.org/markup-compatibility/2006">
              <mc:Choice xmlns:v="urn:schemas-microsoft-com:vml" Requires="v">
                <p:oleObj spid="_x0000_s9237" name="Equation" r:id="rId7" imgW="2387600" imgH="444500" progId="Equation.DSMT4">
                  <p:embed/>
                </p:oleObj>
              </mc:Choice>
              <mc:Fallback>
                <p:oleObj name="Equation" r:id="rId7" imgW="2387600" imgH="4445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6430" y="4543865"/>
                        <a:ext cx="3868616" cy="724402"/>
                      </a:xfrm>
                      <a:prstGeom prst="rect">
                        <a:avLst/>
                      </a:prstGeom>
                      <a:noFill/>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实验指导</a:t>
            </a:r>
            <a:endParaRPr kumimoji="1" lang="zh-CN" altLang="en-US" sz="2400" dirty="0" smtClean="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1508746" cy="415498"/>
          </a:xfrm>
          <a:prstGeom prst="rect">
            <a:avLst/>
          </a:prstGeom>
          <a:noFill/>
        </p:spPr>
        <p:txBody>
          <a:bodyPr wrap="none" rtlCol="0">
            <a:spAutoFit/>
          </a:bodyPr>
          <a:lstStyle/>
          <a:p>
            <a:r>
              <a:rPr lang="en-US" altLang="zh-CN" sz="2100" b="1" spc="225" dirty="0" smtClean="0">
                <a:solidFill>
                  <a:prstClr val="white"/>
                </a:solidFill>
              </a:rPr>
              <a:t>9.7 SVM</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pic>
        <p:nvPicPr>
          <p:cNvPr id="13" name="图片 12"/>
          <p:cNvPicPr/>
          <p:nvPr/>
        </p:nvPicPr>
        <p:blipFill>
          <a:blip r:embed="rId1">
            <a:extLst>
              <a:ext uri="{28A0092B-C50C-407E-A947-70E740481C1C}">
                <a14:useLocalDpi xmlns:a14="http://schemas.microsoft.com/office/drawing/2010/main" val="0"/>
              </a:ext>
            </a:extLst>
          </a:blip>
          <a:srcRect/>
          <a:stretch>
            <a:fillRect/>
          </a:stretch>
        </p:blipFill>
        <p:spPr>
          <a:xfrm>
            <a:off x="784786" y="1243657"/>
            <a:ext cx="7599559" cy="4650706"/>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63504" y="847253"/>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30" y="1169836"/>
              <a:ext cx="1335538" cy="523220"/>
            </a:xfrm>
            <a:prstGeom prst="rect">
              <a:avLst/>
            </a:prstGeom>
            <a:noFill/>
          </p:spPr>
          <p:txBody>
            <a:bodyPr wrap="none" rtlCol="0">
              <a:spAutoFit/>
            </a:bodyPr>
            <a:lstStyle/>
            <a:p>
              <a:pPr algn="ctr"/>
              <a:r>
                <a:rPr lang="zh-CN" altLang="en-US" sz="2800" dirty="0" smtClean="0">
                  <a:solidFill>
                    <a:schemeClr val="accent4"/>
                  </a:solidFill>
                </a:rPr>
                <a:t>第九章 数据建模</a:t>
              </a:r>
              <a:endParaRPr lang="zh-CN" altLang="en-US" sz="2800" dirty="0">
                <a:solidFill>
                  <a:schemeClr val="accent4"/>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49613" y="565570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33" name="组合 32"/>
          <p:cNvGrpSpPr/>
          <p:nvPr/>
        </p:nvGrpSpPr>
        <p:grpSpPr>
          <a:xfrm>
            <a:off x="1745266" y="2961564"/>
            <a:ext cx="5693399" cy="426278"/>
            <a:chOff x="1807265" y="2935089"/>
            <a:chExt cx="5693399" cy="426278"/>
          </a:xfrm>
        </p:grpSpPr>
        <p:sp>
          <p:nvSpPr>
            <p:cNvPr id="34" name="圆角矩形 3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1881814" y="2945869"/>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传统决策树模型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744979" y="3396332"/>
            <a:ext cx="5693399" cy="426278"/>
            <a:chOff x="1807265" y="2935089"/>
            <a:chExt cx="5693399" cy="426278"/>
          </a:xfrm>
        </p:grpSpPr>
        <p:sp>
          <p:nvSpPr>
            <p:cNvPr id="39" name="圆角矩形 3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1881814" y="2945869"/>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随机森林决策树模型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747265" y="4290331"/>
            <a:ext cx="5693399" cy="426278"/>
            <a:chOff x="1807265" y="2935089"/>
            <a:chExt cx="5693399" cy="426278"/>
          </a:xfrm>
        </p:grpSpPr>
        <p:sp>
          <p:nvSpPr>
            <p:cNvPr id="46" name="圆角矩形 45"/>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矩形 50"/>
            <p:cNvSpPr/>
            <p:nvPr/>
          </p:nvSpPr>
          <p:spPr>
            <a:xfrm>
              <a:off x="1881814" y="2945869"/>
              <a:ext cx="163859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9.7</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SVM</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1747265" y="5175832"/>
            <a:ext cx="5693399" cy="426278"/>
            <a:chOff x="1807265" y="2935089"/>
            <a:chExt cx="5693399" cy="426278"/>
          </a:xfrm>
        </p:grpSpPr>
        <p:sp>
          <p:nvSpPr>
            <p:cNvPr id="53" name="圆角矩形 52"/>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9.9</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神经网络模型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51096" y="1622111"/>
            <a:ext cx="5693399" cy="415498"/>
            <a:chOff x="1807265" y="2462595"/>
            <a:chExt cx="5693399" cy="415498"/>
          </a:xfrm>
        </p:grpSpPr>
        <p:sp>
          <p:nvSpPr>
            <p:cNvPr id="62" name="圆角矩形 61"/>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1883286" y="2462595"/>
              <a:ext cx="217399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Rattle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包</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1751096" y="2071503"/>
            <a:ext cx="5693399" cy="426278"/>
            <a:chOff x="1807265" y="2935089"/>
            <a:chExt cx="5693399" cy="426278"/>
          </a:xfrm>
        </p:grpSpPr>
        <p:sp>
          <p:nvSpPr>
            <p:cNvPr id="48" name="圆角矩形 4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矩形 48"/>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749613" y="2492759"/>
            <a:ext cx="5693399" cy="426278"/>
            <a:chOff x="1807265" y="2935089"/>
            <a:chExt cx="5693399" cy="426278"/>
          </a:xfrm>
        </p:grpSpPr>
        <p:sp>
          <p:nvSpPr>
            <p:cNvPr id="64" name="圆角矩形 6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矩形 64"/>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关联分析模型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1749613" y="4742072"/>
            <a:ext cx="5693399" cy="426278"/>
            <a:chOff x="1807265" y="2935089"/>
            <a:chExt cx="5693399" cy="426278"/>
          </a:xfrm>
        </p:grpSpPr>
        <p:sp>
          <p:nvSpPr>
            <p:cNvPr id="54" name="圆角矩形 53"/>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矩形 54"/>
            <p:cNvSpPr/>
            <p:nvPr/>
          </p:nvSpPr>
          <p:spPr>
            <a:xfrm>
              <a:off x="1881814" y="2945869"/>
              <a:ext cx="2739853"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9.8</a:t>
              </a:r>
              <a:r>
                <a:rPr lang="zh-CN" altLang="en-US" sz="2100" spc="225" dirty="0" smtClean="0">
                  <a:solidFill>
                    <a:schemeClr val="bg1"/>
                  </a:solidFill>
                  <a:latin typeface="微软雅黑" panose="020B0503020204020204" pitchFamily="34" charset="-122"/>
                  <a:ea typeface="微软雅黑" panose="020B0503020204020204" pitchFamily="34" charset="-122"/>
                </a:rPr>
                <a:t>　线性回归模型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1733197" y="3854223"/>
            <a:ext cx="5693399" cy="426278"/>
            <a:chOff x="1807265" y="2935089"/>
            <a:chExt cx="5693399" cy="426278"/>
          </a:xfrm>
        </p:grpSpPr>
        <p:sp>
          <p:nvSpPr>
            <p:cNvPr id="67" name="圆角矩形 66"/>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2945869"/>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自适应选择决策树模型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TextBox 11"/>
          <p:cNvSpPr txBox="1"/>
          <p:nvPr/>
        </p:nvSpPr>
        <p:spPr>
          <a:xfrm>
            <a:off x="1187962" y="1296808"/>
            <a:ext cx="7097910" cy="3170099"/>
          </a:xfrm>
          <a:prstGeom prst="rect">
            <a:avLst/>
          </a:prstGeom>
          <a:noFill/>
        </p:spPr>
        <p:txBody>
          <a:bodyPr wrap="square" rtlCol="0">
            <a:spAutoFit/>
          </a:bodyPr>
          <a:lstStyle/>
          <a:p>
            <a:pPr algn="just"/>
            <a:r>
              <a:rPr lang="en-US" altLang="zh-CN" sz="2000" dirty="0" smtClean="0"/>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回归分析</a:t>
            </a:r>
            <a:r>
              <a:rPr lang="en-US" altLang="zh-CN" sz="2000" dirty="0">
                <a:solidFill>
                  <a:schemeClr val="tx1">
                    <a:lumMod val="75000"/>
                    <a:lumOff val="25000"/>
                  </a:schemeClr>
                </a:solidFill>
              </a:rPr>
              <a:t>(Regression Analysis)</a:t>
            </a:r>
            <a:r>
              <a:rPr lang="zh-CN" altLang="zh-CN" sz="2000" dirty="0">
                <a:solidFill>
                  <a:schemeClr val="tx1">
                    <a:lumMod val="75000"/>
                    <a:lumOff val="25000"/>
                  </a:schemeClr>
                </a:solidFill>
              </a:rPr>
              <a:t>是研究变量之间作用关系的一种统计分析方法，其基本组成是一个（或一组）自变量与一个（或一组）因变量。回归分析研究的目的是通过收集到的样本数据用一定的统计方法探讨自变量对因变量的影响关系，即原因对结果的影响程度。</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回归分析是指对具有高度相关关系的现象，根据其相关的形态，建立一个适当的数学模型</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函数式</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，来近似地反映变量之间关系的统计分析方法。利用这种方法建立的数学模型称为回归方程，它实际上是相关现象之间不确定、不规则的数量关系的一般化。回归分析分类，如图</a:t>
            </a:r>
            <a:r>
              <a:rPr lang="en-US" altLang="zh-CN" sz="2000" dirty="0">
                <a:solidFill>
                  <a:schemeClr val="tx1">
                    <a:lumMod val="75000"/>
                    <a:lumOff val="25000"/>
                  </a:schemeClr>
                </a:solidFill>
              </a:rPr>
              <a:t>9.48</a:t>
            </a:r>
            <a:r>
              <a:rPr lang="zh-CN" altLang="zh-CN" sz="2000" dirty="0">
                <a:solidFill>
                  <a:schemeClr val="tx1">
                    <a:lumMod val="75000"/>
                    <a:lumOff val="25000"/>
                  </a:schemeClr>
                </a:solidFill>
              </a:rPr>
              <a:t>所示</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9.8 </a:t>
            </a:r>
            <a:r>
              <a:rPr lang="zh-CN" altLang="en-US" sz="2100" b="1" spc="225" dirty="0" smtClean="0">
                <a:solidFill>
                  <a:prstClr val="white"/>
                </a:solidFill>
              </a:rPr>
              <a:t>线性回归模型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分类</a:t>
            </a:r>
            <a:endParaRPr kumimoji="1" lang="zh-CN" altLang="en-US" sz="2400" dirty="0" smtClean="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9.8 </a:t>
            </a:r>
            <a:r>
              <a:rPr lang="zh-CN" altLang="en-US" sz="2100" b="1" spc="225" dirty="0" smtClean="0">
                <a:solidFill>
                  <a:prstClr val="white"/>
                </a:solidFill>
              </a:rPr>
              <a:t>线性回归模型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pic>
        <p:nvPicPr>
          <p:cNvPr id="13" name="图片 12"/>
          <p:cNvPicPr/>
          <p:nvPr/>
        </p:nvPicPr>
        <p:blipFill>
          <a:blip r:embed="rId1">
            <a:extLst>
              <a:ext uri="{28A0092B-C50C-407E-A947-70E740481C1C}">
                <a14:useLocalDpi xmlns:a14="http://schemas.microsoft.com/office/drawing/2010/main" val="0"/>
              </a:ext>
            </a:extLst>
          </a:blip>
          <a:stretch>
            <a:fillRect/>
          </a:stretch>
        </p:blipFill>
        <p:spPr>
          <a:xfrm>
            <a:off x="1529422" y="1833708"/>
            <a:ext cx="5884252" cy="3455744"/>
          </a:xfrm>
          <a:prstGeom prst="rect">
            <a:avLst/>
          </a:prstGeom>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一元线性回归方法</a:t>
            </a:r>
            <a:endParaRPr kumimoji="1" lang="zh-CN" altLang="zh-CN" sz="2400" dirty="0" smtClean="0">
              <a:solidFill>
                <a:schemeClr val="tx1">
                  <a:lumMod val="75000"/>
                  <a:lumOff val="25000"/>
                </a:schemeClr>
              </a:solidFill>
            </a:endParaRPr>
          </a:p>
        </p:txBody>
      </p:sp>
      <p:sp>
        <p:nvSpPr>
          <p:cNvPr id="12" name="TextBox 11"/>
          <p:cNvSpPr txBox="1"/>
          <p:nvPr/>
        </p:nvSpPr>
        <p:spPr>
          <a:xfrm>
            <a:off x="1019148" y="1436195"/>
            <a:ext cx="7421467" cy="3477875"/>
          </a:xfrm>
          <a:prstGeom prst="rect">
            <a:avLst/>
          </a:prstGeom>
          <a:noFill/>
        </p:spPr>
        <p:txBody>
          <a:bodyPr wrap="square" rtlCol="0">
            <a:spAutoFit/>
          </a:bodyPr>
          <a:lstStyle/>
          <a:p>
            <a:pPr algn="just"/>
            <a:r>
              <a:rPr lang="en-US" altLang="zh-CN" sz="2000" dirty="0">
                <a:solidFill>
                  <a:schemeClr val="tx1">
                    <a:lumMod val="75000"/>
                    <a:lumOff val="25000"/>
                  </a:schemeClr>
                </a:solidFill>
              </a:rPr>
              <a:t>(1)</a:t>
            </a:r>
            <a:r>
              <a:rPr lang="zh-CN" altLang="zh-CN" sz="2000" dirty="0">
                <a:solidFill>
                  <a:schemeClr val="tx1">
                    <a:lumMod val="75000"/>
                    <a:lumOff val="25000"/>
                  </a:schemeClr>
                </a:solidFill>
              </a:rPr>
              <a:t>确定回归模型</a:t>
            </a:r>
            <a:endParaRPr lang="zh-CN" altLang="zh-CN" sz="2000" dirty="0">
              <a:solidFill>
                <a:schemeClr val="tx1">
                  <a:lumMod val="75000"/>
                  <a:lumOff val="25000"/>
                </a:schemeClr>
              </a:solidFill>
            </a:endParaRPr>
          </a:p>
          <a:p>
            <a:pPr algn="just"/>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由于</a:t>
            </a:r>
            <a:r>
              <a:rPr lang="zh-CN" altLang="zh-CN" sz="2000" dirty="0">
                <a:solidFill>
                  <a:schemeClr val="tx1">
                    <a:lumMod val="75000"/>
                    <a:lumOff val="25000"/>
                  </a:schemeClr>
                </a:solidFill>
              </a:rPr>
              <a:t>我们研究的是一元线性回归，因此其回归模型可表示为：</a:t>
            </a:r>
            <a:r>
              <a:rPr lang="en-US" altLang="zh-CN" sz="2000" dirty="0">
                <a:solidFill>
                  <a:schemeClr val="tx1">
                    <a:lumMod val="75000"/>
                    <a:lumOff val="25000"/>
                  </a:schemeClr>
                </a:solidFill>
              </a:rPr>
              <a:t>y=</a:t>
            </a:r>
            <a:r>
              <a:rPr lang="en-US" altLang="zh-CN" sz="2000" dirty="0">
                <a:solidFill>
                  <a:schemeClr val="tx1">
                    <a:lumMod val="75000"/>
                    <a:lumOff val="25000"/>
                  </a:schemeClr>
                </a:solidFill>
                <a:sym typeface="Symbol" panose="05050102010706020507"/>
              </a:rPr>
              <a:t></a:t>
            </a:r>
            <a:r>
              <a:rPr lang="en-US" altLang="zh-CN" sz="2000" baseline="-25000" dirty="0">
                <a:solidFill>
                  <a:schemeClr val="tx1">
                    <a:lumMod val="75000"/>
                    <a:lumOff val="25000"/>
                  </a:schemeClr>
                </a:solidFill>
              </a:rPr>
              <a:t>0</a:t>
            </a:r>
            <a:r>
              <a:rPr lang="en-US" altLang="zh-CN" sz="2000" dirty="0">
                <a:solidFill>
                  <a:schemeClr val="tx1">
                    <a:lumMod val="75000"/>
                    <a:lumOff val="25000"/>
                  </a:schemeClr>
                </a:solidFill>
              </a:rPr>
              <a:t>+</a:t>
            </a:r>
            <a:r>
              <a:rPr lang="en-US" altLang="zh-CN" sz="2000" dirty="0">
                <a:solidFill>
                  <a:schemeClr val="tx1">
                    <a:lumMod val="75000"/>
                    <a:lumOff val="25000"/>
                  </a:schemeClr>
                </a:solidFill>
                <a:sym typeface="Symbol" panose="05050102010706020507"/>
              </a:rPr>
              <a:t></a:t>
            </a:r>
            <a:r>
              <a:rPr lang="en-US" altLang="zh-CN" sz="2000" baseline="-25000" dirty="0">
                <a:solidFill>
                  <a:schemeClr val="tx1">
                    <a:lumMod val="75000"/>
                    <a:lumOff val="25000"/>
                  </a:schemeClr>
                </a:solidFill>
              </a:rPr>
              <a:t>1</a:t>
            </a:r>
            <a:r>
              <a:rPr lang="en-US" altLang="zh-CN" sz="2000" dirty="0">
                <a:solidFill>
                  <a:schemeClr val="tx1">
                    <a:lumMod val="75000"/>
                    <a:lumOff val="25000"/>
                  </a:schemeClr>
                </a:solidFill>
              </a:rPr>
              <a:t>x+</a:t>
            </a:r>
            <a:r>
              <a:rPr lang="en-US" altLang="zh-CN" sz="2000" dirty="0">
                <a:solidFill>
                  <a:schemeClr val="tx1">
                    <a:lumMod val="75000"/>
                    <a:lumOff val="25000"/>
                  </a:schemeClr>
                </a:solidFill>
                <a:sym typeface="Symbol" panose="05050102010706020507"/>
              </a:rPr>
              <a:t></a:t>
            </a:r>
            <a:r>
              <a:rPr lang="zh-CN" altLang="zh-CN" sz="2000" dirty="0">
                <a:solidFill>
                  <a:schemeClr val="tx1">
                    <a:lumMod val="75000"/>
                    <a:lumOff val="25000"/>
                  </a:schemeClr>
                </a:solidFill>
              </a:rPr>
              <a:t>。其中，</a:t>
            </a:r>
            <a:r>
              <a:rPr lang="en-US" altLang="zh-CN" sz="2000" dirty="0">
                <a:solidFill>
                  <a:schemeClr val="tx1">
                    <a:lumMod val="75000"/>
                    <a:lumOff val="25000"/>
                  </a:schemeClr>
                </a:solidFill>
              </a:rPr>
              <a:t>y</a:t>
            </a:r>
            <a:r>
              <a:rPr lang="zh-CN" altLang="zh-CN" sz="2000" dirty="0">
                <a:solidFill>
                  <a:schemeClr val="tx1">
                    <a:lumMod val="75000"/>
                    <a:lumOff val="25000"/>
                  </a:schemeClr>
                </a:solidFill>
              </a:rPr>
              <a:t>是因变量；</a:t>
            </a:r>
            <a:r>
              <a:rPr lang="en-US" altLang="zh-CN" sz="2000" dirty="0">
                <a:solidFill>
                  <a:schemeClr val="tx1">
                    <a:lumMod val="75000"/>
                    <a:lumOff val="25000"/>
                  </a:schemeClr>
                </a:solidFill>
              </a:rPr>
              <a:t>x</a:t>
            </a:r>
            <a:r>
              <a:rPr lang="zh-CN" altLang="zh-CN" sz="2000" dirty="0">
                <a:solidFill>
                  <a:schemeClr val="tx1">
                    <a:lumMod val="75000"/>
                    <a:lumOff val="25000"/>
                  </a:schemeClr>
                </a:solidFill>
              </a:rPr>
              <a:t>是自变量；</a:t>
            </a:r>
            <a:r>
              <a:rPr lang="en-US" altLang="zh-CN" sz="2000" dirty="0">
                <a:solidFill>
                  <a:schemeClr val="tx1">
                    <a:lumMod val="75000"/>
                    <a:lumOff val="25000"/>
                  </a:schemeClr>
                </a:solidFill>
                <a:sym typeface="Symbol" panose="05050102010706020507"/>
              </a:rPr>
              <a:t></a:t>
            </a:r>
            <a:r>
              <a:rPr lang="zh-CN" altLang="zh-CN" sz="2000" dirty="0">
                <a:solidFill>
                  <a:schemeClr val="tx1">
                    <a:lumMod val="75000"/>
                    <a:lumOff val="25000"/>
                  </a:schemeClr>
                </a:solidFill>
              </a:rPr>
              <a:t>是误差项；</a:t>
            </a:r>
            <a:r>
              <a:rPr lang="en-US" altLang="zh-CN" sz="2000" dirty="0">
                <a:solidFill>
                  <a:schemeClr val="tx1">
                    <a:lumMod val="75000"/>
                    <a:lumOff val="25000"/>
                  </a:schemeClr>
                </a:solidFill>
                <a:sym typeface="Symbol" panose="05050102010706020507"/>
              </a:rPr>
              <a:t></a:t>
            </a:r>
            <a:r>
              <a:rPr lang="en-US" altLang="zh-CN" sz="2000" baseline="-25000" dirty="0">
                <a:solidFill>
                  <a:schemeClr val="tx1">
                    <a:lumMod val="75000"/>
                    <a:lumOff val="25000"/>
                  </a:schemeClr>
                </a:solidFill>
              </a:rPr>
              <a:t>0</a:t>
            </a:r>
            <a:r>
              <a:rPr lang="zh-CN" altLang="zh-CN" sz="2000" dirty="0">
                <a:solidFill>
                  <a:schemeClr val="tx1">
                    <a:lumMod val="75000"/>
                    <a:lumOff val="25000"/>
                  </a:schemeClr>
                </a:solidFill>
              </a:rPr>
              <a:t>和</a:t>
            </a:r>
            <a:r>
              <a:rPr lang="en-US" altLang="zh-CN" sz="2000" dirty="0">
                <a:solidFill>
                  <a:schemeClr val="tx1">
                    <a:lumMod val="75000"/>
                    <a:lumOff val="25000"/>
                  </a:schemeClr>
                </a:solidFill>
                <a:sym typeface="Symbol" panose="05050102010706020507"/>
              </a:rPr>
              <a:t></a:t>
            </a:r>
            <a:r>
              <a:rPr lang="en-US" altLang="zh-CN" sz="2000" baseline="-25000" dirty="0">
                <a:solidFill>
                  <a:schemeClr val="tx1">
                    <a:lumMod val="75000"/>
                    <a:lumOff val="25000"/>
                  </a:schemeClr>
                </a:solidFill>
              </a:rPr>
              <a:t>1</a:t>
            </a:r>
            <a:r>
              <a:rPr lang="zh-CN" altLang="zh-CN" sz="2000" dirty="0">
                <a:solidFill>
                  <a:schemeClr val="tx1">
                    <a:lumMod val="75000"/>
                    <a:lumOff val="25000"/>
                  </a:schemeClr>
                </a:solidFill>
              </a:rPr>
              <a:t>称为模型参数（回归系数）</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gn="just"/>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(2)</a:t>
            </a:r>
            <a:r>
              <a:rPr lang="zh-CN" altLang="zh-CN" sz="2000" dirty="0">
                <a:solidFill>
                  <a:schemeClr val="tx1">
                    <a:lumMod val="75000"/>
                    <a:lumOff val="25000"/>
                  </a:schemeClr>
                </a:solidFill>
              </a:rPr>
              <a:t>求出回归系数</a:t>
            </a:r>
            <a:endParaRPr lang="zh-CN" altLang="zh-CN" sz="2000" dirty="0">
              <a:solidFill>
                <a:schemeClr val="tx1">
                  <a:lumMod val="75000"/>
                  <a:lumOff val="25000"/>
                </a:schemeClr>
              </a:solidFill>
            </a:endParaRPr>
          </a:p>
          <a:p>
            <a:pPr algn="just"/>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回归系数</a:t>
            </a:r>
            <a:r>
              <a:rPr lang="zh-CN" altLang="zh-CN" sz="2000" dirty="0">
                <a:solidFill>
                  <a:schemeClr val="tx1">
                    <a:lumMod val="75000"/>
                    <a:lumOff val="25000"/>
                  </a:schemeClr>
                </a:solidFill>
              </a:rPr>
              <a:t>的求解，最常用的一种方法就是最小二乘估计法，基本原理是，根据实验观测得到的自变量</a:t>
            </a:r>
            <a:r>
              <a:rPr lang="en-US" altLang="zh-CN" sz="2000" dirty="0">
                <a:solidFill>
                  <a:schemeClr val="tx1">
                    <a:lumMod val="75000"/>
                    <a:lumOff val="25000"/>
                  </a:schemeClr>
                </a:solidFill>
              </a:rPr>
              <a:t>x</a:t>
            </a:r>
            <a:r>
              <a:rPr lang="zh-CN" altLang="zh-CN" sz="2000" dirty="0">
                <a:solidFill>
                  <a:schemeClr val="tx1">
                    <a:lumMod val="75000"/>
                    <a:lumOff val="25000"/>
                  </a:schemeClr>
                </a:solidFill>
              </a:rPr>
              <a:t>和因变量</a:t>
            </a:r>
            <a:r>
              <a:rPr lang="en-US" altLang="zh-CN" sz="2000" dirty="0">
                <a:solidFill>
                  <a:schemeClr val="tx1">
                    <a:lumMod val="75000"/>
                    <a:lumOff val="25000"/>
                  </a:schemeClr>
                </a:solidFill>
              </a:rPr>
              <a:t>y</a:t>
            </a:r>
            <a:r>
              <a:rPr lang="zh-CN" altLang="zh-CN" sz="2000" dirty="0">
                <a:solidFill>
                  <a:schemeClr val="tx1">
                    <a:lumMod val="75000"/>
                    <a:lumOff val="25000"/>
                  </a:schemeClr>
                </a:solidFill>
              </a:rPr>
              <a:t>之间的一组对应关系，找出一个给定类型的函数</a:t>
            </a:r>
            <a:r>
              <a:rPr lang="en-US" altLang="zh-CN" sz="2000" dirty="0">
                <a:solidFill>
                  <a:schemeClr val="tx1">
                    <a:lumMod val="75000"/>
                    <a:lumOff val="25000"/>
                  </a:schemeClr>
                </a:solidFill>
              </a:rPr>
              <a:t>y=</a:t>
            </a:r>
            <a:r>
              <a:rPr lang="en-US" altLang="zh-CN" sz="2000" i="1" dirty="0">
                <a:solidFill>
                  <a:schemeClr val="tx1">
                    <a:lumMod val="75000"/>
                    <a:lumOff val="25000"/>
                  </a:schemeClr>
                </a:solidFill>
              </a:rPr>
              <a:t>f</a:t>
            </a:r>
            <a:r>
              <a:rPr lang="en-US" altLang="zh-CN" sz="2000" dirty="0">
                <a:solidFill>
                  <a:schemeClr val="tx1">
                    <a:lumMod val="75000"/>
                    <a:lumOff val="25000"/>
                  </a:schemeClr>
                </a:solidFill>
              </a:rPr>
              <a:t>(x)</a:t>
            </a:r>
            <a:r>
              <a:rPr lang="zh-CN" altLang="zh-CN" sz="2000" dirty="0">
                <a:solidFill>
                  <a:schemeClr val="tx1">
                    <a:lumMod val="75000"/>
                    <a:lumOff val="25000"/>
                  </a:schemeClr>
                </a:solidFill>
              </a:rPr>
              <a:t>，使得它所取的值</a:t>
            </a:r>
            <a:r>
              <a:rPr lang="en-US" altLang="zh-CN" sz="2000" i="1" dirty="0">
                <a:solidFill>
                  <a:schemeClr val="tx1">
                    <a:lumMod val="75000"/>
                    <a:lumOff val="25000"/>
                  </a:schemeClr>
                </a:solidFill>
              </a:rPr>
              <a:t>f</a:t>
            </a:r>
            <a:r>
              <a:rPr lang="en-US" altLang="zh-CN" sz="2000" dirty="0">
                <a:solidFill>
                  <a:schemeClr val="tx1">
                    <a:lumMod val="75000"/>
                    <a:lumOff val="25000"/>
                  </a:schemeClr>
                </a:solidFill>
              </a:rPr>
              <a:t>(x</a:t>
            </a:r>
            <a:r>
              <a:rPr lang="en-US" altLang="zh-CN" sz="2000" baseline="-25000" dirty="0">
                <a:solidFill>
                  <a:schemeClr val="tx1">
                    <a:lumMod val="75000"/>
                    <a:lumOff val="25000"/>
                  </a:schemeClr>
                </a:solidFill>
              </a:rPr>
              <a:t>1</a:t>
            </a:r>
            <a:r>
              <a:rPr lang="en-US" altLang="zh-CN" sz="2000" dirty="0">
                <a:solidFill>
                  <a:schemeClr val="tx1">
                    <a:lumMod val="75000"/>
                    <a:lumOff val="25000"/>
                  </a:schemeClr>
                </a:solidFill>
              </a:rPr>
              <a:t>),</a:t>
            </a:r>
            <a:r>
              <a:rPr lang="en-US" altLang="zh-CN" sz="2000" i="1" dirty="0">
                <a:solidFill>
                  <a:schemeClr val="tx1">
                    <a:lumMod val="75000"/>
                    <a:lumOff val="25000"/>
                  </a:schemeClr>
                </a:solidFill>
              </a:rPr>
              <a:t> f</a:t>
            </a:r>
            <a:r>
              <a:rPr lang="en-US" altLang="zh-CN" sz="2000" dirty="0">
                <a:solidFill>
                  <a:schemeClr val="tx1">
                    <a:lumMod val="75000"/>
                    <a:lumOff val="25000"/>
                  </a:schemeClr>
                </a:solidFill>
              </a:rPr>
              <a:t>(x</a:t>
            </a:r>
            <a:r>
              <a:rPr lang="en-US" altLang="zh-CN" sz="2000" baseline="-25000" dirty="0">
                <a:solidFill>
                  <a:schemeClr val="tx1">
                    <a:lumMod val="75000"/>
                    <a:lumOff val="25000"/>
                  </a:schemeClr>
                </a:solidFill>
              </a:rPr>
              <a:t>2</a:t>
            </a:r>
            <a:r>
              <a:rPr lang="en-US" altLang="zh-CN" sz="2000" dirty="0">
                <a:solidFill>
                  <a:schemeClr val="tx1">
                    <a:lumMod val="75000"/>
                    <a:lumOff val="25000"/>
                  </a:schemeClr>
                </a:solidFill>
              </a:rPr>
              <a:t>),…,</a:t>
            </a:r>
            <a:r>
              <a:rPr lang="en-US" altLang="zh-CN" sz="2000" i="1" dirty="0">
                <a:solidFill>
                  <a:schemeClr val="tx1">
                    <a:lumMod val="75000"/>
                    <a:lumOff val="25000"/>
                  </a:schemeClr>
                </a:solidFill>
              </a:rPr>
              <a:t> f</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x</a:t>
            </a:r>
            <a:r>
              <a:rPr lang="en-US" altLang="zh-CN" sz="2000" baseline="-25000" dirty="0" err="1">
                <a:solidFill>
                  <a:schemeClr val="tx1">
                    <a:lumMod val="75000"/>
                    <a:lumOff val="25000"/>
                  </a:schemeClr>
                </a:solidFill>
              </a:rPr>
              <a:t>n</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与观测值</a:t>
            </a:r>
            <a:r>
              <a:rPr lang="en-US" altLang="zh-CN" sz="2000" dirty="0">
                <a:solidFill>
                  <a:schemeClr val="tx1">
                    <a:lumMod val="75000"/>
                    <a:lumOff val="25000"/>
                  </a:schemeClr>
                </a:solidFill>
              </a:rPr>
              <a:t>y</a:t>
            </a:r>
            <a:r>
              <a:rPr lang="en-US" altLang="zh-CN" sz="2000" baseline="-25000" dirty="0">
                <a:solidFill>
                  <a:schemeClr val="tx1">
                    <a:lumMod val="75000"/>
                    <a:lumOff val="25000"/>
                  </a:schemeClr>
                </a:solidFill>
              </a:rPr>
              <a:t>1</a:t>
            </a:r>
            <a:r>
              <a:rPr lang="en-US" altLang="zh-CN" sz="2000" dirty="0">
                <a:solidFill>
                  <a:schemeClr val="tx1">
                    <a:lumMod val="75000"/>
                    <a:lumOff val="25000"/>
                  </a:schemeClr>
                </a:solidFill>
              </a:rPr>
              <a:t>,y</a:t>
            </a:r>
            <a:r>
              <a:rPr lang="en-US" altLang="zh-CN" sz="2000" baseline="-25000" dirty="0">
                <a:solidFill>
                  <a:schemeClr val="tx1">
                    <a:lumMod val="75000"/>
                    <a:lumOff val="25000"/>
                  </a:schemeClr>
                </a:solidFill>
              </a:rPr>
              <a:t>2</a:t>
            </a:r>
            <a:r>
              <a:rPr lang="en-US" altLang="zh-CN" sz="2000" dirty="0">
                <a:solidFill>
                  <a:schemeClr val="tx1">
                    <a:lumMod val="75000"/>
                    <a:lumOff val="25000"/>
                  </a:schemeClr>
                </a:solidFill>
              </a:rPr>
              <a:t>,..,y</a:t>
            </a:r>
            <a:r>
              <a:rPr lang="en-US" altLang="zh-CN" sz="2000" baseline="-25000" dirty="0">
                <a:solidFill>
                  <a:schemeClr val="tx1">
                    <a:lumMod val="75000"/>
                    <a:lumOff val="25000"/>
                  </a:schemeClr>
                </a:solidFill>
              </a:rPr>
              <a:t>n</a:t>
            </a:r>
            <a:r>
              <a:rPr lang="zh-CN" altLang="zh-CN" sz="2000" dirty="0">
                <a:solidFill>
                  <a:schemeClr val="tx1">
                    <a:lumMod val="75000"/>
                    <a:lumOff val="25000"/>
                  </a:schemeClr>
                </a:solidFill>
              </a:rPr>
              <a:t>在某种尺度下最接近，即在各点处的偏差的平方和达到最小</a:t>
            </a:r>
            <a:endParaRPr lang="zh-CN" altLang="zh-CN" sz="2000" dirty="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553335" cy="414020"/>
          </a:xfrm>
          <a:prstGeom prst="rect">
            <a:avLst/>
          </a:prstGeom>
          <a:noFill/>
        </p:spPr>
        <p:txBody>
          <a:bodyPr wrap="none" rtlCol="0">
            <a:spAutoFit/>
          </a:bodyPr>
          <a:lstStyle/>
          <a:p>
            <a:r>
              <a:rPr lang="en-US" altLang="zh-CN" sz="2100" b="1" spc="225" dirty="0" smtClean="0">
                <a:solidFill>
                  <a:prstClr val="white"/>
                </a:solidFill>
              </a:rPr>
              <a:t>9.8 </a:t>
            </a:r>
            <a:r>
              <a:rPr lang="zh-CN" altLang="en-US" sz="2100" b="1" spc="225" dirty="0" smtClean="0">
                <a:solidFill>
                  <a:prstClr val="white"/>
                </a:solidFill>
              </a:rPr>
              <a:t>线性回归模型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a:solidFill>
                  <a:schemeClr val="tx1">
                    <a:lumMod val="75000"/>
                    <a:lumOff val="25000"/>
                  </a:schemeClr>
                </a:solidFill>
              </a:rPr>
              <a:t>一元线性回归方法</a:t>
            </a:r>
            <a:endParaRPr kumimoji="1" lang="zh-CN" altLang="zh-CN" sz="2400" dirty="0" smtClean="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553335" cy="414020"/>
          </a:xfrm>
          <a:prstGeom prst="rect">
            <a:avLst/>
          </a:prstGeom>
          <a:noFill/>
        </p:spPr>
        <p:txBody>
          <a:bodyPr wrap="none" rtlCol="0">
            <a:spAutoFit/>
          </a:bodyPr>
          <a:lstStyle/>
          <a:p>
            <a:r>
              <a:rPr lang="en-US" altLang="zh-CN" sz="2100" b="1" spc="225" dirty="0" smtClean="0">
                <a:solidFill>
                  <a:prstClr val="white"/>
                </a:solidFill>
              </a:rPr>
              <a:t>9.8 </a:t>
            </a:r>
            <a:r>
              <a:rPr lang="zh-CN" altLang="en-US" sz="2100" b="1" spc="225" dirty="0" smtClean="0">
                <a:solidFill>
                  <a:prstClr val="white"/>
                </a:solidFill>
              </a:rPr>
              <a:t>线性回归模型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1603374" y="1406770"/>
          <a:ext cx="6799379" cy="1055076"/>
        </p:xfrm>
        <a:graphic>
          <a:graphicData uri="http://schemas.openxmlformats.org/presentationml/2006/ole">
            <mc:AlternateContent xmlns:mc="http://schemas.openxmlformats.org/markup-compatibility/2006">
              <mc:Choice xmlns:v="urn:schemas-microsoft-com:vml" Requires="v">
                <p:oleObj spid="_x0000_s7189" name="Equation" r:id="rId1" imgW="2755900" imgH="431800" progId="Equation.DSMT4">
                  <p:embed/>
                </p:oleObj>
              </mc:Choice>
              <mc:Fallback>
                <p:oleObj name="Equation" r:id="rId1" imgW="2755900" imgH="431800" progId="Equation.DSMT4">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74" y="1406770"/>
                        <a:ext cx="6799379" cy="1055076"/>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1664832" y="2475913"/>
          <a:ext cx="3706368" cy="2194560"/>
        </p:xfrm>
        <a:graphic>
          <a:graphicData uri="http://schemas.openxmlformats.org/presentationml/2006/ole">
            <mc:AlternateContent xmlns:mc="http://schemas.openxmlformats.org/markup-compatibility/2006">
              <mc:Choice xmlns:v="urn:schemas-microsoft-com:vml" Requires="v">
                <p:oleObj spid="_x0000_s7190" name="Equation" r:id="rId3" imgW="1981200" imgH="1168400" progId="Equation.DSMT4">
                  <p:embed/>
                </p:oleObj>
              </mc:Choice>
              <mc:Fallback>
                <p:oleObj name="Equation" r:id="rId3" imgW="1981200" imgH="1168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4832" y="2475913"/>
                        <a:ext cx="3706368" cy="219456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9" name="对象 8"/>
          <p:cNvGraphicFramePr>
            <a:graphicFrameLocks noChangeAspect="1"/>
          </p:cNvGraphicFramePr>
          <p:nvPr/>
        </p:nvGraphicFramePr>
        <p:xfrm>
          <a:off x="1791614" y="4886945"/>
          <a:ext cx="3616543" cy="1063689"/>
        </p:xfrm>
        <a:graphic>
          <a:graphicData uri="http://schemas.openxmlformats.org/presentationml/2006/ole">
            <mc:AlternateContent xmlns:mc="http://schemas.openxmlformats.org/markup-compatibility/2006">
              <mc:Choice xmlns:v="urn:schemas-microsoft-com:vml" Requires="v">
                <p:oleObj spid="_x0000_s7191" name="Equation" r:id="rId5" imgW="1459865" imgH="431800" progId="Equation.DSMT4">
                  <p:embed/>
                </p:oleObj>
              </mc:Choice>
              <mc:Fallback>
                <p:oleObj name="Equation" r:id="rId5" imgW="1459865" imgH="4318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1614" y="4886945"/>
                        <a:ext cx="3616543" cy="1063689"/>
                      </a:xfrm>
                      <a:prstGeom prst="rect">
                        <a:avLst/>
                      </a:prstGeom>
                      <a:noFill/>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实验指导</a:t>
            </a:r>
            <a:endParaRPr kumimoji="1" lang="zh-CN" altLang="en-US" sz="2400" dirty="0" smtClean="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553335" cy="414020"/>
          </a:xfrm>
          <a:prstGeom prst="rect">
            <a:avLst/>
          </a:prstGeom>
          <a:noFill/>
        </p:spPr>
        <p:txBody>
          <a:bodyPr wrap="none" rtlCol="0">
            <a:spAutoFit/>
          </a:bodyPr>
          <a:lstStyle/>
          <a:p>
            <a:r>
              <a:rPr lang="en-US" altLang="zh-CN" sz="2100" b="1" spc="225" dirty="0" smtClean="0">
                <a:solidFill>
                  <a:prstClr val="white"/>
                </a:solidFill>
              </a:rPr>
              <a:t>9.8 </a:t>
            </a:r>
            <a:r>
              <a:rPr lang="zh-CN" altLang="en-US" sz="2100" b="1" spc="225" dirty="0" smtClean="0">
                <a:solidFill>
                  <a:prstClr val="white"/>
                </a:solidFill>
              </a:rPr>
              <a:t>线性回归模型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pic>
        <p:nvPicPr>
          <p:cNvPr id="13" name="图片 12"/>
          <p:cNvPicPr/>
          <p:nvPr/>
        </p:nvPicPr>
        <p:blipFill>
          <a:blip r:embed="rId1"/>
          <a:stretch>
            <a:fillRect/>
          </a:stretch>
        </p:blipFill>
        <p:spPr>
          <a:xfrm>
            <a:off x="754110" y="1355896"/>
            <a:ext cx="7405152" cy="4767318"/>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实验指导</a:t>
            </a:r>
            <a:endParaRPr kumimoji="1" lang="zh-CN" altLang="en-US" sz="2400" dirty="0" smtClean="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9.8 </a:t>
            </a:r>
            <a:r>
              <a:rPr lang="zh-CN" altLang="en-US" sz="2100" b="1" spc="225" dirty="0" smtClean="0">
                <a:solidFill>
                  <a:prstClr val="white"/>
                </a:solidFill>
              </a:rPr>
              <a:t>线性回归模型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4" name="TextBox 3"/>
          <p:cNvSpPr txBox="1"/>
          <p:nvPr/>
        </p:nvSpPr>
        <p:spPr>
          <a:xfrm>
            <a:off x="1181685" y="1420837"/>
            <a:ext cx="7005711" cy="1015663"/>
          </a:xfrm>
          <a:prstGeom prst="rect">
            <a:avLst/>
          </a:prstGeom>
          <a:noFill/>
        </p:spPr>
        <p:txBody>
          <a:bodyPr wrap="square" rtlCol="0">
            <a:spAutoFit/>
          </a:bodyPr>
          <a:lstStyle/>
          <a:p>
            <a:r>
              <a:rPr lang="zh-CN" altLang="zh-CN" sz="2000" dirty="0">
                <a:solidFill>
                  <a:schemeClr val="tx1">
                    <a:lumMod val="75000"/>
                    <a:lumOff val="25000"/>
                  </a:schemeClr>
                </a:solidFill>
              </a:rPr>
              <a:t>线性回归模型提供了两种策略：</a:t>
            </a:r>
            <a:r>
              <a:rPr lang="en-US" altLang="zh-CN" sz="2000" dirty="0">
                <a:solidFill>
                  <a:schemeClr val="tx1">
                    <a:lumMod val="75000"/>
                    <a:lumOff val="25000"/>
                  </a:schemeClr>
                </a:solidFill>
              </a:rPr>
              <a:t>Logistic</a:t>
            </a:r>
            <a:r>
              <a:rPr lang="zh-CN" altLang="zh-CN" sz="2000" dirty="0">
                <a:solidFill>
                  <a:schemeClr val="tx1">
                    <a:lumMod val="75000"/>
                    <a:lumOff val="25000"/>
                  </a:schemeClr>
                </a:solidFill>
              </a:rPr>
              <a:t>和</a:t>
            </a:r>
            <a:r>
              <a:rPr lang="en-US" altLang="zh-CN" sz="2000" dirty="0" err="1">
                <a:solidFill>
                  <a:schemeClr val="tx1">
                    <a:lumMod val="75000"/>
                    <a:lumOff val="25000"/>
                  </a:schemeClr>
                </a:solidFill>
              </a:rPr>
              <a:t>Probit</a:t>
            </a:r>
            <a:r>
              <a:rPr lang="zh-CN" altLang="zh-CN" sz="2000" dirty="0" smtClean="0">
                <a:solidFill>
                  <a:schemeClr val="tx1">
                    <a:lumMod val="75000"/>
                    <a:lumOff val="25000"/>
                  </a:schemeClr>
                </a:solidFill>
              </a:rPr>
              <a:t>。</a:t>
            </a:r>
            <a:r>
              <a:rPr lang="zh-CN" altLang="en-US" sz="2000" dirty="0" smtClean="0">
                <a:solidFill>
                  <a:schemeClr val="tx1">
                    <a:lumMod val="75000"/>
                    <a:lumOff val="25000"/>
                  </a:schemeClr>
                </a:solidFill>
              </a:rPr>
              <a:t>下</a:t>
            </a:r>
            <a:r>
              <a:rPr lang="zh-CN" altLang="zh-CN" sz="2000" dirty="0" smtClean="0">
                <a:solidFill>
                  <a:schemeClr val="tx1">
                    <a:lumMod val="75000"/>
                    <a:lumOff val="25000"/>
                  </a:schemeClr>
                </a:solidFill>
              </a:rPr>
              <a:t>图显示</a:t>
            </a:r>
            <a:r>
              <a:rPr lang="zh-CN" altLang="zh-CN" sz="2000" dirty="0">
                <a:solidFill>
                  <a:schemeClr val="tx1">
                    <a:lumMod val="75000"/>
                    <a:lumOff val="25000"/>
                  </a:schemeClr>
                </a:solidFill>
              </a:rPr>
              <a:t>了</a:t>
            </a:r>
            <a:r>
              <a:rPr lang="zh-CN" altLang="zh-CN" sz="2000" dirty="0" smtClean="0">
                <a:solidFill>
                  <a:schemeClr val="tx1">
                    <a:lumMod val="75000"/>
                    <a:lumOff val="25000"/>
                  </a:schemeClr>
                </a:solidFill>
              </a:rPr>
              <a:t>模型</a:t>
            </a:r>
            <a:r>
              <a:rPr lang="zh-CN" altLang="en-US" sz="2000" dirty="0" smtClean="0">
                <a:solidFill>
                  <a:schemeClr val="tx1">
                    <a:lumMod val="75000"/>
                    <a:lumOff val="25000"/>
                  </a:schemeClr>
                </a:solidFill>
              </a:rPr>
              <a:t>回归模型验证</a:t>
            </a:r>
            <a:r>
              <a:rPr lang="zh-CN" altLang="zh-CN" sz="2000" dirty="0" smtClean="0">
                <a:solidFill>
                  <a:schemeClr val="tx1">
                    <a:lumMod val="75000"/>
                    <a:lumOff val="25000"/>
                  </a:schemeClr>
                </a:solidFill>
              </a:rPr>
              <a:t>结果</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endParaRPr lang="zh-CN" altLang="zh-CN" sz="2000" dirty="0" smtClean="0">
              <a:solidFill>
                <a:schemeClr val="tx1">
                  <a:lumMod val="75000"/>
                  <a:lumOff val="25000"/>
                </a:schemeClr>
              </a:solidFill>
            </a:endParaRPr>
          </a:p>
        </p:txBody>
      </p:sp>
      <p:pic>
        <p:nvPicPr>
          <p:cNvPr id="15" name="图片 14"/>
          <p:cNvPicPr/>
          <p:nvPr/>
        </p:nvPicPr>
        <p:blipFill>
          <a:blip r:embed="rId1">
            <a:extLst>
              <a:ext uri="{28A0092B-C50C-407E-A947-70E740481C1C}">
                <a14:useLocalDpi xmlns:a14="http://schemas.microsoft.com/office/drawing/2010/main" val="0"/>
              </a:ext>
            </a:extLst>
          </a:blip>
          <a:srcRect/>
          <a:stretch>
            <a:fillRect/>
          </a:stretch>
        </p:blipFill>
        <p:spPr>
          <a:xfrm>
            <a:off x="1356799" y="2297113"/>
            <a:ext cx="6492899" cy="3526912"/>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实验指导</a:t>
            </a:r>
            <a:endParaRPr kumimoji="1" lang="zh-CN" altLang="en-US" sz="2400" dirty="0" smtClean="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9.8 </a:t>
            </a:r>
            <a:r>
              <a:rPr lang="zh-CN" altLang="en-US" sz="2100" b="1" spc="225" dirty="0" smtClean="0">
                <a:solidFill>
                  <a:prstClr val="white"/>
                </a:solidFill>
              </a:rPr>
              <a:t>线性回归模型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4" name="TextBox 3"/>
          <p:cNvSpPr txBox="1"/>
          <p:nvPr/>
        </p:nvSpPr>
        <p:spPr>
          <a:xfrm>
            <a:off x="1181685" y="1420837"/>
            <a:ext cx="7005711" cy="3477875"/>
          </a:xfrm>
          <a:prstGeom prst="rect">
            <a:avLst/>
          </a:prstGeom>
          <a:noFill/>
        </p:spPr>
        <p:txBody>
          <a:bodyPr wrap="square" rtlCol="0">
            <a:spAutoFit/>
          </a:bodyPr>
          <a:lstStyle/>
          <a:p>
            <a:pPr indent="457200" algn="just"/>
            <a:r>
              <a:rPr lang="zh-CN" altLang="zh-CN" sz="2000" dirty="0">
                <a:solidFill>
                  <a:schemeClr val="tx1">
                    <a:lumMod val="75000"/>
                    <a:lumOff val="25000"/>
                  </a:schemeClr>
                </a:solidFill>
              </a:rPr>
              <a:t>①正态性（右上角</a:t>
            </a:r>
            <a:r>
              <a:rPr lang="en-US" altLang="zh-CN" sz="2000" dirty="0">
                <a:solidFill>
                  <a:schemeClr val="tx1">
                    <a:lumMod val="75000"/>
                    <a:lumOff val="25000"/>
                  </a:schemeClr>
                </a:solidFill>
              </a:rPr>
              <a:t>QQ</a:t>
            </a:r>
            <a:r>
              <a:rPr lang="zh-CN" altLang="zh-CN" sz="2000" dirty="0">
                <a:solidFill>
                  <a:schemeClr val="tx1">
                    <a:lumMod val="75000"/>
                    <a:lumOff val="25000"/>
                  </a:schemeClr>
                </a:solidFill>
              </a:rPr>
              <a:t>图）。如果满足正规假设，则图上的点应落在具有</a:t>
            </a:r>
            <a:r>
              <a:rPr lang="en-US" altLang="zh-CN" sz="2000" dirty="0">
                <a:solidFill>
                  <a:schemeClr val="tx1">
                    <a:lumMod val="75000"/>
                    <a:lumOff val="25000"/>
                  </a:schemeClr>
                </a:solidFill>
              </a:rPr>
              <a:t>45</a:t>
            </a:r>
            <a:r>
              <a:rPr lang="zh-CN" altLang="zh-CN" sz="2000" dirty="0">
                <a:solidFill>
                  <a:schemeClr val="tx1">
                    <a:lumMod val="75000"/>
                    <a:lumOff val="25000"/>
                  </a:schemeClr>
                </a:solidFill>
              </a:rPr>
              <a:t>度角的直线上，否则违反正规性假设。</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②如果因变量与自变量线性相关，则残差值与预测值不相关。该图这暗示着你可能需要对回归模型加上一个二次项。</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③如果相同的方差</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齐次性，左下角</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满足不变方差假设，则水平线周围的点应随机分布在左下图中。该图似乎满足此假设。</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④最后一幅“残差与杠图”（右下）提供了你可能关注的单个观测点的信息。图形可以识别离群点、高杠杆点和强影响点。</a:t>
            </a:r>
            <a:endParaRPr lang="zh-CN" altLang="zh-CN" sz="2000" dirty="0">
              <a:solidFill>
                <a:schemeClr val="tx1">
                  <a:lumMod val="75000"/>
                  <a:lumOff val="25000"/>
                </a:schemeClr>
              </a:solidFill>
            </a:endParaRPr>
          </a:p>
          <a:p>
            <a:pPr indent="457200" algn="just"/>
            <a:endParaRPr lang="zh-CN" altLang="zh-CN" sz="20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63504" y="847253"/>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30" y="1169836"/>
              <a:ext cx="1335538" cy="523220"/>
            </a:xfrm>
            <a:prstGeom prst="rect">
              <a:avLst/>
            </a:prstGeom>
            <a:noFill/>
          </p:spPr>
          <p:txBody>
            <a:bodyPr wrap="none" rtlCol="0">
              <a:spAutoFit/>
            </a:bodyPr>
            <a:lstStyle/>
            <a:p>
              <a:pPr algn="ctr"/>
              <a:r>
                <a:rPr lang="zh-CN" altLang="en-US" sz="2800" dirty="0" smtClean="0">
                  <a:solidFill>
                    <a:schemeClr val="accent4"/>
                  </a:solidFill>
                </a:rPr>
                <a:t>第九章 数据建模</a:t>
              </a:r>
              <a:endParaRPr lang="zh-CN" altLang="en-US" sz="2800" dirty="0">
                <a:solidFill>
                  <a:schemeClr val="accent4"/>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49613" y="565570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41" name="组合 40"/>
          <p:cNvGrpSpPr/>
          <p:nvPr/>
        </p:nvGrpSpPr>
        <p:grpSpPr>
          <a:xfrm>
            <a:off x="1749613" y="2520895"/>
            <a:ext cx="5693399" cy="426278"/>
            <a:chOff x="1807265" y="2935089"/>
            <a:chExt cx="5693399" cy="426278"/>
          </a:xfrm>
        </p:grpSpPr>
        <p:sp>
          <p:nvSpPr>
            <p:cNvPr id="42" name="圆角矩形 4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关联分析模型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749613" y="2956219"/>
            <a:ext cx="5693399" cy="426278"/>
            <a:chOff x="1807265" y="2935089"/>
            <a:chExt cx="5693399" cy="426278"/>
          </a:xfrm>
        </p:grpSpPr>
        <p:sp>
          <p:nvSpPr>
            <p:cNvPr id="55" name="圆角矩形 54"/>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p:cNvSpPr/>
            <p:nvPr/>
          </p:nvSpPr>
          <p:spPr>
            <a:xfrm>
              <a:off x="1881814" y="2945869"/>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传统决策树模型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1749613" y="4713936"/>
            <a:ext cx="5693399" cy="426278"/>
            <a:chOff x="1807265" y="2935089"/>
            <a:chExt cx="5693399" cy="426278"/>
          </a:xfrm>
        </p:grpSpPr>
        <p:sp>
          <p:nvSpPr>
            <p:cNvPr id="58" name="圆角矩形 5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9.8</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线性回归模型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761333" y="3404047"/>
            <a:ext cx="5693399" cy="426278"/>
            <a:chOff x="1807265" y="2935089"/>
            <a:chExt cx="5693399" cy="426278"/>
          </a:xfrm>
        </p:grpSpPr>
        <p:sp>
          <p:nvSpPr>
            <p:cNvPr id="34" name="圆角矩形 3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1881814" y="2945869"/>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随机森林决策树模型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733197" y="3854223"/>
            <a:ext cx="5693399" cy="426278"/>
            <a:chOff x="1807265" y="2935089"/>
            <a:chExt cx="5693399" cy="426278"/>
          </a:xfrm>
        </p:grpSpPr>
        <p:sp>
          <p:nvSpPr>
            <p:cNvPr id="39" name="圆角矩形 3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1881814" y="2945869"/>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自适应选择决策树模型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747265" y="4290331"/>
            <a:ext cx="5693399" cy="426278"/>
            <a:chOff x="1807265" y="2935089"/>
            <a:chExt cx="5693399" cy="426278"/>
          </a:xfrm>
        </p:grpSpPr>
        <p:sp>
          <p:nvSpPr>
            <p:cNvPr id="46" name="圆角矩形 45"/>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矩形 50"/>
            <p:cNvSpPr/>
            <p:nvPr/>
          </p:nvSpPr>
          <p:spPr>
            <a:xfrm>
              <a:off x="1881814" y="2945869"/>
              <a:ext cx="163859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9.7</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SVM</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1747265" y="5175832"/>
            <a:ext cx="5693399" cy="426278"/>
            <a:chOff x="1807265" y="2935089"/>
            <a:chExt cx="5693399" cy="426278"/>
          </a:xfrm>
        </p:grpSpPr>
        <p:sp>
          <p:nvSpPr>
            <p:cNvPr id="53" name="圆角矩形 52"/>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9.9</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神经网络模型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51096" y="1622111"/>
            <a:ext cx="5693399" cy="415498"/>
            <a:chOff x="1807265" y="2462595"/>
            <a:chExt cx="5693399" cy="415498"/>
          </a:xfrm>
        </p:grpSpPr>
        <p:sp>
          <p:nvSpPr>
            <p:cNvPr id="62" name="圆角矩形 61"/>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1883286" y="2462595"/>
              <a:ext cx="217399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Rattle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包</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1751096" y="2085571"/>
            <a:ext cx="5693399" cy="426278"/>
            <a:chOff x="1807265" y="2935089"/>
            <a:chExt cx="5693399" cy="426278"/>
          </a:xfrm>
          <a:solidFill>
            <a:srgbClr val="3D89BC"/>
          </a:solidFill>
        </p:grpSpPr>
        <p:sp>
          <p:nvSpPr>
            <p:cNvPr id="65" name="圆角矩形 64"/>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1814" y="2945869"/>
              <a:ext cx="2143536" cy="415498"/>
            </a:xfrm>
            <a:prstGeom prst="rect">
              <a:avLst/>
            </a:prstGeom>
            <a:grp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9.2</a:t>
              </a:r>
              <a:r>
                <a:rPr lang="zh-CN" altLang="en-US" sz="2100" spc="225" dirty="0" smtClean="0">
                  <a:solidFill>
                    <a:schemeClr val="bg1"/>
                  </a:solidFill>
                  <a:latin typeface="微软雅黑" panose="020B0503020204020204" pitchFamily="34" charset="-122"/>
                  <a:ea typeface="微软雅黑" panose="020B0503020204020204" pitchFamily="34" charset="-122"/>
                </a:rPr>
                <a:t>　聚类模型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63504" y="847253"/>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30" y="1169836"/>
              <a:ext cx="1335538" cy="523220"/>
            </a:xfrm>
            <a:prstGeom prst="rect">
              <a:avLst/>
            </a:prstGeom>
            <a:noFill/>
          </p:spPr>
          <p:txBody>
            <a:bodyPr wrap="none" rtlCol="0">
              <a:spAutoFit/>
            </a:bodyPr>
            <a:lstStyle/>
            <a:p>
              <a:pPr algn="ctr"/>
              <a:r>
                <a:rPr lang="zh-CN" altLang="en-US" sz="2800" dirty="0" smtClean="0">
                  <a:solidFill>
                    <a:schemeClr val="accent4"/>
                  </a:solidFill>
                </a:rPr>
                <a:t>第九章 数据建模</a:t>
              </a:r>
              <a:endParaRPr lang="zh-CN" altLang="en-US" sz="2800" dirty="0">
                <a:solidFill>
                  <a:schemeClr val="accent4"/>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49613" y="565570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33" name="组合 32"/>
          <p:cNvGrpSpPr/>
          <p:nvPr/>
        </p:nvGrpSpPr>
        <p:grpSpPr>
          <a:xfrm>
            <a:off x="1745266" y="2961564"/>
            <a:ext cx="5693399" cy="426278"/>
            <a:chOff x="1807265" y="2935089"/>
            <a:chExt cx="5693399" cy="426278"/>
          </a:xfrm>
        </p:grpSpPr>
        <p:sp>
          <p:nvSpPr>
            <p:cNvPr id="34" name="圆角矩形 3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1881814" y="2945869"/>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传统决策树模型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744979" y="3396332"/>
            <a:ext cx="5693399" cy="426278"/>
            <a:chOff x="1807265" y="2935089"/>
            <a:chExt cx="5693399" cy="426278"/>
          </a:xfrm>
        </p:grpSpPr>
        <p:sp>
          <p:nvSpPr>
            <p:cNvPr id="39" name="圆角矩形 3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1881814" y="2945869"/>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随机森林决策树模型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747265" y="4290331"/>
            <a:ext cx="5693399" cy="426278"/>
            <a:chOff x="1807265" y="2935089"/>
            <a:chExt cx="5693399" cy="426278"/>
          </a:xfrm>
        </p:grpSpPr>
        <p:sp>
          <p:nvSpPr>
            <p:cNvPr id="46" name="圆角矩形 45"/>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矩形 50"/>
            <p:cNvSpPr/>
            <p:nvPr/>
          </p:nvSpPr>
          <p:spPr>
            <a:xfrm>
              <a:off x="1881814" y="2945869"/>
              <a:ext cx="163859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9.7</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SVM</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51096" y="1622111"/>
            <a:ext cx="5693399" cy="415498"/>
            <a:chOff x="1807265" y="2462595"/>
            <a:chExt cx="5693399" cy="415498"/>
          </a:xfrm>
        </p:grpSpPr>
        <p:sp>
          <p:nvSpPr>
            <p:cNvPr id="62" name="圆角矩形 61"/>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1883286" y="2462595"/>
              <a:ext cx="217399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Rattle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包</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1751096" y="2071503"/>
            <a:ext cx="5693399" cy="426278"/>
            <a:chOff x="1807265" y="2935089"/>
            <a:chExt cx="5693399" cy="426278"/>
          </a:xfrm>
        </p:grpSpPr>
        <p:sp>
          <p:nvSpPr>
            <p:cNvPr id="48" name="圆角矩形 4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矩形 48"/>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749613" y="2492759"/>
            <a:ext cx="5693399" cy="426278"/>
            <a:chOff x="1807265" y="2935089"/>
            <a:chExt cx="5693399" cy="426278"/>
          </a:xfrm>
        </p:grpSpPr>
        <p:sp>
          <p:nvSpPr>
            <p:cNvPr id="64" name="圆角矩形 6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矩形 64"/>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关联分析模型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1733197" y="3854223"/>
            <a:ext cx="5693399" cy="426278"/>
            <a:chOff x="1807265" y="2935089"/>
            <a:chExt cx="5693399" cy="426278"/>
          </a:xfrm>
        </p:grpSpPr>
        <p:sp>
          <p:nvSpPr>
            <p:cNvPr id="67" name="圆角矩形 66"/>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2945869"/>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自适应选择决策树模型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1749613" y="4713936"/>
            <a:ext cx="5693399" cy="426278"/>
            <a:chOff x="1807265" y="2935089"/>
            <a:chExt cx="5693399" cy="426278"/>
          </a:xfrm>
        </p:grpSpPr>
        <p:sp>
          <p:nvSpPr>
            <p:cNvPr id="58" name="圆角矩形 5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9.8</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线性回归模型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6" name="圆角矩形 65"/>
          <p:cNvSpPr/>
          <p:nvPr/>
        </p:nvSpPr>
        <p:spPr>
          <a:xfrm>
            <a:off x="1749613" y="5191464"/>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smtClean="0">
                <a:solidFill>
                  <a:schemeClr val="bg1"/>
                </a:solidFill>
              </a:rPr>
              <a:t> 9.9    </a:t>
            </a:r>
            <a:r>
              <a:rPr lang="zh-CN" altLang="en-US" sz="2100" dirty="0" smtClean="0">
                <a:solidFill>
                  <a:schemeClr val="bg1"/>
                </a:solidFill>
              </a:rPr>
              <a:t>神经网络模型</a:t>
            </a:r>
            <a:endParaRPr lang="zh-CN" altLang="en-US" sz="2100"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神经元</a:t>
            </a:r>
            <a:endParaRPr kumimoji="1" lang="zh-CN" altLang="en-US" sz="2400" dirty="0" smtClean="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9.9 </a:t>
            </a:r>
            <a:r>
              <a:rPr lang="zh-CN" altLang="en-US" sz="2100" b="1" spc="225" dirty="0" smtClean="0">
                <a:solidFill>
                  <a:prstClr val="white"/>
                </a:solidFill>
              </a:rPr>
              <a:t>神经网络模型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pic>
        <p:nvPicPr>
          <p:cNvPr id="13" name="图片 12" descr="tu1"/>
          <p:cNvPicPr/>
          <p:nvPr/>
        </p:nvPicPr>
        <p:blipFill>
          <a:blip r:embed="rId1">
            <a:extLst>
              <a:ext uri="{28A0092B-C50C-407E-A947-70E740481C1C}">
                <a14:useLocalDpi xmlns:a14="http://schemas.microsoft.com/office/drawing/2010/main" val="0"/>
              </a:ext>
            </a:extLst>
          </a:blip>
          <a:srcRect/>
          <a:stretch>
            <a:fillRect/>
          </a:stretch>
        </p:blipFill>
        <p:spPr>
          <a:xfrm>
            <a:off x="1134137" y="1389844"/>
            <a:ext cx="6554440" cy="3407239"/>
          </a:xfrm>
          <a:prstGeom prst="rect">
            <a:avLst/>
          </a:prstGeom>
          <a:noFill/>
          <a:ln>
            <a:noFill/>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6" name="对象 5"/>
          <p:cNvGraphicFramePr>
            <a:graphicFrameLocks noChangeAspect="1"/>
          </p:cNvGraphicFramePr>
          <p:nvPr/>
        </p:nvGraphicFramePr>
        <p:xfrm>
          <a:off x="1141030" y="5050302"/>
          <a:ext cx="1479007" cy="816004"/>
        </p:xfrm>
        <a:graphic>
          <a:graphicData uri="http://schemas.openxmlformats.org/presentationml/2006/ole">
            <mc:AlternateContent xmlns:mc="http://schemas.openxmlformats.org/markup-compatibility/2006">
              <mc:Choice xmlns:v="urn:schemas-microsoft-com:vml" Requires="v">
                <p:oleObj spid="_x0000_s10252" name="Equation" r:id="rId2" imgW="825500" imgH="457200" progId="Equation.DSMT4">
                  <p:embed/>
                </p:oleObj>
              </mc:Choice>
              <mc:Fallback>
                <p:oleObj name="Equation" r:id="rId2" imgW="825500" imgH="4572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30" y="5050302"/>
                        <a:ext cx="1479007" cy="816004"/>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0" name="对象 9"/>
          <p:cNvGraphicFramePr>
            <a:graphicFrameLocks noChangeAspect="1"/>
          </p:cNvGraphicFramePr>
          <p:nvPr/>
        </p:nvGraphicFramePr>
        <p:xfrm>
          <a:off x="5957006" y="5118760"/>
          <a:ext cx="1731571" cy="544939"/>
        </p:xfrm>
        <a:graphic>
          <a:graphicData uri="http://schemas.openxmlformats.org/presentationml/2006/ole">
            <mc:AlternateContent xmlns:mc="http://schemas.openxmlformats.org/markup-compatibility/2006">
              <mc:Choice xmlns:v="urn:schemas-microsoft-com:vml" Requires="v">
                <p:oleObj spid="_x0000_s10253" name="Equation" r:id="rId4" imgW="18288000" imgH="5791200" progId="Equation.DSMT4">
                  <p:embed/>
                </p:oleObj>
              </mc:Choice>
              <mc:Fallback>
                <p:oleObj name="Equation" r:id="rId4" imgW="18288000" imgH="5791200" progId="Equation.DSMT4">
                  <p:embed/>
                  <p:pic>
                    <p:nvPicPr>
                      <p:cNvPr id="0" name="Object 5"/>
                      <p:cNvPicPr>
                        <a:picLocks noChangeAspect="1" noChangeArrowheads="1"/>
                      </p:cNvPicPr>
                      <p:nvPr/>
                    </p:nvPicPr>
                    <p:blipFill>
                      <a:blip r:embed="rId5"/>
                      <a:srcRect/>
                      <a:stretch>
                        <a:fillRect/>
                      </a:stretch>
                    </p:blipFill>
                    <p:spPr bwMode="auto">
                      <a:xfrm>
                        <a:off x="5957006" y="5118760"/>
                        <a:ext cx="1731571" cy="544939"/>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2" name="对象 11"/>
          <p:cNvGraphicFramePr>
            <a:graphicFrameLocks noChangeAspect="1"/>
          </p:cNvGraphicFramePr>
          <p:nvPr/>
        </p:nvGraphicFramePr>
        <p:xfrm>
          <a:off x="3235569" y="5134707"/>
          <a:ext cx="1631853" cy="737341"/>
        </p:xfrm>
        <a:graphic>
          <a:graphicData uri="http://schemas.openxmlformats.org/presentationml/2006/ole">
            <mc:AlternateContent xmlns:mc="http://schemas.openxmlformats.org/markup-compatibility/2006">
              <mc:Choice xmlns:v="urn:schemas-microsoft-com:vml" Requires="v">
                <p:oleObj spid="_x0000_s10254" name="Equation" r:id="rId6" imgW="825500" imgH="457200" progId="Equation.DSMT4">
                  <p:embed/>
                </p:oleObj>
              </mc:Choice>
              <mc:Fallback>
                <p:oleObj name="Equation" r:id="rId6" imgW="825500" imgH="4572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569" y="5134707"/>
                        <a:ext cx="1631853" cy="737341"/>
                      </a:xfrm>
                      <a:prstGeom prst="rect">
                        <a:avLst/>
                      </a:prstGeom>
                      <a:noFill/>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神经元</a:t>
            </a:r>
            <a:endParaRPr kumimoji="1" lang="zh-CN" altLang="en-US" sz="2400" dirty="0" smtClean="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9.9 </a:t>
            </a:r>
            <a:r>
              <a:rPr lang="zh-CN" altLang="en-US" sz="2100" b="1" spc="225" dirty="0" smtClean="0">
                <a:solidFill>
                  <a:prstClr val="white"/>
                </a:solidFill>
              </a:rPr>
              <a:t>神经网络模型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TextBox 3"/>
          <p:cNvSpPr txBox="1"/>
          <p:nvPr/>
        </p:nvSpPr>
        <p:spPr>
          <a:xfrm>
            <a:off x="900332" y="1243657"/>
            <a:ext cx="7737231" cy="1015663"/>
          </a:xfrm>
          <a:prstGeom prst="rect">
            <a:avLst/>
          </a:prstGeom>
          <a:noFill/>
        </p:spPr>
        <p:txBody>
          <a:bodyPr wrap="square" rtlCol="0">
            <a:spAutoFit/>
          </a:bodyPr>
          <a:lstStyle/>
          <a:p>
            <a:r>
              <a:rPr lang="zh-CN" altLang="zh-CN" sz="2000" dirty="0">
                <a:solidFill>
                  <a:schemeClr val="tx1">
                    <a:lumMod val="75000"/>
                    <a:lumOff val="25000"/>
                  </a:schemeClr>
                </a:solidFill>
              </a:rPr>
              <a:t>激活函数</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可以有以下几种</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）阈值函数</a:t>
            </a:r>
            <a:endParaRPr lang="zh-CN" altLang="zh-CN" sz="2000" dirty="0">
              <a:solidFill>
                <a:schemeClr val="tx1">
                  <a:lumMod val="75000"/>
                  <a:lumOff val="25000"/>
                </a:schemeClr>
              </a:solidFill>
            </a:endParaRPr>
          </a:p>
          <a:p>
            <a:endParaRPr lang="zh-CN" altLang="zh-CN" sz="2000" dirty="0" smtClean="0">
              <a:solidFill>
                <a:schemeClr val="tx1">
                  <a:lumMod val="75000"/>
                  <a:lumOff val="25000"/>
                </a:schemeClr>
              </a:solidFill>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1" name="对象 10"/>
          <p:cNvGraphicFramePr>
            <a:graphicFrameLocks noChangeAspect="1"/>
          </p:cNvGraphicFramePr>
          <p:nvPr/>
        </p:nvGraphicFramePr>
        <p:xfrm>
          <a:off x="1742008" y="2081213"/>
          <a:ext cx="1990784" cy="816732"/>
        </p:xfrm>
        <a:graphic>
          <a:graphicData uri="http://schemas.openxmlformats.org/presentationml/2006/ole">
            <mc:AlternateContent xmlns:mc="http://schemas.openxmlformats.org/markup-compatibility/2006">
              <mc:Choice xmlns:v="urn:schemas-microsoft-com:vml" Requires="v">
                <p:oleObj spid="_x0000_s11270" name="Equation" r:id="rId1" imgW="1117600" imgH="457200" progId="Equation.DSMT4">
                  <p:embed/>
                </p:oleObj>
              </mc:Choice>
              <mc:Fallback>
                <p:oleObj name="Equation" r:id="rId1" imgW="1117600" imgH="457200" progId="Equation.DSMT4">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008" y="2081213"/>
                        <a:ext cx="1990784" cy="816732"/>
                      </a:xfrm>
                      <a:prstGeom prst="rect">
                        <a:avLst/>
                      </a:prstGeom>
                      <a:noFill/>
                    </p:spPr>
                  </p:pic>
                </p:oleObj>
              </mc:Fallback>
            </mc:AlternateContent>
          </a:graphicData>
        </a:graphic>
      </p:graphicFrame>
      <p:sp>
        <p:nvSpPr>
          <p:cNvPr id="12" name="TextBox 11"/>
          <p:cNvSpPr txBox="1"/>
          <p:nvPr/>
        </p:nvSpPr>
        <p:spPr>
          <a:xfrm>
            <a:off x="900332" y="2841674"/>
            <a:ext cx="3699803" cy="707886"/>
          </a:xfrm>
          <a:prstGeom prst="rect">
            <a:avLst/>
          </a:prstGeom>
          <a:noFill/>
        </p:spPr>
        <p:txBody>
          <a:bodyPr wrap="square" rtlCol="0">
            <a:spAutoFit/>
          </a:bodyPr>
          <a:lstStyle/>
          <a:p>
            <a:r>
              <a:rPr lang="zh-CN" altLang="zh-CN" sz="2000" dirty="0">
                <a:solidFill>
                  <a:schemeClr val="tx1">
                    <a:lumMod val="75000"/>
                    <a:lumOff val="25000"/>
                  </a:schemeClr>
                </a:solidFill>
              </a:rPr>
              <a:t>（</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）分段线性函数</a:t>
            </a:r>
            <a:endParaRPr lang="zh-CN" altLang="zh-CN" sz="2000" dirty="0"/>
          </a:p>
          <a:p>
            <a:endParaRPr lang="zh-CN" altLang="en-US" sz="2000" dirty="0" smtClean="0"/>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6" name="对象 15"/>
          <p:cNvGraphicFramePr>
            <a:graphicFrameLocks noChangeAspect="1"/>
          </p:cNvGraphicFramePr>
          <p:nvPr/>
        </p:nvGraphicFramePr>
        <p:xfrm>
          <a:off x="1835833" y="3511961"/>
          <a:ext cx="2933114" cy="1420727"/>
        </p:xfrm>
        <a:graphic>
          <a:graphicData uri="http://schemas.openxmlformats.org/presentationml/2006/ole">
            <mc:AlternateContent xmlns:mc="http://schemas.openxmlformats.org/markup-compatibility/2006">
              <mc:Choice xmlns:v="urn:schemas-microsoft-com:vml" Requires="v">
                <p:oleObj spid="_x0000_s11271" name="Equation" r:id="rId3" imgW="1828800" imgH="889000" progId="Equation.DSMT4">
                  <p:embed/>
                </p:oleObj>
              </mc:Choice>
              <mc:Fallback>
                <p:oleObj name="Equation" r:id="rId3" imgW="1828800" imgH="889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833" y="3511961"/>
                        <a:ext cx="2933114" cy="1420727"/>
                      </a:xfrm>
                      <a:prstGeom prst="rect">
                        <a:avLst/>
                      </a:prstGeom>
                      <a:noFill/>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神经元</a:t>
            </a:r>
            <a:endParaRPr kumimoji="1" lang="zh-CN" altLang="en-US" sz="2400" dirty="0" smtClean="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9.9 </a:t>
            </a:r>
            <a:r>
              <a:rPr lang="zh-CN" altLang="en-US" sz="2100" b="1" spc="225" dirty="0" smtClean="0">
                <a:solidFill>
                  <a:prstClr val="white"/>
                </a:solidFill>
              </a:rPr>
              <a:t>神经网络模型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TextBox 3"/>
          <p:cNvSpPr txBox="1"/>
          <p:nvPr/>
        </p:nvSpPr>
        <p:spPr>
          <a:xfrm>
            <a:off x="801859" y="1243657"/>
            <a:ext cx="7737231" cy="707886"/>
          </a:xfrm>
          <a:prstGeom prst="rect">
            <a:avLst/>
          </a:prstGeom>
          <a:noFill/>
        </p:spPr>
        <p:txBody>
          <a:bodyPr wrap="square" rtlCol="0">
            <a:spAutoFit/>
          </a:bodyPr>
          <a:lstStyle/>
          <a:p>
            <a:r>
              <a:rPr lang="zh-CN" altLang="zh-CN" sz="2000" dirty="0">
                <a:solidFill>
                  <a:schemeClr val="tx1">
                    <a:lumMod val="75000"/>
                    <a:lumOff val="25000"/>
                  </a:schemeClr>
                </a:solidFill>
              </a:rPr>
              <a:t>（</a:t>
            </a:r>
            <a:r>
              <a:rPr lang="en-US" altLang="zh-CN" sz="2000" dirty="0">
                <a:solidFill>
                  <a:schemeClr val="tx1">
                    <a:lumMod val="75000"/>
                    <a:lumOff val="25000"/>
                  </a:schemeClr>
                </a:solidFill>
              </a:rPr>
              <a:t>3</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sigmoid</a:t>
            </a:r>
            <a:r>
              <a:rPr lang="zh-CN" altLang="zh-CN" sz="2000" dirty="0">
                <a:solidFill>
                  <a:schemeClr val="tx1">
                    <a:lumMod val="75000"/>
                    <a:lumOff val="25000"/>
                  </a:schemeClr>
                </a:solidFill>
              </a:rPr>
              <a:t>函数</a:t>
            </a:r>
            <a:endParaRPr lang="zh-CN" altLang="zh-CN" sz="2000" dirty="0"/>
          </a:p>
          <a:p>
            <a:endParaRPr lang="zh-CN" altLang="en-US" sz="2000" dirty="0" smtClean="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 name="TextBox 11"/>
          <p:cNvSpPr txBox="1"/>
          <p:nvPr/>
        </p:nvSpPr>
        <p:spPr>
          <a:xfrm>
            <a:off x="900332" y="2841674"/>
            <a:ext cx="3699803" cy="400110"/>
          </a:xfrm>
          <a:prstGeom prst="rect">
            <a:avLst/>
          </a:prstGeom>
          <a:noFill/>
        </p:spPr>
        <p:txBody>
          <a:bodyPr wrap="square" rtlCol="0">
            <a:spAutoFit/>
          </a:bodyPr>
          <a:lstStyle/>
          <a:p>
            <a:r>
              <a:rPr lang="zh-CN" altLang="zh-CN" sz="2000" dirty="0" smtClean="0">
                <a:solidFill>
                  <a:schemeClr val="tx1">
                    <a:lumMod val="75000"/>
                    <a:lumOff val="25000"/>
                  </a:schemeClr>
                </a:solidFill>
              </a:rPr>
              <a:t>（</a:t>
            </a:r>
            <a:r>
              <a:rPr lang="en-US" altLang="zh-CN" sz="2000" dirty="0" smtClean="0">
                <a:solidFill>
                  <a:schemeClr val="tx1">
                    <a:lumMod val="75000"/>
                    <a:lumOff val="25000"/>
                  </a:schemeClr>
                </a:solidFill>
              </a:rPr>
              <a:t>4</a:t>
            </a:r>
            <a:r>
              <a:rPr lang="zh-CN" altLang="zh-CN" sz="2000" dirty="0" smtClean="0">
                <a:solidFill>
                  <a:schemeClr val="tx1">
                    <a:lumMod val="75000"/>
                    <a:lumOff val="25000"/>
                  </a:schemeClr>
                </a:solidFill>
              </a:rPr>
              <a:t>）</a:t>
            </a:r>
            <a:r>
              <a:rPr lang="zh-CN" altLang="zh-CN" sz="2000" dirty="0">
                <a:solidFill>
                  <a:schemeClr val="tx1">
                    <a:lumMod val="75000"/>
                    <a:lumOff val="25000"/>
                  </a:schemeClr>
                </a:solidFill>
              </a:rPr>
              <a:t>双曲正切函数</a:t>
            </a:r>
            <a:endParaRPr lang="zh-CN" altLang="zh-CN" sz="2000" dirty="0" smtClean="0">
              <a:solidFill>
                <a:schemeClr val="tx1">
                  <a:lumMod val="75000"/>
                  <a:lumOff val="25000"/>
                </a:schemeClr>
              </a:solidFill>
            </a:endParaRPr>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0" name="对象 9"/>
          <p:cNvGraphicFramePr>
            <a:graphicFrameLocks noChangeAspect="1"/>
          </p:cNvGraphicFramePr>
          <p:nvPr/>
        </p:nvGraphicFramePr>
        <p:xfrm>
          <a:off x="1909764" y="1678140"/>
          <a:ext cx="2662236" cy="880740"/>
        </p:xfrm>
        <a:graphic>
          <a:graphicData uri="http://schemas.openxmlformats.org/presentationml/2006/ole">
            <mc:AlternateContent xmlns:mc="http://schemas.openxmlformats.org/markup-compatibility/2006">
              <mc:Choice xmlns:v="urn:schemas-microsoft-com:vml" Requires="v">
                <p:oleObj spid="_x0000_s12293" name="Equation" r:id="rId1" imgW="1270000" imgH="419100" progId="Equation.DSMT4">
                  <p:embed/>
                </p:oleObj>
              </mc:Choice>
              <mc:Fallback>
                <p:oleObj name="Equation" r:id="rId1" imgW="1270000" imgH="419100" progId="Equation.DSMT4">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4" y="1678140"/>
                        <a:ext cx="2662236" cy="880740"/>
                      </a:xfrm>
                      <a:prstGeom prst="rect">
                        <a:avLst/>
                      </a:prstGeom>
                      <a:noFill/>
                    </p:spPr>
                  </p:pic>
                </p:oleObj>
              </mc:Fallback>
            </mc:AlternateContent>
          </a:graphicData>
        </a:graphic>
      </p:graphicFrame>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7" name="对象 16"/>
          <p:cNvGraphicFramePr>
            <a:graphicFrameLocks noChangeAspect="1"/>
          </p:cNvGraphicFramePr>
          <p:nvPr/>
        </p:nvGraphicFramePr>
        <p:xfrm>
          <a:off x="1909762" y="3573194"/>
          <a:ext cx="4350355" cy="998806"/>
        </p:xfrm>
        <a:graphic>
          <a:graphicData uri="http://schemas.openxmlformats.org/presentationml/2006/ole">
            <mc:AlternateContent xmlns:mc="http://schemas.openxmlformats.org/markup-compatibility/2006">
              <mc:Choice xmlns:v="urn:schemas-microsoft-com:vml" Requires="v">
                <p:oleObj spid="_x0000_s12294" name="Equation" r:id="rId3" imgW="1866900" imgH="431800" progId="Equation.DSMT4">
                  <p:embed/>
                </p:oleObj>
              </mc:Choice>
              <mc:Fallback>
                <p:oleObj name="Equation" r:id="rId3" imgW="1866900" imgH="43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9762" y="3573194"/>
                        <a:ext cx="4350355" cy="998806"/>
                      </a:xfrm>
                      <a:prstGeom prst="rect">
                        <a:avLst/>
                      </a:prstGeom>
                      <a:noFill/>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网络拓扑结构</a:t>
            </a:r>
            <a:endParaRPr kumimoji="1" lang="zh-CN" altLang="en-US" sz="2400" dirty="0" smtClean="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9.9 </a:t>
            </a:r>
            <a:r>
              <a:rPr lang="zh-CN" altLang="en-US" sz="2100" b="1" spc="225" dirty="0" smtClean="0">
                <a:solidFill>
                  <a:prstClr val="white"/>
                </a:solidFill>
              </a:rPr>
              <a:t>神经网络模型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TextBox 3"/>
          <p:cNvSpPr txBox="1"/>
          <p:nvPr/>
        </p:nvSpPr>
        <p:spPr>
          <a:xfrm>
            <a:off x="801859" y="1243657"/>
            <a:ext cx="7737231" cy="2554545"/>
          </a:xfrm>
          <a:prstGeom prst="rect">
            <a:avLst/>
          </a:prstGeom>
          <a:noFill/>
        </p:spPr>
        <p:txBody>
          <a:bodyPr wrap="square" rtlCol="0">
            <a:spAutoFit/>
          </a:bodyPr>
          <a:lstStyle/>
          <a:p>
            <a:pPr indent="457200" algn="just"/>
            <a:r>
              <a:rPr lang="zh-CN" altLang="zh-CN" sz="2000" dirty="0">
                <a:solidFill>
                  <a:schemeClr val="tx1">
                    <a:lumMod val="75000"/>
                    <a:lumOff val="25000"/>
                  </a:schemeClr>
                </a:solidFill>
              </a:rPr>
              <a:t>（</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前馈型网络。各神经元接收前一层的输入，并输出给下一层，没有反馈。节点分为两类，即输入单元和计算单元，每一计算单元可有任意个输入，但只有一个输出（它可耦合到任意多个其它节点作为其输出）。通常前馈网络可分为不同的层，第</a:t>
            </a:r>
            <a:r>
              <a:rPr lang="en-US" altLang="zh-CN" sz="2000" dirty="0" err="1">
                <a:solidFill>
                  <a:schemeClr val="tx1">
                    <a:lumMod val="75000"/>
                    <a:lumOff val="25000"/>
                  </a:schemeClr>
                </a:solidFill>
              </a:rPr>
              <a:t>i</a:t>
            </a:r>
            <a:r>
              <a:rPr lang="zh-CN" altLang="zh-CN" sz="2000" dirty="0">
                <a:solidFill>
                  <a:schemeClr val="tx1">
                    <a:lumMod val="75000"/>
                    <a:lumOff val="25000"/>
                  </a:schemeClr>
                </a:solidFill>
              </a:rPr>
              <a:t>层的输入只与第</a:t>
            </a:r>
            <a:r>
              <a:rPr lang="en-US" altLang="zh-CN" sz="2000" dirty="0">
                <a:solidFill>
                  <a:schemeClr val="tx1">
                    <a:lumMod val="75000"/>
                    <a:lumOff val="25000"/>
                  </a:schemeClr>
                </a:solidFill>
              </a:rPr>
              <a:t>i-1</a:t>
            </a:r>
            <a:r>
              <a:rPr lang="zh-CN" altLang="zh-CN" sz="2000" dirty="0">
                <a:solidFill>
                  <a:schemeClr val="tx1">
                    <a:lumMod val="75000"/>
                    <a:lumOff val="25000"/>
                  </a:schemeClr>
                </a:solidFill>
              </a:rPr>
              <a:t>层输出相连，输入和输出节点与外界相连，而其它中间层则称为隐层。</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）反馈型网络</a:t>
            </a:r>
            <a:endParaRPr lang="zh-CN" altLang="zh-CN" sz="2000" dirty="0">
              <a:solidFill>
                <a:schemeClr val="tx1">
                  <a:lumMod val="75000"/>
                  <a:lumOff val="25000"/>
                </a:schemeClr>
              </a:solidFill>
            </a:endParaRPr>
          </a:p>
          <a:p>
            <a:pPr indent="457200" algn="just"/>
            <a:r>
              <a:rPr lang="zh-CN" altLang="zh-CN" sz="2000" dirty="0">
                <a:solidFill>
                  <a:schemeClr val="tx1">
                    <a:lumMod val="75000"/>
                    <a:lumOff val="25000"/>
                  </a:schemeClr>
                </a:solidFill>
              </a:rPr>
              <a:t>所有节点都是计算单元，同时也可接收输入，并向外界输出</a:t>
            </a:r>
            <a:r>
              <a:rPr lang="zh-CN" altLang="zh-CN" sz="2000" dirty="0" smtClean="0">
                <a:solidFill>
                  <a:schemeClr val="tx1">
                    <a:lumMod val="75000"/>
                    <a:lumOff val="25000"/>
                  </a:schemeClr>
                </a:solidFill>
              </a:rPr>
              <a:t>。</a:t>
            </a:r>
            <a:endParaRPr lang="zh-CN" altLang="zh-CN" sz="2000" dirty="0" smtClean="0">
              <a:solidFill>
                <a:schemeClr val="tx1">
                  <a:lumMod val="75000"/>
                  <a:lumOff val="25000"/>
                </a:schemeClr>
              </a:solidFill>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工作过程</a:t>
            </a:r>
            <a:endParaRPr kumimoji="1" lang="zh-CN" altLang="en-US" sz="2400" dirty="0" smtClean="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9.9 </a:t>
            </a:r>
            <a:r>
              <a:rPr lang="zh-CN" altLang="en-US" sz="2100" b="1" spc="225" dirty="0" smtClean="0">
                <a:solidFill>
                  <a:prstClr val="white"/>
                </a:solidFill>
              </a:rPr>
              <a:t>神经网络模型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TextBox 3"/>
          <p:cNvSpPr txBox="1"/>
          <p:nvPr/>
        </p:nvSpPr>
        <p:spPr>
          <a:xfrm>
            <a:off x="801859" y="1243657"/>
            <a:ext cx="7737231" cy="1323439"/>
          </a:xfrm>
          <a:prstGeom prst="rect">
            <a:avLst/>
          </a:prstGeom>
          <a:noFill/>
        </p:spPr>
        <p:txBody>
          <a:bodyPr wrap="square" rtlCol="0">
            <a:spAutoFit/>
          </a:bodyPr>
          <a:lstStyle/>
          <a:p>
            <a:pPr indent="457200" algn="just"/>
            <a:r>
              <a:rPr lang="en-US" altLang="zh-CN" sz="2000" dirty="0">
                <a:solidFill>
                  <a:schemeClr val="tx1">
                    <a:lumMod val="75000"/>
                    <a:lumOff val="25000"/>
                  </a:schemeClr>
                </a:solidFill>
              </a:rPr>
              <a:t>NN</a:t>
            </a:r>
            <a:r>
              <a:rPr lang="zh-CN" altLang="zh-CN" sz="2000" dirty="0">
                <a:solidFill>
                  <a:schemeClr val="tx1">
                    <a:lumMod val="75000"/>
                    <a:lumOff val="25000"/>
                  </a:schemeClr>
                </a:solidFill>
              </a:rPr>
              <a:t>的工作过程主要分为两个阶段：第一个阶段是学习期，此时各计算单元状态不变，各连线上的权值可通过学习来修改；第二阶段是工作期，此时各连接权固定，计算单元状态变化，以达到某种稳定状态。</a:t>
            </a:r>
            <a:endParaRPr lang="zh-CN" altLang="zh-CN" sz="2000" dirty="0">
              <a:solidFill>
                <a:schemeClr val="tx1">
                  <a:lumMod val="75000"/>
                  <a:lumOff val="25000"/>
                </a:schemeClr>
              </a:solidFill>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实验指导</a:t>
            </a:r>
            <a:endParaRPr kumimoji="1" lang="zh-CN" altLang="en-US" sz="2400" dirty="0" smtClean="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9.9 </a:t>
            </a:r>
            <a:r>
              <a:rPr lang="zh-CN" altLang="en-US" sz="2100" b="1" spc="225" dirty="0" smtClean="0">
                <a:solidFill>
                  <a:prstClr val="white"/>
                </a:solidFill>
              </a:rPr>
              <a:t>神经网络模型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pic>
        <p:nvPicPr>
          <p:cNvPr id="13" name="图片 12"/>
          <p:cNvPicPr/>
          <p:nvPr/>
        </p:nvPicPr>
        <p:blipFill>
          <a:blip r:embed="rId1">
            <a:extLst>
              <a:ext uri="{28A0092B-C50C-407E-A947-70E740481C1C}">
                <a14:useLocalDpi xmlns:a14="http://schemas.microsoft.com/office/drawing/2010/main" val="0"/>
              </a:ext>
            </a:extLst>
          </a:blip>
          <a:srcRect/>
          <a:stretch>
            <a:fillRect/>
          </a:stretch>
        </p:blipFill>
        <p:spPr>
          <a:xfrm>
            <a:off x="964044" y="1374750"/>
            <a:ext cx="7237421" cy="4308598"/>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实验指导</a:t>
            </a:r>
            <a:endParaRPr kumimoji="1" lang="zh-CN" altLang="en-US" sz="2400" dirty="0" smtClean="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9.9 </a:t>
            </a:r>
            <a:r>
              <a:rPr lang="zh-CN" altLang="en-US" sz="2100" b="1" spc="225" dirty="0" smtClean="0">
                <a:solidFill>
                  <a:prstClr val="white"/>
                </a:solidFill>
              </a:rPr>
              <a:t>神经网络模型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pic>
        <p:nvPicPr>
          <p:cNvPr id="15" name="图片 14"/>
          <p:cNvPicPr/>
          <p:nvPr/>
        </p:nvPicPr>
        <p:blipFill>
          <a:blip r:embed="rId1">
            <a:extLst>
              <a:ext uri="{28A0092B-C50C-407E-A947-70E740481C1C}">
                <a14:useLocalDpi xmlns:a14="http://schemas.microsoft.com/office/drawing/2010/main" val="0"/>
              </a:ext>
            </a:extLst>
          </a:blip>
          <a:srcRect/>
          <a:stretch>
            <a:fillRect/>
          </a:stretch>
        </p:blipFill>
        <p:spPr>
          <a:xfrm>
            <a:off x="964044" y="1969403"/>
            <a:ext cx="7518774" cy="3713945"/>
          </a:xfrm>
          <a:prstGeom prst="rect">
            <a:avLst/>
          </a:prstGeom>
          <a:noFill/>
          <a:ln>
            <a:noFill/>
          </a:ln>
        </p:spPr>
      </p:pic>
      <p:sp>
        <p:nvSpPr>
          <p:cNvPr id="4" name="TextBox 3"/>
          <p:cNvSpPr txBox="1"/>
          <p:nvPr/>
        </p:nvSpPr>
        <p:spPr>
          <a:xfrm>
            <a:off x="1083212" y="1378634"/>
            <a:ext cx="3108960" cy="400110"/>
          </a:xfrm>
          <a:prstGeom prst="rect">
            <a:avLst/>
          </a:prstGeom>
          <a:noFill/>
        </p:spPr>
        <p:txBody>
          <a:bodyPr wrap="square" rtlCol="0">
            <a:spAutoFit/>
          </a:bodyPr>
          <a:lstStyle/>
          <a:p>
            <a:r>
              <a:rPr lang="zh-CN" altLang="en-US" sz="2000" dirty="0" smtClean="0">
                <a:solidFill>
                  <a:schemeClr val="tx1">
                    <a:lumMod val="75000"/>
                    <a:lumOff val="25000"/>
                  </a:schemeClr>
                </a:solidFill>
              </a:rPr>
              <a:t>第一隐藏层权重</a:t>
            </a:r>
            <a:endParaRPr lang="zh-CN" altLang="en-US" sz="20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实验指导</a:t>
            </a:r>
            <a:endParaRPr kumimoji="1" lang="zh-CN" altLang="en-US" sz="2400" dirty="0" smtClean="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9.9 </a:t>
            </a:r>
            <a:r>
              <a:rPr lang="zh-CN" altLang="en-US" sz="2100" b="1" spc="225" dirty="0" smtClean="0">
                <a:solidFill>
                  <a:prstClr val="white"/>
                </a:solidFill>
              </a:rPr>
              <a:t>神经网络模型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4" name="TextBox 3"/>
          <p:cNvSpPr txBox="1"/>
          <p:nvPr/>
        </p:nvSpPr>
        <p:spPr>
          <a:xfrm>
            <a:off x="1083212" y="1378634"/>
            <a:ext cx="3108960" cy="400110"/>
          </a:xfrm>
          <a:prstGeom prst="rect">
            <a:avLst/>
          </a:prstGeom>
          <a:noFill/>
        </p:spPr>
        <p:txBody>
          <a:bodyPr wrap="square" rtlCol="0">
            <a:spAutoFit/>
          </a:bodyPr>
          <a:lstStyle/>
          <a:p>
            <a:r>
              <a:rPr lang="zh-CN" altLang="en-US" sz="2000" dirty="0" smtClean="0">
                <a:solidFill>
                  <a:schemeClr val="tx1">
                    <a:lumMod val="75000"/>
                    <a:lumOff val="25000"/>
                  </a:schemeClr>
                </a:solidFill>
              </a:rPr>
              <a:t>第二隐藏层权重</a:t>
            </a:r>
            <a:endParaRPr lang="zh-CN" altLang="en-US" sz="2000" dirty="0" smtClean="0">
              <a:solidFill>
                <a:schemeClr val="tx1">
                  <a:lumMod val="75000"/>
                  <a:lumOff val="25000"/>
                </a:schemeClr>
              </a:solidFill>
            </a:endParaRPr>
          </a:p>
        </p:txBody>
      </p:sp>
      <p:pic>
        <p:nvPicPr>
          <p:cNvPr id="16" name="图片 15"/>
          <p:cNvPicPr/>
          <p:nvPr/>
        </p:nvPicPr>
        <p:blipFill>
          <a:blip r:embed="rId1">
            <a:extLst>
              <a:ext uri="{28A0092B-C50C-407E-A947-70E740481C1C}">
                <a14:useLocalDpi xmlns:a14="http://schemas.microsoft.com/office/drawing/2010/main" val="0"/>
              </a:ext>
            </a:extLst>
          </a:blip>
          <a:srcRect/>
          <a:stretch>
            <a:fillRect/>
          </a:stretch>
        </p:blipFill>
        <p:spPr>
          <a:xfrm>
            <a:off x="1134542" y="1979147"/>
            <a:ext cx="7179464" cy="3352507"/>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2"/>
          <p:cNvSpPr txBox="1"/>
          <p:nvPr/>
        </p:nvSpPr>
        <p:spPr>
          <a:xfrm>
            <a:off x="541465" y="781992"/>
            <a:ext cx="415714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实验指导</a:t>
            </a:r>
            <a:endParaRPr kumimoji="1" lang="zh-CN" altLang="en-US" sz="2400" dirty="0" smtClean="0">
              <a:solidFill>
                <a:schemeClr val="tx1">
                  <a:lumMod val="75000"/>
                  <a:lumOff val="25000"/>
                </a:schemeClr>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9.9 </a:t>
            </a:r>
            <a:r>
              <a:rPr lang="zh-CN" altLang="en-US" sz="2100" b="1" spc="225" dirty="0" smtClean="0">
                <a:solidFill>
                  <a:prstClr val="white"/>
                </a:solidFill>
              </a:rPr>
              <a:t>神经网络模型</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4" name="TextBox 3"/>
          <p:cNvSpPr txBox="1"/>
          <p:nvPr/>
        </p:nvSpPr>
        <p:spPr>
          <a:xfrm>
            <a:off x="1083212" y="1378634"/>
            <a:ext cx="3108960" cy="400110"/>
          </a:xfrm>
          <a:prstGeom prst="rect">
            <a:avLst/>
          </a:prstGeom>
          <a:noFill/>
        </p:spPr>
        <p:txBody>
          <a:bodyPr wrap="square" rtlCol="0">
            <a:spAutoFit/>
          </a:bodyPr>
          <a:lstStyle/>
          <a:p>
            <a:r>
              <a:rPr lang="zh-CN" altLang="en-US" sz="2000" dirty="0" smtClean="0">
                <a:solidFill>
                  <a:schemeClr val="tx1">
                    <a:lumMod val="75000"/>
                    <a:lumOff val="25000"/>
                  </a:schemeClr>
                </a:solidFill>
              </a:rPr>
              <a:t>第三隐藏层权重</a:t>
            </a:r>
            <a:endParaRPr lang="zh-CN" altLang="en-US" sz="2000" dirty="0" smtClean="0">
              <a:solidFill>
                <a:schemeClr val="tx1">
                  <a:lumMod val="75000"/>
                  <a:lumOff val="25000"/>
                </a:schemeClr>
              </a:solidFill>
            </a:endParaRPr>
          </a:p>
        </p:txBody>
      </p:sp>
      <p:pic>
        <p:nvPicPr>
          <p:cNvPr id="15" name="图片 14"/>
          <p:cNvPicPr/>
          <p:nvPr/>
        </p:nvPicPr>
        <p:blipFill>
          <a:blip r:embed="rId1">
            <a:extLst>
              <a:ext uri="{28A0092B-C50C-407E-A947-70E740481C1C}">
                <a14:useLocalDpi xmlns:a14="http://schemas.microsoft.com/office/drawing/2010/main" val="0"/>
              </a:ext>
            </a:extLst>
          </a:blip>
          <a:srcRect/>
          <a:stretch>
            <a:fillRect/>
          </a:stretch>
        </p:blipFill>
        <p:spPr>
          <a:xfrm>
            <a:off x="1083211" y="2014391"/>
            <a:ext cx="7287065" cy="3753363"/>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TextBox 11"/>
          <p:cNvSpPr txBox="1"/>
          <p:nvPr/>
        </p:nvSpPr>
        <p:spPr>
          <a:xfrm>
            <a:off x="1041009" y="1243657"/>
            <a:ext cx="7118253" cy="1631216"/>
          </a:xfrm>
          <a:prstGeom prst="rect">
            <a:avLst/>
          </a:prstGeom>
          <a:noFill/>
        </p:spPr>
        <p:txBody>
          <a:bodyPr wrap="square" rtlCol="0">
            <a:spAutoFit/>
          </a:bodyPr>
          <a:lstStyle/>
          <a:p>
            <a:pPr algn="just"/>
            <a:r>
              <a:rPr lang="en-US" altLang="zh-CN" sz="2000" dirty="0" smtClean="0"/>
              <a:t>       </a:t>
            </a:r>
            <a:r>
              <a:rPr lang="zh-CN" altLang="zh-CN" sz="2000" dirty="0" smtClean="0">
                <a:solidFill>
                  <a:schemeClr val="tx1">
                    <a:lumMod val="75000"/>
                    <a:lumOff val="25000"/>
                  </a:schemeClr>
                </a:solidFill>
              </a:rPr>
              <a:t>聚类</a:t>
            </a:r>
            <a:r>
              <a:rPr lang="zh-CN" altLang="zh-CN" sz="2000" dirty="0">
                <a:solidFill>
                  <a:schemeClr val="tx1">
                    <a:lumMod val="75000"/>
                    <a:lumOff val="25000"/>
                  </a:schemeClr>
                </a:solidFill>
              </a:rPr>
              <a:t>模型指将物理或抽象对象的集合分组为由类似的对象组成的多个类的分析过程。聚类是一种把两个观测数据根据它们之间的距离计算相似度来分组的方法（没有指导样本）。已经开发了大量的聚类算法，如</a:t>
            </a:r>
            <a:r>
              <a:rPr lang="en-US" altLang="zh-CN" sz="2000" dirty="0">
                <a:solidFill>
                  <a:schemeClr val="tx1">
                    <a:lumMod val="75000"/>
                    <a:lumOff val="25000"/>
                  </a:schemeClr>
                </a:solidFill>
              </a:rPr>
              <a:t>K-means</a:t>
            </a:r>
            <a:r>
              <a:rPr lang="zh-CN" altLang="zh-CN" sz="2000" dirty="0">
                <a:solidFill>
                  <a:schemeClr val="tx1">
                    <a:lumMod val="75000"/>
                    <a:lumOff val="25000"/>
                  </a:schemeClr>
                </a:solidFill>
              </a:rPr>
              <a:t>、</a:t>
            </a:r>
            <a:r>
              <a:rPr lang="en-US" altLang="zh-CN" sz="2000" dirty="0" err="1">
                <a:solidFill>
                  <a:schemeClr val="tx1">
                    <a:lumMod val="75000"/>
                    <a:lumOff val="25000"/>
                  </a:schemeClr>
                </a:solidFill>
              </a:rPr>
              <a:t>Hierachical</a:t>
            </a:r>
            <a:r>
              <a:rPr lang="zh-CN" altLang="zh-CN" sz="2000" dirty="0">
                <a:solidFill>
                  <a:schemeClr val="tx1">
                    <a:lumMod val="75000"/>
                    <a:lumOff val="25000"/>
                  </a:schemeClr>
                </a:solidFill>
              </a:rPr>
              <a:t>、</a:t>
            </a:r>
            <a:r>
              <a:rPr lang="en-US" altLang="zh-CN" sz="2000" dirty="0" err="1">
                <a:solidFill>
                  <a:schemeClr val="tx1">
                    <a:lumMod val="75000"/>
                    <a:lumOff val="25000"/>
                  </a:schemeClr>
                </a:solidFill>
              </a:rPr>
              <a:t>Ewkm</a:t>
            </a:r>
            <a:r>
              <a:rPr lang="zh-CN" altLang="zh-CN" sz="2000" dirty="0">
                <a:solidFill>
                  <a:schemeClr val="tx1">
                    <a:lumMod val="75000"/>
                    <a:lumOff val="25000"/>
                  </a:schemeClr>
                </a:solidFill>
              </a:rPr>
              <a:t>和</a:t>
            </a:r>
            <a:r>
              <a:rPr lang="en-US" altLang="zh-CN" sz="2000" dirty="0" err="1">
                <a:solidFill>
                  <a:schemeClr val="tx1">
                    <a:lumMod val="75000"/>
                    <a:lumOff val="25000"/>
                  </a:schemeClr>
                </a:solidFill>
              </a:rPr>
              <a:t>BiCluster</a:t>
            </a:r>
            <a:r>
              <a:rPr lang="zh-CN" altLang="zh-CN" sz="2000" dirty="0">
                <a:solidFill>
                  <a:schemeClr val="tx1">
                    <a:lumMod val="75000"/>
                    <a:lumOff val="25000"/>
                  </a:schemeClr>
                </a:solidFill>
              </a:rPr>
              <a:t>，操作界面</a:t>
            </a:r>
            <a:r>
              <a:rPr lang="zh-CN" altLang="zh-CN" sz="2000" dirty="0" smtClean="0">
                <a:solidFill>
                  <a:schemeClr val="tx1">
                    <a:lumMod val="75000"/>
                    <a:lumOff val="25000"/>
                  </a:schemeClr>
                </a:solidFill>
              </a:rPr>
              <a:t>见</a:t>
            </a:r>
            <a:r>
              <a:rPr lang="zh-CN" altLang="en-US" sz="2000" dirty="0">
                <a:solidFill>
                  <a:schemeClr val="tx1">
                    <a:lumMod val="75000"/>
                    <a:lumOff val="25000"/>
                  </a:schemeClr>
                </a:solidFill>
              </a:rPr>
              <a:t>下</a:t>
            </a:r>
            <a:r>
              <a:rPr lang="zh-CN" altLang="zh-CN" sz="2000" dirty="0" smtClean="0">
                <a:solidFill>
                  <a:schemeClr val="tx1">
                    <a:lumMod val="75000"/>
                    <a:lumOff val="25000"/>
                  </a:schemeClr>
                </a:solidFill>
              </a:rPr>
              <a:t>图</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grpSp>
        <p:nvGrpSpPr>
          <p:cNvPr id="30" name="组合 29"/>
          <p:cNvGrpSpPr/>
          <p:nvPr/>
        </p:nvGrpSpPr>
        <p:grpSpPr>
          <a:xfrm>
            <a:off x="-1" y="-2439"/>
            <a:ext cx="9145786" cy="718410"/>
            <a:chOff x="-1" y="190175"/>
            <a:chExt cx="9145786" cy="525795"/>
          </a:xfrm>
        </p:grpSpPr>
        <p:sp>
          <p:nvSpPr>
            <p:cNvPr id="31" name="任意多边形 3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任意多边形 3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4"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9.2 </a:t>
            </a:r>
            <a:r>
              <a:rPr lang="zh-CN" altLang="en-US" sz="2100" b="1" spc="225" dirty="0" smtClean="0">
                <a:solidFill>
                  <a:prstClr val="white"/>
                </a:solidFill>
              </a:rPr>
              <a:t>聚类模型</a:t>
            </a:r>
            <a:endParaRPr lang="zh-CN" altLang="en-US" sz="2100" b="1" spc="225" dirty="0">
              <a:solidFill>
                <a:prstClr val="white"/>
              </a:solidFill>
            </a:endParaRPr>
          </a:p>
        </p:txBody>
      </p:sp>
      <p:sp>
        <p:nvSpPr>
          <p:cNvPr id="35"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6"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pic>
        <p:nvPicPr>
          <p:cNvPr id="13" name="图片 12"/>
          <p:cNvPicPr/>
          <p:nvPr/>
        </p:nvPicPr>
        <p:blipFill>
          <a:blip r:embed="rId1">
            <a:extLst>
              <a:ext uri="{28A0092B-C50C-407E-A947-70E740481C1C}">
                <a14:useLocalDpi xmlns:a14="http://schemas.microsoft.com/office/drawing/2010/main" val="0"/>
              </a:ext>
            </a:extLst>
          </a:blip>
          <a:srcRect/>
          <a:stretch>
            <a:fillRect/>
          </a:stretch>
        </p:blipFill>
        <p:spPr>
          <a:xfrm>
            <a:off x="1135176" y="3089201"/>
            <a:ext cx="7164761" cy="263635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63504" y="847253"/>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04230" y="1169836"/>
              <a:ext cx="1335538" cy="523220"/>
            </a:xfrm>
            <a:prstGeom prst="rect">
              <a:avLst/>
            </a:prstGeom>
            <a:noFill/>
          </p:spPr>
          <p:txBody>
            <a:bodyPr wrap="none" rtlCol="0">
              <a:spAutoFit/>
            </a:bodyPr>
            <a:lstStyle/>
            <a:p>
              <a:pPr algn="ctr"/>
              <a:r>
                <a:rPr lang="zh-CN" altLang="en-US" sz="2800" dirty="0" smtClean="0">
                  <a:solidFill>
                    <a:schemeClr val="accent4"/>
                  </a:solidFill>
                </a:rPr>
                <a:t>第九章 数据建模</a:t>
              </a:r>
              <a:endParaRPr lang="zh-CN" altLang="en-US" sz="2800" dirty="0">
                <a:solidFill>
                  <a:schemeClr val="accent4"/>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33" name="组合 32"/>
          <p:cNvGrpSpPr/>
          <p:nvPr/>
        </p:nvGrpSpPr>
        <p:grpSpPr>
          <a:xfrm>
            <a:off x="1745266" y="2961564"/>
            <a:ext cx="5693399" cy="426278"/>
            <a:chOff x="1807265" y="2935089"/>
            <a:chExt cx="5693399" cy="426278"/>
          </a:xfrm>
        </p:grpSpPr>
        <p:sp>
          <p:nvSpPr>
            <p:cNvPr id="34" name="圆角矩形 3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1881814" y="2945869"/>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传统决策树模型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744979" y="3396332"/>
            <a:ext cx="5693399" cy="426278"/>
            <a:chOff x="1807265" y="2935089"/>
            <a:chExt cx="5693399" cy="426278"/>
          </a:xfrm>
        </p:grpSpPr>
        <p:sp>
          <p:nvSpPr>
            <p:cNvPr id="39" name="圆角矩形 3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1881814" y="2945869"/>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随机森林决策树模型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747265" y="4290331"/>
            <a:ext cx="5693399" cy="426278"/>
            <a:chOff x="1807265" y="2935089"/>
            <a:chExt cx="5693399" cy="426278"/>
          </a:xfrm>
        </p:grpSpPr>
        <p:sp>
          <p:nvSpPr>
            <p:cNvPr id="46" name="圆角矩形 45"/>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矩形 50"/>
            <p:cNvSpPr/>
            <p:nvPr/>
          </p:nvSpPr>
          <p:spPr>
            <a:xfrm>
              <a:off x="1881814" y="2945869"/>
              <a:ext cx="163859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9.7</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SVM</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51096" y="1622111"/>
            <a:ext cx="5693399" cy="415498"/>
            <a:chOff x="1807265" y="2462595"/>
            <a:chExt cx="5693399" cy="415498"/>
          </a:xfrm>
        </p:grpSpPr>
        <p:sp>
          <p:nvSpPr>
            <p:cNvPr id="62" name="圆角矩形 61"/>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1883286" y="2462595"/>
              <a:ext cx="217399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Rattle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包</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1751096" y="2071503"/>
            <a:ext cx="5693399" cy="426278"/>
            <a:chOff x="1807265" y="2935089"/>
            <a:chExt cx="5693399" cy="426278"/>
          </a:xfrm>
        </p:grpSpPr>
        <p:sp>
          <p:nvSpPr>
            <p:cNvPr id="48" name="圆角矩形 4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矩形 48"/>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749613" y="2492759"/>
            <a:ext cx="5693399" cy="426278"/>
            <a:chOff x="1807265" y="2935089"/>
            <a:chExt cx="5693399" cy="426278"/>
          </a:xfrm>
        </p:grpSpPr>
        <p:sp>
          <p:nvSpPr>
            <p:cNvPr id="64" name="圆角矩形 6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矩形 64"/>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关联分析模型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1733197" y="3854223"/>
            <a:ext cx="5693399" cy="426278"/>
            <a:chOff x="1807265" y="2935089"/>
            <a:chExt cx="5693399" cy="426278"/>
          </a:xfrm>
        </p:grpSpPr>
        <p:sp>
          <p:nvSpPr>
            <p:cNvPr id="67" name="圆角矩形 66"/>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2945869"/>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自适应选择决策树模型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1749613" y="4713936"/>
            <a:ext cx="5693399" cy="426278"/>
            <a:chOff x="1807265" y="2935089"/>
            <a:chExt cx="5693399" cy="426278"/>
          </a:xfrm>
        </p:grpSpPr>
        <p:sp>
          <p:nvSpPr>
            <p:cNvPr id="58" name="圆角矩形 5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9.8</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线性回归模型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6" name="圆角矩形 65"/>
          <p:cNvSpPr/>
          <p:nvPr/>
        </p:nvSpPr>
        <p:spPr>
          <a:xfrm>
            <a:off x="1749613" y="5191464"/>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smtClean="0">
                <a:solidFill>
                  <a:schemeClr val="bg1"/>
                </a:solidFill>
              </a:rPr>
              <a:t> 9.9    </a:t>
            </a:r>
            <a:r>
              <a:rPr lang="zh-CN" altLang="en-US" sz="2100" dirty="0" smtClean="0">
                <a:solidFill>
                  <a:schemeClr val="bg1"/>
                </a:solidFill>
              </a:rPr>
              <a:t>神经网络模型</a:t>
            </a:r>
            <a:endParaRPr lang="zh-CN" altLang="en-US" sz="2100" dirty="0" smtClean="0">
              <a:solidFill>
                <a:schemeClr val="bg1"/>
              </a:solidFill>
            </a:endParaRPr>
          </a:p>
        </p:txBody>
      </p:sp>
      <p:sp>
        <p:nvSpPr>
          <p:cNvPr id="42" name="圆角矩形 41"/>
          <p:cNvSpPr/>
          <p:nvPr/>
        </p:nvSpPr>
        <p:spPr>
          <a:xfrm>
            <a:off x="1749613" y="5655708"/>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bg1"/>
                </a:solidFill>
              </a:rPr>
              <a:t>习题</a:t>
            </a:r>
            <a:endParaRPr lang="zh-CN" altLang="en-US" sz="2100" dirty="0" smtClean="0">
              <a:solidFill>
                <a:schemeClr val="bg1"/>
              </a:solidFill>
            </a:endParaRPr>
          </a:p>
        </p:txBody>
      </p:sp>
      <p:grpSp>
        <p:nvGrpSpPr>
          <p:cNvPr id="50" name="组合 49"/>
          <p:cNvGrpSpPr/>
          <p:nvPr/>
        </p:nvGrpSpPr>
        <p:grpSpPr>
          <a:xfrm>
            <a:off x="1747265" y="5175832"/>
            <a:ext cx="5693399" cy="426278"/>
            <a:chOff x="1807265" y="2935089"/>
            <a:chExt cx="5693399" cy="426278"/>
          </a:xfrm>
        </p:grpSpPr>
        <p:sp>
          <p:nvSpPr>
            <p:cNvPr id="52" name="圆角矩形 5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矩形 52"/>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9.9</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神经网络模型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168130" cy="6880225"/>
          </a:xfrm>
          <a:prstGeom prst="rect">
            <a:avLst/>
          </a:prstGeom>
        </p:spPr>
      </p:pic>
      <p:sp>
        <p:nvSpPr>
          <p:cNvPr id="5" name="矩形 4"/>
          <p:cNvSpPr/>
          <p:nvPr/>
        </p:nvSpPr>
        <p:spPr>
          <a:xfrm>
            <a:off x="564072" y="2028169"/>
            <a:ext cx="7961879" cy="4246245"/>
          </a:xfrm>
          <a:prstGeom prst="rect">
            <a:avLst/>
          </a:prstGeom>
        </p:spPr>
        <p:txBody>
          <a:bodyPr wrap="square">
            <a:spAutoFit/>
          </a:bodyPr>
          <a:lstStyle/>
          <a:p>
            <a:r>
              <a:rPr lang="en-US" altLang="zh-CN" dirty="0">
                <a:solidFill>
                  <a:schemeClr val="bg1"/>
                </a:solidFill>
              </a:rPr>
              <a:t>1</a:t>
            </a:r>
            <a:r>
              <a:rPr lang="zh-CN" altLang="zh-CN" dirty="0">
                <a:solidFill>
                  <a:schemeClr val="bg1"/>
                </a:solidFill>
                <a:sym typeface="+mn-ea"/>
              </a:rPr>
              <a:t>．</a:t>
            </a:r>
            <a:r>
              <a:rPr lang="en-US" altLang="zh-CN" u="sng" dirty="0">
                <a:solidFill>
                  <a:schemeClr val="bg1"/>
                </a:solidFill>
              </a:rPr>
              <a:t>         </a:t>
            </a:r>
            <a:r>
              <a:rPr lang="zh-CN" altLang="zh-CN" dirty="0">
                <a:solidFill>
                  <a:schemeClr val="bg1"/>
                </a:solidFill>
              </a:rPr>
              <a:t>中的公式表达了</a:t>
            </a:r>
            <a:r>
              <a:rPr lang="en-US" altLang="zh-CN" dirty="0">
                <a:solidFill>
                  <a:schemeClr val="bg1"/>
                </a:solidFill>
              </a:rPr>
              <a:t>“</a:t>
            </a:r>
            <a:r>
              <a:rPr lang="zh-CN" altLang="zh-CN" dirty="0">
                <a:solidFill>
                  <a:schemeClr val="bg1"/>
                </a:solidFill>
              </a:rPr>
              <a:t>过原点的线性回归模型</a:t>
            </a:r>
            <a:r>
              <a:rPr lang="en-US" altLang="zh-CN" dirty="0">
                <a:solidFill>
                  <a:schemeClr val="bg1"/>
                </a:solidFill>
              </a:rPr>
              <a:t>”</a:t>
            </a:r>
            <a:r>
              <a:rPr lang="zh-CN" altLang="zh-CN" dirty="0">
                <a:solidFill>
                  <a:schemeClr val="bg1"/>
                </a:solidFill>
              </a:rPr>
              <a:t>。 </a:t>
            </a:r>
            <a:endParaRPr lang="zh-CN" altLang="zh-CN" dirty="0">
              <a:solidFill>
                <a:schemeClr val="bg1"/>
              </a:solidFill>
            </a:endParaRPr>
          </a:p>
          <a:p>
            <a:r>
              <a:rPr lang="en-US" altLang="zh-CN" dirty="0" smtClean="0">
                <a:solidFill>
                  <a:schemeClr val="bg1"/>
                </a:solidFill>
              </a:rPr>
              <a:t>     A </a:t>
            </a:r>
            <a:r>
              <a:rPr lang="en-US" altLang="zh-CN" dirty="0" err="1">
                <a:solidFill>
                  <a:schemeClr val="bg1"/>
                </a:solidFill>
              </a:rPr>
              <a:t>lm.sol</a:t>
            </a:r>
            <a:r>
              <a:rPr lang="en-US" altLang="zh-CN" dirty="0">
                <a:solidFill>
                  <a:schemeClr val="bg1"/>
                </a:solidFill>
              </a:rPr>
              <a:t>&lt;-lm(y~1+x)           B </a:t>
            </a:r>
            <a:r>
              <a:rPr lang="en-US" altLang="zh-CN" dirty="0" err="1">
                <a:solidFill>
                  <a:schemeClr val="bg1"/>
                </a:solidFill>
              </a:rPr>
              <a:t>lm.sol</a:t>
            </a:r>
            <a:r>
              <a:rPr lang="en-US" altLang="zh-CN" dirty="0">
                <a:solidFill>
                  <a:schemeClr val="bg1"/>
                </a:solidFill>
              </a:rPr>
              <a:t>&lt;-lm(</a:t>
            </a:r>
            <a:r>
              <a:rPr lang="en-US" altLang="zh-CN" dirty="0" err="1">
                <a:solidFill>
                  <a:schemeClr val="bg1"/>
                </a:solidFill>
              </a:rPr>
              <a:t>y~x</a:t>
            </a:r>
            <a:r>
              <a:rPr lang="en-US" altLang="zh-CN" dirty="0">
                <a:solidFill>
                  <a:schemeClr val="bg1"/>
                </a:solidFill>
              </a:rPr>
              <a:t>) </a:t>
            </a:r>
            <a:endParaRPr lang="zh-CN" altLang="zh-CN" dirty="0">
              <a:solidFill>
                <a:schemeClr val="bg1"/>
              </a:solidFill>
            </a:endParaRPr>
          </a:p>
          <a:p>
            <a:r>
              <a:rPr lang="en-US" altLang="zh-CN" dirty="0" smtClean="0">
                <a:solidFill>
                  <a:schemeClr val="bg1"/>
                </a:solidFill>
              </a:rPr>
              <a:t>     C </a:t>
            </a:r>
            <a:r>
              <a:rPr lang="en-US" altLang="zh-CN" dirty="0" err="1">
                <a:solidFill>
                  <a:schemeClr val="bg1"/>
                </a:solidFill>
              </a:rPr>
              <a:t>lm.sol</a:t>
            </a:r>
            <a:r>
              <a:rPr lang="en-US" altLang="zh-CN" dirty="0">
                <a:solidFill>
                  <a:schemeClr val="bg1"/>
                </a:solidFill>
              </a:rPr>
              <a:t>&lt;-lm(y~x-1)           D </a:t>
            </a:r>
            <a:r>
              <a:rPr lang="en-US" altLang="zh-CN" dirty="0" err="1">
                <a:solidFill>
                  <a:schemeClr val="bg1"/>
                </a:solidFill>
              </a:rPr>
              <a:t>lm.sol</a:t>
            </a:r>
            <a:r>
              <a:rPr lang="en-US" altLang="zh-CN" dirty="0">
                <a:solidFill>
                  <a:schemeClr val="bg1"/>
                </a:solidFill>
              </a:rPr>
              <a:t>&lt;-lm(y~.)</a:t>
            </a:r>
            <a:endParaRPr lang="zh-CN" altLang="zh-CN" dirty="0">
              <a:solidFill>
                <a:schemeClr val="bg1"/>
              </a:solidFill>
            </a:endParaRPr>
          </a:p>
          <a:p>
            <a:r>
              <a:rPr lang="en-US" altLang="zh-CN" dirty="0">
                <a:solidFill>
                  <a:schemeClr val="bg1"/>
                </a:solidFill>
              </a:rPr>
              <a:t>2</a:t>
            </a:r>
            <a:r>
              <a:rPr lang="zh-CN" altLang="zh-CN" dirty="0">
                <a:solidFill>
                  <a:schemeClr val="bg1"/>
                </a:solidFill>
                <a:sym typeface="+mn-ea"/>
              </a:rPr>
              <a:t>．</a:t>
            </a:r>
            <a:r>
              <a:rPr lang="zh-CN" altLang="zh-CN" dirty="0">
                <a:solidFill>
                  <a:schemeClr val="bg1"/>
                </a:solidFill>
              </a:rPr>
              <a:t>在线性回归模型的汇总结果中，图中的</a:t>
            </a:r>
            <a:r>
              <a:rPr lang="en-US" altLang="zh-CN" dirty="0">
                <a:solidFill>
                  <a:schemeClr val="bg1"/>
                </a:solidFill>
              </a:rPr>
              <a:t>“***”</a:t>
            </a:r>
            <a:r>
              <a:rPr lang="zh-CN" altLang="zh-CN" dirty="0">
                <a:solidFill>
                  <a:schemeClr val="bg1"/>
                </a:solidFill>
              </a:rPr>
              <a:t>是表示</a:t>
            </a:r>
            <a:r>
              <a:rPr lang="en-US" altLang="zh-CN" u="sng" dirty="0">
                <a:solidFill>
                  <a:schemeClr val="bg1"/>
                </a:solidFill>
              </a:rPr>
              <a:t>         </a:t>
            </a:r>
            <a:r>
              <a:rPr lang="zh-CN" altLang="zh-CN" dirty="0">
                <a:solidFill>
                  <a:schemeClr val="bg1"/>
                </a:solidFill>
              </a:rPr>
              <a:t>。 </a:t>
            </a:r>
            <a:endParaRPr lang="zh-CN" altLang="zh-CN" dirty="0">
              <a:solidFill>
                <a:schemeClr val="bg1"/>
              </a:solidFill>
            </a:endParaRPr>
          </a:p>
          <a:p>
            <a:r>
              <a:rPr lang="en-US" altLang="zh-CN" dirty="0" smtClean="0">
                <a:solidFill>
                  <a:schemeClr val="bg1"/>
                </a:solidFill>
              </a:rPr>
              <a:t>     A </a:t>
            </a:r>
            <a:r>
              <a:rPr lang="zh-CN" altLang="zh-CN" dirty="0">
                <a:solidFill>
                  <a:schemeClr val="bg1"/>
                </a:solidFill>
              </a:rPr>
              <a:t>回归系数显著性检验通过</a:t>
            </a:r>
            <a:r>
              <a:rPr lang="en-US" altLang="zh-CN" dirty="0">
                <a:solidFill>
                  <a:schemeClr val="bg1"/>
                </a:solidFill>
              </a:rPr>
              <a:t>      B</a:t>
            </a:r>
            <a:r>
              <a:rPr lang="zh-CN" altLang="zh-CN" dirty="0">
                <a:solidFill>
                  <a:schemeClr val="bg1"/>
                </a:solidFill>
              </a:rPr>
              <a:t>回归方程显著性检验通过 </a:t>
            </a:r>
            <a:endParaRPr lang="zh-CN" altLang="zh-CN" dirty="0">
              <a:solidFill>
                <a:schemeClr val="bg1"/>
              </a:solidFill>
            </a:endParaRPr>
          </a:p>
          <a:p>
            <a:r>
              <a:rPr lang="en-US" altLang="zh-CN" dirty="0" smtClean="0">
                <a:solidFill>
                  <a:schemeClr val="bg1"/>
                </a:solidFill>
              </a:rPr>
              <a:t>     C</a:t>
            </a:r>
            <a:r>
              <a:rPr lang="zh-CN" altLang="zh-CN" dirty="0">
                <a:solidFill>
                  <a:schemeClr val="bg1"/>
                </a:solidFill>
              </a:rPr>
              <a:t>回归系数显著性检验不通过</a:t>
            </a:r>
            <a:r>
              <a:rPr lang="en-US" altLang="zh-CN" dirty="0">
                <a:solidFill>
                  <a:schemeClr val="bg1"/>
                </a:solidFill>
              </a:rPr>
              <a:t>     D </a:t>
            </a:r>
            <a:r>
              <a:rPr lang="zh-CN" altLang="zh-CN" dirty="0">
                <a:solidFill>
                  <a:schemeClr val="bg1"/>
                </a:solidFill>
              </a:rPr>
              <a:t>回归方程显著性检验不通过 </a:t>
            </a:r>
            <a:endParaRPr lang="zh-CN" altLang="zh-CN" dirty="0">
              <a:solidFill>
                <a:schemeClr val="bg1"/>
              </a:solidFill>
            </a:endParaRPr>
          </a:p>
          <a:p>
            <a:r>
              <a:rPr lang="en-US" altLang="zh-CN" dirty="0">
                <a:solidFill>
                  <a:schemeClr val="bg1"/>
                </a:solidFill>
              </a:rPr>
              <a:t>3</a:t>
            </a:r>
            <a:r>
              <a:rPr lang="zh-CN" altLang="zh-CN" dirty="0">
                <a:solidFill>
                  <a:schemeClr val="bg1"/>
                </a:solidFill>
                <a:sym typeface="+mn-ea"/>
              </a:rPr>
              <a:t>．</a:t>
            </a:r>
            <a:r>
              <a:rPr lang="zh-CN" altLang="zh-CN" dirty="0">
                <a:solidFill>
                  <a:schemeClr val="bg1"/>
                </a:solidFill>
              </a:rPr>
              <a:t>在多元线性回归中，一般可以使用</a:t>
            </a:r>
            <a:r>
              <a:rPr lang="en-US" altLang="zh-CN" dirty="0">
                <a:solidFill>
                  <a:schemeClr val="bg1"/>
                </a:solidFill>
              </a:rPr>
              <a:t>“</a:t>
            </a:r>
            <a:r>
              <a:rPr lang="zh-CN" altLang="zh-CN" dirty="0">
                <a:solidFill>
                  <a:schemeClr val="bg1"/>
                </a:solidFill>
              </a:rPr>
              <a:t>逐步回归</a:t>
            </a:r>
            <a:r>
              <a:rPr lang="en-US" altLang="zh-CN" dirty="0">
                <a:solidFill>
                  <a:schemeClr val="bg1"/>
                </a:solidFill>
              </a:rPr>
              <a:t>”</a:t>
            </a:r>
            <a:r>
              <a:rPr lang="zh-CN" altLang="zh-CN" dirty="0">
                <a:solidFill>
                  <a:schemeClr val="bg1"/>
                </a:solidFill>
              </a:rPr>
              <a:t>的方法进行变量选择，在</a:t>
            </a:r>
            <a:r>
              <a:rPr lang="en-US" altLang="zh-CN" dirty="0">
                <a:solidFill>
                  <a:schemeClr val="bg1"/>
                </a:solidFill>
              </a:rPr>
              <a:t>R</a:t>
            </a:r>
            <a:r>
              <a:rPr lang="zh-CN" altLang="zh-CN" dirty="0">
                <a:solidFill>
                  <a:schemeClr val="bg1"/>
                </a:solidFill>
              </a:rPr>
              <a:t>语言中实现的函数是</a:t>
            </a:r>
            <a:r>
              <a:rPr lang="en-US" altLang="zh-CN" u="sng" dirty="0">
                <a:solidFill>
                  <a:schemeClr val="bg1"/>
                </a:solidFill>
              </a:rPr>
              <a:t>         </a:t>
            </a:r>
            <a:r>
              <a:rPr lang="zh-CN" altLang="zh-CN" dirty="0">
                <a:solidFill>
                  <a:schemeClr val="bg1"/>
                </a:solidFill>
              </a:rPr>
              <a:t>。 </a:t>
            </a:r>
            <a:endParaRPr lang="zh-CN" altLang="zh-CN" dirty="0">
              <a:solidFill>
                <a:schemeClr val="bg1"/>
              </a:solidFill>
            </a:endParaRPr>
          </a:p>
          <a:p>
            <a:r>
              <a:rPr lang="en-US" altLang="zh-CN" dirty="0" smtClean="0">
                <a:solidFill>
                  <a:schemeClr val="bg1"/>
                </a:solidFill>
              </a:rPr>
              <a:t>     A </a:t>
            </a:r>
            <a:r>
              <a:rPr lang="en-US" altLang="zh-CN" dirty="0">
                <a:solidFill>
                  <a:schemeClr val="bg1"/>
                </a:solidFill>
              </a:rPr>
              <a:t>regression( )    B step( )    C summary( )    D lm( )</a:t>
            </a:r>
            <a:endParaRPr lang="zh-CN" altLang="zh-CN" dirty="0">
              <a:solidFill>
                <a:schemeClr val="bg1"/>
              </a:solidFill>
            </a:endParaRPr>
          </a:p>
          <a:p>
            <a:r>
              <a:rPr lang="en-US" altLang="zh-CN" dirty="0">
                <a:solidFill>
                  <a:schemeClr val="bg1"/>
                </a:solidFill>
              </a:rPr>
              <a:t>4</a:t>
            </a:r>
            <a:r>
              <a:rPr lang="zh-CN" altLang="zh-CN" dirty="0">
                <a:solidFill>
                  <a:schemeClr val="bg1"/>
                </a:solidFill>
                <a:sym typeface="+mn-ea"/>
              </a:rPr>
              <a:t>．</a:t>
            </a:r>
            <a:r>
              <a:rPr lang="zh-CN" altLang="zh-CN" dirty="0">
                <a:solidFill>
                  <a:schemeClr val="bg1"/>
                </a:solidFill>
              </a:rPr>
              <a:t>分类算法与聚类算法的主要区别是</a:t>
            </a:r>
            <a:r>
              <a:rPr lang="en-US" altLang="zh-CN" u="sng" dirty="0">
                <a:solidFill>
                  <a:schemeClr val="bg1"/>
                </a:solidFill>
              </a:rPr>
              <a:t>         </a:t>
            </a:r>
            <a:r>
              <a:rPr lang="zh-CN" altLang="zh-CN" dirty="0">
                <a:solidFill>
                  <a:schemeClr val="bg1"/>
                </a:solidFill>
              </a:rPr>
              <a:t>。 </a:t>
            </a:r>
            <a:endParaRPr lang="zh-CN" altLang="zh-CN" dirty="0">
              <a:solidFill>
                <a:schemeClr val="bg1"/>
              </a:solidFill>
            </a:endParaRPr>
          </a:p>
          <a:p>
            <a:r>
              <a:rPr lang="en-US" altLang="zh-CN" dirty="0" smtClean="0">
                <a:solidFill>
                  <a:schemeClr val="bg1"/>
                </a:solidFill>
              </a:rPr>
              <a:t>     A </a:t>
            </a:r>
            <a:r>
              <a:rPr lang="zh-CN" altLang="zh-CN" dirty="0">
                <a:solidFill>
                  <a:schemeClr val="bg1"/>
                </a:solidFill>
              </a:rPr>
              <a:t>前者有学习集，后者没有</a:t>
            </a:r>
            <a:r>
              <a:rPr lang="en-US" altLang="zh-CN" dirty="0">
                <a:solidFill>
                  <a:schemeClr val="bg1"/>
                </a:solidFill>
              </a:rPr>
              <a:t>        B</a:t>
            </a:r>
            <a:r>
              <a:rPr lang="zh-CN" altLang="zh-CN" dirty="0">
                <a:solidFill>
                  <a:schemeClr val="bg1"/>
                </a:solidFill>
              </a:rPr>
              <a:t>后者有测试集，前者没有 </a:t>
            </a:r>
            <a:endParaRPr lang="zh-CN" altLang="zh-CN" dirty="0">
              <a:solidFill>
                <a:schemeClr val="bg1"/>
              </a:solidFill>
            </a:endParaRPr>
          </a:p>
          <a:p>
            <a:r>
              <a:rPr lang="en-US" altLang="zh-CN" dirty="0" smtClean="0">
                <a:solidFill>
                  <a:schemeClr val="bg1"/>
                </a:solidFill>
              </a:rPr>
              <a:t>     B </a:t>
            </a:r>
            <a:r>
              <a:rPr lang="zh-CN" altLang="zh-CN" dirty="0">
                <a:solidFill>
                  <a:schemeClr val="bg1"/>
                </a:solidFill>
              </a:rPr>
              <a:t>后者有学习集，前者没有</a:t>
            </a:r>
            <a:r>
              <a:rPr lang="en-US" altLang="zh-CN" dirty="0">
                <a:solidFill>
                  <a:schemeClr val="bg1"/>
                </a:solidFill>
              </a:rPr>
              <a:t>        D </a:t>
            </a:r>
            <a:r>
              <a:rPr lang="zh-CN" altLang="zh-CN" dirty="0">
                <a:solidFill>
                  <a:schemeClr val="bg1"/>
                </a:solidFill>
              </a:rPr>
              <a:t>前者有测试集，后者没有 </a:t>
            </a:r>
            <a:endParaRPr lang="zh-CN" altLang="zh-CN" dirty="0">
              <a:solidFill>
                <a:schemeClr val="bg1"/>
              </a:solidFill>
            </a:endParaRPr>
          </a:p>
          <a:p>
            <a:r>
              <a:rPr lang="en-US" altLang="zh-CN" dirty="0">
                <a:solidFill>
                  <a:schemeClr val="bg1"/>
                </a:solidFill>
              </a:rPr>
              <a:t>5</a:t>
            </a:r>
            <a:r>
              <a:rPr lang="zh-CN" altLang="zh-CN" dirty="0">
                <a:solidFill>
                  <a:schemeClr val="bg1"/>
                </a:solidFill>
                <a:sym typeface="+mn-ea"/>
              </a:rPr>
              <a:t>．</a:t>
            </a:r>
            <a:r>
              <a:rPr lang="en-US" altLang="zh-CN" dirty="0" err="1">
                <a:solidFill>
                  <a:schemeClr val="bg1"/>
                </a:solidFill>
              </a:rPr>
              <a:t>kmeans</a:t>
            </a:r>
            <a:r>
              <a:rPr lang="zh-CN" altLang="zh-CN" dirty="0">
                <a:solidFill>
                  <a:schemeClr val="bg1"/>
                </a:solidFill>
              </a:rPr>
              <a:t>算法是</a:t>
            </a:r>
            <a:r>
              <a:rPr lang="en-US" altLang="zh-CN" u="sng" dirty="0">
                <a:solidFill>
                  <a:schemeClr val="bg1"/>
                </a:solidFill>
              </a:rPr>
              <a:t>         </a:t>
            </a:r>
            <a:r>
              <a:rPr lang="zh-CN" altLang="zh-CN" dirty="0">
                <a:solidFill>
                  <a:schemeClr val="bg1"/>
                </a:solidFill>
              </a:rPr>
              <a:t>。 </a:t>
            </a:r>
            <a:endParaRPr lang="zh-CN" altLang="zh-CN" dirty="0">
              <a:solidFill>
                <a:schemeClr val="bg1"/>
              </a:solidFill>
            </a:endParaRPr>
          </a:p>
          <a:p>
            <a:r>
              <a:rPr lang="en-US" altLang="zh-CN" dirty="0" smtClean="0">
                <a:solidFill>
                  <a:schemeClr val="bg1"/>
                </a:solidFill>
              </a:rPr>
              <a:t>     A </a:t>
            </a:r>
            <a:r>
              <a:rPr lang="zh-CN" altLang="zh-CN" dirty="0">
                <a:solidFill>
                  <a:schemeClr val="bg1"/>
                </a:solidFill>
              </a:rPr>
              <a:t>聚类算法</a:t>
            </a:r>
            <a:r>
              <a:rPr lang="en-US" altLang="zh-CN" dirty="0">
                <a:solidFill>
                  <a:schemeClr val="bg1"/>
                </a:solidFill>
              </a:rPr>
              <a:t> B </a:t>
            </a:r>
            <a:r>
              <a:rPr lang="zh-CN" altLang="zh-CN" dirty="0">
                <a:solidFill>
                  <a:schemeClr val="bg1"/>
                </a:solidFill>
              </a:rPr>
              <a:t>回归算法</a:t>
            </a:r>
            <a:r>
              <a:rPr lang="en-US" altLang="zh-CN" dirty="0">
                <a:solidFill>
                  <a:schemeClr val="bg1"/>
                </a:solidFill>
              </a:rPr>
              <a:t> C </a:t>
            </a:r>
            <a:r>
              <a:rPr lang="zh-CN" altLang="zh-CN" dirty="0">
                <a:solidFill>
                  <a:schemeClr val="bg1"/>
                </a:solidFill>
              </a:rPr>
              <a:t>分类算法</a:t>
            </a:r>
            <a:r>
              <a:rPr lang="en-US" altLang="zh-CN" dirty="0">
                <a:solidFill>
                  <a:schemeClr val="bg1"/>
                </a:solidFill>
              </a:rPr>
              <a:t> D </a:t>
            </a:r>
            <a:r>
              <a:rPr lang="zh-CN" altLang="zh-CN" dirty="0">
                <a:solidFill>
                  <a:schemeClr val="bg1"/>
                </a:solidFill>
              </a:rPr>
              <a:t>主成份分析算法</a:t>
            </a:r>
            <a:endParaRPr lang="zh-CN" altLang="zh-CN" dirty="0">
              <a:solidFill>
                <a:schemeClr val="bg1"/>
              </a:solidFill>
            </a:endParaRPr>
          </a:p>
          <a:p>
            <a:endParaRPr lang="zh-CN" altLang="zh-CN" dirty="0">
              <a:solidFill>
                <a:schemeClr val="bg1"/>
              </a:solidFill>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168130" cy="6880225"/>
          </a:xfrm>
          <a:prstGeom prst="rect">
            <a:avLst/>
          </a:prstGeom>
        </p:spPr>
      </p:pic>
      <p:sp>
        <p:nvSpPr>
          <p:cNvPr id="5" name="矩形 4"/>
          <p:cNvSpPr/>
          <p:nvPr/>
        </p:nvSpPr>
        <p:spPr>
          <a:xfrm>
            <a:off x="564072" y="2028169"/>
            <a:ext cx="7961879" cy="4523105"/>
          </a:xfrm>
          <a:prstGeom prst="rect">
            <a:avLst/>
          </a:prstGeom>
        </p:spPr>
        <p:txBody>
          <a:bodyPr wrap="square">
            <a:spAutoFit/>
          </a:bodyPr>
          <a:lstStyle/>
          <a:p>
            <a:r>
              <a:rPr lang="en-US" altLang="zh-CN" dirty="0" smtClean="0">
                <a:solidFill>
                  <a:schemeClr val="bg1"/>
                </a:solidFill>
              </a:rPr>
              <a:t>6</a:t>
            </a:r>
            <a:r>
              <a:rPr lang="zh-CN" altLang="zh-CN" dirty="0">
                <a:solidFill>
                  <a:schemeClr val="bg1"/>
                </a:solidFill>
                <a:sym typeface="+mn-ea"/>
              </a:rPr>
              <a:t>．</a:t>
            </a:r>
            <a:r>
              <a:rPr lang="zh-CN" altLang="zh-CN" dirty="0">
                <a:solidFill>
                  <a:schemeClr val="bg1"/>
                </a:solidFill>
              </a:rPr>
              <a:t>以下中的</a:t>
            </a:r>
            <a:r>
              <a:rPr lang="en-US" altLang="zh-CN" u="sng" dirty="0">
                <a:solidFill>
                  <a:schemeClr val="bg1"/>
                </a:solidFill>
              </a:rPr>
              <a:t>         </a:t>
            </a:r>
            <a:r>
              <a:rPr lang="zh-CN" altLang="zh-CN" dirty="0">
                <a:solidFill>
                  <a:schemeClr val="bg1"/>
                </a:solidFill>
              </a:rPr>
              <a:t>不属于</a:t>
            </a:r>
            <a:r>
              <a:rPr lang="en-US" altLang="zh-CN" dirty="0">
                <a:solidFill>
                  <a:schemeClr val="bg1"/>
                </a:solidFill>
              </a:rPr>
              <a:t>k-means</a:t>
            </a:r>
            <a:r>
              <a:rPr lang="zh-CN" altLang="zh-CN" dirty="0">
                <a:solidFill>
                  <a:schemeClr val="bg1"/>
                </a:solidFill>
              </a:rPr>
              <a:t>算法的局限性 。</a:t>
            </a:r>
            <a:endParaRPr lang="zh-CN" altLang="zh-CN" dirty="0">
              <a:solidFill>
                <a:schemeClr val="bg1"/>
              </a:solidFill>
            </a:endParaRPr>
          </a:p>
          <a:p>
            <a:r>
              <a:rPr lang="en-US" altLang="zh-CN" dirty="0" smtClean="0">
                <a:solidFill>
                  <a:schemeClr val="bg1"/>
                </a:solidFill>
              </a:rPr>
              <a:t>     A </a:t>
            </a:r>
            <a:r>
              <a:rPr lang="zh-CN" altLang="zh-CN" dirty="0">
                <a:solidFill>
                  <a:schemeClr val="bg1"/>
                </a:solidFill>
              </a:rPr>
              <a:t>不能处理非球形的簇</a:t>
            </a:r>
            <a:r>
              <a:rPr lang="en-US" altLang="zh-CN" dirty="0">
                <a:solidFill>
                  <a:schemeClr val="bg1"/>
                </a:solidFill>
              </a:rPr>
              <a:t>           B </a:t>
            </a:r>
            <a:r>
              <a:rPr lang="zh-CN" altLang="zh-CN" dirty="0">
                <a:solidFill>
                  <a:schemeClr val="bg1"/>
                </a:solidFill>
              </a:rPr>
              <a:t>容易受到所选择的初始值影响 </a:t>
            </a:r>
            <a:endParaRPr lang="zh-CN" altLang="zh-CN" dirty="0">
              <a:solidFill>
                <a:schemeClr val="bg1"/>
              </a:solidFill>
            </a:endParaRPr>
          </a:p>
          <a:p>
            <a:r>
              <a:rPr lang="en-US" altLang="zh-CN" dirty="0" smtClean="0">
                <a:solidFill>
                  <a:schemeClr val="bg1"/>
                </a:solidFill>
              </a:rPr>
              <a:t>     C </a:t>
            </a:r>
            <a:r>
              <a:rPr lang="zh-CN" altLang="zh-CN" dirty="0">
                <a:solidFill>
                  <a:schemeClr val="bg1"/>
                </a:solidFill>
              </a:rPr>
              <a:t>离群值可能造成较大干扰</a:t>
            </a:r>
            <a:r>
              <a:rPr lang="en-US" altLang="zh-CN" dirty="0">
                <a:solidFill>
                  <a:schemeClr val="bg1"/>
                </a:solidFill>
              </a:rPr>
              <a:t>       D </a:t>
            </a:r>
            <a:r>
              <a:rPr lang="zh-CN" altLang="zh-CN" dirty="0">
                <a:solidFill>
                  <a:schemeClr val="bg1"/>
                </a:solidFill>
              </a:rPr>
              <a:t>不能处理不同尺寸，不同密度的簇</a:t>
            </a:r>
            <a:endParaRPr lang="zh-CN" altLang="zh-CN" dirty="0">
              <a:solidFill>
                <a:schemeClr val="bg1"/>
              </a:solidFill>
            </a:endParaRPr>
          </a:p>
          <a:p>
            <a:r>
              <a:rPr lang="en-US" altLang="zh-CN" dirty="0">
                <a:solidFill>
                  <a:schemeClr val="bg1"/>
                </a:solidFill>
              </a:rPr>
              <a:t>7</a:t>
            </a:r>
            <a:r>
              <a:rPr lang="zh-CN" altLang="zh-CN" dirty="0">
                <a:solidFill>
                  <a:schemeClr val="bg1"/>
                </a:solidFill>
                <a:sym typeface="+mn-ea"/>
              </a:rPr>
              <a:t>．</a:t>
            </a:r>
            <a:r>
              <a:rPr lang="zh-CN" altLang="zh-CN" dirty="0">
                <a:solidFill>
                  <a:schemeClr val="bg1"/>
                </a:solidFill>
              </a:rPr>
              <a:t>命令</a:t>
            </a:r>
            <a:r>
              <a:rPr lang="en-US" altLang="zh-CN" dirty="0" err="1">
                <a:solidFill>
                  <a:schemeClr val="bg1"/>
                </a:solidFill>
              </a:rPr>
              <a:t>iris.rp</a:t>
            </a:r>
            <a:r>
              <a:rPr lang="en-US" altLang="zh-CN" dirty="0">
                <a:solidFill>
                  <a:schemeClr val="bg1"/>
                </a:solidFill>
              </a:rPr>
              <a:t> = </a:t>
            </a:r>
            <a:r>
              <a:rPr lang="en-US" altLang="zh-CN" dirty="0" err="1">
                <a:solidFill>
                  <a:schemeClr val="bg1"/>
                </a:solidFill>
              </a:rPr>
              <a:t>rpart</a:t>
            </a:r>
            <a:r>
              <a:rPr lang="en-US" altLang="zh-CN" dirty="0">
                <a:solidFill>
                  <a:schemeClr val="bg1"/>
                </a:solidFill>
              </a:rPr>
              <a:t>(Species~., data=iris, method="class")</a:t>
            </a:r>
            <a:r>
              <a:rPr lang="zh-CN" altLang="zh-CN" dirty="0">
                <a:solidFill>
                  <a:schemeClr val="bg1"/>
                </a:solidFill>
              </a:rPr>
              <a:t>的作用是对鸢尾花数据集建立</a:t>
            </a:r>
            <a:r>
              <a:rPr lang="en-US" altLang="zh-CN" u="sng" dirty="0">
                <a:solidFill>
                  <a:schemeClr val="bg1"/>
                </a:solidFill>
              </a:rPr>
              <a:t>         </a:t>
            </a:r>
            <a:r>
              <a:rPr lang="zh-CN" altLang="zh-CN" dirty="0">
                <a:solidFill>
                  <a:schemeClr val="bg1"/>
                </a:solidFill>
              </a:rPr>
              <a:t>。 </a:t>
            </a:r>
            <a:endParaRPr lang="zh-CN" altLang="zh-CN" dirty="0">
              <a:solidFill>
                <a:schemeClr val="bg1"/>
              </a:solidFill>
            </a:endParaRPr>
          </a:p>
          <a:p>
            <a:r>
              <a:rPr lang="en-US" altLang="zh-CN" dirty="0" smtClean="0">
                <a:solidFill>
                  <a:schemeClr val="bg1"/>
                </a:solidFill>
              </a:rPr>
              <a:t>     A </a:t>
            </a:r>
            <a:r>
              <a:rPr lang="zh-CN" altLang="zh-CN" dirty="0">
                <a:solidFill>
                  <a:schemeClr val="bg1"/>
                </a:solidFill>
              </a:rPr>
              <a:t>线性判别模型</a:t>
            </a:r>
            <a:r>
              <a:rPr lang="en-US" altLang="zh-CN" dirty="0">
                <a:solidFill>
                  <a:schemeClr val="bg1"/>
                </a:solidFill>
              </a:rPr>
              <a:t>                 B </a:t>
            </a:r>
            <a:r>
              <a:rPr lang="zh-CN" altLang="zh-CN" dirty="0">
                <a:solidFill>
                  <a:schemeClr val="bg1"/>
                </a:solidFill>
              </a:rPr>
              <a:t>神经网络判别模型 </a:t>
            </a:r>
            <a:endParaRPr lang="zh-CN" altLang="zh-CN" dirty="0">
              <a:solidFill>
                <a:schemeClr val="bg1"/>
              </a:solidFill>
            </a:endParaRPr>
          </a:p>
          <a:p>
            <a:r>
              <a:rPr lang="en-US" altLang="zh-CN" dirty="0" smtClean="0">
                <a:solidFill>
                  <a:schemeClr val="bg1"/>
                </a:solidFill>
              </a:rPr>
              <a:t>     C </a:t>
            </a:r>
            <a:r>
              <a:rPr lang="en-US" altLang="zh-CN" dirty="0" err="1">
                <a:solidFill>
                  <a:schemeClr val="bg1"/>
                </a:solidFill>
              </a:rPr>
              <a:t>apriori</a:t>
            </a:r>
            <a:r>
              <a:rPr lang="zh-CN" altLang="zh-CN" dirty="0">
                <a:solidFill>
                  <a:schemeClr val="bg1"/>
                </a:solidFill>
              </a:rPr>
              <a:t>购物篮分析模型</a:t>
            </a:r>
            <a:r>
              <a:rPr lang="en-US" altLang="zh-CN" dirty="0">
                <a:solidFill>
                  <a:schemeClr val="bg1"/>
                </a:solidFill>
              </a:rPr>
              <a:t>       D </a:t>
            </a:r>
            <a:r>
              <a:rPr lang="zh-CN" altLang="zh-CN" dirty="0">
                <a:solidFill>
                  <a:schemeClr val="bg1"/>
                </a:solidFill>
              </a:rPr>
              <a:t>决策树判别模型</a:t>
            </a:r>
            <a:endParaRPr lang="zh-CN" altLang="zh-CN" dirty="0">
              <a:solidFill>
                <a:schemeClr val="bg1"/>
              </a:solidFill>
            </a:endParaRPr>
          </a:p>
          <a:p>
            <a:r>
              <a:rPr lang="en-US" altLang="zh-CN" dirty="0">
                <a:solidFill>
                  <a:schemeClr val="bg1"/>
                </a:solidFill>
              </a:rPr>
              <a:t>8</a:t>
            </a:r>
            <a:r>
              <a:rPr lang="zh-CN" altLang="zh-CN" dirty="0">
                <a:solidFill>
                  <a:schemeClr val="bg1"/>
                </a:solidFill>
                <a:sym typeface="+mn-ea"/>
              </a:rPr>
              <a:t>．</a:t>
            </a:r>
            <a:r>
              <a:rPr lang="zh-CN" altLang="zh-CN" dirty="0">
                <a:solidFill>
                  <a:schemeClr val="bg1"/>
                </a:solidFill>
              </a:rPr>
              <a:t>按照不同标准，相关规则可以进行不同的分类，基于规则中数据的抽象层次可以分为</a:t>
            </a:r>
            <a:r>
              <a:rPr lang="en-US" altLang="zh-CN" u="sng" dirty="0">
                <a:solidFill>
                  <a:schemeClr val="bg1"/>
                </a:solidFill>
              </a:rPr>
              <a:t>         </a:t>
            </a:r>
            <a:r>
              <a:rPr lang="zh-CN" altLang="zh-CN" dirty="0">
                <a:solidFill>
                  <a:schemeClr val="bg1"/>
                </a:solidFill>
              </a:rPr>
              <a:t>。</a:t>
            </a:r>
            <a:endParaRPr lang="zh-CN" altLang="zh-CN" dirty="0">
              <a:solidFill>
                <a:schemeClr val="bg1"/>
              </a:solidFill>
            </a:endParaRPr>
          </a:p>
          <a:p>
            <a:r>
              <a:rPr lang="en-US" altLang="zh-CN" dirty="0" smtClean="0">
                <a:solidFill>
                  <a:schemeClr val="bg1"/>
                </a:solidFill>
              </a:rPr>
              <a:t>     A</a:t>
            </a:r>
            <a:r>
              <a:rPr lang="en-US" altLang="zh-CN" dirty="0">
                <a:solidFill>
                  <a:schemeClr val="bg1"/>
                </a:solidFill>
              </a:rPr>
              <a:t>.</a:t>
            </a:r>
            <a:r>
              <a:rPr lang="zh-CN" altLang="zh-CN" dirty="0">
                <a:solidFill>
                  <a:schemeClr val="bg1"/>
                </a:solidFill>
              </a:rPr>
              <a:t>布尔型和数值型</a:t>
            </a:r>
            <a:r>
              <a:rPr lang="en-US" altLang="zh-CN" dirty="0">
                <a:solidFill>
                  <a:schemeClr val="bg1"/>
                </a:solidFill>
              </a:rPr>
              <a:t>         B.</a:t>
            </a:r>
            <a:r>
              <a:rPr lang="zh-CN" altLang="zh-CN" dirty="0">
                <a:solidFill>
                  <a:schemeClr val="bg1"/>
                </a:solidFill>
              </a:rPr>
              <a:t>单层相关和多层相关</a:t>
            </a:r>
            <a:r>
              <a:rPr lang="en-US" altLang="zh-CN" dirty="0">
                <a:solidFill>
                  <a:schemeClr val="bg1"/>
                </a:solidFill>
              </a:rPr>
              <a:t>  </a:t>
            </a:r>
            <a:endParaRPr lang="zh-CN" altLang="zh-CN" dirty="0">
              <a:solidFill>
                <a:schemeClr val="bg1"/>
              </a:solidFill>
            </a:endParaRPr>
          </a:p>
          <a:p>
            <a:r>
              <a:rPr lang="en-US" altLang="zh-CN" dirty="0" smtClean="0">
                <a:solidFill>
                  <a:schemeClr val="bg1"/>
                </a:solidFill>
              </a:rPr>
              <a:t>     C</a:t>
            </a:r>
            <a:r>
              <a:rPr lang="en-US" altLang="zh-CN" dirty="0">
                <a:solidFill>
                  <a:schemeClr val="bg1"/>
                </a:solidFill>
              </a:rPr>
              <a:t>.</a:t>
            </a:r>
            <a:r>
              <a:rPr lang="zh-CN" altLang="zh-CN" dirty="0">
                <a:solidFill>
                  <a:schemeClr val="bg1"/>
                </a:solidFill>
              </a:rPr>
              <a:t>单维的和多维</a:t>
            </a:r>
            <a:r>
              <a:rPr lang="en-US" altLang="zh-CN" dirty="0">
                <a:solidFill>
                  <a:schemeClr val="bg1"/>
                </a:solidFill>
              </a:rPr>
              <a:t>           D.</a:t>
            </a:r>
            <a:r>
              <a:rPr lang="zh-CN" altLang="zh-CN" dirty="0">
                <a:solidFill>
                  <a:schemeClr val="bg1"/>
                </a:solidFill>
              </a:rPr>
              <a:t>整型和浮点型</a:t>
            </a:r>
            <a:endParaRPr lang="zh-CN" altLang="zh-CN" dirty="0">
              <a:solidFill>
                <a:schemeClr val="bg1"/>
              </a:solidFill>
            </a:endParaRPr>
          </a:p>
          <a:p>
            <a:r>
              <a:rPr lang="en-US" altLang="zh-CN" dirty="0">
                <a:solidFill>
                  <a:schemeClr val="bg1"/>
                </a:solidFill>
              </a:rPr>
              <a:t>9</a:t>
            </a:r>
            <a:r>
              <a:rPr lang="zh-CN" altLang="zh-CN" dirty="0">
                <a:solidFill>
                  <a:schemeClr val="bg1"/>
                </a:solidFill>
                <a:sym typeface="+mn-ea"/>
              </a:rPr>
              <a:t>．</a:t>
            </a:r>
            <a:r>
              <a:rPr lang="en-US" altLang="zh-CN" dirty="0" err="1">
                <a:solidFill>
                  <a:schemeClr val="bg1"/>
                </a:solidFill>
              </a:rPr>
              <a:t>Apriori</a:t>
            </a:r>
            <a:r>
              <a:rPr lang="zh-CN" altLang="zh-CN" dirty="0">
                <a:solidFill>
                  <a:schemeClr val="bg1"/>
                </a:solidFill>
              </a:rPr>
              <a:t>算法用于挖掘</a:t>
            </a:r>
            <a:r>
              <a:rPr lang="en-US" altLang="zh-CN" u="sng" dirty="0">
                <a:solidFill>
                  <a:schemeClr val="bg1"/>
                </a:solidFill>
              </a:rPr>
              <a:t>         </a:t>
            </a:r>
            <a:r>
              <a:rPr lang="zh-CN" altLang="zh-CN" dirty="0">
                <a:solidFill>
                  <a:schemeClr val="bg1"/>
                </a:solidFill>
              </a:rPr>
              <a:t>频繁项集的算法。</a:t>
            </a:r>
            <a:endParaRPr lang="zh-CN" altLang="zh-CN" dirty="0">
              <a:solidFill>
                <a:schemeClr val="bg1"/>
              </a:solidFill>
            </a:endParaRPr>
          </a:p>
          <a:p>
            <a:r>
              <a:rPr lang="en-US" altLang="zh-CN" dirty="0" smtClean="0">
                <a:solidFill>
                  <a:schemeClr val="bg1"/>
                </a:solidFill>
              </a:rPr>
              <a:t>     A</a:t>
            </a:r>
            <a:r>
              <a:rPr lang="en-US" altLang="zh-CN" dirty="0">
                <a:solidFill>
                  <a:schemeClr val="bg1"/>
                </a:solidFill>
              </a:rPr>
              <a:t>.</a:t>
            </a:r>
            <a:r>
              <a:rPr lang="zh-CN" altLang="zh-CN" dirty="0">
                <a:solidFill>
                  <a:schemeClr val="bg1"/>
                </a:solidFill>
              </a:rPr>
              <a:t>布尔相关规则</a:t>
            </a:r>
            <a:r>
              <a:rPr lang="en-US" altLang="zh-CN" dirty="0">
                <a:solidFill>
                  <a:schemeClr val="bg1"/>
                </a:solidFill>
              </a:rPr>
              <a:t>  B.</a:t>
            </a:r>
            <a:r>
              <a:rPr lang="zh-CN" altLang="zh-CN" dirty="0">
                <a:solidFill>
                  <a:schemeClr val="bg1"/>
                </a:solidFill>
              </a:rPr>
              <a:t>多维相关规则</a:t>
            </a:r>
            <a:r>
              <a:rPr lang="en-US" altLang="zh-CN" dirty="0">
                <a:solidFill>
                  <a:schemeClr val="bg1"/>
                </a:solidFill>
              </a:rPr>
              <a:t>  C.</a:t>
            </a:r>
            <a:r>
              <a:rPr lang="zh-CN" altLang="zh-CN" dirty="0">
                <a:solidFill>
                  <a:schemeClr val="bg1"/>
                </a:solidFill>
              </a:rPr>
              <a:t>单精度相关规则</a:t>
            </a:r>
            <a:r>
              <a:rPr lang="en-US" altLang="zh-CN" dirty="0">
                <a:solidFill>
                  <a:schemeClr val="bg1"/>
                </a:solidFill>
              </a:rPr>
              <a:t>  D.</a:t>
            </a:r>
            <a:r>
              <a:rPr lang="zh-CN" altLang="zh-CN" dirty="0">
                <a:solidFill>
                  <a:schemeClr val="bg1"/>
                </a:solidFill>
              </a:rPr>
              <a:t>多层相关规则</a:t>
            </a:r>
            <a:endParaRPr lang="zh-CN" altLang="zh-CN" dirty="0">
              <a:solidFill>
                <a:schemeClr val="bg1"/>
              </a:solidFill>
            </a:endParaRPr>
          </a:p>
          <a:p>
            <a:r>
              <a:rPr lang="en-US" altLang="zh-CN" dirty="0" smtClean="0">
                <a:solidFill>
                  <a:schemeClr val="bg1"/>
                </a:solidFill>
              </a:rPr>
              <a:t>10</a:t>
            </a:r>
            <a:r>
              <a:rPr lang="zh-CN" altLang="zh-CN" dirty="0">
                <a:solidFill>
                  <a:schemeClr val="bg1"/>
                </a:solidFill>
                <a:sym typeface="+mn-ea"/>
              </a:rPr>
              <a:t>．</a:t>
            </a:r>
            <a:r>
              <a:rPr lang="zh-CN" altLang="zh-CN" dirty="0">
                <a:solidFill>
                  <a:schemeClr val="bg1"/>
                </a:solidFill>
              </a:rPr>
              <a:t>下面</a:t>
            </a:r>
            <a:r>
              <a:rPr lang="en-US" altLang="zh-CN" u="sng" dirty="0">
                <a:solidFill>
                  <a:schemeClr val="bg1"/>
                </a:solidFill>
              </a:rPr>
              <a:t>         </a:t>
            </a:r>
            <a:r>
              <a:rPr lang="zh-CN" altLang="zh-CN" dirty="0">
                <a:solidFill>
                  <a:schemeClr val="bg1"/>
                </a:solidFill>
              </a:rPr>
              <a:t>算法不是自适应选择模型中包含一批模型？</a:t>
            </a:r>
            <a:endParaRPr lang="zh-CN" altLang="zh-CN" dirty="0">
              <a:solidFill>
                <a:schemeClr val="bg1"/>
              </a:solidFill>
            </a:endParaRPr>
          </a:p>
          <a:p>
            <a:r>
              <a:rPr lang="en-US" altLang="zh-CN" smtClean="0">
                <a:solidFill>
                  <a:schemeClr val="bg1"/>
                </a:solidFill>
              </a:rPr>
              <a:t>     A.bagging</a:t>
            </a:r>
            <a:r>
              <a:rPr lang="zh-CN" altLang="zh-CN" dirty="0">
                <a:solidFill>
                  <a:schemeClr val="bg1"/>
                </a:solidFill>
              </a:rPr>
              <a:t>算法</a:t>
            </a:r>
            <a:r>
              <a:rPr lang="en-US" altLang="zh-CN" dirty="0">
                <a:solidFill>
                  <a:schemeClr val="bg1"/>
                </a:solidFill>
              </a:rPr>
              <a:t>  </a:t>
            </a:r>
            <a:r>
              <a:rPr lang="en-US" altLang="zh-CN" dirty="0" err="1">
                <a:solidFill>
                  <a:schemeClr val="bg1"/>
                </a:solidFill>
              </a:rPr>
              <a:t>B.Boosting</a:t>
            </a:r>
            <a:r>
              <a:rPr lang="zh-CN" altLang="zh-CN" dirty="0">
                <a:solidFill>
                  <a:schemeClr val="bg1"/>
                </a:solidFill>
              </a:rPr>
              <a:t>算法</a:t>
            </a:r>
            <a:r>
              <a:rPr lang="en-US" altLang="zh-CN" dirty="0">
                <a:solidFill>
                  <a:schemeClr val="bg1"/>
                </a:solidFill>
              </a:rPr>
              <a:t>  </a:t>
            </a:r>
            <a:r>
              <a:rPr lang="en-US" altLang="zh-CN" dirty="0" err="1">
                <a:solidFill>
                  <a:schemeClr val="bg1"/>
                </a:solidFill>
              </a:rPr>
              <a:t>C.adaboost</a:t>
            </a:r>
            <a:r>
              <a:rPr lang="zh-CN" altLang="zh-CN" dirty="0">
                <a:solidFill>
                  <a:schemeClr val="bg1"/>
                </a:solidFill>
              </a:rPr>
              <a:t>算法</a:t>
            </a:r>
            <a:r>
              <a:rPr lang="en-US" altLang="zh-CN" dirty="0">
                <a:solidFill>
                  <a:schemeClr val="bg1"/>
                </a:solidFill>
              </a:rPr>
              <a:t>  </a:t>
            </a:r>
            <a:r>
              <a:rPr lang="en-US" altLang="zh-CN" dirty="0" err="1">
                <a:solidFill>
                  <a:schemeClr val="bg1"/>
                </a:solidFill>
              </a:rPr>
              <a:t>D.hessian</a:t>
            </a:r>
            <a:r>
              <a:rPr lang="zh-CN" altLang="zh-CN" dirty="0">
                <a:solidFill>
                  <a:schemeClr val="bg1"/>
                </a:solidFill>
              </a:rPr>
              <a:t>算法</a:t>
            </a:r>
            <a:r>
              <a:rPr lang="en-US" altLang="zh-CN" dirty="0">
                <a:solidFill>
                  <a:schemeClr val="bg1"/>
                </a:solidFill>
              </a:rPr>
              <a:t>	</a:t>
            </a:r>
            <a:endParaRPr lang="zh-CN" altLang="zh-CN" dirty="0">
              <a:solidFill>
                <a:schemeClr val="bg1"/>
              </a:solidFill>
            </a:endParaRPr>
          </a:p>
          <a:p>
            <a:endParaRPr lang="zh-CN" altLang="zh-CN" dirty="0">
              <a:solidFill>
                <a:schemeClr val="bg1"/>
              </a:solidFill>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9.2 </a:t>
            </a:r>
            <a:r>
              <a:rPr lang="zh-CN" altLang="en-US" sz="2100" b="1" spc="225" dirty="0" smtClean="0">
                <a:solidFill>
                  <a:prstClr val="white"/>
                </a:solidFill>
              </a:rPr>
              <a:t>聚类模型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19" name="TextBox 18"/>
          <p:cNvSpPr txBox="1"/>
          <p:nvPr/>
        </p:nvSpPr>
        <p:spPr>
          <a:xfrm>
            <a:off x="633046" y="1603717"/>
            <a:ext cx="7652825" cy="3170099"/>
          </a:xfrm>
          <a:prstGeom prst="rect">
            <a:avLst/>
          </a:prstGeom>
          <a:noFill/>
        </p:spPr>
        <p:txBody>
          <a:bodyPr wrap="square" rtlCol="0">
            <a:spAutoFit/>
          </a:bodyPr>
          <a:lstStyle/>
          <a:p>
            <a:r>
              <a:rPr lang="en-US" altLang="zh-CN" sz="2000" dirty="0">
                <a:solidFill>
                  <a:schemeClr val="tx1">
                    <a:lumMod val="75000"/>
                    <a:lumOff val="25000"/>
                  </a:schemeClr>
                </a:solidFill>
              </a:rPr>
              <a:t>(1)</a:t>
            </a:r>
            <a:r>
              <a:rPr lang="zh-CN" altLang="zh-CN" sz="2000" dirty="0">
                <a:solidFill>
                  <a:schemeClr val="tx1">
                    <a:lumMod val="75000"/>
                    <a:lumOff val="25000"/>
                  </a:schemeClr>
                </a:solidFill>
              </a:rPr>
              <a:t>算法描述</a:t>
            </a:r>
            <a:r>
              <a:rPr lang="en-US" altLang="zh-CN" sz="2000" dirty="0">
                <a:solidFill>
                  <a:schemeClr val="tx1">
                    <a:lumMod val="75000"/>
                    <a:lumOff val="25000"/>
                  </a:schemeClr>
                </a:solidFill>
              </a:rPr>
              <a:t>K-means</a:t>
            </a:r>
            <a:r>
              <a:rPr lang="zh-CN" altLang="zh-CN" sz="2000" dirty="0">
                <a:solidFill>
                  <a:schemeClr val="tx1">
                    <a:lumMod val="75000"/>
                    <a:lumOff val="25000"/>
                  </a:schemeClr>
                </a:solidFill>
              </a:rPr>
              <a:t>聚类算法属于非层次聚类法的一种</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是最简单的聚类算法之一，但是运用十分广泛。</a:t>
            </a:r>
            <a:r>
              <a:rPr lang="en-US" altLang="zh-CN" sz="2000" dirty="0">
                <a:solidFill>
                  <a:schemeClr val="tx1">
                    <a:lumMod val="75000"/>
                    <a:lumOff val="25000"/>
                  </a:schemeClr>
                </a:solidFill>
              </a:rPr>
              <a:t>k-means</a:t>
            </a:r>
            <a:r>
              <a:rPr lang="zh-CN" altLang="zh-CN" sz="2000" dirty="0">
                <a:solidFill>
                  <a:schemeClr val="tx1">
                    <a:lumMod val="75000"/>
                    <a:lumOff val="25000"/>
                  </a:schemeClr>
                </a:solidFill>
              </a:rPr>
              <a:t>的计算方法如下</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endParaRPr lang="en-US" altLang="zh-CN" sz="2000" dirty="0">
              <a:solidFill>
                <a:schemeClr val="tx1">
                  <a:lumMod val="75000"/>
                  <a:lumOff val="25000"/>
                </a:schemeClr>
              </a:solidFill>
            </a:endParaRPr>
          </a:p>
          <a:p>
            <a:pPr lvl="1"/>
            <a:r>
              <a:rPr lang="en-US" altLang="zh-CN" sz="2000" dirty="0" smtClean="0">
                <a:solidFill>
                  <a:schemeClr val="tx1">
                    <a:lumMod val="75000"/>
                    <a:lumOff val="25000"/>
                  </a:schemeClr>
                </a:solidFill>
              </a:rPr>
              <a:t>Step1</a:t>
            </a:r>
            <a:r>
              <a:rPr lang="zh-CN" altLang="zh-CN" sz="2000" dirty="0">
                <a:solidFill>
                  <a:schemeClr val="tx1">
                    <a:lumMod val="75000"/>
                    <a:lumOff val="25000"/>
                  </a:schemeClr>
                </a:solidFill>
              </a:rPr>
              <a:t>：随机选取</a:t>
            </a:r>
            <a:r>
              <a:rPr lang="en-US" altLang="zh-CN" sz="2000" dirty="0">
                <a:solidFill>
                  <a:schemeClr val="tx1">
                    <a:lumMod val="75000"/>
                    <a:lumOff val="25000"/>
                  </a:schemeClr>
                </a:solidFill>
              </a:rPr>
              <a:t>k</a:t>
            </a:r>
            <a:r>
              <a:rPr lang="zh-CN" altLang="zh-CN" sz="2000" dirty="0">
                <a:solidFill>
                  <a:schemeClr val="tx1">
                    <a:lumMod val="75000"/>
                    <a:lumOff val="25000"/>
                  </a:schemeClr>
                </a:solidFill>
              </a:rPr>
              <a:t>个中心点</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lvl="1"/>
            <a:r>
              <a:rPr lang="en-US" altLang="zh-CN" sz="2000" dirty="0" smtClean="0">
                <a:solidFill>
                  <a:schemeClr val="tx1">
                    <a:lumMod val="75000"/>
                    <a:lumOff val="25000"/>
                  </a:schemeClr>
                </a:solidFill>
              </a:rPr>
              <a:t>Step2</a:t>
            </a:r>
            <a:r>
              <a:rPr lang="zh-CN" altLang="zh-CN" sz="2000" dirty="0">
                <a:solidFill>
                  <a:schemeClr val="tx1">
                    <a:lumMod val="75000"/>
                    <a:lumOff val="25000"/>
                  </a:schemeClr>
                </a:solidFill>
              </a:rPr>
              <a:t>：遍历所有数据，将每个数据划分到最近的中心点中</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lvl="1"/>
            <a:r>
              <a:rPr lang="en-US" altLang="zh-CN" sz="2000" dirty="0" smtClean="0">
                <a:solidFill>
                  <a:schemeClr val="tx1">
                    <a:lumMod val="75000"/>
                    <a:lumOff val="25000"/>
                  </a:schemeClr>
                </a:solidFill>
              </a:rPr>
              <a:t>Step3</a:t>
            </a:r>
            <a:r>
              <a:rPr lang="zh-CN" altLang="zh-CN" sz="2000" dirty="0">
                <a:solidFill>
                  <a:schemeClr val="tx1">
                    <a:lumMod val="75000"/>
                    <a:lumOff val="25000"/>
                  </a:schemeClr>
                </a:solidFill>
              </a:rPr>
              <a:t>：计算每个聚类的平均值，并作为新的中心点</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lvl="1"/>
            <a:r>
              <a:rPr lang="en-US" altLang="zh-CN" sz="2000" dirty="0" smtClean="0">
                <a:solidFill>
                  <a:schemeClr val="tx1">
                    <a:lumMod val="75000"/>
                    <a:lumOff val="25000"/>
                  </a:schemeClr>
                </a:solidFill>
              </a:rPr>
              <a:t>Step4</a:t>
            </a:r>
            <a:r>
              <a:rPr lang="zh-CN" altLang="zh-CN" sz="2000" dirty="0">
                <a:solidFill>
                  <a:schemeClr val="tx1">
                    <a:lumMod val="75000"/>
                    <a:lumOff val="25000"/>
                  </a:schemeClr>
                </a:solidFill>
              </a:rPr>
              <a:t>：重复</a:t>
            </a:r>
            <a:r>
              <a:rPr lang="en-US" altLang="zh-CN" sz="2000" dirty="0">
                <a:solidFill>
                  <a:schemeClr val="tx1">
                    <a:lumMod val="75000"/>
                    <a:lumOff val="25000"/>
                  </a:schemeClr>
                </a:solidFill>
              </a:rPr>
              <a:t>Step2-3</a:t>
            </a:r>
            <a:r>
              <a:rPr lang="zh-CN" altLang="zh-CN" sz="2000" dirty="0">
                <a:solidFill>
                  <a:schemeClr val="tx1">
                    <a:lumMod val="75000"/>
                    <a:lumOff val="25000"/>
                  </a:schemeClr>
                </a:solidFill>
              </a:rPr>
              <a:t>，直到这</a:t>
            </a:r>
            <a:r>
              <a:rPr lang="en-US" altLang="zh-CN" sz="2000" dirty="0">
                <a:solidFill>
                  <a:schemeClr val="tx1">
                    <a:lumMod val="75000"/>
                    <a:lumOff val="25000"/>
                  </a:schemeClr>
                </a:solidFill>
              </a:rPr>
              <a:t>k</a:t>
            </a:r>
            <a:r>
              <a:rPr lang="zh-CN" altLang="zh-CN" sz="2000" dirty="0">
                <a:solidFill>
                  <a:schemeClr val="tx1">
                    <a:lumMod val="75000"/>
                    <a:lumOff val="25000"/>
                  </a:schemeClr>
                </a:solidFill>
              </a:rPr>
              <a:t>个中线点不再变化（收敛了</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lvl="1"/>
            <a:r>
              <a:rPr lang="en-US" altLang="zh-CN" sz="2000" dirty="0">
                <a:solidFill>
                  <a:schemeClr val="tx1">
                    <a:lumMod val="75000"/>
                    <a:lumOff val="25000"/>
                  </a:schemeClr>
                </a:solidFill>
              </a:rPr>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或</a:t>
            </a:r>
            <a:r>
              <a:rPr lang="zh-CN" altLang="zh-CN" sz="2000" dirty="0">
                <a:solidFill>
                  <a:schemeClr val="tx1">
                    <a:lumMod val="75000"/>
                    <a:lumOff val="25000"/>
                  </a:schemeClr>
                </a:solidFill>
              </a:rPr>
              <a:t>执行了足够多的迭代</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lvl="1"/>
            <a:endParaRPr lang="en-US" altLang="zh-CN" sz="2000" dirty="0" smtClean="0">
              <a:solidFill>
                <a:schemeClr val="tx1">
                  <a:lumMod val="75000"/>
                  <a:lumOff val="25000"/>
                </a:schemeClr>
              </a:solidFill>
            </a:endParaRPr>
          </a:p>
          <a:p>
            <a:pPr lvl="1"/>
            <a:r>
              <a:rPr lang="zh-CN" altLang="zh-CN" sz="2000" dirty="0" smtClean="0">
                <a:solidFill>
                  <a:schemeClr val="tx1">
                    <a:lumMod val="75000"/>
                    <a:lumOff val="25000"/>
                  </a:schemeClr>
                </a:solidFill>
              </a:rPr>
              <a:t>方法</a:t>
            </a:r>
            <a:r>
              <a:rPr lang="zh-CN" altLang="zh-CN" sz="2000" dirty="0">
                <a:solidFill>
                  <a:schemeClr val="tx1">
                    <a:lumMod val="75000"/>
                    <a:lumOff val="25000"/>
                  </a:schemeClr>
                </a:solidFill>
              </a:rPr>
              <a:t>有两个特点：通常要求已知类别数；只能使用连续性变量。</a:t>
            </a:r>
            <a:endParaRPr lang="zh-CN" altLang="zh-CN" sz="2000" dirty="0">
              <a:solidFill>
                <a:schemeClr val="tx1">
                  <a:lumMod val="75000"/>
                  <a:lumOff val="25000"/>
                </a:schemeClr>
              </a:solidFill>
            </a:endParaRPr>
          </a:p>
        </p:txBody>
      </p:sp>
      <p:sp>
        <p:nvSpPr>
          <p:cNvPr id="22"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K-means</a:t>
            </a:r>
            <a:r>
              <a:rPr lang="zh-CN" altLang="zh-CN" sz="2400" dirty="0">
                <a:solidFill>
                  <a:schemeClr val="tx1">
                    <a:lumMod val="75000"/>
                    <a:lumOff val="25000"/>
                  </a:schemeClr>
                </a:solidFill>
              </a:rPr>
              <a:t>聚类</a:t>
            </a:r>
            <a:endParaRPr kumimoji="1" lang="zh-CN" altLang="zh-CN" sz="24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9.2 </a:t>
            </a:r>
            <a:r>
              <a:rPr lang="zh-CN" altLang="en-US" sz="2100" b="1" spc="225" dirty="0" smtClean="0">
                <a:solidFill>
                  <a:prstClr val="white"/>
                </a:solidFill>
              </a:rPr>
              <a:t>聚类模型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19" name="TextBox 18"/>
          <p:cNvSpPr txBox="1"/>
          <p:nvPr/>
        </p:nvSpPr>
        <p:spPr>
          <a:xfrm>
            <a:off x="633046" y="1603717"/>
            <a:ext cx="7652825" cy="1323439"/>
          </a:xfrm>
          <a:prstGeom prst="rect">
            <a:avLst/>
          </a:prstGeom>
          <a:noFill/>
        </p:spPr>
        <p:txBody>
          <a:bodyPr wrap="square" rtlCol="0">
            <a:spAutoFit/>
          </a:bodyPr>
          <a:lstStyle/>
          <a:p>
            <a:r>
              <a:rPr lang="en-US" altLang="zh-CN" sz="2000" dirty="0" smtClean="0">
                <a:solidFill>
                  <a:schemeClr val="tx1">
                    <a:lumMod val="75000"/>
                    <a:lumOff val="25000"/>
                  </a:schemeClr>
                </a:solidFill>
              </a:rPr>
              <a:t>(2)</a:t>
            </a:r>
            <a:r>
              <a:rPr lang="zh-CN" altLang="zh-CN" sz="2000" dirty="0">
                <a:solidFill>
                  <a:schemeClr val="tx1">
                    <a:lumMod val="75000"/>
                    <a:lumOff val="25000"/>
                  </a:schemeClr>
                </a:solidFill>
              </a:rPr>
              <a:t>操作</a:t>
            </a:r>
            <a:r>
              <a:rPr lang="zh-CN" altLang="zh-CN" sz="2000" dirty="0" smtClean="0">
                <a:solidFill>
                  <a:schemeClr val="tx1">
                    <a:lumMod val="75000"/>
                    <a:lumOff val="25000"/>
                  </a:schemeClr>
                </a:solidFill>
              </a:rPr>
              <a:t>实例</a:t>
            </a:r>
            <a:endParaRPr lang="en-US" altLang="zh-CN" sz="2000" dirty="0" smtClean="0">
              <a:solidFill>
                <a:schemeClr val="tx1">
                  <a:lumMod val="75000"/>
                  <a:lumOff val="25000"/>
                </a:schemeClr>
              </a:solidFill>
            </a:endParaRPr>
          </a:p>
          <a:p>
            <a:r>
              <a:rPr lang="zh-CN" altLang="en-US" sz="2000" dirty="0" smtClean="0">
                <a:solidFill>
                  <a:schemeClr val="tx1">
                    <a:lumMod val="75000"/>
                    <a:lumOff val="25000"/>
                  </a:schemeClr>
                </a:solidFill>
              </a:rPr>
              <a:t>       数据</a:t>
            </a:r>
            <a:r>
              <a:rPr lang="zh-CN" altLang="en-US" sz="2000" dirty="0">
                <a:solidFill>
                  <a:schemeClr val="tx1">
                    <a:lumMod val="75000"/>
                    <a:lumOff val="25000"/>
                  </a:schemeClr>
                </a:solidFill>
              </a:rPr>
              <a:t>集</a:t>
            </a:r>
            <a:r>
              <a:rPr lang="zh-CN" altLang="zh-CN" sz="2000" dirty="0" smtClean="0">
                <a:solidFill>
                  <a:schemeClr val="tx1">
                    <a:lumMod val="75000"/>
                    <a:lumOff val="25000"/>
                  </a:schemeClr>
                </a:solidFill>
              </a:rPr>
              <a:t>是</a:t>
            </a:r>
            <a:r>
              <a:rPr lang="en-US" altLang="zh-CN" sz="2000" dirty="0" smtClean="0">
                <a:solidFill>
                  <a:schemeClr val="tx1">
                    <a:lumMod val="75000"/>
                    <a:lumOff val="25000"/>
                  </a:schemeClr>
                </a:solidFill>
              </a:rPr>
              <a:t>weather</a:t>
            </a:r>
            <a:r>
              <a:rPr lang="zh-CN" altLang="zh-CN" sz="2000" dirty="0" smtClean="0">
                <a:solidFill>
                  <a:schemeClr val="tx1">
                    <a:lumMod val="75000"/>
                    <a:lumOff val="25000"/>
                  </a:schemeClr>
                </a:solidFill>
              </a:rPr>
              <a:t>，</a:t>
            </a:r>
            <a:r>
              <a:rPr lang="en-US" altLang="zh-CN" sz="2000" dirty="0">
                <a:solidFill>
                  <a:schemeClr val="tx1">
                    <a:lumMod val="75000"/>
                    <a:lumOff val="25000"/>
                  </a:schemeClr>
                </a:solidFill>
              </a:rPr>
              <a:t>K=4</a:t>
            </a:r>
            <a:r>
              <a:rPr lang="zh-CN" altLang="zh-CN" sz="2000" dirty="0">
                <a:solidFill>
                  <a:schemeClr val="tx1">
                    <a:lumMod val="75000"/>
                    <a:lumOff val="25000"/>
                  </a:schemeClr>
                </a:solidFill>
              </a:rPr>
              <a:t>时的聚类结果，</a:t>
            </a:r>
            <a:r>
              <a:rPr lang="en-US" altLang="zh-CN" sz="2000" dirty="0">
                <a:solidFill>
                  <a:schemeClr val="tx1">
                    <a:lumMod val="75000"/>
                    <a:lumOff val="25000"/>
                  </a:schemeClr>
                </a:solidFill>
              </a:rPr>
              <a:t>24</a:t>
            </a:r>
            <a:r>
              <a:rPr lang="zh-CN" altLang="zh-CN" sz="2000" dirty="0">
                <a:solidFill>
                  <a:schemeClr val="tx1">
                    <a:lumMod val="75000"/>
                    <a:lumOff val="25000"/>
                  </a:schemeClr>
                </a:solidFill>
              </a:rPr>
              <a:t>个变量中数值变量有</a:t>
            </a:r>
            <a:r>
              <a:rPr lang="en-US" altLang="zh-CN" sz="2000" dirty="0">
                <a:solidFill>
                  <a:schemeClr val="tx1">
                    <a:lumMod val="75000"/>
                    <a:lumOff val="25000"/>
                  </a:schemeClr>
                </a:solidFill>
              </a:rPr>
              <a:t>16</a:t>
            </a:r>
            <a:r>
              <a:rPr lang="zh-CN" altLang="zh-CN" sz="2000" dirty="0">
                <a:solidFill>
                  <a:schemeClr val="tx1">
                    <a:lumMod val="75000"/>
                    <a:lumOff val="25000"/>
                  </a:schemeClr>
                </a:solidFill>
              </a:rPr>
              <a:t>个，由于没有选择聚类变量个数，默认对所有数值变量聚类</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r>
              <a:rPr lang="zh-CN" altLang="zh-CN" sz="2000" dirty="0" smtClean="0">
                <a:solidFill>
                  <a:schemeClr val="tx1">
                    <a:lumMod val="75000"/>
                    <a:lumOff val="25000"/>
                  </a:schemeClr>
                </a:solidFill>
              </a:rPr>
              <a:t>在</a:t>
            </a:r>
            <a:r>
              <a:rPr lang="zh-CN" altLang="en-US" sz="2000" dirty="0" smtClean="0">
                <a:solidFill>
                  <a:schemeClr val="tx1">
                    <a:lumMod val="75000"/>
                    <a:lumOff val="25000"/>
                  </a:schemeClr>
                </a:solidFill>
              </a:rPr>
              <a:t>下</a:t>
            </a:r>
            <a:r>
              <a:rPr lang="zh-CN" altLang="zh-CN" sz="2000" dirty="0" smtClean="0">
                <a:solidFill>
                  <a:schemeClr val="tx1">
                    <a:lumMod val="75000"/>
                    <a:lumOff val="25000"/>
                  </a:schemeClr>
                </a:solidFill>
              </a:rPr>
              <a:t>图点击</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Data</a:t>
            </a:r>
            <a:r>
              <a:rPr lang="zh-CN" altLang="zh-CN" sz="2000" dirty="0">
                <a:solidFill>
                  <a:schemeClr val="tx1">
                    <a:lumMod val="75000"/>
                    <a:lumOff val="25000"/>
                  </a:schemeClr>
                </a:solidFill>
              </a:rPr>
              <a:t>】按钮对聚类结果</a:t>
            </a:r>
            <a:r>
              <a:rPr lang="zh-CN" altLang="zh-CN" sz="2000" dirty="0" smtClean="0">
                <a:solidFill>
                  <a:schemeClr val="tx1">
                    <a:lumMod val="75000"/>
                    <a:lumOff val="25000"/>
                  </a:schemeClr>
                </a:solidFill>
              </a:rPr>
              <a:t>可视化。</a:t>
            </a:r>
            <a:endParaRPr lang="zh-CN" altLang="zh-CN" sz="2000" dirty="0" smtClean="0">
              <a:solidFill>
                <a:schemeClr val="tx1">
                  <a:lumMod val="75000"/>
                  <a:lumOff val="25000"/>
                </a:schemeClr>
              </a:solidFill>
            </a:endParaRPr>
          </a:p>
        </p:txBody>
      </p:sp>
      <p:sp>
        <p:nvSpPr>
          <p:cNvPr id="22"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K-means</a:t>
            </a:r>
            <a:r>
              <a:rPr lang="zh-CN" altLang="zh-CN" sz="2400" dirty="0">
                <a:solidFill>
                  <a:schemeClr val="tx1">
                    <a:lumMod val="75000"/>
                    <a:lumOff val="25000"/>
                  </a:schemeClr>
                </a:solidFill>
              </a:rPr>
              <a:t>聚类</a:t>
            </a:r>
            <a:endParaRPr kumimoji="1" lang="zh-CN" altLang="zh-CN" sz="2400" dirty="0" smtClean="0">
              <a:solidFill>
                <a:schemeClr val="tx1">
                  <a:lumMod val="75000"/>
                  <a:lumOff val="25000"/>
                </a:schemeClr>
              </a:solidFill>
            </a:endParaRPr>
          </a:p>
        </p:txBody>
      </p:sp>
      <p:pic>
        <p:nvPicPr>
          <p:cNvPr id="13" name="图片 12"/>
          <p:cNvPicPr/>
          <p:nvPr/>
        </p:nvPicPr>
        <p:blipFill>
          <a:blip r:embed="rId1">
            <a:extLst>
              <a:ext uri="{28A0092B-C50C-407E-A947-70E740481C1C}">
                <a14:useLocalDpi xmlns:a14="http://schemas.microsoft.com/office/drawing/2010/main" val="0"/>
              </a:ext>
            </a:extLst>
          </a:blip>
          <a:srcRect/>
          <a:stretch>
            <a:fillRect/>
          </a:stretch>
        </p:blipFill>
        <p:spPr>
          <a:xfrm>
            <a:off x="1443848" y="2927156"/>
            <a:ext cx="5955757" cy="346913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9.2 </a:t>
            </a:r>
            <a:r>
              <a:rPr lang="zh-CN" altLang="en-US" sz="2100" b="1" spc="225" dirty="0" smtClean="0">
                <a:solidFill>
                  <a:prstClr val="white"/>
                </a:solidFill>
              </a:rPr>
              <a:t>聚类模型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447832" cy="300082"/>
          </a:xfrm>
          <a:prstGeom prst="rect">
            <a:avLst/>
          </a:prstGeom>
          <a:noFill/>
        </p:spPr>
        <p:txBody>
          <a:bodyPr wrap="none" rtlCol="0">
            <a:spAutoFit/>
          </a:bodyPr>
          <a:lstStyle/>
          <a:p>
            <a:r>
              <a:rPr lang="zh-CN" altLang="en-US" sz="1350" dirty="0" smtClean="0">
                <a:solidFill>
                  <a:prstClr val="white"/>
                </a:solidFill>
              </a:rPr>
              <a:t>第九章 数据建模</a:t>
            </a:r>
            <a:endParaRPr lang="zh-CN" altLang="en-US" sz="1350" dirty="0">
              <a:solidFill>
                <a:prstClr val="white"/>
              </a:solidFill>
            </a:endParaRPr>
          </a:p>
        </p:txBody>
      </p:sp>
      <p:sp>
        <p:nvSpPr>
          <p:cNvPr id="19" name="TextBox 18"/>
          <p:cNvSpPr txBox="1"/>
          <p:nvPr/>
        </p:nvSpPr>
        <p:spPr>
          <a:xfrm>
            <a:off x="633046" y="1603717"/>
            <a:ext cx="7652825" cy="707886"/>
          </a:xfrm>
          <a:prstGeom prst="rect">
            <a:avLst/>
          </a:prstGeom>
          <a:noFill/>
        </p:spPr>
        <p:txBody>
          <a:bodyPr wrap="square" rtlCol="0">
            <a:spAutoFit/>
          </a:bodyPr>
          <a:lstStyle/>
          <a:p>
            <a:r>
              <a:rPr lang="en-US" altLang="zh-CN" sz="2000" dirty="0" smtClean="0">
                <a:solidFill>
                  <a:schemeClr val="tx1">
                    <a:lumMod val="75000"/>
                    <a:lumOff val="25000"/>
                  </a:schemeClr>
                </a:solidFill>
              </a:rPr>
              <a:t>(2)</a:t>
            </a:r>
            <a:r>
              <a:rPr lang="zh-CN" altLang="zh-CN" sz="2000" dirty="0">
                <a:solidFill>
                  <a:schemeClr val="tx1">
                    <a:lumMod val="75000"/>
                    <a:lumOff val="25000"/>
                  </a:schemeClr>
                </a:solidFill>
              </a:rPr>
              <a:t>操作</a:t>
            </a:r>
            <a:r>
              <a:rPr lang="zh-CN" altLang="zh-CN" sz="2000" dirty="0" smtClean="0">
                <a:solidFill>
                  <a:schemeClr val="tx1">
                    <a:lumMod val="75000"/>
                    <a:lumOff val="25000"/>
                  </a:schemeClr>
                </a:solidFill>
              </a:rPr>
              <a:t>实例</a:t>
            </a:r>
            <a:endParaRPr lang="en-US" altLang="zh-CN" sz="2000" dirty="0" smtClean="0">
              <a:solidFill>
                <a:schemeClr val="tx1">
                  <a:lumMod val="75000"/>
                  <a:lumOff val="25000"/>
                </a:schemeClr>
              </a:solidFill>
            </a:endParaRPr>
          </a:p>
          <a:p>
            <a:r>
              <a:rPr lang="zh-CN" altLang="en-US" sz="2000" dirty="0" smtClean="0">
                <a:solidFill>
                  <a:schemeClr val="tx1">
                    <a:lumMod val="75000"/>
                    <a:lumOff val="25000"/>
                  </a:schemeClr>
                </a:solidFill>
              </a:rPr>
              <a:t>       下</a:t>
            </a:r>
            <a:r>
              <a:rPr lang="zh-CN" altLang="zh-CN" sz="2000" dirty="0" smtClean="0">
                <a:solidFill>
                  <a:schemeClr val="tx1">
                    <a:lumMod val="75000"/>
                    <a:lumOff val="25000"/>
                  </a:schemeClr>
                </a:solidFill>
              </a:rPr>
              <a:t>图是</a:t>
            </a:r>
            <a:r>
              <a:rPr lang="zh-CN" altLang="zh-CN" sz="2000" dirty="0">
                <a:solidFill>
                  <a:schemeClr val="tx1">
                    <a:lumMod val="75000"/>
                    <a:lumOff val="25000"/>
                  </a:schemeClr>
                </a:solidFill>
              </a:rPr>
              <a:t>对变量</a:t>
            </a:r>
            <a:r>
              <a:rPr lang="en-US" altLang="zh-CN" sz="2000" dirty="0" err="1">
                <a:solidFill>
                  <a:schemeClr val="tx1">
                    <a:lumMod val="75000"/>
                    <a:lumOff val="25000"/>
                  </a:schemeClr>
                </a:solidFill>
              </a:rPr>
              <a:t>MinTemp</a:t>
            </a:r>
            <a:r>
              <a:rPr lang="zh-CN" altLang="zh-CN" sz="2000" dirty="0">
                <a:solidFill>
                  <a:schemeClr val="tx1">
                    <a:lumMod val="75000"/>
                    <a:lumOff val="25000"/>
                  </a:schemeClr>
                </a:solidFill>
              </a:rPr>
              <a:t>和</a:t>
            </a:r>
            <a:r>
              <a:rPr lang="en-US" altLang="zh-CN" sz="2000" dirty="0">
                <a:solidFill>
                  <a:schemeClr val="tx1">
                    <a:lumMod val="75000"/>
                    <a:lumOff val="25000"/>
                  </a:schemeClr>
                </a:solidFill>
              </a:rPr>
              <a:t>Rainfall</a:t>
            </a:r>
            <a:r>
              <a:rPr lang="zh-CN" altLang="zh-CN" sz="2000" dirty="0">
                <a:solidFill>
                  <a:schemeClr val="tx1">
                    <a:lumMod val="75000"/>
                    <a:lumOff val="25000"/>
                  </a:schemeClr>
                </a:solidFill>
              </a:rPr>
              <a:t>的可视化展示</a:t>
            </a:r>
            <a:r>
              <a:rPr lang="zh-CN" altLang="zh-CN" sz="2000" dirty="0" smtClean="0">
                <a:solidFill>
                  <a:schemeClr val="tx1">
                    <a:lumMod val="75000"/>
                    <a:lumOff val="25000"/>
                  </a:schemeClr>
                </a:solidFill>
              </a:rPr>
              <a:t>。</a:t>
            </a:r>
            <a:endParaRPr lang="zh-CN" altLang="zh-CN" sz="2000" dirty="0" smtClean="0">
              <a:solidFill>
                <a:schemeClr val="tx1">
                  <a:lumMod val="75000"/>
                  <a:lumOff val="25000"/>
                </a:schemeClr>
              </a:solidFill>
            </a:endParaRPr>
          </a:p>
        </p:txBody>
      </p:sp>
      <p:sp>
        <p:nvSpPr>
          <p:cNvPr id="22" name="文本框 12"/>
          <p:cNvSpPr txBox="1"/>
          <p:nvPr/>
        </p:nvSpPr>
        <p:spPr>
          <a:xfrm>
            <a:off x="541465" y="781992"/>
            <a:ext cx="568990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K-means</a:t>
            </a:r>
            <a:r>
              <a:rPr lang="zh-CN" altLang="zh-CN" sz="2400" dirty="0">
                <a:solidFill>
                  <a:schemeClr val="tx1">
                    <a:lumMod val="75000"/>
                    <a:lumOff val="25000"/>
                  </a:schemeClr>
                </a:solidFill>
              </a:rPr>
              <a:t>聚类</a:t>
            </a:r>
            <a:endParaRPr kumimoji="1" lang="zh-CN" altLang="zh-CN" sz="2400" dirty="0" smtClean="0">
              <a:solidFill>
                <a:schemeClr val="tx1">
                  <a:lumMod val="75000"/>
                  <a:lumOff val="25000"/>
                </a:schemeClr>
              </a:solidFill>
            </a:endParaRPr>
          </a:p>
        </p:txBody>
      </p:sp>
      <p:pic>
        <p:nvPicPr>
          <p:cNvPr id="13" name="图片 12"/>
          <p:cNvPicPr/>
          <p:nvPr/>
        </p:nvPicPr>
        <p:blipFill>
          <a:blip r:embed="rId1">
            <a:extLst>
              <a:ext uri="{28A0092B-C50C-407E-A947-70E740481C1C}">
                <a14:useLocalDpi xmlns:a14="http://schemas.microsoft.com/office/drawing/2010/main" val="0"/>
              </a:ext>
            </a:extLst>
          </a:blip>
          <a:srcRect/>
          <a:stretch>
            <a:fillRect/>
          </a:stretch>
        </p:blipFill>
        <p:spPr>
          <a:xfrm>
            <a:off x="1026355" y="2537679"/>
            <a:ext cx="6992229" cy="3585535"/>
          </a:xfrm>
          <a:prstGeom prst="rect">
            <a:avLst/>
          </a:prstGeom>
          <a:noFill/>
          <a:ln>
            <a:noFill/>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R语言">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《大数据实践》配套PPT之一：第5章 内存大数据计算框架 Spark_1.potx</Template>
  <TotalTime>0</TotalTime>
  <Words>8441</Words>
  <Application>WPS 演示</Application>
  <PresentationFormat>全屏显示(4:3)</PresentationFormat>
  <Paragraphs>788</Paragraphs>
  <Slides>67</Slides>
  <Notes>15</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16</vt:i4>
      </vt:variant>
      <vt:variant>
        <vt:lpstr>幻灯片标题</vt:lpstr>
      </vt:variant>
      <vt:variant>
        <vt:i4>67</vt:i4>
      </vt:variant>
    </vt:vector>
  </HeadingPairs>
  <TitlesOfParts>
    <vt:vector size="93" baseType="lpstr">
      <vt:lpstr>Arial</vt:lpstr>
      <vt:lpstr>宋体</vt:lpstr>
      <vt:lpstr>Wingdings</vt:lpstr>
      <vt:lpstr>微软雅黑</vt:lpstr>
      <vt:lpstr>Arial Unicode MS</vt:lpstr>
      <vt:lpstr>Calibri</vt:lpstr>
      <vt:lpstr>等线</vt:lpstr>
      <vt:lpstr>Times New Roman</vt:lpstr>
      <vt:lpstr>Symbol</vt:lpstr>
      <vt:lpstr>R语言</vt:lpstr>
      <vt:lpstr>Visio.Drawing.11</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526</cp:revision>
  <dcterms:created xsi:type="dcterms:W3CDTF">2015-11-23T03:31:00Z</dcterms:created>
  <dcterms:modified xsi:type="dcterms:W3CDTF">2018-12-28T07:18:12Z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