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3"/>
  </p:handoutMasterIdLst>
  <p:sldIdLst>
    <p:sldId id="821" r:id="rId3"/>
    <p:sldId id="827" r:id="rId4"/>
    <p:sldId id="463" r:id="rId6"/>
    <p:sldId id="765" r:id="rId7"/>
    <p:sldId id="798" r:id="rId8"/>
    <p:sldId id="830" r:id="rId9"/>
    <p:sldId id="646" r:id="rId10"/>
    <p:sldId id="800" r:id="rId11"/>
    <p:sldId id="801" r:id="rId12"/>
    <p:sldId id="802" r:id="rId13"/>
    <p:sldId id="803" r:id="rId14"/>
    <p:sldId id="829" r:id="rId15"/>
    <p:sldId id="832" r:id="rId16"/>
    <p:sldId id="834" r:id="rId17"/>
    <p:sldId id="835" r:id="rId18"/>
    <p:sldId id="836" r:id="rId19"/>
    <p:sldId id="837" r:id="rId20"/>
    <p:sldId id="838" r:id="rId21"/>
    <p:sldId id="831" r:id="rId22"/>
    <p:sldId id="756" r:id="rId23"/>
    <p:sldId id="804" r:id="rId24"/>
    <p:sldId id="805" r:id="rId25"/>
    <p:sldId id="833" r:id="rId26"/>
    <p:sldId id="569" r:id="rId27"/>
    <p:sldId id="822" r:id="rId28"/>
    <p:sldId id="823" r:id="rId29"/>
    <p:sldId id="824" r:id="rId30"/>
    <p:sldId id="825" r:id="rId31"/>
    <p:sldId id="826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D89BC"/>
    <a:srgbClr val="ED7D31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6429" autoAdjust="0"/>
  </p:normalViewPr>
  <p:slideViewPr>
    <p:cSldViewPr snapToGrid="0" showGuides="1">
      <p:cViewPr varScale="1">
        <p:scale>
          <a:sx n="68" d="100"/>
          <a:sy n="68" d="100"/>
        </p:scale>
        <p:origin x="-1554" y="-102"/>
      </p:cViewPr>
      <p:guideLst>
        <p:guide orient="horz" pos="4034"/>
        <p:guide orient="horz" pos="1447"/>
        <p:guide orient="horz" pos="638"/>
        <p:guide pos="1880"/>
        <p:guide pos="5537"/>
        <p:guide pos="12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72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7.wmf"/><Relationship Id="rId1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4.emf"/><Relationship Id="rId1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19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18.jpeg"/><Relationship Id="rId1" Type="http://schemas.openxmlformats.org/officeDocument/2006/relationships/hyperlink" Target="http://www.cstor.cn/proTextdetail_10766.htm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36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35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34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46.png"/><Relationship Id="rId25" Type="http://schemas.openxmlformats.org/officeDocument/2006/relationships/image" Target="../media/image45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44.png"/><Relationship Id="rId22" Type="http://schemas.openxmlformats.org/officeDocument/2006/relationships/image" Target="../media/image43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42.png"/><Relationship Id="rId2" Type="http://schemas.openxmlformats.org/officeDocument/2006/relationships/image" Target="../media/image33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41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40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39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38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37.png"/><Relationship Id="rId1" Type="http://schemas.openxmlformats.org/officeDocument/2006/relationships/hyperlink" Target="http://www.chinaznyj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</a:t>
            </a: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zh-CN" altLang="en-US" sz="8000" b="1" spc="300" dirty="0" smtClean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30713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5744150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程显毅    主编                            刘颖  朱倩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25"/>
          <p:cNvSpPr>
            <a:spLocks noEditPoints="1"/>
          </p:cNvSpPr>
          <p:nvPr/>
        </p:nvSpPr>
        <p:spPr bwMode="auto">
          <a:xfrm>
            <a:off x="2442785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20697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10.2</a:t>
            </a:r>
            <a:r>
              <a:rPr lang="zh-CN" altLang="zh-CN" sz="2100" b="1" spc="225" dirty="0">
                <a:solidFill>
                  <a:prstClr val="white"/>
                </a:solidFill>
              </a:rPr>
              <a:t>混淆矩阵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6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1536" y="1012825"/>
            <a:ext cx="262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模型评价指标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714500" y="1772530"/>
          <a:ext cx="4458081" cy="998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1" imgW="1739900" imgH="393700" progId="Equation.DSMT4">
                  <p:embed/>
                </p:oleObj>
              </mc:Choice>
              <mc:Fallback>
                <p:oleObj name="Equation" r:id="rId1" imgW="17399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772530"/>
                        <a:ext cx="4458081" cy="998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862138" y="3262262"/>
          <a:ext cx="4102564" cy="894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3" imgW="1790700" imgH="393700" progId="Equation.DSMT4">
                  <p:embed/>
                </p:oleObj>
              </mc:Choice>
              <mc:Fallback>
                <p:oleObj name="Equation" r:id="rId3" imgW="17907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262262"/>
                        <a:ext cx="4102564" cy="894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909763" y="4881490"/>
          <a:ext cx="4321606" cy="94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5" imgW="1777365" imgH="393700" progId="Equation.DSMT4">
                  <p:embed/>
                </p:oleObj>
              </mc:Choice>
              <mc:Fallback>
                <p:oleObj name="Equation" r:id="rId5" imgW="1777365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4881490"/>
                        <a:ext cx="4321606" cy="947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20697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10.2</a:t>
            </a:r>
            <a:r>
              <a:rPr lang="zh-CN" altLang="zh-CN" sz="2100" b="1" spc="225" dirty="0">
                <a:solidFill>
                  <a:prstClr val="white"/>
                </a:solidFill>
              </a:rPr>
              <a:t>混淆矩阵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6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1536" y="1012825"/>
            <a:ext cx="262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多分类混淆矩阵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2" name="图片 21" descr="C:\Users\ADMINI~1\AppData\Local\Temp\WeChat Files\1a9293f9d0191163b916b11f52a93f3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87" y="745259"/>
            <a:ext cx="3211289" cy="20541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21536" y="3165231"/>
            <a:ext cx="7789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/>
              <a:t>   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从表可以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看出，第三行第三列中的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43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表示有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43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个实际归属第一类的实例被预测为第一类，同理，第四行第三列的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表示有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个实际归属为第二类的实例被错误预测为第一类。每一行之和为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，表示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个样本，第三行说明类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个样本有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43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个分类正确，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个错分为类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，两个错分为类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910538" y="1169836"/>
              <a:ext cx="1322924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第十章 数据评估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016015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01104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数据集</a:t>
              </a:r>
              <a:endParaRPr lang="zh-CN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2592019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30632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混淆矩阵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31571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63681" y="4291112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168023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203292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10.3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风险图</a:t>
              </a:r>
              <a:endParaRPr lang="zh-CN" altLang="en-US" sz="2100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749613" y="3744027"/>
            <a:ext cx="5693399" cy="426278"/>
            <a:chOff x="1807265" y="2935089"/>
            <a:chExt cx="5693399" cy="426278"/>
          </a:xfrm>
        </p:grpSpPr>
        <p:sp>
          <p:nvSpPr>
            <p:cNvPr id="55" name="圆角矩形 54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6" name="矩形 55"/>
            <p:cNvSpPr/>
            <p:nvPr/>
          </p:nvSpPr>
          <p:spPr>
            <a:xfrm>
              <a:off x="1881814" y="2945869"/>
              <a:ext cx="239392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ROC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曲线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3045" y="1724590"/>
            <a:ext cx="75160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/>
              <a:t>   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决策中，个性、才智、胆识、经验等主观因素使不同的决策者对相同的益损问题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获取收益或避免损失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做出不同的反应；即使是同一决策者，由于时间和条件等客观因素不同，对相同的益损问题也会有不同的反应。决策者这种对于益损问题的独特感受和取舍，称之为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效用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。效用曲线就是用来反映决策后果的益损值对决策者的效用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即益损值与效用值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之间的关系曲线。通常以益损值为横坐标，以效用值为纵坐标，把决策者对风险态度的变化在此坐标系中描点而拟合成一条曲线，称为风险图。风险图也称为累计增益图（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cumulative gain chart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），提供另外一种度量二分类模型的视角。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18806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风险图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266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风险图的作用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18806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风险图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266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实验指导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图片 12"/>
          <p:cNvPicPr/>
          <p:nvPr/>
        </p:nvPicPr>
        <p:blipFill>
          <a:blip r:embed="rId1"/>
          <a:stretch>
            <a:fillRect/>
          </a:stretch>
        </p:blipFill>
        <p:spPr>
          <a:xfrm>
            <a:off x="2416806" y="715970"/>
            <a:ext cx="6262959" cy="540724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18806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风险图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266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实验指导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图片 14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9" y="1684898"/>
            <a:ext cx="6676908" cy="3632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9132" y="5444197"/>
            <a:ext cx="3924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Weather</a:t>
            </a:r>
            <a:r>
              <a:rPr lang="zh-CN" altLang="zh-CN" sz="2000" dirty="0"/>
              <a:t>数据集风险图</a:t>
            </a:r>
            <a:endParaRPr lang="zh-CN" alt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18806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风险图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266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实验指导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132" y="5444197"/>
            <a:ext cx="3924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audit</a:t>
            </a:r>
            <a:r>
              <a:rPr lang="zh-CN" altLang="zh-CN" sz="2000" dirty="0" smtClean="0"/>
              <a:t>数据</a:t>
            </a:r>
            <a:r>
              <a:rPr lang="zh-CN" altLang="zh-CN" sz="2000" dirty="0"/>
              <a:t>集风险图</a:t>
            </a:r>
            <a:endParaRPr lang="zh-CN" altLang="en-US" sz="2000" dirty="0" smtClean="0"/>
          </a:p>
        </p:txBody>
      </p:sp>
      <p:pic>
        <p:nvPicPr>
          <p:cNvPr id="16" name="图片 15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56" y="1483255"/>
            <a:ext cx="7662431" cy="3848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18806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风险图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266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实验指导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482" y="1589650"/>
            <a:ext cx="72729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/>
              <a:t> 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假设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我们的资金允许审计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名纳税人，如果我们随机选取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，则希望感兴趣的执行利率也为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。随机选择就是风险图的对角线，随机加载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的案例（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50000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），其性能也就是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（发现只有一半的案例是我们感兴趣的），这是风险图基线。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下面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我们用随机森林模型预测可能需要调整申报表的纳税人，对于每个纳税人，该模型纳税人需要调整纳税表的概率，有较高概率的纳税人要优先审计，基于这样的选择，概率高的其风险打分也较高。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虚线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表示使用优先审计策略得到的模型性能。对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的案例其性能接近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，即希望识别出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的需要调整纳税表的纳税人。浅实线表明如果简单地随机选择纳税人，其性能几乎提高了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倍。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18806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风险图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266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实验指导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482" y="1589650"/>
            <a:ext cx="72729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因此，模型提供了相当明显的效益。注意，我们不是对错误率特别关注，而是关注使用排序或优先级后模型获得的利益。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深实线与虚线很接近，它表明模型风险的大小，它是基于图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10.4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所示的风险变量，记录了对纳税申请表任何调整需要的花费。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性能曲线并不能适用任何模型，根据经验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性能曲线接近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性能曲线或位于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性能曲线之上。如果是后者，在过程的早期，模型是偶尔能识别到高风险的案例，这是有用的结果。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910538" y="1169836"/>
              <a:ext cx="1322924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第十章 数据评估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49613" y="427704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168023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203292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风险图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51096" y="2016015"/>
            <a:ext cx="5693399" cy="414020"/>
            <a:chOff x="1807265" y="2462595"/>
            <a:chExt cx="5693399" cy="414020"/>
          </a:xfrm>
        </p:grpSpPr>
        <p:sp>
          <p:nvSpPr>
            <p:cNvPr id="30" name="圆角矩形 29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883286" y="2462595"/>
              <a:ext cx="201104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数据集</a:t>
              </a:r>
              <a:endParaRPr lang="zh-CN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49613" y="3730743"/>
            <a:ext cx="5693399" cy="426278"/>
            <a:chOff x="1807265" y="2935089"/>
            <a:chExt cx="5693399" cy="426278"/>
          </a:xfrm>
        </p:grpSpPr>
        <p:sp>
          <p:nvSpPr>
            <p:cNvPr id="39" name="圆角矩形 3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881814" y="2945869"/>
              <a:ext cx="239392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10.4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ROC曲线</a:t>
              </a:r>
              <a:endParaRPr lang="zh-CN" altLang="en-US" sz="2100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725301" y="2597608"/>
            <a:ext cx="5693399" cy="424800"/>
            <a:chOff x="1807265" y="2935089"/>
            <a:chExt cx="5693399" cy="424800"/>
          </a:xfrm>
        </p:grpSpPr>
        <p:sp>
          <p:nvSpPr>
            <p:cNvPr id="46" name="圆角矩形 45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  <p:sp>
          <p:nvSpPr>
            <p:cNvPr id="47" name="矩形 46"/>
            <p:cNvSpPr/>
            <p:nvPr/>
          </p:nvSpPr>
          <p:spPr>
            <a:xfrm>
              <a:off x="1881814" y="2945869"/>
              <a:ext cx="2306320" cy="4140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混淆矩阵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910538" y="1169836"/>
              <a:ext cx="1322924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第十章 数据评估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016015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01104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数据集</a:t>
              </a:r>
              <a:endParaRPr lang="en-US" altLang="zh-CN" sz="2100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2592019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30632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混淆矩阵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49613" y="427704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168023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203292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风险图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749613" y="3744027"/>
            <a:ext cx="5693399" cy="426278"/>
            <a:chOff x="1807265" y="2935089"/>
            <a:chExt cx="5693399" cy="426278"/>
          </a:xfrm>
        </p:grpSpPr>
        <p:sp>
          <p:nvSpPr>
            <p:cNvPr id="55" name="圆角矩形 54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6" name="矩形 55"/>
            <p:cNvSpPr/>
            <p:nvPr/>
          </p:nvSpPr>
          <p:spPr>
            <a:xfrm>
              <a:off x="1881814" y="2945869"/>
              <a:ext cx="239392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ROC曲线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3045" y="1724590"/>
            <a:ext cx="7516044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/>
              <a:t>   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受试者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工作特征曲线 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receiver operating characteristic curve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，简称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ROC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曲线），又称为敏感曲线，得此名的原因在于曲线上各点反映着相同的敏感性，它们都是对同一信号刺激的反应，只不过是在几种不同的判定标准下所得的结果而已。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ROC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曲线是根据一系列不同的二分类方式（分界值或决定阈），以真阳性率（敏感度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=TP/(TP+FN)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）为纵坐标，假阳性率（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特异度）为横坐标绘制的曲线。传统的诊断试验评价方法有一个共同的特点，必须将试验结果分为两类，再进行统计分析。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ROC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曲线的评价方法与传统的评价方法不同，无须此限制，而是根据思维，允许有中间状态，可以把试验结果划分为多个有序分类，如正常、大致正常、可疑、大致异常和异常五个等级再进行统计分析。因此，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ROC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曲线评价方法适用的范围更为广泛。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2543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10.4 ROC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曲线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266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什么是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ROC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曲线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3045" y="1724590"/>
            <a:ext cx="75160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/>
              <a:t>     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(1)ROC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曲线能很容易判断边界值的分类能力。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(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选择最佳的诊断界限值。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ROC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曲线越靠近左上角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试验的准确性就越高。最靠近左上角的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ROC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曲线的点是错误最少的最好阈值，其假阳性和假阴性的总数最少。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(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两种或两种以上不同诊断试验对疾病识别能力的比较。在对同一种疾病的两种或两种以上诊断方法进行比较时，可将各试验的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ROC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曲线绘制到同一坐标中，以直观地鉴别优劣，靠近左上角的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ROC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曲线所代表的受试者工作最准确。亦可通过分别计算各个试验的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ROC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曲线下的面积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(AUC)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进行比较，哪一种试验的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AUC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最大，则哪一种试验的诊断价值最佳。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2543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10.4 ROC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曲线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266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ROC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曲线的作用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2543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10.4 ROC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曲线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266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实验指导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42707" y="1800664"/>
          <a:ext cx="40005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Picture" r:id="rId1" imgW="5346700" imgH="2730500" progId="Word.Picture.8">
                  <p:embed/>
                </p:oleObj>
              </mc:Choice>
              <mc:Fallback>
                <p:oleObj name="Picture" r:id="rId1" imgW="5346700" imgH="27305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07" y="1800664"/>
                        <a:ext cx="4000500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732338" y="1828800"/>
          <a:ext cx="4057650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Picture" r:id="rId3" imgW="5422900" imgH="2768600" progId="Word.Picture.8">
                  <p:embed/>
                </p:oleObj>
              </mc:Choice>
              <mc:Fallback>
                <p:oleObj name="Picture" r:id="rId3" imgW="5422900" imgH="27686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1828800"/>
                        <a:ext cx="4057650" cy="206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447925" y="4138861"/>
          <a:ext cx="424815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Picture" r:id="rId5" imgW="5676900" imgH="2895600" progId="Word.Picture.8">
                  <p:embed/>
                </p:oleObj>
              </mc:Choice>
              <mc:Fallback>
                <p:oleObj name="Picture" r:id="rId5" imgW="5676900" imgH="28956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4138861"/>
                        <a:ext cx="4248150" cy="225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910538" y="1169836"/>
              <a:ext cx="1322924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第十章 数据评估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016015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01104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数据集</a:t>
              </a:r>
              <a:endParaRPr lang="zh-CN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2592019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30632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混淆矩阵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31571" y="6123213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749613" y="3744027"/>
            <a:ext cx="5693399" cy="426278"/>
            <a:chOff x="1807265" y="2935089"/>
            <a:chExt cx="5693399" cy="426278"/>
          </a:xfrm>
        </p:grpSpPr>
        <p:sp>
          <p:nvSpPr>
            <p:cNvPr id="55" name="圆角矩形 54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6" name="矩形 55"/>
            <p:cNvSpPr/>
            <p:nvPr/>
          </p:nvSpPr>
          <p:spPr>
            <a:xfrm>
              <a:off x="1881814" y="2945869"/>
              <a:ext cx="239392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ROC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曲线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63286" y="4243459"/>
            <a:ext cx="5693399" cy="415498"/>
            <a:chOff x="1807265" y="2462595"/>
            <a:chExt cx="5693399" cy="415498"/>
          </a:xfrm>
        </p:grpSpPr>
        <p:sp>
          <p:nvSpPr>
            <p:cNvPr id="30" name="圆角矩形 29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883286" y="2462595"/>
              <a:ext cx="78098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33197" y="3164891"/>
            <a:ext cx="5693399" cy="426278"/>
            <a:chOff x="1807265" y="2935089"/>
            <a:chExt cx="5693399" cy="426278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81814" y="2945869"/>
              <a:ext cx="203292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风险图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14605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1" y="1901559"/>
            <a:ext cx="7961879" cy="479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FP</a:t>
            </a:r>
            <a:r>
              <a:rPr lang="zh-CN" altLang="zh-CN" dirty="0">
                <a:solidFill>
                  <a:schemeClr val="bg1"/>
                </a:solidFill>
              </a:rPr>
              <a:t>表达的含义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A</a:t>
            </a:r>
            <a:r>
              <a:rPr lang="zh-CN" altLang="zh-CN" dirty="0">
                <a:solidFill>
                  <a:schemeClr val="bg1"/>
                </a:solidFill>
              </a:rPr>
              <a:t>表示阳性样本经过正确分类之后被判为阳性</a:t>
            </a:r>
            <a:r>
              <a:rPr lang="en-US" altLang="zh-CN" dirty="0">
                <a:solidFill>
                  <a:schemeClr val="bg1"/>
                </a:solidFill>
              </a:rPr>
              <a:t>;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B</a:t>
            </a:r>
            <a:r>
              <a:rPr lang="zh-CN" altLang="zh-CN" dirty="0">
                <a:solidFill>
                  <a:schemeClr val="bg1"/>
                </a:solidFill>
              </a:rPr>
              <a:t>表示阴性样本经过正确分类之后被判为阴性</a:t>
            </a:r>
            <a:r>
              <a:rPr lang="en-US" altLang="zh-CN" dirty="0">
                <a:solidFill>
                  <a:schemeClr val="bg1"/>
                </a:solidFill>
              </a:rPr>
              <a:t>;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C</a:t>
            </a:r>
            <a:r>
              <a:rPr lang="zh-CN" altLang="zh-CN" dirty="0">
                <a:solidFill>
                  <a:schemeClr val="bg1"/>
                </a:solidFill>
              </a:rPr>
              <a:t>表示阴性样本经过错误分类之后被判为阳性</a:t>
            </a:r>
            <a:r>
              <a:rPr lang="en-US" altLang="zh-CN" dirty="0">
                <a:solidFill>
                  <a:schemeClr val="bg1"/>
                </a:solidFill>
              </a:rPr>
              <a:t>;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D</a:t>
            </a:r>
            <a:r>
              <a:rPr lang="zh-CN" altLang="zh-CN" dirty="0">
                <a:solidFill>
                  <a:schemeClr val="bg1"/>
                </a:solidFill>
              </a:rPr>
              <a:t>表示阳性样本经过错误分类之后被判为阴性</a:t>
            </a:r>
            <a:r>
              <a:rPr lang="en-US" altLang="zh-CN" dirty="0">
                <a:solidFill>
                  <a:schemeClr val="bg1"/>
                </a:solidFill>
              </a:rPr>
              <a:t>;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ROC</a:t>
            </a:r>
            <a:r>
              <a:rPr lang="zh-CN" altLang="zh-CN" dirty="0">
                <a:solidFill>
                  <a:schemeClr val="bg1"/>
                </a:solidFill>
              </a:rPr>
              <a:t>曲线又称作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A</a:t>
            </a:r>
            <a:r>
              <a:rPr lang="zh-CN" altLang="zh-CN" dirty="0">
                <a:solidFill>
                  <a:schemeClr val="bg1"/>
                </a:solidFill>
              </a:rPr>
              <a:t>敏感曲线</a:t>
            </a:r>
            <a:r>
              <a:rPr lang="en-US" altLang="zh-CN" dirty="0">
                <a:solidFill>
                  <a:schemeClr val="bg1"/>
                </a:solidFill>
              </a:rPr>
              <a:t>   B</a:t>
            </a:r>
            <a:r>
              <a:rPr lang="zh-CN" altLang="zh-CN" dirty="0">
                <a:solidFill>
                  <a:schemeClr val="bg1"/>
                </a:solidFill>
              </a:rPr>
              <a:t>成本曲线</a:t>
            </a:r>
            <a:r>
              <a:rPr lang="en-US" altLang="zh-CN" dirty="0">
                <a:solidFill>
                  <a:schemeClr val="bg1"/>
                </a:solidFill>
              </a:rPr>
              <a:t>  C Lift</a:t>
            </a:r>
            <a:r>
              <a:rPr lang="zh-CN" altLang="zh-CN" dirty="0">
                <a:solidFill>
                  <a:schemeClr val="bg1"/>
                </a:solidFill>
              </a:rPr>
              <a:t>曲线</a:t>
            </a:r>
            <a:r>
              <a:rPr lang="en-US" altLang="zh-CN" dirty="0">
                <a:solidFill>
                  <a:schemeClr val="bg1"/>
                </a:solidFill>
              </a:rPr>
              <a:t>   D</a:t>
            </a:r>
            <a:r>
              <a:rPr lang="zh-CN" altLang="zh-CN" dirty="0">
                <a:solidFill>
                  <a:schemeClr val="bg1"/>
                </a:solidFill>
              </a:rPr>
              <a:t>特异性曲线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模型评估常用到得方法有：混淆矩阵、风险矩阵、成本曲线、</a:t>
            </a:r>
            <a:r>
              <a:rPr lang="en-US" altLang="zh-CN" dirty="0">
                <a:solidFill>
                  <a:schemeClr val="bg1"/>
                </a:solidFill>
              </a:rPr>
              <a:t>Lift</a:t>
            </a:r>
            <a:r>
              <a:rPr lang="zh-CN" altLang="zh-CN" dirty="0">
                <a:solidFill>
                  <a:schemeClr val="bg1"/>
                </a:solidFill>
              </a:rPr>
              <a:t>曲线、</a:t>
            </a:r>
            <a:r>
              <a:rPr lang="en-US" altLang="zh-CN" dirty="0">
                <a:solidFill>
                  <a:schemeClr val="bg1"/>
                </a:solidFill>
              </a:rPr>
              <a:t>ROC</a:t>
            </a:r>
            <a:r>
              <a:rPr lang="zh-CN" altLang="zh-CN" dirty="0">
                <a:solidFill>
                  <a:schemeClr val="bg1"/>
                </a:solidFill>
              </a:rPr>
              <a:t>曲线、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等方法。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p-value</a:t>
            </a:r>
            <a:r>
              <a:rPr lang="zh-CN" altLang="zh-CN" dirty="0">
                <a:solidFill>
                  <a:schemeClr val="bg1"/>
                </a:solidFill>
              </a:rPr>
              <a:t>常用到的标签：</a:t>
            </a:r>
            <a:r>
              <a:rPr lang="en-US" altLang="zh-CN" u="sng" dirty="0">
                <a:solidFill>
                  <a:schemeClr val="bg1"/>
                </a:solidFill>
              </a:rPr>
              <a:t>    </a:t>
            </a:r>
            <a:r>
              <a:rPr lang="zh-CN" altLang="zh-CN" dirty="0">
                <a:solidFill>
                  <a:schemeClr val="bg1"/>
                </a:solidFill>
              </a:rPr>
              <a:t>；</a:t>
            </a:r>
            <a:r>
              <a:rPr lang="en-US" altLang="zh-CN" u="sng" dirty="0">
                <a:solidFill>
                  <a:schemeClr val="bg1"/>
                </a:solidFill>
              </a:rPr>
              <a:t>      </a:t>
            </a:r>
            <a:r>
              <a:rPr lang="zh-CN" altLang="zh-CN" dirty="0">
                <a:solidFill>
                  <a:schemeClr val="bg1"/>
                </a:solidFill>
              </a:rPr>
              <a:t>；</a:t>
            </a:r>
            <a:r>
              <a:rPr lang="en-US" altLang="zh-CN" u="sng" dirty="0">
                <a:solidFill>
                  <a:schemeClr val="bg1"/>
                </a:solidFill>
              </a:rPr>
              <a:t>     </a:t>
            </a:r>
            <a:r>
              <a:rPr lang="zh-CN" altLang="zh-CN" dirty="0">
                <a:solidFill>
                  <a:schemeClr val="bg1"/>
                </a:solidFill>
              </a:rPr>
              <a:t>；</a:t>
            </a:r>
            <a:r>
              <a:rPr lang="en-US" altLang="zh-CN" u="sng" dirty="0">
                <a:solidFill>
                  <a:schemeClr val="bg1"/>
                </a:solidFill>
              </a:rPr>
              <a:t>                </a:t>
            </a:r>
            <a:r>
              <a:rPr lang="zh-CN" altLang="zh-CN" dirty="0">
                <a:solidFill>
                  <a:schemeClr val="bg1"/>
                </a:solidFill>
              </a:rPr>
              <a:t>等。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模型评估的度量参数有：度量，准确率、识别率，错误率、误分类率，敏感度、真正例率、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，特效型、真负例率，精度</a:t>
            </a:r>
            <a:r>
              <a:rPr lang="en-US" altLang="zh-CN" dirty="0">
                <a:solidFill>
                  <a:schemeClr val="bg1"/>
                </a:solidFill>
              </a:rPr>
              <a:t>(precision)</a:t>
            </a:r>
            <a:r>
              <a:rPr lang="zh-CN" altLang="zh-CN" dirty="0">
                <a:solidFill>
                  <a:schemeClr val="bg1"/>
                </a:solidFill>
              </a:rPr>
              <a:t>，</a:t>
            </a:r>
            <a:r>
              <a:rPr lang="en-US" altLang="zh-CN" dirty="0">
                <a:solidFill>
                  <a:schemeClr val="bg1"/>
                </a:solidFill>
              </a:rPr>
              <a:t>F</a:t>
            </a:r>
            <a:r>
              <a:rPr lang="zh-CN" altLang="zh-CN" dirty="0">
                <a:solidFill>
                  <a:schemeClr val="bg1"/>
                </a:solidFill>
              </a:rPr>
              <a:t>分数，</a:t>
            </a:r>
            <a:r>
              <a:rPr lang="en-US" altLang="zh-CN" dirty="0">
                <a:solidFill>
                  <a:schemeClr val="bg1"/>
                </a:solidFill>
              </a:rPr>
              <a:t>Fb</a:t>
            </a:r>
            <a:r>
              <a:rPr lang="zh-CN" altLang="zh-CN" dirty="0">
                <a:solidFill>
                  <a:schemeClr val="bg1"/>
                </a:solidFill>
              </a:rPr>
              <a:t>、其中</a:t>
            </a:r>
            <a:r>
              <a:rPr lang="en-US" altLang="zh-CN" dirty="0">
                <a:solidFill>
                  <a:schemeClr val="bg1"/>
                </a:solidFill>
              </a:rPr>
              <a:t>b</a:t>
            </a:r>
            <a:r>
              <a:rPr lang="zh-CN" altLang="zh-CN" dirty="0">
                <a:solidFill>
                  <a:schemeClr val="bg1"/>
                </a:solidFill>
              </a:rPr>
              <a:t>是非负</a:t>
            </a:r>
            <a:r>
              <a:rPr lang="zh-CN" altLang="zh-CN" dirty="0" smtClean="0">
                <a:solidFill>
                  <a:schemeClr val="bg1"/>
                </a:solidFill>
              </a:rPr>
              <a:t>实数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6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混淆矩阵评价有</a:t>
            </a:r>
            <a:r>
              <a:rPr lang="en-US" altLang="zh-CN" dirty="0">
                <a:solidFill>
                  <a:schemeClr val="bg1"/>
                </a:solidFill>
              </a:rPr>
              <a:t>6</a:t>
            </a:r>
            <a:r>
              <a:rPr lang="zh-CN" altLang="zh-CN" dirty="0">
                <a:solidFill>
                  <a:schemeClr val="bg1"/>
                </a:solidFill>
              </a:rPr>
              <a:t>个指标分别为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7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分别用公式表达准确度，灵敏度，特异性，错误率，误判率，并解释其含义。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8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ROC</a:t>
            </a:r>
            <a:r>
              <a:rPr lang="zh-CN" altLang="zh-CN" dirty="0">
                <a:solidFill>
                  <a:schemeClr val="bg1"/>
                </a:solidFill>
              </a:rPr>
              <a:t>曲线作用？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8806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数据集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046" y="1603717"/>
            <a:ext cx="76528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训练数据集是用于建模的，所以通常情况下，在训练数据集上模型执行得很好。但个结论并不能真的说明模型好，我们更希望知道模型对看不见的数据有怎样的表现。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为了回答这个问题，需要把模型应用到数据上。这样做之后，将得到模型的总体错误率。简单的做法就是把观察数据按比例划分，对比模型结果和实际结果差异。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使用验证数据集测试模型的性能，同时微调模型。因此，建立一个决策树之后，我们要在验证数据集再一次检查模型的性能。我们可能会改变一些用于构建决策树模型的参数调节选项。基于模型在验证数据集性能与旧模型对比，得到一个最终的模型性能的偏差估计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8806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数据集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317" y="1012825"/>
            <a:ext cx="7863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测试数据集是一个在建模阶段没有使用过的数据集。一旦根据验证数据集确定了“最好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的模型，那么在测试集上对模型的性能评估。然后，在任何新的数据集上估计模型预期的性能。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标签的第四个选项是使用全集评估模型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联合训练、验证和测试数据集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。这中策略似乎只对玩具项目有用，而不能精确的评估模型的性能。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标签中，作为数据源的另一个选项是通过输入提供选择。当打分（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Score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）选为评价的类型时才使用。在这种情况下，弹出一个窗口允许直接输入数据。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标签数据源的最后两个选项，一个是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CSV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文件，另一个是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RDataset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。它们允许数据从一个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CSV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文件加载到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中，作为模型评估数据集。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/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8806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数据集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317" y="1012825"/>
            <a:ext cx="7863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模型性能评价是通过交叉验证完成的。事实上，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中一些算法就是执行交叉验证来评估，决策树算法使用的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rpart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就是一个例子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/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交叉验证的概念很简单。给定一个数据集，随机分割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份，使用其中的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份来建模，用最后的那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份度量模型的性能，重复选择不同的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份构成训练集，余下的那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份用作测试，需要重复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次，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次测试的平均作为最后的模型性能度量。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/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910538" y="1169836"/>
              <a:ext cx="1322924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第十章 数据评估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49613" y="4277044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168023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203292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风险图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749613" y="3744027"/>
            <a:ext cx="5693399" cy="426278"/>
            <a:chOff x="1807265" y="2935089"/>
            <a:chExt cx="5693399" cy="426278"/>
          </a:xfrm>
        </p:grpSpPr>
        <p:sp>
          <p:nvSpPr>
            <p:cNvPr id="55" name="圆角矩形 54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6" name="矩形 55"/>
            <p:cNvSpPr/>
            <p:nvPr/>
          </p:nvSpPr>
          <p:spPr>
            <a:xfrm>
              <a:off x="1881814" y="2945869"/>
              <a:ext cx="239392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ROC曲线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51096" y="2016015"/>
            <a:ext cx="5693399" cy="414020"/>
            <a:chOff x="1807265" y="2462595"/>
            <a:chExt cx="5693399" cy="414020"/>
          </a:xfrm>
        </p:grpSpPr>
        <p:sp>
          <p:nvSpPr>
            <p:cNvPr id="30" name="圆角矩形 29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883286" y="2462595"/>
              <a:ext cx="201104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数据集</a:t>
              </a:r>
              <a:endParaRPr lang="zh-CN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51096" y="2592019"/>
            <a:ext cx="5693399" cy="424800"/>
            <a:chOff x="1807265" y="2935089"/>
            <a:chExt cx="5693399" cy="424800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81814" y="2945869"/>
              <a:ext cx="230632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10.2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混淆矩阵</a:t>
              </a:r>
              <a:endParaRPr lang="zh-CN" altLang="en-US" sz="2100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20697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10.2</a:t>
            </a:r>
            <a:r>
              <a:rPr lang="zh-CN" altLang="zh-CN" sz="2100" b="1" spc="225" dirty="0">
                <a:solidFill>
                  <a:prstClr val="white"/>
                </a:solidFill>
              </a:rPr>
              <a:t>混淆矩阵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6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1536" y="1012825"/>
            <a:ext cx="262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二分类混淆矩阵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73877" y="1612216"/>
          <a:ext cx="7196244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6116"/>
                <a:gridCol w="2085710"/>
                <a:gridCol w="2085710"/>
                <a:gridCol w="2358708"/>
              </a:tblGrid>
              <a:tr h="822630"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zh-CN" sz="20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实际</a:t>
                      </a:r>
                      <a:endParaRPr lang="zh-CN" sz="2000" kern="100">
                        <a:effectLst/>
                      </a:endParaRPr>
                    </a:p>
                    <a:p>
                      <a:r>
                        <a:rPr lang="zh-CN" sz="2000" kern="0">
                          <a:effectLst/>
                        </a:rPr>
                        <a:t>　</a:t>
                      </a:r>
                      <a:r>
                        <a:rPr lang="en-US" sz="2000" kern="0">
                          <a:effectLst/>
                        </a:rPr>
                        <a:t> </a:t>
                      </a:r>
                      <a:r>
                        <a:rPr lang="zh-CN" sz="2000">
                          <a:effectLst/>
                        </a:rPr>
                        <a:t> </a:t>
                      </a:r>
                      <a:endParaRPr lang="zh-CN" sz="2000">
                        <a:effectLst/>
                        <a:latin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zh-CN" sz="2000" kern="0">
                          <a:effectLst/>
                        </a:rPr>
                        <a:t>正例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zh-CN" sz="2000" kern="0">
                          <a:effectLst/>
                        </a:rPr>
                        <a:t>反例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zh-CN" sz="2000" kern="0">
                          <a:effectLst/>
                        </a:rPr>
                        <a:t>合计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</a:tr>
              <a:tr h="581082"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zh-CN" sz="2000" kern="0">
                          <a:effectLst/>
                        </a:rPr>
                        <a:t>正例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真阳（</a:t>
                      </a:r>
                      <a:r>
                        <a:rPr lang="en-US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TP</a:t>
                      </a: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）</a:t>
                      </a:r>
                      <a:endParaRPr lang="zh-CN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假阴（</a:t>
                      </a:r>
                      <a:r>
                        <a:rPr lang="en-US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FN</a:t>
                      </a: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）</a:t>
                      </a:r>
                      <a:endParaRPr lang="zh-CN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实际正例数</a:t>
                      </a:r>
                      <a:r>
                        <a:rPr lang="en-US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(TP+FN)</a:t>
                      </a:r>
                      <a:endParaRPr lang="en-US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</a:tr>
              <a:tr h="581082">
                <a:tc>
                  <a:txBody>
                    <a:bodyPr/>
                    <a:lstStyle/>
                    <a:p>
                      <a:pPr algn="ctr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zh-CN" sz="2000" kern="0">
                          <a:effectLst/>
                        </a:rPr>
                        <a:t>反例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假阳（</a:t>
                      </a:r>
                      <a:r>
                        <a:rPr lang="en-US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FP)</a:t>
                      </a:r>
                      <a:endParaRPr lang="en-US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真阴</a:t>
                      </a:r>
                      <a:r>
                        <a:rPr lang="en-US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(TN)</a:t>
                      </a:r>
                      <a:endParaRPr lang="en-US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实际反例数</a:t>
                      </a:r>
                      <a:r>
                        <a:rPr lang="en-US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(FP+TN)</a:t>
                      </a:r>
                      <a:endParaRPr lang="en-US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</a:tr>
              <a:tr h="581082">
                <a:tc>
                  <a:txBody>
                    <a:bodyPr/>
                    <a:lstStyle/>
                    <a:p>
                      <a:pPr algn="l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zh-CN" sz="2000" kern="0">
                          <a:effectLst/>
                        </a:rPr>
                        <a:t>合计</a:t>
                      </a:r>
                      <a:endParaRPr lang="zh-CN" sz="20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预测正例数</a:t>
                      </a:r>
                      <a:r>
                        <a:rPr lang="en-US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(TP+FP)</a:t>
                      </a:r>
                      <a:endParaRPr lang="en-US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zh-CN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预测反例数</a:t>
                      </a:r>
                      <a:r>
                        <a:rPr lang="en-US" sz="2000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(FN+TN)</a:t>
                      </a:r>
                      <a:endParaRPr lang="en-US" sz="2000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zh-CN" sz="20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总样本数</a:t>
                      </a:r>
                      <a:r>
                        <a:rPr lang="en-US" sz="20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TP+FP+FN+TN</a:t>
                      </a:r>
                      <a:endParaRPr lang="en-US" sz="20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6675" marR="66675" marT="9525" marB="9525" anchor="ctr"/>
                </a:tc>
              </a:tr>
            </a:tbl>
          </a:graphicData>
        </a:graphic>
      </p:graphicFrame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129" y="4853354"/>
            <a:ext cx="75543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TP(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真阳性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表示阳性样本经过正确分类之后被判为阳性。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TN(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真阴性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表示阴性样本经过正确分类之后被判为阴性。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FP(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假阳性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表示阴性样本经过错误分类之后被判为阳性。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FN(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假阴性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表示阳性样本经过错误分类之后被判为阴性。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20697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10.2</a:t>
            </a:r>
            <a:r>
              <a:rPr lang="zh-CN" altLang="zh-CN" sz="2100" b="1" spc="225" dirty="0">
                <a:solidFill>
                  <a:prstClr val="white"/>
                </a:solidFill>
              </a:rPr>
              <a:t>混淆矩阵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6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1536" y="1012825"/>
            <a:ext cx="262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/>
              <a:t>二分类混淆矩阵</a:t>
            </a:r>
            <a:endParaRPr lang="zh-CN" altLang="en-US" sz="2400" dirty="0"/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36" y="1746984"/>
            <a:ext cx="75543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混淆矩阵是将每个观测数据实际的分类与预测类别进行比较。混淆矩阵的每一列代表了预测类别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，每一列的总数表示预测为该类别的数据的数目；每一行代表了观测数据的真实归属类别，每一行的数据总数表示该类别的观测数据实例的数目。每一列中的数值表示真实数据被预测为该类的数目。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这些指标通常对区分误分类错误类型有用。例如，在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weather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数据集中。假阳性将预测明天会下雨，但事实上并非如此。结果是，我可能会带伞，但没有用到。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假阴性预测结果是明天没有雨，但实际下了，如果依据模型的预测，你不需要带雨伞，不幸的是遇到大雨，你被淋湿了。在这个例子中，假阴性比假阳性更重要。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/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20697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10.2</a:t>
            </a:r>
            <a:r>
              <a:rPr lang="zh-CN" altLang="zh-CN" sz="2100" b="1" spc="225" dirty="0">
                <a:solidFill>
                  <a:prstClr val="white"/>
                </a:solidFill>
              </a:rPr>
              <a:t>混淆矩阵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6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第十章 模型评估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1536" y="1012825"/>
            <a:ext cx="262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模型评价指标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600200" y="1645920"/>
          <a:ext cx="4801667" cy="951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1" imgW="1968500" imgH="393700" progId="Equation.DSMT4">
                  <p:embed/>
                </p:oleObj>
              </mc:Choice>
              <mc:Fallback>
                <p:oleObj name="Equation" r:id="rId1" imgW="19685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45920"/>
                        <a:ext cx="4801667" cy="951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612900" y="2987675"/>
          <a:ext cx="3409266" cy="97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3" imgW="1371600" imgH="393700" progId="Equation.DSMT4">
                  <p:embed/>
                </p:oleObj>
              </mc:Choice>
              <mc:Fallback>
                <p:oleObj name="Equation" r:id="rId3" imgW="13716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987675"/>
                        <a:ext cx="3409266" cy="970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728788" y="4220308"/>
          <a:ext cx="3757612" cy="106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5" imgW="1371600" imgH="393700" progId="Equation.DSMT4">
                  <p:embed/>
                </p:oleObj>
              </mc:Choice>
              <mc:Fallback>
                <p:oleObj name="Equation" r:id="rId5" imgW="13716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4220308"/>
                        <a:ext cx="3757612" cy="1069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语言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《大数据实践》配套PPT之一：第5章 内存大数据计算框架 Spark_1.potx</Template>
  <TotalTime>0</TotalTime>
  <Words>4361</Words>
  <Application>WPS 演示</Application>
  <PresentationFormat>全屏显示(4:3)</PresentationFormat>
  <Paragraphs>350</Paragraphs>
  <Slides>29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29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Times New Roman</vt:lpstr>
      <vt:lpstr>等线</vt:lpstr>
      <vt:lpstr>Arial Unicode MS</vt:lpstr>
      <vt:lpstr>Calibri</vt:lpstr>
      <vt:lpstr>R语言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Word.Picture.8</vt:lpstr>
      <vt:lpstr>Word.Picture.8</vt:lpstr>
      <vt:lpstr>Word.Picture.8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521</cp:revision>
  <dcterms:created xsi:type="dcterms:W3CDTF">2015-11-23T03:31:00Z</dcterms:created>
  <dcterms:modified xsi:type="dcterms:W3CDTF">2018-12-28T06:40:19Z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