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6"/>
  </p:handoutMasterIdLst>
  <p:sldIdLst>
    <p:sldId id="821" r:id="rId3"/>
    <p:sldId id="827" r:id="rId4"/>
    <p:sldId id="463" r:id="rId6"/>
    <p:sldId id="839" r:id="rId7"/>
    <p:sldId id="646" r:id="rId8"/>
    <p:sldId id="842" r:id="rId9"/>
    <p:sldId id="832" r:id="rId10"/>
    <p:sldId id="845" r:id="rId11"/>
    <p:sldId id="846" r:id="rId12"/>
    <p:sldId id="847" r:id="rId13"/>
    <p:sldId id="848" r:id="rId14"/>
    <p:sldId id="849" r:id="rId15"/>
    <p:sldId id="850" r:id="rId16"/>
    <p:sldId id="851" r:id="rId17"/>
    <p:sldId id="852" r:id="rId18"/>
    <p:sldId id="843" r:id="rId19"/>
    <p:sldId id="844" r:id="rId20"/>
    <p:sldId id="866" r:id="rId21"/>
    <p:sldId id="867" r:id="rId22"/>
    <p:sldId id="868" r:id="rId23"/>
    <p:sldId id="869" r:id="rId24"/>
    <p:sldId id="870"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varScale="1">
        <p:scale>
          <a:sx n="68" d="100"/>
          <a:sy n="68" d="100"/>
        </p:scale>
        <p:origin x="-1554" y="-102"/>
      </p:cViewPr>
      <p:guideLst>
        <p:guide orient="horz" pos="4034"/>
        <p:guide orient="horz" pos="1447"/>
        <p:guide orient="horz" pos="638"/>
        <p:guide pos="1880"/>
        <p:guide pos="5537"/>
        <p:guide pos="1203"/>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22"/>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cstor.cn/proTextdetail_11007.html" TargetMode="External"/><Relationship Id="rId4" Type="http://schemas.openxmlformats.org/officeDocument/2006/relationships/image" Target="../media/image14.jpeg"/><Relationship Id="rId3" Type="http://schemas.openxmlformats.org/officeDocument/2006/relationships/hyperlink" Target="http://www.cstor.cn/proTextdetail_12031.html" TargetMode="External"/><Relationship Id="rId2" Type="http://schemas.openxmlformats.org/officeDocument/2006/relationships/image" Target="../media/image13.jpeg"/><Relationship Id="rId1" Type="http://schemas.openxmlformats.org/officeDocument/2006/relationships/hyperlink" Target="http://www.cstor.cn/proTextdetail_10766.html" TargetMode="Externa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1.png"/><Relationship Id="rId7" Type="http://schemas.openxmlformats.org/officeDocument/2006/relationships/hyperlink" Target="http://www.chinarobots.cn/" TargetMode="External"/><Relationship Id="rId6" Type="http://schemas.openxmlformats.org/officeDocument/2006/relationships/image" Target="../media/image30.png"/><Relationship Id="rId5" Type="http://schemas.openxmlformats.org/officeDocument/2006/relationships/hyperlink" Target="http://www.chinaaiworld.cn/" TargetMode="External"/><Relationship Id="rId4" Type="http://schemas.openxmlformats.org/officeDocument/2006/relationships/image" Target="../media/image29.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1.png"/><Relationship Id="rId25" Type="http://schemas.openxmlformats.org/officeDocument/2006/relationships/image" Target="../media/image40.png"/><Relationship Id="rId24" Type="http://schemas.openxmlformats.org/officeDocument/2006/relationships/hyperlink" Target="http://www.envicloud.cn/" TargetMode="External"/><Relationship Id="rId23" Type="http://schemas.openxmlformats.org/officeDocument/2006/relationships/image" Target="../media/image39.png"/><Relationship Id="rId22" Type="http://schemas.openxmlformats.org/officeDocument/2006/relationships/image" Target="../media/image38.png"/><Relationship Id="rId21" Type="http://schemas.openxmlformats.org/officeDocument/2006/relationships/hyperlink" Target="http://www.wanwuyun.com/" TargetMode="External"/><Relationship Id="rId20" Type="http://schemas.openxmlformats.org/officeDocument/2006/relationships/image" Target="../media/image37.png"/><Relationship Id="rId2" Type="http://schemas.openxmlformats.org/officeDocument/2006/relationships/image" Target="../media/image28.png"/><Relationship Id="rId19" Type="http://schemas.openxmlformats.org/officeDocument/2006/relationships/hyperlink" Target="http://www.smartcitychina.cn/" TargetMode="External"/><Relationship Id="rId18" Type="http://schemas.openxmlformats.org/officeDocument/2006/relationships/image" Target="../media/image36.png"/><Relationship Id="rId17" Type="http://schemas.openxmlformats.org/officeDocument/2006/relationships/hyperlink" Target="http://www.netofthings.cn/" TargetMode="External"/><Relationship Id="rId16" Type="http://schemas.openxmlformats.org/officeDocument/2006/relationships/image" Target="../media/image35.png"/><Relationship Id="rId15" Type="http://schemas.openxmlformats.org/officeDocument/2006/relationships/hyperlink" Target="http://www.thebigdata.cn/" TargetMode="External"/><Relationship Id="rId14" Type="http://schemas.openxmlformats.org/officeDocument/2006/relationships/image" Target="../media/image34.png"/><Relationship Id="rId13" Type="http://schemas.openxmlformats.org/officeDocument/2006/relationships/hyperlink" Target="http://www.worldstor.cn/" TargetMode="External"/><Relationship Id="rId12" Type="http://schemas.openxmlformats.org/officeDocument/2006/relationships/image" Target="../media/image33.png"/><Relationship Id="rId11" Type="http://schemas.openxmlformats.org/officeDocument/2006/relationships/hyperlink" Target="http://www.pm25.org.cn/" TargetMode="External"/><Relationship Id="rId10" Type="http://schemas.openxmlformats.org/officeDocument/2006/relationships/image" Target="../media/image32.png"/><Relationship Id="rId1" Type="http://schemas.openxmlformats.org/officeDocument/2006/relationships/hyperlink" Target="http://www.chinaznyj.com/"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en-US" altLang="zh-CN" sz="8000" b="1" spc="300" dirty="0" smtClean="0">
                <a:ln w="11430"/>
                <a:solidFill>
                  <a:srgbClr val="3D89BC"/>
                </a:solidFill>
                <a:latin typeface="微软雅黑" panose="020B0503020204020204" pitchFamily="34" charset="-122"/>
                <a:ea typeface="微软雅黑" panose="020B0503020204020204" pitchFamily="34" charset="-122"/>
              </a:rPr>
              <a:t>R </a:t>
            </a: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语言</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5744150"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Box 6"/>
          <p:cNvSpPr txBox="1"/>
          <p:nvPr/>
        </p:nvSpPr>
        <p:spPr>
          <a:xfrm>
            <a:off x="1670340" y="2634610"/>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程显毅    主编                            刘颖  朱倩    副主编</a:t>
            </a:r>
            <a:endParaRPr lang="zh-CN" altLang="en-US" sz="1600" dirty="0">
              <a:solidFill>
                <a:schemeClr val="tx1">
                  <a:lumMod val="75000"/>
                  <a:lumOff val="25000"/>
                </a:schemeClr>
              </a:solidFill>
            </a:endParaRPr>
          </a:p>
        </p:txBody>
      </p:sp>
      <p:sp>
        <p:nvSpPr>
          <p:cNvPr id="5" name="Freeform 25"/>
          <p:cNvSpPr>
            <a:spLocks noEditPoints="1"/>
          </p:cNvSpPr>
          <p:nvPr/>
        </p:nvSpPr>
        <p:spPr bwMode="auto">
          <a:xfrm>
            <a:off x="2442785"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播出模式对破一的影响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338657" y="1659987"/>
            <a:ext cx="8466685" cy="1938020"/>
          </a:xfrm>
          <a:prstGeom prst="rect">
            <a:avLst/>
          </a:prstGeom>
          <a:noFill/>
        </p:spPr>
        <p:txBody>
          <a:bodyPr wrap="square" rtlCol="0">
            <a:spAutoFit/>
          </a:bodyPr>
          <a:lstStyle/>
          <a:p>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执行如下代码，得到如图</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12.3</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统计图。</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&gt;temp&lt;-table(</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是否破一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播出模式</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生成交叉表</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barplot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temp,xlab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播出模式</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",beside=T,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col = 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设置条形图参数</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&gt;legend(1,50,c("</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未破一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"),fill=c("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设置图例参数</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p:nvPr/>
        </p:nvPicPr>
        <p:blipFill>
          <a:blip r:embed="rId1"/>
          <a:stretch>
            <a:fillRect/>
          </a:stretch>
        </p:blipFill>
        <p:spPr>
          <a:xfrm>
            <a:off x="2668782" y="3307669"/>
            <a:ext cx="4228465" cy="336169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开播时间对破一的影响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338657" y="1659987"/>
            <a:ext cx="8466685" cy="1630045"/>
          </a:xfrm>
          <a:prstGeom prst="rect">
            <a:avLst/>
          </a:prstGeom>
          <a:noFill/>
        </p:spPr>
        <p:txBody>
          <a:bodyPr wrap="square" rtlCol="0">
            <a:spAutoFit/>
          </a:bodyPr>
          <a:lstStyle/>
          <a:p>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执行如下代码，得到如图</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12.4</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所示统计图。</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&gt;temp&lt;-table(</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是否破一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开播时间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barplot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temp,xlab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开播时间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",col = 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&gt;legend(4,35,c("</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未破一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"),fill=c("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p:nvPr/>
        </p:nvPicPr>
        <p:blipFill>
          <a:blip r:embed="rId1"/>
          <a:stretch>
            <a:fillRect/>
          </a:stretch>
        </p:blipFill>
        <p:spPr>
          <a:xfrm>
            <a:off x="2263474" y="3284764"/>
            <a:ext cx="4124325" cy="283845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原创版权来源对破一的影响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338657" y="1659987"/>
            <a:ext cx="8466685" cy="1630045"/>
          </a:xfrm>
          <a:prstGeom prst="rect">
            <a:avLst/>
          </a:prstGeom>
          <a:noFill/>
        </p:spPr>
        <p:txBody>
          <a:bodyPr wrap="square" rtlCol="0">
            <a:spAutoFit/>
          </a:bodyPr>
          <a:lstStyle/>
          <a:p>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执行如下代码，得到如图</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12.5</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所示统计图。</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&gt;temp&lt;-table(</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是否破一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原创版权来源</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barplot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temp,xlab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原创版权来源</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",col = 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&gt;legend(2.5,60,c("</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未破一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"),fill=c("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p:nvPr/>
        </p:nvPicPr>
        <p:blipFill>
          <a:blip r:embed="rId1"/>
          <a:stretch>
            <a:fillRect/>
          </a:stretch>
        </p:blipFill>
        <p:spPr>
          <a:xfrm>
            <a:off x="2268652" y="3333167"/>
            <a:ext cx="4133215" cy="330454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播出时间对破一的影响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6" name="TextBox 5"/>
          <p:cNvSpPr txBox="1"/>
          <p:nvPr/>
        </p:nvSpPr>
        <p:spPr>
          <a:xfrm>
            <a:off x="562709" y="1688123"/>
            <a:ext cx="8581290" cy="1630045"/>
          </a:xfrm>
          <a:prstGeom prst="rect">
            <a:avLst/>
          </a:prstGeom>
          <a:noFill/>
        </p:spPr>
        <p:txBody>
          <a:bodyPr wrap="square" rtlCol="0">
            <a:spAutoFit/>
          </a:bodyPr>
          <a:lstStyle/>
          <a:p>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执行如下代码，得到如图</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12.6</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所示统计图。</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&gt;temp&lt;-table(</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是否破一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播出时段</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barplot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temp,xlab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播出时段</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",col = 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&gt;legend(5.5,40,c("</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未破一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"),fill=c("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p:nvPr/>
        </p:nvPicPr>
        <p:blipFill>
          <a:blip r:embed="rId1"/>
          <a:stretch>
            <a:fillRect/>
          </a:stretch>
        </p:blipFill>
        <p:spPr>
          <a:xfrm>
            <a:off x="2162491" y="3258185"/>
            <a:ext cx="4819015" cy="359981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每集长度对破一的影响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278406" y="1638398"/>
            <a:ext cx="4110714" cy="3969385"/>
          </a:xfrm>
          <a:prstGeom prst="rect">
            <a:avLst/>
          </a:prstGeom>
          <a:noFill/>
        </p:spPr>
        <p:txBody>
          <a:bodyPr wrap="square" rtlCol="0">
            <a:spAutoFit/>
          </a:bodyPr>
          <a:lstStyle/>
          <a:p>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从箱线图可以看出，综艺季每集时间长度越长，其收视破一率越高。一般时间集中在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90</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分钟的居多，但是有</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个播放时间为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分钟以下的极端值，查询原始数据，发现分别为《跑男来了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》《跑男来了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》、《跑男来了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》、《我爱挑战》、《笑傲江湖</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前传》、《极限挑战前传》、《女神新装前传》，这些都是收视率很高的综艺节目《奔跑吧兄弟》、《无限挑战》、《女神新装》播放前或播放后的衍生节目，一般观众在对节目意犹未尽的同时也倾向于把衍生节目观看了，所以它们的收视率也被带动了起来。</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p:cNvPicPr/>
          <p:nvPr/>
        </p:nvPicPr>
        <p:blipFill>
          <a:blip r:embed="rId1"/>
          <a:stretch>
            <a:fillRect/>
          </a:stretch>
        </p:blipFill>
        <p:spPr>
          <a:xfrm>
            <a:off x="4572000" y="1624330"/>
            <a:ext cx="3818890" cy="360934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节目类型对破一的影响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278406" y="1638398"/>
            <a:ext cx="8511582" cy="1198880"/>
          </a:xfrm>
          <a:prstGeom prst="rect">
            <a:avLst/>
          </a:prstGeom>
          <a:noFill/>
        </p:spPr>
        <p:txBody>
          <a:bodyPr wrap="square" rtlCol="0">
            <a:spAutoFit/>
          </a:bodyPr>
          <a:lstStyle/>
          <a:p>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执行如下代码，得到如图</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12.8</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所示统计图。</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&gt;temp&lt;-table(</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是否破一</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类型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barplot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temp,xlab</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类型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col = c("</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&gt;legend(8.5,25,c("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未破一</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"),fill=c("</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p:nvPr/>
        </p:nvPicPr>
        <p:blipFill>
          <a:blip r:embed="rId1"/>
          <a:stretch>
            <a:fillRect/>
          </a:stretch>
        </p:blipFill>
        <p:spPr>
          <a:xfrm>
            <a:off x="1578309" y="2983961"/>
            <a:ext cx="5976042" cy="3262093"/>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739368" y="437815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62924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总结与建议</a:t>
              </a:r>
              <a:endParaRPr lang="zh-CN"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17312" y="2664368"/>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629246"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背景与目标</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19252" y="3222675"/>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331087"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数据说明</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735545" y="3786231"/>
            <a:ext cx="5693399" cy="426278"/>
            <a:chOff x="1807265" y="2935089"/>
            <a:chExt cx="5693399" cy="426278"/>
          </a:xfrm>
        </p:grpSpPr>
        <p:sp>
          <p:nvSpPr>
            <p:cNvPr id="29" name="圆角矩形 2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1881814" y="2945869"/>
              <a:ext cx="262924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描述性分析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90257" y="889039"/>
            <a:ext cx="7832785" cy="808938"/>
            <a:chOff x="2788580" y="1152524"/>
            <a:chExt cx="3730770" cy="781050"/>
          </a:xfrm>
        </p:grpSpPr>
        <p:grpSp>
          <p:nvGrpSpPr>
            <p:cNvPr id="33" name="组合 32"/>
            <p:cNvGrpSpPr/>
            <p:nvPr/>
          </p:nvGrpSpPr>
          <p:grpSpPr>
            <a:xfrm>
              <a:off x="2788580" y="1152524"/>
              <a:ext cx="3730770" cy="781050"/>
              <a:chOff x="3725790" y="847725"/>
              <a:chExt cx="3730770" cy="781050"/>
            </a:xfrm>
          </p:grpSpPr>
          <p:grpSp>
            <p:nvGrpSpPr>
              <p:cNvPr id="37" name="组合 36"/>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flipH="1">
                <a:off x="6829425" y="1019175"/>
                <a:ext cx="627135" cy="609600"/>
                <a:chOff x="3725790" y="1019175"/>
                <a:chExt cx="627135" cy="609600"/>
              </a:xfrm>
            </p:grpSpPr>
            <p:sp>
              <p:nvSpPr>
                <p:cNvPr id="40" name="任意多边形 3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14"/>
            <p:cNvSpPr txBox="1"/>
            <p:nvPr/>
          </p:nvSpPr>
          <p:spPr>
            <a:xfrm>
              <a:off x="3818718" y="1169836"/>
              <a:ext cx="1727983" cy="308038"/>
            </a:xfrm>
            <a:prstGeom prst="rect">
              <a:avLst/>
            </a:prstGeom>
            <a:noFill/>
          </p:spPr>
          <p:txBody>
            <a:bodyPr wrap="none" rtlCol="0">
              <a:spAutoFit/>
            </a:bodyPr>
            <a:lstStyle/>
            <a:p>
              <a:r>
                <a:rPr lang="zh-CN" altLang="en-US" sz="2800" dirty="0" smtClean="0">
                  <a:solidFill>
                    <a:schemeClr val="accent4"/>
                  </a:solidFill>
                </a:rPr>
                <a:t>第十二章 收视率</a:t>
              </a:r>
              <a:r>
                <a:rPr lang="zh-CN" altLang="zh-CN" sz="2800" dirty="0" smtClean="0">
                  <a:solidFill>
                    <a:schemeClr val="accent4"/>
                  </a:solidFill>
                </a:rPr>
                <a:t>分析</a:t>
              </a:r>
              <a:endParaRPr lang="zh-CN" altLang="en-US" sz="2800" dirty="0">
                <a:solidFill>
                  <a:schemeClr val="accent4"/>
                </a:solidFill>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023045" y="1724590"/>
            <a:ext cx="7516044" cy="3784600"/>
          </a:xfrm>
          <a:prstGeom prst="rect">
            <a:avLst/>
          </a:prstGeom>
          <a:noFill/>
        </p:spPr>
        <p:txBody>
          <a:bodyPr wrap="square" rtlCol="0">
            <a:spAutoFit/>
          </a:bodyPr>
          <a:lstStyle/>
          <a:p>
            <a:pPr indent="457200" algn="just"/>
            <a:r>
              <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看了这么多的因素，综艺节目是否能破一在观众眼里已经有了一个大概的轮廓——第三季度晚上八九十一点季播的户外竞技类、明星对抗类、婚姻速配类综艺节目破一的可能性更大。以后就在这个时间段看这些类型的综艺节目，进行挖宝咯！</a:t>
            </a:r>
            <a:endPar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r>
              <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虽然只是分析了</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年四大卫视的综艺节目情况，存在很多不足。</a:t>
            </a:r>
            <a:endPar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r>
              <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本案例分析的指标比较简单，利用描述性分析方法就可完成。如果指标过于复杂，就需要增加数据建模部分。</a:t>
            </a:r>
            <a:endParaRPr lang="zh-CN"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12.4 </a:t>
            </a:r>
            <a:r>
              <a:rPr lang="zh-CN" altLang="en-US" sz="2100" b="1" spc="225" dirty="0" smtClean="0">
                <a:solidFill>
                  <a:prstClr val="white"/>
                </a:solidFill>
              </a:rPr>
              <a:t>总结与建议</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89039"/>
            <a:ext cx="7832785" cy="808938"/>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18718" y="1169836"/>
              <a:ext cx="1727983" cy="308038"/>
            </a:xfrm>
            <a:prstGeom prst="rect">
              <a:avLst/>
            </a:prstGeom>
            <a:noFill/>
          </p:spPr>
          <p:txBody>
            <a:bodyPr wrap="none" rtlCol="0">
              <a:spAutoFit/>
            </a:bodyPr>
            <a:lstStyle/>
            <a:p>
              <a:r>
                <a:rPr lang="zh-CN" altLang="en-US" sz="2800" dirty="0" smtClean="0">
                  <a:solidFill>
                    <a:schemeClr val="accent4"/>
                  </a:solidFill>
                </a:rPr>
                <a:t>第十二章 收视率</a:t>
              </a:r>
              <a:r>
                <a:rPr lang="zh-CN" altLang="zh-CN" sz="2800" dirty="0" smtClean="0">
                  <a:solidFill>
                    <a:schemeClr val="accent4"/>
                  </a:solidFill>
                </a:rPr>
                <a:t>分析</a:t>
              </a:r>
              <a:endParaRPr lang="zh-CN" altLang="en-US" sz="2800" dirty="0">
                <a:solidFill>
                  <a:schemeClr val="accent4"/>
                </a:solidFill>
              </a:endParaRPr>
            </a:p>
          </p:txBody>
        </p:sp>
      </p:grpSp>
      <p:grpSp>
        <p:nvGrpSpPr>
          <p:cNvPr id="67" name="组合 66"/>
          <p:cNvGrpSpPr/>
          <p:nvPr/>
        </p:nvGrpSpPr>
        <p:grpSpPr>
          <a:xfrm>
            <a:off x="1751096" y="2536531"/>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62924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背景与目标</a:t>
              </a:r>
              <a:endParaRPr lang="zh-CN"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311253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331087"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数据说明</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49613" y="3688539"/>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629246"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描述性分析</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49613" y="4264543"/>
            <a:ext cx="5693399" cy="426278"/>
            <a:chOff x="1807265" y="2935089"/>
            <a:chExt cx="5693399" cy="426278"/>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262924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总结与建议</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12.1 </a:t>
            </a:r>
            <a:r>
              <a:rPr lang="zh-CN" altLang="en-US" sz="2100" b="1" spc="225" dirty="0" smtClean="0">
                <a:solidFill>
                  <a:prstClr val="white"/>
                </a:solidFill>
              </a:rPr>
              <a:t>背景与目标</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19" name="TextBox 18"/>
          <p:cNvSpPr txBox="1"/>
          <p:nvPr/>
        </p:nvSpPr>
        <p:spPr>
          <a:xfrm>
            <a:off x="633045" y="1012825"/>
            <a:ext cx="7652825" cy="4399915"/>
          </a:xfrm>
          <a:prstGeom prst="rect">
            <a:avLst/>
          </a:prstGeom>
          <a:noFill/>
        </p:spPr>
        <p:txBody>
          <a:bodyPr wrap="square" rtlCol="0">
            <a:spAutoFit/>
          </a:bodyPr>
          <a:lstStyle/>
          <a:p>
            <a:pPr indent="457200" algn="just"/>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收视率，指在某个时段收看某个电视节目的目标观众人数占总目标人群的比重，以百分比表示。现在一般由第三方数据调研公司，通过电话，问卷调查，机顶盒或其他方式抽样调查来得到收视率。节目平均收视率指观众平均每分钟收看该节目的百分比，收视总人口指该节目播出时间内曾经观看的人数（不重复计算），所以有时会出现收视率较低，收视人口较高的状况，但排名仍以收视率为准 通常都是</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0.9%</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，意思就是全国</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个人中就有几个人在看。</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注意力经济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时代的重要量化指标，它是深入分析电视收视市场的科学基础，是节目制作、编排及调整的重要参考，是节目评估的主要指标，是制定与评估媒介计划、提高广告投放效益的有力工具。</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虽然收视率本身只是一个简单的数字，但是在看似简单的数字背后却是一系列科学的基础研究、抽样和建立固定样组、测量、统计和数据处理的复杂过程。</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751096" y="3141442"/>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31087"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数据说明</a:t>
              </a:r>
              <a:endParaRPr lang="zh-CN"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17312" y="2664368"/>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629246"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背景与目标</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49613" y="3688539"/>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629246"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描述性分析</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49613" y="4264543"/>
            <a:ext cx="5693399" cy="426278"/>
            <a:chOff x="1807265" y="2935089"/>
            <a:chExt cx="5693399" cy="426278"/>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262924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总结与建议</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90257" y="889039"/>
            <a:ext cx="7832785" cy="808938"/>
            <a:chOff x="2788580" y="1152524"/>
            <a:chExt cx="3730770" cy="781050"/>
          </a:xfrm>
        </p:grpSpPr>
        <p:grpSp>
          <p:nvGrpSpPr>
            <p:cNvPr id="29" name="组合 28"/>
            <p:cNvGrpSpPr/>
            <p:nvPr/>
          </p:nvGrpSpPr>
          <p:grpSpPr>
            <a:xfrm>
              <a:off x="2788580" y="1152524"/>
              <a:ext cx="3730770" cy="781050"/>
              <a:chOff x="3725790" y="847725"/>
              <a:chExt cx="3730770" cy="781050"/>
            </a:xfrm>
          </p:grpSpPr>
          <p:grpSp>
            <p:nvGrpSpPr>
              <p:cNvPr id="31" name="组合 30"/>
              <p:cNvGrpSpPr/>
              <p:nvPr/>
            </p:nvGrpSpPr>
            <p:grpSpPr>
              <a:xfrm>
                <a:off x="3725790" y="1019175"/>
                <a:ext cx="627135" cy="609600"/>
                <a:chOff x="3725790" y="1019175"/>
                <a:chExt cx="627135" cy="609600"/>
              </a:xfrm>
            </p:grpSpPr>
            <p:sp>
              <p:nvSpPr>
                <p:cNvPr id="39" name="任意多边形 38"/>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直角三角形 39"/>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flipH="1">
                <a:off x="6829425" y="1019175"/>
                <a:ext cx="627135" cy="609600"/>
                <a:chOff x="3725790" y="1019175"/>
                <a:chExt cx="627135" cy="609600"/>
              </a:xfrm>
            </p:grpSpPr>
            <p:sp>
              <p:nvSpPr>
                <p:cNvPr id="37" name="任意多边形 36"/>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直角三角形 37"/>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14"/>
            <p:cNvSpPr txBox="1"/>
            <p:nvPr/>
          </p:nvSpPr>
          <p:spPr>
            <a:xfrm>
              <a:off x="3818718" y="1169836"/>
              <a:ext cx="1727983" cy="308038"/>
            </a:xfrm>
            <a:prstGeom prst="rect">
              <a:avLst/>
            </a:prstGeom>
            <a:noFill/>
          </p:spPr>
          <p:txBody>
            <a:bodyPr wrap="none" rtlCol="0">
              <a:spAutoFit/>
            </a:bodyPr>
            <a:lstStyle/>
            <a:p>
              <a:r>
                <a:rPr lang="zh-CN" altLang="en-US" sz="2800" dirty="0" smtClean="0">
                  <a:solidFill>
                    <a:schemeClr val="accent4"/>
                  </a:solidFill>
                </a:rPr>
                <a:t>第十二章 收视率</a:t>
              </a:r>
              <a:r>
                <a:rPr lang="zh-CN" altLang="zh-CN" sz="2800" dirty="0" smtClean="0">
                  <a:solidFill>
                    <a:schemeClr val="accent4"/>
                  </a:solidFill>
                </a:rPr>
                <a:t>分析</a:t>
              </a:r>
              <a:endParaRPr lang="zh-CN" altLang="en-US" sz="2800" dirty="0">
                <a:solidFill>
                  <a:schemeClr val="accent4"/>
                </a:solidFill>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组合 29"/>
          <p:cNvGrpSpPr/>
          <p:nvPr/>
        </p:nvGrpSpPr>
        <p:grpSpPr>
          <a:xfrm>
            <a:off x="-1" y="-2439"/>
            <a:ext cx="9145786" cy="718410"/>
            <a:chOff x="-1" y="190175"/>
            <a:chExt cx="9145786" cy="525795"/>
          </a:xfrm>
        </p:grpSpPr>
        <p:sp>
          <p:nvSpPr>
            <p:cNvPr id="31" name="任意多边形 3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任意多边形 3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4" name="文本框 6"/>
          <p:cNvSpPr txBox="1"/>
          <p:nvPr/>
        </p:nvSpPr>
        <p:spPr>
          <a:xfrm>
            <a:off x="452232" y="173917"/>
            <a:ext cx="2178802" cy="415498"/>
          </a:xfrm>
          <a:prstGeom prst="rect">
            <a:avLst/>
          </a:prstGeom>
          <a:noFill/>
        </p:spPr>
        <p:txBody>
          <a:bodyPr wrap="none" rtlCol="0">
            <a:spAutoFit/>
          </a:bodyPr>
          <a:lstStyle/>
          <a:p>
            <a:r>
              <a:rPr lang="en-US" altLang="zh-CN" sz="2100" b="1" spc="225" dirty="0" smtClean="0">
                <a:solidFill>
                  <a:prstClr val="white"/>
                </a:solidFill>
              </a:rPr>
              <a:t>12.2 </a:t>
            </a:r>
            <a:r>
              <a:rPr lang="zh-CN" altLang="en-US" sz="2100" b="1" spc="225" dirty="0" smtClean="0">
                <a:solidFill>
                  <a:prstClr val="white"/>
                </a:solidFill>
              </a:rPr>
              <a:t>数据说明</a:t>
            </a:r>
            <a:endParaRPr lang="zh-CN" altLang="en-US" sz="2100" b="1" spc="225" dirty="0">
              <a:solidFill>
                <a:prstClr val="white"/>
              </a:solidFill>
            </a:endParaRPr>
          </a:p>
        </p:txBody>
      </p:sp>
      <p:sp>
        <p:nvSpPr>
          <p:cNvPr id="35"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 name="文本框 26"/>
          <p:cNvSpPr txBox="1">
            <a:spLocks noChangeArrowheads="1"/>
          </p:cNvSpPr>
          <p:nvPr/>
        </p:nvSpPr>
        <p:spPr bwMode="auto">
          <a:xfrm>
            <a:off x="2414588" y="3378200"/>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pic>
        <p:nvPicPr>
          <p:cNvPr id="17" name="图片 16"/>
          <p:cNvPicPr/>
          <p:nvPr/>
        </p:nvPicPr>
        <p:blipFill>
          <a:blip r:embed="rId1"/>
          <a:stretch>
            <a:fillRect/>
          </a:stretch>
        </p:blipFill>
        <p:spPr>
          <a:xfrm>
            <a:off x="998928" y="715971"/>
            <a:ext cx="6935250" cy="5407243"/>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725300" y="3773233"/>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62924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描述性分析</a:t>
              </a:r>
              <a:endParaRPr lang="zh-CN"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17312" y="2664368"/>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629246"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背景与目标</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41" name="组合 40"/>
          <p:cNvGrpSpPr/>
          <p:nvPr/>
        </p:nvGrpSpPr>
        <p:grpSpPr>
          <a:xfrm>
            <a:off x="1719252" y="3222675"/>
            <a:ext cx="5693399" cy="426278"/>
            <a:chOff x="1807265" y="2935089"/>
            <a:chExt cx="5693399" cy="426278"/>
          </a:xfrm>
        </p:grpSpPr>
        <p:sp>
          <p:nvSpPr>
            <p:cNvPr id="42" name="圆角矩形 4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2331087" cy="415498"/>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数据说明</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49613" y="4320815"/>
            <a:ext cx="5693399" cy="426278"/>
            <a:chOff x="1807265" y="2935089"/>
            <a:chExt cx="5693399" cy="426278"/>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262924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总结与建议</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90257" y="889039"/>
            <a:ext cx="7832785" cy="808938"/>
            <a:chOff x="2788580" y="1152524"/>
            <a:chExt cx="3730770" cy="781050"/>
          </a:xfrm>
        </p:grpSpPr>
        <p:grpSp>
          <p:nvGrpSpPr>
            <p:cNvPr id="29" name="组合 28"/>
            <p:cNvGrpSpPr/>
            <p:nvPr/>
          </p:nvGrpSpPr>
          <p:grpSpPr>
            <a:xfrm>
              <a:off x="2788580" y="1152524"/>
              <a:ext cx="3730770" cy="781050"/>
              <a:chOff x="3725790" y="847725"/>
              <a:chExt cx="3730770" cy="781050"/>
            </a:xfrm>
          </p:grpSpPr>
          <p:grpSp>
            <p:nvGrpSpPr>
              <p:cNvPr id="31" name="组合 30"/>
              <p:cNvGrpSpPr/>
              <p:nvPr/>
            </p:nvGrpSpPr>
            <p:grpSpPr>
              <a:xfrm>
                <a:off x="3725790" y="1019175"/>
                <a:ext cx="627135" cy="609600"/>
                <a:chOff x="3725790" y="1019175"/>
                <a:chExt cx="627135" cy="609600"/>
              </a:xfrm>
            </p:grpSpPr>
            <p:sp>
              <p:nvSpPr>
                <p:cNvPr id="39" name="任意多边形 38"/>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直角三角形 39"/>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flipH="1">
                <a:off x="6829425" y="1019175"/>
                <a:ext cx="627135" cy="609600"/>
                <a:chOff x="3725790" y="1019175"/>
                <a:chExt cx="627135" cy="609600"/>
              </a:xfrm>
            </p:grpSpPr>
            <p:sp>
              <p:nvSpPr>
                <p:cNvPr id="37" name="任意多边形 36"/>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直角三角形 37"/>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14"/>
            <p:cNvSpPr txBox="1"/>
            <p:nvPr/>
          </p:nvSpPr>
          <p:spPr>
            <a:xfrm>
              <a:off x="3818718" y="1169836"/>
              <a:ext cx="1727983" cy="308038"/>
            </a:xfrm>
            <a:prstGeom prst="rect">
              <a:avLst/>
            </a:prstGeom>
            <a:noFill/>
          </p:spPr>
          <p:txBody>
            <a:bodyPr wrap="none" rtlCol="0">
              <a:spAutoFit/>
            </a:bodyPr>
            <a:lstStyle/>
            <a:p>
              <a:r>
                <a:rPr lang="zh-CN" altLang="en-US" sz="2800" dirty="0" smtClean="0">
                  <a:solidFill>
                    <a:schemeClr val="accent4"/>
                  </a:solidFill>
                </a:rPr>
                <a:t>第十二章 收视率</a:t>
              </a:r>
              <a:r>
                <a:rPr lang="zh-CN" altLang="zh-CN" sz="2800" dirty="0" smtClean="0">
                  <a:solidFill>
                    <a:schemeClr val="accent4"/>
                  </a:solidFill>
                </a:rPr>
                <a:t>分析</a:t>
              </a:r>
              <a:endParaRPr lang="zh-CN" altLang="en-US" sz="2800" dirty="0">
                <a:solidFill>
                  <a:schemeClr val="accent4"/>
                </a:solidFill>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收视率说明</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665174" y="1533465"/>
            <a:ext cx="8124813" cy="3969385"/>
          </a:xfrm>
          <a:prstGeom prst="rect">
            <a:avLst/>
          </a:prstGeom>
          <a:noFill/>
        </p:spPr>
        <p:txBody>
          <a:bodyPr wrap="square" rtlCol="0">
            <a:sp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&lt;- read.csv("</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data.csv",header</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&gt;summary(</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设置变量水平顺序</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播出平台</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=factor(</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播出平台</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,levels=c("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东方卫视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浙江卫视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江苏卫视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湖南卫视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开播时间</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=factor(</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开播时间</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,levels=c("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一季度</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二季度</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三季度</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四季度</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周播</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播出时段</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=factor(</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播出时段</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,levels=c("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晚五点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晚八点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晚九点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晚十点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晚十一点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晚十二点</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类型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=factor(</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类型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,levels = 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选秀</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真人秀类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户外竞技类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花絮类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明星对抗类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访谈类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脱口秀类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问答类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婚姻速配类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其它</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原创版权来源</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=factor(</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原创版权来源</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,levels = c("</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韩国</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其它</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hist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收视率</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,main="",</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xlab</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收视率</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",col="</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pic>
        <p:nvPicPr>
          <p:cNvPr id="16" name="图片 15"/>
          <p:cNvPicPr/>
          <p:nvPr/>
        </p:nvPicPr>
        <p:blipFill>
          <a:blip r:embed="rId1"/>
          <a:stretch>
            <a:fillRect/>
          </a:stretch>
        </p:blipFill>
        <p:spPr>
          <a:xfrm>
            <a:off x="1238641" y="1205596"/>
            <a:ext cx="6449936" cy="4126059"/>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2476960" cy="415498"/>
          </a:xfrm>
          <a:prstGeom prst="rect">
            <a:avLst/>
          </a:prstGeom>
          <a:noFill/>
        </p:spPr>
        <p:txBody>
          <a:bodyPr wrap="none" rtlCol="0">
            <a:spAutoFit/>
          </a:bodyPr>
          <a:lstStyle/>
          <a:p>
            <a:r>
              <a:rPr lang="en-US" altLang="zh-CN" sz="2100" b="1" spc="225" dirty="0" smtClean="0">
                <a:solidFill>
                  <a:prstClr val="white"/>
                </a:solidFill>
              </a:rPr>
              <a:t>12.3 </a:t>
            </a:r>
            <a:r>
              <a:rPr lang="zh-CN" altLang="en-US" sz="2100" b="1" spc="225" dirty="0" smtClean="0">
                <a:solidFill>
                  <a:prstClr val="white"/>
                </a:solidFill>
              </a:rPr>
              <a:t>描述性分析</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矩形 3"/>
          <p:cNvSpPr/>
          <p:nvPr/>
        </p:nvSpPr>
        <p:spPr>
          <a:xfrm>
            <a:off x="665174" y="1021590"/>
            <a:ext cx="5257324"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播放平台对破一的影响</a:t>
            </a:r>
            <a:endParaRPr lang="zh-CN" altLang="zh-CN" sz="2400" dirty="0">
              <a:solidFill>
                <a:schemeClr val="tx1">
                  <a:lumMod val="75000"/>
                  <a:lumOff val="25000"/>
                </a:schemeClr>
              </a:solidFill>
            </a:endParaRPr>
          </a:p>
        </p:txBody>
      </p:sp>
      <p:sp>
        <p:nvSpPr>
          <p:cNvPr id="13" name="文本框 27"/>
          <p:cNvSpPr txBox="1"/>
          <p:nvPr/>
        </p:nvSpPr>
        <p:spPr>
          <a:xfrm>
            <a:off x="6401867" y="234392"/>
            <a:ext cx="1794081" cy="300082"/>
          </a:xfrm>
          <a:prstGeom prst="rect">
            <a:avLst/>
          </a:prstGeom>
          <a:noFill/>
        </p:spPr>
        <p:txBody>
          <a:bodyPr wrap="none" rtlCol="0">
            <a:spAutoFit/>
          </a:bodyPr>
          <a:lstStyle/>
          <a:p>
            <a:r>
              <a:rPr lang="zh-CN" altLang="en-US" sz="1350" dirty="0" smtClean="0">
                <a:solidFill>
                  <a:prstClr val="white"/>
                </a:solidFill>
              </a:rPr>
              <a:t>第十二章 收视率分析</a:t>
            </a:r>
            <a:endParaRPr lang="zh-CN" altLang="en-US" sz="1350" dirty="0">
              <a:solidFill>
                <a:prstClr val="white"/>
              </a:solidFill>
            </a:endParaRPr>
          </a:p>
        </p:txBody>
      </p:sp>
      <p:sp>
        <p:nvSpPr>
          <p:cNvPr id="5" name="TextBox 4"/>
          <p:cNvSpPr txBox="1"/>
          <p:nvPr/>
        </p:nvSpPr>
        <p:spPr>
          <a:xfrm>
            <a:off x="323303" y="1659986"/>
            <a:ext cx="8466685" cy="1630045"/>
          </a:xfrm>
          <a:prstGeom prst="rect">
            <a:avLst/>
          </a:prstGeom>
          <a:noFill/>
        </p:spPr>
        <p:txBody>
          <a:bodyPr wrap="square" rtlCol="0">
            <a:spAutoFit/>
          </a:bodyPr>
          <a:lstStyle/>
          <a:p>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破一指收视率大于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。执行如下代码得到如</a:t>
            </a:r>
            <a:r>
              <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图。</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&gt;temp&lt;-table(</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是否破一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ssl</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播出平台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barplot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temp,xlab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播出平台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ylab</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频数</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",col = 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&gt;legend(3.5,35,c("</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未破一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破一</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"),fill=c("</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lightblue</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","wheat"))</a:t>
            </a:r>
            <a:endPar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p:cNvPicPr/>
          <p:nvPr/>
        </p:nvPicPr>
        <p:blipFill>
          <a:blip r:embed="rId1"/>
          <a:stretch>
            <a:fillRect/>
          </a:stretch>
        </p:blipFill>
        <p:spPr>
          <a:xfrm>
            <a:off x="2685632" y="3326719"/>
            <a:ext cx="4247515" cy="334264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语言">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0</TotalTime>
  <Words>3366</Words>
  <Application>WPS 演示</Application>
  <PresentationFormat>全屏显示(4:3)</PresentationFormat>
  <Paragraphs>249</Paragraphs>
  <Slides>22</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vt:lpstr>
      <vt:lpstr>宋体</vt:lpstr>
      <vt:lpstr>Wingdings</vt:lpstr>
      <vt:lpstr>微软雅黑</vt:lpstr>
      <vt:lpstr>Arial Unicode MS</vt:lpstr>
      <vt:lpstr>Calibri</vt:lpstr>
      <vt:lpstr>R语言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529</cp:revision>
  <dcterms:created xsi:type="dcterms:W3CDTF">2015-11-23T03:31:00Z</dcterms:created>
  <dcterms:modified xsi:type="dcterms:W3CDTF">2018-12-28T05:18:00Z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