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92" r:id="rId2"/>
    <p:sldId id="446" r:id="rId3"/>
    <p:sldId id="463" r:id="rId4"/>
    <p:sldId id="546" r:id="rId5"/>
    <p:sldId id="547" r:id="rId6"/>
    <p:sldId id="548" r:id="rId7"/>
    <p:sldId id="550" r:id="rId8"/>
    <p:sldId id="549" r:id="rId9"/>
    <p:sldId id="598" r:id="rId10"/>
    <p:sldId id="551" r:id="rId11"/>
    <p:sldId id="552" r:id="rId12"/>
    <p:sldId id="553" r:id="rId13"/>
    <p:sldId id="554" r:id="rId14"/>
    <p:sldId id="555" r:id="rId15"/>
    <p:sldId id="600" r:id="rId16"/>
    <p:sldId id="556" r:id="rId17"/>
    <p:sldId id="599" r:id="rId18"/>
    <p:sldId id="557" r:id="rId19"/>
    <p:sldId id="558" r:id="rId20"/>
    <p:sldId id="559" r:id="rId21"/>
    <p:sldId id="601" r:id="rId22"/>
    <p:sldId id="560" r:id="rId23"/>
    <p:sldId id="561" r:id="rId24"/>
    <p:sldId id="562" r:id="rId25"/>
    <p:sldId id="602" r:id="rId26"/>
    <p:sldId id="563" r:id="rId27"/>
    <p:sldId id="564" r:id="rId28"/>
    <p:sldId id="603" r:id="rId29"/>
    <p:sldId id="604" r:id="rId30"/>
    <p:sldId id="593" r:id="rId31"/>
    <p:sldId id="594" r:id="rId32"/>
    <p:sldId id="595" r:id="rId33"/>
    <p:sldId id="626" r:id="rId34"/>
    <p:sldId id="597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6E6E6"/>
    <a:srgbClr val="3D89BC"/>
    <a:srgbClr val="ED7D31"/>
    <a:srgbClr val="F0C3B5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686" y="-102"/>
      </p:cViewPr>
      <p:guideLst>
        <p:guide orient="horz" pos="4034"/>
        <p:guide orient="horz" pos="1421"/>
        <p:guide orient="horz" pos="667"/>
        <p:guide pos="1880"/>
        <p:guide pos="175"/>
        <p:guide pos="5509"/>
        <p:guide pos="11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71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  <a:t>2018-12-26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17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1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cstor.cn/proTextdetail_107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tor.cn/proTextdetail_11007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cstor.cn/proTextdetail_12031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robots.cn/" TargetMode="External"/><Relationship Id="rId13" Type="http://schemas.openxmlformats.org/officeDocument/2006/relationships/image" Target="../media/image32.png"/><Relationship Id="rId18" Type="http://schemas.openxmlformats.org/officeDocument/2006/relationships/hyperlink" Target="http://www.netofthings.cn/" TargetMode="External"/><Relationship Id="rId26" Type="http://schemas.openxmlformats.org/officeDocument/2006/relationships/image" Target="../media/image39.png"/><Relationship Id="rId3" Type="http://schemas.openxmlformats.org/officeDocument/2006/relationships/image" Target="../media/image27.png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hyperlink" Target="http://www.pm25.org.cn/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://www.envicloud.cn/" TargetMode="External"/><Relationship Id="rId2" Type="http://schemas.openxmlformats.org/officeDocument/2006/relationships/hyperlink" Target="http://www.chinaznyj.com/" TargetMode="External"/><Relationship Id="rId16" Type="http://schemas.openxmlformats.org/officeDocument/2006/relationships/hyperlink" Target="http://www.thebigdata.cn/" TargetMode="External"/><Relationship Id="rId20" Type="http://schemas.openxmlformats.org/officeDocument/2006/relationships/hyperlink" Target="http://www.smartcitychina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aiworld.cn/" TargetMode="External"/><Relationship Id="rId11" Type="http://schemas.openxmlformats.org/officeDocument/2006/relationships/image" Target="../media/image31.png"/><Relationship Id="rId24" Type="http://schemas.openxmlformats.org/officeDocument/2006/relationships/image" Target="../media/image38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hyperlink" Target="http://www.dlworld.cn/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://www.chinacloud.cn/" TargetMode="External"/><Relationship Id="rId9" Type="http://schemas.openxmlformats.org/officeDocument/2006/relationships/image" Target="../media/image30.png"/><Relationship Id="rId14" Type="http://schemas.openxmlformats.org/officeDocument/2006/relationships/hyperlink" Target="http://www.worldstor.cn/" TargetMode="External"/><Relationship Id="rId22" Type="http://schemas.openxmlformats.org/officeDocument/2006/relationships/hyperlink" Target="http://www.wanwuyun.com/" TargetMode="External"/><Relationship Id="rId27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大数据实践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袁晓东    主编                            黄必栋    副主编</a:t>
            </a: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078008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1202092"/>
            <a:ext cx="7809651" cy="965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50000"/>
              </a:lnSpc>
            </a:pPr>
            <a:r>
              <a:rPr lang="en-US" altLang="zh-CN" sz="1600" dirty="0"/>
              <a:t>Hive</a:t>
            </a:r>
            <a:r>
              <a:rPr lang="zh-CN" altLang="zh-CN" sz="1600" dirty="0"/>
              <a:t>将</a:t>
            </a:r>
            <a:r>
              <a:rPr lang="en-US" altLang="zh-CN" sz="1600" dirty="0"/>
              <a:t>metastore</a:t>
            </a:r>
            <a:r>
              <a:rPr lang="zh-CN" altLang="zh-CN" sz="1600" dirty="0"/>
              <a:t>元数据存储在</a:t>
            </a:r>
            <a:r>
              <a:rPr lang="en-US" altLang="zh-CN" sz="1600" dirty="0"/>
              <a:t>RDBMS</a:t>
            </a:r>
            <a:r>
              <a:rPr lang="zh-CN" altLang="zh-CN" sz="1600" dirty="0"/>
              <a:t>中，如</a:t>
            </a:r>
            <a:r>
              <a:rPr lang="en-US" altLang="zh-CN" sz="1600" dirty="0"/>
              <a:t>MySQL</a:t>
            </a:r>
            <a:r>
              <a:rPr lang="zh-CN" altLang="zh-CN" sz="1600" dirty="0"/>
              <a:t>、</a:t>
            </a:r>
            <a:r>
              <a:rPr lang="en-US" altLang="zh-CN" sz="1600" dirty="0"/>
              <a:t>Derby</a:t>
            </a:r>
            <a:r>
              <a:rPr lang="zh-CN" altLang="zh-CN" sz="1600" dirty="0"/>
              <a:t>。按</a:t>
            </a:r>
            <a:r>
              <a:rPr lang="en-US" altLang="zh-CN" sz="1600" dirty="0"/>
              <a:t>metastore</a:t>
            </a:r>
            <a:r>
              <a:rPr lang="zh-CN" altLang="zh-CN" sz="1600" dirty="0"/>
              <a:t>存储位置的不同，其部署模式分为内嵌模式、本地模式和完全远程模式三种。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98113" y="2276095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>
                <a:solidFill>
                  <a:srgbClr val="3D89BC"/>
                </a:solidFill>
              </a:rPr>
              <a:t>．内嵌模式</a:t>
            </a:r>
          </a:p>
        </p:txBody>
      </p:sp>
      <p:sp>
        <p:nvSpPr>
          <p:cNvPr id="20" name="矩形 19"/>
          <p:cNvSpPr/>
          <p:nvPr/>
        </p:nvSpPr>
        <p:spPr>
          <a:xfrm>
            <a:off x="698738" y="2737151"/>
            <a:ext cx="7808400" cy="2062103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内嵌模式是安装时默认部署模式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元数据信息被存储在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自带的数据库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Derby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所示所有组件（如数据库、元数据服务）运行在同一个进程内。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只允许建立一个连接，意味着同一时刻只支持一个用户访问和操作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22" y="4888983"/>
            <a:ext cx="3572832" cy="112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44825" y="789368"/>
            <a:ext cx="2175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4.2.1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en-US" altLang="zh-CN" sz="1600" b="1" dirty="0" smtClean="0">
                <a:solidFill>
                  <a:srgbClr val="3D89BC"/>
                </a:solidFill>
              </a:rPr>
              <a:t>Hive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部署模式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5" name="图片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113" y="945570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zh-CN" sz="1600" b="1" dirty="0">
                <a:solidFill>
                  <a:srgbClr val="3D89BC"/>
                </a:solidFill>
              </a:rPr>
              <a:t>本地模式</a:t>
            </a:r>
          </a:p>
          <a:p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1252388"/>
            <a:ext cx="7808400" cy="2554545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本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模式的元数据服务运行在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服务主进程中。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当涉及元数据操作时，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服务中的元数据服务模块通过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JDBC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和存储于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里的元数据数据库进行交互。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本地模式下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数据库与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运行在同一台物理机器上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可提供多用户并发访问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metastore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服务。</a:t>
            </a:r>
          </a:p>
        </p:txBody>
      </p:sp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71" y="4092818"/>
            <a:ext cx="4721146" cy="176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113" y="94557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zh-CN" sz="1600" b="1" dirty="0">
                <a:solidFill>
                  <a:srgbClr val="3D89BC"/>
                </a:solidFill>
              </a:rPr>
              <a:t>远程模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式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1252388"/>
            <a:ext cx="7808400" cy="1865126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远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程模式的元数据信息是被存储在独立数据库中</a:t>
            </a:r>
          </a:p>
          <a:p>
            <a:pPr marL="285750" lvl="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元数据可能存储在另一台物理机上，甚至另一种操作系统上。</a:t>
            </a:r>
          </a:p>
          <a:p>
            <a:pPr marL="285750" lvl="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元数据服务以独立进程运行。</a:t>
            </a: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远程模式允许创建多个连接，提供多用户同时访问并操作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pic>
        <p:nvPicPr>
          <p:cNvPr id="5122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41" y="3354475"/>
            <a:ext cx="4487594" cy="259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4825" y="789368"/>
            <a:ext cx="2585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4.2.2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en-US" altLang="zh-CN" sz="1600" b="1" dirty="0" smtClean="0">
                <a:solidFill>
                  <a:srgbClr val="3D89BC"/>
                </a:solidFill>
              </a:rPr>
              <a:t>Hive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内</a:t>
            </a:r>
            <a:r>
              <a:rPr lang="zh-CN" altLang="zh-CN" sz="1600" b="1" dirty="0">
                <a:solidFill>
                  <a:srgbClr val="3D89BC"/>
                </a:solidFill>
              </a:rPr>
              <a:t>嵌模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式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部署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1167980"/>
            <a:ext cx="7808400" cy="4967514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8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是基于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的数据仓库技术，因此部署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前要预先部署完成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稳定版本的集群环境。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hive-2.1.1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二进制包的安装步骤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如下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）下载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安装包到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/root/tools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）解压二进制包到安装目录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/usr/cstor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，解压后生成子目录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apache-hive-2.1.1-bin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）将目录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apache-hive-2.1.1-bin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重命名为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，方便后续操作。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配置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安装路径。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里新建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存储目录。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）初始化元数据库，启动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，进入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运行时环境。</a:t>
            </a:r>
          </a:p>
          <a:p>
            <a:pPr indent="457200">
              <a:lnSpc>
                <a:spcPct val="180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嵌模式下，启动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指的是启动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运行时环境。出现“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hive&gt;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”提示表示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正常启动，否则部署失败。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部署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4825" y="789368"/>
            <a:ext cx="3317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4.2.3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en-US" altLang="zh-CN" sz="1600" b="1" dirty="0" smtClean="0">
                <a:solidFill>
                  <a:srgbClr val="3D89BC"/>
                </a:solidFill>
              </a:rPr>
              <a:t>Hiv</a:t>
            </a:r>
            <a:r>
              <a:rPr lang="en-US" altLang="zh-CN" sz="1600" b="1" dirty="0">
                <a:solidFill>
                  <a:srgbClr val="3D89BC"/>
                </a:solidFill>
              </a:rPr>
              <a:t>e</a:t>
            </a:r>
            <a:r>
              <a:rPr lang="zh-CN" altLang="zh-CN" sz="1600" b="1" dirty="0">
                <a:solidFill>
                  <a:srgbClr val="3D89BC"/>
                </a:solidFill>
              </a:rPr>
              <a:t>本地和远程模式部署</a:t>
            </a:r>
          </a:p>
        </p:txBody>
      </p:sp>
      <p:sp>
        <p:nvSpPr>
          <p:cNvPr id="20" name="矩形 19"/>
          <p:cNvSpPr/>
          <p:nvPr/>
        </p:nvSpPr>
        <p:spPr>
          <a:xfrm>
            <a:off x="698738" y="1167980"/>
            <a:ext cx="7808400" cy="4893647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本地模式安装步骤。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）完成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基本安装。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）安装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程序。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）创建存储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元数据的数据库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HiveDB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）退出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，切换到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目录编辑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hive-config.sh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）切换到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目录创建和编辑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）把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连接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的驱动程序文件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mysql-connector-java-x.y.z-bin.jar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复制到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）初始化元数据库，启动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，进入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运行时环境。</a:t>
            </a:r>
          </a:p>
          <a:p>
            <a:pPr indent="457200"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注意：要确保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集群已经启动和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服务运行正常才可以启动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 indent="457200"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远程模式的安装与本地模式类似，最主要的区别是在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配置文件中修改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localhost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为远程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数据库的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地址。</a:t>
            </a:r>
          </a:p>
        </p:txBody>
      </p:sp>
      <p:sp>
        <p:nvSpPr>
          <p:cNvPr id="19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85912" y="4939457"/>
            <a:ext cx="2984650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78" name="圆角矩形 77">
              <a:hlinkClick r:id="rId3" action="ppaction://hlinksldjump"/>
            </p:cNvPr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83285" y="2462595"/>
              <a:ext cx="1489772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4.3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配置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904634"/>
            <a:ext cx="7809651" cy="966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50000"/>
              </a:lnSpc>
              <a:spcBef>
                <a:spcPts val="3600"/>
              </a:spcBef>
            </a:pPr>
            <a:r>
              <a:rPr lang="en-US" altLang="zh-CN" sz="1600" dirty="0" smtClean="0"/>
              <a:t>Hive</a:t>
            </a:r>
            <a:r>
              <a:rPr lang="zh-CN" altLang="zh-CN" sz="1600" dirty="0"/>
              <a:t>启动时会读取相关配置信息，</a:t>
            </a:r>
            <a:r>
              <a:rPr lang="en-US" altLang="zh-CN" sz="1600" dirty="0"/>
              <a:t>Hive</a:t>
            </a:r>
            <a:r>
              <a:rPr lang="zh-CN" altLang="zh-CN" sz="1600" dirty="0"/>
              <a:t>配置可以调优</a:t>
            </a:r>
            <a:r>
              <a:rPr lang="en-US" altLang="zh-CN" sz="1600" dirty="0"/>
              <a:t>HQL</a:t>
            </a:r>
            <a:r>
              <a:rPr lang="zh-CN" altLang="zh-CN" sz="1600" dirty="0"/>
              <a:t>代码执行效率，</a:t>
            </a:r>
            <a:r>
              <a:rPr lang="en-US" altLang="zh-CN" sz="1600" dirty="0" smtClean="0"/>
              <a:t>Hive</a:t>
            </a:r>
            <a:r>
              <a:rPr lang="zh-CN" altLang="zh-CN" sz="1600" dirty="0" smtClean="0"/>
              <a:t>配</a:t>
            </a:r>
            <a:r>
              <a:rPr lang="zh-CN" altLang="zh-CN" sz="1600" dirty="0"/>
              <a:t>置文</a:t>
            </a:r>
            <a:r>
              <a:rPr lang="zh-CN" altLang="zh-CN" sz="1600" dirty="0" smtClean="0"/>
              <a:t>件在</a:t>
            </a:r>
            <a:r>
              <a:rPr lang="en-US" altLang="zh-CN" sz="1600" dirty="0"/>
              <a:t>conf</a:t>
            </a:r>
            <a:r>
              <a:rPr lang="zh-CN" altLang="zh-CN" sz="1600" dirty="0"/>
              <a:t>子目录下，经常需要根</a:t>
            </a:r>
            <a:r>
              <a:rPr lang="zh-CN" altLang="zh-CN" sz="1600" dirty="0" smtClean="0"/>
              <a:t>据需</a:t>
            </a:r>
            <a:r>
              <a:rPr lang="zh-CN" altLang="zh-CN" sz="1600" dirty="0"/>
              <a:t>求进行修改</a:t>
            </a:r>
            <a:r>
              <a:rPr lang="zh-CN" altLang="zh-CN" sz="1600" dirty="0" smtClean="0"/>
              <a:t>。</a:t>
            </a:r>
            <a:r>
              <a:rPr lang="en-US" altLang="zh-CN" sz="1600" dirty="0" smtClean="0"/>
              <a:t>Hive</a:t>
            </a:r>
            <a:r>
              <a:rPr lang="zh-CN" altLang="zh-CN" sz="1600" dirty="0" smtClean="0"/>
              <a:t>配</a:t>
            </a:r>
            <a:r>
              <a:rPr lang="zh-CN" altLang="zh-CN" sz="1600" dirty="0"/>
              <a:t>置文件主要有两个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sp>
        <p:nvSpPr>
          <p:cNvPr id="20" name="矩形 19"/>
          <p:cNvSpPr/>
          <p:nvPr/>
        </p:nvSpPr>
        <p:spPr>
          <a:xfrm>
            <a:off x="698738" y="1997992"/>
            <a:ext cx="7808400" cy="4081117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hive-env.sh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。指定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安装路径。</a:t>
            </a:r>
          </a:p>
          <a:p>
            <a:pPr>
              <a:lnSpc>
                <a:spcPct val="18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。保存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运行时所需要的相关配置参数。</a:t>
            </a:r>
          </a:p>
          <a:p>
            <a:pPr indent="457200">
              <a:lnSpc>
                <a:spcPct val="18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HIVE_HOME/conf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目录中的文件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hive-default.xml.template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保存着各个配置参数的默认值，用户可以通过在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目录中创建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并新增特定参数的值来覆盖默认值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更改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文件中的配置属性的方法。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）直接用命令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vim 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编辑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）使用带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-hiveconf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选项的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命令。</a:t>
            </a:r>
          </a:p>
          <a:p>
            <a:pPr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）使用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命令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2" name="图片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85912" y="4939457"/>
            <a:ext cx="2984650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78" name="圆角矩形 77">
              <a:hlinkClick r:id="rId3" action="ppaction://hlinksldjump"/>
            </p:cNvPr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83285" y="2462595"/>
              <a:ext cx="1489772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接口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904634"/>
            <a:ext cx="7809651" cy="966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50000"/>
              </a:lnSpc>
              <a:spcBef>
                <a:spcPts val="3600"/>
              </a:spcBef>
            </a:pPr>
            <a:r>
              <a:rPr lang="en-US" altLang="zh-CN" sz="1600" dirty="0" smtClean="0"/>
              <a:t>Hive</a:t>
            </a:r>
            <a:r>
              <a:rPr lang="zh-CN" altLang="zh-CN" sz="1600" dirty="0" smtClean="0"/>
              <a:t>主</a:t>
            </a:r>
            <a:r>
              <a:rPr lang="zh-CN" altLang="zh-CN" sz="1600" dirty="0"/>
              <a:t>要提供</a:t>
            </a:r>
            <a:r>
              <a:rPr lang="en-US" altLang="zh-CN" sz="1600" dirty="0"/>
              <a:t>Hive Shell</a:t>
            </a:r>
            <a:r>
              <a:rPr lang="zh-CN" altLang="zh-CN" sz="1600" dirty="0"/>
              <a:t>接口、</a:t>
            </a:r>
            <a:r>
              <a:rPr lang="en-US" altLang="zh-CN" sz="1600" dirty="0"/>
              <a:t>Hive Web</a:t>
            </a:r>
            <a:r>
              <a:rPr lang="zh-CN" altLang="zh-CN" sz="1600" dirty="0"/>
              <a:t>接口、</a:t>
            </a:r>
            <a:r>
              <a:rPr lang="en-US" altLang="zh-CN" sz="1600" dirty="0"/>
              <a:t>Hive API</a:t>
            </a:r>
            <a:r>
              <a:rPr lang="zh-CN" altLang="zh-CN" sz="1600" dirty="0"/>
              <a:t>接口、</a:t>
            </a:r>
            <a:r>
              <a:rPr lang="en-US" altLang="zh-CN" sz="1600" dirty="0"/>
              <a:t>Hcatalog</a:t>
            </a:r>
            <a:r>
              <a:rPr lang="zh-CN" altLang="zh-CN" sz="1600" dirty="0"/>
              <a:t>接口、</a:t>
            </a:r>
            <a:r>
              <a:rPr lang="en-US" altLang="zh-CN" sz="1600" dirty="0"/>
              <a:t>Pig</a:t>
            </a:r>
            <a:r>
              <a:rPr lang="zh-CN" altLang="zh-CN" sz="1600" dirty="0"/>
              <a:t>接口和</a:t>
            </a:r>
            <a:r>
              <a:rPr lang="en-US" altLang="zh-CN" sz="1600" dirty="0"/>
              <a:t>Beeline</a:t>
            </a:r>
            <a:r>
              <a:rPr lang="zh-CN" altLang="zh-CN" sz="1600" dirty="0"/>
              <a:t>接口等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sp>
        <p:nvSpPr>
          <p:cNvPr id="19" name="矩形 18"/>
          <p:cNvSpPr/>
          <p:nvPr/>
        </p:nvSpPr>
        <p:spPr>
          <a:xfrm>
            <a:off x="698113" y="1944398"/>
            <a:ext cx="1952201" cy="473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1600" b="1" dirty="0" smtClean="0">
                <a:solidFill>
                  <a:srgbClr val="3D89BC"/>
                </a:solidFill>
              </a:rPr>
              <a:t>1</a:t>
            </a:r>
            <a:r>
              <a:rPr lang="zh-CN" altLang="zh-CN" sz="1600" b="1" dirty="0">
                <a:solidFill>
                  <a:srgbClr val="3D89BC"/>
                </a:solidFill>
              </a:rPr>
              <a:t>．</a:t>
            </a:r>
            <a:r>
              <a:rPr lang="en-US" altLang="zh-CN" sz="1600" b="1" dirty="0">
                <a:solidFill>
                  <a:srgbClr val="3D89BC"/>
                </a:solidFill>
              </a:rPr>
              <a:t>Hive Shell</a:t>
            </a:r>
            <a:r>
              <a:rPr lang="zh-CN" altLang="zh-CN" sz="1600" b="1" dirty="0">
                <a:solidFill>
                  <a:srgbClr val="3D89BC"/>
                </a:solidFill>
              </a:rPr>
              <a:t>接口</a:t>
            </a:r>
          </a:p>
        </p:txBody>
      </p:sp>
      <p:sp>
        <p:nvSpPr>
          <p:cNvPr id="21" name="矩形 20"/>
          <p:cNvSpPr/>
          <p:nvPr/>
        </p:nvSpPr>
        <p:spPr>
          <a:xfrm>
            <a:off x="698737" y="2434100"/>
            <a:ext cx="7809027" cy="3637919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8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接口运行在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集群环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境上，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下执行类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令相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操作环境，是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提供的标准接口，也是开发者最常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用命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令行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接口。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提示符后输入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命令，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把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查询转换为一系列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作业对任务进行并行处理，然后返回处理结果。通过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接口，程序员和分析师很容易编写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来实现新建表和查询表操作。</a:t>
            </a:r>
          </a:p>
          <a:p>
            <a:pPr indent="457200">
              <a:lnSpc>
                <a:spcPct val="18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后，输入“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&lt;HIVE_HOME&gt;/bin/hive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”或者“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--service cli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”回车即可启动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。初次在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下执行命令，会在执行命令操作的机器上创建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metastore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库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sp>
        <p:nvSpPr>
          <p:cNvPr id="22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3" name="图片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75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75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75000"/>
                </a:lnSpc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接口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8737" y="858484"/>
            <a:ext cx="7809027" cy="5115246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7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操作有如下特点。</a:t>
            </a:r>
          </a:p>
          <a:p>
            <a:pPr indent="457200"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）命令必须以分号“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”结束，通知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开始执行相应的操作。</a:t>
            </a:r>
          </a:p>
          <a:p>
            <a:pPr indent="457200"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）命令不要求大小写敏感（除了进行字符串比较相关操作），因此，命令“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table;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”将会产生与“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TABLE;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”相同的输出结果。</a:t>
            </a:r>
          </a:p>
          <a:p>
            <a:pPr indent="457200"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）支持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键命令自动补全功能，如在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hive&gt;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提示符后输入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按下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键会自动补齐为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，输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ta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按下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键会显示所有可能的命令。</a:t>
            </a:r>
          </a:p>
          <a:p>
            <a:pPr indent="457200"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）默认会输出执行过程信息，如执行查询操作所用时间，通过指定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选项可以禁止输出此类信息，只输出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执行结果。</a:t>
            </a:r>
          </a:p>
          <a:p>
            <a:pPr indent="457200">
              <a:lnSpc>
                <a:spcPct val="17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的常用命令如下。</a:t>
            </a:r>
          </a:p>
          <a:p>
            <a:pPr indent="457200"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）清屏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）查看表结构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70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）查看数据库中的表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）查看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上的文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件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）查看数据库中的内置函数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）执行操作系统的命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令</a:t>
            </a:r>
          </a:p>
        </p:txBody>
      </p:sp>
      <p:sp>
        <p:nvSpPr>
          <p:cNvPr id="20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85912" y="4939457"/>
            <a:ext cx="2984650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78" name="圆角矩形 77">
              <a:hlinkClick r:id="rId3" action="ppaction://hlinksldjump"/>
            </p:cNvPr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83285" y="2462595"/>
              <a:ext cx="1489772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接口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8113" y="776754"/>
            <a:ext cx="192552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en-US" altLang="zh-CN" sz="1600" b="1" dirty="0">
                <a:solidFill>
                  <a:srgbClr val="3D89BC"/>
                </a:solidFill>
              </a:rPr>
              <a:t>Hive </a:t>
            </a:r>
            <a:r>
              <a:rPr lang="en-US" altLang="zh-CN" sz="1600" b="1" dirty="0" smtClean="0">
                <a:solidFill>
                  <a:srgbClr val="3D89BC"/>
                </a:solidFill>
              </a:rPr>
              <a:t>Web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接</a:t>
            </a:r>
            <a:r>
              <a:rPr lang="zh-CN" altLang="zh-CN" sz="1600" b="1" dirty="0">
                <a:solidFill>
                  <a:srgbClr val="3D89BC"/>
                </a:solidFill>
              </a:rPr>
              <a:t>口</a:t>
            </a:r>
          </a:p>
        </p:txBody>
      </p:sp>
      <p:sp>
        <p:nvSpPr>
          <p:cNvPr id="21" name="矩形 20"/>
          <p:cNvSpPr/>
          <p:nvPr/>
        </p:nvSpPr>
        <p:spPr>
          <a:xfrm>
            <a:off x="698737" y="1266456"/>
            <a:ext cx="7809027" cy="4696670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7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接口简称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HWI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Web Interface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接口的一个替代方案（图形化实现），提供了更直观的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界面，适合数据分析或数据运营人员做即席查询。用户通过浏览器来访问和操作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服务端，可以查看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数据库模式，执行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相关操作命令。在浏览器的地址栏输入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http://&lt;IP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地址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&gt;:9999/hwi/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回车实现访问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Web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管理接口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配置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HWI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的步骤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打包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相关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$HIVE_HOME/lib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目录下，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hive-site.xml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配置文件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HWI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服务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在命令行下输入“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--service hwi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”启动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Web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管理方式</a:t>
            </a:r>
          </a:p>
        </p:txBody>
      </p:sp>
      <p:sp>
        <p:nvSpPr>
          <p:cNvPr id="20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85912" y="4939457"/>
            <a:ext cx="2984650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78" name="圆角矩形 77">
              <a:hlinkClick r:id="rId3" action="ppaction://hlinksldjump"/>
            </p:cNvPr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83285" y="2462595"/>
              <a:ext cx="1489772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41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Hive SQL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904633"/>
            <a:ext cx="7809651" cy="965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50000"/>
              </a:lnSpc>
            </a:pPr>
            <a:r>
              <a:rPr lang="en-US" altLang="zh-CN" sz="1600" dirty="0" smtClean="0"/>
              <a:t>Hive</a:t>
            </a:r>
            <a:r>
              <a:rPr lang="zh-CN" altLang="zh-CN" sz="1600" dirty="0"/>
              <a:t>定义了简单的类</a:t>
            </a:r>
            <a:r>
              <a:rPr lang="en-US" altLang="zh-CN" sz="1600" dirty="0"/>
              <a:t>SQL</a:t>
            </a:r>
            <a:r>
              <a:rPr lang="zh-CN" altLang="zh-CN" sz="1600" dirty="0"/>
              <a:t>查询语句，称</a:t>
            </a:r>
            <a:r>
              <a:rPr lang="en-US" altLang="zh-CN" sz="1600" dirty="0"/>
              <a:t>HiveQL</a:t>
            </a:r>
            <a:r>
              <a:rPr lang="zh-CN" altLang="zh-CN" sz="1600" dirty="0"/>
              <a:t>，与大部</a:t>
            </a:r>
            <a:r>
              <a:rPr lang="zh-CN" altLang="zh-CN" sz="1600" dirty="0" smtClean="0"/>
              <a:t>分</a:t>
            </a:r>
            <a:r>
              <a:rPr lang="en-US" altLang="zh-CN" sz="1600" dirty="0" smtClean="0"/>
              <a:t>SQL</a:t>
            </a:r>
            <a:r>
              <a:rPr lang="zh-CN" altLang="zh-CN" sz="1600" dirty="0"/>
              <a:t>语法兼容，方便熟悉</a:t>
            </a:r>
            <a:r>
              <a:rPr lang="en-US" altLang="zh-CN" sz="1600" dirty="0"/>
              <a:t>SQL</a:t>
            </a:r>
            <a:r>
              <a:rPr lang="zh-CN" altLang="zh-CN" sz="1600" dirty="0"/>
              <a:t>的开发者使用</a:t>
            </a:r>
            <a:r>
              <a:rPr lang="en-US" altLang="zh-CN" sz="1600" dirty="0" smtClean="0"/>
              <a:t>Hive</a:t>
            </a:r>
            <a:r>
              <a:rPr lang="zh-CN" altLang="zh-CN" sz="1600" dirty="0" smtClean="0"/>
              <a:t>开</a:t>
            </a:r>
            <a:r>
              <a:rPr lang="zh-CN" altLang="zh-CN" sz="1600" dirty="0"/>
              <a:t>发和处理复杂的分析工作，还可</a:t>
            </a:r>
            <a:r>
              <a:rPr lang="zh-CN" altLang="zh-CN" sz="1600" dirty="0" smtClean="0"/>
              <a:t>以用</a:t>
            </a:r>
            <a:r>
              <a:rPr lang="en-US" altLang="zh-CN" sz="1600" dirty="0" smtClean="0"/>
              <a:t>HQL</a:t>
            </a:r>
            <a:r>
              <a:rPr lang="zh-CN" altLang="zh-CN" sz="1600" dirty="0" smtClean="0"/>
              <a:t>进行查询。</a:t>
            </a:r>
            <a:endParaRPr lang="zh-CN" altLang="zh-CN" sz="1600" dirty="0"/>
          </a:p>
        </p:txBody>
      </p:sp>
      <p:sp>
        <p:nvSpPr>
          <p:cNvPr id="12" name="矩形 11"/>
          <p:cNvSpPr/>
          <p:nvPr/>
        </p:nvSpPr>
        <p:spPr>
          <a:xfrm>
            <a:off x="698113" y="200067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数据类型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2307488"/>
            <a:ext cx="7808400" cy="3785652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支持基本类型和复杂类型，基本类型包括如下几种。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）整数类型：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tinyint/smallint/int/bigint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）浮点数类型：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float/double/dicemal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）布尔类型：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boolean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）字符串类型：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string/varchar/char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复杂类型包括如下几种。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Array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：数组类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型，由一系列相同数据类型的元素组成。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：集合类型，包括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Key-Value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键值对，可以通过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来访问元素。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：结构类型，可以包含不同数据类型的元素，这些元素可以通过“点语法”的方式来得到所需要的元素。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2" name="图片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41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Hive SQL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113" y="1001842"/>
            <a:ext cx="1362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en-US" altLang="zh-CN" sz="1600" b="1" dirty="0" smtClean="0">
                <a:solidFill>
                  <a:srgbClr val="3D89BC"/>
                </a:solidFill>
              </a:rPr>
              <a:t>DDL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语句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1435272"/>
            <a:ext cx="7808400" cy="4524315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Definition Language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，数据定义语言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语句。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create/drop/alter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数据库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create/drop/truncate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Create/Drop/Alter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视图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</a:t>
            </a:r>
          </a:p>
          <a:p>
            <a:pPr indent="457200">
              <a:lnSpc>
                <a:spcPct val="20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中内置了许多函数，比如日期操作函数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等，数值操作函数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avg()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count()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等。但在某些特殊场景下，可能还是需要自定义函数满足特定功能，这时要用用户自定义函数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241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Hive SQL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113" y="1001842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en-US" altLang="zh-CN" sz="1600" b="1" dirty="0" smtClean="0">
                <a:solidFill>
                  <a:srgbClr val="3D89BC"/>
                </a:solidFill>
              </a:rPr>
              <a:t>DML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语句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1435272"/>
            <a:ext cx="7808400" cy="4524315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Manipulation Language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数据操作语言）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，常见的操作包括下面几个方面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将文件中的数据导入（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表中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filters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数据表连接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查询结果导出到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的另一个表中</a:t>
            </a:r>
          </a:p>
          <a:p>
            <a:pPr indent="457200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查询结果写入文件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写入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本地文件系统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写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入分布式文件系统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</a:p>
        </p:txBody>
      </p:sp>
      <p:sp>
        <p:nvSpPr>
          <p:cNvPr id="19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85912" y="4939457"/>
            <a:ext cx="2984650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78" name="圆角矩形 77">
              <a:hlinkClick r:id="rId3" action="ppaction://hlinksldjump"/>
            </p:cNvPr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83285" y="2462595"/>
              <a:ext cx="1489772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18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4.6 Hive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操作实例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802212"/>
            <a:ext cx="7808400" cy="5262979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任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务：在本地文件系统建立文件“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/home/member.txt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”，文件内容如下（数据之间用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键分隔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50000"/>
              </a:lnSpc>
            </a:pP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50000"/>
              </a:lnSpc>
            </a:pP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50000"/>
              </a:lnSpc>
            </a:pP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50000"/>
              </a:lnSpc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启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完成如下任务。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将本地文件“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/home/member.txt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”导入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表中。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表中所有记录。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表中男同学（性别值为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）数据。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查询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表中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岁男同学数据。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表中男同学和女同学（性别值为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）的人数。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(7)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删除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表。</a:t>
            </a:r>
          </a:p>
        </p:txBody>
      </p:sp>
      <p:pic>
        <p:nvPicPr>
          <p:cNvPr id="6146" name="Picture 2" descr="XZ`I@V6U5UM2F9)V7(ROY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82" y="1758461"/>
            <a:ext cx="3188406" cy="12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408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spc="225" dirty="0" smtClean="0">
                <a:solidFill>
                  <a:prstClr val="white"/>
                </a:solidFill>
              </a:rPr>
              <a:t>实验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3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实验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802212"/>
            <a:ext cx="7808400" cy="5262979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一、 实验目的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理解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体系架构。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掌握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内嵌模式部署。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掌握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常用命令的使用。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熟悉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 实验要求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完成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内嵌模式部署。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能够将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数据存储在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，完成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的常见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 实验步骤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为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集群中所有机器添加域名映射，配置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免密登录。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部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署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 2.7.3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并启动。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嵌模式安装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hive-2.1.1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版本。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启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shell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进行练习。</a:t>
            </a:r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sp>
        <p:nvSpPr>
          <p:cNvPr id="78" name="圆角矩形 77">
            <a:hlinkClick r:id="rId3" action="ppaction://hlinksldjump"/>
          </p:cNvPr>
          <p:cNvSpPr/>
          <p:nvPr/>
        </p:nvSpPr>
        <p:spPr>
          <a:xfrm>
            <a:off x="4485640" y="495554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>
                <a:solidFill>
                  <a:schemeClr val="bg1"/>
                </a:solidFill>
              </a:rPr>
              <a:t>习题</a:t>
            </a:r>
          </a:p>
        </p:txBody>
      </p: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2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251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1.简述Hive的工作原理。</a:t>
            </a: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2.简述Hive的功能作用及其体系架构。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3.简述Hive的三种部署方式。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4.简述Hive的接口。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5.简述Hive的数据模型。</a:t>
            </a: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1382945"/>
            <a:ext cx="7809651" cy="965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200000"/>
              </a:lnSpc>
            </a:pPr>
            <a:r>
              <a:rPr lang="en-US" altLang="zh-CN" sz="1600" dirty="0" smtClean="0"/>
              <a:t>Hive</a:t>
            </a:r>
            <a:r>
              <a:rPr lang="zh-CN" altLang="zh-CN" sz="1600" dirty="0" smtClean="0"/>
              <a:t>本</a:t>
            </a:r>
            <a:r>
              <a:rPr lang="zh-CN" altLang="zh-CN" sz="1600" dirty="0"/>
              <a:t>质上是一个</a:t>
            </a:r>
            <a:r>
              <a:rPr lang="en-US" altLang="zh-CN" sz="1600" dirty="0"/>
              <a:t>SQL</a:t>
            </a:r>
            <a:r>
              <a:rPr lang="zh-CN" altLang="zh-CN" sz="1600" dirty="0"/>
              <a:t>解析引擎，它将</a:t>
            </a:r>
            <a:r>
              <a:rPr lang="en-US" altLang="zh-CN" sz="1600" dirty="0"/>
              <a:t>SQL</a:t>
            </a:r>
            <a:r>
              <a:rPr lang="zh-CN" altLang="zh-CN" sz="1600" dirty="0"/>
              <a:t>语句转译</a:t>
            </a:r>
            <a:r>
              <a:rPr lang="zh-CN" altLang="zh-CN" sz="1600" dirty="0" smtClean="0"/>
              <a:t>成</a:t>
            </a:r>
            <a:r>
              <a:rPr lang="en-US" altLang="zh-CN" sz="1600" dirty="0" smtClean="0"/>
              <a:t>MapReduce</a:t>
            </a:r>
            <a:r>
              <a:rPr lang="zh-CN" altLang="zh-CN" sz="1600" dirty="0"/>
              <a:t>作业并在</a:t>
            </a:r>
            <a:r>
              <a:rPr lang="en-US" altLang="zh-CN" sz="1600" dirty="0"/>
              <a:t>Hadoop</a:t>
            </a:r>
            <a:r>
              <a:rPr lang="zh-CN" altLang="zh-CN" sz="1600" dirty="0"/>
              <a:t>上执行</a:t>
            </a:r>
            <a:r>
              <a:rPr lang="zh-CN" altLang="zh-CN" sz="1600" dirty="0" smtClean="0"/>
              <a:t>。</a:t>
            </a:r>
            <a:r>
              <a:rPr lang="en-US" altLang="zh-CN" sz="1600" dirty="0"/>
              <a:t>Hive</a:t>
            </a:r>
            <a:r>
              <a:rPr lang="zh-CN" altLang="zh-CN" sz="1600" dirty="0"/>
              <a:t>执行过</a:t>
            </a:r>
            <a:r>
              <a:rPr lang="zh-CN" altLang="zh-CN" sz="1600" dirty="0" smtClean="0"/>
              <a:t>程如下</a:t>
            </a:r>
            <a:r>
              <a:rPr lang="zh-CN" altLang="en-US" sz="1600" dirty="0" smtClean="0"/>
              <a:t>，其工作原理如图</a:t>
            </a:r>
            <a:r>
              <a:rPr lang="zh-CN" altLang="zh-CN" sz="1600" dirty="0" smtClean="0"/>
              <a:t>。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工作原理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738" y="2588848"/>
            <a:ext cx="7808400" cy="2062103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）用户通过用户接口连接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，发布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 QL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解析查询并制定查询计划。</a:t>
            </a:r>
          </a:p>
          <a:p>
            <a:pPr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将查询转换成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作业。</a:t>
            </a:r>
          </a:p>
          <a:p>
            <a:pPr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上执行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作业。</a:t>
            </a:r>
          </a:p>
        </p:txBody>
      </p:sp>
      <p:pic>
        <p:nvPicPr>
          <p:cNvPr id="1026" name="图片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26" y="4759038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6" name="图片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04" y="5706290"/>
            <a:ext cx="347760" cy="3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2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2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</a:p>
          </p:txBody>
        </p:sp>
        <p:pic>
          <p:nvPicPr>
            <p:cNvPr id="1048" name="Picture 24" descr="F:\大数据挖掘平台\物联网大数据平台\logo_bate_homeaaa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5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5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1382944"/>
            <a:ext cx="7809651" cy="96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200000"/>
              </a:lnSpc>
              <a:spcBef>
                <a:spcPts val="1200"/>
              </a:spcBef>
            </a:pPr>
            <a:r>
              <a:rPr lang="en-US" altLang="zh-CN" sz="1600" dirty="0" smtClean="0"/>
              <a:t>Hive</a:t>
            </a:r>
            <a:r>
              <a:rPr lang="zh-CN" altLang="zh-CN" sz="1600" dirty="0" smtClean="0"/>
              <a:t>的体系架构如图所示，</a:t>
            </a:r>
            <a:r>
              <a:rPr lang="zh-CN" altLang="en-US" sz="1600" dirty="0" smtClean="0"/>
              <a:t>按</a:t>
            </a:r>
            <a:r>
              <a:rPr lang="zh-CN" altLang="zh-CN" sz="1600" dirty="0" smtClean="0"/>
              <a:t>功能主要分</a:t>
            </a:r>
            <a:r>
              <a:rPr lang="en-US" altLang="zh-CN" sz="1600" dirty="0" smtClean="0"/>
              <a:t>5</a:t>
            </a:r>
            <a:r>
              <a:rPr lang="zh-CN" altLang="zh-CN" sz="1600" dirty="0" smtClean="0"/>
              <a:t>大模块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用户接口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Thrift</a:t>
            </a:r>
            <a:r>
              <a:rPr lang="zh-CN" altLang="zh-CN" sz="1600" dirty="0" smtClean="0"/>
              <a:t>服务器</a:t>
            </a:r>
            <a:r>
              <a:rPr lang="zh-CN" altLang="en-US" sz="1600" dirty="0" smtClean="0"/>
              <a:t>、</a:t>
            </a:r>
            <a:r>
              <a:rPr lang="zh-CN" altLang="zh-CN" sz="1600" dirty="0"/>
              <a:t>解析</a:t>
            </a:r>
            <a:r>
              <a:rPr lang="zh-CN" altLang="zh-CN" sz="1600" dirty="0" smtClean="0"/>
              <a:t>器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MetaStore</a:t>
            </a:r>
            <a:r>
              <a:rPr lang="zh-CN" altLang="zh-CN" sz="1600" dirty="0"/>
              <a:t>元数</a:t>
            </a:r>
            <a:r>
              <a:rPr lang="zh-CN" altLang="zh-CN" sz="1600" dirty="0" smtClean="0"/>
              <a:t>据</a:t>
            </a:r>
            <a:r>
              <a:rPr lang="zh-CN" altLang="en-US" sz="1600" dirty="0" smtClean="0"/>
              <a:t>和</a:t>
            </a:r>
            <a:r>
              <a:rPr lang="en-US" altLang="zh-CN" sz="1600" dirty="0"/>
              <a:t>Hadoop</a:t>
            </a:r>
            <a:r>
              <a:rPr lang="zh-CN" altLang="zh-CN" sz="1600" dirty="0"/>
              <a:t>集</a:t>
            </a:r>
            <a:r>
              <a:rPr lang="zh-CN" altLang="zh-CN" sz="1600" dirty="0" smtClean="0"/>
              <a:t>群</a:t>
            </a:r>
            <a:r>
              <a:rPr lang="zh-CN" altLang="en-US" sz="1600" dirty="0" smtClean="0"/>
              <a:t>。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体现架构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pic>
        <p:nvPicPr>
          <p:cNvPr id="205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63" y="2555564"/>
            <a:ext cx="3167351" cy="340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113" y="1382944"/>
            <a:ext cx="7809651" cy="96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       Hive</a:t>
            </a:r>
            <a:r>
              <a:rPr lang="zh-CN" altLang="zh-CN" sz="1600" dirty="0" smtClean="0"/>
              <a:t>包</a:t>
            </a:r>
            <a:r>
              <a:rPr lang="zh-CN" altLang="zh-CN" sz="1600" dirty="0"/>
              <a:t>含以下四种数据模型：内部表（</a:t>
            </a:r>
            <a:r>
              <a:rPr lang="en-US" altLang="zh-CN" sz="1600" dirty="0"/>
              <a:t>Managed Table</a:t>
            </a:r>
            <a:r>
              <a:rPr lang="zh-CN" altLang="zh-CN" sz="1600" dirty="0"/>
              <a:t>）、外部表（</a:t>
            </a:r>
            <a:r>
              <a:rPr lang="en-US" altLang="zh-CN" sz="1600" dirty="0"/>
              <a:t>External Table</a:t>
            </a:r>
            <a:r>
              <a:rPr lang="zh-CN" altLang="zh-CN" sz="1600" dirty="0"/>
              <a:t>）、分区（</a:t>
            </a:r>
            <a:r>
              <a:rPr lang="en-US" altLang="zh-CN" sz="1600" dirty="0"/>
              <a:t>Partition</a:t>
            </a:r>
            <a:r>
              <a:rPr lang="zh-CN" altLang="zh-CN" sz="1600" dirty="0"/>
              <a:t>）和桶（</a:t>
            </a:r>
            <a:r>
              <a:rPr lang="en-US" altLang="zh-CN" sz="1600" dirty="0"/>
              <a:t>Bucket</a:t>
            </a:r>
            <a:r>
              <a:rPr lang="zh-CN" altLang="zh-CN" sz="1600" dirty="0" smtClean="0"/>
              <a:t>）。</a:t>
            </a:r>
            <a:r>
              <a:rPr lang="en-US" altLang="zh-CN" sz="1600" dirty="0" smtClean="0"/>
              <a:t>Hive</a:t>
            </a:r>
            <a:r>
              <a:rPr lang="zh-CN" altLang="zh-CN" sz="1600" dirty="0"/>
              <a:t>中的数据存</a:t>
            </a:r>
            <a:r>
              <a:rPr lang="zh-CN" altLang="zh-CN" sz="1600" dirty="0" smtClean="0"/>
              <a:t>储</a:t>
            </a:r>
            <a:r>
              <a:rPr lang="zh-CN" altLang="en-US" sz="1600" dirty="0" smtClean="0"/>
              <a:t>如下图</a:t>
            </a:r>
            <a:r>
              <a:rPr lang="zh-CN" altLang="en-US" sz="1600" dirty="0"/>
              <a:t>所</a:t>
            </a:r>
            <a:r>
              <a:rPr lang="zh-CN" altLang="en-US" sz="1600" dirty="0" smtClean="0"/>
              <a:t>示。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数据模型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60"/>
          <p:cNvGrpSpPr/>
          <p:nvPr/>
        </p:nvGrpSpPr>
        <p:grpSpPr bwMode="auto">
          <a:xfrm>
            <a:off x="2307559" y="2552407"/>
            <a:ext cx="4392984" cy="3341956"/>
            <a:chOff x="0" y="0"/>
            <a:chExt cx="34671" cy="30727"/>
          </a:xfrm>
        </p:grpSpPr>
        <p:grpSp>
          <p:nvGrpSpPr>
            <p:cNvPr id="15" name="组合 55"/>
            <p:cNvGrpSpPr/>
            <p:nvPr/>
          </p:nvGrpSpPr>
          <p:grpSpPr bwMode="auto">
            <a:xfrm>
              <a:off x="0" y="0"/>
              <a:ext cx="34664" cy="10750"/>
              <a:chOff x="0" y="0"/>
              <a:chExt cx="44361" cy="10750"/>
            </a:xfrm>
          </p:grpSpPr>
          <p:sp>
            <p:nvSpPr>
              <p:cNvPr id="26" name="流程图: 可选过程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4325" cy="5040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>
                <a:lvl1pPr indent="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9pPr>
              </a:lstStyle>
              <a:p>
                <a:pPr marL="0" marR="0" lvl="0" indent="2286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数据库</a:t>
                </a:r>
                <a:endPara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2286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database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流程图: 可选过程 46"/>
              <p:cNvSpPr>
                <a:spLocks noChangeArrowheads="1"/>
              </p:cNvSpPr>
              <p:nvPr/>
            </p:nvSpPr>
            <p:spPr bwMode="auto">
              <a:xfrm>
                <a:off x="0" y="5715"/>
                <a:ext cx="29254" cy="5035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</a:t>
                </a:r>
                <a:endPara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table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流程图: 可选过程 47"/>
              <p:cNvSpPr>
                <a:spLocks noChangeArrowheads="1"/>
              </p:cNvSpPr>
              <p:nvPr/>
            </p:nvSpPr>
            <p:spPr bwMode="auto">
              <a:xfrm>
                <a:off x="30861" y="5715"/>
                <a:ext cx="13500" cy="5035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</a:t>
                </a:r>
                <a:endPara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table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6" name="组合 59"/>
            <p:cNvGrpSpPr/>
            <p:nvPr/>
          </p:nvGrpSpPr>
          <p:grpSpPr bwMode="auto">
            <a:xfrm>
              <a:off x="0" y="11144"/>
              <a:ext cx="34671" cy="19583"/>
              <a:chOff x="0" y="0"/>
              <a:chExt cx="34671" cy="19583"/>
            </a:xfrm>
          </p:grpSpPr>
          <p:sp>
            <p:nvSpPr>
              <p:cNvPr id="17" name="流程图: 可选过程 48"/>
              <p:cNvSpPr>
                <a:spLocks noChangeArrowheads="1"/>
              </p:cNvSpPr>
              <p:nvPr/>
            </p:nvSpPr>
            <p:spPr bwMode="auto">
              <a:xfrm>
                <a:off x="27241" y="285"/>
                <a:ext cx="7430" cy="19298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常规数据</a:t>
                </a:r>
                <a:endPara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流程图: 可选过程 51"/>
              <p:cNvSpPr>
                <a:spLocks noChangeArrowheads="1"/>
              </p:cNvSpPr>
              <p:nvPr/>
            </p:nvSpPr>
            <p:spPr bwMode="auto">
              <a:xfrm>
                <a:off x="17621" y="0"/>
                <a:ext cx="9360" cy="19278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分区</a:t>
                </a:r>
                <a:endPara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Partition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流程图: 可选过程 52"/>
              <p:cNvSpPr>
                <a:spLocks noChangeArrowheads="1"/>
              </p:cNvSpPr>
              <p:nvPr/>
            </p:nvSpPr>
            <p:spPr bwMode="auto">
              <a:xfrm>
                <a:off x="8286" y="95"/>
                <a:ext cx="8998" cy="5023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分区</a:t>
                </a: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Partition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流程图: 可选过程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38" cy="19202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Buckets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桶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2" name="流程图: 可选过程 56"/>
              <p:cNvSpPr>
                <a:spLocks noChangeArrowheads="1"/>
              </p:cNvSpPr>
              <p:nvPr/>
            </p:nvSpPr>
            <p:spPr bwMode="auto">
              <a:xfrm>
                <a:off x="4476" y="0"/>
                <a:ext cx="3239" cy="19202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Buckets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桶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流程图: 可选过程 57"/>
              <p:cNvSpPr>
                <a:spLocks noChangeArrowheads="1"/>
              </p:cNvSpPr>
              <p:nvPr/>
            </p:nvSpPr>
            <p:spPr bwMode="auto">
              <a:xfrm>
                <a:off x="8858" y="5715"/>
                <a:ext cx="3238" cy="13487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Buckets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桶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流程图: 可选过程 58"/>
              <p:cNvSpPr>
                <a:spLocks noChangeArrowheads="1"/>
              </p:cNvSpPr>
              <p:nvPr/>
            </p:nvSpPr>
            <p:spPr bwMode="auto">
              <a:xfrm>
                <a:off x="13335" y="5715"/>
                <a:ext cx="3238" cy="13487"/>
              </a:xfrm>
              <a:prstGeom prst="flowChartAlternateProcess">
                <a:avLst/>
              </a:prstGeom>
              <a:noFill/>
              <a:ln w="127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Buckets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zh-CN" alt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桶</a:t>
                </a: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6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数据模型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0981" y="1519704"/>
            <a:ext cx="7808400" cy="4102277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）内部表（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Managed Table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每个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内部表在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中都有对应目录用来存储表的数据。</a:t>
            </a:r>
          </a:p>
          <a:p>
            <a:pPr marL="285750" lvl="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内部表的创建过程和数据加载过程可以分别独立完成，也可以在同一个语句中完成。</a:t>
            </a:r>
          </a:p>
          <a:p>
            <a:pPr marL="285750" lvl="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删除内部表时，表中的数据和元数据会被同时删除。</a:t>
            </a:r>
          </a:p>
          <a:p>
            <a:pPr>
              <a:lnSpc>
                <a:spcPct val="165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外部表（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Table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外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部表和内部表在元数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据组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织上是一样的，但在实际数据存储上有较大差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异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外部表数据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不存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储在自己表所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属目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录中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，存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路径中。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外部表仅有一个过程，创建表和数据加载过程同时进行和完成。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删除外部表仅仅是删除外部表对应的元数据，外部表所指向的数据不会被删除。</a:t>
            </a:r>
          </a:p>
          <a:p>
            <a:pPr marL="285750" indent="-285750">
              <a:lnSpc>
                <a:spcPct val="165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创建外部表使用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关键字。 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数据模型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163" y="1227877"/>
            <a:ext cx="8462142" cy="4819781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分区（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分区是表的部分列的集合。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一般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为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频繁使用的数据建立分区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查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找分区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中数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据时不用扫描全表，有利于提高查找效率。</a:t>
            </a: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Hive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每个表有一个相应的目录存储数据，表中的的每一个分区对应表目录下的一个子目录，每个分区中的数据存储在对应子目录下的文件中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。例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如，表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（假定包含分区字段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gender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的路径为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/user/hive/warehouse/member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，分区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gender=F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对应的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路径为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/user/hive/warehouse/ member/gender=F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，分区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gender=M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对应的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HDFS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路径为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/user/hive/warehouse/member/gender=M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，当导入数据到分区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gender=F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，则数据存储在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/user/hive/warehouse/member/gender=F/000000_0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文件中，当导入数据到分区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gender=M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，则数据存储在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/user/hive/warehouse/member/gender=M/000000_0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文件中。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1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Hive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3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数据模型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9821" y="1579570"/>
            <a:ext cx="7808400" cy="3859518"/>
          </a:xfrm>
          <a:prstGeom prst="rect">
            <a:avLst/>
          </a:prstGeom>
          <a:ln w="12700">
            <a:solidFill>
              <a:srgbClr val="3D89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 桶（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Bucket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  <a:p>
            <a:pPr marL="285750" lvl="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桶是将表的列通过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算法进一步分解成不同的文件存储。</a:t>
            </a:r>
          </a:p>
          <a:p>
            <a:pPr marL="285750" lvl="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对指定列计算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值，根据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值切分数据，目的是为了并行。</a:t>
            </a:r>
          </a:p>
          <a:p>
            <a:pPr marL="285750" lvl="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每一个桶对应一个文件（注意和分区的区别）。分区是粗粒度的划分，桶是细粒度的划分，这样可以让查询发生在小范围的数据上，提高查询效率，适合进行表连接查询，适合用于采样分析。比如，要将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表的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列分散至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个桶中，首先对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列的值进行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值计算，其中对应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的数据存储在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/hive/warehouse/member/000000_0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文件中，对应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Hash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的数据存储在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/hive/warehouse/ member/000001_0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文件中，依次类推。</a:t>
            </a:r>
          </a:p>
        </p:txBody>
      </p:sp>
      <p:sp>
        <p:nvSpPr>
          <p:cNvPr id="21" name="文本框 27"/>
          <p:cNvSpPr txBox="1"/>
          <p:nvPr/>
        </p:nvSpPr>
        <p:spPr>
          <a:xfrm>
            <a:off x="6630203" y="234392"/>
            <a:ext cx="2168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数据仓库工具</a:t>
            </a:r>
            <a:r>
              <a:rPr lang="en-US" altLang="zh-CN" sz="1350" dirty="0" smtClean="0">
                <a:solidFill>
                  <a:prstClr val="white"/>
                </a:solidFill>
              </a:rPr>
              <a:t>HIve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26452" y="1169836"/>
              <a:ext cx="2091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4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数据仓库工具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Hive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1602740" y="206438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02740" y="3028315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   Hive</a:t>
            </a: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部署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1602740" y="399161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602740" y="4955540"/>
            <a:ext cx="2412365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</a:p>
        </p:txBody>
      </p:sp>
      <p:sp>
        <p:nvSpPr>
          <p:cNvPr id="64" name="圆角矩形 63">
            <a:hlinkClick r:id="rId2" action="ppaction://hlinksldjump"/>
          </p:cNvPr>
          <p:cNvSpPr/>
          <p:nvPr/>
        </p:nvSpPr>
        <p:spPr>
          <a:xfrm>
            <a:off x="4485640" y="206438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  </a:t>
            </a:r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 SQL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485640" y="3028315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4.6    Hive</a:t>
            </a:r>
            <a:r>
              <a: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操作实例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485640" y="3991610"/>
            <a:ext cx="2984500" cy="394335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en-US" alt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Hive</a:t>
            </a:r>
            <a:r>
              <a: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85912" y="4939457"/>
            <a:ext cx="2984650" cy="415498"/>
            <a:chOff x="1807265" y="2462595"/>
            <a:chExt cx="5693399" cy="415498"/>
          </a:xfrm>
          <a:solidFill>
            <a:srgbClr val="E6E6E6"/>
          </a:solidFill>
        </p:grpSpPr>
        <p:sp>
          <p:nvSpPr>
            <p:cNvPr id="78" name="圆角矩形 77">
              <a:hlinkClick r:id="rId3" action="ppaction://hlinksldjump"/>
            </p:cNvPr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883285" y="2462595"/>
              <a:ext cx="1489772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数据实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3125</Words>
  <Application>Microsoft Office PowerPoint</Application>
  <PresentationFormat>全屏显示(4:3)</PresentationFormat>
  <Paragraphs>330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大数据实践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USER-</cp:lastModifiedBy>
  <cp:revision>386</cp:revision>
  <dcterms:created xsi:type="dcterms:W3CDTF">2015-11-23T03:31:00Z</dcterms:created>
  <dcterms:modified xsi:type="dcterms:W3CDTF">2018-12-26T08:02:15Z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