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23" r:id="rId2"/>
    <p:sldId id="446" r:id="rId3"/>
    <p:sldId id="463" r:id="rId4"/>
    <p:sldId id="573" r:id="rId5"/>
    <p:sldId id="571" r:id="rId6"/>
    <p:sldId id="572" r:id="rId7"/>
    <p:sldId id="464" r:id="rId8"/>
    <p:sldId id="574" r:id="rId9"/>
    <p:sldId id="575" r:id="rId10"/>
    <p:sldId id="576" r:id="rId11"/>
    <p:sldId id="577" r:id="rId12"/>
    <p:sldId id="578" r:id="rId13"/>
    <p:sldId id="579" r:id="rId14"/>
    <p:sldId id="586" r:id="rId15"/>
    <p:sldId id="580" r:id="rId16"/>
    <p:sldId id="587" r:id="rId17"/>
    <p:sldId id="588" r:id="rId18"/>
    <p:sldId id="589" r:id="rId19"/>
    <p:sldId id="581" r:id="rId20"/>
    <p:sldId id="582" r:id="rId21"/>
    <p:sldId id="583" r:id="rId22"/>
    <p:sldId id="584" r:id="rId23"/>
    <p:sldId id="590" r:id="rId24"/>
    <p:sldId id="591" r:id="rId25"/>
    <p:sldId id="592" r:id="rId26"/>
    <p:sldId id="593" r:id="rId27"/>
    <p:sldId id="585" r:id="rId28"/>
    <p:sldId id="629" r:id="rId29"/>
    <p:sldId id="624" r:id="rId30"/>
    <p:sldId id="625" r:id="rId31"/>
    <p:sldId id="626" r:id="rId32"/>
    <p:sldId id="656" r:id="rId33"/>
    <p:sldId id="62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BC"/>
    <a:srgbClr val="404040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4"/>
        <p:guide orient="horz" pos="1390"/>
        <p:guide orient="horz" pos="676"/>
        <p:guide pos="1920"/>
        <p:guide pos="200"/>
        <p:guide pos="5524"/>
        <p:guide pos="1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  <a:t>2018-12-26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39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9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cstor.cn/proTextdetail_107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tor.cn/proTextdetail_11007.html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cstor.cn/proTextdetail_1203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robots.cn/" TargetMode="External"/><Relationship Id="rId13" Type="http://schemas.openxmlformats.org/officeDocument/2006/relationships/image" Target="../media/image48.png"/><Relationship Id="rId18" Type="http://schemas.openxmlformats.org/officeDocument/2006/relationships/hyperlink" Target="http://www.netofthings.cn/" TargetMode="External"/><Relationship Id="rId26" Type="http://schemas.openxmlformats.org/officeDocument/2006/relationships/image" Target="../media/image55.png"/><Relationship Id="rId3" Type="http://schemas.openxmlformats.org/officeDocument/2006/relationships/image" Target="../media/image43.png"/><Relationship Id="rId21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openxmlformats.org/officeDocument/2006/relationships/hyperlink" Target="http://www.pm25.org.cn/" TargetMode="External"/><Relationship Id="rId17" Type="http://schemas.openxmlformats.org/officeDocument/2006/relationships/image" Target="../media/image50.png"/><Relationship Id="rId25" Type="http://schemas.openxmlformats.org/officeDocument/2006/relationships/hyperlink" Target="http://www.envicloud.cn/" TargetMode="External"/><Relationship Id="rId2" Type="http://schemas.openxmlformats.org/officeDocument/2006/relationships/hyperlink" Target="http://www.chinaznyj.com/" TargetMode="External"/><Relationship Id="rId16" Type="http://schemas.openxmlformats.org/officeDocument/2006/relationships/hyperlink" Target="http://www.thebigdata.cn/" TargetMode="External"/><Relationship Id="rId20" Type="http://schemas.openxmlformats.org/officeDocument/2006/relationships/hyperlink" Target="http://www.smartcitychina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aiworld.cn/" TargetMode="External"/><Relationship Id="rId11" Type="http://schemas.openxmlformats.org/officeDocument/2006/relationships/image" Target="../media/image47.png"/><Relationship Id="rId24" Type="http://schemas.openxmlformats.org/officeDocument/2006/relationships/image" Target="../media/image54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10" Type="http://schemas.openxmlformats.org/officeDocument/2006/relationships/hyperlink" Target="http://www.dlworld.cn/" TargetMode="External"/><Relationship Id="rId19" Type="http://schemas.openxmlformats.org/officeDocument/2006/relationships/image" Target="../media/image51.png"/><Relationship Id="rId4" Type="http://schemas.openxmlformats.org/officeDocument/2006/relationships/hyperlink" Target="http://www.chinacloud.cn/" TargetMode="External"/><Relationship Id="rId9" Type="http://schemas.openxmlformats.org/officeDocument/2006/relationships/image" Target="../media/image46.png"/><Relationship Id="rId14" Type="http://schemas.openxmlformats.org/officeDocument/2006/relationships/hyperlink" Target="http://www.worldstor.cn/" TargetMode="External"/><Relationship Id="rId22" Type="http://schemas.openxmlformats.org/officeDocument/2006/relationships/hyperlink" Target="http://www.wanwuyun.com/" TargetMode="External"/><Relationship Id="rId27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大数据实践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袁晓东    主编                            黄必栋    副主编</a:t>
            </a: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078008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28634" y="1169836"/>
              <a:ext cx="1486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第六章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Spark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SQL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3076571"/>
            <a:ext cx="5926577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89317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引擎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333647"/>
            <a:ext cx="5926577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9855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   Spark SQL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794462"/>
            <a:ext cx="5987058" cy="426278"/>
            <a:chOff x="1807265" y="3400693"/>
            <a:chExt cx="5987058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911457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591250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使用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DataFrame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处理结构化数据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4528582"/>
            <a:ext cx="5960256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Spark SQL</a:t>
            </a:r>
            <a:r>
              <a:rPr kumimoji="1" lang="zh-CN" altLang="en-US" dirty="0" smtClean="0"/>
              <a:t>环境配置</a:t>
            </a:r>
            <a:endParaRPr kumimoji="1"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7046" y="1850547"/>
          <a:ext cx="8391764" cy="294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67"/>
                <a:gridCol w="2414481"/>
                <a:gridCol w="2908697"/>
                <a:gridCol w="1822119"/>
              </a:tblGrid>
              <a:tr h="43230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机器名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Spark</a:t>
                      </a:r>
                      <a:r>
                        <a:rPr lang="zh-CN" altLang="en-US" dirty="0" smtClean="0"/>
                        <a:t>角色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Hadoop</a:t>
                      </a:r>
                      <a:r>
                        <a:rPr lang="zh-CN" altLang="en-US" dirty="0" smtClean="0"/>
                        <a:t>角色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IP</a:t>
                      </a:r>
                      <a:r>
                        <a:rPr lang="zh-CN" altLang="en-US" dirty="0" smtClean="0"/>
                        <a:t>地址</a:t>
                      </a:r>
                      <a:endParaRPr lang="zh-CN" altLang="en-US" dirty="0"/>
                    </a:p>
                  </a:txBody>
                  <a:tcPr/>
                </a:tc>
              </a:tr>
              <a:tr h="68256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cloud1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NameNode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SecondaryNameNode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ResourceManager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192.168.100.10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8256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cloud2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  <a:r>
                        <a:rPr lang="zh-CN" altLang="zh-CN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元数据库</a:t>
                      </a:r>
                      <a:r>
                        <a:rPr lang="zh-CN" altLang="zh-CN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DataNode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NodeManager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192.168.100.11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8256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cloud3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Slave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Thrift JDBC/ODBC Server</a:t>
                      </a:r>
                      <a:r>
                        <a:rPr lang="zh-CN" altLang="zh-CN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DataNode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NodeManager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192.168.100.12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72171" y="5185548"/>
            <a:ext cx="768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在第五章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集群中增加</a:t>
            </a:r>
            <a:r>
              <a:rPr kumimoji="1" lang="en-US" altLang="zh-CN" dirty="0" smtClean="0"/>
              <a:t>MySQL</a:t>
            </a:r>
            <a:r>
              <a:rPr kumimoji="1" lang="zh-CN" altLang="en-US" dirty="0" smtClean="0"/>
              <a:t>元数据库和</a:t>
            </a:r>
            <a:r>
              <a:rPr kumimoji="1" lang="en-US" altLang="zh-CN" dirty="0" smtClean="0"/>
              <a:t>Thrift JDBC/ODBC Server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MySQL</a:t>
            </a:r>
            <a:r>
              <a:rPr kumimoji="1" lang="zh-CN" altLang="en-US" dirty="0" smtClean="0"/>
              <a:t>元数据库搭建</a:t>
            </a:r>
            <a:endParaRPr kumimoji="1" lang="en-US" altLang="zh-CN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013058" y="1481588"/>
            <a:ext cx="365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准备</a:t>
            </a:r>
            <a:r>
              <a:rPr kumimoji="1" lang="en-US" altLang="zh-CN" dirty="0" smtClean="0"/>
              <a:t>MySQL</a:t>
            </a:r>
            <a:r>
              <a:rPr kumimoji="1" lang="zh-CN" altLang="en-US" dirty="0" smtClean="0"/>
              <a:t>数据库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创建数据库用户 </a:t>
            </a:r>
            <a:r>
              <a:rPr kumimoji="1" lang="en-US" altLang="zh-CN" dirty="0" err="1" smtClean="0"/>
              <a:t>sparksql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创建元数据库 </a:t>
            </a:r>
            <a:r>
              <a:rPr kumimoji="1" lang="en-US" altLang="zh-CN" dirty="0" err="1" smtClean="0"/>
              <a:t>hiveMetastore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701314" y="320727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MySQL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connector</a:t>
            </a:r>
            <a:r>
              <a:rPr kumimoji="1" lang="zh-CN" altLang="en-US" dirty="0" smtClean="0"/>
              <a:t>的配置</a:t>
            </a:r>
            <a:endParaRPr kumimoji="1" lang="en-US" altLang="zh-CN" dirty="0" smtClean="0"/>
          </a:p>
        </p:txBody>
      </p:sp>
      <p:sp>
        <p:nvSpPr>
          <p:cNvPr id="34" name="文本框 33"/>
          <p:cNvSpPr txBox="1"/>
          <p:nvPr/>
        </p:nvSpPr>
        <p:spPr>
          <a:xfrm>
            <a:off x="1029378" y="3690036"/>
            <a:ext cx="526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下载</a:t>
            </a:r>
            <a:r>
              <a:rPr lang="en-US" altLang="zh-CN" dirty="0"/>
              <a:t>mysql-connector-java-5.1.41-bin.jar</a:t>
            </a:r>
            <a:r>
              <a:rPr lang="zh-CN" altLang="zh-CN" dirty="0"/>
              <a:t> 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配置</a:t>
            </a:r>
            <a:r>
              <a:rPr lang="en-US" altLang="zh-CN" dirty="0" err="1"/>
              <a:t>conf</a:t>
            </a:r>
            <a:r>
              <a:rPr lang="en-US" altLang="zh-CN" dirty="0"/>
              <a:t>/spark-</a:t>
            </a:r>
            <a:r>
              <a:rPr lang="en-US" altLang="zh-CN" dirty="0" err="1"/>
              <a:t>env.sh</a:t>
            </a:r>
            <a:r>
              <a:rPr lang="zh-CN" altLang="zh-CN" dirty="0"/>
              <a:t> 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配置</a:t>
            </a:r>
            <a:r>
              <a:rPr lang="en-US" altLang="zh-CN" b="1" dirty="0"/>
              <a:t>hive-</a:t>
            </a:r>
            <a:r>
              <a:rPr lang="en-US" altLang="zh-CN" b="1" dirty="0" err="1" smtClean="0"/>
              <a:t>site.xml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SQL CLI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7457" y="1526949"/>
            <a:ext cx="5397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启动</a:t>
            </a:r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SQL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CLI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cd ~/spark-2.1.0-bin-</a:t>
            </a:r>
            <a:r>
              <a:rPr lang="en-US" altLang="zh-CN" dirty="0" smtClean="0">
                <a:solidFill>
                  <a:schemeClr val="accent1"/>
                </a:solidFill>
              </a:rPr>
              <a:t>hadoop2.7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./bin/spark-</a:t>
            </a:r>
            <a:r>
              <a:rPr lang="en-US" altLang="zh-CN" dirty="0" err="1" smtClean="0">
                <a:solidFill>
                  <a:schemeClr val="accent1"/>
                </a:solidFill>
              </a:rPr>
              <a:t>sql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39" y="2766182"/>
            <a:ext cx="7731576" cy="228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83252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SQL CLI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7457" y="1224589"/>
            <a:ext cx="539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2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SQL</a:t>
            </a:r>
            <a:r>
              <a:rPr kumimoji="1" lang="zh-CN" altLang="en-US" dirty="0" smtClean="0"/>
              <a:t>操作数据</a:t>
            </a:r>
            <a:endParaRPr kumimoji="1"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83846" y="1759852"/>
          <a:ext cx="827080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510"/>
                <a:gridCol w="582529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常用数据操作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SQL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创建数据库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database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mytestdb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查看数据库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databases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指定当前数据库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use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err="1" smtClean="0"/>
                        <a:t>mytestdb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创建表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table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test_tbl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(id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name string, value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查看表定义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test_tbl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列出所有表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tables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插入数据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into table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test_tbl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values(0,"blue",10)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查询数据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* from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test_tbl</a:t>
                      </a:r>
                      <a:r>
                        <a:rPr lang="zh-CN" altLang="zh-CN" dirty="0" smtClean="0">
                          <a:effectLst/>
                        </a:rPr>
                        <a:t> </a:t>
                      </a:r>
                      <a:r>
                        <a:rPr lang="en-US" altLang="zh-CN" dirty="0" smtClean="0">
                          <a:effectLst/>
                        </a:rPr>
                        <a:t>where</a:t>
                      </a:r>
                      <a:r>
                        <a:rPr lang="zh-CN" altLang="en-US" dirty="0" smtClean="0">
                          <a:effectLst/>
                        </a:rPr>
                        <a:t> </a:t>
                      </a:r>
                      <a:r>
                        <a:rPr lang="en-US" altLang="zh-CN" dirty="0" smtClean="0">
                          <a:effectLst/>
                        </a:rPr>
                        <a:t>value&gt;15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删除表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drop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table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err="1" smtClean="0"/>
                        <a:t>test_tbl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删除数据库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drop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database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err="1" smtClean="0"/>
                        <a:t>mytestdb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88906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的搭建与测试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283319"/>
            <a:ext cx="5397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/>
              <a:t>启动</a:t>
            </a: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.</a:t>
            </a:r>
            <a:r>
              <a:rPr lang="en-US" altLang="zh-CN" dirty="0" smtClean="0">
                <a:solidFill>
                  <a:schemeClr val="accent1"/>
                </a:solidFill>
              </a:rPr>
              <a:t>/</a:t>
            </a:r>
            <a:r>
              <a:rPr lang="en-US" altLang="zh-CN" dirty="0" err="1" smtClean="0">
                <a:solidFill>
                  <a:schemeClr val="accent1"/>
                </a:solidFill>
              </a:rPr>
              <a:t>sbin</a:t>
            </a:r>
            <a:r>
              <a:rPr lang="en-US" altLang="zh-CN" dirty="0" smtClean="0">
                <a:solidFill>
                  <a:schemeClr val="accent1"/>
                </a:solidFill>
              </a:rPr>
              <a:t>/start-</a:t>
            </a:r>
            <a:r>
              <a:rPr lang="en-US" altLang="zh-CN" dirty="0" err="1" smtClean="0">
                <a:solidFill>
                  <a:schemeClr val="accent1"/>
                </a:solidFill>
              </a:rPr>
              <a:t>thriftserver.sh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 lvl="1"/>
            <a:endParaRPr kumimoji="1"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3" y="2370003"/>
            <a:ext cx="6909260" cy="13496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7603" y="1959985"/>
            <a:ext cx="428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查看日志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检查是否启动成功：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5" y="4273228"/>
            <a:ext cx="7807386" cy="160673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07052" y="3805814"/>
            <a:ext cx="509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使用</a:t>
            </a:r>
            <a:r>
              <a:rPr kumimoji="1" lang="en-US" altLang="zh-CN" dirty="0" err="1" smtClean="0"/>
              <a:t>netstat</a:t>
            </a:r>
            <a:r>
              <a:rPr kumimoji="1" lang="zh-CN" altLang="en-US" dirty="0" smtClean="0"/>
              <a:t>命令查看</a:t>
            </a: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监听的端口号：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86276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的搭建与测试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300179"/>
            <a:ext cx="539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2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Beeline</a:t>
            </a:r>
            <a:r>
              <a:rPr kumimoji="1" lang="zh-CN" altLang="en-US" dirty="0" smtClean="0"/>
              <a:t>测试</a:t>
            </a: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</a:p>
          <a:p>
            <a:pPr lvl="1"/>
            <a:r>
              <a:rPr kumimoji="1" lang="zh-CN" altLang="en-US" dirty="0" smtClean="0"/>
              <a:t>启动</a:t>
            </a:r>
            <a:r>
              <a:rPr kumimoji="1" lang="en-US" altLang="zh-CN" dirty="0" smtClean="0"/>
              <a:t>beeline</a:t>
            </a:r>
          </a:p>
          <a:p>
            <a:pPr lvl="1"/>
            <a:r>
              <a:rPr kumimoji="1" lang="zh-CN" altLang="zh-CN" dirty="0" smtClean="0">
                <a:solidFill>
                  <a:srgbClr val="5B9BD5"/>
                </a:solidFill>
              </a:rPr>
              <a:t>.</a:t>
            </a:r>
            <a:r>
              <a:rPr kumimoji="1" lang="en-US" altLang="zh-CN" dirty="0" smtClean="0">
                <a:solidFill>
                  <a:srgbClr val="5B9BD5"/>
                </a:solidFill>
              </a:rPr>
              <a:t>/bin/beeline</a:t>
            </a:r>
            <a:endParaRPr kumimoji="1" lang="en-US" altLang="zh-CN" dirty="0">
              <a:solidFill>
                <a:srgbClr val="5B9BD5"/>
              </a:solidFill>
            </a:endParaRPr>
          </a:p>
          <a:p>
            <a:pPr lvl="1"/>
            <a:r>
              <a:rPr kumimoji="1" lang="zh-CN" altLang="en-US" dirty="0" smtClean="0"/>
              <a:t>连接</a:t>
            </a: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</a:p>
          <a:p>
            <a:pPr lvl="1"/>
            <a:r>
              <a:rPr kumimoji="1" lang="zh-CN" altLang="zh-CN" dirty="0" smtClean="0">
                <a:solidFill>
                  <a:srgbClr val="5B9BD5"/>
                </a:solidFill>
              </a:rPr>
              <a:t>!</a:t>
            </a:r>
            <a:r>
              <a:rPr kumimoji="1" lang="en-US" altLang="zh-CN" dirty="0" smtClean="0">
                <a:solidFill>
                  <a:srgbClr val="5B9BD5"/>
                </a:solidFill>
              </a:rPr>
              <a:t>connect</a:t>
            </a:r>
            <a:r>
              <a:rPr kumimoji="1" lang="zh-CN" altLang="en-US" dirty="0" smtClean="0">
                <a:solidFill>
                  <a:srgbClr val="5B9BD5"/>
                </a:solidFill>
              </a:rPr>
              <a:t> </a:t>
            </a:r>
            <a:r>
              <a:rPr kumimoji="1" lang="en-US" altLang="zh-CN" dirty="0" smtClean="0">
                <a:solidFill>
                  <a:srgbClr val="5B9BD5"/>
                </a:solidFill>
              </a:rPr>
              <a:t>jdbc:hive2://cloud3:10000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68" y="2936099"/>
            <a:ext cx="7371079" cy="279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84764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的搭建与测试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254825"/>
            <a:ext cx="539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3"/>
            </a:pPr>
            <a:r>
              <a:rPr kumimoji="1" lang="zh-CN" altLang="en-US" dirty="0" smtClean="0"/>
              <a:t>使用</a:t>
            </a:r>
            <a:r>
              <a:rPr kumimoji="1" lang="en-US" altLang="zh-CN" dirty="0"/>
              <a:t>SQL</a:t>
            </a:r>
            <a:r>
              <a:rPr kumimoji="1" lang="zh-CN" altLang="en-US" dirty="0"/>
              <a:t>操作数据</a:t>
            </a:r>
            <a:endParaRPr kumimoji="1"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44" y="2114896"/>
            <a:ext cx="5327948" cy="1483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7700" y="1708360"/>
            <a:ext cx="161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查看数据库：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059619" y="4037783"/>
            <a:ext cx="234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指定当前数据库：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>
                <a:solidFill>
                  <a:schemeClr val="accent1"/>
                </a:solidFill>
              </a:rPr>
              <a:t>use </a:t>
            </a:r>
            <a:r>
              <a:rPr kumimoji="1" lang="en-US" altLang="zh-CN" dirty="0" err="1" smtClean="0">
                <a:solidFill>
                  <a:schemeClr val="accent1"/>
                </a:solidFill>
              </a:rPr>
              <a:t>mytestdb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分布式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引擎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84764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 smtClean="0"/>
              <a:t>Thrift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JDBC/ODBC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的搭建与测试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254825"/>
            <a:ext cx="539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3"/>
            </a:pPr>
            <a:r>
              <a:rPr kumimoji="1" lang="zh-CN" altLang="en-US" dirty="0" smtClean="0"/>
              <a:t>使用</a:t>
            </a:r>
            <a:r>
              <a:rPr kumimoji="1" lang="en-US" altLang="zh-CN" dirty="0"/>
              <a:t>SQL</a:t>
            </a:r>
            <a:r>
              <a:rPr kumimoji="1" lang="zh-CN" altLang="en-US" dirty="0"/>
              <a:t>操作数据</a:t>
            </a:r>
            <a:endParaRPr kumimoji="1"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26" y="1917752"/>
            <a:ext cx="5393342" cy="1738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72" y="4121983"/>
            <a:ext cx="5842407" cy="17892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3784" y="1587414"/>
            <a:ext cx="21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查看数据库中的表：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104982" y="3765654"/>
            <a:ext cx="21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查询数据：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28634" y="1169836"/>
              <a:ext cx="1486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第六章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Spark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SQL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3802235"/>
            <a:ext cx="5975044" cy="415498"/>
            <a:chOff x="1807265" y="2462595"/>
            <a:chExt cx="573995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566393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DataFrame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API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处理结构化数据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333647"/>
            <a:ext cx="5926577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9855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   Spark SQL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144388"/>
            <a:ext cx="5987058" cy="426278"/>
            <a:chOff x="1807265" y="3400693"/>
            <a:chExt cx="5987058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911457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591250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en-US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分布式SQL引擎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4528582"/>
            <a:ext cx="5960256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28634" y="1169836"/>
              <a:ext cx="1486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第六章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Spark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SQL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926577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97392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 SQL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847659"/>
            <a:ext cx="5926577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1166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分布式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引擎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643282"/>
            <a:ext cx="5987058" cy="426278"/>
            <a:chOff x="1807265" y="3400693"/>
            <a:chExt cx="5987058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911457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591250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使用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DataFrame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处理结构化数据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6" y="4377402"/>
            <a:ext cx="5960256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准备工作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753719"/>
            <a:ext cx="53979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zh-CN" altLang="en-US" dirty="0" smtClean="0"/>
              <a:t>准备多行</a:t>
            </a:r>
            <a:r>
              <a:rPr lang="en-US" altLang="zh-CN" dirty="0" err="1" smtClean="0"/>
              <a:t>Json</a:t>
            </a:r>
            <a:r>
              <a:rPr lang="zh-CN" altLang="en-US" dirty="0" smtClean="0"/>
              <a:t>数据格式文件</a:t>
            </a:r>
            <a:r>
              <a:rPr lang="en-US" altLang="zh-CN" dirty="0" err="1" smtClean="0"/>
              <a:t>test.json</a:t>
            </a:r>
            <a:endParaRPr lang="en-US" altLang="zh-CN" dirty="0" smtClean="0"/>
          </a:p>
          <a:p>
            <a:endParaRPr lang="en-US" altLang="zh-CN" dirty="0" smtClean="0"/>
          </a:p>
          <a:p>
            <a:pPr marL="342900" indent="-342900">
              <a:buFont typeface="+mj-lt"/>
              <a:buAutoNum type="arabicParenBoth"/>
            </a:pPr>
            <a:endParaRPr lang="en-US" altLang="zh-CN" dirty="0"/>
          </a:p>
          <a:p>
            <a:pPr marL="342900" indent="-342900">
              <a:buFont typeface="+mj-lt"/>
              <a:buAutoNum type="arabicParenBoth"/>
            </a:pPr>
            <a:endParaRPr lang="en-US" altLang="zh-CN" dirty="0" smtClean="0"/>
          </a:p>
          <a:p>
            <a:pPr marL="342900" indent="-342900">
              <a:buFont typeface="+mj-lt"/>
              <a:buAutoNum type="arabicParenBoth"/>
            </a:pPr>
            <a:endParaRPr lang="en-US" altLang="zh-CN" dirty="0"/>
          </a:p>
          <a:p>
            <a:pPr marL="342900" indent="-342900">
              <a:buFont typeface="+mj-lt"/>
              <a:buAutoNum type="arabicParenBoth"/>
            </a:pPr>
            <a:endParaRPr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>
                <a:solidFill>
                  <a:srgbClr val="000000"/>
                </a:solidFill>
              </a:rPr>
              <a:t>上传文件至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Hadoop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hdfs</a:t>
            </a:r>
            <a:r>
              <a:rPr kumimoji="1" lang="zh-CN" altLang="en-US" dirty="0" smtClean="0">
                <a:solidFill>
                  <a:srgbClr val="000000"/>
                </a:solidFill>
              </a:rPr>
              <a:t>中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accent1"/>
                </a:solidFill>
              </a:rPr>
              <a:t>./</a:t>
            </a:r>
            <a:r>
              <a:rPr lang="en-US" altLang="zh-CN" dirty="0">
                <a:solidFill>
                  <a:schemeClr val="accent1"/>
                </a:solidFill>
              </a:rPr>
              <a:t>bin/</a:t>
            </a:r>
            <a:r>
              <a:rPr lang="en-US" altLang="zh-CN" dirty="0" err="1">
                <a:solidFill>
                  <a:schemeClr val="accent1"/>
                </a:solidFill>
              </a:rPr>
              <a:t>hadoop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fs</a:t>
            </a:r>
            <a:r>
              <a:rPr lang="en-US" altLang="zh-CN" dirty="0">
                <a:solidFill>
                  <a:schemeClr val="accent1"/>
                </a:solidFill>
              </a:rPr>
              <a:t> -put ./</a:t>
            </a:r>
            <a:r>
              <a:rPr lang="en-US" altLang="zh-CN" dirty="0" err="1">
                <a:solidFill>
                  <a:schemeClr val="accent1"/>
                </a:solidFill>
              </a:rPr>
              <a:t>test.json</a:t>
            </a:r>
            <a:r>
              <a:rPr lang="en-US" altLang="zh-CN" dirty="0">
                <a:solidFill>
                  <a:schemeClr val="accent1"/>
                </a:solidFill>
              </a:rPr>
              <a:t> /</a:t>
            </a:r>
            <a:r>
              <a:rPr lang="en-US" altLang="zh-CN" dirty="0" err="1">
                <a:solidFill>
                  <a:schemeClr val="accent1"/>
                </a:solidFill>
              </a:rPr>
              <a:t>testdata</a:t>
            </a:r>
            <a:r>
              <a:rPr lang="en-US" altLang="zh-CN" dirty="0">
                <a:solidFill>
                  <a:schemeClr val="accent1"/>
                </a:solidFill>
              </a:rPr>
              <a:t>/</a:t>
            </a:r>
            <a:r>
              <a:rPr lang="zh-CN" altLang="zh-CN" dirty="0">
                <a:solidFill>
                  <a:schemeClr val="accent1"/>
                </a:solidFill>
              </a:rPr>
              <a:t> 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lvl="1"/>
            <a:endParaRPr kumimoji="1" lang="en-US" altLang="zh-CN" dirty="0" smtClean="0">
              <a:solidFill>
                <a:srgbClr val="5B9BD5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1" y="2349533"/>
            <a:ext cx="6541358" cy="141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Shell</a:t>
            </a:r>
            <a:r>
              <a:rPr kumimoji="1" lang="zh-CN" altLang="en-US" dirty="0" smtClean="0"/>
              <a:t>编写程序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488536"/>
            <a:ext cx="539794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zh-CN" altLang="en-US" dirty="0" smtClean="0"/>
              <a:t>启动 </a:t>
            </a:r>
            <a:r>
              <a:rPr lang="en-US" altLang="zh-CN" dirty="0" smtClean="0"/>
              <a:t>Spark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Shell</a:t>
            </a:r>
          </a:p>
          <a:p>
            <a:pPr lvl="1"/>
            <a:r>
              <a:rPr kumimoji="1" lang="zh-CN" altLang="zh-CN" dirty="0" smtClean="0"/>
              <a:t>.</a:t>
            </a:r>
            <a:r>
              <a:rPr kumimoji="1" lang="en-US" altLang="zh-CN" dirty="0" smtClean="0"/>
              <a:t>/bin/spark-shell</a:t>
            </a:r>
          </a:p>
          <a:p>
            <a:pPr lvl="1"/>
            <a:endParaRPr kumimoji="1" lang="en-US" altLang="zh-CN" dirty="0" smtClean="0"/>
          </a:p>
          <a:p>
            <a:pPr marL="342900" indent="-342900">
              <a:buFont typeface="+mj-lt"/>
              <a:buAutoNum type="arabicParenBoth"/>
            </a:pPr>
            <a:r>
              <a:rPr kumimoji="1" lang="zh-CN" altLang="en-US" dirty="0" smtClean="0">
                <a:solidFill>
                  <a:srgbClr val="000000"/>
                </a:solidFill>
              </a:rPr>
              <a:t>读取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json</a:t>
            </a:r>
            <a:r>
              <a:rPr kumimoji="1" lang="zh-CN" altLang="en-US" dirty="0" smtClean="0">
                <a:solidFill>
                  <a:srgbClr val="000000"/>
                </a:solidFill>
              </a:rPr>
              <a:t>文件</a:t>
            </a:r>
            <a:endParaRPr kumimoji="1" lang="en-US" altLang="zh-CN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Both"/>
            </a:pPr>
            <a:endParaRPr kumimoji="1" lang="en-US" altLang="zh-CN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Both"/>
            </a:pPr>
            <a:endParaRPr kumimoji="1" lang="en-US" altLang="zh-CN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Both"/>
            </a:pPr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Both"/>
            </a:pPr>
            <a:r>
              <a:rPr lang="zh-CN" altLang="zh-CN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</a:rPr>
              <a:t>过滤选择数据</a:t>
            </a:r>
            <a:endParaRPr kumimoji="1" lang="en-US" altLang="zh-CN" dirty="0">
              <a:solidFill>
                <a:srgbClr val="000000"/>
              </a:solidFill>
            </a:endParaRPr>
          </a:p>
          <a:p>
            <a:pPr lvl="1"/>
            <a:endParaRPr kumimoji="1" lang="en-US" altLang="zh-CN" dirty="0" smtClean="0">
              <a:solidFill>
                <a:srgbClr val="5B9BD5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30" y="2718116"/>
            <a:ext cx="7385702" cy="9474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04" y="4089724"/>
            <a:ext cx="7148733" cy="164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Shell</a:t>
            </a:r>
            <a:r>
              <a:rPr kumimoji="1" lang="zh-CN" altLang="en-US" dirty="0" smtClean="0"/>
              <a:t>编写程序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07216" y="1753719"/>
            <a:ext cx="81044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4"/>
            </a:pPr>
            <a:r>
              <a:rPr kumimoji="1" lang="zh-CN" altLang="en-US" dirty="0" smtClean="0"/>
              <a:t>选择字段</a:t>
            </a:r>
            <a:endParaRPr kumimoji="1" lang="en-US" altLang="zh-CN" dirty="0" smtClean="0"/>
          </a:p>
          <a:p>
            <a:pPr marL="342900" indent="-342900">
              <a:buFont typeface="+mj-lt"/>
              <a:buAutoNum type="arabicParenBoth" startAt="4"/>
            </a:pP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marL="342900" indent="-342900">
              <a:buFont typeface="+mj-lt"/>
              <a:buAutoNum type="arabicParenBoth" startAt="4"/>
            </a:pPr>
            <a:r>
              <a:rPr kumimoji="1" lang="zh-CN" altLang="en-US" dirty="0" smtClean="0">
                <a:solidFill>
                  <a:srgbClr val="000000"/>
                </a:solidFill>
              </a:rPr>
              <a:t>输出结果</a:t>
            </a:r>
            <a:endParaRPr kumimoji="1" lang="en-US" altLang="zh-CN" dirty="0">
              <a:solidFill>
                <a:srgbClr val="000000"/>
              </a:solidFill>
            </a:endParaRPr>
          </a:p>
          <a:p>
            <a:pPr lvl="1"/>
            <a:endParaRPr kumimoji="1" lang="en-US" altLang="zh-CN" dirty="0">
              <a:solidFill>
                <a:srgbClr val="5B9BD5"/>
              </a:solidFill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</a:endParaRPr>
          </a:p>
          <a:p>
            <a:endParaRPr kumimoji="1" lang="en-US" altLang="zh-CN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Both" startAt="4"/>
            </a:pPr>
            <a:endParaRPr kumimoji="1" lang="en-US" altLang="zh-CN" dirty="0" smtClean="0">
              <a:solidFill>
                <a:srgbClr val="000000"/>
              </a:solidFill>
            </a:endParaRPr>
          </a:p>
          <a:p>
            <a:pPr lvl="1"/>
            <a:endParaRPr kumimoji="1" lang="en-US" altLang="zh-CN" dirty="0" smtClean="0">
              <a:solidFill>
                <a:srgbClr val="5B9BD5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71" y="2227998"/>
            <a:ext cx="7881505" cy="7374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14" y="3498519"/>
            <a:ext cx="3785534" cy="150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Shell</a:t>
            </a:r>
            <a:r>
              <a:rPr kumimoji="1" lang="zh-CN" altLang="en-US" dirty="0" smtClean="0"/>
              <a:t>编写程序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52577" y="1526949"/>
            <a:ext cx="539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6"/>
            </a:pPr>
            <a:r>
              <a:rPr kumimoji="1" lang="zh-CN" altLang="en-US" dirty="0" smtClean="0">
                <a:solidFill>
                  <a:srgbClr val="000000"/>
                </a:solidFill>
              </a:rPr>
              <a:t>通过</a:t>
            </a:r>
            <a:r>
              <a:rPr kumimoji="1" lang="en-US" altLang="zh-CN" dirty="0" smtClean="0">
                <a:solidFill>
                  <a:srgbClr val="000000"/>
                </a:solidFill>
              </a:rPr>
              <a:t>Spark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Web</a:t>
            </a:r>
            <a:r>
              <a:rPr kumimoji="1" lang="zh-CN" altLang="en-US" dirty="0" smtClean="0">
                <a:solidFill>
                  <a:srgbClr val="000000"/>
                </a:solidFill>
              </a:rPr>
              <a:t>查看</a:t>
            </a:r>
            <a:r>
              <a:rPr kumimoji="1" lang="en-US" altLang="zh-CN" dirty="0" smtClean="0">
                <a:solidFill>
                  <a:srgbClr val="000000"/>
                </a:solidFill>
              </a:rPr>
              <a:t>Spark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SQL</a:t>
            </a:r>
            <a:r>
              <a:rPr kumimoji="1" lang="zh-CN" altLang="en-US" dirty="0" smtClean="0">
                <a:solidFill>
                  <a:srgbClr val="000000"/>
                </a:solidFill>
              </a:rPr>
              <a:t>的执行情况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32" y="2248526"/>
            <a:ext cx="7051052" cy="271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Shell</a:t>
            </a:r>
            <a:r>
              <a:rPr kumimoji="1" lang="zh-CN" altLang="en-US" dirty="0" smtClean="0"/>
              <a:t>编写程序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814435" y="2811998"/>
            <a:ext cx="255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000000"/>
                </a:solidFill>
              </a:rPr>
              <a:t>DataFrame</a:t>
            </a:r>
            <a:r>
              <a:rPr kumimoji="1" lang="zh-CN" altLang="en-US" dirty="0" smtClean="0">
                <a:solidFill>
                  <a:srgbClr val="000000"/>
                </a:solidFill>
              </a:rPr>
              <a:t>转换流程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34" y="803770"/>
            <a:ext cx="2711064" cy="5140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Shell</a:t>
            </a:r>
            <a:r>
              <a:rPr kumimoji="1" lang="zh-CN" altLang="en-US" dirty="0" smtClean="0"/>
              <a:t>编写程序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028179" y="1451360"/>
            <a:ext cx="255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分析后的逻辑计划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45" y="1839133"/>
            <a:ext cx="5267658" cy="200089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65460" y="3856375"/>
            <a:ext cx="255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优化后的逻辑计划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315" y="4322156"/>
            <a:ext cx="7276064" cy="161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5724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6.3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使用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DataFrame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 API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处理结构化数据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 smtClean="0"/>
              <a:t>使用</a:t>
            </a:r>
            <a:r>
              <a:rPr kumimoji="1" lang="en-US" altLang="zh-CN" dirty="0" smtClean="0"/>
              <a:t>Spark Shell</a:t>
            </a:r>
            <a:r>
              <a:rPr kumimoji="1" lang="zh-CN" altLang="en-US" dirty="0" smtClean="0"/>
              <a:t>编写程序</a:t>
            </a: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028179" y="1451360"/>
            <a:ext cx="255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物理计划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71" y="1836716"/>
            <a:ext cx="7600945" cy="224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28634" y="1169836"/>
              <a:ext cx="1486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第六章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Spark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 </a:t>
              </a:r>
              <a:r>
                <a:rPr lang="en-US" altLang="zh-CN" sz="2800" dirty="0" smtClean="0">
                  <a:solidFill>
                    <a:schemeClr val="accent4"/>
                  </a:solidFill>
                </a:rPr>
                <a:t>SQL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4458214"/>
            <a:ext cx="5926577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71979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333647"/>
            <a:ext cx="5926577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9855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   Spark SQL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144388"/>
            <a:ext cx="6017298" cy="426278"/>
            <a:chOff x="1807265" y="3400693"/>
            <a:chExt cx="6017298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911457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912054" y="3411473"/>
              <a:ext cx="591250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en-US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分布式SQL引擎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66216" y="3830732"/>
            <a:ext cx="5960256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6.3      </a:t>
            </a:r>
            <a:r>
              <a:rPr lang="en-US" altLang="en-US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使用DataFrame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API处理结构化数据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2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1.Spark SQL作为分布式SQL引擎有哪几种使用方法？</a:t>
            </a: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2.Spark SQL中的DataFrame与RDD有何区别？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3.DataFrame API支持哪些数据源？请列举3个 </a:t>
            </a:r>
            <a:r>
              <a:rPr lang="zh-CN" altLang="en-US" sz="2100" spc="225" dirty="0">
                <a:solidFill>
                  <a:prstClr val="white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4.Catalyst优化器对DataFrame操作优化吗？</a:t>
            </a:r>
          </a:p>
          <a:p>
            <a:pPr>
              <a:lnSpc>
                <a:spcPct val="150000"/>
              </a:lnSpc>
            </a:pPr>
            <a:r>
              <a:rPr lang="en-US" altLang="zh-CN" sz="2100" spc="225" dirty="0">
                <a:solidFill>
                  <a:prstClr val="white"/>
                </a:solidFill>
              </a:rPr>
              <a:t>5.Spark SQL CLI的元数据库和数据默认情况下分别存在什么地方？</a:t>
            </a: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626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第六章 </a:t>
            </a:r>
            <a:r>
              <a:rPr lang="en-US" altLang="zh-CN" sz="1350" dirty="0" smtClean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809" y="1555312"/>
            <a:ext cx="73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dirty="0" smtClean="0"/>
              <a:t>Spark</a:t>
            </a:r>
            <a:r>
              <a:rPr lang="zh-CN" altLang="en-US" dirty="0" smtClean="0"/>
              <a:t>的结构化数据处理模块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40568" y="2801999"/>
            <a:ext cx="7507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提供分布式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查询引擎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78800" y="4095913"/>
            <a:ext cx="7507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dirty="0" smtClean="0"/>
              <a:t>提供</a:t>
            </a:r>
            <a:r>
              <a:rPr lang="zh-CN" altLang="en-US" dirty="0"/>
              <a:t>处理结构化数据的编程接口</a:t>
            </a:r>
            <a:r>
              <a:rPr lang="en-US" altLang="zh-CN" dirty="0" err="1"/>
              <a:t>DataFrame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2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2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</a:p>
          </p:txBody>
        </p:sp>
        <p:pic>
          <p:nvPicPr>
            <p:cNvPr id="1048" name="Picture 24" descr="F:\大数据挖掘平台\物联网大数据平台\logo_bate_homeaaa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5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5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en-US" altLang="zh-CN" sz="1350" dirty="0" smtClean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288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Spark</a:t>
            </a:r>
            <a:r>
              <a:rPr kumimoji="1" lang="zh-CN" altLang="en-US" dirty="0" smtClean="0"/>
              <a:t>支持的结构化数据源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29" y="1709696"/>
            <a:ext cx="5076937" cy="364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</a:t>
            </a:r>
            <a:r>
              <a:rPr lang="en-US" altLang="zh-CN" sz="1350" dirty="0" smtClean="0">
                <a:solidFill>
                  <a:prstClr val="white"/>
                </a:solidFill>
              </a:rPr>
              <a:t>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293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分布式</a:t>
            </a:r>
            <a:r>
              <a:rPr kumimoji="1" lang="en-US" altLang="zh-CN" dirty="0" smtClean="0"/>
              <a:t>SQL</a:t>
            </a:r>
            <a:r>
              <a:rPr kumimoji="1" lang="zh-CN" altLang="en-US" dirty="0" smtClean="0"/>
              <a:t>引擎的使用场景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46" y="1595433"/>
            <a:ext cx="6472921" cy="18336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44" y="3828700"/>
            <a:ext cx="6412441" cy="14882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5842" y="2313087"/>
            <a:ext cx="192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kumimoji="1" lang="en-US" altLang="zh-CN" dirty="0" smtClean="0"/>
              <a:t>JDBC/ODBC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37284" y="4445974"/>
            <a:ext cx="170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 startAt="2"/>
            </a:pPr>
            <a:r>
              <a:rPr kumimoji="1" lang="zh-CN" altLang="en-US" dirty="0" smtClean="0"/>
              <a:t>命令行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0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DataFrame</a:t>
            </a:r>
            <a:r>
              <a:rPr kumimoji="1" lang="zh-CN" altLang="en-US" dirty="0" smtClean="0"/>
              <a:t>编程接口的使用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4" y="2101433"/>
            <a:ext cx="6871593" cy="194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16630" y="2510793"/>
            <a:ext cx="1600203" cy="1600203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17401" y="2611564"/>
            <a:ext cx="1398662" cy="1398662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23826" y="3033764"/>
            <a:ext cx="1462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prstClr val="white"/>
                </a:solidFill>
              </a:rPr>
              <a:t>Spark SQL</a:t>
            </a:r>
          </a:p>
          <a:p>
            <a:pPr algn="ctr"/>
            <a:r>
              <a:rPr lang="zh-CN" altLang="en-US" sz="2000" b="1" dirty="0" smtClean="0">
                <a:solidFill>
                  <a:prstClr val="white"/>
                </a:solidFill>
              </a:rPr>
              <a:t>特性</a:t>
            </a:r>
            <a:endParaRPr lang="en-US" altLang="zh-CN" sz="2000" b="1" dirty="0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13115" y="3852617"/>
            <a:ext cx="2826197" cy="369332"/>
            <a:chOff x="7892654" y="2137018"/>
            <a:chExt cx="3811694" cy="492442"/>
          </a:xfrm>
        </p:grpSpPr>
        <p:sp>
          <p:nvSpPr>
            <p:cNvPr id="41" name="圆角矩形 40"/>
            <p:cNvSpPr/>
            <p:nvPr/>
          </p:nvSpPr>
          <p:spPr>
            <a:xfrm>
              <a:off x="7892654" y="2137021"/>
              <a:ext cx="3811694" cy="4616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021618" y="2137018"/>
              <a:ext cx="172800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兼容</a:t>
              </a:r>
              <a:r>
                <a:rPr lang="en-US" altLang="zh-CN" spc="225" dirty="0" smtClean="0">
                  <a:solidFill>
                    <a:prstClr val="white"/>
                  </a:solidFill>
                </a:rPr>
                <a:t>Hive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9536" y="1348870"/>
            <a:ext cx="2830149" cy="377931"/>
            <a:chOff x="7892654" y="2125553"/>
            <a:chExt cx="3904611" cy="503907"/>
          </a:xfrm>
        </p:grpSpPr>
        <p:sp>
          <p:nvSpPr>
            <p:cNvPr id="44" name="圆角矩形 43"/>
            <p:cNvSpPr/>
            <p:nvPr/>
          </p:nvSpPr>
          <p:spPr>
            <a:xfrm>
              <a:off x="7892654" y="2125553"/>
              <a:ext cx="3884083" cy="48459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021619" y="2137018"/>
              <a:ext cx="377564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与</a:t>
              </a:r>
              <a:r>
                <a:rPr lang="en-US" altLang="zh-CN" spc="225" dirty="0" smtClean="0">
                  <a:solidFill>
                    <a:prstClr val="white"/>
                  </a:solidFill>
                </a:rPr>
                <a:t>Spark</a:t>
              </a:r>
              <a:r>
                <a:rPr lang="zh-CN" altLang="en-US" spc="225" dirty="0" smtClean="0">
                  <a:solidFill>
                    <a:prstClr val="white"/>
                  </a:solidFill>
                </a:rPr>
                <a:t>程序无缝集成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03958" y="1400599"/>
            <a:ext cx="3411263" cy="705727"/>
            <a:chOff x="7471943" y="1805208"/>
            <a:chExt cx="4548351" cy="940970"/>
          </a:xfrm>
        </p:grpSpPr>
        <p:grpSp>
          <p:nvGrpSpPr>
            <p:cNvPr id="50" name="组合 49"/>
            <p:cNvGrpSpPr/>
            <p:nvPr/>
          </p:nvGrpSpPr>
          <p:grpSpPr>
            <a:xfrm>
              <a:off x="7517356" y="1805208"/>
              <a:ext cx="3739185" cy="496992"/>
              <a:chOff x="7892653" y="2132469"/>
              <a:chExt cx="3739185" cy="49699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7892653" y="2132469"/>
                <a:ext cx="3739185" cy="47076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021620" y="2137018"/>
                <a:ext cx="334108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pc="225" dirty="0" smtClean="0">
                    <a:solidFill>
                      <a:prstClr val="white"/>
                    </a:solidFill>
                  </a:rPr>
                  <a:t>统一的数据访问方法</a:t>
                </a:r>
                <a:endParaRPr lang="zh-CN" altLang="en-US" spc="225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7471943" y="2256471"/>
              <a:ext cx="4548351" cy="489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35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278330" y="4179732"/>
            <a:ext cx="2860979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兼容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Hive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的数据、查询、用户定义函数</a:t>
            </a:r>
            <a:endParaRPr lang="en-US" altLang="zh-CN" sz="135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3825" y="1693699"/>
            <a:ext cx="3330493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在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Spark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程序中使用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DataFrame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API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或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SQL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处理结构化数据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3113315" y="1467733"/>
            <a:ext cx="1053873" cy="1086934"/>
          </a:xfrm>
          <a:custGeom>
            <a:avLst/>
            <a:gdLst>
              <a:gd name="connsiteX0" fmla="*/ 0 w 2129671"/>
              <a:gd name="connsiteY0" fmla="*/ 0 h 1465942"/>
              <a:gd name="connsiteX1" fmla="*/ 1886857 w 2129671"/>
              <a:gd name="connsiteY1" fmla="*/ 304800 h 1465942"/>
              <a:gd name="connsiteX2" fmla="*/ 2046514 w 2129671"/>
              <a:gd name="connsiteY2" fmla="*/ 1465942 h 1465942"/>
              <a:gd name="connsiteX0-1" fmla="*/ 0 w 3575982"/>
              <a:gd name="connsiteY0-2" fmla="*/ 0 h 1516742"/>
              <a:gd name="connsiteX1-3" fmla="*/ 1886857 w 3575982"/>
              <a:gd name="connsiteY1-4" fmla="*/ 304800 h 1516742"/>
              <a:gd name="connsiteX2-5" fmla="*/ 3571865 w 3575982"/>
              <a:gd name="connsiteY2-6" fmla="*/ 1516742 h 1516742"/>
              <a:gd name="connsiteX0-7" fmla="*/ 0 w 3571864"/>
              <a:gd name="connsiteY0-8" fmla="*/ 0 h 1516742"/>
              <a:gd name="connsiteX1-9" fmla="*/ 1886857 w 3571864"/>
              <a:gd name="connsiteY1-10" fmla="*/ 304800 h 1516742"/>
              <a:gd name="connsiteX2-11" fmla="*/ 3571865 w 3571864"/>
              <a:gd name="connsiteY2-12" fmla="*/ 1516742 h 1516742"/>
              <a:gd name="connsiteX0-13" fmla="*/ 0 w 3571864"/>
              <a:gd name="connsiteY0-14" fmla="*/ 0 h 1516742"/>
              <a:gd name="connsiteX1-15" fmla="*/ 2232219 w 3571864"/>
              <a:gd name="connsiteY1-16" fmla="*/ 635000 h 1516742"/>
              <a:gd name="connsiteX2-17" fmla="*/ 3571865 w 3571864"/>
              <a:gd name="connsiteY2-18" fmla="*/ 1516742 h 1516742"/>
              <a:gd name="connsiteX0-19" fmla="*/ 0 w 3571864"/>
              <a:gd name="connsiteY0-20" fmla="*/ 0 h 1516742"/>
              <a:gd name="connsiteX1-21" fmla="*/ 2232219 w 3571864"/>
              <a:gd name="connsiteY1-22" fmla="*/ 635000 h 1516742"/>
              <a:gd name="connsiteX2-23" fmla="*/ 3571865 w 3571864"/>
              <a:gd name="connsiteY2-24" fmla="*/ 1516742 h 1516742"/>
              <a:gd name="connsiteX0-25" fmla="*/ 0 w 3571864"/>
              <a:gd name="connsiteY0-26" fmla="*/ 0 h 1516742"/>
              <a:gd name="connsiteX1-27" fmla="*/ 2232219 w 3571864"/>
              <a:gd name="connsiteY1-28" fmla="*/ 635000 h 1516742"/>
              <a:gd name="connsiteX2-29" fmla="*/ 3571865 w 3571864"/>
              <a:gd name="connsiteY2-30" fmla="*/ 1516742 h 1516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571864" h="1516742">
                <a:moveTo>
                  <a:pt x="0" y="0"/>
                </a:moveTo>
                <a:cubicBezTo>
                  <a:pt x="772885" y="30238"/>
                  <a:pt x="1603331" y="327176"/>
                  <a:pt x="2232219" y="635000"/>
                </a:cubicBezTo>
                <a:cubicBezTo>
                  <a:pt x="2861107" y="942824"/>
                  <a:pt x="2943074" y="1045633"/>
                  <a:pt x="3571865" y="1516742"/>
                </a:cubicBez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971766">
            <a:off x="4924502" y="1474809"/>
            <a:ext cx="523383" cy="1234239"/>
          </a:xfrm>
          <a:custGeom>
            <a:avLst/>
            <a:gdLst>
              <a:gd name="connsiteX0" fmla="*/ 17322 w 1004294"/>
              <a:gd name="connsiteY0" fmla="*/ 1465943 h 1465943"/>
              <a:gd name="connsiteX1" fmla="*/ 133437 w 1004294"/>
              <a:gd name="connsiteY1" fmla="*/ 537029 h 1465943"/>
              <a:gd name="connsiteX2" fmla="*/ 1004294 w 1004294"/>
              <a:gd name="connsiteY2" fmla="*/ 0 h 1465943"/>
              <a:gd name="connsiteX0-1" fmla="*/ 688 w 1633324"/>
              <a:gd name="connsiteY0-2" fmla="*/ 1444002 h 1444002"/>
              <a:gd name="connsiteX1-3" fmla="*/ 762467 w 1633324"/>
              <a:gd name="connsiteY1-4" fmla="*/ 537029 h 1444002"/>
              <a:gd name="connsiteX2-5" fmla="*/ 1633324 w 1633324"/>
              <a:gd name="connsiteY2-6" fmla="*/ 0 h 1444002"/>
              <a:gd name="connsiteX0-7" fmla="*/ 2761 w 1635397"/>
              <a:gd name="connsiteY0-8" fmla="*/ 1444002 h 1444002"/>
              <a:gd name="connsiteX1-9" fmla="*/ 281252 w 1635397"/>
              <a:gd name="connsiteY1-10" fmla="*/ 596491 h 1444002"/>
              <a:gd name="connsiteX2-11" fmla="*/ 1635397 w 1635397"/>
              <a:gd name="connsiteY2-12" fmla="*/ 0 h 1444002"/>
              <a:gd name="connsiteX0-13" fmla="*/ 2761 w 1635397"/>
              <a:gd name="connsiteY0-14" fmla="*/ 1444002 h 1444002"/>
              <a:gd name="connsiteX1-15" fmla="*/ 281252 w 1635397"/>
              <a:gd name="connsiteY1-16" fmla="*/ 596491 h 1444002"/>
              <a:gd name="connsiteX2-17" fmla="*/ 1635397 w 1635397"/>
              <a:gd name="connsiteY2-18" fmla="*/ 0 h 1444002"/>
              <a:gd name="connsiteX0-19" fmla="*/ 38303 w 1670939"/>
              <a:gd name="connsiteY0-20" fmla="*/ 1444002 h 1444002"/>
              <a:gd name="connsiteX1-21" fmla="*/ 316794 w 1670939"/>
              <a:gd name="connsiteY1-22" fmla="*/ 596491 h 1444002"/>
              <a:gd name="connsiteX2-23" fmla="*/ 1670939 w 1670939"/>
              <a:gd name="connsiteY2-24" fmla="*/ 0 h 1444002"/>
              <a:gd name="connsiteX0-25" fmla="*/ 2175 w 1634811"/>
              <a:gd name="connsiteY0-26" fmla="*/ 1444002 h 1444002"/>
              <a:gd name="connsiteX1-27" fmla="*/ 591374 w 1634811"/>
              <a:gd name="connsiteY1-28" fmla="*/ 630399 h 1444002"/>
              <a:gd name="connsiteX2-29" fmla="*/ 1634811 w 1634811"/>
              <a:gd name="connsiteY2-30" fmla="*/ 0 h 1444002"/>
              <a:gd name="connsiteX0-31" fmla="*/ 0 w 1632636"/>
              <a:gd name="connsiteY0-32" fmla="*/ 1444002 h 1444002"/>
              <a:gd name="connsiteX1-33" fmla="*/ 589199 w 1632636"/>
              <a:gd name="connsiteY1-34" fmla="*/ 630399 h 1444002"/>
              <a:gd name="connsiteX2-35" fmla="*/ 1632636 w 1632636"/>
              <a:gd name="connsiteY2-36" fmla="*/ 0 h 1444002"/>
              <a:gd name="connsiteX0-37" fmla="*/ 0 w 1703563"/>
              <a:gd name="connsiteY0-38" fmla="*/ 1396840 h 1396840"/>
              <a:gd name="connsiteX1-39" fmla="*/ 660126 w 1703563"/>
              <a:gd name="connsiteY1-40" fmla="*/ 630399 h 1396840"/>
              <a:gd name="connsiteX2-41" fmla="*/ 1703563 w 1703563"/>
              <a:gd name="connsiteY2-42" fmla="*/ 0 h 13968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03563" h="1396840">
                <a:moveTo>
                  <a:pt x="0" y="1396840"/>
                </a:moveTo>
                <a:cubicBezTo>
                  <a:pt x="37494" y="1352400"/>
                  <a:pt x="376199" y="863206"/>
                  <a:pt x="660126" y="630399"/>
                </a:cubicBezTo>
                <a:cubicBezTo>
                  <a:pt x="944053" y="397592"/>
                  <a:pt x="1350382" y="146352"/>
                  <a:pt x="1703563" y="0"/>
                </a:cubicBez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6373325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8018" y="1778684"/>
            <a:ext cx="3132515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DataFrame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API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与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SQL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类似，提供了一种操作结构化数据的标准方法</a:t>
            </a:r>
            <a:endParaRPr lang="en-US" altLang="zh-CN" sz="135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8" name="曲线连接符 17"/>
          <p:cNvCxnSpPr>
            <a:endCxn id="41" idx="3"/>
          </p:cNvCxnSpPr>
          <p:nvPr/>
        </p:nvCxnSpPr>
        <p:spPr>
          <a:xfrm rot="5400000">
            <a:off x="3094697" y="3491569"/>
            <a:ext cx="578790" cy="489559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grpSp>
        <p:nvGrpSpPr>
          <p:cNvPr id="47" name="组合 36"/>
          <p:cNvGrpSpPr/>
          <p:nvPr/>
        </p:nvGrpSpPr>
        <p:grpSpPr>
          <a:xfrm>
            <a:off x="5689676" y="4066960"/>
            <a:ext cx="2804384" cy="369332"/>
            <a:chOff x="7892654" y="2137018"/>
            <a:chExt cx="3739175" cy="492442"/>
          </a:xfrm>
        </p:grpSpPr>
        <p:sp>
          <p:nvSpPr>
            <p:cNvPr id="48" name="圆角矩形 47"/>
            <p:cNvSpPr/>
            <p:nvPr/>
          </p:nvSpPr>
          <p:spPr>
            <a:xfrm>
              <a:off x="7892654" y="2152929"/>
              <a:ext cx="3739175" cy="429847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021619" y="2137018"/>
              <a:ext cx="228523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225" dirty="0" smtClean="0">
                  <a:solidFill>
                    <a:prstClr val="white"/>
                  </a:solidFill>
                </a:rPr>
                <a:t>多数据源支持</a:t>
              </a:r>
              <a:endParaRPr lang="zh-CN" altLang="en-US" spc="225" dirty="0">
                <a:solidFill>
                  <a:prstClr val="white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5655612" y="4386160"/>
            <a:ext cx="3330493" cy="38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HDFS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Hive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HBase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、</a:t>
            </a:r>
            <a:r>
              <a:rPr lang="en-US" altLang="zh-CN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Parquet</a:t>
            </a:r>
            <a:r>
              <a:rPr lang="zh-CN" altLang="en-US" sz="13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等</a:t>
            </a:r>
            <a:endParaRPr lang="zh-CN" altLang="en-US" sz="13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0" name="曲线连接符 59"/>
          <p:cNvCxnSpPr>
            <a:stCxn id="22" idx="5"/>
            <a:endCxn id="48" idx="1"/>
          </p:cNvCxnSpPr>
          <p:nvPr/>
        </p:nvCxnSpPr>
        <p:spPr>
          <a:xfrm rot="16200000" flipH="1">
            <a:off x="5154365" y="3704775"/>
            <a:ext cx="363434" cy="707187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177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Spark </a:t>
            </a:r>
            <a:r>
              <a:rPr kumimoji="1" lang="en-US" altLang="zh-CN" dirty="0" err="1" smtClean="0"/>
              <a:t>SQL</a:t>
            </a:r>
            <a:r>
              <a:rPr kumimoji="1" lang="en-US" altLang="en-US" dirty="0" err="1" smtClean="0"/>
              <a:t>架构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65" y="1635326"/>
            <a:ext cx="5187749" cy="381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430409" y="234392"/>
            <a:ext cx="16004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第六章 </a:t>
            </a:r>
            <a:r>
              <a:rPr lang="en-US" altLang="zh-CN" sz="1350" dirty="0">
                <a:solidFill>
                  <a:prstClr val="white"/>
                </a:solidFill>
              </a:rPr>
              <a:t>Spark SQL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9161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6</a:t>
            </a:r>
            <a:r>
              <a:rPr lang="en-US" altLang="zh-CN" sz="2100" b="1" spc="225" dirty="0" smtClean="0">
                <a:solidFill>
                  <a:prstClr val="white"/>
                </a:solidFill>
              </a:rPr>
              <a:t>.1 Spark SQL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简介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3635" y="2423795"/>
            <a:ext cx="3613785" cy="502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994" y="998824"/>
            <a:ext cx="357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Spark SQL</a:t>
            </a:r>
            <a:r>
              <a:rPr kumimoji="1" lang="zh-CN" altLang="en-US" dirty="0" smtClean="0"/>
              <a:t>原理</a:t>
            </a:r>
            <a:r>
              <a:rPr kumimoji="1" lang="en-US" altLang="zh-CN" dirty="0" smtClean="0"/>
              <a:t> – Catalyst</a:t>
            </a:r>
            <a:r>
              <a:rPr kumimoji="1" lang="zh-CN" altLang="en-US" dirty="0" smtClean="0"/>
              <a:t>优化器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94" y="2297968"/>
            <a:ext cx="8233342" cy="1708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数据实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3</TotalTime>
  <Words>984</Words>
  <Application>Microsoft Office PowerPoint</Application>
  <PresentationFormat>全屏显示(4:3)</PresentationFormat>
  <Paragraphs>265</Paragraphs>
  <Slides>33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大数据实践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USER-</cp:lastModifiedBy>
  <cp:revision>440</cp:revision>
  <dcterms:created xsi:type="dcterms:W3CDTF">2015-11-23T03:31:00Z</dcterms:created>
  <dcterms:modified xsi:type="dcterms:W3CDTF">2018-12-26T08:02:59Z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