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603" r:id="rId2"/>
    <p:sldId id="446" r:id="rId3"/>
    <p:sldId id="463" r:id="rId4"/>
    <p:sldId id="464" r:id="rId5"/>
    <p:sldId id="483" r:id="rId6"/>
    <p:sldId id="546" r:id="rId7"/>
    <p:sldId id="494" r:id="rId8"/>
    <p:sldId id="547" r:id="rId9"/>
    <p:sldId id="548" r:id="rId10"/>
    <p:sldId id="549" r:id="rId11"/>
    <p:sldId id="550" r:id="rId12"/>
    <p:sldId id="551" r:id="rId13"/>
    <p:sldId id="552" r:id="rId14"/>
    <p:sldId id="553" r:id="rId15"/>
    <p:sldId id="554" r:id="rId16"/>
    <p:sldId id="555" r:id="rId17"/>
    <p:sldId id="556" r:id="rId18"/>
    <p:sldId id="557" r:id="rId19"/>
    <p:sldId id="558" r:id="rId20"/>
    <p:sldId id="559" r:id="rId21"/>
    <p:sldId id="561" r:id="rId22"/>
    <p:sldId id="562" r:id="rId23"/>
    <p:sldId id="563" r:id="rId24"/>
    <p:sldId id="564" r:id="rId25"/>
    <p:sldId id="565" r:id="rId26"/>
    <p:sldId id="566" r:id="rId27"/>
    <p:sldId id="567" r:id="rId28"/>
    <p:sldId id="568" r:id="rId29"/>
    <p:sldId id="569" r:id="rId30"/>
    <p:sldId id="570" r:id="rId31"/>
    <p:sldId id="609" r:id="rId32"/>
    <p:sldId id="604" r:id="rId33"/>
    <p:sldId id="605" r:id="rId34"/>
    <p:sldId id="606" r:id="rId35"/>
    <p:sldId id="639" r:id="rId36"/>
    <p:sldId id="608" r:id="rId3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n how" initials="ch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89BC"/>
    <a:srgbClr val="404040"/>
    <a:srgbClr val="ED7D31"/>
    <a:srgbClr val="F0C3B5"/>
    <a:srgbClr val="E6E6E6"/>
    <a:srgbClr val="EEEEEE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96429" autoAdjust="0"/>
  </p:normalViewPr>
  <p:slideViewPr>
    <p:cSldViewPr snapToGrid="0" showGuides="1">
      <p:cViewPr varScale="1">
        <p:scale>
          <a:sx n="68" d="100"/>
          <a:sy n="68" d="100"/>
        </p:scale>
        <p:origin x="-1554" y="-102"/>
      </p:cViewPr>
      <p:guideLst>
        <p:guide orient="horz" pos="4036"/>
        <p:guide orient="horz" pos="1429"/>
        <p:guide orient="horz" pos="627"/>
        <p:guide pos="1880"/>
        <p:guide pos="175"/>
        <p:guide pos="5552"/>
        <p:guide pos="119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870"/>
    </p:cViewPr>
  </p:sorterViewPr>
  <p:notesViewPr>
    <p:cSldViewPr snapToGrid="0" showGuides="1">
      <p:cViewPr varScale="1">
        <p:scale>
          <a:sx n="86" d="100"/>
          <a:sy n="86" d="100"/>
        </p:scale>
        <p:origin x="-3846" y="-90"/>
      </p:cViewPr>
      <p:guideLst>
        <p:guide orient="horz" pos="277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E7DF6-C895-4E53-B71A-F20B4CC8237B}" type="datetimeFigureOut">
              <a:rPr lang="zh-CN" altLang="en-US" smtClean="0">
                <a:ea typeface="微软雅黑" panose="020B0503020204020204" pitchFamily="34" charset="-122"/>
              </a:rPr>
              <a:t>2018-12-26</a:t>
            </a:fld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44FD6-F94A-461E-99AC-D29D4ACC8083}" type="slidenum">
              <a:rPr lang="zh-CN" altLang="en-US" smtClean="0">
                <a:ea typeface="微软雅黑" panose="020B0503020204020204" pitchFamily="34" charset="-122"/>
              </a:rPr>
              <a:t>‹#›</a:t>
            </a:fld>
            <a:endParaRPr lang="zh-CN" altLang="en-US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2883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422EFC78-32FE-4758-B504-92B4D0B9F0AA}" type="datetimeFigureOut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84C1B800-BCBD-4262-B579-5F77D9EE25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91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5E1B-70AA-4D6D-A851-01FA6AD8BF9A}" type="datetime1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A926-9446-4F62-9ECE-08A9B18F975E}" type="datetime1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336F-82DC-4654-9554-07866832948F}" type="datetime1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B142-B2B8-4750-964D-A3BDE93F3EF2}" type="datetime1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38B-5E56-4490-B16F-070FD98B5E3F}" type="datetime1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4C82377E-F97D-47AE-AC5E-84E924FDA804}" type="datetimeFigureOut">
              <a:rPr lang="zh-CN" altLang="en-US"/>
              <a:t>2018-12-26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67C3AAF4-1844-4EEA-8132-22A06EE648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8509C01B-2147-4857-BC9C-29BBF313931D}" type="datetimeFigureOut">
              <a:rPr lang="zh-CN" altLang="en-US"/>
              <a:t>2018-12-26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F9AD98D2-E8AF-49B1-9C8C-175DE0A5BE7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701675" y="233363"/>
            <a:ext cx="7829550" cy="57594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1675" y="233363"/>
            <a:ext cx="7829550" cy="5953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701675" y="1628775"/>
            <a:ext cx="7829550" cy="4364038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 r="15524" b="21730"/>
          <a:stretch>
            <a:fillRect/>
          </a:stretch>
        </p:blipFill>
        <p:spPr>
          <a:xfrm>
            <a:off x="396" y="3389050"/>
            <a:ext cx="9143604" cy="346895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0" y="0"/>
            <a:ext cx="9144000" cy="101600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A8EB-3E98-45DF-95F9-20499AB89BB5}" type="datetime1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B168-BF23-49EB-A4EA-A33054B30FF3}" type="datetime1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3E32-CF70-4BAE-9C47-A15603A9F1F6}" type="datetime1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5835-E83C-4B3D-BEF0-E2AC128A0F5B}" type="datetime1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33AF3-DAC5-4E98-94B6-B2F606A2A076}" type="datetime1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08F32-F09A-4344-B65D-3757FEAF56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package" Target="../embeddings/Microsoft_Word_Document1.docx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www.cstor.cn/proTextdetail_10766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tor.cn/proTextdetail_11007.html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www.cstor.cn/proTextdetail_12031.html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inarobots.cn/" TargetMode="External"/><Relationship Id="rId13" Type="http://schemas.openxmlformats.org/officeDocument/2006/relationships/image" Target="../media/image38.png"/><Relationship Id="rId18" Type="http://schemas.openxmlformats.org/officeDocument/2006/relationships/hyperlink" Target="http://www.netofthings.cn/" TargetMode="External"/><Relationship Id="rId26" Type="http://schemas.openxmlformats.org/officeDocument/2006/relationships/image" Target="../media/image45.png"/><Relationship Id="rId3" Type="http://schemas.openxmlformats.org/officeDocument/2006/relationships/image" Target="../media/image33.png"/><Relationship Id="rId21" Type="http://schemas.openxmlformats.org/officeDocument/2006/relationships/image" Target="../media/image42.png"/><Relationship Id="rId7" Type="http://schemas.openxmlformats.org/officeDocument/2006/relationships/image" Target="../media/image35.png"/><Relationship Id="rId12" Type="http://schemas.openxmlformats.org/officeDocument/2006/relationships/hyperlink" Target="http://www.pm25.org.cn/" TargetMode="External"/><Relationship Id="rId17" Type="http://schemas.openxmlformats.org/officeDocument/2006/relationships/image" Target="../media/image40.png"/><Relationship Id="rId25" Type="http://schemas.openxmlformats.org/officeDocument/2006/relationships/hyperlink" Target="http://www.envicloud.cn/" TargetMode="External"/><Relationship Id="rId2" Type="http://schemas.openxmlformats.org/officeDocument/2006/relationships/hyperlink" Target="http://www.chinaznyj.com/" TargetMode="External"/><Relationship Id="rId16" Type="http://schemas.openxmlformats.org/officeDocument/2006/relationships/hyperlink" Target="http://www.thebigdata.cn/" TargetMode="External"/><Relationship Id="rId20" Type="http://schemas.openxmlformats.org/officeDocument/2006/relationships/hyperlink" Target="http://www.smartcitychina.c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inaaiworld.cn/" TargetMode="External"/><Relationship Id="rId11" Type="http://schemas.openxmlformats.org/officeDocument/2006/relationships/image" Target="../media/image37.png"/><Relationship Id="rId24" Type="http://schemas.openxmlformats.org/officeDocument/2006/relationships/image" Target="../media/image44.png"/><Relationship Id="rId5" Type="http://schemas.openxmlformats.org/officeDocument/2006/relationships/image" Target="../media/image34.png"/><Relationship Id="rId15" Type="http://schemas.openxmlformats.org/officeDocument/2006/relationships/image" Target="../media/image39.png"/><Relationship Id="rId23" Type="http://schemas.openxmlformats.org/officeDocument/2006/relationships/image" Target="../media/image43.png"/><Relationship Id="rId10" Type="http://schemas.openxmlformats.org/officeDocument/2006/relationships/hyperlink" Target="http://www.dlworld.cn/" TargetMode="External"/><Relationship Id="rId19" Type="http://schemas.openxmlformats.org/officeDocument/2006/relationships/image" Target="../media/image41.png"/><Relationship Id="rId4" Type="http://schemas.openxmlformats.org/officeDocument/2006/relationships/hyperlink" Target="http://www.chinacloud.cn/" TargetMode="External"/><Relationship Id="rId9" Type="http://schemas.openxmlformats.org/officeDocument/2006/relationships/image" Target="../media/image36.png"/><Relationship Id="rId14" Type="http://schemas.openxmlformats.org/officeDocument/2006/relationships/hyperlink" Target="http://www.worldstor.cn/" TargetMode="External"/><Relationship Id="rId22" Type="http://schemas.openxmlformats.org/officeDocument/2006/relationships/hyperlink" Target="http://www.wanwuyun.com/" TargetMode="External"/><Relationship Id="rId27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658620" y="2209165"/>
            <a:ext cx="6269990" cy="8640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19511" y="720005"/>
            <a:ext cx="6504978" cy="132207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8000" b="1" spc="300" dirty="0" smtClean="0">
                <a:ln w="11430"/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大数据实践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143" y="3240900"/>
            <a:ext cx="8496050" cy="307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8790317" y="3240900"/>
            <a:ext cx="368541" cy="30710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768" y="6337300"/>
            <a:ext cx="2217463" cy="52070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410335" y="2209165"/>
            <a:ext cx="259715" cy="86487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66"/>
              </a:solidFill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1670340" y="2297556"/>
            <a:ext cx="6270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刘  鹏    张  燕    总主编</a:t>
            </a:r>
          </a:p>
        </p:txBody>
      </p:sp>
      <p:sp>
        <p:nvSpPr>
          <p:cNvPr id="22" name="TextBox 6"/>
          <p:cNvSpPr txBox="1"/>
          <p:nvPr/>
        </p:nvSpPr>
        <p:spPr>
          <a:xfrm>
            <a:off x="1670340" y="2634610"/>
            <a:ext cx="6270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袁晓东    主编                            黄必栋    副主编</a:t>
            </a:r>
          </a:p>
        </p:txBody>
      </p:sp>
      <p:sp>
        <p:nvSpPr>
          <p:cNvPr id="29" name="Freeform 25"/>
          <p:cNvSpPr>
            <a:spLocks noEditPoints="1"/>
          </p:cNvSpPr>
          <p:nvPr/>
        </p:nvSpPr>
        <p:spPr bwMode="auto">
          <a:xfrm>
            <a:off x="3078008" y="2405963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25"/>
          <p:cNvSpPr>
            <a:spLocks noEditPoints="1"/>
          </p:cNvSpPr>
          <p:nvPr/>
        </p:nvSpPr>
        <p:spPr bwMode="auto">
          <a:xfrm>
            <a:off x="2443008" y="2743148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25"/>
          <p:cNvSpPr>
            <a:spLocks noEditPoints="1"/>
          </p:cNvSpPr>
          <p:nvPr/>
        </p:nvSpPr>
        <p:spPr bwMode="auto">
          <a:xfrm>
            <a:off x="5390043" y="2743148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22368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5.2 </a:t>
            </a:r>
            <a:r>
              <a:rPr lang="en-US" altLang="zh-CN" sz="2100" b="1" spc="225" dirty="0" err="1" smtClean="0">
                <a:solidFill>
                  <a:prstClr val="white"/>
                </a:solidFill>
              </a:rPr>
              <a:t>Spark</a:t>
            </a:r>
            <a:r>
              <a:rPr lang="en-US" altLang="en-US" sz="2100" b="1" spc="225" dirty="0" err="1" smtClean="0">
                <a:solidFill>
                  <a:prstClr val="white"/>
                </a:solidFill>
              </a:rPr>
              <a:t>部署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27879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内存大数据计算框架</a:t>
            </a:r>
            <a:r>
              <a:rPr lang="en-US" altLang="zh-CN" sz="1350" dirty="0" smtClean="0">
                <a:solidFill>
                  <a:prstClr val="white"/>
                </a:solidFill>
              </a:rPr>
              <a:t>Spark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27809" y="1192480"/>
            <a:ext cx="7377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en-US" altLang="zh-CN" dirty="0" smtClean="0"/>
              <a:t>Spark</a:t>
            </a:r>
            <a:r>
              <a:rPr kumimoji="1" lang="zh-CN" altLang="en-US" dirty="0" smtClean="0"/>
              <a:t>单节点部署</a:t>
            </a:r>
            <a:endParaRPr kumimoji="1"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1164263" y="2056077"/>
            <a:ext cx="59725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zh-CN" dirty="0" smtClean="0"/>
              <a:t>1</a:t>
            </a:r>
            <a:r>
              <a:rPr kumimoji="1" lang="zh-CN" altLang="en-US" dirty="0" smtClean="0"/>
              <a:t>） 选择一台 </a:t>
            </a:r>
            <a:r>
              <a:rPr kumimoji="1" lang="en-US" altLang="zh-CN" dirty="0" smtClean="0"/>
              <a:t>Linux</a:t>
            </a:r>
            <a:r>
              <a:rPr kumimoji="1" lang="zh-CN" altLang="en-US" dirty="0" smtClean="0"/>
              <a:t>机器，安装</a:t>
            </a:r>
            <a:r>
              <a:rPr kumimoji="1" lang="en-US" altLang="zh-CN" dirty="0" smtClean="0"/>
              <a:t>JDK</a:t>
            </a:r>
          </a:p>
          <a:p>
            <a:endParaRPr kumimoji="1" lang="en-US" altLang="zh-CN" dirty="0"/>
          </a:p>
          <a:p>
            <a:r>
              <a:rPr kumimoji="1" lang="zh-CN" altLang="zh-CN" dirty="0" smtClean="0"/>
              <a:t>2）</a:t>
            </a:r>
            <a:r>
              <a:rPr kumimoji="1" lang="zh-CN" altLang="en-US" dirty="0" smtClean="0"/>
              <a:t> 下载</a:t>
            </a:r>
            <a:r>
              <a:rPr kumimoji="1" lang="en-US" altLang="zh-CN" dirty="0" smtClean="0"/>
              <a:t>Spark</a:t>
            </a:r>
            <a:r>
              <a:rPr kumimoji="1" lang="zh-CN" altLang="en-US" dirty="0" smtClean="0"/>
              <a:t>包文件，并解压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zh-CN" altLang="zh-CN" dirty="0" smtClean="0"/>
              <a:t>3</a:t>
            </a:r>
            <a:r>
              <a:rPr kumimoji="1" lang="zh-CN" altLang="en-US" dirty="0" smtClean="0"/>
              <a:t>）运行测试程序</a:t>
            </a:r>
            <a:r>
              <a:rPr kumimoji="1" lang="zh-CN" altLang="zh-CN" dirty="0" smtClean="0"/>
              <a:t>（</a:t>
            </a:r>
            <a:r>
              <a:rPr kumimoji="1" lang="zh-CN" altLang="en-US" dirty="0" smtClean="0"/>
              <a:t>计算圆周率）</a:t>
            </a:r>
            <a:endParaRPr kumimoji="1"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1257840" y="3907090"/>
            <a:ext cx="525901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dirty="0"/>
              <a:t>/bin/run-example </a:t>
            </a:r>
            <a:r>
              <a:rPr lang="en-US" altLang="zh-CN" dirty="0" err="1"/>
              <a:t>SparkPi</a:t>
            </a:r>
            <a:r>
              <a:rPr lang="en-US" altLang="zh-CN" dirty="0"/>
              <a:t> 10 2&gt;/</a:t>
            </a:r>
            <a:r>
              <a:rPr lang="en-US" altLang="zh-CN" dirty="0" err="1"/>
              <a:t>dev</a:t>
            </a:r>
            <a:r>
              <a:rPr lang="en-US" altLang="zh-CN" dirty="0"/>
              <a:t>/null</a:t>
            </a:r>
            <a:r>
              <a:rPr lang="zh-CN" altLang="zh-CN" dirty="0"/>
              <a:t>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22368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5.2 </a:t>
            </a:r>
            <a:r>
              <a:rPr lang="en-US" altLang="zh-CN" sz="2100" b="1" spc="225" dirty="0" err="1" smtClean="0">
                <a:solidFill>
                  <a:prstClr val="white"/>
                </a:solidFill>
              </a:rPr>
              <a:t>Spark</a:t>
            </a:r>
            <a:r>
              <a:rPr lang="en-US" altLang="en-US" sz="2100" b="1" spc="225" dirty="0" err="1" smtClean="0">
                <a:solidFill>
                  <a:prstClr val="white"/>
                </a:solidFill>
              </a:rPr>
              <a:t>部署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27879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内存大数据计算框架</a:t>
            </a:r>
            <a:r>
              <a:rPr lang="en-US" altLang="zh-CN" sz="1350" dirty="0" smtClean="0">
                <a:solidFill>
                  <a:prstClr val="white"/>
                </a:solidFill>
              </a:rPr>
              <a:t>Spark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1009" y="995946"/>
            <a:ext cx="7377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en-US" altLang="zh-CN" dirty="0" smtClean="0"/>
              <a:t>Spark</a:t>
            </a:r>
            <a:r>
              <a:rPr kumimoji="1" lang="zh-CN" altLang="en-US" dirty="0" smtClean="0"/>
              <a:t>集群点部署 </a:t>
            </a:r>
            <a:r>
              <a:rPr kumimoji="1" lang="en-US" altLang="zh-CN" dirty="0" smtClean="0"/>
              <a:t>—Standalone</a:t>
            </a:r>
            <a:r>
              <a:rPr kumimoji="1" lang="zh-CN" altLang="en-US" dirty="0" smtClean="0"/>
              <a:t>模式集群的架构</a:t>
            </a:r>
            <a:endParaRPr kumimoji="1"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636" y="1793153"/>
            <a:ext cx="3332197" cy="3012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22368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5.2 </a:t>
            </a:r>
            <a:r>
              <a:rPr lang="en-US" altLang="zh-CN" sz="2100" b="1" spc="225" dirty="0" err="1" smtClean="0">
                <a:solidFill>
                  <a:prstClr val="white"/>
                </a:solidFill>
              </a:rPr>
              <a:t>Spark</a:t>
            </a:r>
            <a:r>
              <a:rPr lang="en-US" altLang="en-US" sz="2100" b="1" spc="225" dirty="0" err="1" smtClean="0">
                <a:solidFill>
                  <a:prstClr val="white"/>
                </a:solidFill>
              </a:rPr>
              <a:t>部署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27879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内存大数据计算框架</a:t>
            </a:r>
            <a:r>
              <a:rPr lang="en-US" altLang="zh-CN" sz="1350" dirty="0" smtClean="0">
                <a:solidFill>
                  <a:prstClr val="white"/>
                </a:solidFill>
              </a:rPr>
              <a:t>Spark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1009" y="995946"/>
            <a:ext cx="7377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en-US" altLang="zh-CN" dirty="0" smtClean="0"/>
              <a:t>Spark</a:t>
            </a:r>
            <a:r>
              <a:rPr kumimoji="1" lang="zh-CN" altLang="en-US" dirty="0" smtClean="0"/>
              <a:t>集群点部署 </a:t>
            </a:r>
            <a:r>
              <a:rPr kumimoji="1" lang="en-US" altLang="zh-CN" dirty="0" smtClean="0"/>
              <a:t>—Standalone</a:t>
            </a:r>
            <a:r>
              <a:rPr kumimoji="1" lang="zh-CN" altLang="en-US" dirty="0" smtClean="0"/>
              <a:t>模式集群的规划</a:t>
            </a:r>
            <a:endParaRPr kumimoji="1" lang="zh-CN" altLang="en-US" dirty="0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747728" y="2146788"/>
          <a:ext cx="7453276" cy="2192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文档" r:id="rId4" imgW="4533900" imgH="1333500" progId="Word.Document.12">
                  <p:embed/>
                </p:oleObj>
              </mc:Choice>
              <mc:Fallback>
                <p:oleObj name="文档" r:id="rId4" imgW="4533900" imgH="1333500" progId="Word.Document.12">
                  <p:embed/>
                  <p:pic>
                    <p:nvPicPr>
                      <p:cNvPr id="0" name="图片 207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7728" y="2146788"/>
                        <a:ext cx="7453276" cy="2192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22368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5.2 </a:t>
            </a:r>
            <a:r>
              <a:rPr lang="en-US" altLang="zh-CN" sz="2100" b="1" spc="225" dirty="0" err="1" smtClean="0">
                <a:solidFill>
                  <a:prstClr val="white"/>
                </a:solidFill>
              </a:rPr>
              <a:t>Spark</a:t>
            </a:r>
            <a:r>
              <a:rPr lang="en-US" altLang="en-US" sz="2100" b="1" spc="225" dirty="0" err="1" smtClean="0">
                <a:solidFill>
                  <a:prstClr val="white"/>
                </a:solidFill>
              </a:rPr>
              <a:t>部署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27879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内存大数据计算框架</a:t>
            </a:r>
            <a:r>
              <a:rPr lang="en-US" altLang="zh-CN" sz="1350" dirty="0" smtClean="0">
                <a:solidFill>
                  <a:prstClr val="white"/>
                </a:solidFill>
              </a:rPr>
              <a:t>Spark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1009" y="995946"/>
            <a:ext cx="7377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en-US" altLang="zh-CN" dirty="0" smtClean="0"/>
              <a:t>Spark</a:t>
            </a:r>
            <a:r>
              <a:rPr kumimoji="1" lang="zh-CN" altLang="en-US" dirty="0" smtClean="0"/>
              <a:t>集群点部署 </a:t>
            </a:r>
            <a:r>
              <a:rPr kumimoji="1" lang="en-US" altLang="zh-CN" dirty="0" smtClean="0"/>
              <a:t>—Standalone</a:t>
            </a:r>
            <a:r>
              <a:rPr kumimoji="1" lang="zh-CN" altLang="en-US" dirty="0" smtClean="0"/>
              <a:t>模式集群的部署步骤</a:t>
            </a:r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861857" y="1587415"/>
            <a:ext cx="5110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1</a:t>
            </a:r>
            <a:r>
              <a:rPr kumimoji="1" lang="zh-CN" altLang="en-US" dirty="0" smtClean="0"/>
              <a:t>） 配置</a:t>
            </a:r>
            <a:r>
              <a:rPr kumimoji="1" lang="en-US" altLang="zh-CN" dirty="0" smtClean="0"/>
              <a:t>Linux</a:t>
            </a:r>
            <a:r>
              <a:rPr kumimoji="1" lang="zh-CN" altLang="en-US" dirty="0" smtClean="0"/>
              <a:t>机器，调通网络，关闭防火墙</a:t>
            </a:r>
            <a:endParaRPr kumimoji="1"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847936" y="2027062"/>
            <a:ext cx="5110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zh-CN" dirty="0"/>
              <a:t>2</a:t>
            </a:r>
            <a:r>
              <a:rPr kumimoji="1" lang="zh-CN" altLang="en-US" dirty="0" smtClean="0"/>
              <a:t>） 创建用户</a:t>
            </a:r>
            <a:r>
              <a:rPr kumimoji="1" lang="en-US" altLang="zh-CN" dirty="0" err="1" smtClean="0"/>
              <a:t>dtadmin</a:t>
            </a:r>
            <a:endParaRPr kumimoji="1"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834016" y="2451586"/>
            <a:ext cx="5110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zh-CN" dirty="0" smtClean="0"/>
              <a:t>3</a:t>
            </a:r>
            <a:r>
              <a:rPr kumimoji="1" lang="zh-CN" altLang="en-US" dirty="0" smtClean="0"/>
              <a:t>） 配置</a:t>
            </a:r>
            <a:r>
              <a:rPr kumimoji="1" lang="en-US" altLang="zh-CN" dirty="0" smtClean="0"/>
              <a:t>host</a:t>
            </a:r>
            <a:r>
              <a:rPr kumimoji="1" lang="zh-CN" altLang="en-US" dirty="0" smtClean="0"/>
              <a:t>文件</a:t>
            </a:r>
            <a:endParaRPr kumimoji="1"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850336" y="2860992"/>
            <a:ext cx="5110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zh-CN" dirty="0"/>
              <a:t>4</a:t>
            </a:r>
            <a:r>
              <a:rPr kumimoji="1" lang="zh-CN" altLang="en-US" dirty="0" smtClean="0"/>
              <a:t>） 安装</a:t>
            </a:r>
            <a:r>
              <a:rPr kumimoji="1" lang="en-US" altLang="zh-CN" dirty="0" smtClean="0"/>
              <a:t>JDK</a:t>
            </a:r>
            <a:endParaRPr kumimoji="1"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866656" y="3255280"/>
            <a:ext cx="5110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zh-CN" dirty="0" smtClean="0"/>
              <a:t>5</a:t>
            </a:r>
            <a:r>
              <a:rPr kumimoji="1" lang="zh-CN" altLang="en-US" dirty="0" smtClean="0"/>
              <a:t>） 配置免密码登录</a:t>
            </a:r>
            <a:endParaRPr kumimoji="1"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867856" y="3634450"/>
            <a:ext cx="5110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zh-CN" dirty="0"/>
              <a:t>6</a:t>
            </a:r>
            <a:r>
              <a:rPr kumimoji="1" lang="zh-CN" altLang="en-US" dirty="0" smtClean="0"/>
              <a:t>） 下载、解压</a:t>
            </a:r>
            <a:r>
              <a:rPr kumimoji="1" lang="en-US" altLang="zh-CN" dirty="0" smtClean="0"/>
              <a:t>Spark</a:t>
            </a:r>
            <a:r>
              <a:rPr kumimoji="1" lang="zh-CN" altLang="en-US" dirty="0" smtClean="0"/>
              <a:t>安装包</a:t>
            </a:r>
            <a:endParaRPr kumimoji="1"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867856" y="4042636"/>
            <a:ext cx="5110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zh-CN" dirty="0"/>
              <a:t>7</a:t>
            </a:r>
            <a:r>
              <a:rPr kumimoji="1" lang="zh-CN" altLang="en-US" dirty="0" smtClean="0"/>
              <a:t>） 配置</a:t>
            </a:r>
            <a:r>
              <a:rPr kumimoji="1" lang="en-US" altLang="zh-CN" dirty="0" smtClean="0"/>
              <a:t>slaves</a:t>
            </a:r>
            <a:r>
              <a:rPr kumimoji="1" lang="zh-CN" altLang="en-US" dirty="0" smtClean="0"/>
              <a:t>文件</a:t>
            </a:r>
            <a:endParaRPr kumimoji="1"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869056" y="4467160"/>
            <a:ext cx="5110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zh-CN" dirty="0" smtClean="0"/>
              <a:t>8</a:t>
            </a:r>
            <a:r>
              <a:rPr kumimoji="1" lang="zh-CN" altLang="en-US" dirty="0" smtClean="0"/>
              <a:t>）执行启动脚本，启动集群 </a:t>
            </a:r>
            <a:endParaRPr kumimoji="1" lang="zh-CN" altLang="en-US" dirty="0"/>
          </a:p>
        </p:txBody>
      </p:sp>
      <p:sp>
        <p:nvSpPr>
          <p:cNvPr id="34" name="文本框 33"/>
          <p:cNvSpPr txBox="1"/>
          <p:nvPr/>
        </p:nvSpPr>
        <p:spPr>
          <a:xfrm>
            <a:off x="900496" y="4906802"/>
            <a:ext cx="5110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zh-CN" dirty="0"/>
              <a:t>9</a:t>
            </a:r>
            <a:r>
              <a:rPr kumimoji="1" lang="zh-CN" altLang="en-US" dirty="0" smtClean="0"/>
              <a:t>）验证安装是否成功 </a:t>
            </a:r>
            <a:endParaRPr kumimoji="1" lang="zh-CN" altLang="en-US" dirty="0"/>
          </a:p>
        </p:txBody>
      </p:sp>
      <p:sp>
        <p:nvSpPr>
          <p:cNvPr id="35" name="文本框 34"/>
          <p:cNvSpPr txBox="1"/>
          <p:nvPr/>
        </p:nvSpPr>
        <p:spPr>
          <a:xfrm>
            <a:off x="794656" y="5330106"/>
            <a:ext cx="5110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zh-CN" dirty="0" smtClean="0"/>
              <a:t>1</a:t>
            </a:r>
            <a:r>
              <a:rPr kumimoji="1" lang="en-US" altLang="zh-CN" dirty="0" smtClean="0"/>
              <a:t>0</a:t>
            </a:r>
            <a:r>
              <a:rPr kumimoji="1" lang="zh-CN" altLang="en-US" dirty="0" smtClean="0"/>
              <a:t>）提交测试程序 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22368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5.2 </a:t>
            </a:r>
            <a:r>
              <a:rPr lang="en-US" altLang="zh-CN" sz="2100" b="1" spc="225" dirty="0" err="1" smtClean="0">
                <a:solidFill>
                  <a:prstClr val="white"/>
                </a:solidFill>
              </a:rPr>
              <a:t>Spark</a:t>
            </a:r>
            <a:r>
              <a:rPr lang="en-US" altLang="en-US" sz="2100" b="1" spc="225" dirty="0" err="1" smtClean="0">
                <a:solidFill>
                  <a:prstClr val="white"/>
                </a:solidFill>
              </a:rPr>
              <a:t>部署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27879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内存大数据计算框架</a:t>
            </a:r>
            <a:r>
              <a:rPr lang="en-US" altLang="zh-CN" sz="1350" dirty="0" smtClean="0">
                <a:solidFill>
                  <a:prstClr val="white"/>
                </a:solidFill>
              </a:rPr>
              <a:t>Spark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1009" y="995946"/>
            <a:ext cx="7377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en-US" altLang="zh-CN" dirty="0" smtClean="0"/>
              <a:t>Spark</a:t>
            </a:r>
            <a:r>
              <a:rPr kumimoji="1" lang="zh-CN" altLang="en-US" dirty="0" smtClean="0"/>
              <a:t>集群点部署 </a:t>
            </a:r>
            <a:r>
              <a:rPr kumimoji="1" lang="en-US" altLang="zh-CN" dirty="0" smtClean="0"/>
              <a:t>—</a:t>
            </a:r>
            <a:r>
              <a:rPr kumimoji="1" lang="zh-CN" altLang="en-US" dirty="0" smtClean="0"/>
              <a:t>高可用集群</a:t>
            </a:r>
            <a:endParaRPr kumimoji="1"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131" y="1955818"/>
            <a:ext cx="4983273" cy="316012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16501" y="1466467"/>
            <a:ext cx="477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1</a:t>
            </a:r>
            <a:r>
              <a:rPr kumimoji="1" lang="zh-CN" altLang="en-US" dirty="0" smtClean="0"/>
              <a:t>）增加备用</a:t>
            </a:r>
            <a:r>
              <a:rPr kumimoji="1" lang="en-US" altLang="zh-CN" dirty="0" smtClean="0"/>
              <a:t>Master</a:t>
            </a:r>
            <a:r>
              <a:rPr kumimoji="1" lang="zh-CN" altLang="en-US" dirty="0" smtClean="0"/>
              <a:t>节点实现高可用集群</a:t>
            </a:r>
            <a:endParaRPr kumimoji="1"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847939" y="5232106"/>
            <a:ext cx="477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zh-CN" dirty="0"/>
              <a:t>2</a:t>
            </a:r>
            <a:r>
              <a:rPr kumimoji="1" lang="zh-CN" altLang="en-US" dirty="0" smtClean="0"/>
              <a:t>）配置</a:t>
            </a:r>
            <a:r>
              <a:rPr kumimoji="1" lang="en-US" altLang="zh-CN" dirty="0" smtClean="0"/>
              <a:t>Master</a:t>
            </a:r>
            <a:r>
              <a:rPr kumimoji="1" lang="zh-CN" altLang="en-US" dirty="0" smtClean="0"/>
              <a:t>节点本地文件系统恢复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222012" y="1169836"/>
              <a:ext cx="26999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第五章</a:t>
              </a:r>
              <a:r>
                <a:rPr lang="zh-CN" altLang="en-US" sz="2800" dirty="0">
                  <a:solidFill>
                    <a:schemeClr val="accent4"/>
                  </a:solidFill>
                </a:rPr>
                <a:t> </a:t>
              </a:r>
              <a:r>
                <a:rPr lang="zh-CN" altLang="en-US" sz="2800" dirty="0" smtClean="0">
                  <a:solidFill>
                    <a:schemeClr val="accent4"/>
                  </a:solidFill>
                </a:rPr>
                <a:t>内存大数据计算框架 </a:t>
              </a:r>
              <a:r>
                <a:rPr lang="en-US" altLang="zh-CN" sz="2800" dirty="0">
                  <a:solidFill>
                    <a:schemeClr val="accent4"/>
                  </a:solidFill>
                </a:rPr>
                <a:t>Spark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39414" y="3348695"/>
            <a:ext cx="5693399" cy="415498"/>
            <a:chOff x="1807265" y="2462595"/>
            <a:chExt cx="5693399" cy="415498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2383717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r>
                <a:rPr lang="en-US" altLang="zh-CN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err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Spark</a:t>
              </a:r>
              <a:r>
                <a:rPr lang="en-US" altLang="en-US" sz="2100" spc="225" dirty="0" err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配置</a:t>
              </a:r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54534" y="2121995"/>
            <a:ext cx="5693399" cy="426278"/>
            <a:chOff x="1807265" y="2935089"/>
            <a:chExt cx="5693399" cy="426278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2383717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.1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Spark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简介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754534" y="2736202"/>
            <a:ext cx="5693399" cy="426278"/>
            <a:chOff x="1807265" y="3400693"/>
            <a:chExt cx="5693399" cy="426278"/>
          </a:xfrm>
        </p:grpSpPr>
        <p:sp>
          <p:nvSpPr>
            <p:cNvPr id="51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2" name="矩形 51"/>
            <p:cNvSpPr/>
            <p:nvPr/>
          </p:nvSpPr>
          <p:spPr>
            <a:xfrm>
              <a:off x="1881814" y="3411473"/>
              <a:ext cx="2390398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Spark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部署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754534" y="3999634"/>
            <a:ext cx="5693399" cy="426279"/>
            <a:chOff x="1807265" y="3866296"/>
            <a:chExt cx="5693399" cy="426279"/>
          </a:xfrm>
        </p:grpSpPr>
        <p:sp>
          <p:nvSpPr>
            <p:cNvPr id="53" name="圆角矩形 5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4" name="矩形 53"/>
            <p:cNvSpPr/>
            <p:nvPr/>
          </p:nvSpPr>
          <p:spPr>
            <a:xfrm>
              <a:off x="1881814" y="3877077"/>
              <a:ext cx="2568582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.4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Spark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RDD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51096" y="5314718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4" name="组合 69"/>
          <p:cNvGrpSpPr/>
          <p:nvPr/>
        </p:nvGrpSpPr>
        <p:grpSpPr>
          <a:xfrm>
            <a:off x="1764226" y="4665715"/>
            <a:ext cx="5693399" cy="426279"/>
            <a:chOff x="1807265" y="3866296"/>
            <a:chExt cx="5693399" cy="426279"/>
          </a:xfrm>
        </p:grpSpPr>
        <p:sp>
          <p:nvSpPr>
            <p:cNvPr id="45" name="圆角矩形 44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6" name="矩形 45"/>
            <p:cNvSpPr/>
            <p:nvPr/>
          </p:nvSpPr>
          <p:spPr>
            <a:xfrm>
              <a:off x="1881814" y="3877077"/>
              <a:ext cx="265758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.5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Spark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Shell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21086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</a:t>
            </a:r>
            <a:r>
              <a:rPr lang="en-US" altLang="zh-CN" sz="2100" b="1" spc="225" dirty="0">
                <a:solidFill>
                  <a:prstClr val="white"/>
                </a:solidFill>
              </a:rPr>
              <a:t>3</a:t>
            </a:r>
            <a:r>
              <a:rPr lang="en-US" altLang="zh-CN" sz="2100" b="1" spc="225" dirty="0" smtClean="0">
                <a:solidFill>
                  <a:prstClr val="white"/>
                </a:solidFill>
              </a:rPr>
              <a:t> Spark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配置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27879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内存大数据计算框架</a:t>
            </a:r>
            <a:r>
              <a:rPr lang="en-US" altLang="zh-CN" sz="1350" dirty="0" smtClean="0">
                <a:solidFill>
                  <a:prstClr val="white"/>
                </a:solidFill>
              </a:rPr>
              <a:t>Spark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1009" y="995946"/>
            <a:ext cx="7377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zh-CN" altLang="en-US" dirty="0" smtClean="0"/>
              <a:t>三种配置</a:t>
            </a:r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907218" y="1753713"/>
            <a:ext cx="4838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1</a:t>
            </a:r>
            <a:r>
              <a:rPr kumimoji="1" lang="zh-CN" altLang="en-US" dirty="0" smtClean="0"/>
              <a:t>）</a:t>
            </a:r>
            <a:r>
              <a:rPr kumimoji="1" lang="en-US" altLang="zh-CN" dirty="0" smtClean="0"/>
              <a:t>Spark</a:t>
            </a:r>
            <a:r>
              <a:rPr kumimoji="1" lang="zh-CN" altLang="en-US" dirty="0" smtClean="0"/>
              <a:t>属性        应用程序相关配置</a:t>
            </a:r>
            <a:endParaRPr kumimoji="1" lang="en-US" altLang="zh-CN" dirty="0" smtClean="0"/>
          </a:p>
        </p:txBody>
      </p:sp>
      <p:sp>
        <p:nvSpPr>
          <p:cNvPr id="22" name="文本框 21"/>
          <p:cNvSpPr txBox="1"/>
          <p:nvPr/>
        </p:nvSpPr>
        <p:spPr>
          <a:xfrm>
            <a:off x="923538" y="2662013"/>
            <a:ext cx="4838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zh-CN" dirty="0"/>
              <a:t>2</a:t>
            </a:r>
            <a:r>
              <a:rPr kumimoji="1" lang="zh-CN" altLang="en-US" dirty="0" smtClean="0"/>
              <a:t>）环境变量          机器相关配置</a:t>
            </a:r>
            <a:endParaRPr kumimoji="1"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924738" y="3494723"/>
            <a:ext cx="4838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zh-CN" dirty="0"/>
              <a:t>3</a:t>
            </a:r>
            <a:r>
              <a:rPr kumimoji="1" lang="zh-CN" altLang="en-US" dirty="0" smtClean="0"/>
              <a:t>）日志配置          日志开关、级别等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21086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</a:t>
            </a:r>
            <a:r>
              <a:rPr lang="en-US" altLang="zh-CN" sz="2100" b="1" spc="225" dirty="0">
                <a:solidFill>
                  <a:prstClr val="white"/>
                </a:solidFill>
              </a:rPr>
              <a:t>3</a:t>
            </a:r>
            <a:r>
              <a:rPr lang="en-US" altLang="zh-CN" sz="2100" b="1" spc="225" dirty="0" smtClean="0">
                <a:solidFill>
                  <a:prstClr val="white"/>
                </a:solidFill>
              </a:rPr>
              <a:t> Spark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配置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27879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内存大数据计算框架</a:t>
            </a:r>
            <a:r>
              <a:rPr lang="en-US" altLang="zh-CN" sz="1350" dirty="0" smtClean="0">
                <a:solidFill>
                  <a:prstClr val="white"/>
                </a:solidFill>
              </a:rPr>
              <a:t>Spark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1009" y="995946"/>
            <a:ext cx="7377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en-US" altLang="zh-CN" dirty="0" smtClean="0"/>
              <a:t>Spark</a:t>
            </a:r>
            <a:r>
              <a:rPr kumimoji="1" lang="zh-CN" altLang="en-US" dirty="0" smtClean="0"/>
              <a:t>属性， 优先级由低到高：</a:t>
            </a:r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907218" y="1753713"/>
            <a:ext cx="4838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1</a:t>
            </a:r>
            <a:r>
              <a:rPr kumimoji="1" lang="zh-CN" altLang="en-US" dirty="0" smtClean="0"/>
              <a:t>）</a:t>
            </a:r>
            <a:r>
              <a:rPr kumimoji="1" lang="en-US" altLang="zh-CN" dirty="0" smtClean="0"/>
              <a:t>spark-</a:t>
            </a:r>
            <a:r>
              <a:rPr kumimoji="1" lang="en-US" altLang="zh-CN" dirty="0" err="1" smtClean="0"/>
              <a:t>defaults.conf</a:t>
            </a:r>
            <a:r>
              <a:rPr kumimoji="1" lang="zh-CN" altLang="en-US" dirty="0" smtClean="0"/>
              <a:t> 配置文件</a:t>
            </a:r>
            <a:endParaRPr kumimoji="1" lang="en-US" altLang="zh-CN" dirty="0" smtClean="0"/>
          </a:p>
        </p:txBody>
      </p:sp>
      <p:sp>
        <p:nvSpPr>
          <p:cNvPr id="22" name="文本框 21"/>
          <p:cNvSpPr txBox="1"/>
          <p:nvPr/>
        </p:nvSpPr>
        <p:spPr>
          <a:xfrm>
            <a:off x="923538" y="2767839"/>
            <a:ext cx="4838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zh-CN" dirty="0"/>
              <a:t>2</a:t>
            </a:r>
            <a:r>
              <a:rPr kumimoji="1" lang="zh-CN" altLang="en-US" dirty="0" smtClean="0"/>
              <a:t>）命令行参数</a:t>
            </a:r>
            <a:endParaRPr kumimoji="1"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924738" y="3781965"/>
            <a:ext cx="4838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zh-CN" dirty="0"/>
              <a:t>3</a:t>
            </a:r>
            <a:r>
              <a:rPr kumimoji="1" lang="zh-CN" altLang="en-US" dirty="0" smtClean="0"/>
              <a:t>）</a:t>
            </a:r>
            <a:r>
              <a:rPr kumimoji="1" lang="en-US" altLang="zh-CN" dirty="0" err="1" smtClean="0"/>
              <a:t>SparkConf</a:t>
            </a:r>
            <a:r>
              <a:rPr kumimoji="1" lang="zh-CN" altLang="en-US" dirty="0" smtClean="0"/>
              <a:t>对象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21086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</a:t>
            </a:r>
            <a:r>
              <a:rPr lang="en-US" altLang="zh-CN" sz="2100" b="1" spc="225" dirty="0">
                <a:solidFill>
                  <a:prstClr val="white"/>
                </a:solidFill>
              </a:rPr>
              <a:t>3</a:t>
            </a:r>
            <a:r>
              <a:rPr lang="en-US" altLang="zh-CN" sz="2100" b="1" spc="225" dirty="0" smtClean="0">
                <a:solidFill>
                  <a:prstClr val="white"/>
                </a:solidFill>
              </a:rPr>
              <a:t> Spark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配置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27879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内存大数据计算框架</a:t>
            </a:r>
            <a:r>
              <a:rPr lang="en-US" altLang="zh-CN" sz="1350" dirty="0" smtClean="0">
                <a:solidFill>
                  <a:prstClr val="white"/>
                </a:solidFill>
              </a:rPr>
              <a:t>Spark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1009" y="995946"/>
            <a:ext cx="7377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zh-CN" altLang="en-US" dirty="0" smtClean="0"/>
              <a:t>常用</a:t>
            </a:r>
            <a:r>
              <a:rPr kumimoji="1" lang="en-US" altLang="zh-CN" dirty="0" smtClean="0"/>
              <a:t>Spark</a:t>
            </a:r>
            <a:r>
              <a:rPr kumimoji="1" lang="zh-CN" altLang="en-US" dirty="0" smtClean="0"/>
              <a:t>属性</a:t>
            </a:r>
            <a:endParaRPr kumimoji="1" lang="zh-CN" altLang="en-US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468730" y="1654009"/>
          <a:ext cx="8346404" cy="403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4540"/>
                <a:gridCol w="982819"/>
                <a:gridCol w="4279045"/>
              </a:tblGrid>
              <a:tr h="458304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属性名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默认值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含义</a:t>
                      </a:r>
                      <a:endParaRPr lang="zh-CN" altLang="en-US" dirty="0"/>
                    </a:p>
                  </a:txBody>
                  <a:tcPr/>
                </a:tc>
              </a:tr>
              <a:tr h="458304">
                <a:tc>
                  <a:txBody>
                    <a:bodyPr/>
                    <a:lstStyle/>
                    <a:p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spark.app.name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(none)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Spark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应用程序的名称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</a:tr>
              <a:tr h="663882">
                <a:tc>
                  <a:txBody>
                    <a:bodyPr/>
                    <a:lstStyle/>
                    <a:p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spark.driver.cores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集群模式下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driver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所使用的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core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的数量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</a:tr>
              <a:tr h="663882">
                <a:tc>
                  <a:txBody>
                    <a:bodyPr/>
                    <a:lstStyle/>
                    <a:p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spark.driver.memory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1G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Driver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进程所使用的内存大小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</a:tr>
              <a:tr h="663882">
                <a:tc>
                  <a:txBody>
                    <a:bodyPr/>
                    <a:lstStyle/>
                    <a:p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spark.executor.memory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1G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每个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executor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进程所使用的内存大小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</a:tr>
              <a:tr h="458304">
                <a:tc>
                  <a:txBody>
                    <a:bodyPr/>
                    <a:lstStyle/>
                    <a:p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spark.master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(none)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集群管理器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URL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</a:tr>
              <a:tr h="663882">
                <a:tc>
                  <a:txBody>
                    <a:bodyPr/>
                    <a:lstStyle/>
                    <a:p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spark.submit.deployMode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(none)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Driver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程序的部署模式，取值为：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”client”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或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”cluster”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21086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</a:t>
            </a:r>
            <a:r>
              <a:rPr lang="en-US" altLang="zh-CN" sz="2100" b="1" spc="225" dirty="0">
                <a:solidFill>
                  <a:prstClr val="white"/>
                </a:solidFill>
              </a:rPr>
              <a:t>3</a:t>
            </a:r>
            <a:r>
              <a:rPr lang="en-US" altLang="zh-CN" sz="2100" b="1" spc="225" dirty="0" smtClean="0">
                <a:solidFill>
                  <a:prstClr val="white"/>
                </a:solidFill>
              </a:rPr>
              <a:t> Spark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配置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27879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内存大数据计算框架</a:t>
            </a:r>
            <a:r>
              <a:rPr lang="en-US" altLang="zh-CN" sz="1350" dirty="0" smtClean="0">
                <a:solidFill>
                  <a:prstClr val="white"/>
                </a:solidFill>
              </a:rPr>
              <a:t>Spark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1009" y="995946"/>
            <a:ext cx="7377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zh-CN" altLang="en-US" dirty="0" smtClean="0"/>
              <a:t>常用环境变量配置</a:t>
            </a:r>
            <a:endParaRPr kumimoji="1" lang="zh-CN" altLang="en-US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680410" y="2016841"/>
          <a:ext cx="7363585" cy="2244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4540"/>
                <a:gridCol w="4279045"/>
              </a:tblGrid>
              <a:tr h="458304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配置项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含义</a:t>
                      </a:r>
                      <a:endParaRPr lang="zh-CN" altLang="en-US" dirty="0"/>
                    </a:p>
                  </a:txBody>
                  <a:tcPr/>
                </a:tc>
              </a:tr>
              <a:tr h="458304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SPARK_LOCAL_IP</a:t>
                      </a:r>
                      <a:r>
                        <a:rPr lang="zh-CN" altLang="zh-CN" dirty="0" smtClean="0">
                          <a:effectLst/>
                        </a:rPr>
                        <a:t> 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绑定的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地址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</a:tr>
              <a:tr h="663882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SPARK_PUBLIC_DNS</a:t>
                      </a:r>
                      <a:r>
                        <a:rPr lang="zh-CN" altLang="zh-CN" dirty="0" smtClean="0">
                          <a:effectLst/>
                        </a:rPr>
                        <a:t> 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Driver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程序使用的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DNS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服务器</a:t>
                      </a:r>
                      <a:r>
                        <a:rPr lang="zh-CN" altLang="zh-CN" dirty="0" smtClean="0">
                          <a:effectLst/>
                        </a:rPr>
                        <a:t>  </a:t>
                      </a:r>
                      <a:endParaRPr lang="zh-CN" altLang="en-US" dirty="0"/>
                    </a:p>
                  </a:txBody>
                  <a:tcPr/>
                </a:tc>
              </a:tr>
              <a:tr h="663882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SPARK_CLASSPATH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额外追加的</a:t>
                      </a:r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classpath</a:t>
                      </a:r>
                      <a:r>
                        <a:rPr lang="zh-CN" altLang="zh-CN" dirty="0" smtClean="0">
                          <a:effectLst/>
                        </a:rPr>
                        <a:t>  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222012" y="1169836"/>
              <a:ext cx="26999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第五章</a:t>
              </a:r>
              <a:r>
                <a:rPr lang="zh-CN" altLang="en-US" sz="2800" dirty="0">
                  <a:solidFill>
                    <a:schemeClr val="accent4"/>
                  </a:solidFill>
                </a:rPr>
                <a:t> </a:t>
              </a:r>
              <a:r>
                <a:rPr lang="zh-CN" altLang="en-US" sz="2800" dirty="0" smtClean="0">
                  <a:solidFill>
                    <a:schemeClr val="accent4"/>
                  </a:solidFill>
                </a:rPr>
                <a:t>内存大数据计算框架 </a:t>
              </a:r>
              <a:r>
                <a:rPr lang="en-US" altLang="zh-CN" sz="2800" dirty="0">
                  <a:solidFill>
                    <a:schemeClr val="accent4"/>
                  </a:solidFill>
                </a:rPr>
                <a:t>Spark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54534" y="2048547"/>
            <a:ext cx="5693399" cy="415498"/>
            <a:chOff x="1807265" y="2462595"/>
            <a:chExt cx="5693399" cy="415498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2383717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.1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Spark</a:t>
              </a:r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简介</a:t>
              </a:r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54534" y="2696479"/>
            <a:ext cx="5693399" cy="426278"/>
            <a:chOff x="1807265" y="2935089"/>
            <a:chExt cx="5693399" cy="426278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2390398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Spark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部署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754534" y="3340922"/>
            <a:ext cx="5693399" cy="426278"/>
            <a:chOff x="1807265" y="3400693"/>
            <a:chExt cx="5693399" cy="426278"/>
          </a:xfrm>
        </p:grpSpPr>
        <p:sp>
          <p:nvSpPr>
            <p:cNvPr id="51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2" name="矩形 51"/>
            <p:cNvSpPr/>
            <p:nvPr/>
          </p:nvSpPr>
          <p:spPr>
            <a:xfrm>
              <a:off x="1881814" y="3411473"/>
              <a:ext cx="2383717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.3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Spark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配置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754534" y="3999634"/>
            <a:ext cx="5693399" cy="426279"/>
            <a:chOff x="1807265" y="3866296"/>
            <a:chExt cx="5693399" cy="426279"/>
          </a:xfrm>
        </p:grpSpPr>
        <p:sp>
          <p:nvSpPr>
            <p:cNvPr id="53" name="圆角矩形 5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4" name="矩形 53"/>
            <p:cNvSpPr/>
            <p:nvPr/>
          </p:nvSpPr>
          <p:spPr>
            <a:xfrm>
              <a:off x="1881814" y="3877077"/>
              <a:ext cx="2568582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.4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Spark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RDD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51096" y="5314718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4" name="组合 69"/>
          <p:cNvGrpSpPr/>
          <p:nvPr/>
        </p:nvGrpSpPr>
        <p:grpSpPr>
          <a:xfrm>
            <a:off x="1764226" y="4665715"/>
            <a:ext cx="5693399" cy="426279"/>
            <a:chOff x="1807265" y="3866296"/>
            <a:chExt cx="5693399" cy="426279"/>
          </a:xfrm>
        </p:grpSpPr>
        <p:sp>
          <p:nvSpPr>
            <p:cNvPr id="45" name="圆角矩形 44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6" name="矩形 45"/>
            <p:cNvSpPr/>
            <p:nvPr/>
          </p:nvSpPr>
          <p:spPr>
            <a:xfrm>
              <a:off x="1881814" y="3877077"/>
              <a:ext cx="265758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.5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Spark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Shell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222012" y="1169836"/>
              <a:ext cx="26999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第五章</a:t>
              </a:r>
              <a:r>
                <a:rPr lang="zh-CN" altLang="en-US" sz="2800" dirty="0">
                  <a:solidFill>
                    <a:schemeClr val="accent4"/>
                  </a:solidFill>
                </a:rPr>
                <a:t> </a:t>
              </a:r>
              <a:r>
                <a:rPr lang="zh-CN" altLang="en-US" sz="2800" dirty="0" smtClean="0">
                  <a:solidFill>
                    <a:schemeClr val="accent4"/>
                  </a:solidFill>
                </a:rPr>
                <a:t>内存大数据计算框架 </a:t>
              </a:r>
              <a:r>
                <a:rPr lang="en-US" altLang="zh-CN" sz="2800" dirty="0">
                  <a:solidFill>
                    <a:schemeClr val="accent4"/>
                  </a:solidFill>
                </a:rPr>
                <a:t>Spark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39414" y="3998769"/>
            <a:ext cx="5693399" cy="415498"/>
            <a:chOff x="1807265" y="2462595"/>
            <a:chExt cx="5693399" cy="415498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2568582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.4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Spark</a:t>
              </a:r>
              <a:r>
                <a:rPr lang="en-US" altLang="zh-CN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RDD</a:t>
              </a:r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54534" y="2121995"/>
            <a:ext cx="5693399" cy="426278"/>
            <a:chOff x="1807265" y="2935089"/>
            <a:chExt cx="5693399" cy="426278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2383717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.1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Spark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简介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754534" y="2736202"/>
            <a:ext cx="5693399" cy="426278"/>
            <a:chOff x="1807265" y="3400693"/>
            <a:chExt cx="5693399" cy="426278"/>
          </a:xfrm>
        </p:grpSpPr>
        <p:sp>
          <p:nvSpPr>
            <p:cNvPr id="51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2" name="矩形 51"/>
            <p:cNvSpPr/>
            <p:nvPr/>
          </p:nvSpPr>
          <p:spPr>
            <a:xfrm>
              <a:off x="1881814" y="3411473"/>
              <a:ext cx="2390398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Spark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部署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754534" y="3379796"/>
            <a:ext cx="5693399" cy="426279"/>
            <a:chOff x="1807265" y="3866296"/>
            <a:chExt cx="5693399" cy="426279"/>
          </a:xfrm>
        </p:grpSpPr>
        <p:sp>
          <p:nvSpPr>
            <p:cNvPr id="53" name="圆角矩形 5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4" name="矩形 53"/>
            <p:cNvSpPr/>
            <p:nvPr/>
          </p:nvSpPr>
          <p:spPr>
            <a:xfrm>
              <a:off x="1881814" y="3877077"/>
              <a:ext cx="2383717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.3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Spark</a:t>
              </a:r>
              <a:r>
                <a:rPr lang="en-US" altLang="en-US" sz="2100" spc="225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配置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51096" y="5314718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4" name="组合 69"/>
          <p:cNvGrpSpPr/>
          <p:nvPr/>
        </p:nvGrpSpPr>
        <p:grpSpPr>
          <a:xfrm>
            <a:off x="1764226" y="4665715"/>
            <a:ext cx="5693399" cy="426279"/>
            <a:chOff x="1807265" y="3866296"/>
            <a:chExt cx="5693399" cy="426279"/>
          </a:xfrm>
        </p:grpSpPr>
        <p:sp>
          <p:nvSpPr>
            <p:cNvPr id="45" name="圆角矩形 44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6" name="矩形 45"/>
            <p:cNvSpPr/>
            <p:nvPr/>
          </p:nvSpPr>
          <p:spPr>
            <a:xfrm>
              <a:off x="1881814" y="3877077"/>
              <a:ext cx="265758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.5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Spark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Shell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616630" y="2510793"/>
            <a:ext cx="1600203" cy="1600203"/>
          </a:xfrm>
          <a:prstGeom prst="ellipse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3717401" y="2611564"/>
            <a:ext cx="1398662" cy="1398662"/>
          </a:xfrm>
          <a:prstGeom prst="ellipse">
            <a:avLst/>
          </a:prstGeom>
          <a:noFill/>
          <a:ln w="381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738946" y="2746522"/>
            <a:ext cx="1312911" cy="1091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300" b="1" dirty="0" smtClean="0">
                <a:solidFill>
                  <a:prstClr val="white"/>
                </a:solidFill>
              </a:rPr>
              <a:t> </a:t>
            </a:r>
            <a:r>
              <a:rPr lang="en-US" altLang="zh-CN" sz="3200" b="1" dirty="0" smtClean="0">
                <a:solidFill>
                  <a:prstClr val="white"/>
                </a:solidFill>
              </a:rPr>
              <a:t>RDD</a:t>
            </a:r>
          </a:p>
          <a:p>
            <a:pPr algn="ctr"/>
            <a:r>
              <a:rPr lang="zh-CN" altLang="en-US" sz="3200" b="1" dirty="0" smtClean="0">
                <a:solidFill>
                  <a:prstClr val="white"/>
                </a:solidFill>
              </a:rPr>
              <a:t>特性</a:t>
            </a:r>
            <a:endParaRPr lang="en-US" altLang="zh-CN" sz="3200" b="1" dirty="0">
              <a:solidFill>
                <a:prstClr val="white"/>
              </a:solidFill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5638022" y="3017475"/>
            <a:ext cx="2804384" cy="369332"/>
            <a:chOff x="7892654" y="2137018"/>
            <a:chExt cx="3739175" cy="492442"/>
          </a:xfrm>
        </p:grpSpPr>
        <p:sp>
          <p:nvSpPr>
            <p:cNvPr id="38" name="圆角矩形 37"/>
            <p:cNvSpPr/>
            <p:nvPr/>
          </p:nvSpPr>
          <p:spPr>
            <a:xfrm>
              <a:off x="7892654" y="2152929"/>
              <a:ext cx="3739175" cy="429847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021619" y="2137018"/>
              <a:ext cx="900246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pc="225" dirty="0" smtClean="0">
                  <a:solidFill>
                    <a:prstClr val="white"/>
                  </a:solidFill>
                </a:rPr>
                <a:t>只读</a:t>
              </a:r>
              <a:endParaRPr lang="zh-CN" altLang="en-US" spc="225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13115" y="3142071"/>
            <a:ext cx="2826197" cy="369332"/>
            <a:chOff x="7892654" y="2137018"/>
            <a:chExt cx="3811694" cy="492442"/>
          </a:xfrm>
        </p:grpSpPr>
        <p:sp>
          <p:nvSpPr>
            <p:cNvPr id="41" name="圆角矩形 40"/>
            <p:cNvSpPr/>
            <p:nvPr/>
          </p:nvSpPr>
          <p:spPr>
            <a:xfrm>
              <a:off x="7892654" y="2137021"/>
              <a:ext cx="3811694" cy="461663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8021617" y="2137018"/>
              <a:ext cx="1615425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225" dirty="0" smtClean="0">
                  <a:solidFill>
                    <a:prstClr val="white"/>
                  </a:solidFill>
                </a:rPr>
                <a:t>弹性分布</a:t>
              </a:r>
              <a:endParaRPr lang="zh-CN" altLang="en-US" spc="225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89538" y="1500050"/>
            <a:ext cx="2815270" cy="377931"/>
            <a:chOff x="7892654" y="2125553"/>
            <a:chExt cx="3884083" cy="503907"/>
          </a:xfrm>
        </p:grpSpPr>
        <p:sp>
          <p:nvSpPr>
            <p:cNvPr id="44" name="圆角矩形 43"/>
            <p:cNvSpPr/>
            <p:nvPr/>
          </p:nvSpPr>
          <p:spPr>
            <a:xfrm>
              <a:off x="7892654" y="2125553"/>
              <a:ext cx="3884083" cy="48459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8021619" y="2137018"/>
              <a:ext cx="1652493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225" dirty="0" smtClean="0">
                  <a:solidFill>
                    <a:prstClr val="white"/>
                  </a:solidFill>
                </a:rPr>
                <a:t>数据集合</a:t>
              </a:r>
              <a:endParaRPr lang="zh-CN" altLang="en-US" spc="225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603958" y="1340127"/>
            <a:ext cx="3411263" cy="705727"/>
            <a:chOff x="7471943" y="1805208"/>
            <a:chExt cx="4548351" cy="940970"/>
          </a:xfrm>
        </p:grpSpPr>
        <p:grpSp>
          <p:nvGrpSpPr>
            <p:cNvPr id="50" name="组合 49"/>
            <p:cNvGrpSpPr/>
            <p:nvPr/>
          </p:nvGrpSpPr>
          <p:grpSpPr>
            <a:xfrm>
              <a:off x="7517356" y="1805208"/>
              <a:ext cx="3739185" cy="496992"/>
              <a:chOff x="7892653" y="2132469"/>
              <a:chExt cx="3739185" cy="496992"/>
            </a:xfrm>
          </p:grpSpPr>
          <p:sp>
            <p:nvSpPr>
              <p:cNvPr id="52" name="圆角矩形 51"/>
              <p:cNvSpPr/>
              <p:nvPr/>
            </p:nvSpPr>
            <p:spPr>
              <a:xfrm>
                <a:off x="7892653" y="2132469"/>
                <a:ext cx="3739185" cy="470766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8021620" y="2137018"/>
                <a:ext cx="193899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pc="225" dirty="0" smtClean="0">
                    <a:solidFill>
                      <a:prstClr val="white"/>
                    </a:solidFill>
                  </a:rPr>
                  <a:t>分布式存储</a:t>
                </a:r>
                <a:endParaRPr lang="zh-CN" altLang="en-US" spc="225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1" name="矩形 50"/>
            <p:cNvSpPr/>
            <p:nvPr/>
          </p:nvSpPr>
          <p:spPr>
            <a:xfrm>
              <a:off x="7471943" y="2256471"/>
              <a:ext cx="4548351" cy="4897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35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sp>
        <p:nvSpPr>
          <p:cNvPr id="54" name="矩形 53"/>
          <p:cNvSpPr/>
          <p:nvPr/>
        </p:nvSpPr>
        <p:spPr>
          <a:xfrm>
            <a:off x="5603958" y="3351793"/>
            <a:ext cx="3330493" cy="386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一旦生成便不可修改，易于同步处理</a:t>
            </a:r>
            <a:endParaRPr lang="zh-CN" altLang="en-US" sz="135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278330" y="3469186"/>
            <a:ext cx="2860979" cy="386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数据的分片可以自定义</a:t>
            </a:r>
            <a:endParaRPr lang="en-US" altLang="zh-CN" sz="1350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243825" y="1844879"/>
            <a:ext cx="3330493" cy="386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与编程语言中的集合类似</a:t>
            </a:r>
            <a:endParaRPr lang="zh-CN" altLang="en-US" sz="135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8" name="任意多边形 57"/>
          <p:cNvSpPr/>
          <p:nvPr/>
        </p:nvSpPr>
        <p:spPr>
          <a:xfrm>
            <a:off x="3084541" y="1663003"/>
            <a:ext cx="1082647" cy="891663"/>
          </a:xfrm>
          <a:custGeom>
            <a:avLst/>
            <a:gdLst>
              <a:gd name="connsiteX0" fmla="*/ 0 w 2129671"/>
              <a:gd name="connsiteY0" fmla="*/ 0 h 1465942"/>
              <a:gd name="connsiteX1" fmla="*/ 1886857 w 2129671"/>
              <a:gd name="connsiteY1" fmla="*/ 304800 h 1465942"/>
              <a:gd name="connsiteX2" fmla="*/ 2046514 w 2129671"/>
              <a:gd name="connsiteY2" fmla="*/ 1465942 h 1465942"/>
              <a:gd name="connsiteX0-1" fmla="*/ 0 w 3575982"/>
              <a:gd name="connsiteY0-2" fmla="*/ 0 h 1516742"/>
              <a:gd name="connsiteX1-3" fmla="*/ 1886857 w 3575982"/>
              <a:gd name="connsiteY1-4" fmla="*/ 304800 h 1516742"/>
              <a:gd name="connsiteX2-5" fmla="*/ 3571865 w 3575982"/>
              <a:gd name="connsiteY2-6" fmla="*/ 1516742 h 1516742"/>
              <a:gd name="connsiteX0-7" fmla="*/ 0 w 3571864"/>
              <a:gd name="connsiteY0-8" fmla="*/ 0 h 1516742"/>
              <a:gd name="connsiteX1-9" fmla="*/ 1886857 w 3571864"/>
              <a:gd name="connsiteY1-10" fmla="*/ 304800 h 1516742"/>
              <a:gd name="connsiteX2-11" fmla="*/ 3571865 w 3571864"/>
              <a:gd name="connsiteY2-12" fmla="*/ 1516742 h 1516742"/>
              <a:gd name="connsiteX0-13" fmla="*/ 0 w 3571864"/>
              <a:gd name="connsiteY0-14" fmla="*/ 0 h 1516742"/>
              <a:gd name="connsiteX1-15" fmla="*/ 2232219 w 3571864"/>
              <a:gd name="connsiteY1-16" fmla="*/ 635000 h 1516742"/>
              <a:gd name="connsiteX2-17" fmla="*/ 3571865 w 3571864"/>
              <a:gd name="connsiteY2-18" fmla="*/ 1516742 h 1516742"/>
              <a:gd name="connsiteX0-19" fmla="*/ 0 w 3571864"/>
              <a:gd name="connsiteY0-20" fmla="*/ 0 h 1516742"/>
              <a:gd name="connsiteX1-21" fmla="*/ 2232219 w 3571864"/>
              <a:gd name="connsiteY1-22" fmla="*/ 635000 h 1516742"/>
              <a:gd name="connsiteX2-23" fmla="*/ 3571865 w 3571864"/>
              <a:gd name="connsiteY2-24" fmla="*/ 1516742 h 1516742"/>
              <a:gd name="connsiteX0-25" fmla="*/ 0 w 3571864"/>
              <a:gd name="connsiteY0-26" fmla="*/ 0 h 1516742"/>
              <a:gd name="connsiteX1-27" fmla="*/ 2232219 w 3571864"/>
              <a:gd name="connsiteY1-28" fmla="*/ 635000 h 1516742"/>
              <a:gd name="connsiteX2-29" fmla="*/ 3571865 w 3571864"/>
              <a:gd name="connsiteY2-30" fmla="*/ 1516742 h 151674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571864" h="1516742">
                <a:moveTo>
                  <a:pt x="0" y="0"/>
                </a:moveTo>
                <a:cubicBezTo>
                  <a:pt x="772885" y="30238"/>
                  <a:pt x="1603331" y="327176"/>
                  <a:pt x="2232219" y="635000"/>
                </a:cubicBezTo>
                <a:cubicBezTo>
                  <a:pt x="2861107" y="942824"/>
                  <a:pt x="2943074" y="1045633"/>
                  <a:pt x="3571865" y="1516742"/>
                </a:cubicBezTo>
              </a:path>
            </a:pathLst>
          </a:cu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61" name="任意多边形 60"/>
          <p:cNvSpPr/>
          <p:nvPr/>
        </p:nvSpPr>
        <p:spPr>
          <a:xfrm rot="971766">
            <a:off x="4945511" y="1327158"/>
            <a:ext cx="519531" cy="1384332"/>
          </a:xfrm>
          <a:custGeom>
            <a:avLst/>
            <a:gdLst>
              <a:gd name="connsiteX0" fmla="*/ 17322 w 1004294"/>
              <a:gd name="connsiteY0" fmla="*/ 1465943 h 1465943"/>
              <a:gd name="connsiteX1" fmla="*/ 133437 w 1004294"/>
              <a:gd name="connsiteY1" fmla="*/ 537029 h 1465943"/>
              <a:gd name="connsiteX2" fmla="*/ 1004294 w 1004294"/>
              <a:gd name="connsiteY2" fmla="*/ 0 h 1465943"/>
              <a:gd name="connsiteX0-1" fmla="*/ 688 w 1633324"/>
              <a:gd name="connsiteY0-2" fmla="*/ 1444002 h 1444002"/>
              <a:gd name="connsiteX1-3" fmla="*/ 762467 w 1633324"/>
              <a:gd name="connsiteY1-4" fmla="*/ 537029 h 1444002"/>
              <a:gd name="connsiteX2-5" fmla="*/ 1633324 w 1633324"/>
              <a:gd name="connsiteY2-6" fmla="*/ 0 h 1444002"/>
              <a:gd name="connsiteX0-7" fmla="*/ 2761 w 1635397"/>
              <a:gd name="connsiteY0-8" fmla="*/ 1444002 h 1444002"/>
              <a:gd name="connsiteX1-9" fmla="*/ 281252 w 1635397"/>
              <a:gd name="connsiteY1-10" fmla="*/ 596491 h 1444002"/>
              <a:gd name="connsiteX2-11" fmla="*/ 1635397 w 1635397"/>
              <a:gd name="connsiteY2-12" fmla="*/ 0 h 1444002"/>
              <a:gd name="connsiteX0-13" fmla="*/ 2761 w 1635397"/>
              <a:gd name="connsiteY0-14" fmla="*/ 1444002 h 1444002"/>
              <a:gd name="connsiteX1-15" fmla="*/ 281252 w 1635397"/>
              <a:gd name="connsiteY1-16" fmla="*/ 596491 h 1444002"/>
              <a:gd name="connsiteX2-17" fmla="*/ 1635397 w 1635397"/>
              <a:gd name="connsiteY2-18" fmla="*/ 0 h 1444002"/>
              <a:gd name="connsiteX0-19" fmla="*/ 38303 w 1670939"/>
              <a:gd name="connsiteY0-20" fmla="*/ 1444002 h 1444002"/>
              <a:gd name="connsiteX1-21" fmla="*/ 316794 w 1670939"/>
              <a:gd name="connsiteY1-22" fmla="*/ 596491 h 1444002"/>
              <a:gd name="connsiteX2-23" fmla="*/ 1670939 w 1670939"/>
              <a:gd name="connsiteY2-24" fmla="*/ 0 h 1444002"/>
              <a:gd name="connsiteX0-25" fmla="*/ 2175 w 1634811"/>
              <a:gd name="connsiteY0-26" fmla="*/ 1444002 h 1444002"/>
              <a:gd name="connsiteX1-27" fmla="*/ 591374 w 1634811"/>
              <a:gd name="connsiteY1-28" fmla="*/ 630399 h 1444002"/>
              <a:gd name="connsiteX2-29" fmla="*/ 1634811 w 1634811"/>
              <a:gd name="connsiteY2-30" fmla="*/ 0 h 1444002"/>
              <a:gd name="connsiteX0-31" fmla="*/ 0 w 1632636"/>
              <a:gd name="connsiteY0-32" fmla="*/ 1444002 h 1444002"/>
              <a:gd name="connsiteX1-33" fmla="*/ 589199 w 1632636"/>
              <a:gd name="connsiteY1-34" fmla="*/ 630399 h 1444002"/>
              <a:gd name="connsiteX2-35" fmla="*/ 1632636 w 1632636"/>
              <a:gd name="connsiteY2-36" fmla="*/ 0 h 1444002"/>
              <a:gd name="connsiteX0-37" fmla="*/ 0 w 1703563"/>
              <a:gd name="connsiteY0-38" fmla="*/ 1396840 h 1396840"/>
              <a:gd name="connsiteX1-39" fmla="*/ 660126 w 1703563"/>
              <a:gd name="connsiteY1-40" fmla="*/ 630399 h 1396840"/>
              <a:gd name="connsiteX2-41" fmla="*/ 1703563 w 1703563"/>
              <a:gd name="connsiteY2-42" fmla="*/ 0 h 13968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703563" h="1396840">
                <a:moveTo>
                  <a:pt x="0" y="1396840"/>
                </a:moveTo>
                <a:cubicBezTo>
                  <a:pt x="37494" y="1352400"/>
                  <a:pt x="376199" y="863206"/>
                  <a:pt x="660126" y="630399"/>
                </a:cubicBezTo>
                <a:cubicBezTo>
                  <a:pt x="944053" y="397592"/>
                  <a:pt x="1350382" y="146352"/>
                  <a:pt x="1703563" y="0"/>
                </a:cubicBezTo>
              </a:path>
            </a:pathLst>
          </a:cu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63" name="文本框 27"/>
          <p:cNvSpPr txBox="1"/>
          <p:nvPr/>
        </p:nvSpPr>
        <p:spPr>
          <a:xfrm>
            <a:off x="6373325" y="234392"/>
            <a:ext cx="27879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内存大数据计算框架</a:t>
            </a:r>
            <a:r>
              <a:rPr lang="en-US" altLang="zh-CN" sz="1350" dirty="0" smtClean="0">
                <a:solidFill>
                  <a:prstClr val="white"/>
                </a:solidFill>
              </a:rPr>
              <a:t>Spark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38018" y="1718212"/>
            <a:ext cx="3132515" cy="698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切分为多个数据块，分散存储在多个节点中</a:t>
            </a:r>
            <a:endParaRPr lang="en-US" altLang="zh-CN" sz="1350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18" name="曲线连接符 17"/>
          <p:cNvCxnSpPr>
            <a:stCxn id="22" idx="2"/>
            <a:endCxn id="41" idx="3"/>
          </p:cNvCxnSpPr>
          <p:nvPr/>
        </p:nvCxnSpPr>
        <p:spPr>
          <a:xfrm rot="10800000" flipV="1">
            <a:off x="3139312" y="3310895"/>
            <a:ext cx="477318" cy="430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曲线连接符 25"/>
          <p:cNvCxnSpPr>
            <a:endCxn id="38" idx="1"/>
          </p:cNvCxnSpPr>
          <p:nvPr/>
        </p:nvCxnSpPr>
        <p:spPr>
          <a:xfrm flipV="1">
            <a:off x="5216833" y="3190601"/>
            <a:ext cx="421189" cy="6853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6"/>
          <p:cNvSpPr txBox="1"/>
          <p:nvPr/>
        </p:nvSpPr>
        <p:spPr>
          <a:xfrm>
            <a:off x="452232" y="173917"/>
            <a:ext cx="237896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5.4 Spark RDD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grpSp>
        <p:nvGrpSpPr>
          <p:cNvPr id="47" name="组合 36"/>
          <p:cNvGrpSpPr/>
          <p:nvPr/>
        </p:nvGrpSpPr>
        <p:grpSpPr>
          <a:xfrm>
            <a:off x="5704796" y="4354202"/>
            <a:ext cx="2804384" cy="369332"/>
            <a:chOff x="7892654" y="2137018"/>
            <a:chExt cx="3739175" cy="492442"/>
          </a:xfrm>
        </p:grpSpPr>
        <p:sp>
          <p:nvSpPr>
            <p:cNvPr id="48" name="圆角矩形 47"/>
            <p:cNvSpPr/>
            <p:nvPr/>
          </p:nvSpPr>
          <p:spPr>
            <a:xfrm>
              <a:off x="7892654" y="2152929"/>
              <a:ext cx="3739175" cy="429847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8021619" y="2137018"/>
              <a:ext cx="1938990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225" dirty="0" smtClean="0">
                  <a:solidFill>
                    <a:prstClr val="white"/>
                  </a:solidFill>
                </a:rPr>
                <a:t>可重新计算</a:t>
              </a:r>
              <a:endParaRPr lang="zh-CN" altLang="en-US" spc="225" dirty="0">
                <a:solidFill>
                  <a:prstClr val="white"/>
                </a:solidFill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5670732" y="4688520"/>
            <a:ext cx="3330493" cy="386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在出现异常错误的情况下能够重新计算出</a:t>
            </a:r>
            <a:endParaRPr lang="zh-CN" altLang="en-US" sz="135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60" name="曲线连接符 59"/>
          <p:cNvCxnSpPr>
            <a:stCxn id="22" idx="5"/>
            <a:endCxn id="48" idx="1"/>
          </p:cNvCxnSpPr>
          <p:nvPr/>
        </p:nvCxnSpPr>
        <p:spPr>
          <a:xfrm rot="16200000" flipH="1">
            <a:off x="5018304" y="3840836"/>
            <a:ext cx="650676" cy="722307"/>
          </a:xfrm>
          <a:prstGeom prst="curved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组合 39"/>
          <p:cNvGrpSpPr/>
          <p:nvPr/>
        </p:nvGrpSpPr>
        <p:grpSpPr>
          <a:xfrm>
            <a:off x="405035" y="4549265"/>
            <a:ext cx="2826197" cy="369332"/>
            <a:chOff x="7892654" y="2137018"/>
            <a:chExt cx="3811694" cy="492442"/>
          </a:xfrm>
        </p:grpSpPr>
        <p:sp>
          <p:nvSpPr>
            <p:cNvPr id="65" name="圆角矩形 64"/>
            <p:cNvSpPr/>
            <p:nvPr/>
          </p:nvSpPr>
          <p:spPr>
            <a:xfrm>
              <a:off x="7892654" y="2137021"/>
              <a:ext cx="3811694" cy="461663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8021617" y="2137018"/>
              <a:ext cx="1611101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225" dirty="0" smtClean="0">
                  <a:solidFill>
                    <a:prstClr val="white"/>
                  </a:solidFill>
                </a:rPr>
                <a:t>可持久化</a:t>
              </a:r>
              <a:endParaRPr lang="zh-CN" altLang="en-US" spc="225" dirty="0">
                <a:solidFill>
                  <a:prstClr val="white"/>
                </a:solidFill>
              </a:endParaRPr>
            </a:p>
          </p:txBody>
        </p:sp>
      </p:grpSp>
      <p:sp>
        <p:nvSpPr>
          <p:cNvPr id="67" name="矩形 66"/>
          <p:cNvSpPr/>
          <p:nvPr/>
        </p:nvSpPr>
        <p:spPr>
          <a:xfrm>
            <a:off x="370250" y="4876380"/>
            <a:ext cx="2860979" cy="386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可缓存，避免重复计算</a:t>
            </a:r>
            <a:endParaRPr lang="en-US" altLang="zh-CN" sz="1350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68" name="曲线连接符 67"/>
          <p:cNvCxnSpPr>
            <a:stCxn id="22" idx="3"/>
            <a:endCxn id="65" idx="3"/>
          </p:cNvCxnSpPr>
          <p:nvPr/>
        </p:nvCxnSpPr>
        <p:spPr>
          <a:xfrm rot="5400000">
            <a:off x="3118234" y="3989650"/>
            <a:ext cx="845739" cy="619742"/>
          </a:xfrm>
          <a:prstGeom prst="curved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37896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5.4 Spark</a:t>
            </a:r>
            <a:r>
              <a:rPr lang="en-US" altLang="en-US" sz="2100" b="1" spc="225" dirty="0">
                <a:solidFill>
                  <a:prstClr val="white"/>
                </a:solidFill>
              </a:rPr>
              <a:t> </a:t>
            </a:r>
            <a:r>
              <a:rPr lang="en-US" altLang="en-US" sz="2100" b="1" spc="225" dirty="0" smtClean="0">
                <a:solidFill>
                  <a:prstClr val="white"/>
                </a:solidFill>
              </a:rPr>
              <a:t>RDD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27879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内存大数据计算框架</a:t>
            </a:r>
            <a:r>
              <a:rPr lang="en-US" altLang="zh-CN" sz="1350" dirty="0" smtClean="0">
                <a:solidFill>
                  <a:prstClr val="white"/>
                </a:solidFill>
              </a:rPr>
              <a:t>Spark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1009" y="995946"/>
            <a:ext cx="7377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zh-CN" altLang="en-US" dirty="0" smtClean="0"/>
              <a:t>常用</a:t>
            </a:r>
            <a:r>
              <a:rPr kumimoji="1" lang="en-US" altLang="zh-CN" dirty="0" smtClean="0"/>
              <a:t>RDD</a:t>
            </a:r>
            <a:r>
              <a:rPr kumimoji="1" lang="zh-CN" altLang="en-US" dirty="0" smtClean="0"/>
              <a:t>转换操作</a:t>
            </a:r>
            <a:endParaRPr kumimoji="1" lang="zh-CN" altLang="en-US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287286" y="1542060"/>
          <a:ext cx="8648809" cy="4106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834"/>
                <a:gridCol w="6909975"/>
              </a:tblGrid>
              <a:tr h="44640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RDD</a:t>
                      </a:r>
                      <a:r>
                        <a:rPr lang="zh-CN" altLang="en-US" dirty="0" smtClean="0"/>
                        <a:t>转换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含义</a:t>
                      </a:r>
                      <a:endParaRPr lang="zh-CN" altLang="en-US" dirty="0"/>
                    </a:p>
                  </a:txBody>
                  <a:tcPr/>
                </a:tc>
              </a:tr>
              <a:tr h="446400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map(</a:t>
                      </a:r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通过函数</a:t>
                      </a:r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对数据集中的每个成员进行转换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</a:tr>
              <a:tr h="438408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filter(</a:t>
                      </a:r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通过函数</a:t>
                      </a:r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选择过滤数据集中的成员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</a:tr>
              <a:tr h="407386">
                <a:tc>
                  <a:txBody>
                    <a:bodyPr/>
                    <a:lstStyle/>
                    <a:p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flatMap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和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map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转换类似，但函数</a:t>
                      </a:r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可以把单个成员转换为多个成员。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</a:tr>
              <a:tr h="453545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union(other)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返回当前集合与</a:t>
                      </a:r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otherDataset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集合的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union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操作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</a:tr>
              <a:tr h="336046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distinct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去掉集合中重复成员，使新的集合中成员各不相同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</a:tr>
              <a:tr h="454068">
                <a:tc>
                  <a:txBody>
                    <a:bodyPr/>
                    <a:lstStyle/>
                    <a:p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groupByKey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对键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值（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key-value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）对集合按照键（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key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）进行</a:t>
                      </a:r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groupBy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操作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</a:tr>
              <a:tr h="454068">
                <a:tc>
                  <a:txBody>
                    <a:bodyPr/>
                    <a:lstStyle/>
                    <a:p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sortByKey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对键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值（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key-value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）对集合进行排序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</a:tr>
              <a:tr h="454068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join(other)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对两个键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值（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key-value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）对集合：（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K,V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），（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K,W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）进行连接操作，形成新的键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值对集合：（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，（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V,W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））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37896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5.4 Spark</a:t>
            </a:r>
            <a:r>
              <a:rPr lang="en-US" altLang="en-US" sz="2100" b="1" spc="225" dirty="0">
                <a:solidFill>
                  <a:prstClr val="white"/>
                </a:solidFill>
              </a:rPr>
              <a:t> </a:t>
            </a:r>
            <a:r>
              <a:rPr lang="en-US" altLang="en-US" sz="2100" b="1" spc="225" dirty="0" smtClean="0">
                <a:solidFill>
                  <a:prstClr val="white"/>
                </a:solidFill>
              </a:rPr>
              <a:t>RDD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27879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内存大数据计算框架</a:t>
            </a:r>
            <a:r>
              <a:rPr lang="en-US" altLang="zh-CN" sz="1350" dirty="0" smtClean="0">
                <a:solidFill>
                  <a:prstClr val="white"/>
                </a:solidFill>
              </a:rPr>
              <a:t>Spark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1009" y="1222716"/>
            <a:ext cx="7377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en-US" altLang="zh-CN" dirty="0" smtClean="0"/>
              <a:t>RDD</a:t>
            </a:r>
            <a:r>
              <a:rPr kumimoji="1" lang="zh-CN" altLang="en-US" dirty="0" smtClean="0"/>
              <a:t>依赖关系：</a:t>
            </a:r>
            <a:r>
              <a:rPr kumimoji="1" lang="en-US" altLang="zh-CN" dirty="0" smtClean="0"/>
              <a:t>RDD</a:t>
            </a:r>
            <a:r>
              <a:rPr kumimoji="1" lang="zh-CN" altLang="en-US" dirty="0" smtClean="0"/>
              <a:t>转换生成新的</a:t>
            </a:r>
            <a:r>
              <a:rPr kumimoji="1" lang="en-US" altLang="zh-CN" dirty="0" smtClean="0"/>
              <a:t>RDD,</a:t>
            </a:r>
            <a:r>
              <a:rPr kumimoji="1" lang="zh-CN" altLang="en-US" dirty="0" smtClean="0"/>
              <a:t> 新的</a:t>
            </a:r>
            <a:r>
              <a:rPr kumimoji="1" lang="en-US" altLang="zh-CN" dirty="0" smtClean="0"/>
              <a:t>RDD</a:t>
            </a:r>
            <a:r>
              <a:rPr kumimoji="1" lang="zh-CN" altLang="en-US" dirty="0" smtClean="0"/>
              <a:t>依赖于旧的形成依赖关系</a:t>
            </a:r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831615" y="2948035"/>
            <a:ext cx="69553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1</a:t>
            </a:r>
            <a:r>
              <a:rPr kumimoji="1" lang="zh-CN" altLang="en-US" dirty="0" smtClean="0"/>
              <a:t>）窄依赖</a:t>
            </a:r>
            <a:endParaRPr kumimoji="1" lang="en-US" altLang="zh-CN" dirty="0" smtClean="0"/>
          </a:p>
          <a:p>
            <a:r>
              <a:rPr kumimoji="1" lang="zh-CN" altLang="en-US" dirty="0" smtClean="0"/>
              <a:t>     父</a:t>
            </a:r>
            <a:r>
              <a:rPr kumimoji="1" lang="en-US" altLang="zh-CN" dirty="0" smtClean="0"/>
              <a:t>RDD</a:t>
            </a:r>
            <a:r>
              <a:rPr kumimoji="1" lang="zh-CN" altLang="en-US" dirty="0" smtClean="0"/>
              <a:t>的每个分区最多被一个子</a:t>
            </a:r>
            <a:r>
              <a:rPr kumimoji="1" lang="en-US" altLang="zh-CN" dirty="0" smtClean="0"/>
              <a:t>RDD</a:t>
            </a:r>
            <a:r>
              <a:rPr kumimoji="1" lang="zh-CN" altLang="en-US" dirty="0" smtClean="0"/>
              <a:t>分区所依赖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en-US" altLang="zh-CN" dirty="0" smtClean="0"/>
              <a:t>2</a:t>
            </a:r>
            <a:r>
              <a:rPr kumimoji="1" lang="zh-CN" altLang="en-US" dirty="0" smtClean="0"/>
              <a:t>）宽依赖</a:t>
            </a:r>
            <a:endParaRPr kumimoji="1" lang="en-US" altLang="zh-CN" dirty="0" smtClean="0"/>
          </a:p>
          <a:p>
            <a:r>
              <a:rPr kumimoji="1" lang="zh-CN" altLang="zh-CN" dirty="0"/>
              <a:t> </a:t>
            </a:r>
            <a:r>
              <a:rPr kumimoji="1" lang="zh-CN" altLang="en-US" dirty="0" smtClean="0"/>
              <a:t>    子</a:t>
            </a:r>
            <a:r>
              <a:rPr kumimoji="1" lang="en-US" altLang="zh-CN" dirty="0" smtClean="0"/>
              <a:t>RDD</a:t>
            </a:r>
            <a:r>
              <a:rPr kumimoji="1" lang="zh-CN" altLang="en-US" dirty="0" smtClean="0"/>
              <a:t>的每个分区都依赖于父</a:t>
            </a:r>
            <a:r>
              <a:rPr kumimoji="1" lang="en-US" altLang="zh-CN" dirty="0" smtClean="0"/>
              <a:t>RDD</a:t>
            </a:r>
            <a:r>
              <a:rPr kumimoji="1" lang="zh-CN" altLang="en-US" dirty="0" smtClean="0"/>
              <a:t>的所有分区或多个分区</a:t>
            </a:r>
            <a:endParaRPr kumimoji="1"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16926" y="2546460"/>
            <a:ext cx="72397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zh-CN" altLang="en-US" dirty="0" smtClean="0"/>
              <a:t>按照</a:t>
            </a:r>
            <a:r>
              <a:rPr kumimoji="1" lang="en-US" altLang="zh-CN" dirty="0" smtClean="0"/>
              <a:t>RDD</a:t>
            </a:r>
            <a:r>
              <a:rPr kumimoji="1" lang="zh-CN" altLang="en-US" dirty="0" smtClean="0"/>
              <a:t>分区的依赖关系可分为两种类型：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37896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5.4 Spark</a:t>
            </a:r>
            <a:r>
              <a:rPr lang="en-US" altLang="en-US" sz="2100" b="1" spc="225" dirty="0">
                <a:solidFill>
                  <a:prstClr val="white"/>
                </a:solidFill>
              </a:rPr>
              <a:t> </a:t>
            </a:r>
            <a:r>
              <a:rPr lang="en-US" altLang="en-US" sz="2100" b="1" spc="225" dirty="0" smtClean="0">
                <a:solidFill>
                  <a:prstClr val="white"/>
                </a:solidFill>
              </a:rPr>
              <a:t>RDD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27879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内存大数据计算框架</a:t>
            </a:r>
            <a:r>
              <a:rPr lang="en-US" altLang="zh-CN" sz="1350" dirty="0" smtClean="0">
                <a:solidFill>
                  <a:prstClr val="white"/>
                </a:solidFill>
              </a:rPr>
              <a:t>Spark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0769" y="965710"/>
            <a:ext cx="7377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en-US" altLang="zh-CN" dirty="0" smtClean="0"/>
              <a:t>RDD</a:t>
            </a:r>
            <a:r>
              <a:rPr kumimoji="1" lang="zh-CN" altLang="en-US" dirty="0" smtClean="0"/>
              <a:t>窄依赖</a:t>
            </a:r>
            <a:endParaRPr kumimoji="1"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83" y="1990904"/>
            <a:ext cx="2832291" cy="236313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466" y="1531898"/>
            <a:ext cx="2980811" cy="371159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648113" y="4505227"/>
            <a:ext cx="92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第一类</a:t>
            </a:r>
            <a:endParaRPr kumimoji="1"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5973715" y="5368185"/>
            <a:ext cx="92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第二类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37896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5.4 Spark</a:t>
            </a:r>
            <a:r>
              <a:rPr lang="en-US" altLang="en-US" sz="2100" b="1" spc="225" dirty="0">
                <a:solidFill>
                  <a:prstClr val="white"/>
                </a:solidFill>
              </a:rPr>
              <a:t> </a:t>
            </a:r>
            <a:r>
              <a:rPr lang="en-US" altLang="en-US" sz="2100" b="1" spc="225" dirty="0" smtClean="0">
                <a:solidFill>
                  <a:prstClr val="white"/>
                </a:solidFill>
              </a:rPr>
              <a:t>RDD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27879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内存大数据计算框架</a:t>
            </a:r>
            <a:r>
              <a:rPr lang="en-US" altLang="zh-CN" sz="1350" dirty="0" smtClean="0">
                <a:solidFill>
                  <a:prstClr val="white"/>
                </a:solidFill>
              </a:rPr>
              <a:t>Spark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0769" y="965710"/>
            <a:ext cx="7377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en-US" altLang="zh-CN" dirty="0" smtClean="0"/>
              <a:t>RDD</a:t>
            </a:r>
            <a:r>
              <a:rPr kumimoji="1" lang="zh-CN" altLang="en-US" dirty="0" smtClean="0"/>
              <a:t>宽依赖</a:t>
            </a:r>
            <a:endParaRPr kumimoji="1"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896" y="1863315"/>
            <a:ext cx="3571524" cy="2611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37896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5.4 Spark</a:t>
            </a:r>
            <a:r>
              <a:rPr lang="en-US" altLang="en-US" sz="2100" b="1" spc="225" dirty="0">
                <a:solidFill>
                  <a:prstClr val="white"/>
                </a:solidFill>
              </a:rPr>
              <a:t> </a:t>
            </a:r>
            <a:r>
              <a:rPr lang="en-US" altLang="en-US" sz="2100" b="1" spc="225" dirty="0" smtClean="0">
                <a:solidFill>
                  <a:prstClr val="white"/>
                </a:solidFill>
              </a:rPr>
              <a:t>RDD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27879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内存大数据计算框架</a:t>
            </a:r>
            <a:r>
              <a:rPr lang="en-US" altLang="zh-CN" sz="1350" dirty="0" smtClean="0">
                <a:solidFill>
                  <a:prstClr val="white"/>
                </a:solidFill>
              </a:rPr>
              <a:t>Spark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0" name="31 CuadroTexto"/>
          <p:cNvSpPr txBox="1"/>
          <p:nvPr/>
        </p:nvSpPr>
        <p:spPr>
          <a:xfrm>
            <a:off x="4729199" y="6267161"/>
            <a:ext cx="36515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altLang="zh-CN" sz="1200" b="1" dirty="0" smtClean="0">
                <a:solidFill>
                  <a:schemeClr val="bg1">
                    <a:lumMod val="50000"/>
                  </a:schemeClr>
                </a:solidFill>
              </a:rPr>
              <a:t>30</a:t>
            </a:r>
            <a:endParaRPr lang="es-ES" altLang="zh-C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1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  <a:t>26</a:t>
            </a:fld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470769" y="965710"/>
            <a:ext cx="7377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en-US" altLang="zh-CN" dirty="0" smtClean="0"/>
              <a:t>RDD</a:t>
            </a:r>
            <a:r>
              <a:rPr kumimoji="1" lang="zh-CN" altLang="en-US" dirty="0" smtClean="0"/>
              <a:t>行动操作（</a:t>
            </a:r>
            <a:r>
              <a:rPr kumimoji="1" lang="en-US" altLang="zh-CN" dirty="0" smtClean="0"/>
              <a:t>Action</a:t>
            </a:r>
            <a:r>
              <a:rPr kumimoji="1" lang="zh-CN" altLang="en-US" dirty="0" smtClean="0"/>
              <a:t>）</a:t>
            </a:r>
            <a:endParaRPr kumimoji="1" lang="zh-CN" altLang="en-US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25775" y="1466465"/>
          <a:ext cx="7650870" cy="4419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7786"/>
                <a:gridCol w="5863084"/>
              </a:tblGrid>
              <a:tr h="366621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Action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含义</a:t>
                      </a:r>
                      <a:endParaRPr lang="zh-CN" altLang="en-US" dirty="0"/>
                    </a:p>
                  </a:txBody>
                  <a:tcPr/>
                </a:tc>
              </a:tr>
              <a:tr h="366621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collect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返回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RDD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中的所有元素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</a:tr>
              <a:tr h="366621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count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返回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RDD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中元素的数量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</a:tr>
              <a:tr h="342807">
                <a:tc>
                  <a:txBody>
                    <a:bodyPr/>
                    <a:lstStyle/>
                    <a:p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countByKey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计算键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值对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RDD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每个键（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key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）对应的元素个数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</a:tr>
              <a:tr h="366621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返回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RDD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中第一个元素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</a:tr>
              <a:tr h="366621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take(n)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返回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RDD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中前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个元素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</a:tr>
              <a:tr h="412405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reduce(</a:t>
                      </a:r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通过函数</a:t>
                      </a:r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对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RDD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进行聚合操作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</a:tr>
              <a:tr h="903996">
                <a:tc>
                  <a:txBody>
                    <a:bodyPr/>
                    <a:lstStyle/>
                    <a:p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saveAsTextFile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(path)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把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RDD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保存为一个文本文件，可以选择保存在本地文件系统、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HDFS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等。文件中的一行为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RDD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中的一个元素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</a:tr>
              <a:tr h="903996">
                <a:tc>
                  <a:txBody>
                    <a:bodyPr/>
                    <a:lstStyle/>
                    <a:p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foreach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通过函数</a:t>
                      </a:r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对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RDD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中的每个元素进行计算，通常在更新累加器或者使用外部存储系统时用到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37896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5.4 Spark</a:t>
            </a:r>
            <a:r>
              <a:rPr lang="en-US" altLang="en-US" sz="2100" b="1" spc="225" dirty="0">
                <a:solidFill>
                  <a:prstClr val="white"/>
                </a:solidFill>
              </a:rPr>
              <a:t> </a:t>
            </a:r>
            <a:r>
              <a:rPr lang="en-US" altLang="en-US" sz="2100" b="1" spc="225" dirty="0" smtClean="0">
                <a:solidFill>
                  <a:prstClr val="white"/>
                </a:solidFill>
              </a:rPr>
              <a:t>RDD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27879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内存大数据计算框架</a:t>
            </a:r>
            <a:r>
              <a:rPr lang="en-US" altLang="zh-CN" sz="1350" dirty="0" smtClean="0">
                <a:solidFill>
                  <a:prstClr val="white"/>
                </a:solidFill>
              </a:rPr>
              <a:t>Spark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0769" y="965710"/>
            <a:ext cx="7377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en-US" altLang="zh-CN" dirty="0" smtClean="0"/>
              <a:t>RDD</a:t>
            </a:r>
            <a:r>
              <a:rPr kumimoji="1" lang="zh-CN" altLang="en-US" dirty="0" smtClean="0"/>
              <a:t>作业的执行 </a:t>
            </a:r>
            <a:endParaRPr kumimoji="1" lang="en-US" altLang="zh-CN" dirty="0" smtClean="0"/>
          </a:p>
          <a:p>
            <a:pPr>
              <a:buClr>
                <a:schemeClr val="accent1"/>
              </a:buClr>
            </a:pPr>
            <a:r>
              <a:rPr kumimoji="1" lang="zh-CN" altLang="zh-CN" dirty="0"/>
              <a:t> </a:t>
            </a:r>
            <a:r>
              <a:rPr kumimoji="1" lang="zh-CN" altLang="en-US" dirty="0" smtClean="0"/>
              <a:t>          </a:t>
            </a:r>
            <a:r>
              <a:rPr kumimoji="1" lang="en-US" altLang="zh-CN" dirty="0" smtClean="0"/>
              <a:t>RDD</a:t>
            </a:r>
            <a:r>
              <a:rPr kumimoji="1" lang="zh-CN" altLang="en-US" dirty="0" smtClean="0"/>
              <a:t>的转换是惰性的</a:t>
            </a:r>
            <a:r>
              <a:rPr kumimoji="1" lang="zh-CN" altLang="zh-CN" dirty="0" smtClean="0"/>
              <a:t>（</a:t>
            </a:r>
            <a:r>
              <a:rPr kumimoji="1" lang="en-US" altLang="zh-CN" dirty="0" smtClean="0"/>
              <a:t>lazy</a:t>
            </a:r>
            <a:r>
              <a:rPr kumimoji="1" lang="zh-CN" altLang="en-US" dirty="0" smtClean="0"/>
              <a:t>）</a:t>
            </a:r>
            <a:r>
              <a:rPr kumimoji="1" lang="zh-CN" altLang="zh-CN" dirty="0" smtClean="0"/>
              <a:t>，</a:t>
            </a:r>
            <a:r>
              <a:rPr kumimoji="1" lang="zh-CN" altLang="en-US" dirty="0" smtClean="0"/>
              <a:t>遇到</a:t>
            </a:r>
            <a:r>
              <a:rPr kumimoji="1" lang="en-US" altLang="zh-CN" dirty="0" smtClean="0"/>
              <a:t>Action</a:t>
            </a:r>
            <a:r>
              <a:rPr kumimoji="1" lang="zh-CN" altLang="en-US" dirty="0" smtClean="0"/>
              <a:t>时才会执行</a:t>
            </a:r>
            <a:endParaRPr kumimoji="1"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70" y="1868747"/>
            <a:ext cx="6606558" cy="3035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222012" y="1169836"/>
              <a:ext cx="26999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第五章</a:t>
              </a:r>
              <a:r>
                <a:rPr lang="zh-CN" altLang="en-US" sz="2800" dirty="0">
                  <a:solidFill>
                    <a:schemeClr val="accent4"/>
                  </a:solidFill>
                </a:rPr>
                <a:t> </a:t>
              </a:r>
              <a:r>
                <a:rPr lang="zh-CN" altLang="en-US" sz="2800" dirty="0" smtClean="0">
                  <a:solidFill>
                    <a:schemeClr val="accent4"/>
                  </a:solidFill>
                </a:rPr>
                <a:t>内存大数据计算框架 </a:t>
              </a:r>
              <a:r>
                <a:rPr lang="en-US" altLang="zh-CN" sz="2800" dirty="0">
                  <a:solidFill>
                    <a:schemeClr val="accent4"/>
                  </a:solidFill>
                </a:rPr>
                <a:t>Spark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39414" y="4633725"/>
            <a:ext cx="5693399" cy="415498"/>
            <a:chOff x="1807265" y="2462595"/>
            <a:chExt cx="5693399" cy="415498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265758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.5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Spark</a:t>
              </a:r>
              <a:r>
                <a:rPr lang="en-US" altLang="zh-CN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Shell</a:t>
              </a:r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54534" y="2121995"/>
            <a:ext cx="5693399" cy="426278"/>
            <a:chOff x="1807265" y="2935089"/>
            <a:chExt cx="5693399" cy="426278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2383717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.1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Spark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简介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754534" y="2736202"/>
            <a:ext cx="5693399" cy="426278"/>
            <a:chOff x="1807265" y="3400693"/>
            <a:chExt cx="5693399" cy="426278"/>
          </a:xfrm>
        </p:grpSpPr>
        <p:sp>
          <p:nvSpPr>
            <p:cNvPr id="51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2" name="矩形 51"/>
            <p:cNvSpPr/>
            <p:nvPr/>
          </p:nvSpPr>
          <p:spPr>
            <a:xfrm>
              <a:off x="1881814" y="3411473"/>
              <a:ext cx="2390398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Spark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部署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754534" y="3379796"/>
            <a:ext cx="5693399" cy="426279"/>
            <a:chOff x="1807265" y="3866296"/>
            <a:chExt cx="5693399" cy="426279"/>
          </a:xfrm>
        </p:grpSpPr>
        <p:sp>
          <p:nvSpPr>
            <p:cNvPr id="53" name="圆角矩形 5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4" name="矩形 53"/>
            <p:cNvSpPr/>
            <p:nvPr/>
          </p:nvSpPr>
          <p:spPr>
            <a:xfrm>
              <a:off x="1881814" y="3877077"/>
              <a:ext cx="2383717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.3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Spark</a:t>
              </a:r>
              <a:r>
                <a:rPr lang="en-US" altLang="en-US" sz="2100" spc="225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配置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51096" y="5314718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4" name="组合 69"/>
          <p:cNvGrpSpPr/>
          <p:nvPr/>
        </p:nvGrpSpPr>
        <p:grpSpPr>
          <a:xfrm>
            <a:off x="1764226" y="4015641"/>
            <a:ext cx="5693399" cy="426279"/>
            <a:chOff x="1807265" y="3866296"/>
            <a:chExt cx="5693399" cy="426279"/>
          </a:xfrm>
        </p:grpSpPr>
        <p:sp>
          <p:nvSpPr>
            <p:cNvPr id="45" name="圆角矩形 44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6" name="矩形 45"/>
            <p:cNvSpPr/>
            <p:nvPr/>
          </p:nvSpPr>
          <p:spPr>
            <a:xfrm>
              <a:off x="1881814" y="3877077"/>
              <a:ext cx="2568582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.4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Spark</a:t>
              </a:r>
              <a:r>
                <a:rPr lang="en-US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RDD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46796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</a:t>
            </a:r>
            <a:r>
              <a:rPr lang="en-US" altLang="zh-CN" sz="2100" b="1" spc="225" dirty="0">
                <a:solidFill>
                  <a:prstClr val="white"/>
                </a:solidFill>
              </a:rPr>
              <a:t>5</a:t>
            </a:r>
            <a:r>
              <a:rPr lang="en-US" altLang="zh-CN" sz="2100" b="1" spc="225" dirty="0" smtClean="0">
                <a:solidFill>
                  <a:prstClr val="white"/>
                </a:solidFill>
              </a:rPr>
              <a:t> Spark</a:t>
            </a:r>
            <a:r>
              <a:rPr lang="en-US" altLang="en-US" sz="2100" b="1" spc="225" dirty="0">
                <a:solidFill>
                  <a:prstClr val="white"/>
                </a:solidFill>
              </a:rPr>
              <a:t> </a:t>
            </a:r>
            <a:r>
              <a:rPr lang="en-US" altLang="en-US" sz="2100" b="1" spc="225" dirty="0" smtClean="0">
                <a:solidFill>
                  <a:prstClr val="white"/>
                </a:solidFill>
              </a:rPr>
              <a:t>Shell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27879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内存大数据计算框架</a:t>
            </a:r>
            <a:r>
              <a:rPr lang="en-US" altLang="zh-CN" sz="1350" dirty="0" smtClean="0">
                <a:solidFill>
                  <a:prstClr val="white"/>
                </a:solidFill>
              </a:rPr>
              <a:t>Spark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64928" y="965710"/>
            <a:ext cx="83443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zh-CN" altLang="en-US" dirty="0" smtClean="0"/>
              <a:t>交互式数据分析工具，适用于：</a:t>
            </a:r>
            <a:endParaRPr kumimoji="1" lang="en-US" altLang="zh-CN" dirty="0" smtClean="0"/>
          </a:p>
          <a:p>
            <a:pPr>
              <a:buClr>
                <a:schemeClr val="accent1"/>
              </a:buClr>
            </a:pPr>
            <a:endParaRPr kumimoji="1" lang="en-US" altLang="zh-CN" dirty="0"/>
          </a:p>
          <a:p>
            <a:pPr>
              <a:buClr>
                <a:schemeClr val="accent1"/>
              </a:buClr>
            </a:pPr>
            <a:endParaRPr kumimoji="1" lang="en-US" altLang="zh-CN" dirty="0" smtClean="0"/>
          </a:p>
          <a:p>
            <a:pPr>
              <a:buClr>
                <a:schemeClr val="accent1"/>
              </a:buClr>
            </a:pPr>
            <a:r>
              <a:rPr kumimoji="1" lang="en-US" altLang="zh-CN" dirty="0" smtClean="0"/>
              <a:t>	1</a:t>
            </a:r>
            <a:r>
              <a:rPr kumimoji="1" lang="zh-CN" altLang="en-US" dirty="0" smtClean="0"/>
              <a:t>）快速数据分析</a:t>
            </a:r>
            <a:endParaRPr kumimoji="1" lang="en-US" altLang="zh-CN" dirty="0" smtClean="0"/>
          </a:p>
          <a:p>
            <a:pPr>
              <a:buClr>
                <a:schemeClr val="accent1"/>
              </a:buClr>
            </a:pPr>
            <a:endParaRPr kumimoji="1" lang="en-US" altLang="zh-CN" dirty="0" smtClean="0"/>
          </a:p>
          <a:p>
            <a:pPr>
              <a:buClr>
                <a:schemeClr val="accent1"/>
              </a:buClr>
            </a:pPr>
            <a:endParaRPr kumimoji="1" lang="en-US" altLang="zh-CN" dirty="0" smtClean="0"/>
          </a:p>
          <a:p>
            <a:pPr>
              <a:buClr>
                <a:schemeClr val="accent1"/>
              </a:buClr>
            </a:pPr>
            <a:endParaRPr kumimoji="1" lang="en-US" altLang="zh-CN" dirty="0"/>
          </a:p>
          <a:p>
            <a:pPr>
              <a:buClr>
                <a:schemeClr val="accent1"/>
              </a:buClr>
            </a:pPr>
            <a:r>
              <a:rPr kumimoji="1" lang="en-US" altLang="zh-CN" dirty="0" smtClean="0"/>
              <a:t>	2</a:t>
            </a:r>
            <a:r>
              <a:rPr kumimoji="1" lang="zh-CN" altLang="en-US" dirty="0" smtClean="0"/>
              <a:t>）快速原型开发</a:t>
            </a:r>
            <a:endParaRPr kumimoji="1" lang="en-US" altLang="zh-CN" dirty="0" smtClean="0"/>
          </a:p>
          <a:p>
            <a:pPr>
              <a:buClr>
                <a:schemeClr val="accent1"/>
              </a:buClr>
            </a:pPr>
            <a:endParaRPr kumimoji="1" lang="en-US" altLang="zh-CN" dirty="0" smtClean="0"/>
          </a:p>
          <a:p>
            <a:pPr>
              <a:buClr>
                <a:schemeClr val="accent1"/>
              </a:buClr>
            </a:pPr>
            <a:endParaRPr kumimoji="1" lang="en-US" altLang="zh-CN" dirty="0"/>
          </a:p>
          <a:p>
            <a:pPr>
              <a:buClr>
                <a:schemeClr val="accent1"/>
              </a:buClr>
            </a:pPr>
            <a:r>
              <a:rPr kumimoji="1" lang="en-US" altLang="zh-CN" dirty="0" smtClean="0"/>
              <a:t>	</a:t>
            </a:r>
          </a:p>
          <a:p>
            <a:pPr>
              <a:buClr>
                <a:schemeClr val="accent1"/>
              </a:buClr>
            </a:pPr>
            <a:r>
              <a:rPr kumimoji="1" lang="en-US" altLang="zh-CN" dirty="0"/>
              <a:t>	</a:t>
            </a:r>
            <a:r>
              <a:rPr kumimoji="1" lang="en-US" altLang="zh-CN" dirty="0" smtClean="0"/>
              <a:t>3</a:t>
            </a:r>
            <a:r>
              <a:rPr kumimoji="1" lang="zh-CN" altLang="en-US" dirty="0" smtClean="0"/>
              <a:t>）学习</a:t>
            </a:r>
            <a:r>
              <a:rPr kumimoji="1" lang="en-US" altLang="zh-CN" dirty="0" smtClean="0"/>
              <a:t>Spark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API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21086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5</a:t>
            </a:r>
            <a:r>
              <a:rPr lang="en-US" altLang="zh-CN" sz="2100" b="1" spc="225" dirty="0" smtClean="0">
                <a:solidFill>
                  <a:prstClr val="white"/>
                </a:solidFill>
              </a:rPr>
              <a:t>.1 Spark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简介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27879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内存大数据计算框架</a:t>
            </a:r>
            <a:r>
              <a:rPr lang="en-US" altLang="zh-CN" sz="1350" dirty="0" smtClean="0">
                <a:solidFill>
                  <a:prstClr val="white"/>
                </a:solidFill>
              </a:rPr>
              <a:t>Spark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27809" y="1555312"/>
            <a:ext cx="7377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zh-CN" dirty="0" smtClean="0"/>
              <a:t>美</a:t>
            </a:r>
            <a:r>
              <a:rPr lang="zh-CN" altLang="zh-CN" dirty="0"/>
              <a:t>国加州大学伯克利分校的</a:t>
            </a:r>
            <a:r>
              <a:rPr lang="en-US" altLang="zh-CN" dirty="0"/>
              <a:t>AMP</a:t>
            </a:r>
            <a:r>
              <a:rPr lang="zh-CN" altLang="zh-CN" dirty="0"/>
              <a:t>实验室在</a:t>
            </a:r>
            <a:r>
              <a:rPr lang="en-US" altLang="zh-CN" dirty="0"/>
              <a:t>2010</a:t>
            </a:r>
            <a:r>
              <a:rPr lang="zh-CN" altLang="zh-CN" dirty="0"/>
              <a:t>年发布的一个快速、通用的开源大数据处理引擎 </a:t>
            </a:r>
            <a:endParaRPr kumimoji="1"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740568" y="2801999"/>
            <a:ext cx="7507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en-US" dirty="0" smtClean="0"/>
              <a:t>与</a:t>
            </a:r>
            <a:r>
              <a:rPr lang="en-US" altLang="zh-CN" dirty="0" err="1" smtClean="0"/>
              <a:t>Hadoop</a:t>
            </a:r>
            <a:r>
              <a:rPr lang="zh-CN" altLang="en-US" dirty="0" smtClean="0"/>
              <a:t>平台</a:t>
            </a:r>
            <a:r>
              <a:rPr lang="zh-CN" altLang="zh-CN" dirty="0" smtClean="0"/>
              <a:t>类似</a:t>
            </a:r>
            <a:r>
              <a:rPr lang="en-US" altLang="zh-CN" dirty="0" smtClean="0"/>
              <a:t>,</a:t>
            </a:r>
            <a:r>
              <a:rPr lang="zh-CN" altLang="en-US" dirty="0" smtClean="0"/>
              <a:t> 提供更高效、更快的数据处理，兼容</a:t>
            </a:r>
            <a:r>
              <a:rPr lang="en-US" altLang="zh-CN" dirty="0" err="1" smtClean="0"/>
              <a:t>Hadoop</a:t>
            </a:r>
            <a:r>
              <a:rPr lang="zh-CN" altLang="en-US" dirty="0" smtClean="0"/>
              <a:t>生态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778800" y="4095913"/>
            <a:ext cx="7507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en-US" dirty="0" smtClean="0"/>
              <a:t>当前主流的数据分析、数据流式处理、机器学习平台之一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222012" y="1169836"/>
              <a:ext cx="26999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第五章</a:t>
              </a:r>
              <a:r>
                <a:rPr lang="zh-CN" altLang="en-US" sz="2800" dirty="0">
                  <a:solidFill>
                    <a:schemeClr val="accent4"/>
                  </a:solidFill>
                </a:rPr>
                <a:t> </a:t>
              </a:r>
              <a:r>
                <a:rPr lang="zh-CN" altLang="en-US" sz="2800" dirty="0" smtClean="0">
                  <a:solidFill>
                    <a:schemeClr val="accent4"/>
                  </a:solidFill>
                </a:rPr>
                <a:t>内存大数据计算框架 </a:t>
              </a:r>
              <a:r>
                <a:rPr lang="en-US" altLang="zh-CN" sz="2800" dirty="0">
                  <a:solidFill>
                    <a:schemeClr val="accent4"/>
                  </a:solidFill>
                </a:rPr>
                <a:t>Spark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39414" y="5268681"/>
            <a:ext cx="5693399" cy="415498"/>
            <a:chOff x="1807265" y="2462595"/>
            <a:chExt cx="5693399" cy="415498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752129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习题</a:t>
              </a:r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54534" y="2121995"/>
            <a:ext cx="5693399" cy="426278"/>
            <a:chOff x="1807265" y="2935089"/>
            <a:chExt cx="5693399" cy="426278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2383717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.1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Spark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简介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754534" y="2736202"/>
            <a:ext cx="5693399" cy="426278"/>
            <a:chOff x="1807265" y="3400693"/>
            <a:chExt cx="5693399" cy="426278"/>
          </a:xfrm>
        </p:grpSpPr>
        <p:sp>
          <p:nvSpPr>
            <p:cNvPr id="51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2" name="矩形 51"/>
            <p:cNvSpPr/>
            <p:nvPr/>
          </p:nvSpPr>
          <p:spPr>
            <a:xfrm>
              <a:off x="1881814" y="3411473"/>
              <a:ext cx="2390398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Spark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部署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754534" y="3379796"/>
            <a:ext cx="5693399" cy="426279"/>
            <a:chOff x="1807265" y="3866296"/>
            <a:chExt cx="5693399" cy="426279"/>
          </a:xfrm>
        </p:grpSpPr>
        <p:sp>
          <p:nvSpPr>
            <p:cNvPr id="53" name="圆角矩形 5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4" name="矩形 53"/>
            <p:cNvSpPr/>
            <p:nvPr/>
          </p:nvSpPr>
          <p:spPr>
            <a:xfrm>
              <a:off x="1881814" y="3877077"/>
              <a:ext cx="2383717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.3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Spark</a:t>
              </a:r>
              <a:r>
                <a:rPr lang="en-US" altLang="en-US" sz="2100" spc="225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配置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66216" y="4649526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5.5     Spark Shell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4" name="组合 69"/>
          <p:cNvGrpSpPr/>
          <p:nvPr/>
        </p:nvGrpSpPr>
        <p:grpSpPr>
          <a:xfrm>
            <a:off x="1764226" y="4015641"/>
            <a:ext cx="5693399" cy="426279"/>
            <a:chOff x="1807265" y="3866296"/>
            <a:chExt cx="5693399" cy="426279"/>
          </a:xfrm>
        </p:grpSpPr>
        <p:sp>
          <p:nvSpPr>
            <p:cNvPr id="45" name="圆角矩形 44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6" name="矩形 45"/>
            <p:cNvSpPr/>
            <p:nvPr/>
          </p:nvSpPr>
          <p:spPr>
            <a:xfrm>
              <a:off x="1881814" y="3877077"/>
              <a:ext cx="2568582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.4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Spark</a:t>
              </a:r>
              <a:r>
                <a:rPr lang="en-US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RDD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矩形 645"/>
          <p:cNvSpPr/>
          <p:nvPr/>
        </p:nvSpPr>
        <p:spPr>
          <a:xfrm>
            <a:off x="-14288" y="-22224"/>
            <a:ext cx="9169004" cy="68802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>
              <a:solidFill>
                <a:prstClr val="white"/>
              </a:solidFill>
            </a:endParaRPr>
          </a:p>
        </p:txBody>
      </p:sp>
      <p:pic>
        <p:nvPicPr>
          <p:cNvPr id="678" name="图片 677"/>
          <p:cNvPicPr>
            <a:picLocks noChangeAspect="1"/>
          </p:cNvPicPr>
          <p:nvPr/>
        </p:nvPicPr>
        <p:blipFill rotWithShape="1">
          <a:blip r:embed="rId2"/>
          <a:srcRect l="19090" t="21720" r="16280" b="22029"/>
          <a:stretch>
            <a:fillRect/>
          </a:stretch>
        </p:blipFill>
        <p:spPr>
          <a:xfrm>
            <a:off x="-14605" y="-22225"/>
            <a:ext cx="9168130" cy="68802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64073" y="2464268"/>
            <a:ext cx="7961879" cy="3484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sz="2100" spc="225" dirty="0">
                <a:solidFill>
                  <a:prstClr val="white"/>
                </a:solidFill>
              </a:rPr>
              <a:t>1.Spark集群有哪几种模式？</a:t>
            </a:r>
          </a:p>
          <a:p>
            <a:pPr>
              <a:lnSpc>
                <a:spcPct val="150000"/>
              </a:lnSpc>
            </a:pPr>
            <a:r>
              <a:rPr lang="en-US" sz="2100" spc="225" dirty="0">
                <a:solidFill>
                  <a:prstClr val="white"/>
                </a:solidFill>
              </a:rPr>
              <a:t>2.Standalone集群中的Master节点和Slave节点分别负责什么功能？</a:t>
            </a:r>
          </a:p>
          <a:p>
            <a:pPr>
              <a:lnSpc>
                <a:spcPct val="150000"/>
              </a:lnSpc>
            </a:pPr>
            <a:r>
              <a:rPr lang="en-US" sz="2100" spc="225" dirty="0">
                <a:solidFill>
                  <a:prstClr val="white"/>
                </a:solidFill>
              </a:rPr>
              <a:t>3</a:t>
            </a:r>
            <a:r>
              <a:rPr altLang="zh-CN" sz="2100" spc="225" dirty="0">
                <a:solidFill>
                  <a:prstClr val="white"/>
                </a:solidFill>
              </a:rPr>
              <a:t>.Spark-submit脚本的功能是什么？</a:t>
            </a:r>
          </a:p>
          <a:p>
            <a:pPr>
              <a:lnSpc>
                <a:spcPct val="150000"/>
              </a:lnSpc>
            </a:pPr>
            <a:r>
              <a:rPr lang="en-US" sz="2100" spc="225" dirty="0">
                <a:solidFill>
                  <a:prstClr val="white"/>
                </a:solidFill>
              </a:rPr>
              <a:t>4.分布式弹性数据集RDD的特点有哪些？</a:t>
            </a:r>
          </a:p>
          <a:p>
            <a:pPr>
              <a:lnSpc>
                <a:spcPct val="150000"/>
              </a:lnSpc>
            </a:pPr>
            <a:r>
              <a:rPr lang="en-US" sz="2100" spc="225" dirty="0">
                <a:solidFill>
                  <a:prstClr val="white"/>
                </a:solidFill>
              </a:rPr>
              <a:t>5.列举三个RDD转换操作，并描述其功能</a:t>
            </a:r>
            <a:r>
              <a:rPr lang="zh-CN" altLang="en-US" sz="2100" spc="225" dirty="0">
                <a:solidFill>
                  <a:prstClr val="white"/>
                </a:solidFill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100" spc="225" dirty="0">
                <a:solidFill>
                  <a:prstClr val="white"/>
                </a:solidFill>
              </a:rPr>
              <a:t>6.列举三个RDD行动操作，并描述其功能</a:t>
            </a:r>
            <a:r>
              <a:rPr lang="zh-CN" altLang="en-US" sz="2100" spc="225" dirty="0">
                <a:solidFill>
                  <a:prstClr val="white"/>
                </a:solidFill>
              </a:rPr>
              <a:t>。</a:t>
            </a:r>
          </a:p>
        </p:txBody>
      </p:sp>
      <p:sp>
        <p:nvSpPr>
          <p:cNvPr id="3" name="矩形 2"/>
          <p:cNvSpPr/>
          <p:nvPr/>
        </p:nvSpPr>
        <p:spPr>
          <a:xfrm>
            <a:off x="564072" y="1012685"/>
            <a:ext cx="1554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96C527"/>
                </a:solidFill>
              </a:rPr>
              <a:t>习题：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564073" y="1615012"/>
            <a:ext cx="1523495" cy="0"/>
          </a:xfrm>
          <a:prstGeom prst="line">
            <a:avLst/>
          </a:prstGeom>
          <a:ln>
            <a:solidFill>
              <a:srgbClr val="96C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64073" y="1697007"/>
            <a:ext cx="9514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DeepRack\deepracklog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62" y="1447800"/>
            <a:ext cx="3911598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360data\重要数据\我的文档\Tencent Files\532017450\FileRecv\首页-终止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9" y="1447800"/>
            <a:ext cx="3911598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1222" y="681335"/>
            <a:ext cx="3454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AIRack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人工智能实验平台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——一站式的人工智能实验平台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5379" y="681335"/>
            <a:ext cx="3012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DeepRack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深度学习一体</a:t>
            </a:r>
            <a:r>
              <a:rPr lang="zh-CN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机</a:t>
            </a:r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开箱即用的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AI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科研平台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4057" y="5878342"/>
            <a:ext cx="56749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BDRack大数据实验平台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一站式的大数据实训平台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图片 1" descr="大数据实验一体机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9350" y="2998470"/>
            <a:ext cx="4844381" cy="2880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8" name="组合 27"/>
          <p:cNvGrpSpPr/>
          <p:nvPr/>
        </p:nvGrpSpPr>
        <p:grpSpPr>
          <a:xfrm>
            <a:off x="2434278" y="1390754"/>
            <a:ext cx="2050561" cy="2056110"/>
            <a:chOff x="4041594" y="1614897"/>
            <a:chExt cx="2050561" cy="20561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80" y="1614897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7" name="矩形 26"/>
            <p:cNvSpPr/>
            <p:nvPr/>
          </p:nvSpPr>
          <p:spPr>
            <a:xfrm>
              <a:off x="4084319" y="3267893"/>
              <a:ext cx="2007836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391079" y="289355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云计算头条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041594" y="3313913"/>
              <a:ext cx="20505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chinacloudnj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774081" y="1397761"/>
            <a:ext cx="2037866" cy="2049103"/>
            <a:chOff x="582149" y="3930501"/>
            <a:chExt cx="2037866" cy="204910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527" y="3930501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5" name="矩形 24"/>
            <p:cNvSpPr/>
            <p:nvPr/>
          </p:nvSpPr>
          <p:spPr>
            <a:xfrm>
              <a:off x="606863" y="5576490"/>
              <a:ext cx="1952625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72338" y="5202565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中国大数据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82149" y="5622510"/>
              <a:ext cx="20378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信号：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cstorbigdata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38986" y="1385044"/>
            <a:ext cx="1731564" cy="2061820"/>
            <a:chOff x="678693" y="1566220"/>
            <a:chExt cx="1731564" cy="206182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103" y="1566220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4" name="矩形 23"/>
            <p:cNvSpPr/>
            <p:nvPr/>
          </p:nvSpPr>
          <p:spPr>
            <a:xfrm>
              <a:off x="699619" y="3224926"/>
              <a:ext cx="1649882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83104" y="282624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刘鹏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看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未来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78693" y="3274617"/>
              <a:ext cx="17315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prstClr val="white"/>
                  </a:solidFill>
                </a:rPr>
                <a:t>微信号：</a:t>
              </a:r>
              <a:r>
                <a:rPr lang="en-US" altLang="zh-CN" sz="1400" dirty="0" smtClean="0">
                  <a:solidFill>
                    <a:prstClr val="white"/>
                  </a:solidFill>
                </a:rPr>
                <a:t>lpoutlook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18871" y="3989955"/>
            <a:ext cx="2031325" cy="2041535"/>
            <a:chOff x="4047675" y="4206434"/>
            <a:chExt cx="2031325" cy="204153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79" y="4206434"/>
              <a:ext cx="1250812" cy="125081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6" name="矩形 25"/>
            <p:cNvSpPr/>
            <p:nvPr/>
          </p:nvSpPr>
          <p:spPr>
            <a:xfrm>
              <a:off x="4216437" y="5844855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047675" y="5458884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云创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大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数据订阅号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227051" y="5893463"/>
              <a:ext cx="1672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cStor_cn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74106" y="191183"/>
            <a:ext cx="23164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云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创公众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号推荐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087659" y="1397167"/>
            <a:ext cx="1755613" cy="2048632"/>
            <a:chOff x="7087659" y="1397167"/>
            <a:chExt cx="1755613" cy="2048632"/>
          </a:xfrm>
        </p:grpSpPr>
        <p:pic>
          <p:nvPicPr>
            <p:cNvPr id="2" name="Picture 2" descr="F:\微信\APP二维码\qrcode_for_gh_cc7b2f1bbc38_43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291" y="1397167"/>
              <a:ext cx="1272247" cy="127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矩形 45"/>
            <p:cNvSpPr/>
            <p:nvPr/>
          </p:nvSpPr>
          <p:spPr>
            <a:xfrm>
              <a:off x="7087659" y="3042685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文本框 13"/>
            <p:cNvSpPr txBox="1"/>
            <p:nvPr/>
          </p:nvSpPr>
          <p:spPr>
            <a:xfrm>
              <a:off x="7205593" y="265671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深度学习世界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48" name="文本框 19"/>
            <p:cNvSpPr txBox="1"/>
            <p:nvPr/>
          </p:nvSpPr>
          <p:spPr>
            <a:xfrm>
              <a:off x="7098273" y="3091293"/>
              <a:ext cx="16829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smtClean="0">
                  <a:solidFill>
                    <a:prstClr val="white"/>
                  </a:solidFill>
                </a:rPr>
                <a:t>dl-world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66912" y="3989955"/>
            <a:ext cx="2031325" cy="2048632"/>
            <a:chOff x="3666912" y="3989955"/>
            <a:chExt cx="2031325" cy="2048632"/>
          </a:xfrm>
        </p:grpSpPr>
        <p:pic>
          <p:nvPicPr>
            <p:cNvPr id="10" name="Picture 3" descr="F:\微信\APP二维码\服务号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6604" y="3989955"/>
              <a:ext cx="1272247" cy="127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矩形 48"/>
            <p:cNvSpPr/>
            <p:nvPr/>
          </p:nvSpPr>
          <p:spPr>
            <a:xfrm>
              <a:off x="3824920" y="5635473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文本框 13"/>
            <p:cNvSpPr txBox="1"/>
            <p:nvPr/>
          </p:nvSpPr>
          <p:spPr>
            <a:xfrm>
              <a:off x="3666912" y="5249502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云创大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数据服务号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51" name="文本框 19"/>
            <p:cNvSpPr txBox="1"/>
            <p:nvPr/>
          </p:nvSpPr>
          <p:spPr>
            <a:xfrm>
              <a:off x="3835534" y="5684081"/>
              <a:ext cx="1588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cstorfw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10994" y="3989955"/>
            <a:ext cx="2492990" cy="2048632"/>
            <a:chOff x="6210994" y="3989955"/>
            <a:chExt cx="2492990" cy="2048632"/>
          </a:xfrm>
        </p:grpSpPr>
        <p:sp>
          <p:nvSpPr>
            <p:cNvPr id="53" name="文本框 13"/>
            <p:cNvSpPr txBox="1"/>
            <p:nvPr/>
          </p:nvSpPr>
          <p:spPr>
            <a:xfrm>
              <a:off x="6210994" y="5249502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高校大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与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人工智能</a:t>
              </a: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553804" y="3989955"/>
              <a:ext cx="1755613" cy="2048632"/>
              <a:chOff x="6553804" y="3989955"/>
              <a:chExt cx="1755613" cy="2048632"/>
            </a:xfrm>
          </p:grpSpPr>
          <p:pic>
            <p:nvPicPr>
              <p:cNvPr id="11" name="Picture 4" descr="F:\微信\APP二维码\qrcode_for_gh_36578c7d93ba_860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1947" y="3989955"/>
                <a:ext cx="1239328" cy="12393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矩形 51"/>
              <p:cNvSpPr/>
              <p:nvPr/>
            </p:nvSpPr>
            <p:spPr>
              <a:xfrm>
                <a:off x="6553804" y="5635473"/>
                <a:ext cx="1755613" cy="40311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文本框 19"/>
              <p:cNvSpPr txBox="1"/>
              <p:nvPr/>
            </p:nvSpPr>
            <p:spPr>
              <a:xfrm>
                <a:off x="6564418" y="5684081"/>
                <a:ext cx="15969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>
                    <a:solidFill>
                      <a:prstClr val="white"/>
                    </a:solidFill>
                  </a:rPr>
                  <a:t>微信号</a:t>
                </a:r>
                <a:r>
                  <a:rPr lang="zh-CN" altLang="en-US" sz="1400" dirty="0" smtClean="0">
                    <a:solidFill>
                      <a:prstClr val="white"/>
                    </a:solidFill>
                  </a:rPr>
                  <a:t>：</a:t>
                </a:r>
                <a:r>
                  <a:rPr lang="en-US" altLang="zh-CN" sz="1400" dirty="0" err="1" smtClean="0">
                    <a:solidFill>
                      <a:prstClr val="white"/>
                    </a:solidFill>
                  </a:rPr>
                  <a:t>data_AI</a:t>
                </a:r>
                <a:endParaRPr lang="zh-CN" altLang="en-US" sz="1400" dirty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75549" y="184284"/>
            <a:ext cx="2031365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</a:t>
            </a:r>
            <a:r>
              <a:rPr lang="en-US" altLang="zh-CN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6762" y="1145478"/>
            <a:ext cx="2303744" cy="4112860"/>
            <a:chOff x="97237" y="1145478"/>
            <a:chExt cx="2303744" cy="411286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237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F:\微信\APP二维码\我的PM2.5--已测试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188" y="1943233"/>
              <a:ext cx="1257537" cy="125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文本框 18"/>
            <p:cNvSpPr txBox="1"/>
            <p:nvPr/>
          </p:nvSpPr>
          <p:spPr>
            <a:xfrm>
              <a:off x="611805" y="3338868"/>
              <a:ext cx="12538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我的</a:t>
              </a:r>
              <a:r>
                <a:rPr lang="en-US" altLang="zh-CN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PM2.5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0663" y="3732155"/>
              <a:ext cx="141577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随时随地准确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查看身边的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PM2.5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值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293986" y="1145478"/>
            <a:ext cx="2303744" cy="4112860"/>
            <a:chOff x="2293986" y="1145478"/>
            <a:chExt cx="2303744" cy="4112860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93986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F:\微信\APP二维码\同声译-已测试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312" y="1940747"/>
              <a:ext cx="1260023" cy="1260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文本框 18"/>
            <p:cNvSpPr txBox="1"/>
            <p:nvPr/>
          </p:nvSpPr>
          <p:spPr>
            <a:xfrm>
              <a:off x="3048916" y="3347494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同声译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767437" y="3732155"/>
              <a:ext cx="14510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26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种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语言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互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译的实时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翻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译软件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691416" y="1145478"/>
            <a:ext cx="2303744" cy="4112860"/>
            <a:chOff x="6691416" y="1145478"/>
            <a:chExt cx="2303744" cy="4112860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91416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F:\微信\APP二维码\科技头条Android版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0324" y="1943233"/>
              <a:ext cx="1294820" cy="1294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文本框 18"/>
            <p:cNvSpPr txBox="1"/>
            <p:nvPr/>
          </p:nvSpPr>
          <p:spPr>
            <a:xfrm>
              <a:off x="7446450" y="3374551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科技头条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212224" y="3855265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汇聚前沿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资讯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的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科技情报站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485142" y="1145478"/>
            <a:ext cx="2303744" cy="4112860"/>
            <a:chOff x="4485142" y="1145478"/>
            <a:chExt cx="2303744" cy="4112860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85142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F:\微信\APP二维码\0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365" y="1929395"/>
              <a:ext cx="1285211" cy="128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文本框 18"/>
            <p:cNvSpPr txBox="1"/>
            <p:nvPr/>
          </p:nvSpPr>
          <p:spPr>
            <a:xfrm>
              <a:off x="5200146" y="334766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我的南京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66491" y="3732155"/>
              <a:ext cx="16209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云创大数据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为路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况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大数据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应用提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供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技术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462133" y="4933111"/>
            <a:ext cx="1563506" cy="641625"/>
            <a:chOff x="5462133" y="4933111"/>
            <a:chExt cx="1563506" cy="641625"/>
          </a:xfrm>
        </p:grpSpPr>
        <p:sp>
          <p:nvSpPr>
            <p:cNvPr id="29" name="矩形 28"/>
            <p:cNvSpPr/>
            <p:nvPr/>
          </p:nvSpPr>
          <p:spPr>
            <a:xfrm>
              <a:off x="5462338" y="4933111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8" name="Picture 14" descr="F:\logo\中国智能硬件logo-01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133" y="5038052"/>
              <a:ext cx="1562412" cy="475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组合 5"/>
          <p:cNvGrpSpPr/>
          <p:nvPr/>
        </p:nvGrpSpPr>
        <p:grpSpPr>
          <a:xfrm>
            <a:off x="420161" y="4933025"/>
            <a:ext cx="1565587" cy="641625"/>
            <a:chOff x="422066" y="4933025"/>
            <a:chExt cx="1565587" cy="641625"/>
          </a:xfrm>
        </p:grpSpPr>
        <p:sp>
          <p:nvSpPr>
            <p:cNvPr id="3" name="矩形 2"/>
            <p:cNvSpPr/>
            <p:nvPr/>
          </p:nvSpPr>
          <p:spPr>
            <a:xfrm>
              <a:off x="422066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9" name="Picture 15" descr="F:\logo\chinacloud_logo-01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41" y="5037800"/>
              <a:ext cx="1562412" cy="47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7138738" y="5702714"/>
            <a:ext cx="1563301" cy="641625"/>
            <a:chOff x="7138738" y="5702714"/>
            <a:chExt cx="1563301" cy="641625"/>
          </a:xfrm>
        </p:grpSpPr>
        <p:sp>
          <p:nvSpPr>
            <p:cNvPr id="35" name="矩形 34"/>
            <p:cNvSpPr/>
            <p:nvPr/>
          </p:nvSpPr>
          <p:spPr>
            <a:xfrm>
              <a:off x="713873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0" name="Picture 16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38823" y="5785510"/>
              <a:ext cx="1562412" cy="475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组合 11"/>
          <p:cNvGrpSpPr/>
          <p:nvPr/>
        </p:nvGrpSpPr>
        <p:grpSpPr>
          <a:xfrm>
            <a:off x="5462338" y="5702800"/>
            <a:ext cx="1563436" cy="641625"/>
            <a:chOff x="5462338" y="5702800"/>
            <a:chExt cx="1563436" cy="641625"/>
          </a:xfrm>
        </p:grpSpPr>
        <p:sp>
          <p:nvSpPr>
            <p:cNvPr id="34" name="矩形 33"/>
            <p:cNvSpPr/>
            <p:nvPr/>
          </p:nvSpPr>
          <p:spPr>
            <a:xfrm>
              <a:off x="5462338" y="5702800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1" name="Picture 17" descr="F:\logo\机器人-01.pn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362" y="5753759"/>
              <a:ext cx="1562412" cy="540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>
            <a:off x="2101918" y="5702714"/>
            <a:ext cx="1563681" cy="641625"/>
            <a:chOff x="2101918" y="5702714"/>
            <a:chExt cx="1563681" cy="641625"/>
          </a:xfrm>
        </p:grpSpPr>
        <p:sp>
          <p:nvSpPr>
            <p:cNvPr id="32" name="矩形 31"/>
            <p:cNvSpPr/>
            <p:nvPr/>
          </p:nvSpPr>
          <p:spPr>
            <a:xfrm>
              <a:off x="21019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2" name="Picture 18" descr="F:\logo\深度学习世界-01.png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187" y="5792884"/>
              <a:ext cx="1562412" cy="460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组合 9"/>
          <p:cNvGrpSpPr/>
          <p:nvPr/>
        </p:nvGrpSpPr>
        <p:grpSpPr>
          <a:xfrm>
            <a:off x="7138738" y="4933025"/>
            <a:ext cx="1563301" cy="641625"/>
            <a:chOff x="7138738" y="4933025"/>
            <a:chExt cx="1563301" cy="641625"/>
          </a:xfrm>
        </p:grpSpPr>
        <p:sp>
          <p:nvSpPr>
            <p:cNvPr id="30" name="矩形 29"/>
            <p:cNvSpPr/>
            <p:nvPr/>
          </p:nvSpPr>
          <p:spPr>
            <a:xfrm>
              <a:off x="713873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3" name="Picture 19" descr="F:\logo\中国PM25logo-01.png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8738" y="4994913"/>
              <a:ext cx="1563301" cy="559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12"/>
          <p:cNvGrpSpPr/>
          <p:nvPr/>
        </p:nvGrpSpPr>
        <p:grpSpPr>
          <a:xfrm>
            <a:off x="3798482" y="5702714"/>
            <a:ext cx="1563301" cy="641625"/>
            <a:chOff x="3778318" y="5702714"/>
            <a:chExt cx="1563301" cy="641625"/>
          </a:xfrm>
        </p:grpSpPr>
        <p:sp>
          <p:nvSpPr>
            <p:cNvPr id="33" name="矩形 32"/>
            <p:cNvSpPr/>
            <p:nvPr/>
          </p:nvSpPr>
          <p:spPr>
            <a:xfrm>
              <a:off x="37783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4" name="Picture 20" descr="F:\logo\中国存储-01.png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341" y="5785417"/>
              <a:ext cx="1562412" cy="537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2101918" y="4933025"/>
            <a:ext cx="1563360" cy="641625"/>
            <a:chOff x="2101918" y="4933025"/>
            <a:chExt cx="1563360" cy="641625"/>
          </a:xfrm>
        </p:grpSpPr>
        <p:sp>
          <p:nvSpPr>
            <p:cNvPr id="27" name="矩形 26"/>
            <p:cNvSpPr/>
            <p:nvPr/>
          </p:nvSpPr>
          <p:spPr>
            <a:xfrm>
              <a:off x="21019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5" name="Picture 21" descr="F:\logo\中国大数据LOGO-01.png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866" y="4954959"/>
              <a:ext cx="1562412" cy="558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3768793" y="4933025"/>
            <a:ext cx="1572826" cy="641625"/>
            <a:chOff x="3768793" y="4933025"/>
            <a:chExt cx="1572826" cy="641625"/>
          </a:xfrm>
        </p:grpSpPr>
        <p:sp>
          <p:nvSpPr>
            <p:cNvPr id="28" name="矩形 27"/>
            <p:cNvSpPr/>
            <p:nvPr/>
          </p:nvSpPr>
          <p:spPr>
            <a:xfrm>
              <a:off x="37783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6" name="Picture 22" descr="F:\logo\中国物联网-01.png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793" y="4953980"/>
              <a:ext cx="1562412" cy="559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组合 14"/>
          <p:cNvGrpSpPr/>
          <p:nvPr/>
        </p:nvGrpSpPr>
        <p:grpSpPr>
          <a:xfrm>
            <a:off x="422066" y="5702714"/>
            <a:ext cx="1563757" cy="641625"/>
            <a:chOff x="422066" y="5702714"/>
            <a:chExt cx="1563757" cy="641625"/>
          </a:xfrm>
        </p:grpSpPr>
        <p:sp>
          <p:nvSpPr>
            <p:cNvPr id="31" name="矩形 30"/>
            <p:cNvSpPr/>
            <p:nvPr/>
          </p:nvSpPr>
          <p:spPr>
            <a:xfrm>
              <a:off x="422066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7" name="Picture 23" descr="F:\logo\中国智慧城市logo-01.png">
              <a:hlinkClick r:id="rId20"/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11" y="5753672"/>
              <a:ext cx="1562412" cy="475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383965" y="619673"/>
            <a:ext cx="4092208" cy="3950990"/>
            <a:chOff x="383853" y="409573"/>
            <a:chExt cx="4092208" cy="3950990"/>
          </a:xfrm>
        </p:grpSpPr>
        <p:sp>
          <p:nvSpPr>
            <p:cNvPr id="4" name="矩形 3">
              <a:hlinkClick r:id="rId22"/>
            </p:cNvPr>
            <p:cNvSpPr/>
            <p:nvPr/>
          </p:nvSpPr>
          <p:spPr>
            <a:xfrm>
              <a:off x="383853" y="409573"/>
              <a:ext cx="4092208" cy="3950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102000" sy="10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TextBox 1">
              <a:hlinkClick r:id="rId22"/>
            </p:cNvPr>
            <p:cNvSpPr txBox="1"/>
            <p:nvPr/>
          </p:nvSpPr>
          <p:spPr>
            <a:xfrm>
              <a:off x="928192" y="3420340"/>
              <a:ext cx="3185487" cy="641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万物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云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ts val="216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智能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硬件大数据免费托管平台</a:t>
              </a:r>
            </a:p>
          </p:txBody>
        </p:sp>
        <p:pic>
          <p:nvPicPr>
            <p:cNvPr id="1048" name="Picture 24" descr="F:\大数据挖掘平台\物联网大数据平台\logo_bate_homeaaa.png">
              <a:hlinkClick r:id="rId22"/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082" y="595308"/>
              <a:ext cx="1809750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Administrator\Desktop\TIM截图20180706145956.png">
              <a:hlinkClick r:id="rId22"/>
            </p:cNvPr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53" y="1263318"/>
              <a:ext cx="4092208" cy="20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组合 16"/>
          <p:cNvGrpSpPr/>
          <p:nvPr/>
        </p:nvGrpSpPr>
        <p:grpSpPr>
          <a:xfrm>
            <a:off x="4683554" y="619673"/>
            <a:ext cx="4092258" cy="3950990"/>
            <a:chOff x="4683442" y="409573"/>
            <a:chExt cx="4092258" cy="3950990"/>
          </a:xfrm>
        </p:grpSpPr>
        <p:sp>
          <p:nvSpPr>
            <p:cNvPr id="37" name="矩形 36">
              <a:hlinkClick r:id="rId25"/>
            </p:cNvPr>
            <p:cNvSpPr/>
            <p:nvPr/>
          </p:nvSpPr>
          <p:spPr>
            <a:xfrm>
              <a:off x="4683492" y="409573"/>
              <a:ext cx="4092208" cy="3950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102000" sy="10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>
              <a:hlinkClick r:id="rId25"/>
            </p:cNvPr>
            <p:cNvSpPr txBox="1"/>
            <p:nvPr/>
          </p:nvSpPr>
          <p:spPr>
            <a:xfrm>
              <a:off x="5376230" y="3420340"/>
              <a:ext cx="2723823" cy="656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环境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云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ts val="216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环境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大数据开放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共享平台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050" name="Picture 26" descr="F:\大数据挖掘平台\环境云\环境云logo.png">
              <a:hlinkClick r:id="rId25"/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807" y="514623"/>
              <a:ext cx="1630844" cy="799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Administrator\Desktop\TIM截图20180706145922.png">
              <a:hlinkClick r:id="rId25"/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442" y="1263318"/>
              <a:ext cx="4075113" cy="20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TextBox 41"/>
          <p:cNvSpPr txBox="1"/>
          <p:nvPr/>
        </p:nvSpPr>
        <p:spPr>
          <a:xfrm>
            <a:off x="374194" y="125756"/>
            <a:ext cx="14020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网站推荐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997136"/>
            <a:ext cx="7084431" cy="1791128"/>
            <a:chOff x="-1" y="2037922"/>
            <a:chExt cx="12192763" cy="1791128"/>
          </a:xfrm>
        </p:grpSpPr>
        <p:sp>
          <p:nvSpPr>
            <p:cNvPr id="3" name="矩形 2"/>
            <p:cNvSpPr/>
            <p:nvPr/>
          </p:nvSpPr>
          <p:spPr>
            <a:xfrm>
              <a:off x="762" y="2038350"/>
              <a:ext cx="12192000" cy="17907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62" y="2037922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-1" y="3752264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91"/>
          <a:stretch>
            <a:fillRect/>
          </a:stretch>
        </p:blipFill>
        <p:spPr>
          <a:xfrm flipH="1">
            <a:off x="6143625" y="0"/>
            <a:ext cx="3000375" cy="6858000"/>
          </a:xfrm>
          <a:prstGeom prst="rect">
            <a:avLst/>
          </a:prstGeom>
        </p:spPr>
      </p:pic>
      <p:sp>
        <p:nvSpPr>
          <p:cNvPr id="7" name="文本框 5"/>
          <p:cNvSpPr txBox="1"/>
          <p:nvPr/>
        </p:nvSpPr>
        <p:spPr>
          <a:xfrm>
            <a:off x="1371600" y="2328817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600" dirty="0" smtClean="0">
                <a:solidFill>
                  <a:schemeClr val="bg1"/>
                </a:solidFill>
              </a:rPr>
              <a:t>感谢聆听</a:t>
            </a:r>
            <a:endParaRPr lang="zh-CN" altLang="en-US" sz="7200" spc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616630" y="2510793"/>
            <a:ext cx="1600203" cy="1600203"/>
          </a:xfrm>
          <a:prstGeom prst="ellipse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3717401" y="2611564"/>
            <a:ext cx="1398662" cy="1398662"/>
          </a:xfrm>
          <a:prstGeom prst="ellipse">
            <a:avLst/>
          </a:prstGeom>
          <a:noFill/>
          <a:ln w="381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760536" y="2834152"/>
            <a:ext cx="1312911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prstClr val="white"/>
                </a:solidFill>
              </a:rPr>
              <a:t>Spark</a:t>
            </a:r>
          </a:p>
          <a:p>
            <a:pPr algn="ctr"/>
            <a:r>
              <a:rPr lang="zh-CN" altLang="en-US" sz="2800" b="1" dirty="0" smtClean="0">
                <a:solidFill>
                  <a:prstClr val="white"/>
                </a:solidFill>
              </a:rPr>
              <a:t>特性</a:t>
            </a:r>
            <a:endParaRPr lang="en-US" altLang="zh-CN" sz="2800" b="1" dirty="0">
              <a:solidFill>
                <a:prstClr val="white"/>
              </a:solidFill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5638022" y="3017475"/>
            <a:ext cx="2804384" cy="369332"/>
            <a:chOff x="7892654" y="2137018"/>
            <a:chExt cx="3739175" cy="492442"/>
          </a:xfrm>
        </p:grpSpPr>
        <p:sp>
          <p:nvSpPr>
            <p:cNvPr id="38" name="圆角矩形 37"/>
            <p:cNvSpPr/>
            <p:nvPr/>
          </p:nvSpPr>
          <p:spPr>
            <a:xfrm>
              <a:off x="7892654" y="2152929"/>
              <a:ext cx="3739175" cy="429847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021619" y="2137018"/>
              <a:ext cx="3323984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225" dirty="0" smtClean="0">
                  <a:solidFill>
                    <a:prstClr val="white"/>
                  </a:solidFill>
                </a:rPr>
                <a:t>多种类数据处理支持</a:t>
              </a:r>
              <a:endParaRPr lang="zh-CN" altLang="en-US" spc="225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13114" y="3308369"/>
            <a:ext cx="2848298" cy="369332"/>
            <a:chOff x="7892654" y="2137018"/>
            <a:chExt cx="3841502" cy="492442"/>
          </a:xfrm>
        </p:grpSpPr>
        <p:sp>
          <p:nvSpPr>
            <p:cNvPr id="41" name="圆角矩形 40"/>
            <p:cNvSpPr/>
            <p:nvPr/>
          </p:nvSpPr>
          <p:spPr>
            <a:xfrm>
              <a:off x="7892654" y="2137021"/>
              <a:ext cx="3811694" cy="461663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8021618" y="2137018"/>
              <a:ext cx="3712538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225" dirty="0" smtClean="0">
                  <a:solidFill>
                    <a:prstClr val="white"/>
                  </a:solidFill>
                </a:rPr>
                <a:t>丰富、灵活的编程接口</a:t>
              </a:r>
              <a:endParaRPr lang="zh-CN" altLang="en-US" spc="225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89538" y="1348870"/>
            <a:ext cx="2846154" cy="377931"/>
            <a:chOff x="7892654" y="2125553"/>
            <a:chExt cx="3926692" cy="503907"/>
          </a:xfrm>
        </p:grpSpPr>
        <p:sp>
          <p:nvSpPr>
            <p:cNvPr id="44" name="圆角矩形 43"/>
            <p:cNvSpPr/>
            <p:nvPr/>
          </p:nvSpPr>
          <p:spPr>
            <a:xfrm>
              <a:off x="7892654" y="2125553"/>
              <a:ext cx="3884083" cy="48459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8021619" y="2137018"/>
              <a:ext cx="3797727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225" dirty="0" smtClean="0">
                  <a:solidFill>
                    <a:prstClr val="white"/>
                  </a:solidFill>
                </a:rPr>
                <a:t>高效、高性能的批处理</a:t>
              </a:r>
              <a:endParaRPr lang="zh-CN" altLang="en-US" spc="225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603958" y="1279655"/>
            <a:ext cx="3411263" cy="705727"/>
            <a:chOff x="7471943" y="1805208"/>
            <a:chExt cx="4548351" cy="940970"/>
          </a:xfrm>
        </p:grpSpPr>
        <p:grpSp>
          <p:nvGrpSpPr>
            <p:cNvPr id="50" name="组合 49"/>
            <p:cNvGrpSpPr/>
            <p:nvPr/>
          </p:nvGrpSpPr>
          <p:grpSpPr>
            <a:xfrm>
              <a:off x="7517356" y="1805208"/>
              <a:ext cx="3799204" cy="496992"/>
              <a:chOff x="7892653" y="2132469"/>
              <a:chExt cx="3799204" cy="496992"/>
            </a:xfrm>
          </p:grpSpPr>
          <p:sp>
            <p:nvSpPr>
              <p:cNvPr id="52" name="圆角矩形 51"/>
              <p:cNvSpPr/>
              <p:nvPr/>
            </p:nvSpPr>
            <p:spPr>
              <a:xfrm>
                <a:off x="7892653" y="2132469"/>
                <a:ext cx="3739185" cy="470766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8021620" y="2137018"/>
                <a:ext cx="3670237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kern="500" spc="225" dirty="0" smtClean="0">
                    <a:solidFill>
                      <a:prstClr val="white"/>
                    </a:solidFill>
                  </a:rPr>
                  <a:t>灵活、易用的编程模型</a:t>
                </a:r>
                <a:endParaRPr lang="zh-CN" altLang="en-US" spc="225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1" name="矩形 50"/>
            <p:cNvSpPr/>
            <p:nvPr/>
          </p:nvSpPr>
          <p:spPr>
            <a:xfrm>
              <a:off x="7471943" y="2256471"/>
              <a:ext cx="4548351" cy="4897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35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sp>
        <p:nvSpPr>
          <p:cNvPr id="54" name="矩形 53"/>
          <p:cNvSpPr/>
          <p:nvPr/>
        </p:nvSpPr>
        <p:spPr>
          <a:xfrm>
            <a:off x="5603958" y="3351793"/>
            <a:ext cx="3330493" cy="698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批处理、流失处理、迭代计算（机器学习、图计算）、交互式查询</a:t>
            </a:r>
            <a:endParaRPr lang="zh-CN" altLang="en-US" sz="135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278330" y="3635484"/>
            <a:ext cx="2860979" cy="1321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编程语言：</a:t>
            </a:r>
            <a:r>
              <a:rPr lang="en-US" altLang="zh-CN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Java</a:t>
            </a:r>
            <a:r>
              <a:rPr lang="zh-CN" altLang="en-US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、</a:t>
            </a:r>
            <a:r>
              <a:rPr lang="en-US" altLang="zh-CN" sz="135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Scala</a:t>
            </a:r>
            <a:r>
              <a:rPr lang="zh-CN" altLang="en-US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、</a:t>
            </a:r>
            <a:r>
              <a:rPr lang="en-US" altLang="zh-CN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Python</a:t>
            </a:r>
            <a:r>
              <a:rPr lang="zh-CN" altLang="en-US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、</a:t>
            </a:r>
            <a:r>
              <a:rPr lang="en-US" altLang="zh-CN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</a:t>
            </a:r>
            <a:r>
              <a:rPr lang="zh-CN" altLang="en-US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、</a:t>
            </a:r>
            <a:r>
              <a:rPr lang="en-US" altLang="zh-CN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SQL</a:t>
            </a:r>
          </a:p>
          <a:p>
            <a:pPr>
              <a:lnSpc>
                <a:spcPct val="150000"/>
              </a:lnSpc>
            </a:pPr>
            <a:r>
              <a:rPr lang="zh-CN" altLang="en-US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交互式数据处理</a:t>
            </a:r>
            <a:r>
              <a:rPr lang="en-US" altLang="zh-CN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:</a:t>
            </a:r>
            <a:r>
              <a:rPr lang="zh-CN" altLang="en-US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n-US" altLang="zh-CN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Spark</a:t>
            </a:r>
            <a:r>
              <a:rPr lang="zh-CN" altLang="en-US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n-US" altLang="zh-CN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Shell</a:t>
            </a:r>
            <a:r>
              <a:rPr lang="zh-CN" altLang="en-US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、</a:t>
            </a:r>
            <a:r>
              <a:rPr lang="en-US" altLang="zh-CN" sz="135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PySpark</a:t>
            </a:r>
            <a:r>
              <a:rPr lang="zh-CN" altLang="zh-CN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、</a:t>
            </a:r>
            <a:r>
              <a:rPr lang="en-US" altLang="zh-CN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Spark</a:t>
            </a:r>
            <a:r>
              <a:rPr lang="zh-CN" altLang="en-US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n-US" altLang="zh-CN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SQL</a:t>
            </a:r>
            <a:r>
              <a:rPr lang="zh-CN" altLang="en-US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n-US" altLang="zh-CN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CLI</a:t>
            </a:r>
            <a:endParaRPr lang="zh-CN" altLang="en-US" sz="135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243825" y="1693699"/>
            <a:ext cx="3330493" cy="698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高效利用内存处理数据；计算中间结果不需要存储到文件系统；作业调度的优化</a:t>
            </a:r>
            <a:endParaRPr lang="zh-CN" altLang="en-US" sz="135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8" name="任意多边形 57"/>
          <p:cNvSpPr/>
          <p:nvPr/>
        </p:nvSpPr>
        <p:spPr>
          <a:xfrm>
            <a:off x="3113315" y="1467733"/>
            <a:ext cx="1053873" cy="1086934"/>
          </a:xfrm>
          <a:custGeom>
            <a:avLst/>
            <a:gdLst>
              <a:gd name="connsiteX0" fmla="*/ 0 w 2129671"/>
              <a:gd name="connsiteY0" fmla="*/ 0 h 1465942"/>
              <a:gd name="connsiteX1" fmla="*/ 1886857 w 2129671"/>
              <a:gd name="connsiteY1" fmla="*/ 304800 h 1465942"/>
              <a:gd name="connsiteX2" fmla="*/ 2046514 w 2129671"/>
              <a:gd name="connsiteY2" fmla="*/ 1465942 h 1465942"/>
              <a:gd name="connsiteX0-1" fmla="*/ 0 w 3575982"/>
              <a:gd name="connsiteY0-2" fmla="*/ 0 h 1516742"/>
              <a:gd name="connsiteX1-3" fmla="*/ 1886857 w 3575982"/>
              <a:gd name="connsiteY1-4" fmla="*/ 304800 h 1516742"/>
              <a:gd name="connsiteX2-5" fmla="*/ 3571865 w 3575982"/>
              <a:gd name="connsiteY2-6" fmla="*/ 1516742 h 1516742"/>
              <a:gd name="connsiteX0-7" fmla="*/ 0 w 3571864"/>
              <a:gd name="connsiteY0-8" fmla="*/ 0 h 1516742"/>
              <a:gd name="connsiteX1-9" fmla="*/ 1886857 w 3571864"/>
              <a:gd name="connsiteY1-10" fmla="*/ 304800 h 1516742"/>
              <a:gd name="connsiteX2-11" fmla="*/ 3571865 w 3571864"/>
              <a:gd name="connsiteY2-12" fmla="*/ 1516742 h 1516742"/>
              <a:gd name="connsiteX0-13" fmla="*/ 0 w 3571864"/>
              <a:gd name="connsiteY0-14" fmla="*/ 0 h 1516742"/>
              <a:gd name="connsiteX1-15" fmla="*/ 2232219 w 3571864"/>
              <a:gd name="connsiteY1-16" fmla="*/ 635000 h 1516742"/>
              <a:gd name="connsiteX2-17" fmla="*/ 3571865 w 3571864"/>
              <a:gd name="connsiteY2-18" fmla="*/ 1516742 h 1516742"/>
              <a:gd name="connsiteX0-19" fmla="*/ 0 w 3571864"/>
              <a:gd name="connsiteY0-20" fmla="*/ 0 h 1516742"/>
              <a:gd name="connsiteX1-21" fmla="*/ 2232219 w 3571864"/>
              <a:gd name="connsiteY1-22" fmla="*/ 635000 h 1516742"/>
              <a:gd name="connsiteX2-23" fmla="*/ 3571865 w 3571864"/>
              <a:gd name="connsiteY2-24" fmla="*/ 1516742 h 1516742"/>
              <a:gd name="connsiteX0-25" fmla="*/ 0 w 3571864"/>
              <a:gd name="connsiteY0-26" fmla="*/ 0 h 1516742"/>
              <a:gd name="connsiteX1-27" fmla="*/ 2232219 w 3571864"/>
              <a:gd name="connsiteY1-28" fmla="*/ 635000 h 1516742"/>
              <a:gd name="connsiteX2-29" fmla="*/ 3571865 w 3571864"/>
              <a:gd name="connsiteY2-30" fmla="*/ 1516742 h 151674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571864" h="1516742">
                <a:moveTo>
                  <a:pt x="0" y="0"/>
                </a:moveTo>
                <a:cubicBezTo>
                  <a:pt x="772885" y="30238"/>
                  <a:pt x="1603331" y="327176"/>
                  <a:pt x="2232219" y="635000"/>
                </a:cubicBezTo>
                <a:cubicBezTo>
                  <a:pt x="2861107" y="942824"/>
                  <a:pt x="2943074" y="1045633"/>
                  <a:pt x="3571865" y="1516742"/>
                </a:cubicBezTo>
              </a:path>
            </a:pathLst>
          </a:cu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61" name="任意多边形 60"/>
          <p:cNvSpPr/>
          <p:nvPr/>
        </p:nvSpPr>
        <p:spPr>
          <a:xfrm rot="971766">
            <a:off x="4945511" y="1327158"/>
            <a:ext cx="519531" cy="1384332"/>
          </a:xfrm>
          <a:custGeom>
            <a:avLst/>
            <a:gdLst>
              <a:gd name="connsiteX0" fmla="*/ 17322 w 1004294"/>
              <a:gd name="connsiteY0" fmla="*/ 1465943 h 1465943"/>
              <a:gd name="connsiteX1" fmla="*/ 133437 w 1004294"/>
              <a:gd name="connsiteY1" fmla="*/ 537029 h 1465943"/>
              <a:gd name="connsiteX2" fmla="*/ 1004294 w 1004294"/>
              <a:gd name="connsiteY2" fmla="*/ 0 h 1465943"/>
              <a:gd name="connsiteX0-1" fmla="*/ 688 w 1633324"/>
              <a:gd name="connsiteY0-2" fmla="*/ 1444002 h 1444002"/>
              <a:gd name="connsiteX1-3" fmla="*/ 762467 w 1633324"/>
              <a:gd name="connsiteY1-4" fmla="*/ 537029 h 1444002"/>
              <a:gd name="connsiteX2-5" fmla="*/ 1633324 w 1633324"/>
              <a:gd name="connsiteY2-6" fmla="*/ 0 h 1444002"/>
              <a:gd name="connsiteX0-7" fmla="*/ 2761 w 1635397"/>
              <a:gd name="connsiteY0-8" fmla="*/ 1444002 h 1444002"/>
              <a:gd name="connsiteX1-9" fmla="*/ 281252 w 1635397"/>
              <a:gd name="connsiteY1-10" fmla="*/ 596491 h 1444002"/>
              <a:gd name="connsiteX2-11" fmla="*/ 1635397 w 1635397"/>
              <a:gd name="connsiteY2-12" fmla="*/ 0 h 1444002"/>
              <a:gd name="connsiteX0-13" fmla="*/ 2761 w 1635397"/>
              <a:gd name="connsiteY0-14" fmla="*/ 1444002 h 1444002"/>
              <a:gd name="connsiteX1-15" fmla="*/ 281252 w 1635397"/>
              <a:gd name="connsiteY1-16" fmla="*/ 596491 h 1444002"/>
              <a:gd name="connsiteX2-17" fmla="*/ 1635397 w 1635397"/>
              <a:gd name="connsiteY2-18" fmla="*/ 0 h 1444002"/>
              <a:gd name="connsiteX0-19" fmla="*/ 38303 w 1670939"/>
              <a:gd name="connsiteY0-20" fmla="*/ 1444002 h 1444002"/>
              <a:gd name="connsiteX1-21" fmla="*/ 316794 w 1670939"/>
              <a:gd name="connsiteY1-22" fmla="*/ 596491 h 1444002"/>
              <a:gd name="connsiteX2-23" fmla="*/ 1670939 w 1670939"/>
              <a:gd name="connsiteY2-24" fmla="*/ 0 h 1444002"/>
              <a:gd name="connsiteX0-25" fmla="*/ 2175 w 1634811"/>
              <a:gd name="connsiteY0-26" fmla="*/ 1444002 h 1444002"/>
              <a:gd name="connsiteX1-27" fmla="*/ 591374 w 1634811"/>
              <a:gd name="connsiteY1-28" fmla="*/ 630399 h 1444002"/>
              <a:gd name="connsiteX2-29" fmla="*/ 1634811 w 1634811"/>
              <a:gd name="connsiteY2-30" fmla="*/ 0 h 1444002"/>
              <a:gd name="connsiteX0-31" fmla="*/ 0 w 1632636"/>
              <a:gd name="connsiteY0-32" fmla="*/ 1444002 h 1444002"/>
              <a:gd name="connsiteX1-33" fmla="*/ 589199 w 1632636"/>
              <a:gd name="connsiteY1-34" fmla="*/ 630399 h 1444002"/>
              <a:gd name="connsiteX2-35" fmla="*/ 1632636 w 1632636"/>
              <a:gd name="connsiteY2-36" fmla="*/ 0 h 1444002"/>
              <a:gd name="connsiteX0-37" fmla="*/ 0 w 1703563"/>
              <a:gd name="connsiteY0-38" fmla="*/ 1396840 h 1396840"/>
              <a:gd name="connsiteX1-39" fmla="*/ 660126 w 1703563"/>
              <a:gd name="connsiteY1-40" fmla="*/ 630399 h 1396840"/>
              <a:gd name="connsiteX2-41" fmla="*/ 1703563 w 1703563"/>
              <a:gd name="connsiteY2-42" fmla="*/ 0 h 13968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703563" h="1396840">
                <a:moveTo>
                  <a:pt x="0" y="1396840"/>
                </a:moveTo>
                <a:cubicBezTo>
                  <a:pt x="37494" y="1352400"/>
                  <a:pt x="376199" y="863206"/>
                  <a:pt x="660126" y="630399"/>
                </a:cubicBezTo>
                <a:cubicBezTo>
                  <a:pt x="944053" y="397592"/>
                  <a:pt x="1350382" y="146352"/>
                  <a:pt x="1703563" y="0"/>
                </a:cubicBezTo>
              </a:path>
            </a:pathLst>
          </a:cu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63" name="文本框 27"/>
          <p:cNvSpPr txBox="1"/>
          <p:nvPr/>
        </p:nvSpPr>
        <p:spPr>
          <a:xfrm>
            <a:off x="6373325" y="234392"/>
            <a:ext cx="27879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内存大数据计算框架</a:t>
            </a:r>
            <a:r>
              <a:rPr lang="en-US" altLang="zh-CN" sz="1350" dirty="0" smtClean="0">
                <a:solidFill>
                  <a:prstClr val="white"/>
                </a:solidFill>
              </a:rPr>
              <a:t>Spark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38018" y="1687976"/>
            <a:ext cx="3132515" cy="1009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DAG</a:t>
            </a:r>
            <a:r>
              <a:rPr lang="zh-CN" altLang="en-US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编程模型丰富了</a:t>
            </a:r>
            <a:r>
              <a:rPr lang="en-US" altLang="zh-CN" sz="135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map,reduce</a:t>
            </a:r>
            <a:r>
              <a:rPr lang="zh-CN" altLang="en-US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操作接口，增加了</a:t>
            </a:r>
            <a:r>
              <a:rPr lang="en-US" altLang="zh-CN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filter</a:t>
            </a:r>
            <a:r>
              <a:rPr lang="zh-CN" altLang="en-US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、</a:t>
            </a:r>
            <a:r>
              <a:rPr lang="en-US" altLang="zh-CN" sz="135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flatMap</a:t>
            </a:r>
            <a:r>
              <a:rPr lang="zh-CN" altLang="zh-CN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、</a:t>
            </a:r>
            <a:r>
              <a:rPr lang="en-US" altLang="zh-CN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union</a:t>
            </a:r>
            <a:r>
              <a:rPr lang="zh-CN" altLang="en-US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等操作接口</a:t>
            </a:r>
            <a:endParaRPr lang="en-US" altLang="zh-CN" sz="1350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18" name="曲线连接符 17"/>
          <p:cNvCxnSpPr>
            <a:stCxn id="22" idx="2"/>
            <a:endCxn id="41" idx="3"/>
          </p:cNvCxnSpPr>
          <p:nvPr/>
        </p:nvCxnSpPr>
        <p:spPr>
          <a:xfrm rot="10800000" flipV="1">
            <a:off x="3139312" y="3310895"/>
            <a:ext cx="477319" cy="170600"/>
          </a:xfrm>
          <a:prstGeom prst="curvedConnector3">
            <a:avLst>
              <a:gd name="adj1" fmla="val 440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曲线连接符 25"/>
          <p:cNvCxnSpPr>
            <a:endCxn id="38" idx="1"/>
          </p:cNvCxnSpPr>
          <p:nvPr/>
        </p:nvCxnSpPr>
        <p:spPr>
          <a:xfrm flipV="1">
            <a:off x="5216833" y="3190601"/>
            <a:ext cx="421189" cy="6853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6"/>
          <p:cNvSpPr txBox="1"/>
          <p:nvPr/>
        </p:nvSpPr>
        <p:spPr>
          <a:xfrm>
            <a:off x="452232" y="173917"/>
            <a:ext cx="221086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5</a:t>
            </a:r>
            <a:r>
              <a:rPr lang="en-US" altLang="zh-CN" sz="2100" b="1" spc="225" dirty="0" smtClean="0">
                <a:solidFill>
                  <a:prstClr val="white"/>
                </a:solidFill>
              </a:rPr>
              <a:t>.1 Spark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简介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grpSp>
        <p:nvGrpSpPr>
          <p:cNvPr id="47" name="组合 36"/>
          <p:cNvGrpSpPr/>
          <p:nvPr/>
        </p:nvGrpSpPr>
        <p:grpSpPr>
          <a:xfrm>
            <a:off x="5704796" y="4354202"/>
            <a:ext cx="2804384" cy="369332"/>
            <a:chOff x="7892654" y="2137018"/>
            <a:chExt cx="3739175" cy="492442"/>
          </a:xfrm>
        </p:grpSpPr>
        <p:sp>
          <p:nvSpPr>
            <p:cNvPr id="48" name="圆角矩形 47"/>
            <p:cNvSpPr/>
            <p:nvPr/>
          </p:nvSpPr>
          <p:spPr>
            <a:xfrm>
              <a:off x="7892654" y="2152929"/>
              <a:ext cx="3739175" cy="429847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8021619" y="2137018"/>
              <a:ext cx="2285239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225" dirty="0" smtClean="0">
                  <a:solidFill>
                    <a:prstClr val="white"/>
                  </a:solidFill>
                </a:rPr>
                <a:t>多数据源支持</a:t>
              </a:r>
              <a:endParaRPr lang="zh-CN" altLang="en-US" spc="225" dirty="0">
                <a:solidFill>
                  <a:prstClr val="white"/>
                </a:solidFill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5670732" y="4688520"/>
            <a:ext cx="3330493" cy="386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HDFS</a:t>
            </a:r>
            <a:r>
              <a:rPr lang="zh-CN" altLang="en-US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、</a:t>
            </a:r>
            <a:r>
              <a:rPr lang="en-US" altLang="zh-CN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Hive</a:t>
            </a:r>
            <a:r>
              <a:rPr lang="zh-CN" altLang="en-US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、</a:t>
            </a:r>
            <a:r>
              <a:rPr lang="en-US" altLang="zh-CN" sz="135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HBase</a:t>
            </a:r>
            <a:r>
              <a:rPr lang="zh-CN" altLang="en-US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、</a:t>
            </a:r>
            <a:r>
              <a:rPr lang="en-US" altLang="zh-CN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Parquet</a:t>
            </a:r>
            <a:r>
              <a:rPr lang="zh-CN" altLang="en-US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等</a:t>
            </a:r>
            <a:endParaRPr lang="zh-CN" altLang="en-US" sz="135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60" name="曲线连接符 59"/>
          <p:cNvCxnSpPr>
            <a:stCxn id="22" idx="5"/>
            <a:endCxn id="48" idx="1"/>
          </p:cNvCxnSpPr>
          <p:nvPr/>
        </p:nvCxnSpPr>
        <p:spPr>
          <a:xfrm rot="16200000" flipH="1">
            <a:off x="5018304" y="3840836"/>
            <a:ext cx="650676" cy="722307"/>
          </a:xfrm>
          <a:prstGeom prst="curved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398870" y="220123"/>
            <a:ext cx="27879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内存大数据计算框架</a:t>
            </a:r>
            <a:r>
              <a:rPr lang="en-US" altLang="zh-CN" sz="1350" dirty="0" smtClean="0">
                <a:solidFill>
                  <a:prstClr val="white"/>
                </a:solidFill>
              </a:rPr>
              <a:t>Spark</a:t>
            </a:r>
          </a:p>
        </p:txBody>
      </p:sp>
      <p:sp>
        <p:nvSpPr>
          <p:cNvPr id="37" name="文本框 6"/>
          <p:cNvSpPr txBox="1"/>
          <p:nvPr/>
        </p:nvSpPr>
        <p:spPr>
          <a:xfrm>
            <a:off x="452232" y="173917"/>
            <a:ext cx="221086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5</a:t>
            </a:r>
            <a:r>
              <a:rPr lang="en-US" altLang="zh-CN" sz="2100" b="1" spc="225" dirty="0" smtClean="0">
                <a:solidFill>
                  <a:prstClr val="white"/>
                </a:solidFill>
              </a:rPr>
              <a:t>.1 Spark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简介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60" y="1432646"/>
            <a:ext cx="8085382" cy="408942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56665" y="913211"/>
            <a:ext cx="315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Spark</a:t>
            </a:r>
            <a:r>
              <a:rPr kumimoji="1" lang="zh-CN" altLang="en-US" dirty="0" smtClean="0"/>
              <a:t>生态系统</a:t>
            </a:r>
            <a:r>
              <a:rPr kumimoji="1" lang="en-US" altLang="zh-CN" dirty="0" smtClean="0"/>
              <a:t>BDAS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430409" y="234392"/>
            <a:ext cx="27879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内存大数据计算框架</a:t>
            </a:r>
            <a:r>
              <a:rPr lang="en-US" altLang="zh-CN" sz="1350" dirty="0" smtClean="0">
                <a:solidFill>
                  <a:prstClr val="white"/>
                </a:solidFill>
              </a:rPr>
              <a:t>Spark</a:t>
            </a:r>
          </a:p>
        </p:txBody>
      </p:sp>
      <p:sp>
        <p:nvSpPr>
          <p:cNvPr id="37" name="文本框 6"/>
          <p:cNvSpPr txBox="1"/>
          <p:nvPr/>
        </p:nvSpPr>
        <p:spPr>
          <a:xfrm>
            <a:off x="452232" y="173917"/>
            <a:ext cx="221086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5</a:t>
            </a:r>
            <a:r>
              <a:rPr lang="en-US" altLang="zh-CN" sz="2100" b="1" spc="225" dirty="0" smtClean="0">
                <a:solidFill>
                  <a:prstClr val="white"/>
                </a:solidFill>
              </a:rPr>
              <a:t>.1 Spark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简介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53635" y="2423795"/>
            <a:ext cx="3613785" cy="502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91" y="1658316"/>
            <a:ext cx="7490332" cy="350703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84994" y="998824"/>
            <a:ext cx="2188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Spark</a:t>
            </a:r>
            <a:r>
              <a:rPr kumimoji="1" lang="zh-CN" altLang="en-US" dirty="0" smtClean="0"/>
              <a:t>应用程序架构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430409" y="234392"/>
            <a:ext cx="27879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内存大数据计算框架</a:t>
            </a:r>
            <a:r>
              <a:rPr lang="en-US" altLang="zh-CN" sz="1350" dirty="0" smtClean="0">
                <a:solidFill>
                  <a:prstClr val="white"/>
                </a:solidFill>
              </a:rPr>
              <a:t>Spark</a:t>
            </a:r>
          </a:p>
        </p:txBody>
      </p:sp>
      <p:sp>
        <p:nvSpPr>
          <p:cNvPr id="37" name="文本框 6"/>
          <p:cNvSpPr txBox="1"/>
          <p:nvPr/>
        </p:nvSpPr>
        <p:spPr>
          <a:xfrm>
            <a:off x="452232" y="173917"/>
            <a:ext cx="221086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5</a:t>
            </a:r>
            <a:r>
              <a:rPr lang="en-US" altLang="zh-CN" sz="2100" b="1" spc="225" dirty="0" smtClean="0">
                <a:solidFill>
                  <a:prstClr val="white"/>
                </a:solidFill>
              </a:rPr>
              <a:t>.1 Spark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简介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53635" y="2423795"/>
            <a:ext cx="3613785" cy="502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0594" y="998824"/>
            <a:ext cx="2586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有向无环图的阶段划分</a:t>
            </a:r>
            <a:endParaRPr kumimoji="1"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55" y="1606813"/>
            <a:ext cx="5594511" cy="3905986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622690" y="1904895"/>
            <a:ext cx="22982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A</a:t>
            </a:r>
            <a:r>
              <a:rPr kumimoji="1" lang="zh-CN" altLang="en-US" dirty="0" smtClean="0"/>
              <a:t>-</a:t>
            </a:r>
            <a:r>
              <a:rPr kumimoji="1" lang="en-US" altLang="zh-CN" dirty="0" smtClean="0"/>
              <a:t>---</a:t>
            </a:r>
            <a:r>
              <a:rPr kumimoji="1" lang="en-US" altLang="zh-CN" dirty="0" err="1" smtClean="0"/>
              <a:t>groupBy</a:t>
            </a:r>
            <a:r>
              <a:rPr kumimoji="1" lang="en-US" altLang="zh-CN" dirty="0" smtClean="0"/>
              <a:t>-</a:t>
            </a:r>
            <a:r>
              <a:rPr kumimoji="1" lang="zh-CN" altLang="en-US" dirty="0" smtClean="0"/>
              <a:t>-</a:t>
            </a:r>
            <a:r>
              <a:rPr kumimoji="1" lang="en-US" altLang="zh-CN" dirty="0" smtClean="0"/>
              <a:t>&gt;B</a:t>
            </a:r>
          </a:p>
          <a:p>
            <a:r>
              <a:rPr kumimoji="1" lang="en-US" altLang="zh-CN" dirty="0" smtClean="0"/>
              <a:t>C----map------&gt;D</a:t>
            </a:r>
          </a:p>
          <a:p>
            <a:r>
              <a:rPr kumimoji="1" lang="en-US" altLang="zh-CN" dirty="0" smtClean="0"/>
              <a:t>D,E</a:t>
            </a:r>
            <a:r>
              <a:rPr kumimoji="1" lang="zh-CN" altLang="en-US" dirty="0" smtClean="0"/>
              <a:t>-</a:t>
            </a:r>
            <a:r>
              <a:rPr kumimoji="1" lang="en-US" altLang="zh-CN" dirty="0" smtClean="0"/>
              <a:t>-union-----&gt;F</a:t>
            </a:r>
          </a:p>
          <a:p>
            <a:r>
              <a:rPr kumimoji="1" lang="en-US" altLang="zh-CN" dirty="0" smtClean="0"/>
              <a:t>B,F</a:t>
            </a:r>
            <a:r>
              <a:rPr kumimoji="1" lang="zh-CN" altLang="en-US" dirty="0" smtClean="0"/>
              <a:t>-</a:t>
            </a:r>
            <a:r>
              <a:rPr kumimoji="1" lang="en-US" altLang="zh-CN" dirty="0" smtClean="0"/>
              <a:t>--join------&gt;G</a:t>
            </a:r>
          </a:p>
          <a:p>
            <a:endParaRPr kumimoji="1"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6607573" y="1617649"/>
            <a:ext cx="1617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RDD</a:t>
            </a:r>
            <a:r>
              <a:rPr kumimoji="1" lang="zh-CN" altLang="en-US" dirty="0" smtClean="0"/>
              <a:t>的转化：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222012" y="1169836"/>
              <a:ext cx="26999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第五章</a:t>
              </a:r>
              <a:r>
                <a:rPr lang="zh-CN" altLang="en-US" sz="2800" dirty="0">
                  <a:solidFill>
                    <a:schemeClr val="accent4"/>
                  </a:solidFill>
                </a:rPr>
                <a:t> </a:t>
              </a:r>
              <a:r>
                <a:rPr lang="zh-CN" altLang="en-US" sz="2800" dirty="0" smtClean="0">
                  <a:solidFill>
                    <a:schemeClr val="accent4"/>
                  </a:solidFill>
                </a:rPr>
                <a:t>内存大数据计算框架 </a:t>
              </a:r>
              <a:r>
                <a:rPr lang="en-US" altLang="zh-CN" sz="2800" dirty="0">
                  <a:solidFill>
                    <a:schemeClr val="accent4"/>
                  </a:solidFill>
                </a:rPr>
                <a:t>Spark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54534" y="2713739"/>
            <a:ext cx="5693399" cy="415498"/>
            <a:chOff x="1807265" y="2462595"/>
            <a:chExt cx="5693399" cy="415498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2390398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.2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Spark</a:t>
              </a:r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部署</a:t>
              </a:r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54534" y="2121995"/>
            <a:ext cx="5693399" cy="426278"/>
            <a:chOff x="1807265" y="2935089"/>
            <a:chExt cx="5693399" cy="426278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2383717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.1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Spark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简介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754534" y="3340922"/>
            <a:ext cx="5693399" cy="426278"/>
            <a:chOff x="1807265" y="3400693"/>
            <a:chExt cx="5693399" cy="426278"/>
          </a:xfrm>
        </p:grpSpPr>
        <p:sp>
          <p:nvSpPr>
            <p:cNvPr id="51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2" name="矩形 51"/>
            <p:cNvSpPr/>
            <p:nvPr/>
          </p:nvSpPr>
          <p:spPr>
            <a:xfrm>
              <a:off x="1881814" y="3411473"/>
              <a:ext cx="2383717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.3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Spark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配置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754534" y="3999634"/>
            <a:ext cx="5693399" cy="426279"/>
            <a:chOff x="1807265" y="3866296"/>
            <a:chExt cx="5693399" cy="426279"/>
          </a:xfrm>
        </p:grpSpPr>
        <p:sp>
          <p:nvSpPr>
            <p:cNvPr id="53" name="圆角矩形 5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4" name="矩形 53"/>
            <p:cNvSpPr/>
            <p:nvPr/>
          </p:nvSpPr>
          <p:spPr>
            <a:xfrm>
              <a:off x="1881814" y="3877077"/>
              <a:ext cx="2568582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.4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Spark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RDD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51096" y="5314718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4" name="组合 69"/>
          <p:cNvGrpSpPr/>
          <p:nvPr/>
        </p:nvGrpSpPr>
        <p:grpSpPr>
          <a:xfrm>
            <a:off x="1764226" y="4665715"/>
            <a:ext cx="5693399" cy="426279"/>
            <a:chOff x="1807265" y="3866296"/>
            <a:chExt cx="5693399" cy="426279"/>
          </a:xfrm>
        </p:grpSpPr>
        <p:sp>
          <p:nvSpPr>
            <p:cNvPr id="45" name="圆角矩形 44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6" name="矩形 45"/>
            <p:cNvSpPr/>
            <p:nvPr/>
          </p:nvSpPr>
          <p:spPr>
            <a:xfrm>
              <a:off x="1881814" y="3877077"/>
              <a:ext cx="265758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.5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Spark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Shell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22368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5.2 </a:t>
            </a:r>
            <a:r>
              <a:rPr lang="en-US" altLang="zh-CN" sz="2100" b="1" spc="225" dirty="0" err="1" smtClean="0">
                <a:solidFill>
                  <a:prstClr val="white"/>
                </a:solidFill>
              </a:rPr>
              <a:t>Spark</a:t>
            </a:r>
            <a:r>
              <a:rPr lang="en-US" altLang="en-US" sz="2100" b="1" spc="225" dirty="0" err="1" smtClean="0">
                <a:solidFill>
                  <a:prstClr val="white"/>
                </a:solidFill>
              </a:rPr>
              <a:t>部署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27879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内存大数据计算框架</a:t>
            </a:r>
            <a:r>
              <a:rPr lang="en-US" altLang="zh-CN" sz="1350" dirty="0" smtClean="0">
                <a:solidFill>
                  <a:prstClr val="white"/>
                </a:solidFill>
              </a:rPr>
              <a:t>Spark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27809" y="1192480"/>
            <a:ext cx="7377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zh-CN" altLang="en-US" dirty="0" smtClean="0"/>
              <a:t>准备工作</a:t>
            </a:r>
            <a:endParaRPr kumimoji="1"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1164263" y="2056077"/>
            <a:ext cx="5972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zh-CN" dirty="0" smtClean="0"/>
              <a:t>1</a:t>
            </a:r>
            <a:r>
              <a:rPr kumimoji="1" lang="zh-CN" altLang="en-US" dirty="0" smtClean="0"/>
              <a:t>） 安装</a:t>
            </a:r>
            <a:r>
              <a:rPr kumimoji="1" lang="en-US" altLang="zh-CN" dirty="0" smtClean="0"/>
              <a:t>JDK</a:t>
            </a:r>
          </a:p>
          <a:p>
            <a:endParaRPr kumimoji="1" lang="en-US" altLang="zh-CN" dirty="0"/>
          </a:p>
          <a:p>
            <a:r>
              <a:rPr kumimoji="1" lang="zh-CN" altLang="zh-CN" dirty="0" smtClean="0"/>
              <a:t>2）</a:t>
            </a:r>
            <a:r>
              <a:rPr kumimoji="1" lang="zh-CN" altLang="en-US" dirty="0" smtClean="0"/>
              <a:t> 下载</a:t>
            </a:r>
            <a:r>
              <a:rPr kumimoji="1" lang="en-US" altLang="zh-CN" dirty="0" smtClean="0"/>
              <a:t>Spark</a:t>
            </a:r>
            <a:endParaRPr kumimoji="1"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641" y="3038310"/>
            <a:ext cx="5732028" cy="1969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大数据实践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《大数据实践》配套PPT之一：第5章 内存大数据计算框架 Spark_1.potx</Template>
  <TotalTime>2</TotalTime>
  <Words>1604</Words>
  <Application>Microsoft Office PowerPoint</Application>
  <PresentationFormat>全屏显示(4:3)</PresentationFormat>
  <Paragraphs>323</Paragraphs>
  <Slides>36</Slides>
  <Notes>6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38" baseType="lpstr">
      <vt:lpstr>大数据实践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http://www.deepbbs.org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cstor</dc:creator>
  <cp:lastModifiedBy>USER-</cp:lastModifiedBy>
  <cp:revision>398</cp:revision>
  <dcterms:created xsi:type="dcterms:W3CDTF">2015-11-23T03:31:00Z</dcterms:created>
  <dcterms:modified xsi:type="dcterms:W3CDTF">2018-12-26T08:02:38Z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