
<file path=[Content_Types].xml><?xml version="1.0" encoding="utf-8"?>
<Types xmlns="http://schemas.openxmlformats.org/package/2006/content-types">
  <Default Extension="jpeg" ContentType="image/jpe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718" r:id="rId3"/>
    <p:sldId id="822" r:id="rId4"/>
    <p:sldId id="838" r:id="rId5"/>
    <p:sldId id="823" r:id="rId6"/>
    <p:sldId id="825" r:id="rId7"/>
    <p:sldId id="826" r:id="rId8"/>
    <p:sldId id="827" r:id="rId9"/>
    <p:sldId id="828" r:id="rId10"/>
    <p:sldId id="829" r:id="rId11"/>
    <p:sldId id="830" r:id="rId12"/>
    <p:sldId id="831" r:id="rId13"/>
    <p:sldId id="832" r:id="rId14"/>
    <p:sldId id="833" r:id="rId15"/>
    <p:sldId id="834" r:id="rId16"/>
    <p:sldId id="835" r:id="rId17"/>
    <p:sldId id="839" r:id="rId18"/>
    <p:sldId id="840" r:id="rId19"/>
    <p:sldId id="631" r:id="rId20"/>
    <p:sldId id="632" r:id="rId21"/>
    <p:sldId id="633" r:id="rId22"/>
    <p:sldId id="858" r:id="rId23"/>
    <p:sldId id="635"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 id="1"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96429" autoAdjust="0"/>
  </p:normalViewPr>
  <p:slideViewPr>
    <p:cSldViewPr snapToGrid="0" showGuides="1">
      <p:cViewPr varScale="1">
        <p:scale>
          <a:sx n="110" d="100"/>
          <a:sy n="110" d="100"/>
        </p:scale>
        <p:origin x="-1644" y="-90"/>
      </p:cViewPr>
      <p:guideLst>
        <p:guide orient="horz" pos="4029"/>
        <p:guide orient="horz" pos="1551"/>
        <p:guide orient="horz" pos="680"/>
        <p:guide pos="1914"/>
        <p:guide pos="217"/>
        <p:guide pos="5537"/>
        <p:guide pos="1180"/>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97"/>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6.emf"/><Relationship Id="rId1" Type="http://schemas.openxmlformats.org/officeDocument/2006/relationships/package" Target="../embeddings/Document2.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cstor.cn/proTextdetail_11007.html" TargetMode="External"/><Relationship Id="rId4" Type="http://schemas.openxmlformats.org/officeDocument/2006/relationships/image" Target="../media/image9.jpeg"/><Relationship Id="rId3" Type="http://schemas.openxmlformats.org/officeDocument/2006/relationships/hyperlink" Target="http://www.cstor.cn/proTextdetail_12031.html" TargetMode="External"/><Relationship Id="rId2" Type="http://schemas.openxmlformats.org/officeDocument/2006/relationships/image" Target="../media/image8.jpeg"/><Relationship Id="rId1" Type="http://schemas.openxmlformats.org/officeDocument/2006/relationships/hyperlink" Target="http://www.cstor.cn/proTextdetail_10766.html" TargetMode="Externa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7.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26.png"/><Relationship Id="rId7" Type="http://schemas.openxmlformats.org/officeDocument/2006/relationships/hyperlink" Target="http://www.chinarobots.cn/" TargetMode="External"/><Relationship Id="rId6" Type="http://schemas.openxmlformats.org/officeDocument/2006/relationships/image" Target="../media/image25.png"/><Relationship Id="rId5" Type="http://schemas.openxmlformats.org/officeDocument/2006/relationships/hyperlink" Target="http://www.chinaaiworld.cn/" TargetMode="External"/><Relationship Id="rId4" Type="http://schemas.openxmlformats.org/officeDocument/2006/relationships/image" Target="../media/image24.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36.png"/><Relationship Id="rId25" Type="http://schemas.openxmlformats.org/officeDocument/2006/relationships/image" Target="../media/image35.png"/><Relationship Id="rId24" Type="http://schemas.openxmlformats.org/officeDocument/2006/relationships/hyperlink" Target="http://www.envicloud.cn/" TargetMode="External"/><Relationship Id="rId23" Type="http://schemas.openxmlformats.org/officeDocument/2006/relationships/image" Target="../media/image34.png"/><Relationship Id="rId22" Type="http://schemas.openxmlformats.org/officeDocument/2006/relationships/image" Target="../media/image33.png"/><Relationship Id="rId21" Type="http://schemas.openxmlformats.org/officeDocument/2006/relationships/hyperlink" Target="http://www.wanwuyun.com/" TargetMode="External"/><Relationship Id="rId20" Type="http://schemas.openxmlformats.org/officeDocument/2006/relationships/image" Target="../media/image32.png"/><Relationship Id="rId2" Type="http://schemas.openxmlformats.org/officeDocument/2006/relationships/image" Target="../media/image23.png"/><Relationship Id="rId19" Type="http://schemas.openxmlformats.org/officeDocument/2006/relationships/hyperlink" Target="http://www.smartcitychina.cn/" TargetMode="External"/><Relationship Id="rId18" Type="http://schemas.openxmlformats.org/officeDocument/2006/relationships/image" Target="../media/image31.png"/><Relationship Id="rId17" Type="http://schemas.openxmlformats.org/officeDocument/2006/relationships/hyperlink" Target="http://www.netofthings.cn/" TargetMode="External"/><Relationship Id="rId16" Type="http://schemas.openxmlformats.org/officeDocument/2006/relationships/image" Target="../media/image30.png"/><Relationship Id="rId15" Type="http://schemas.openxmlformats.org/officeDocument/2006/relationships/hyperlink" Target="http://www.thebigdata.cn/" TargetMode="External"/><Relationship Id="rId14" Type="http://schemas.openxmlformats.org/officeDocument/2006/relationships/image" Target="../media/image29.png"/><Relationship Id="rId13" Type="http://schemas.openxmlformats.org/officeDocument/2006/relationships/hyperlink" Target="http://www.worldstor.cn/" TargetMode="External"/><Relationship Id="rId12" Type="http://schemas.openxmlformats.org/officeDocument/2006/relationships/image" Target="../media/image28.png"/><Relationship Id="rId11" Type="http://schemas.openxmlformats.org/officeDocument/2006/relationships/hyperlink" Target="http://www.pm25.org.cn/" TargetMode="External"/><Relationship Id="rId10" Type="http://schemas.openxmlformats.org/officeDocument/2006/relationships/image" Target="../media/image27.png"/><Relationship Id="rId1" Type="http://schemas.openxmlformats.org/officeDocument/2006/relationships/hyperlink" Target="http://www.chinaznyj.com/"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package" Target="../embeddings/Document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6350" y="728980"/>
            <a:ext cx="9164955"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大数据系统运维</a:t>
            </a:r>
            <a:endParaRPr lang="en-US" altLang="zh-CN" sz="8000" b="1" spc="300" dirty="0" smtClean="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0066"/>
              </a:solidFill>
            </a:endParaRPr>
          </a:p>
        </p:txBody>
      </p:sp>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姜才康    主编                             陶建辉    副主编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1737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Freeform 25"/>
          <p:cNvSpPr>
            <a:spLocks noEditPoints="1"/>
          </p:cNvSpPr>
          <p:nvPr/>
        </p:nvSpPr>
        <p:spPr bwMode="auto">
          <a:xfrm>
            <a:off x="540782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44110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43909" y="1169836"/>
              <a:ext cx="1456173" cy="523219"/>
            </a:xfrm>
            <a:prstGeom prst="rect">
              <a:avLst/>
            </a:prstGeom>
            <a:noFill/>
          </p:spPr>
          <p:txBody>
            <a:bodyPr wrap="none" rtlCol="0">
              <a:spAutoFit/>
            </a:bodyPr>
            <a:lstStyle/>
            <a:p>
              <a:pPr algn="ctr"/>
              <a:r>
                <a:rPr lang="zh-CN" altLang="en-US" sz="2800" dirty="0" smtClean="0">
                  <a:solidFill>
                    <a:schemeClr val="accent4"/>
                  </a:solidFill>
                </a:rPr>
                <a:t>第三章　故障管理</a:t>
              </a:r>
              <a:endParaRPr lang="zh-CN" altLang="en-US" sz="2800" dirty="0">
                <a:solidFill>
                  <a:schemeClr val="accent4"/>
                </a:solidFill>
              </a:endParaRPr>
            </a:p>
          </p:txBody>
        </p:sp>
      </p:grpSp>
      <p:grpSp>
        <p:nvGrpSpPr>
          <p:cNvPr id="67" name="组合 66"/>
          <p:cNvGrpSpPr/>
          <p:nvPr/>
        </p:nvGrpSpPr>
        <p:grpSpPr>
          <a:xfrm>
            <a:off x="1754535" y="2048547"/>
            <a:ext cx="5693399" cy="414020"/>
            <a:chOff x="1807265" y="2462595"/>
            <a:chExt cx="5693399" cy="414020"/>
          </a:xfrm>
          <a:solidFill>
            <a:srgbClr val="E6E6E6"/>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21535" cy="414020"/>
            </a:xfrm>
            <a:prstGeom prst="rect">
              <a:avLst/>
            </a:prstGeom>
            <a:grp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集群结构</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744015"/>
            <a:ext cx="5693399" cy="414020"/>
            <a:chOff x="1807265" y="2925549"/>
            <a:chExt cx="5693399" cy="414020"/>
          </a:xfrm>
          <a:solidFill>
            <a:srgbClr val="3D89BC"/>
          </a:solidFill>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25549"/>
              <a:ext cx="2121535" cy="414020"/>
            </a:xfrm>
            <a:prstGeom prst="rect">
              <a:avLst/>
            </a:prstGeom>
            <a:solidFill>
              <a:srgbClr val="E6E6E6"/>
            </a:solid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故障报告</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469328"/>
            <a:ext cx="5693399" cy="414020"/>
            <a:chOff x="1807265" y="3400678"/>
            <a:chExt cx="5693399" cy="414020"/>
          </a:xfrm>
          <a:solidFill>
            <a:srgbClr val="3D89BC"/>
          </a:solidFill>
        </p:grpSpPr>
        <p:sp>
          <p:nvSpPr>
            <p:cNvPr id="51"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3719" y="3400678"/>
              <a:ext cx="2121535" cy="414020"/>
            </a:xfrm>
            <a:prstGeom prst="rect">
              <a:avLst/>
            </a:prstGeom>
            <a:grp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3.3</a:t>
              </a:r>
              <a:r>
                <a:rPr lang="zh-CN" altLang="en-US" sz="2100" spc="225" dirty="0" smtClean="0">
                  <a:solidFill>
                    <a:schemeClr val="bg1"/>
                  </a:solidFill>
                  <a:latin typeface="微软雅黑" panose="020B0503020204020204" pitchFamily="34" charset="-122"/>
                  <a:ea typeface="微软雅黑" panose="020B0503020204020204" pitchFamily="34" charset="-122"/>
                </a:rPr>
                <a:t>　故障处理</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4185131"/>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故障后期管理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故障处理</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第三章 故障管理</a:t>
            </a:r>
            <a:endParaRPr lang="zh-CN" altLang="en-US" sz="1355" dirty="0">
              <a:solidFill>
                <a:prstClr val="white"/>
              </a:solidFill>
            </a:endParaRPr>
          </a:p>
        </p:txBody>
      </p:sp>
      <p:sp>
        <p:nvSpPr>
          <p:cNvPr id="17" name="矩形 11"/>
          <p:cNvSpPr/>
          <p:nvPr/>
        </p:nvSpPr>
        <p:spPr>
          <a:xfrm>
            <a:off x="612394" y="900007"/>
            <a:ext cx="10972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故障诊断</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1" name="矩形 10"/>
          <p:cNvSpPr/>
          <p:nvPr/>
        </p:nvSpPr>
        <p:spPr>
          <a:xfrm>
            <a:off x="612393" y="1268365"/>
            <a:ext cx="7920058" cy="866140"/>
          </a:xfrm>
          <a:prstGeom prst="rect">
            <a:avLst/>
          </a:prstGeom>
        </p:spPr>
        <p:txBody>
          <a:bodyPr wrap="square">
            <a:spAutoFit/>
          </a:bodyPr>
          <a:lstStyle/>
          <a:p>
            <a:pPr>
              <a:lnSpc>
                <a:spcPct val="120000"/>
              </a:lnSpc>
              <a:spcBef>
                <a:spcPts val="0"/>
              </a:spcBef>
              <a:spcAft>
                <a:spcPts val="0"/>
              </a:spcAft>
            </a:pPr>
            <a:r>
              <a:rPr lang="zh-CN" altLang="zh-CN" sz="1400" dirty="0">
                <a:solidFill>
                  <a:schemeClr val="tx1">
                    <a:lumMod val="75000"/>
                    <a:lumOff val="25000"/>
                  </a:schemeClr>
                </a:solidFill>
              </a:rPr>
              <a:t>参考大数据系统的系统架构，从故障发生的位置来看，可以分为：应用层故障，系统层故障，网络层故障，硬件层故障，机房环境故障，客户端故障等。从故障的原因出发，在运维过程中的的常见故障主要有：</a:t>
            </a:r>
            <a:endParaRPr lang="zh-CN" altLang="zh-CN" sz="1400" dirty="0">
              <a:solidFill>
                <a:schemeClr val="tx1">
                  <a:lumMod val="75000"/>
                  <a:lumOff val="25000"/>
                </a:schemeClr>
              </a:solidFill>
            </a:endParaRPr>
          </a:p>
        </p:txBody>
      </p:sp>
      <p:graphicFrame>
        <p:nvGraphicFramePr>
          <p:cNvPr id="10" name="对象 9"/>
          <p:cNvGraphicFramePr>
            <a:graphicFrameLocks noChangeAspect="1"/>
          </p:cNvGraphicFramePr>
          <p:nvPr/>
        </p:nvGraphicFramePr>
        <p:xfrm>
          <a:off x="1691958" y="2174558"/>
          <a:ext cx="5760043" cy="3745067"/>
        </p:xfrm>
        <a:graphic>
          <a:graphicData uri="http://schemas.openxmlformats.org/presentationml/2006/ole">
            <mc:AlternateContent xmlns:mc="http://schemas.openxmlformats.org/markup-compatibility/2006">
              <mc:Choice xmlns:v="urn:schemas-microsoft-com:vml" Requires="v">
                <p:oleObj spid="_x0000_s3081" name="文档" r:id="rId1" imgW="4392295" imgH="2855595" progId="Word.Document.12">
                  <p:embed/>
                </p:oleObj>
              </mc:Choice>
              <mc:Fallback>
                <p:oleObj name="文档" r:id="rId1" imgW="4392295" imgH="2855595" progId="Word.Document.12">
                  <p:embed/>
                  <p:pic>
                    <p:nvPicPr>
                      <p:cNvPr id="0" name="图片 3080"/>
                      <p:cNvPicPr/>
                      <p:nvPr/>
                    </p:nvPicPr>
                    <p:blipFill>
                      <a:blip r:embed="rId2"/>
                      <a:stretch>
                        <a:fillRect/>
                      </a:stretch>
                    </p:blipFill>
                    <p:spPr>
                      <a:xfrm>
                        <a:off x="1691958" y="2174558"/>
                        <a:ext cx="5760043" cy="3745067"/>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故障处理</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第三章 故障管理</a:t>
            </a:r>
            <a:endParaRPr lang="zh-CN" altLang="en-US" sz="1355" dirty="0">
              <a:solidFill>
                <a:prstClr val="white"/>
              </a:solidFill>
            </a:endParaRPr>
          </a:p>
        </p:txBody>
      </p:sp>
      <p:sp>
        <p:nvSpPr>
          <p:cNvPr id="17" name="矩形 11"/>
          <p:cNvSpPr/>
          <p:nvPr/>
        </p:nvSpPr>
        <p:spPr>
          <a:xfrm>
            <a:off x="540004" y="1080008"/>
            <a:ext cx="10972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故障诊断</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1" name="矩形 10"/>
          <p:cNvSpPr/>
          <p:nvPr/>
        </p:nvSpPr>
        <p:spPr>
          <a:xfrm>
            <a:off x="252348" y="1448705"/>
            <a:ext cx="8640063" cy="4484370"/>
          </a:xfrm>
          <a:prstGeom prst="rect">
            <a:avLst/>
          </a:prstGeom>
        </p:spPr>
        <p:txBody>
          <a:bodyPr wrap="square">
            <a:spAutoFit/>
          </a:bodyPr>
          <a:lstStyle/>
          <a:p>
            <a:pPr>
              <a:lnSpc>
                <a:spcPct val="120000"/>
              </a:lnSpc>
              <a:spcBef>
                <a:spcPts val="0"/>
              </a:spcBef>
              <a:spcAft>
                <a:spcPts val="0"/>
              </a:spcAft>
            </a:pPr>
            <a:r>
              <a:rPr 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x-none"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故障的完整描述</a:t>
            </a:r>
            <a:endPar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如前文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3.3.1</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所述，准确的故障描述至关重要，能帮助管理员把故障的范围缩小，对故障的发生源有个预判定位，避免在大范围内浪费资源。通过故障的完整描述，应该能核实以下信息，该问题的具体报错码，具体报错时间，是不是首次发生等。如果信息比较模糊，还需要反复确认。</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lang="en-US" altLang="x-none" sz="1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x-none"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监控信息，dump文件，日志等现场快照</a:t>
            </a:r>
            <a:endPar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故障发生时的现场信息是排查故障的关键，如同车祸现场的视频记录一样，日志，监控信息，</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dump</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文件，网路抓包情况是故障现场的记录数据。一些没有经验的开发者往往由于开发的应用输出的日志太少，在生产环境出现问题时，没有任何记录，排查故障时也毫无头绪。大多数故障都可以通过日志发现端倪，一些复杂的故障要依靠多种手段才能定位原因。如果当时无法定位原因，则需要考虑通过降低日志输出的级别，在关键位置增加日志，部署一些详细监控的策略，等待故障再次发生时，能够捕获更多的信息。</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lang="en-US" altLang="x-none" sz="1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x-none"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文档，经验和知识</a:t>
            </a:r>
            <a:endPar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通过现场快照发现了错误的具体信息后，还要结合系统本身的文档，知识库或者管理员的经验，进行进一步分析。例如已经发现了服务器应用输出的日志有明显的错误信息，显示网络连接失败。可能该问题过去已经发生过，是由于访问量上升时，服务端无法再创建新的连接造成的。如果该经验没有记录到文档或者知识库中，而人员又不是当时处理故障的人员，则还需要花费资源进行诊断。一般的大型组织，都会建立自己的知识库或者文档库，各种开源软件也会有相应的文档或者论坛在互联网上开放，可以通过搜索引擎检索到软件相关的问题记录和解决情况。</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故障处理</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第三章 故障管理</a:t>
            </a:r>
            <a:endParaRPr lang="zh-CN" altLang="en-US" sz="1355" dirty="0">
              <a:solidFill>
                <a:prstClr val="white"/>
              </a:solidFill>
            </a:endParaRPr>
          </a:p>
        </p:txBody>
      </p:sp>
      <p:sp>
        <p:nvSpPr>
          <p:cNvPr id="17" name="矩形 11"/>
          <p:cNvSpPr/>
          <p:nvPr/>
        </p:nvSpPr>
        <p:spPr>
          <a:xfrm>
            <a:off x="540004" y="900007"/>
            <a:ext cx="10972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故障排除</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1" name="矩形 10"/>
          <p:cNvSpPr/>
          <p:nvPr/>
        </p:nvSpPr>
        <p:spPr>
          <a:xfrm>
            <a:off x="540003" y="1268365"/>
            <a:ext cx="8472191" cy="1124585"/>
          </a:xfrm>
          <a:prstGeom prst="rect">
            <a:avLst/>
          </a:prstGeom>
        </p:spPr>
        <p:txBody>
          <a:bodyPr wrap="square">
            <a:spAutoFit/>
          </a:bodyPr>
          <a:lstStyle/>
          <a:p>
            <a:pPr>
              <a:lnSpc>
                <a:spcPct val="120000"/>
              </a:lnSpc>
              <a:spcBef>
                <a:spcPts val="0"/>
              </a:spcBef>
              <a:spcAft>
                <a:spcPts val="0"/>
              </a:spcAft>
            </a:pPr>
            <a:r>
              <a:rPr lang="zh-CN" altLang="en-US" sz="1400" dirty="0">
                <a:solidFill>
                  <a:schemeClr val="tx1">
                    <a:lumMod val="75000"/>
                    <a:lumOff val="25000"/>
                  </a:schemeClr>
                </a:solidFill>
              </a:rPr>
              <a:t>故障排除通常有两种做法，变通解决和根本解决。变通解决指的是，当故障造成了系统不可用，恢复服务是第一要务，如同医生抢救病人一样，先救活再说。根本解决指的是找到的故障的深层原因，在源头上予以解决。例如，应用程序的缺陷造成了程序运行了一段时间会崩溃退出，此时先将程序重新启动恢复服务，重启动作就是变通解决，等找到了程序的缺陷，通过升级变更予以消除，这就是根本解决。</a:t>
            </a:r>
            <a:endParaRPr lang="zh-CN" altLang="en-US" sz="1400" dirty="0">
              <a:solidFill>
                <a:schemeClr val="tx1">
                  <a:lumMod val="75000"/>
                  <a:lumOff val="25000"/>
                </a:schemeClr>
              </a:solidFill>
            </a:endParaRPr>
          </a:p>
        </p:txBody>
      </p:sp>
      <p:graphicFrame>
        <p:nvGraphicFramePr>
          <p:cNvPr id="18" name="表格 17"/>
          <p:cNvGraphicFramePr>
            <a:graphicFrameLocks noGrp="1"/>
          </p:cNvGraphicFramePr>
          <p:nvPr/>
        </p:nvGraphicFramePr>
        <p:xfrm>
          <a:off x="1384935" y="2392680"/>
          <a:ext cx="6374765" cy="3515995"/>
        </p:xfrm>
        <a:graphic>
          <a:graphicData uri="http://schemas.openxmlformats.org/drawingml/2006/table">
            <a:tbl>
              <a:tblPr firstRow="1" firstCol="1" bandRow="1"/>
              <a:tblGrid>
                <a:gridCol w="1883410"/>
                <a:gridCol w="4491355"/>
              </a:tblGrid>
              <a:tr h="196850">
                <a:tc>
                  <a:txBody>
                    <a:bodyPr/>
                    <a:lstStyle/>
                    <a:p>
                      <a:pPr indent="266700" algn="ctr">
                        <a:lnSpc>
                          <a:spcPts val="1550"/>
                        </a:lnSpc>
                        <a:spcAft>
                          <a:spcPts val="0"/>
                        </a:spcAft>
                      </a:pPr>
                      <a:r>
                        <a:rPr lang="zh-CN" sz="800" kern="100">
                          <a:effectLst/>
                          <a:latin typeface="Times New Roman" panose="02020603050405020304" pitchFamily="18" charset="0"/>
                          <a:ea typeface="宋体" panose="02010600030101010101" pitchFamily="2" charset="-122"/>
                        </a:rPr>
                        <a:t>排除方法</a:t>
                      </a:r>
                      <a:endParaRPr lang="zh-CN" sz="900" kern="100">
                        <a:effectLst/>
                        <a:latin typeface="Times New Roman" panose="02020603050405020304" pitchFamily="18" charset="0"/>
                        <a:ea typeface="宋体" panose="02010600030101010101" pitchFamily="2" charset="-122"/>
                      </a:endParaRPr>
                    </a:p>
                  </a:txBody>
                  <a:tcPr marL="58743" marR="587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178435" indent="1270" algn="ctr">
                        <a:lnSpc>
                          <a:spcPts val="1550"/>
                        </a:lnSpc>
                        <a:spcAft>
                          <a:spcPts val="0"/>
                        </a:spcAft>
                      </a:pPr>
                      <a:r>
                        <a:rPr lang="zh-CN" sz="800" kern="100">
                          <a:effectLst/>
                          <a:latin typeface="Times New Roman" panose="02020603050405020304" pitchFamily="18" charset="0"/>
                          <a:ea typeface="宋体" panose="02010600030101010101" pitchFamily="2" charset="-122"/>
                        </a:rPr>
                        <a:t>适应场景</a:t>
                      </a:r>
                      <a:endParaRPr lang="zh-CN" sz="900" kern="100">
                        <a:effectLst/>
                        <a:latin typeface="Times New Roman" panose="02020603050405020304" pitchFamily="18" charset="0"/>
                        <a:ea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r>
              <a:tr h="590550">
                <a:tc>
                  <a:txBody>
                    <a:bodyPr/>
                    <a:lstStyle/>
                    <a:p>
                      <a:pPr indent="266700" algn="ctr">
                        <a:lnSpc>
                          <a:spcPts val="1550"/>
                        </a:lnSpc>
                        <a:spcAft>
                          <a:spcPts val="0"/>
                        </a:spcAft>
                      </a:pPr>
                      <a:r>
                        <a:rPr lang="zh-CN" sz="800" kern="100">
                          <a:effectLst/>
                          <a:latin typeface="Times New Roman" panose="02020603050405020304" pitchFamily="18" charset="0"/>
                          <a:ea typeface="宋体" panose="02010600030101010101" pitchFamily="2" charset="-122"/>
                        </a:rPr>
                        <a:t>重启服务</a:t>
                      </a:r>
                      <a:endParaRPr lang="zh-CN" sz="900" kern="100">
                        <a:effectLst/>
                        <a:latin typeface="Times New Roman" panose="02020603050405020304" pitchFamily="18" charset="0"/>
                        <a:ea typeface="宋体" panose="02010600030101010101" pitchFamily="2" charset="-122"/>
                      </a:endParaRPr>
                    </a:p>
                  </a:txBody>
                  <a:tcPr marL="58743" marR="587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8435" indent="1270" algn="just">
                        <a:lnSpc>
                          <a:spcPts val="1550"/>
                        </a:lnSpc>
                        <a:spcAft>
                          <a:spcPts val="0"/>
                        </a:spcAft>
                      </a:pPr>
                      <a:r>
                        <a:rPr lang="zh-CN" sz="800" kern="100">
                          <a:effectLst/>
                          <a:latin typeface="Times New Roman" panose="02020603050405020304" pitchFamily="18" charset="0"/>
                          <a:ea typeface="宋体" panose="02010600030101010101" pitchFamily="2" charset="-122"/>
                        </a:rPr>
                        <a:t>软件或者硬件不明原因的故障，通过重启相关模块来恢复服务，但要注意的是，复杂系统尤其是分布式系统包含多台服务器，多个应用模块，按照怎样的顺序重启，重启哪些模块也都是需要注意的点；</a:t>
                      </a:r>
                      <a:endParaRPr lang="zh-CN" sz="900" kern="10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655">
                <a:tc>
                  <a:txBody>
                    <a:bodyPr/>
                    <a:lstStyle/>
                    <a:p>
                      <a:pPr indent="266700" algn="ctr">
                        <a:lnSpc>
                          <a:spcPts val="1550"/>
                        </a:lnSpc>
                        <a:spcAft>
                          <a:spcPts val="0"/>
                        </a:spcAft>
                      </a:pPr>
                      <a:r>
                        <a:rPr lang="zh-CN" sz="800" kern="100">
                          <a:effectLst/>
                          <a:latin typeface="Times New Roman" panose="02020603050405020304" pitchFamily="18" charset="0"/>
                          <a:ea typeface="宋体" panose="02010600030101010101" pitchFamily="2" charset="-122"/>
                        </a:rPr>
                        <a:t>性能调度</a:t>
                      </a:r>
                      <a:endParaRPr lang="zh-CN" sz="900" kern="100">
                        <a:effectLst/>
                        <a:latin typeface="Times New Roman" panose="02020603050405020304" pitchFamily="18" charset="0"/>
                        <a:ea typeface="宋体" panose="02010600030101010101" pitchFamily="2" charset="-122"/>
                      </a:endParaRPr>
                    </a:p>
                  </a:txBody>
                  <a:tcPr marL="58743" marR="587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8435" indent="1270" algn="just">
                        <a:lnSpc>
                          <a:spcPts val="1550"/>
                        </a:lnSpc>
                        <a:spcAft>
                          <a:spcPts val="0"/>
                        </a:spcAft>
                      </a:pPr>
                      <a:r>
                        <a:rPr lang="zh-CN" sz="800" kern="100">
                          <a:effectLst/>
                          <a:latin typeface="Times New Roman" panose="02020603050405020304" pitchFamily="18" charset="0"/>
                          <a:ea typeface="宋体" panose="02010600030101010101" pitchFamily="2" charset="-122"/>
                        </a:rPr>
                        <a:t>当访问量激增的时候，系统会出现卡顿，一些模块可能会由于资源耗尽而无法再服务，可以通过扩充系统性能，如果系统是部署在云上，可以通过云管理平台动态地增加</a:t>
                      </a:r>
                      <a:r>
                        <a:rPr lang="en-US" sz="800" kern="100">
                          <a:effectLst/>
                          <a:latin typeface="Times New Roman" panose="02020603050405020304" pitchFamily="18" charset="0"/>
                          <a:ea typeface="宋体" panose="02010600030101010101" pitchFamily="2" charset="-122"/>
                        </a:rPr>
                        <a:t>cpu</a:t>
                      </a:r>
                      <a:r>
                        <a:rPr lang="zh-CN" sz="800" kern="100">
                          <a:effectLst/>
                          <a:latin typeface="Times New Roman" panose="02020603050405020304" pitchFamily="18" charset="0"/>
                          <a:ea typeface="宋体" panose="02010600030101010101" pitchFamily="2" charset="-122"/>
                        </a:rPr>
                        <a:t>，内存，甚至整个服务器等来解决性能问题；</a:t>
                      </a:r>
                      <a:r>
                        <a:rPr lang="en-US" sz="800" kern="100">
                          <a:effectLst/>
                          <a:latin typeface="Times New Roman" panose="02020603050405020304" pitchFamily="18" charset="0"/>
                          <a:ea typeface="宋体" panose="02010600030101010101" pitchFamily="2" charset="-122"/>
                        </a:rPr>
                        <a:t> </a:t>
                      </a:r>
                      <a:endParaRPr lang="zh-CN" sz="900" kern="10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a:txBody>
                    <a:bodyPr/>
                    <a:lstStyle/>
                    <a:p>
                      <a:pPr indent="266700" algn="ctr">
                        <a:lnSpc>
                          <a:spcPts val="1550"/>
                        </a:lnSpc>
                        <a:spcAft>
                          <a:spcPts val="0"/>
                        </a:spcAft>
                      </a:pPr>
                      <a:r>
                        <a:rPr lang="zh-CN" sz="800" kern="100">
                          <a:effectLst/>
                          <a:latin typeface="Times New Roman" panose="02020603050405020304" pitchFamily="18" charset="0"/>
                          <a:ea typeface="宋体" panose="02010600030101010101" pitchFamily="2" charset="-122"/>
                        </a:rPr>
                        <a:t>修补数据</a:t>
                      </a:r>
                      <a:endParaRPr lang="zh-CN" sz="900" kern="100">
                        <a:effectLst/>
                        <a:latin typeface="Times New Roman" panose="02020603050405020304" pitchFamily="18" charset="0"/>
                        <a:ea typeface="宋体" panose="02010600030101010101" pitchFamily="2" charset="-122"/>
                      </a:endParaRPr>
                    </a:p>
                  </a:txBody>
                  <a:tcPr marL="58743" marR="587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8435" indent="1270" algn="just">
                        <a:lnSpc>
                          <a:spcPts val="1550"/>
                        </a:lnSpc>
                        <a:spcAft>
                          <a:spcPts val="0"/>
                        </a:spcAft>
                      </a:pPr>
                      <a:r>
                        <a:rPr lang="zh-CN" sz="800" kern="100">
                          <a:effectLst/>
                          <a:latin typeface="Times New Roman" panose="02020603050405020304" pitchFamily="18" charset="0"/>
                          <a:ea typeface="宋体" panose="02010600030101010101" pitchFamily="2" charset="-122"/>
                        </a:rPr>
                        <a:t>当故障造成了数据错误，丢失，重复的情况，故障的处理就会变的异常麻烦，如果数据特别重要，一定需要修复，则需要安排资源对数据进行逐笔核对，识别出错误的地方，这个工作量通常非常大；</a:t>
                      </a:r>
                      <a:endParaRPr lang="zh-CN" sz="900" kern="10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indent="266700" algn="ctr">
                        <a:lnSpc>
                          <a:spcPts val="1550"/>
                        </a:lnSpc>
                        <a:spcAft>
                          <a:spcPts val="0"/>
                        </a:spcAft>
                      </a:pPr>
                      <a:r>
                        <a:rPr lang="zh-CN" sz="800" kern="100">
                          <a:effectLst/>
                          <a:latin typeface="Times New Roman" panose="02020603050405020304" pitchFamily="18" charset="0"/>
                          <a:ea typeface="宋体" panose="02010600030101010101" pitchFamily="2" charset="-122"/>
                        </a:rPr>
                        <a:t>升级变更</a:t>
                      </a:r>
                      <a:endParaRPr lang="zh-CN" sz="900" kern="100">
                        <a:effectLst/>
                        <a:latin typeface="Times New Roman" panose="02020603050405020304" pitchFamily="18" charset="0"/>
                        <a:ea typeface="宋体" panose="02010600030101010101" pitchFamily="2" charset="-122"/>
                      </a:endParaRPr>
                    </a:p>
                  </a:txBody>
                  <a:tcPr marL="58743" marR="587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8435" indent="1270" algn="just">
                        <a:lnSpc>
                          <a:spcPts val="1550"/>
                        </a:lnSpc>
                        <a:spcAft>
                          <a:spcPts val="0"/>
                        </a:spcAft>
                      </a:pPr>
                      <a:r>
                        <a:rPr lang="zh-CN" sz="800" kern="100">
                          <a:effectLst/>
                          <a:latin typeface="Times New Roman" panose="02020603050405020304" pitchFamily="18" charset="0"/>
                          <a:ea typeface="宋体" panose="02010600030101010101" pitchFamily="2" charset="-122"/>
                        </a:rPr>
                        <a:t>如果是硬件故障，通过升级变更更换硬件；如果是软件问题，通过升级变更修复缺陷；</a:t>
                      </a:r>
                      <a:endParaRPr lang="zh-CN" sz="900" kern="10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385">
                <a:tc>
                  <a:txBody>
                    <a:bodyPr/>
                    <a:lstStyle/>
                    <a:p>
                      <a:pPr indent="266700" algn="ctr">
                        <a:lnSpc>
                          <a:spcPts val="1550"/>
                        </a:lnSpc>
                        <a:spcAft>
                          <a:spcPts val="0"/>
                        </a:spcAft>
                      </a:pPr>
                      <a:r>
                        <a:rPr lang="zh-CN" sz="800" kern="100">
                          <a:effectLst/>
                          <a:latin typeface="Times New Roman" panose="02020603050405020304" pitchFamily="18" charset="0"/>
                          <a:ea typeface="宋体" panose="02010600030101010101" pitchFamily="2" charset="-122"/>
                        </a:rPr>
                        <a:t>隔离，重置等其他应急操作</a:t>
                      </a:r>
                      <a:endParaRPr lang="zh-CN" sz="900" kern="100">
                        <a:effectLst/>
                        <a:latin typeface="Times New Roman" panose="02020603050405020304" pitchFamily="18" charset="0"/>
                        <a:ea typeface="宋体" panose="02010600030101010101" pitchFamily="2" charset="-122"/>
                      </a:endParaRPr>
                    </a:p>
                  </a:txBody>
                  <a:tcPr marL="58743" marR="587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8435" indent="1270" algn="just">
                        <a:lnSpc>
                          <a:spcPts val="1550"/>
                        </a:lnSpc>
                        <a:spcAft>
                          <a:spcPts val="0"/>
                        </a:spcAft>
                      </a:pPr>
                      <a:r>
                        <a:rPr lang="zh-CN" sz="800" kern="100">
                          <a:effectLst/>
                          <a:latin typeface="Times New Roman" panose="02020603050405020304" pitchFamily="18" charset="0"/>
                          <a:ea typeface="宋体" panose="02010600030101010101" pitchFamily="2" charset="-122"/>
                        </a:rPr>
                        <a:t>当系统存在冗余的模块，为了避免流量仍然导向到故障模块，则可以彻底手工隔离故障模块；一些系统可能由于自身结构原因，会有一些常发性故障，例如用户登录状态错误，则可以将重置用户登录状态做成一个功能，方便在排除故障的时候使用；</a:t>
                      </a:r>
                      <a:endParaRPr lang="zh-CN" sz="900" kern="10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305">
                <a:tc>
                  <a:txBody>
                    <a:bodyPr/>
                    <a:lstStyle/>
                    <a:p>
                      <a:pPr indent="266700" algn="ctr">
                        <a:lnSpc>
                          <a:spcPts val="1550"/>
                        </a:lnSpc>
                        <a:spcAft>
                          <a:spcPts val="0"/>
                        </a:spcAft>
                      </a:pPr>
                      <a:r>
                        <a:rPr lang="zh-CN" sz="800" kern="100">
                          <a:effectLst/>
                          <a:latin typeface="Times New Roman" panose="02020603050405020304" pitchFamily="18" charset="0"/>
                          <a:ea typeface="宋体" panose="02010600030101010101" pitchFamily="2" charset="-122"/>
                        </a:rPr>
                        <a:t>自动化</a:t>
                      </a:r>
                      <a:endParaRPr lang="zh-CN" sz="900" kern="100">
                        <a:effectLst/>
                        <a:latin typeface="Times New Roman" panose="02020603050405020304" pitchFamily="18" charset="0"/>
                        <a:ea typeface="宋体" panose="02010600030101010101" pitchFamily="2" charset="-122"/>
                      </a:endParaRPr>
                    </a:p>
                  </a:txBody>
                  <a:tcPr marL="58743" marR="587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8435" indent="266700" algn="just">
                        <a:lnSpc>
                          <a:spcPts val="1550"/>
                        </a:lnSpc>
                        <a:spcAft>
                          <a:spcPts val="0"/>
                        </a:spcAft>
                      </a:pPr>
                      <a:r>
                        <a:rPr lang="zh-CN" sz="800" kern="100" dirty="0">
                          <a:effectLst/>
                          <a:latin typeface="Times New Roman" panose="02020603050405020304" pitchFamily="18" charset="0"/>
                          <a:ea typeface="宋体" panose="02010600030101010101" pitchFamily="2" charset="-122"/>
                        </a:rPr>
                        <a:t>在有了一定故障处理经验和原则之后，对于固定场景的故障，可以考虑开发成自动处理，在捕获到异常之后，由系统管理模块对故障进程自动隔离，自动重启，自动重置，自动扩容等；</a:t>
                      </a:r>
                      <a:endParaRPr lang="zh-CN" sz="900" kern="100" dirty="0">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43909" y="1169836"/>
              <a:ext cx="1456173" cy="523219"/>
            </a:xfrm>
            <a:prstGeom prst="rect">
              <a:avLst/>
            </a:prstGeom>
            <a:noFill/>
          </p:spPr>
          <p:txBody>
            <a:bodyPr wrap="none" rtlCol="0">
              <a:spAutoFit/>
            </a:bodyPr>
            <a:lstStyle/>
            <a:p>
              <a:pPr algn="ctr"/>
              <a:r>
                <a:rPr lang="zh-CN" altLang="en-US" sz="2800" dirty="0" smtClean="0">
                  <a:solidFill>
                    <a:schemeClr val="accent4"/>
                  </a:solidFill>
                </a:rPr>
                <a:t>第三章　故障管理</a:t>
              </a:r>
              <a:endParaRPr lang="zh-CN" altLang="en-US" sz="2800" dirty="0">
                <a:solidFill>
                  <a:schemeClr val="accent4"/>
                </a:solidFill>
              </a:endParaRPr>
            </a:p>
          </p:txBody>
        </p:sp>
      </p:grpSp>
      <p:grpSp>
        <p:nvGrpSpPr>
          <p:cNvPr id="67" name="组合 66"/>
          <p:cNvGrpSpPr/>
          <p:nvPr/>
        </p:nvGrpSpPr>
        <p:grpSpPr>
          <a:xfrm>
            <a:off x="1754535" y="2048547"/>
            <a:ext cx="5693399" cy="414020"/>
            <a:chOff x="1807265" y="2462595"/>
            <a:chExt cx="5693399" cy="414020"/>
          </a:xfrm>
          <a:solidFill>
            <a:srgbClr val="E6E6E6"/>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21535" cy="414020"/>
            </a:xfrm>
            <a:prstGeom prst="rect">
              <a:avLst/>
            </a:prstGeom>
            <a:grp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集群结构</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743380"/>
            <a:ext cx="5693399" cy="414020"/>
            <a:chOff x="1807265" y="2924914"/>
            <a:chExt cx="5693399" cy="414020"/>
          </a:xfrm>
          <a:solidFill>
            <a:srgbClr val="3D89BC"/>
          </a:solidFill>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3719" y="2924914"/>
              <a:ext cx="2121535" cy="414020"/>
            </a:xfrm>
            <a:prstGeom prst="rect">
              <a:avLst/>
            </a:prstGeom>
            <a:solidFill>
              <a:srgbClr val="E6E6E6"/>
            </a:solid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故障报告</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469328"/>
            <a:ext cx="5693399" cy="414020"/>
            <a:chOff x="1807265" y="3400678"/>
            <a:chExt cx="5693399" cy="414020"/>
          </a:xfrm>
          <a:solidFill>
            <a:srgbClr val="3D89BC"/>
          </a:solidFill>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3719" y="3400678"/>
              <a:ext cx="2121535" cy="414020"/>
            </a:xfrm>
            <a:prstGeom prst="rect">
              <a:avLst/>
            </a:prstGeom>
            <a:solidFill>
              <a:srgbClr val="E6E6E6"/>
            </a:solid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故障处理</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4185131"/>
            <a:ext cx="5693399" cy="424801"/>
            <a:chOff x="1807265" y="3866296"/>
            <a:chExt cx="5693399" cy="424801"/>
          </a:xfrm>
          <a:solidFill>
            <a:srgbClr val="3D89BC"/>
          </a:solidFill>
        </p:grpSpPr>
        <p:sp>
          <p:nvSpPr>
            <p:cNvPr id="53" name="圆角矩形 52"/>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712085" cy="414020"/>
            </a:xfrm>
            <a:prstGeom prst="rect">
              <a:avLst/>
            </a:prstGeom>
            <a:grp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3.4</a:t>
              </a:r>
              <a:r>
                <a:rPr lang="zh-CN" altLang="en-US" sz="2100" spc="225" dirty="0" smtClean="0">
                  <a:solidFill>
                    <a:schemeClr val="bg1"/>
                  </a:solidFill>
                  <a:latin typeface="微软雅黑" panose="020B0503020204020204" pitchFamily="34" charset="-122"/>
                  <a:ea typeface="微软雅黑" panose="020B0503020204020204" pitchFamily="34" charset="-122"/>
                </a:rPr>
                <a:t>　故障后期管理</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2952457" y="-530980"/>
            <a:ext cx="3240024"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r>
              <a:rPr lang="en-US" altLang="zh-CN" sz="2100" b="1" spc="225" dirty="0" smtClean="0">
                <a:solidFill>
                  <a:prstClr val="white"/>
                </a:solidFill>
              </a:rPr>
              <a:t>3.4 </a:t>
            </a:r>
            <a:r>
              <a:rPr lang="zh-CN" altLang="en-US" sz="2100" b="1" spc="225" dirty="0" smtClean="0">
                <a:solidFill>
                  <a:prstClr val="white"/>
                </a:solidFill>
              </a:rPr>
              <a:t>故障后期管理</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第三章 故障管理</a:t>
            </a:r>
            <a:endParaRPr lang="zh-CN" altLang="en-US" sz="1355" dirty="0">
              <a:solidFill>
                <a:prstClr val="white"/>
              </a:solidFill>
            </a:endParaRPr>
          </a:p>
        </p:txBody>
      </p:sp>
      <p:sp>
        <p:nvSpPr>
          <p:cNvPr id="17" name="矩形 11"/>
          <p:cNvSpPr/>
          <p:nvPr/>
        </p:nvSpPr>
        <p:spPr>
          <a:xfrm>
            <a:off x="540004" y="1080008"/>
            <a:ext cx="20116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建立和更新知识库</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12140" y="2203450"/>
            <a:ext cx="7920990" cy="2451100"/>
          </a:xfrm>
          <a:prstGeom prst="rect">
            <a:avLst/>
          </a:prstGeom>
          <a:noFill/>
        </p:spPr>
        <p:txBody>
          <a:bodyPr wrap="square" rtlCol="0">
            <a:spAutoFit/>
          </a:bodyPr>
          <a:p>
            <a:pPr>
              <a:lnSpc>
                <a:spcPct val="120000"/>
              </a:lnSpc>
              <a:spcBef>
                <a:spcPts val="0"/>
              </a:spcBef>
              <a:spcAft>
                <a:spcPts val="0"/>
              </a:spcAft>
            </a:pPr>
            <a:r>
              <a:rPr lang="zh-CN" altLang="zh-CN" sz="1600" dirty="0" smtClean="0">
                <a:solidFill>
                  <a:schemeClr val="bg1"/>
                </a:solidFill>
                <a:sym typeface="+mn-ea"/>
              </a:rPr>
              <a:t>关于企业知识库的建立，是因为运维工作所需的大量知识分散保存在文档管理系统或者个人电脑中，需要时查找不便， 找到又发现版本不统一， 甚至陈旧过时。通过建设知识管理系统，对大量有价值的案例、规范、手册、经验等知识进行分类存储和管理，积累知识资产避免流失；规范知识的存储、分类，实现便捷高效的查询；通过记录并分析使用者的知识行为，促进知识的学习、共享、利用和传承；并与现有的管理系统、流程系统进行衔接，实现不同系统间知识的整合。而对于故障处理的经验，除了故障处理流程记录之外，也可以针对一些典型故障，创建或者更新知识库，便于以后重复利用，减少排查故障时的工作量。</a:t>
            </a:r>
            <a:endParaRPr lang="zh-CN" altLang="zh-CN" sz="1600" dirty="0" smtClean="0">
              <a:solidFill>
                <a:schemeClr val="bg1"/>
              </a:solidFill>
              <a:sym typeface="+mn-ea"/>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2771821" y="-220169"/>
            <a:ext cx="3600026"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r>
              <a:rPr lang="en-US" altLang="zh-CN" sz="2100" b="1" spc="225" dirty="0" smtClean="0">
                <a:solidFill>
                  <a:prstClr val="white"/>
                </a:solidFill>
              </a:rPr>
              <a:t>3.4 </a:t>
            </a:r>
            <a:r>
              <a:rPr lang="zh-CN" altLang="en-US" sz="2100" b="1" spc="225" dirty="0" smtClean="0">
                <a:solidFill>
                  <a:prstClr val="white"/>
                </a:solidFill>
              </a:rPr>
              <a:t>故障后期管理</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第三章 故障管理</a:t>
            </a:r>
            <a:endParaRPr lang="zh-CN" altLang="en-US" sz="1355" dirty="0">
              <a:solidFill>
                <a:prstClr val="white"/>
              </a:solidFill>
            </a:endParaRPr>
          </a:p>
        </p:txBody>
      </p:sp>
      <p:sp>
        <p:nvSpPr>
          <p:cNvPr id="17" name="矩形 11"/>
          <p:cNvSpPr/>
          <p:nvPr/>
        </p:nvSpPr>
        <p:spPr>
          <a:xfrm>
            <a:off x="540004" y="1080008"/>
            <a:ext cx="10972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故障预防</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11505" y="2072005"/>
            <a:ext cx="7920990" cy="3335655"/>
          </a:xfrm>
          <a:prstGeom prst="rect">
            <a:avLst/>
          </a:prstGeom>
          <a:noFill/>
        </p:spPr>
        <p:txBody>
          <a:bodyPr wrap="square" rtlCol="0">
            <a:spAutoFit/>
          </a:bodyPr>
          <a:p>
            <a:pPr>
              <a:lnSpc>
                <a:spcPct val="120000"/>
              </a:lnSpc>
              <a:spcBef>
                <a:spcPts val="0"/>
              </a:spcBef>
              <a:spcAft>
                <a:spcPts val="0"/>
              </a:spcAft>
            </a:pPr>
            <a:r>
              <a:rPr lang="zh-CN" altLang="zh-CN" sz="1600" dirty="0" smtClean="0">
                <a:solidFill>
                  <a:schemeClr val="bg1"/>
                </a:solidFill>
                <a:sym typeface="+mn-ea"/>
              </a:rPr>
              <a:t>1、首先任何生产过程都要进行程序化，这样使整个生产过程都可以进行考量，这是发现事故征兆的前提。</a:t>
            </a:r>
            <a:endParaRPr lang="zh-CN" altLang="zh-CN" sz="1600" dirty="0" smtClean="0">
              <a:solidFill>
                <a:schemeClr val="bg1"/>
              </a:solidFill>
              <a:sym typeface="+mn-ea"/>
            </a:endParaRPr>
          </a:p>
          <a:p>
            <a:pPr>
              <a:lnSpc>
                <a:spcPct val="120000"/>
              </a:lnSpc>
              <a:spcBef>
                <a:spcPts val="0"/>
              </a:spcBef>
              <a:spcAft>
                <a:spcPts val="0"/>
              </a:spcAft>
            </a:pPr>
            <a:r>
              <a:rPr lang="zh-CN" altLang="zh-CN" sz="1600" dirty="0" smtClean="0">
                <a:solidFill>
                  <a:schemeClr val="bg1"/>
                </a:solidFill>
                <a:sym typeface="+mn-ea"/>
              </a:rPr>
              <a:t>2、对每一个程序都要划分相应的责任，可以找到相应的负责人，要让他们认识到安全生产的重要性，以及安全事故带来的巨大危害性。</a:t>
            </a:r>
            <a:endParaRPr lang="zh-CN" altLang="zh-CN" sz="1600" dirty="0" smtClean="0">
              <a:solidFill>
                <a:schemeClr val="bg1"/>
              </a:solidFill>
              <a:sym typeface="+mn-ea"/>
            </a:endParaRPr>
          </a:p>
          <a:p>
            <a:pPr>
              <a:lnSpc>
                <a:spcPct val="120000"/>
              </a:lnSpc>
              <a:spcBef>
                <a:spcPts val="0"/>
              </a:spcBef>
              <a:spcAft>
                <a:spcPts val="0"/>
              </a:spcAft>
            </a:pPr>
            <a:r>
              <a:rPr lang="zh-CN" altLang="zh-CN" sz="1600" dirty="0" smtClean="0">
                <a:solidFill>
                  <a:schemeClr val="bg1"/>
                </a:solidFill>
                <a:sym typeface="+mn-ea"/>
              </a:rPr>
              <a:t>3、根据生产程序的可能性，列出每一个程序可能发生的事故，以及发生事故的先兆，培养员工对事故先兆的敏感性。</a:t>
            </a:r>
            <a:endParaRPr lang="zh-CN" altLang="zh-CN" sz="1600" dirty="0" smtClean="0">
              <a:solidFill>
                <a:schemeClr val="bg1"/>
              </a:solidFill>
              <a:sym typeface="+mn-ea"/>
            </a:endParaRPr>
          </a:p>
          <a:p>
            <a:pPr>
              <a:lnSpc>
                <a:spcPct val="120000"/>
              </a:lnSpc>
              <a:spcBef>
                <a:spcPts val="0"/>
              </a:spcBef>
              <a:spcAft>
                <a:spcPts val="0"/>
              </a:spcAft>
            </a:pPr>
            <a:r>
              <a:rPr lang="zh-CN" altLang="zh-CN" sz="1600" dirty="0" smtClean="0">
                <a:solidFill>
                  <a:schemeClr val="bg1"/>
                </a:solidFill>
                <a:sym typeface="+mn-ea"/>
              </a:rPr>
              <a:t>4、在每一个程序上都要制定定期的检查制度，及早发现事故的征兆。</a:t>
            </a:r>
            <a:endParaRPr lang="zh-CN" altLang="zh-CN" sz="1600" dirty="0" smtClean="0">
              <a:solidFill>
                <a:schemeClr val="bg1"/>
              </a:solidFill>
              <a:sym typeface="+mn-ea"/>
            </a:endParaRPr>
          </a:p>
          <a:p>
            <a:pPr>
              <a:lnSpc>
                <a:spcPct val="120000"/>
              </a:lnSpc>
              <a:spcBef>
                <a:spcPts val="0"/>
              </a:spcBef>
              <a:spcAft>
                <a:spcPts val="0"/>
              </a:spcAft>
            </a:pPr>
            <a:r>
              <a:rPr lang="zh-CN" altLang="zh-CN" sz="1600" dirty="0" smtClean="0">
                <a:solidFill>
                  <a:schemeClr val="bg1"/>
                </a:solidFill>
                <a:sym typeface="+mn-ea"/>
              </a:rPr>
              <a:t>5、在任何程序上一旦发现生产安全事故的隐患，要及时的报告，要及时的排除。</a:t>
            </a:r>
            <a:endParaRPr lang="zh-CN" altLang="zh-CN" sz="1600" dirty="0" smtClean="0">
              <a:solidFill>
                <a:schemeClr val="bg1"/>
              </a:solidFill>
              <a:sym typeface="+mn-ea"/>
            </a:endParaRPr>
          </a:p>
          <a:p>
            <a:pPr>
              <a:lnSpc>
                <a:spcPct val="120000"/>
              </a:lnSpc>
              <a:spcBef>
                <a:spcPts val="0"/>
              </a:spcBef>
              <a:spcAft>
                <a:spcPts val="0"/>
              </a:spcAft>
            </a:pPr>
            <a:r>
              <a:rPr lang="zh-CN" altLang="zh-CN" sz="1600" dirty="0" smtClean="0">
                <a:solidFill>
                  <a:schemeClr val="bg1"/>
                </a:solidFill>
                <a:sym typeface="+mn-ea"/>
              </a:rPr>
              <a:t>6、在生产过程中，即使有一些小事故发生，可能是避免不了或者经常发生，也应引起足够的重视，要及时排除。当事人即使不能排除，也应该向安全负责人报告，以便找出这些小事故的隐患，及时排除，避免安全事故的发生。</a:t>
            </a:r>
            <a:endParaRPr lang="zh-CN" altLang="zh-CN" sz="1600" dirty="0" smtClean="0">
              <a:solidFill>
                <a:schemeClr val="bg1"/>
              </a:solidFill>
              <a:sym typeface="+mn-ea"/>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91378" y="2134703"/>
            <a:ext cx="7961879" cy="975995"/>
          </a:xfrm>
          <a:prstGeom prst="rect">
            <a:avLst/>
          </a:prstGeom>
        </p:spPr>
        <p:txBody>
          <a:bodyPr wrap="square">
            <a:spAutoFit/>
          </a:bodyPr>
          <a:lstStyle/>
          <a:p>
            <a:pPr>
              <a:lnSpc>
                <a:spcPct val="120000"/>
              </a:lnSpc>
              <a:spcBef>
                <a:spcPts val="0"/>
              </a:spcBef>
              <a:spcAft>
                <a:spcPts val="0"/>
              </a:spcAft>
            </a:pPr>
            <a:r>
              <a:rPr altLang="zh-CN" sz="1600" spc="225" dirty="0">
                <a:solidFill>
                  <a:prstClr val="white"/>
                </a:solidFill>
                <a:sym typeface="+mn-ea"/>
              </a:rPr>
              <a:t>1.</a:t>
            </a:r>
            <a:r>
              <a:rPr altLang="zh-CN" sz="1600" spc="225" dirty="0">
                <a:solidFill>
                  <a:prstClr val="white"/>
                </a:solidFill>
              </a:rPr>
              <a:t>从故障的原因出发，故障可以分为哪些种类？</a:t>
            </a:r>
            <a:endParaRPr altLang="zh-CN" sz="1600" spc="225" dirty="0">
              <a:solidFill>
                <a:prstClr val="white"/>
              </a:solidFill>
            </a:endParaRPr>
          </a:p>
          <a:p>
            <a:pPr>
              <a:lnSpc>
                <a:spcPct val="120000"/>
              </a:lnSpc>
              <a:spcBef>
                <a:spcPts val="0"/>
              </a:spcBef>
              <a:spcAft>
                <a:spcPts val="0"/>
              </a:spcAft>
            </a:pPr>
            <a:r>
              <a:rPr lang="en-US" sz="1600" spc="225" dirty="0">
                <a:solidFill>
                  <a:prstClr val="white"/>
                </a:solidFill>
                <a:sym typeface="+mn-ea"/>
              </a:rPr>
              <a:t>2</a:t>
            </a:r>
            <a:r>
              <a:rPr altLang="zh-CN" sz="1600" spc="225" dirty="0">
                <a:solidFill>
                  <a:prstClr val="white"/>
                </a:solidFill>
                <a:sym typeface="+mn-ea"/>
              </a:rPr>
              <a:t>.</a:t>
            </a:r>
            <a:r>
              <a:rPr altLang="zh-CN" sz="1600" spc="225" dirty="0">
                <a:solidFill>
                  <a:prstClr val="white"/>
                </a:solidFill>
              </a:rPr>
              <a:t>当发生故障时，需要记录哪些相关信息？</a:t>
            </a:r>
            <a:endParaRPr altLang="zh-CN" sz="1600" spc="225" dirty="0">
              <a:solidFill>
                <a:prstClr val="white"/>
              </a:solidFill>
            </a:endParaRPr>
          </a:p>
          <a:p>
            <a:pPr>
              <a:lnSpc>
                <a:spcPct val="120000"/>
              </a:lnSpc>
              <a:spcBef>
                <a:spcPts val="0"/>
              </a:spcBef>
              <a:spcAft>
                <a:spcPts val="0"/>
              </a:spcAft>
            </a:pPr>
            <a:r>
              <a:rPr lang="en-US" sz="1600" spc="225" dirty="0">
                <a:solidFill>
                  <a:prstClr val="white"/>
                </a:solidFill>
                <a:sym typeface="+mn-ea"/>
              </a:rPr>
              <a:t>3</a:t>
            </a:r>
            <a:r>
              <a:rPr altLang="zh-CN" sz="1600" spc="225" dirty="0">
                <a:solidFill>
                  <a:prstClr val="white"/>
                </a:solidFill>
                <a:sym typeface="+mn-ea"/>
              </a:rPr>
              <a:t>.</a:t>
            </a:r>
            <a:r>
              <a:rPr altLang="zh-CN" sz="1600" spc="225" dirty="0">
                <a:solidFill>
                  <a:prstClr val="white"/>
                </a:solidFill>
              </a:rPr>
              <a:t>运维的一线，二线，三线人员的工作职责如何划分</a:t>
            </a:r>
            <a:r>
              <a:rPr lang="zh-CN" sz="1600" spc="225" dirty="0">
                <a:solidFill>
                  <a:prstClr val="white"/>
                </a:solidFill>
              </a:rPr>
              <a:t>？</a:t>
            </a:r>
            <a:endParaRPr lang="zh-CN" sz="1600" spc="225" dirty="0">
              <a:solidFill>
                <a:prstClr val="white"/>
              </a:solidFill>
            </a:endParaRP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43909" y="1169836"/>
              <a:ext cx="1456173" cy="523219"/>
            </a:xfrm>
            <a:prstGeom prst="rect">
              <a:avLst/>
            </a:prstGeom>
            <a:noFill/>
          </p:spPr>
          <p:txBody>
            <a:bodyPr wrap="none" rtlCol="0">
              <a:spAutoFit/>
            </a:bodyPr>
            <a:lstStyle/>
            <a:p>
              <a:pPr algn="ctr"/>
              <a:r>
                <a:rPr lang="zh-CN" altLang="en-US" sz="2800" dirty="0" smtClean="0">
                  <a:solidFill>
                    <a:schemeClr val="accent4"/>
                  </a:solidFill>
                </a:rPr>
                <a:t>第三章　故障管理</a:t>
              </a:r>
              <a:endParaRPr lang="zh-CN" altLang="en-US" sz="2800" dirty="0">
                <a:solidFill>
                  <a:schemeClr val="accent4"/>
                </a:solidFill>
              </a:endParaRPr>
            </a:p>
          </p:txBody>
        </p:sp>
      </p:grpSp>
      <p:grpSp>
        <p:nvGrpSpPr>
          <p:cNvPr id="67" name="组合 66"/>
          <p:cNvGrpSpPr/>
          <p:nvPr/>
        </p:nvGrpSpPr>
        <p:grpSpPr>
          <a:xfrm>
            <a:off x="1754535" y="204854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21535"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集群结构</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75355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故障报告</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46934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故障处理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4185131"/>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故障后期管理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pPr algn="l"/>
            <a:r>
              <a:rPr lang="en-US" altLang="zh-CN" sz="2100" b="1" spc="225" dirty="0" smtClean="0">
                <a:solidFill>
                  <a:prstClr val="white"/>
                </a:solidFill>
                <a:sym typeface="+mn-ea"/>
              </a:rPr>
              <a:t>3.1 </a:t>
            </a:r>
            <a:r>
              <a:rPr lang="zh-CN" altLang="en-US" sz="2100" b="1" spc="225" dirty="0" smtClean="0">
                <a:solidFill>
                  <a:prstClr val="white"/>
                </a:solidFill>
                <a:sym typeface="+mn-ea"/>
              </a:rPr>
              <a:t>集群结构</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2720" cy="300355"/>
          </a:xfrm>
          <a:prstGeom prst="rect">
            <a:avLst/>
          </a:prstGeom>
          <a:noFill/>
        </p:spPr>
        <p:txBody>
          <a:bodyPr wrap="none" rtlCol="0">
            <a:spAutoFit/>
          </a:bodyPr>
          <a:p>
            <a:pPr algn="l"/>
            <a:r>
              <a:rPr lang="zh-CN" altLang="en-US" sz="1355" dirty="0" smtClean="0">
                <a:solidFill>
                  <a:prstClr val="white"/>
                </a:solidFill>
                <a:sym typeface="+mn-ea"/>
              </a:rPr>
              <a:t>第三章 故障管理</a:t>
            </a:r>
            <a:endParaRPr lang="zh-CN" altLang="en-US" sz="1355" dirty="0">
              <a:solidFill>
                <a:prstClr val="white"/>
              </a:solidFill>
            </a:endParaRPr>
          </a:p>
        </p:txBody>
      </p:sp>
      <p:sp>
        <p:nvSpPr>
          <p:cNvPr id="10" name="文本框 9"/>
          <p:cNvSpPr txBox="1"/>
          <p:nvPr/>
        </p:nvSpPr>
        <p:spPr>
          <a:xfrm>
            <a:off x="611505" y="900007"/>
            <a:ext cx="7920058" cy="700405"/>
          </a:xfrm>
          <a:prstGeom prst="rect">
            <a:avLst/>
          </a:prstGeom>
          <a:noFill/>
        </p:spPr>
        <p:txBody>
          <a:bodyPr wrap="square" rtlCol="0">
            <a:spAutoFit/>
          </a:bodyPr>
          <a:p>
            <a:pPr>
              <a:lnSpc>
                <a:spcPct val="120000"/>
              </a:lnSpc>
              <a:spcBef>
                <a:spcPts val="0"/>
              </a:spcBef>
              <a:spcAft>
                <a:spcPts val="0"/>
              </a:spcAft>
            </a:pPr>
            <a:r>
              <a:rPr dirty="0">
                <a:solidFill>
                  <a:schemeClr val="tx1">
                    <a:lumMod val="75000"/>
                    <a:lumOff val="25000"/>
                  </a:schemeClr>
                </a:solidFill>
                <a:latin typeface="微软雅黑" panose="020B0503020204020204" pitchFamily="34" charset="-122"/>
                <a:ea typeface="微软雅黑" panose="020B0503020204020204" pitchFamily="34" charset="-122"/>
                <a:sym typeface="+mn-ea"/>
              </a:rPr>
              <a:t>CDH（Cloudera Distribution Hadoop）版的HADOOP集群介绍集群结构。</a:t>
            </a:r>
            <a:endParaRPr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endParaRPr lang="zh-CN" altLang="en-US"/>
          </a:p>
        </p:txBody>
      </p:sp>
      <p:pic>
        <p:nvPicPr>
          <p:cNvPr id="11" name="图片 10" descr="1"/>
          <p:cNvPicPr>
            <a:picLocks noChangeAspect="1"/>
          </p:cNvPicPr>
          <p:nvPr/>
        </p:nvPicPr>
        <p:blipFill>
          <a:blip r:embed="rId1"/>
          <a:stretch>
            <a:fillRect/>
          </a:stretch>
        </p:blipFill>
        <p:spPr>
          <a:xfrm>
            <a:off x="612140" y="1440011"/>
            <a:ext cx="7920058" cy="4432291"/>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24050" cy="414020"/>
          </a:xfrm>
          <a:prstGeom prst="rect">
            <a:avLst/>
          </a:prstGeom>
          <a:noFill/>
        </p:spPr>
        <p:txBody>
          <a:bodyPr wrap="none" rtlCol="0">
            <a:spAutoFit/>
          </a:bodyPr>
          <a:lstStyle/>
          <a:p>
            <a:r>
              <a:rPr lang="en-US" altLang="zh-CN" sz="2100" b="1" spc="225" dirty="0" smtClean="0">
                <a:solidFill>
                  <a:prstClr val="white"/>
                </a:solidFill>
              </a:rPr>
              <a:t>3.1 </a:t>
            </a:r>
            <a:r>
              <a:rPr lang="zh-CN" altLang="en-US" sz="2100" b="1" spc="225" dirty="0" smtClean="0">
                <a:solidFill>
                  <a:prstClr val="white"/>
                </a:solidFill>
              </a:rPr>
              <a:t>集群结构</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第三章 故障管理</a:t>
            </a:r>
            <a:endParaRPr lang="zh-CN" altLang="en-US" sz="1355" dirty="0">
              <a:solidFill>
                <a:prstClr val="white"/>
              </a:solidFill>
            </a:endParaRPr>
          </a:p>
        </p:txBody>
      </p:sp>
      <p:sp>
        <p:nvSpPr>
          <p:cNvPr id="17" name="矩形 11"/>
          <p:cNvSpPr/>
          <p:nvPr/>
        </p:nvSpPr>
        <p:spPr>
          <a:xfrm>
            <a:off x="540004" y="1080008"/>
            <a:ext cx="1619885" cy="368300"/>
          </a:xfrm>
          <a:prstGeom prst="rect">
            <a:avLst/>
          </a:prstGeom>
          <a:noFill/>
          <a:ln w="9525">
            <a:noFill/>
          </a:ln>
        </p:spPr>
        <p:txBody>
          <a:bodyPr wrap="none">
            <a:spAutoFit/>
          </a:bodyPr>
          <a:lstStyle/>
          <a:p>
            <a:pPr algn="l"/>
            <a:r>
              <a:rPr lang="zh-CN" altLang="en-US" b="1" dirty="0" smtClean="0">
                <a:solidFill>
                  <a:srgbClr val="3D89BC"/>
                </a:solidFill>
                <a:latin typeface="微软雅黑" panose="020B0503020204020204" pitchFamily="34" charset="-122"/>
                <a:ea typeface="微软雅黑" panose="020B0503020204020204" pitchFamily="34" charset="-122"/>
              </a:rPr>
              <a:t>CDH功能模块</a:t>
            </a:r>
            <a:endParaRPr lang="en-US" altLang="zh-CN" b="1" dirty="0" smtClean="0">
              <a:solidFill>
                <a:srgbClr val="3D89BC"/>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1080008" y="2160016"/>
            <a:ext cx="2880021"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smtClean="0">
                <a:solidFill>
                  <a:schemeClr val="tx1">
                    <a:lumMod val="75000"/>
                    <a:lumOff val="25000"/>
                  </a:schemeClr>
                </a:solidFill>
              </a:rPr>
              <a:t>系统部署和管理</a:t>
            </a:r>
            <a:endParaRPr lang="zh-CN" altLang="en-US" sz="2100" dirty="0">
              <a:solidFill>
                <a:schemeClr val="tx1">
                  <a:lumMod val="75000"/>
                  <a:lumOff val="25000"/>
                </a:schemeClr>
              </a:solidFill>
            </a:endParaRPr>
          </a:p>
        </p:txBody>
      </p:sp>
      <p:sp>
        <p:nvSpPr>
          <p:cNvPr id="18" name="圆角矩形 17"/>
          <p:cNvSpPr/>
          <p:nvPr/>
        </p:nvSpPr>
        <p:spPr>
          <a:xfrm>
            <a:off x="1080202" y="2880021"/>
            <a:ext cx="2880021"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smtClean="0">
                <a:solidFill>
                  <a:schemeClr val="tx1">
                    <a:lumMod val="75000"/>
                    <a:lumOff val="25000"/>
                  </a:schemeClr>
                </a:solidFill>
              </a:rPr>
              <a:t>数据存储</a:t>
            </a:r>
            <a:endParaRPr lang="zh-CN" altLang="en-US" sz="2100" dirty="0">
              <a:solidFill>
                <a:schemeClr val="tx1">
                  <a:lumMod val="75000"/>
                  <a:lumOff val="25000"/>
                </a:schemeClr>
              </a:solidFill>
            </a:endParaRPr>
          </a:p>
        </p:txBody>
      </p:sp>
      <p:sp>
        <p:nvSpPr>
          <p:cNvPr id="19" name="圆角矩形 18"/>
          <p:cNvSpPr/>
          <p:nvPr/>
        </p:nvSpPr>
        <p:spPr>
          <a:xfrm>
            <a:off x="1080008" y="3600026"/>
            <a:ext cx="2880021"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smtClean="0">
                <a:solidFill>
                  <a:schemeClr val="tx1">
                    <a:lumMod val="75000"/>
                    <a:lumOff val="25000"/>
                  </a:schemeClr>
                </a:solidFill>
              </a:rPr>
              <a:t>资源管理</a:t>
            </a:r>
            <a:endParaRPr lang="zh-CN" altLang="en-US" sz="2100" dirty="0">
              <a:solidFill>
                <a:schemeClr val="tx1">
                  <a:lumMod val="75000"/>
                  <a:lumOff val="25000"/>
                </a:schemeClr>
              </a:solidFill>
            </a:endParaRPr>
          </a:p>
        </p:txBody>
      </p:sp>
      <p:sp>
        <p:nvSpPr>
          <p:cNvPr id="20" name="圆角矩形 19"/>
          <p:cNvSpPr/>
          <p:nvPr/>
        </p:nvSpPr>
        <p:spPr>
          <a:xfrm>
            <a:off x="4781423" y="2160016"/>
            <a:ext cx="2880021"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smtClean="0">
                <a:solidFill>
                  <a:schemeClr val="tx1">
                    <a:lumMod val="75000"/>
                    <a:lumOff val="25000"/>
                  </a:schemeClr>
                </a:solidFill>
              </a:rPr>
              <a:t>处理引擎</a:t>
            </a:r>
            <a:endParaRPr lang="zh-CN" altLang="en-US" sz="2100" dirty="0">
              <a:solidFill>
                <a:schemeClr val="tx1">
                  <a:lumMod val="75000"/>
                  <a:lumOff val="25000"/>
                </a:schemeClr>
              </a:solidFill>
            </a:endParaRPr>
          </a:p>
        </p:txBody>
      </p:sp>
      <p:sp>
        <p:nvSpPr>
          <p:cNvPr id="22" name="圆角矩形 21"/>
          <p:cNvSpPr/>
          <p:nvPr/>
        </p:nvSpPr>
        <p:spPr>
          <a:xfrm>
            <a:off x="4781296" y="2880021"/>
            <a:ext cx="2880021"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smtClean="0">
                <a:solidFill>
                  <a:schemeClr val="tx1">
                    <a:lumMod val="75000"/>
                    <a:lumOff val="25000"/>
                  </a:schemeClr>
                </a:solidFill>
              </a:rPr>
              <a:t>安全、数据管理</a:t>
            </a:r>
            <a:endParaRPr lang="zh-CN" altLang="en-US" sz="2100" dirty="0">
              <a:solidFill>
                <a:schemeClr val="tx1">
                  <a:lumMod val="75000"/>
                  <a:lumOff val="25000"/>
                </a:schemeClr>
              </a:solidFill>
            </a:endParaRPr>
          </a:p>
        </p:txBody>
      </p:sp>
      <p:sp>
        <p:nvSpPr>
          <p:cNvPr id="23" name="圆角矩形 22"/>
          <p:cNvSpPr/>
          <p:nvPr/>
        </p:nvSpPr>
        <p:spPr>
          <a:xfrm>
            <a:off x="4781296" y="3600026"/>
            <a:ext cx="2880021"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smtClean="0">
                <a:solidFill>
                  <a:schemeClr val="tx1">
                    <a:lumMod val="75000"/>
                    <a:lumOff val="25000"/>
                  </a:schemeClr>
                </a:solidFill>
              </a:rPr>
              <a:t>工具库</a:t>
            </a:r>
            <a:endParaRPr lang="zh-CN" altLang="en-US" sz="21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r>
              <a:rPr lang="en-US" altLang="zh-CN" sz="2100" b="1" spc="225" dirty="0" smtClean="0">
                <a:solidFill>
                  <a:prstClr val="white"/>
                </a:solidFill>
              </a:rPr>
              <a:t>3.1 </a:t>
            </a:r>
            <a:r>
              <a:rPr lang="zh-CN" altLang="en-US" sz="2100" b="1" spc="225" dirty="0" smtClean="0">
                <a:solidFill>
                  <a:prstClr val="white"/>
                </a:solidFill>
              </a:rPr>
              <a:t>集群结构</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第三章 故障管理</a:t>
            </a:r>
            <a:endParaRPr lang="zh-CN" altLang="en-US" sz="1355" dirty="0">
              <a:solidFill>
                <a:prstClr val="white"/>
              </a:solidFill>
            </a:endParaRPr>
          </a:p>
        </p:txBody>
      </p:sp>
      <p:sp>
        <p:nvSpPr>
          <p:cNvPr id="17" name="矩形 11"/>
          <p:cNvSpPr/>
          <p:nvPr/>
        </p:nvSpPr>
        <p:spPr>
          <a:xfrm>
            <a:off x="540004" y="1080008"/>
            <a:ext cx="1800493" cy="369332"/>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集群的结构组成</a:t>
            </a:r>
            <a:endParaRPr lang="zh-CN" altLang="zh-CN" b="1" dirty="0">
              <a:solidFill>
                <a:srgbClr val="3D89BC"/>
              </a:solidFill>
              <a:latin typeface="微软雅黑" panose="020B0503020204020204" pitchFamily="34" charset="-122"/>
              <a:ea typeface="微软雅黑" panose="020B0503020204020204" pitchFamily="34" charset="-122"/>
            </a:endParaRPr>
          </a:p>
        </p:txBody>
      </p:sp>
      <p:graphicFrame>
        <p:nvGraphicFramePr>
          <p:cNvPr id="10" name="表格 9"/>
          <p:cNvGraphicFramePr/>
          <p:nvPr/>
        </p:nvGraphicFramePr>
        <p:xfrm>
          <a:off x="540004" y="1476565"/>
          <a:ext cx="8047990" cy="4429760"/>
        </p:xfrm>
        <a:graphic>
          <a:graphicData uri="http://schemas.openxmlformats.org/drawingml/2006/table">
            <a:tbl>
              <a:tblPr firstRow="1" bandRow="1">
                <a:tableStyleId>{5C22544A-7EE6-4342-B048-85BDC9FD1C3A}</a:tableStyleId>
              </a:tblPr>
              <a:tblGrid>
                <a:gridCol w="4023995"/>
                <a:gridCol w="4023995"/>
              </a:tblGrid>
              <a:tr h="401955">
                <a:tc>
                  <a:txBody>
                    <a:bodyPr/>
                    <a:lstStyle/>
                    <a:p>
                      <a:pPr algn="ctr">
                        <a:buNone/>
                      </a:pPr>
                      <a:r>
                        <a:rPr lang="zh-CN" altLang="en-US" sz="1600" dirty="0" smtClean="0">
                          <a:latin typeface="微软雅黑" panose="020B0503020204020204" pitchFamily="34" charset="-122"/>
                          <a:ea typeface="微软雅黑" panose="020B0503020204020204" pitchFamily="34" charset="-122"/>
                        </a:rPr>
                        <a:t>模块</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smtClean="0">
                          <a:latin typeface="微软雅黑" panose="020B0503020204020204" pitchFamily="34" charset="-122"/>
                          <a:ea typeface="微软雅黑" panose="020B0503020204020204" pitchFamily="34" charset="-122"/>
                        </a:rPr>
                        <a:t>组件名称</a:t>
                      </a:r>
                      <a:endParaRPr lang="zh-CN" altLang="en-US" sz="1600" dirty="0">
                        <a:latin typeface="微软雅黑" panose="020B0503020204020204" pitchFamily="34" charset="-122"/>
                        <a:ea typeface="微软雅黑" panose="020B0503020204020204" pitchFamily="34" charset="-122"/>
                      </a:endParaRPr>
                    </a:p>
                  </a:txBody>
                  <a:tcPr anchor="ctr"/>
                </a:tc>
              </a:tr>
              <a:tr h="611505">
                <a:tc>
                  <a:txBody>
                    <a:bodyPr/>
                    <a:lstStyle/>
                    <a:p>
                      <a:pPr algn="ctr">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系统部署和管理</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c>
                  <a:txBody>
                    <a:bodyPr/>
                    <a:lstStyle/>
                    <a:p>
                      <a:pPr algn="ctr">
                        <a:buNone/>
                      </a:pPr>
                      <a:r>
                        <a:rPr lang="en-US" altLang="zh-CN" sz="1800" kern="1200" dirty="0" err="1" smtClean="0">
                          <a:solidFill>
                            <a:schemeClr val="tx1">
                              <a:lumMod val="75000"/>
                              <a:lumOff val="25000"/>
                            </a:schemeClr>
                          </a:solidFill>
                          <a:effectLst/>
                          <a:latin typeface="+mn-lt"/>
                          <a:ea typeface="+mn-ea"/>
                          <a:cs typeface="+mn-cs"/>
                        </a:rPr>
                        <a:t>Cloudera</a:t>
                      </a:r>
                      <a:r>
                        <a:rPr lang="en-US" altLang="zh-CN" sz="1800" kern="1200" dirty="0" smtClean="0">
                          <a:solidFill>
                            <a:schemeClr val="tx1">
                              <a:lumMod val="75000"/>
                              <a:lumOff val="25000"/>
                            </a:schemeClr>
                          </a:solidFill>
                          <a:effectLst/>
                          <a:latin typeface="+mn-lt"/>
                          <a:ea typeface="+mn-ea"/>
                          <a:cs typeface="+mn-cs"/>
                        </a:rPr>
                        <a:t> Manager</a:t>
                      </a:r>
                      <a:endParaRPr lang="en-US" altLang="zh-CN" sz="1800" kern="1200" dirty="0" smtClean="0">
                        <a:solidFill>
                          <a:schemeClr val="tx1">
                            <a:lumMod val="75000"/>
                            <a:lumOff val="25000"/>
                          </a:schemeClr>
                        </a:solidFill>
                        <a:effectLst/>
                        <a:latin typeface="+mn-lt"/>
                        <a:ea typeface="+mn-ea"/>
                        <a:cs typeface="+mn-cs"/>
                      </a:endParaRPr>
                    </a:p>
                    <a:p>
                      <a:pPr algn="ctr">
                        <a:buNone/>
                      </a:pPr>
                      <a:r>
                        <a:rPr lang="en-US" altLang="zh-CN" sz="1800" kern="1200" dirty="0" err="1" smtClean="0">
                          <a:solidFill>
                            <a:schemeClr val="tx1">
                              <a:lumMod val="75000"/>
                              <a:lumOff val="25000"/>
                            </a:schemeClr>
                          </a:solidFill>
                          <a:effectLst/>
                          <a:latin typeface="+mn-lt"/>
                          <a:ea typeface="+mn-ea"/>
                          <a:cs typeface="+mn-cs"/>
                        </a:rPr>
                        <a:t>Cloudera</a:t>
                      </a:r>
                      <a:r>
                        <a:rPr lang="en-US" altLang="zh-CN" sz="1800" kern="1200" dirty="0" smtClean="0">
                          <a:solidFill>
                            <a:schemeClr val="tx1">
                              <a:lumMod val="75000"/>
                              <a:lumOff val="25000"/>
                            </a:schemeClr>
                          </a:solidFill>
                          <a:effectLst/>
                          <a:latin typeface="+mn-lt"/>
                          <a:ea typeface="+mn-ea"/>
                          <a:cs typeface="+mn-cs"/>
                        </a:rPr>
                        <a:t> Director</a:t>
                      </a:r>
                      <a:endParaRPr lang="en-US" altLang="zh-CN" sz="1800" kern="1200" dirty="0" smtClean="0">
                        <a:solidFill>
                          <a:schemeClr val="tx1">
                            <a:lumMod val="75000"/>
                            <a:lumOff val="25000"/>
                          </a:schemeClr>
                        </a:solidFill>
                        <a:effectLst/>
                        <a:latin typeface="+mn-lt"/>
                        <a:ea typeface="+mn-ea"/>
                        <a:cs typeface="+mn-cs"/>
                      </a:endParaRPr>
                    </a:p>
                  </a:txBody>
                  <a:tcPr anchor="ctr"/>
                </a:tc>
              </a:tr>
              <a:tr h="611505">
                <a:tc>
                  <a:txBody>
                    <a:bodyPr/>
                    <a:lstStyle/>
                    <a:p>
                      <a:pPr algn="ctr">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数据存储</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tc>
                <a:tc>
                  <a:txBody>
                    <a:bodyPr/>
                    <a:lstStyle/>
                    <a:p>
                      <a:pPr algn="ctr">
                        <a:buNone/>
                      </a:pPr>
                      <a:r>
                        <a:rPr lang="en-US" altLang="zh-CN" sz="1800" kern="1200" dirty="0" smtClean="0">
                          <a:solidFill>
                            <a:schemeClr val="tx1">
                              <a:lumMod val="75000"/>
                              <a:lumOff val="25000"/>
                            </a:schemeClr>
                          </a:solidFill>
                          <a:effectLst/>
                          <a:latin typeface="+mn-lt"/>
                          <a:ea typeface="+mn-ea"/>
                          <a:cs typeface="+mn-cs"/>
                        </a:rPr>
                        <a:t>HDFS</a:t>
                      </a:r>
                      <a:endParaRPr lang="en-US" altLang="zh-CN" sz="1800" kern="1200" dirty="0" smtClean="0">
                        <a:solidFill>
                          <a:schemeClr val="tx1">
                            <a:lumMod val="75000"/>
                            <a:lumOff val="25000"/>
                          </a:schemeClr>
                        </a:solidFill>
                        <a:effectLst/>
                        <a:latin typeface="+mn-lt"/>
                        <a:ea typeface="+mn-ea"/>
                        <a:cs typeface="+mn-cs"/>
                      </a:endParaRPr>
                    </a:p>
                    <a:p>
                      <a:pPr algn="ctr">
                        <a:buNone/>
                      </a:pPr>
                      <a:r>
                        <a:rPr lang="en-US" altLang="zh-CN" sz="1800" kern="1200" dirty="0" err="1" smtClean="0">
                          <a:solidFill>
                            <a:schemeClr val="tx1">
                              <a:lumMod val="75000"/>
                              <a:lumOff val="25000"/>
                            </a:schemeClr>
                          </a:solidFill>
                          <a:effectLst/>
                          <a:latin typeface="+mn-lt"/>
                          <a:ea typeface="+mn-ea"/>
                          <a:cs typeface="+mn-cs"/>
                        </a:rPr>
                        <a:t>HBase</a:t>
                      </a:r>
                      <a:endParaRPr lang="en-US" altLang="zh-CN" sz="1800" kern="1200" dirty="0" err="1" smtClean="0">
                        <a:solidFill>
                          <a:schemeClr val="tx1">
                            <a:lumMod val="75000"/>
                            <a:lumOff val="25000"/>
                          </a:schemeClr>
                        </a:solidFill>
                        <a:effectLst/>
                        <a:latin typeface="+mn-lt"/>
                        <a:ea typeface="+mn-ea"/>
                        <a:cs typeface="+mn-cs"/>
                      </a:endParaRPr>
                    </a:p>
                  </a:txBody>
                  <a:tcPr anchor="ctr"/>
                </a:tc>
              </a:tr>
              <a:tr h="611505">
                <a:tc>
                  <a:txBody>
                    <a:bodyPr/>
                    <a:lstStyle/>
                    <a:p>
                      <a:pPr algn="ctr">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资源管理</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sz="1800" kern="1200" dirty="0" smtClean="0">
                          <a:solidFill>
                            <a:schemeClr val="tx1">
                              <a:lumMod val="75000"/>
                              <a:lumOff val="25000"/>
                            </a:schemeClr>
                          </a:solidFill>
                          <a:effectLst/>
                          <a:latin typeface="+mn-lt"/>
                          <a:ea typeface="+mn-ea"/>
                          <a:cs typeface="+mn-cs"/>
                        </a:rPr>
                        <a:t>YARN</a:t>
                      </a:r>
                      <a:endParaRPr lang="en-US" altLang="zh-CN" sz="1800" kern="1200" dirty="0" smtClean="0">
                        <a:solidFill>
                          <a:schemeClr val="tx1">
                            <a:lumMod val="75000"/>
                            <a:lumOff val="25000"/>
                          </a:schemeClr>
                        </a:solidFill>
                        <a:effectLst/>
                        <a:latin typeface="+mn-lt"/>
                        <a:ea typeface="+mn-ea"/>
                        <a:cs typeface="+mn-cs"/>
                      </a:endParaRPr>
                    </a:p>
                  </a:txBody>
                  <a:tcPr anchor="ctr"/>
                </a:tc>
              </a:tr>
              <a:tr h="610870">
                <a:tc>
                  <a:txBody>
                    <a:bodyPr/>
                    <a:lstStyle/>
                    <a:p>
                      <a:pPr algn="ctr">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处理引擎</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sz="1800" kern="1200" dirty="0" smtClean="0">
                          <a:solidFill>
                            <a:schemeClr val="tx1">
                              <a:lumMod val="75000"/>
                              <a:lumOff val="25000"/>
                            </a:schemeClr>
                          </a:solidFill>
                          <a:effectLst/>
                          <a:latin typeface="+mn-lt"/>
                          <a:ea typeface="+mn-ea"/>
                          <a:cs typeface="+mn-cs"/>
                        </a:rPr>
                        <a:t>Spark</a:t>
                      </a:r>
                      <a:endParaRPr lang="en-US" altLang="zh-CN" sz="1800" kern="1200" dirty="0" smtClean="0">
                        <a:solidFill>
                          <a:schemeClr val="tx1">
                            <a:lumMod val="75000"/>
                            <a:lumOff val="25000"/>
                          </a:schemeClr>
                        </a:solidFill>
                        <a:effectLst/>
                        <a:latin typeface="+mn-lt"/>
                        <a:ea typeface="+mn-ea"/>
                        <a:cs typeface="+mn-cs"/>
                      </a:endParaRPr>
                    </a:p>
                    <a:p>
                      <a:pPr algn="ctr">
                        <a:buNone/>
                      </a:pPr>
                      <a:r>
                        <a:rPr lang="en-US" altLang="zh-CN" sz="1800" kern="1200" dirty="0" smtClean="0">
                          <a:solidFill>
                            <a:schemeClr val="tx1">
                              <a:lumMod val="75000"/>
                              <a:lumOff val="25000"/>
                            </a:schemeClr>
                          </a:solidFill>
                          <a:effectLst/>
                          <a:latin typeface="+mn-lt"/>
                          <a:ea typeface="+mn-ea"/>
                          <a:cs typeface="+mn-cs"/>
                        </a:rPr>
                        <a:t>Impala</a:t>
                      </a:r>
                      <a:endParaRPr lang="en-US" altLang="zh-CN" sz="1800" kern="1200" dirty="0" smtClean="0">
                        <a:solidFill>
                          <a:schemeClr val="tx1">
                            <a:lumMod val="75000"/>
                            <a:lumOff val="25000"/>
                          </a:schemeClr>
                        </a:solidFill>
                        <a:effectLst/>
                        <a:latin typeface="+mn-lt"/>
                        <a:ea typeface="+mn-ea"/>
                        <a:cs typeface="+mn-cs"/>
                      </a:endParaRPr>
                    </a:p>
                    <a:p>
                      <a:pPr algn="ctr">
                        <a:buNone/>
                      </a:pPr>
                      <a:r>
                        <a:rPr lang="en-US" altLang="zh-CN" sz="1800" kern="1200" dirty="0" smtClean="0">
                          <a:solidFill>
                            <a:schemeClr val="tx1">
                              <a:lumMod val="75000"/>
                              <a:lumOff val="25000"/>
                            </a:schemeClr>
                          </a:solidFill>
                          <a:effectLst/>
                          <a:latin typeface="+mn-lt"/>
                          <a:ea typeface="+mn-ea"/>
                          <a:cs typeface="+mn-cs"/>
                        </a:rPr>
                        <a:t>Search</a:t>
                      </a:r>
                      <a:endParaRPr lang="en-US" altLang="zh-CN" sz="1800" kern="1200" dirty="0" smtClean="0">
                        <a:solidFill>
                          <a:schemeClr val="tx1">
                            <a:lumMod val="75000"/>
                            <a:lumOff val="25000"/>
                          </a:schemeClr>
                        </a:solidFill>
                        <a:effectLst/>
                        <a:latin typeface="+mn-lt"/>
                        <a:ea typeface="+mn-ea"/>
                        <a:cs typeface="+mn-cs"/>
                      </a:endParaRPr>
                    </a:p>
                  </a:txBody>
                  <a:tcPr anchor="ctr"/>
                </a:tc>
              </a:tr>
              <a:tr h="610870">
                <a:tc>
                  <a:txBody>
                    <a:bodyPr/>
                    <a:lstStyle/>
                    <a:p>
                      <a:pPr algn="ctr">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安全、数据管理</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sz="1800" kern="1200" dirty="0" err="1" smtClean="0">
                          <a:solidFill>
                            <a:schemeClr val="tx1">
                              <a:lumMod val="75000"/>
                              <a:lumOff val="25000"/>
                            </a:schemeClr>
                          </a:solidFill>
                          <a:effectLst/>
                          <a:latin typeface="+mn-lt"/>
                          <a:ea typeface="+mn-ea"/>
                          <a:cs typeface="+mn-cs"/>
                        </a:rPr>
                        <a:t>Cloudera</a:t>
                      </a:r>
                      <a:r>
                        <a:rPr lang="en-US" altLang="zh-CN" sz="1800" kern="1200" dirty="0" smtClean="0">
                          <a:solidFill>
                            <a:schemeClr val="tx1">
                              <a:lumMod val="75000"/>
                              <a:lumOff val="25000"/>
                            </a:schemeClr>
                          </a:solidFill>
                          <a:effectLst/>
                          <a:latin typeface="+mn-lt"/>
                          <a:ea typeface="+mn-ea"/>
                          <a:cs typeface="+mn-cs"/>
                        </a:rPr>
                        <a:t> Navigator</a:t>
                      </a:r>
                      <a:endParaRPr lang="en-US" altLang="zh-CN" sz="1800" kern="1200" dirty="0" smtClean="0">
                        <a:solidFill>
                          <a:schemeClr val="tx1">
                            <a:lumMod val="75000"/>
                            <a:lumOff val="25000"/>
                          </a:schemeClr>
                        </a:solidFill>
                        <a:effectLst/>
                        <a:latin typeface="+mn-lt"/>
                        <a:ea typeface="+mn-ea"/>
                        <a:cs typeface="+mn-cs"/>
                      </a:endParaRPr>
                    </a:p>
                  </a:txBody>
                  <a:tcPr anchor="ctr"/>
                </a:tc>
              </a:tr>
              <a:tr h="610870">
                <a:tc>
                  <a:txBody>
                    <a:bodyPr/>
                    <a:lstStyle/>
                    <a:p>
                      <a:pPr algn="ctr">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工具款</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tc>
                <a:tc>
                  <a:txBody>
                    <a:bodyPr/>
                    <a:lstStyle/>
                    <a:p>
                      <a:pPr algn="ctr">
                        <a:buNone/>
                      </a:pPr>
                      <a:r>
                        <a:rPr lang="en-US" altLang="zh-CN" sz="1800" kern="1200" dirty="0" smtClean="0">
                          <a:solidFill>
                            <a:schemeClr val="tx1">
                              <a:lumMod val="75000"/>
                              <a:lumOff val="25000"/>
                            </a:schemeClr>
                          </a:solidFill>
                          <a:effectLst/>
                          <a:latin typeface="+mn-lt"/>
                          <a:ea typeface="+mn-ea"/>
                          <a:cs typeface="+mn-cs"/>
                        </a:rPr>
                        <a:t>Hive</a:t>
                      </a:r>
                      <a:endParaRPr lang="en-US" altLang="zh-CN" sz="1800" kern="1200" dirty="0" smtClean="0">
                        <a:solidFill>
                          <a:schemeClr val="tx1">
                            <a:lumMod val="75000"/>
                            <a:lumOff val="25000"/>
                          </a:schemeClr>
                        </a:solidFill>
                        <a:effectLst/>
                        <a:latin typeface="+mn-lt"/>
                        <a:ea typeface="+mn-ea"/>
                        <a:cs typeface="+mn-cs"/>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r>
              <a:rPr lang="en-US" altLang="zh-CN" sz="2100" b="1" spc="225" dirty="0" smtClean="0">
                <a:solidFill>
                  <a:prstClr val="white"/>
                </a:solidFill>
              </a:rPr>
              <a:t>3.1 </a:t>
            </a:r>
            <a:r>
              <a:rPr lang="zh-CN" altLang="en-US" sz="2100" b="1" spc="225" dirty="0" smtClean="0">
                <a:solidFill>
                  <a:prstClr val="white"/>
                </a:solidFill>
              </a:rPr>
              <a:t>集群结构</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第三章 故障管理</a:t>
            </a:r>
            <a:endParaRPr lang="zh-CN" altLang="en-US" sz="1355" dirty="0">
              <a:solidFill>
                <a:prstClr val="white"/>
              </a:solidFill>
            </a:endParaRPr>
          </a:p>
        </p:txBody>
      </p:sp>
      <p:sp>
        <p:nvSpPr>
          <p:cNvPr id="17" name="矩形 11"/>
          <p:cNvSpPr/>
          <p:nvPr/>
        </p:nvSpPr>
        <p:spPr>
          <a:xfrm>
            <a:off x="540004" y="1080008"/>
            <a:ext cx="1569660" cy="369332"/>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硬件配置组成</a:t>
            </a:r>
            <a:endParaRPr lang="zh-CN" altLang="zh-CN" b="1" dirty="0">
              <a:solidFill>
                <a:srgbClr val="3D89BC"/>
              </a:solidFill>
              <a:latin typeface="微软雅黑" panose="020B0503020204020204" pitchFamily="34" charset="-122"/>
              <a:ea typeface="微软雅黑" panose="020B0503020204020204" pitchFamily="34" charset="-122"/>
            </a:endParaRPr>
          </a:p>
        </p:txBody>
      </p:sp>
      <p:graphicFrame>
        <p:nvGraphicFramePr>
          <p:cNvPr id="10" name="表格 9"/>
          <p:cNvGraphicFramePr/>
          <p:nvPr/>
        </p:nvGraphicFramePr>
        <p:xfrm>
          <a:off x="540004" y="1476565"/>
          <a:ext cx="8047989" cy="3631677"/>
        </p:xfrm>
        <a:graphic>
          <a:graphicData uri="http://schemas.openxmlformats.org/drawingml/2006/table">
            <a:tbl>
              <a:tblPr firstRow="1" bandRow="1">
                <a:tableStyleId>{5C22544A-7EE6-4342-B048-85BDC9FD1C3A}</a:tableStyleId>
              </a:tblPr>
              <a:tblGrid>
                <a:gridCol w="1867530"/>
                <a:gridCol w="3497796"/>
                <a:gridCol w="2682663"/>
              </a:tblGrid>
              <a:tr h="401955">
                <a:tc>
                  <a:txBody>
                    <a:bodyPr/>
                    <a:lstStyle/>
                    <a:p>
                      <a:pPr algn="ctr">
                        <a:buNone/>
                      </a:pPr>
                      <a:r>
                        <a:rPr lang="zh-CN" altLang="en-US" sz="1600" dirty="0" smtClean="0">
                          <a:latin typeface="微软雅黑" panose="020B0503020204020204" pitchFamily="34" charset="-122"/>
                          <a:ea typeface="微软雅黑" panose="020B0503020204020204" pitchFamily="34" charset="-122"/>
                        </a:rPr>
                        <a:t>硬件名称</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smtClean="0">
                          <a:latin typeface="微软雅黑" panose="020B0503020204020204" pitchFamily="34" charset="-122"/>
                          <a:ea typeface="微软雅黑" panose="020B0503020204020204" pitchFamily="34" charset="-122"/>
                        </a:rPr>
                        <a:t>管理节点</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smtClean="0">
                          <a:latin typeface="微软雅黑" panose="020B0503020204020204" pitchFamily="34" charset="-122"/>
                          <a:ea typeface="微软雅黑" panose="020B0503020204020204" pitchFamily="34" charset="-122"/>
                        </a:rPr>
                        <a:t>工作节点</a:t>
                      </a:r>
                      <a:endParaRPr lang="zh-CN" altLang="en-US" sz="1600" dirty="0">
                        <a:latin typeface="微软雅黑" panose="020B0503020204020204" pitchFamily="34" charset="-122"/>
                        <a:ea typeface="微软雅黑" panose="020B0503020204020204" pitchFamily="34" charset="-122"/>
                      </a:endParaRPr>
                    </a:p>
                  </a:txBody>
                  <a:tcPr anchor="ctr"/>
                </a:tc>
              </a:tr>
              <a:tr h="366969">
                <a:tc>
                  <a:txBody>
                    <a:bodyPr/>
                    <a:lstStyle/>
                    <a:p>
                      <a:pPr algn="ctr">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处理器</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c>
                  <a:txBody>
                    <a:bodyPr/>
                    <a:lstStyle/>
                    <a:p>
                      <a:pPr marL="0" indent="0" algn="l" defTabSz="914400" rtl="0" eaLnBrk="1" latinLnBrk="0" hangingPunct="1">
                        <a:lnSpc>
                          <a:spcPts val="1550"/>
                        </a:lnSpc>
                        <a:spcAft>
                          <a:spcPts val="0"/>
                        </a:spcAft>
                        <a:buNone/>
                      </a:pP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两路</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Intel®</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至强处理器，可选用</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E5-2630</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处理器</a:t>
                      </a:r>
                      <a:endPar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marL="0" indent="0" algn="l" defTabSz="914400" rtl="0" eaLnBrk="1" latinLnBrk="0" hangingPunct="1">
                        <a:lnSpc>
                          <a:spcPts val="1550"/>
                        </a:lnSpc>
                        <a:spcAft>
                          <a:spcPts val="0"/>
                        </a:spcAft>
                        <a:buNone/>
                      </a:pP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两路</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Intel®</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至强处理器，可选用</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E5-2660</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处理器</a:t>
                      </a:r>
                      <a:endPar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12516">
                <a:tc>
                  <a:txBody>
                    <a:bodyPr/>
                    <a:lstStyle/>
                    <a:p>
                      <a:pPr algn="ctr">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内核数</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tc>
                <a:tc>
                  <a:txBody>
                    <a:bodyPr/>
                    <a:lstStyle/>
                    <a:p>
                      <a:pPr marL="0" indent="0" algn="l" defTabSz="914400" rtl="0" eaLnBrk="1" latinLnBrk="0" hangingPunct="1">
                        <a:lnSpc>
                          <a:spcPts val="1550"/>
                        </a:lnSpc>
                        <a:spcAft>
                          <a:spcPts val="0"/>
                        </a:spcAft>
                        <a:buNone/>
                      </a:pP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6</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核</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/CPU</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（或者可选用</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8</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核</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/CPU)</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，主频</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2.3GHz</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或以上</a:t>
                      </a:r>
                      <a:endPar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marL="0" indent="0" algn="l" defTabSz="914400" rtl="0" eaLnBrk="1" latinLnBrk="0" hangingPunct="1">
                        <a:lnSpc>
                          <a:spcPts val="1550"/>
                        </a:lnSpc>
                        <a:spcAft>
                          <a:spcPts val="0"/>
                        </a:spcAft>
                        <a:buNone/>
                      </a:pP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6</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核</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/CPU</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（或者可选用</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8</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核</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/CPU)</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，主频</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2.0GHz</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或以上</a:t>
                      </a:r>
                      <a:endPar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289753">
                <a:tc>
                  <a:txBody>
                    <a:bodyPr/>
                    <a:lstStyle/>
                    <a:p>
                      <a:pPr marL="0" indent="0" algn="ctr" defTabSz="914400" rtl="0" eaLnBrk="1" latinLnBrk="0" hangingPunct="1">
                        <a:lnSpc>
                          <a:spcPts val="1550"/>
                        </a:lnSpc>
                        <a:spcAft>
                          <a:spcPts val="0"/>
                        </a:spcAft>
                        <a:buNone/>
                      </a:pPr>
                      <a:r>
                        <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内存</a:t>
                      </a:r>
                      <a:endPar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marL="0" indent="0" algn="l" defTabSz="914400" rtl="0" eaLnBrk="1" latinLnBrk="0" hangingPunct="1">
                        <a:lnSpc>
                          <a:spcPts val="1550"/>
                        </a:lnSpc>
                        <a:spcAft>
                          <a:spcPts val="0"/>
                        </a:spcAft>
                        <a:buNone/>
                      </a:pP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64GB ECC DDR3</a:t>
                      </a:r>
                      <a:endPar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marL="0" indent="0" algn="l" defTabSz="914400" rtl="0" eaLnBrk="1" latinLnBrk="0" hangingPunct="1">
                        <a:lnSpc>
                          <a:spcPts val="1550"/>
                        </a:lnSpc>
                        <a:spcAft>
                          <a:spcPts val="0"/>
                        </a:spcAft>
                        <a:buNone/>
                      </a:pP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64GB ECC DDR3</a:t>
                      </a:r>
                      <a:endPar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59586">
                <a:tc>
                  <a:txBody>
                    <a:bodyPr/>
                    <a:lstStyle/>
                    <a:p>
                      <a:pPr marL="0" indent="0" algn="ctr" defTabSz="914400" rtl="0" eaLnBrk="1" latinLnBrk="0" hangingPunct="1">
                        <a:lnSpc>
                          <a:spcPts val="1550"/>
                        </a:lnSpc>
                        <a:spcAft>
                          <a:spcPts val="0"/>
                        </a:spcAft>
                        <a:buNone/>
                      </a:pPr>
                      <a:r>
                        <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硬盘</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marL="0" indent="0" algn="l" defTabSz="914400" rtl="0" eaLnBrk="1" latinLnBrk="0" hangingPunct="1">
                        <a:lnSpc>
                          <a:spcPts val="1550"/>
                        </a:lnSpc>
                        <a:spcAft>
                          <a:spcPts val="0"/>
                        </a:spcAft>
                        <a:buNone/>
                      </a:pP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个</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2TB</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的</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SAS</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硬盘（</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3.5</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寸</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7200RPM</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RAID1</a:t>
                      </a:r>
                      <a:endPar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marL="0" indent="0" algn="l" defTabSz="914400" rtl="0" eaLnBrk="1" latinLnBrk="0" hangingPunct="1">
                        <a:lnSpc>
                          <a:spcPts val="1550"/>
                        </a:lnSpc>
                        <a:spcAft>
                          <a:spcPts val="0"/>
                        </a:spcAft>
                        <a:buNone/>
                      </a:pP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4-12</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个</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4TB</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的</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SAS</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硬盘（</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3.5</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寸</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7200RPM</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，不使用</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RAID</a:t>
                      </a:r>
                      <a:endPar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428264">
                <a:tc>
                  <a:txBody>
                    <a:bodyPr/>
                    <a:lstStyle/>
                    <a:p>
                      <a:pPr marL="0" indent="0" algn="ctr" defTabSz="914400" rtl="0" eaLnBrk="1" latinLnBrk="0" hangingPunct="1">
                        <a:lnSpc>
                          <a:spcPts val="1550"/>
                        </a:lnSpc>
                        <a:spcAft>
                          <a:spcPts val="0"/>
                        </a:spcAft>
                        <a:buNone/>
                      </a:pPr>
                      <a:r>
                        <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网络</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marL="0" indent="0" algn="l" defTabSz="914400" rtl="0" eaLnBrk="1" latinLnBrk="0" hangingPunct="1">
                        <a:lnSpc>
                          <a:spcPts val="1550"/>
                        </a:lnSpc>
                        <a:spcAft>
                          <a:spcPts val="0"/>
                        </a:spcAft>
                        <a:buNone/>
                      </a:pP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至少两个</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1GbE</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以太网电口，推荐使用光口提高性能。</a:t>
                      </a:r>
                      <a:endPar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defTabSz="914400" rtl="0" eaLnBrk="1" latinLnBrk="0" hangingPunct="1">
                        <a:lnSpc>
                          <a:spcPts val="1550"/>
                        </a:lnSpc>
                        <a:spcAft>
                          <a:spcPts val="0"/>
                        </a:spcAft>
                        <a:buNone/>
                      </a:pP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可以两个网口链路聚合提供更高带宽。</a:t>
                      </a:r>
                      <a:endPar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marL="0" indent="0" algn="l" defTabSz="914400" rtl="0" eaLnBrk="1" latinLnBrk="0" hangingPunct="1">
                        <a:lnSpc>
                          <a:spcPts val="1550"/>
                        </a:lnSpc>
                        <a:spcAft>
                          <a:spcPts val="0"/>
                        </a:spcAft>
                        <a:buNone/>
                      </a:pP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至少两个</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1GbE</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以太网电口，推荐使用光口提高性能。</a:t>
                      </a:r>
                      <a:endPar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defTabSz="914400" rtl="0" eaLnBrk="1" latinLnBrk="0" hangingPunct="1">
                        <a:lnSpc>
                          <a:spcPts val="1550"/>
                        </a:lnSpc>
                        <a:spcAft>
                          <a:spcPts val="0"/>
                        </a:spcAft>
                        <a:buNone/>
                      </a:pP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可以两个网口链路聚合提供更高带宽。</a:t>
                      </a:r>
                      <a:endPar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93926">
                <a:tc>
                  <a:txBody>
                    <a:bodyPr/>
                    <a:lstStyle/>
                    <a:p>
                      <a:pPr marL="0" indent="0" algn="ctr" defTabSz="914400" rtl="0" eaLnBrk="1" latinLnBrk="0" hangingPunct="1">
                        <a:lnSpc>
                          <a:spcPts val="1550"/>
                        </a:lnSpc>
                        <a:spcAft>
                          <a:spcPts val="0"/>
                        </a:spcAft>
                        <a:buNone/>
                      </a:pPr>
                      <a:r>
                        <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硬件尺寸</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marL="0" indent="0" algn="l" defTabSz="914400" rtl="0" eaLnBrk="1" latinLnBrk="0" hangingPunct="1">
                        <a:lnSpc>
                          <a:spcPts val="1550"/>
                        </a:lnSpc>
                        <a:spcAft>
                          <a:spcPts val="0"/>
                        </a:spcAft>
                        <a:buNone/>
                      </a:pP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1U</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或</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2U</a:t>
                      </a:r>
                      <a:endPar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a:txBody>
                    <a:bodyPr/>
                    <a:lstStyle/>
                    <a:p>
                      <a:pPr marL="0" indent="0" algn="l" defTabSz="914400" rtl="0" eaLnBrk="1" latinLnBrk="0" hangingPunct="1">
                        <a:lnSpc>
                          <a:spcPts val="1550"/>
                        </a:lnSpc>
                        <a:spcAft>
                          <a:spcPts val="0"/>
                        </a:spcAft>
                        <a:buNone/>
                      </a:pP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1U</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或</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2U</a:t>
                      </a:r>
                      <a:endPar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r>
              <a:tr h="370003">
                <a:tc>
                  <a:txBody>
                    <a:bodyPr/>
                    <a:lstStyle/>
                    <a:p>
                      <a:pPr marL="0" indent="0" algn="ctr" defTabSz="914400" rtl="0" eaLnBrk="1" latinLnBrk="0" hangingPunct="1">
                        <a:lnSpc>
                          <a:spcPts val="1550"/>
                        </a:lnSpc>
                        <a:spcAft>
                          <a:spcPts val="0"/>
                        </a:spcAft>
                        <a:buNone/>
                      </a:pPr>
                      <a:r>
                        <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接入交换机</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gridSpan="2">
                  <a:txBody>
                    <a:bodyPr/>
                    <a:lstStyle/>
                    <a:p>
                      <a:pPr marL="0" indent="0" algn="l" defTabSz="914400" rtl="0" eaLnBrk="1" latinLnBrk="0" hangingPunct="1">
                        <a:lnSpc>
                          <a:spcPts val="1550"/>
                        </a:lnSpc>
                        <a:spcAft>
                          <a:spcPts val="0"/>
                        </a:spcAft>
                        <a:buNone/>
                      </a:pP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48</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口千兆交换机，要求全千兆，可堆叠</a:t>
                      </a:r>
                      <a:endPar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hMerge="1">
                  <a:tcPr marL="0" marR="0" marT="0" marB="0" anchor="ctr"/>
                </a:tc>
              </a:tr>
              <a:tr h="347240">
                <a:tc>
                  <a:txBody>
                    <a:bodyPr/>
                    <a:lstStyle/>
                    <a:p>
                      <a:pPr marL="0" indent="0" algn="ctr" defTabSz="914400" rtl="0" eaLnBrk="1" latinLnBrk="0" hangingPunct="1">
                        <a:lnSpc>
                          <a:spcPts val="1550"/>
                        </a:lnSpc>
                        <a:spcAft>
                          <a:spcPts val="0"/>
                        </a:spcAft>
                        <a:buNone/>
                      </a:pPr>
                      <a:r>
                        <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聚合交换机（可选）</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gridSpan="2">
                  <a:txBody>
                    <a:bodyPr/>
                    <a:lstStyle/>
                    <a:p>
                      <a:pPr marL="0" indent="0" algn="l" defTabSz="914400" rtl="0" eaLnBrk="1" latinLnBrk="0" hangingPunct="1">
                        <a:lnSpc>
                          <a:spcPts val="1550"/>
                        </a:lnSpc>
                        <a:spcAft>
                          <a:spcPts val="0"/>
                        </a:spcAft>
                        <a:buNone/>
                      </a:pP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口</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SFP+</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万兆光纤核心交换机，一般用于</a:t>
                      </a:r>
                      <a:r>
                        <a:rPr 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50</a:t>
                      </a:r>
                      <a:r>
                        <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节点以上大规模集群</a:t>
                      </a:r>
                      <a:endParaRPr lang="zh-CN" sz="1200" kern="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tc>
                <a:tc hMerge="1">
                  <a:tcPr marL="0" marR="0" marT="0" marB="0" anchor="ct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43909" y="1169836"/>
              <a:ext cx="1456173" cy="523219"/>
            </a:xfrm>
            <a:prstGeom prst="rect">
              <a:avLst/>
            </a:prstGeom>
            <a:noFill/>
          </p:spPr>
          <p:txBody>
            <a:bodyPr wrap="none" rtlCol="0">
              <a:spAutoFit/>
            </a:bodyPr>
            <a:lstStyle/>
            <a:p>
              <a:pPr algn="ctr"/>
              <a:r>
                <a:rPr lang="zh-CN" altLang="en-US" sz="2800" dirty="0" smtClean="0">
                  <a:solidFill>
                    <a:schemeClr val="accent4"/>
                  </a:solidFill>
                </a:rPr>
                <a:t>第三章　故障管理</a:t>
              </a:r>
              <a:endParaRPr lang="zh-CN" altLang="en-US" sz="2800" dirty="0">
                <a:solidFill>
                  <a:schemeClr val="accent4"/>
                </a:solidFill>
              </a:endParaRPr>
            </a:p>
          </p:txBody>
        </p:sp>
      </p:grpSp>
      <p:grpSp>
        <p:nvGrpSpPr>
          <p:cNvPr id="67" name="组合 66"/>
          <p:cNvGrpSpPr/>
          <p:nvPr/>
        </p:nvGrpSpPr>
        <p:grpSpPr>
          <a:xfrm>
            <a:off x="1754535" y="2048547"/>
            <a:ext cx="5693399" cy="414020"/>
            <a:chOff x="1807265" y="2462595"/>
            <a:chExt cx="5693399" cy="414020"/>
          </a:xfrm>
          <a:solidFill>
            <a:srgbClr val="E6E6E6"/>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21535" cy="414020"/>
            </a:xfrm>
            <a:prstGeom prst="rect">
              <a:avLst/>
            </a:prstGeom>
            <a:grp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集群结构</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753540"/>
            <a:ext cx="5693399" cy="414020"/>
            <a:chOff x="1807265" y="2935074"/>
            <a:chExt cx="5693399" cy="414020"/>
          </a:xfrm>
          <a:solidFill>
            <a:srgbClr val="3D89BC"/>
          </a:solidFill>
        </p:grpSpPr>
        <p:sp>
          <p:nvSpPr>
            <p:cNvPr id="49" name="圆角矩形 48"/>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35074"/>
              <a:ext cx="2121535" cy="414020"/>
            </a:xfrm>
            <a:prstGeom prst="rect">
              <a:avLst/>
            </a:prstGeom>
            <a:grp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3.2</a:t>
              </a:r>
              <a:r>
                <a:rPr lang="zh-CN" altLang="en-US" sz="2100" spc="225" dirty="0" smtClean="0">
                  <a:solidFill>
                    <a:schemeClr val="bg1"/>
                  </a:solidFill>
                  <a:latin typeface="微软雅黑" panose="020B0503020204020204" pitchFamily="34" charset="-122"/>
                  <a:ea typeface="微软雅黑" panose="020B0503020204020204" pitchFamily="34" charset="-122"/>
                </a:rPr>
                <a:t>　故障报告</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46934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故障处理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4185131"/>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故障后期管理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故障报告</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第三章 故障管理</a:t>
            </a:r>
            <a:endParaRPr lang="zh-CN" altLang="en-US" sz="1355" dirty="0">
              <a:solidFill>
                <a:prstClr val="white"/>
              </a:solidFill>
            </a:endParaRPr>
          </a:p>
        </p:txBody>
      </p:sp>
      <p:sp>
        <p:nvSpPr>
          <p:cNvPr id="17" name="矩形 11"/>
          <p:cNvSpPr/>
          <p:nvPr/>
        </p:nvSpPr>
        <p:spPr>
          <a:xfrm>
            <a:off x="540004" y="1080643"/>
            <a:ext cx="6400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发现</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1" name="矩形 10"/>
          <p:cNvSpPr/>
          <p:nvPr/>
        </p:nvSpPr>
        <p:spPr>
          <a:xfrm>
            <a:off x="1179830" y="896620"/>
            <a:ext cx="6894830" cy="1124585"/>
          </a:xfrm>
          <a:prstGeom prst="rect">
            <a:avLst/>
          </a:prstGeom>
        </p:spPr>
        <p:txBody>
          <a:bodyPr wrap="square">
            <a:spAutoFit/>
          </a:bodyPr>
          <a:lstStyle/>
          <a:p>
            <a:pPr>
              <a:lnSpc>
                <a:spcPct val="120000"/>
              </a:lnSpc>
              <a:spcBef>
                <a:spcPts val="0"/>
              </a:spcBef>
              <a:spcAft>
                <a:spcPts val="0"/>
              </a:spcAft>
            </a:pPr>
            <a:r>
              <a:rPr lang="zh-CN" altLang="zh-CN"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故障发现之后，需要精确描述，包括如何发现的故障（如果是用户，用户的联系方式要保留，便于后期回访）故障发生的时间点，故障的现象，故障暂时的影响等，只有把这些描述清楚了，才有可能在后续的流程中提升效率，一个典型的故障记录单如下表所示：</a:t>
            </a:r>
            <a:endParaRPr lang="zh-CN" altLang="zh-CN"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12" name="表格 11"/>
          <p:cNvGraphicFramePr>
            <a:graphicFrameLocks noGrp="1"/>
          </p:cNvGraphicFramePr>
          <p:nvPr/>
        </p:nvGraphicFramePr>
        <p:xfrm>
          <a:off x="952500" y="2032635"/>
          <a:ext cx="7122795" cy="3486150"/>
        </p:xfrm>
        <a:graphic>
          <a:graphicData uri="http://schemas.openxmlformats.org/drawingml/2006/table">
            <a:tbl>
              <a:tblPr>
                <a:tableStyleId>{5C22544A-7EE6-4342-B048-85BDC9FD1C3A}</a:tableStyleId>
              </a:tblPr>
              <a:tblGrid>
                <a:gridCol w="2971800"/>
                <a:gridCol w="4150995"/>
              </a:tblGrid>
              <a:tr h="177800">
                <a:tc>
                  <a:txBody>
                    <a:bodyPr/>
                    <a:lstStyle/>
                    <a:p>
                      <a:pPr algn="ctr">
                        <a:lnSpc>
                          <a:spcPts val="1400"/>
                        </a:lnSpc>
                        <a:spcAft>
                          <a:spcPts val="0"/>
                        </a:spcAft>
                      </a:pPr>
                      <a:r>
                        <a:rPr lang="en-US" alt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       </a:t>
                      </a: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分类</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记录</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0">
                <a:tc>
                  <a:txBody>
                    <a:bodyPr/>
                    <a:lstStyle/>
                    <a:p>
                      <a:pPr indent="266700" algn="ctr">
                        <a:lnSpc>
                          <a:spcPts val="155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单号</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400"/>
                        </a:lnSpc>
                        <a:spcAft>
                          <a:spcPts val="0"/>
                        </a:spcAft>
                      </a:pPr>
                      <a:r>
                        <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rPr>
                        <a:t>20170511000328</a:t>
                      </a:r>
                      <a:endPar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r>
              <a:tr h="0">
                <a:tc>
                  <a:txBody>
                    <a:bodyPr/>
                    <a:lstStyle/>
                    <a:p>
                      <a:pPr indent="266700" algn="ctr">
                        <a:lnSpc>
                          <a:spcPts val="155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状态</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40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已指派</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r>
              <a:tr h="0">
                <a:tc>
                  <a:txBody>
                    <a:bodyPr/>
                    <a:lstStyle/>
                    <a:p>
                      <a:pPr indent="266700" algn="ctr">
                        <a:lnSpc>
                          <a:spcPts val="155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等待代码</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40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等待管理员接单</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r>
              <a:tr h="0">
                <a:tc>
                  <a:txBody>
                    <a:bodyPr/>
                    <a:lstStyle/>
                    <a:p>
                      <a:pPr indent="266700" algn="ctr">
                        <a:lnSpc>
                          <a:spcPts val="155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记录人员</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40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张三</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r>
              <a:tr h="0">
                <a:tc>
                  <a:txBody>
                    <a:bodyPr/>
                    <a:lstStyle/>
                    <a:p>
                      <a:pPr indent="266700" algn="ctr">
                        <a:lnSpc>
                          <a:spcPts val="155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分析员</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40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李四</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r>
              <a:tr h="0">
                <a:tc>
                  <a:txBody>
                    <a:bodyPr/>
                    <a:lstStyle/>
                    <a:p>
                      <a:pPr indent="266700" algn="ctr">
                        <a:lnSpc>
                          <a:spcPts val="155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报告时间</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400"/>
                        </a:lnSpc>
                        <a:spcAft>
                          <a:spcPts val="0"/>
                        </a:spcAft>
                      </a:pPr>
                      <a:r>
                        <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rPr>
                        <a:t>2017-05-11 11:18:20</a:t>
                      </a:r>
                      <a:endPar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r>
              <a:tr h="0">
                <a:tc>
                  <a:txBody>
                    <a:bodyPr/>
                    <a:lstStyle/>
                    <a:p>
                      <a:pPr indent="266700" algn="ctr">
                        <a:lnSpc>
                          <a:spcPts val="155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客户</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40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王五</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r>
              <a:tr h="196850">
                <a:tc>
                  <a:txBody>
                    <a:bodyPr/>
                    <a:lstStyle/>
                    <a:p>
                      <a:pPr indent="266700" algn="ctr">
                        <a:lnSpc>
                          <a:spcPts val="155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客户组织</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40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业务一部</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r>
              <a:tr h="0">
                <a:tc>
                  <a:txBody>
                    <a:bodyPr/>
                    <a:lstStyle/>
                    <a:p>
                      <a:pPr indent="266700" algn="ctr">
                        <a:lnSpc>
                          <a:spcPts val="155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客户电话</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400"/>
                        </a:lnSpc>
                        <a:spcAft>
                          <a:spcPts val="0"/>
                        </a:spcAft>
                      </a:pPr>
                      <a:r>
                        <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rPr>
                        <a:t>XXX</a:t>
                      </a:r>
                      <a:endPar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r>
              <a:tr h="0">
                <a:tc>
                  <a:txBody>
                    <a:bodyPr/>
                    <a:lstStyle/>
                    <a:p>
                      <a:pPr indent="266700" algn="ctr">
                        <a:lnSpc>
                          <a:spcPts val="155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客户邮箱</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400"/>
                        </a:lnSpc>
                        <a:spcAft>
                          <a:spcPts val="0"/>
                        </a:spcAft>
                      </a:pPr>
                      <a:r>
                        <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rPr>
                        <a:t>XXX</a:t>
                      </a:r>
                      <a:endPar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r>
              <a:tr h="0">
                <a:tc>
                  <a:txBody>
                    <a:bodyPr/>
                    <a:lstStyle/>
                    <a:p>
                      <a:pPr indent="266700" algn="ctr">
                        <a:lnSpc>
                          <a:spcPts val="1550"/>
                        </a:lnSpc>
                        <a:spcAft>
                          <a:spcPts val="0"/>
                        </a:spcAft>
                      </a:pPr>
                      <a:r>
                        <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VIP</a:t>
                      </a: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属性</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algn="ctr">
                        <a:lnSpc>
                          <a:spcPts val="1400"/>
                        </a:lnSpc>
                        <a:spcAft>
                          <a:spcPts val="0"/>
                        </a:spcAft>
                      </a:pPr>
                      <a:r>
                        <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rPr>
                        <a:t>VIP</a:t>
                      </a:r>
                      <a:endPar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r>
              <a:tr h="0">
                <a:tc>
                  <a:txBody>
                    <a:bodyPr/>
                    <a:lstStyle/>
                    <a:p>
                      <a:pPr indent="266700" algn="ctr">
                        <a:lnSpc>
                          <a:spcPts val="155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故障来源</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40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用户报告</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r>
              <a:tr h="0">
                <a:tc>
                  <a:txBody>
                    <a:bodyPr/>
                    <a:lstStyle/>
                    <a:p>
                      <a:pPr indent="266700" algn="ctr">
                        <a:lnSpc>
                          <a:spcPts val="155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摘要</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40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大数据分析系统</a:t>
                      </a:r>
                      <a:r>
                        <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X</a:t>
                      </a: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无法登录</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0">
                <a:tc>
                  <a:txBody>
                    <a:bodyPr/>
                    <a:lstStyle/>
                    <a:p>
                      <a:pPr indent="266700" algn="ctr">
                        <a:lnSpc>
                          <a:spcPts val="155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详细信息</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40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今天</a:t>
                      </a:r>
                      <a:r>
                        <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00</a:t>
                      </a: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，李四使用</a:t>
                      </a:r>
                      <a:r>
                        <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Chrome</a:t>
                      </a: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浏览器访问</a:t>
                      </a:r>
                      <a:r>
                        <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X</a:t>
                      </a: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系统时，在输入用户名和密码之后，页面出现错误信息“服务器内部故障</a:t>
                      </a:r>
                      <a:r>
                        <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308</a:t>
                      </a: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，请联系管理员”，截图如附件所示</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0">
                <a:tc>
                  <a:txBody>
                    <a:bodyPr/>
                    <a:lstStyle/>
                    <a:p>
                      <a:pPr indent="266700" algn="ctr">
                        <a:lnSpc>
                          <a:spcPts val="155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故障分类</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40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大数据分析系统</a:t>
                      </a:r>
                      <a:r>
                        <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/X</a:t>
                      </a: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系统</a:t>
                      </a:r>
                      <a:r>
                        <a:rPr lang="en-US"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用户登录故障</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0">
                <a:tc>
                  <a:txBody>
                    <a:bodyPr/>
                    <a:lstStyle/>
                    <a:p>
                      <a:pPr indent="266700" algn="ctr">
                        <a:lnSpc>
                          <a:spcPts val="1550"/>
                        </a:lnSpc>
                        <a:spcAft>
                          <a:spcPts val="0"/>
                        </a:spcAft>
                      </a:pPr>
                      <a:r>
                        <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rPr>
                        <a:t>故障级别</a:t>
                      </a:r>
                      <a:endParaRPr lang="zh-CN" sz="1000" kern="10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400"/>
                        </a:lnSpc>
                        <a:spcAft>
                          <a:spcPts val="0"/>
                        </a:spcAft>
                      </a:pPr>
                      <a:r>
                        <a:rPr lang="zh-CN" sz="1000" kern="100" dirty="0">
                          <a:solidFill>
                            <a:schemeClr val="tx1">
                              <a:lumMod val="75000"/>
                              <a:lumOff val="25000"/>
                            </a:schemeClr>
                          </a:solidFill>
                          <a:effectLst/>
                          <a:latin typeface="微软雅黑" panose="020B0503020204020204" pitchFamily="34" charset="-122"/>
                          <a:ea typeface="微软雅黑" panose="020B0503020204020204" pitchFamily="34" charset="-122"/>
                        </a:rPr>
                        <a:t>低</a:t>
                      </a:r>
                      <a:endParaRPr lang="zh-CN" sz="1000" kern="100" dirty="0">
                        <a:solidFill>
                          <a:schemeClr val="tx1">
                            <a:lumMod val="75000"/>
                            <a:lumOff val="25000"/>
                          </a:schemeClr>
                        </a:solidFill>
                        <a:effectLst/>
                        <a:latin typeface="微软雅黑" panose="020B0503020204020204" pitchFamily="34" charset="-122"/>
                        <a:ea typeface="微软雅黑" panose="020B0503020204020204" pitchFamily="34" charset="-122"/>
                      </a:endParaRPr>
                    </a:p>
                  </a:txBody>
                  <a:tcPr marL="68580" marR="68580" marT="0" marB="0" anchor="ctr"/>
                </a:tc>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故障报告</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4626" cy="300852"/>
          </a:xfrm>
          <a:prstGeom prst="rect">
            <a:avLst/>
          </a:prstGeom>
          <a:noFill/>
        </p:spPr>
        <p:txBody>
          <a:bodyPr wrap="none" rtlCol="0">
            <a:spAutoFit/>
          </a:bodyPr>
          <a:lstStyle/>
          <a:p>
            <a:r>
              <a:rPr lang="zh-CN" altLang="en-US" sz="1355" dirty="0" smtClean="0">
                <a:solidFill>
                  <a:prstClr val="white"/>
                </a:solidFill>
              </a:rPr>
              <a:t>第三章 故障管理</a:t>
            </a:r>
            <a:endParaRPr lang="zh-CN" altLang="en-US" sz="1355" dirty="0">
              <a:solidFill>
                <a:prstClr val="white"/>
              </a:solidFill>
            </a:endParaRPr>
          </a:p>
        </p:txBody>
      </p:sp>
      <p:sp>
        <p:nvSpPr>
          <p:cNvPr id="17" name="矩形 11"/>
          <p:cNvSpPr/>
          <p:nvPr/>
        </p:nvSpPr>
        <p:spPr>
          <a:xfrm>
            <a:off x="612394" y="931122"/>
            <a:ext cx="10972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影响分析</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1" name="矩形 10"/>
          <p:cNvSpPr/>
          <p:nvPr/>
        </p:nvSpPr>
        <p:spPr>
          <a:xfrm>
            <a:off x="612393" y="1299480"/>
            <a:ext cx="7920058" cy="1383030"/>
          </a:xfrm>
          <a:prstGeom prst="rect">
            <a:avLst/>
          </a:prstGeom>
        </p:spPr>
        <p:txBody>
          <a:bodyPr wrap="square">
            <a:spAutoFit/>
          </a:bodyPr>
          <a:lstStyle/>
          <a:p>
            <a:pPr>
              <a:lnSpc>
                <a:spcPct val="120000"/>
              </a:lnSpc>
              <a:spcBef>
                <a:spcPts val="0"/>
              </a:spcBef>
              <a:spcAft>
                <a:spcPts val="0"/>
              </a:spcAft>
            </a:pPr>
            <a:r>
              <a:rPr lang="zh-CN" altLang="en-US"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运维部门，一般会有一二三线的人员划分：一线人员指的是客服人员或者监控值班人员，负责处理日常性的用户询问和故障处理；二线人员指的是专业的系统管理员，如网络管理员，服务器管理员，应用管理员等，当一线人员处理不了故障，会有二线的管理员跟进；三线指的是系统开发人员，产品供应商，当是比较深层的故障，例如是软件开发的问题，操作系统缺陷或者深层故障，会交给三线人员处理。</a:t>
            </a:r>
            <a:endParaRPr lang="zh-CN" altLang="en-US"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13" name="对象 12"/>
          <p:cNvGraphicFramePr>
            <a:graphicFrameLocks noChangeAspect="1"/>
          </p:cNvGraphicFramePr>
          <p:nvPr/>
        </p:nvGraphicFramePr>
        <p:xfrm>
          <a:off x="1895158" y="2682240"/>
          <a:ext cx="5760043" cy="3160745"/>
        </p:xfrm>
        <a:graphic>
          <a:graphicData uri="http://schemas.openxmlformats.org/presentationml/2006/ole">
            <mc:AlternateContent xmlns:mc="http://schemas.openxmlformats.org/markup-compatibility/2006">
              <mc:Choice xmlns:v="urn:schemas-microsoft-com:vml" Requires="v">
                <p:oleObj spid="_x0000_s2055" name="文档" r:id="rId1" imgW="4392295" imgH="2411730" progId="Word.Document.12">
                  <p:embed/>
                </p:oleObj>
              </mc:Choice>
              <mc:Fallback>
                <p:oleObj name="文档" r:id="rId1" imgW="4392295" imgH="2411730" progId="Word.Document.12">
                  <p:embed/>
                  <p:pic>
                    <p:nvPicPr>
                      <p:cNvPr id="0" name="图片 2054"/>
                      <p:cNvPicPr/>
                      <p:nvPr/>
                    </p:nvPicPr>
                    <p:blipFill>
                      <a:blip r:embed="rId2"/>
                      <a:stretch>
                        <a:fillRect/>
                      </a:stretch>
                    </p:blipFill>
                    <p:spPr>
                      <a:xfrm>
                        <a:off x="1895158" y="2682240"/>
                        <a:ext cx="5760043" cy="3160745"/>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4210</Words>
  <Application>WPS 演示</Application>
  <PresentationFormat>全屏显示(4:3)</PresentationFormat>
  <Paragraphs>438</Paragraphs>
  <Slides>22</Slides>
  <Notes>2</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22</vt:i4>
      </vt:variant>
    </vt:vector>
  </HeadingPairs>
  <TitlesOfParts>
    <vt:vector size="32" baseType="lpstr">
      <vt:lpstr>Arial</vt:lpstr>
      <vt:lpstr>宋体</vt:lpstr>
      <vt:lpstr>Wingdings</vt:lpstr>
      <vt:lpstr>微软雅黑</vt:lpstr>
      <vt:lpstr>Times New Roman</vt:lpstr>
      <vt:lpstr>Arial Unicode MS</vt:lpstr>
      <vt:lpstr>Calibri</vt:lpstr>
      <vt:lpstr>Office 主题</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511</cp:revision>
  <dcterms:created xsi:type="dcterms:W3CDTF">2015-11-23T03:31:00Z</dcterms:created>
  <dcterms:modified xsi:type="dcterms:W3CDTF">2018-12-25T08:25:11Z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