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2"/>
  </p:notesMasterIdLst>
  <p:sldIdLst>
    <p:sldId id="257" r:id="rId3"/>
    <p:sldId id="259" r:id="rId4"/>
    <p:sldId id="260" r:id="rId5"/>
    <p:sldId id="411" r:id="rId6"/>
    <p:sldId id="375" r:id="rId7"/>
    <p:sldId id="376" r:id="rId8"/>
    <p:sldId id="412" r:id="rId9"/>
    <p:sldId id="413" r:id="rId10"/>
    <p:sldId id="414" r:id="rId11"/>
    <p:sldId id="380" r:id="rId12"/>
    <p:sldId id="415" r:id="rId13"/>
    <p:sldId id="416" r:id="rId14"/>
    <p:sldId id="417" r:id="rId15"/>
    <p:sldId id="418" r:id="rId16"/>
    <p:sldId id="419" r:id="rId17"/>
    <p:sldId id="420" r:id="rId18"/>
    <p:sldId id="421" r:id="rId19"/>
    <p:sldId id="422" r:id="rId20"/>
    <p:sldId id="423" r:id="rId21"/>
    <p:sldId id="424" r:id="rId22"/>
    <p:sldId id="427" r:id="rId23"/>
    <p:sldId id="425" r:id="rId24"/>
    <p:sldId id="428" r:id="rId25"/>
    <p:sldId id="429" r:id="rId26"/>
    <p:sldId id="309" r:id="rId27"/>
    <p:sldId id="310" r:id="rId28"/>
    <p:sldId id="311" r:id="rId29"/>
    <p:sldId id="437" r:id="rId30"/>
    <p:sldId id="313"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4660"/>
  </p:normalViewPr>
  <p:slideViewPr>
    <p:cSldViewPr snapToGrid="0">
      <p:cViewPr varScale="1">
        <p:scale>
          <a:sx n="83" d="100"/>
          <a:sy n="83" d="100"/>
        </p:scale>
        <p:origin x="96"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28650" y="551543"/>
            <a:ext cx="78867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628650" y="2187443"/>
            <a:ext cx="78867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629150" y="1825625"/>
            <a:ext cx="38862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629841" y="174496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29841" y="2615609"/>
            <a:ext cx="3868340"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4629150" y="174496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4629150" y="2615609"/>
            <a:ext cx="3887391"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2159000"/>
            <a:ext cx="428625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2428875" y="3733201"/>
            <a:ext cx="428625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713673"/>
            <a:ext cx="3511241"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4231888" y="713673"/>
            <a:ext cx="428391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28650" y="2313873"/>
            <a:ext cx="3511241"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365125"/>
            <a:ext cx="681676"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628649" y="365125"/>
            <a:ext cx="7084832"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3" Type="http://schemas.openxmlformats.org/officeDocument/2006/relationships/slideLayout" Target="../slideLayouts/slideLayout2.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cstor.cn/proTextdetail_11007.html" TargetMode="External"/><Relationship Id="rId4" Type="http://schemas.openxmlformats.org/officeDocument/2006/relationships/image" Target="../media/image6.jpeg"/><Relationship Id="rId3" Type="http://schemas.openxmlformats.org/officeDocument/2006/relationships/hyperlink" Target="http://www.cstor.cn/proTextdetail_12031.html" TargetMode="External"/><Relationship Id="rId2" Type="http://schemas.openxmlformats.org/officeDocument/2006/relationships/image" Target="../media/image5.jpeg"/><Relationship Id="rId1" Type="http://schemas.openxmlformats.org/officeDocument/2006/relationships/hyperlink" Target="http://www.cstor.cn/proTextdetail_10766.html" TargetMode="Externa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23.png"/><Relationship Id="rId7" Type="http://schemas.openxmlformats.org/officeDocument/2006/relationships/hyperlink" Target="http://www.chinarobots.cn/" TargetMode="External"/><Relationship Id="rId6" Type="http://schemas.openxmlformats.org/officeDocument/2006/relationships/image" Target="../media/image22.png"/><Relationship Id="rId5" Type="http://schemas.openxmlformats.org/officeDocument/2006/relationships/hyperlink" Target="http://www.chinaaiworld.cn/" TargetMode="External"/><Relationship Id="rId4" Type="http://schemas.openxmlformats.org/officeDocument/2006/relationships/image" Target="../media/image21.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33.png"/><Relationship Id="rId25" Type="http://schemas.openxmlformats.org/officeDocument/2006/relationships/image" Target="../media/image32.png"/><Relationship Id="rId24" Type="http://schemas.openxmlformats.org/officeDocument/2006/relationships/hyperlink" Target="http://www.envicloud.cn/" TargetMode="External"/><Relationship Id="rId23" Type="http://schemas.openxmlformats.org/officeDocument/2006/relationships/image" Target="../media/image31.png"/><Relationship Id="rId22" Type="http://schemas.openxmlformats.org/officeDocument/2006/relationships/image" Target="../media/image30.png"/><Relationship Id="rId21" Type="http://schemas.openxmlformats.org/officeDocument/2006/relationships/hyperlink" Target="http://www.wanwuyun.com/" TargetMode="External"/><Relationship Id="rId20" Type="http://schemas.openxmlformats.org/officeDocument/2006/relationships/image" Target="../media/image29.png"/><Relationship Id="rId2" Type="http://schemas.openxmlformats.org/officeDocument/2006/relationships/image" Target="../media/image20.png"/><Relationship Id="rId19" Type="http://schemas.openxmlformats.org/officeDocument/2006/relationships/hyperlink" Target="http://www.smartcitychina.cn/" TargetMode="External"/><Relationship Id="rId18" Type="http://schemas.openxmlformats.org/officeDocument/2006/relationships/image" Target="../media/image28.png"/><Relationship Id="rId17" Type="http://schemas.openxmlformats.org/officeDocument/2006/relationships/hyperlink" Target="http://www.netofthings.cn/" TargetMode="External"/><Relationship Id="rId16" Type="http://schemas.openxmlformats.org/officeDocument/2006/relationships/image" Target="../media/image27.png"/><Relationship Id="rId15" Type="http://schemas.openxmlformats.org/officeDocument/2006/relationships/hyperlink" Target="http://www.thebigdata.cn/" TargetMode="External"/><Relationship Id="rId14" Type="http://schemas.openxmlformats.org/officeDocument/2006/relationships/image" Target="../media/image26.png"/><Relationship Id="rId13" Type="http://schemas.openxmlformats.org/officeDocument/2006/relationships/hyperlink" Target="http://www.worldstor.cn/" TargetMode="External"/><Relationship Id="rId12" Type="http://schemas.openxmlformats.org/officeDocument/2006/relationships/image" Target="../media/image25.png"/><Relationship Id="rId11" Type="http://schemas.openxmlformats.org/officeDocument/2006/relationships/hyperlink" Target="http://www.pm25.org.cn/" TargetMode="External"/><Relationship Id="rId10" Type="http://schemas.openxmlformats.org/officeDocument/2006/relationships/image" Target="../media/image24.png"/><Relationship Id="rId1" Type="http://schemas.openxmlformats.org/officeDocument/2006/relationships/hyperlink" Target="http://www.chinaznyj.com/" TargetMode="Externa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6350" y="728980"/>
            <a:ext cx="9164955"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大数据系统运维</a:t>
            </a:r>
            <a:endParaRPr lang="en-US" altLang="zh-CN" sz="8000" b="1" spc="300" dirty="0" smtClean="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姜才康    主编                             陶建辉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07800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5"/>
          <p:cNvSpPr>
            <a:spLocks noEditPoints="1"/>
          </p:cNvSpPr>
          <p:nvPr/>
        </p:nvSpPr>
        <p:spPr bwMode="auto">
          <a:xfrm>
            <a:off x="528907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44110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r>
              <a:rPr lang="en-US" altLang="zh-CN"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a:t>
            </a:r>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变更管理流程</a:t>
            </a:r>
            <a:endParaRPr lang="zh-CN" altLang="en-US"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17" name="矩形 11"/>
          <p:cNvSpPr/>
          <p:nvPr/>
        </p:nvSpPr>
        <p:spPr>
          <a:xfrm>
            <a:off x="540004" y="1080008"/>
            <a:ext cx="17830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变更的流程控制</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720005" y="1800013"/>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75000"/>
                    <a:lumOff val="25000"/>
                  </a:schemeClr>
                </a:solidFill>
              </a:rPr>
              <a:t>变更的规划和控制</a:t>
            </a:r>
            <a:endParaRPr lang="zh-CN" altLang="en-US" dirty="0">
              <a:solidFill>
                <a:schemeClr val="tx1">
                  <a:lumMod val="75000"/>
                  <a:lumOff val="25000"/>
                </a:schemeClr>
              </a:solidFill>
            </a:endParaRPr>
          </a:p>
        </p:txBody>
      </p:sp>
      <p:sp>
        <p:nvSpPr>
          <p:cNvPr id="26" name="圆角矩形 25"/>
          <p:cNvSpPr/>
          <p:nvPr/>
        </p:nvSpPr>
        <p:spPr>
          <a:xfrm>
            <a:off x="720005" y="2520019"/>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75000"/>
                    <a:lumOff val="25000"/>
                  </a:schemeClr>
                </a:solidFill>
              </a:rPr>
              <a:t>变更决策和授权</a:t>
            </a:r>
            <a:endParaRPr lang="zh-CN" altLang="en-US" dirty="0">
              <a:solidFill>
                <a:schemeClr val="tx1">
                  <a:lumMod val="75000"/>
                  <a:lumOff val="25000"/>
                </a:schemeClr>
              </a:solidFill>
            </a:endParaRPr>
          </a:p>
        </p:txBody>
      </p:sp>
      <p:sp>
        <p:nvSpPr>
          <p:cNvPr id="30" name="圆角矩形 29"/>
          <p:cNvSpPr/>
          <p:nvPr/>
        </p:nvSpPr>
        <p:spPr>
          <a:xfrm>
            <a:off x="720005" y="3240024"/>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75000"/>
                    <a:lumOff val="25000"/>
                  </a:schemeClr>
                </a:solidFill>
              </a:rPr>
              <a:t>管理报告</a:t>
            </a:r>
            <a:endParaRPr lang="zh-CN" altLang="en-US" dirty="0">
              <a:solidFill>
                <a:schemeClr val="tx1">
                  <a:lumMod val="75000"/>
                  <a:lumOff val="25000"/>
                </a:schemeClr>
              </a:solidFill>
            </a:endParaRPr>
          </a:p>
        </p:txBody>
      </p:sp>
      <p:sp>
        <p:nvSpPr>
          <p:cNvPr id="31" name="圆角矩形 30"/>
          <p:cNvSpPr/>
          <p:nvPr/>
        </p:nvSpPr>
        <p:spPr>
          <a:xfrm>
            <a:off x="2772325" y="3961934"/>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75000"/>
                    <a:lumOff val="25000"/>
                  </a:schemeClr>
                </a:solidFill>
              </a:rPr>
              <a:t>持续改进</a:t>
            </a:r>
            <a:endParaRPr lang="zh-CN" altLang="en-US" dirty="0">
              <a:solidFill>
                <a:schemeClr val="tx1">
                  <a:lumMod val="75000"/>
                  <a:lumOff val="25000"/>
                </a:schemeClr>
              </a:solidFill>
            </a:endParaRPr>
          </a:p>
        </p:txBody>
      </p:sp>
      <p:sp>
        <p:nvSpPr>
          <p:cNvPr id="11" name="圆角矩形 10"/>
          <p:cNvSpPr/>
          <p:nvPr/>
        </p:nvSpPr>
        <p:spPr>
          <a:xfrm>
            <a:off x="4680034" y="1800013"/>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75000"/>
                    <a:lumOff val="25000"/>
                  </a:schemeClr>
                </a:solidFill>
              </a:rPr>
              <a:t>变更的发布和调度</a:t>
            </a:r>
            <a:endParaRPr lang="zh-CN" altLang="en-US" dirty="0">
              <a:solidFill>
                <a:schemeClr val="tx1">
                  <a:lumMod val="75000"/>
                  <a:lumOff val="25000"/>
                </a:schemeClr>
              </a:solidFill>
            </a:endParaRPr>
          </a:p>
        </p:txBody>
      </p:sp>
      <p:sp>
        <p:nvSpPr>
          <p:cNvPr id="12" name="圆角矩形 11"/>
          <p:cNvSpPr/>
          <p:nvPr/>
        </p:nvSpPr>
        <p:spPr>
          <a:xfrm>
            <a:off x="4680034" y="2520019"/>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75000"/>
                    <a:lumOff val="25000"/>
                  </a:schemeClr>
                </a:solidFill>
              </a:rPr>
              <a:t>质量和控制</a:t>
            </a:r>
            <a:endParaRPr lang="zh-CN" altLang="en-US" dirty="0">
              <a:solidFill>
                <a:schemeClr val="tx1">
                  <a:lumMod val="75000"/>
                  <a:lumOff val="25000"/>
                </a:schemeClr>
              </a:solidFill>
            </a:endParaRPr>
          </a:p>
        </p:txBody>
      </p:sp>
      <p:sp>
        <p:nvSpPr>
          <p:cNvPr id="13" name="圆角矩形 12"/>
          <p:cNvSpPr/>
          <p:nvPr/>
        </p:nvSpPr>
        <p:spPr>
          <a:xfrm>
            <a:off x="4680034" y="3240024"/>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solidFill>
                  <a:schemeClr val="tx1">
                    <a:lumMod val="75000"/>
                    <a:lumOff val="25000"/>
                  </a:schemeClr>
                </a:solidFill>
              </a:rPr>
              <a:t>了解变更影响</a:t>
            </a:r>
            <a:endParaRPr lang="zh-CN" altLang="en-US"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r>
              <a:rPr lang="en-US" altLang="zh-CN"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a:t>
            </a:r>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变更管理流程</a:t>
            </a:r>
            <a:endParaRPr lang="zh-CN" altLang="en-US"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17" name="矩形 11"/>
          <p:cNvSpPr/>
          <p:nvPr/>
        </p:nvSpPr>
        <p:spPr>
          <a:xfrm>
            <a:off x="540004" y="1080008"/>
            <a:ext cx="15544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变更管理流程</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720005" y="1800013"/>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、创建和记录变更请求</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圆角矩形 25"/>
          <p:cNvSpPr/>
          <p:nvPr/>
        </p:nvSpPr>
        <p:spPr>
          <a:xfrm>
            <a:off x="720005" y="2520019"/>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、变更评估</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圆角矩形 29"/>
          <p:cNvSpPr/>
          <p:nvPr/>
        </p:nvSpPr>
        <p:spPr>
          <a:xfrm>
            <a:off x="720005" y="3240024"/>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、分配优先次序</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圆角矩形 30"/>
          <p:cNvSpPr/>
          <p:nvPr/>
        </p:nvSpPr>
        <p:spPr>
          <a:xfrm>
            <a:off x="720005" y="3961934"/>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、变更的授权</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角矩形 10"/>
          <p:cNvSpPr/>
          <p:nvPr/>
        </p:nvSpPr>
        <p:spPr>
          <a:xfrm>
            <a:off x="4680034" y="1800013"/>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、变更请求审核</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圆角矩形 11"/>
          <p:cNvSpPr/>
          <p:nvPr/>
        </p:nvSpPr>
        <p:spPr>
          <a:xfrm>
            <a:off x="4680034" y="2520019"/>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、变更的风险</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圆角矩形 12"/>
          <p:cNvSpPr/>
          <p:nvPr/>
        </p:nvSpPr>
        <p:spPr>
          <a:xfrm>
            <a:off x="4680034" y="3240024"/>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、变更的规划和调度</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圆角矩形 17"/>
          <p:cNvSpPr/>
          <p:nvPr/>
        </p:nvSpPr>
        <p:spPr>
          <a:xfrm>
            <a:off x="4680034" y="3960029"/>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、协调变更执行</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圆角矩形 9"/>
          <p:cNvSpPr/>
          <p:nvPr/>
        </p:nvSpPr>
        <p:spPr>
          <a:xfrm>
            <a:off x="720005" y="4680034"/>
            <a:ext cx="3600026"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、变更回顾、关闭</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r>
              <a:rPr lang="en-US" altLang="zh-CN"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a:t>
            </a:r>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变更管理流程</a:t>
            </a:r>
            <a:endParaRPr lang="zh-CN" altLang="en-US"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17" name="矩形 11"/>
          <p:cNvSpPr/>
          <p:nvPr/>
        </p:nvSpPr>
        <p:spPr>
          <a:xfrm>
            <a:off x="540004" y="1440011"/>
            <a:ext cx="2240280" cy="368300"/>
          </a:xfrm>
          <a:prstGeom prst="rect">
            <a:avLst/>
          </a:prstGeom>
          <a:noFill/>
          <a:ln w="9525">
            <a:noFill/>
          </a:ln>
        </p:spPr>
        <p:txBody>
          <a:bodyPr wrap="none">
            <a:spAutoFit/>
          </a:bodyPr>
          <a:lstStyle/>
          <a:p>
            <a:pPr algn="l"/>
            <a:r>
              <a:rPr lang="zh-CN" altLang="en-US" b="1" dirty="0" smtClean="0">
                <a:solidFill>
                  <a:srgbClr val="3D89BC"/>
                </a:solidFill>
                <a:latin typeface="微软雅黑" panose="020B0503020204020204" pitchFamily="34" charset="-122"/>
                <a:ea typeface="微软雅黑" panose="020B0503020204020204" pitchFamily="34" charset="-122"/>
              </a:rPr>
              <a:t>创建和记录变更请求</a:t>
            </a:r>
            <a:endParaRPr lang="zh-CN" altLang="en-US" b="1" dirty="0" smtClean="0">
              <a:solidFill>
                <a:srgbClr val="3D89BC"/>
              </a:solidFill>
              <a:latin typeface="微软雅黑" panose="020B0503020204020204" pitchFamily="34" charset="-122"/>
              <a:ea typeface="微软雅黑" panose="020B0503020204020204" pitchFamily="34" charset="-122"/>
            </a:endParaRPr>
          </a:p>
        </p:txBody>
      </p:sp>
      <p:sp>
        <p:nvSpPr>
          <p:cNvPr id="10" name="矩形 9"/>
          <p:cNvSpPr/>
          <p:nvPr/>
        </p:nvSpPr>
        <p:spPr>
          <a:xfrm rot="5400000">
            <a:off x="3491826" y="-451859"/>
            <a:ext cx="2160016"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5" name="文本框 14"/>
          <p:cNvSpPr txBox="1"/>
          <p:nvPr/>
        </p:nvSpPr>
        <p:spPr>
          <a:xfrm>
            <a:off x="612775" y="2793365"/>
            <a:ext cx="7919085" cy="1271270"/>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sz="1600" dirty="0">
                <a:solidFill>
                  <a:schemeClr val="bg1"/>
                </a:solidFill>
                <a:latin typeface="微软雅黑" panose="020B0503020204020204" pitchFamily="34" charset="-122"/>
                <a:ea typeface="微软雅黑" panose="020B0503020204020204" pitchFamily="34" charset="-122"/>
              </a:rPr>
              <a:t>变更是由发起者通过一请求发起的。对于一个能给组织或财政带来重大影响的重大变更，变更提议需要被完整说明，并连同从业务和财政角度来说明。</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sz="1600" dirty="0">
                <a:solidFill>
                  <a:schemeClr val="bg1"/>
                </a:solidFill>
                <a:latin typeface="微软雅黑" panose="020B0503020204020204" pitchFamily="34" charset="-122"/>
                <a:ea typeface="微软雅黑" panose="020B0503020204020204" pitchFamily="34" charset="-122"/>
              </a:rPr>
              <a:t>变更记录，记录了变更的所有历史痕迹，从变更请求和随后已设定的参数记录中获得信息，如优先和授权、执行和检查信息。</a:t>
            </a:r>
            <a:endParaRPr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r>
              <a:rPr lang="en-US" altLang="zh-CN"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a:t>
            </a:r>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变更管理流程</a:t>
            </a:r>
            <a:endParaRPr lang="zh-CN" altLang="en-US"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17" name="矩形 11"/>
          <p:cNvSpPr/>
          <p:nvPr/>
        </p:nvSpPr>
        <p:spPr>
          <a:xfrm>
            <a:off x="540004" y="1080008"/>
            <a:ext cx="15544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变更请求审核</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0" name="矩形 9"/>
          <p:cNvSpPr/>
          <p:nvPr/>
        </p:nvSpPr>
        <p:spPr>
          <a:xfrm rot="5400000">
            <a:off x="3491826" y="-451859"/>
            <a:ext cx="2160016"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5" name="文本框 14"/>
          <p:cNvSpPr txBox="1"/>
          <p:nvPr/>
        </p:nvSpPr>
        <p:spPr>
          <a:xfrm>
            <a:off x="611505" y="2793365"/>
            <a:ext cx="7919085" cy="1271270"/>
          </a:xfrm>
          <a:prstGeom prst="rect">
            <a:avLst/>
          </a:prstGeom>
          <a:noFill/>
        </p:spPr>
        <p:txBody>
          <a:bodyPr wrap="square" rtlCol="0">
            <a:spAutoFit/>
          </a:bodyPr>
          <a:p>
            <a:pPr indent="0">
              <a:lnSpc>
                <a:spcPct val="120000"/>
              </a:lnSpc>
              <a:spcBef>
                <a:spcPts val="0"/>
              </a:spcBef>
              <a:spcAft>
                <a:spcPts val="0"/>
              </a:spcAft>
              <a:buFont typeface="Wingdings" panose="05000000000000000000" charset="0"/>
              <a:buNone/>
            </a:pPr>
            <a:r>
              <a:rPr lang="zh-CN" sz="1600" dirty="0">
                <a:solidFill>
                  <a:schemeClr val="bg1"/>
                </a:solidFill>
                <a:latin typeface="微软雅黑" panose="020B0503020204020204" pitchFamily="34" charset="-122"/>
                <a:ea typeface="微软雅黑" panose="020B0503020204020204" pitchFamily="34" charset="-122"/>
              </a:rPr>
              <a:t>应过滤以下变更：</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sz="1600" dirty="0">
                <a:solidFill>
                  <a:schemeClr val="bg1"/>
                </a:solidFill>
                <a:latin typeface="微软雅黑" panose="020B0503020204020204" pitchFamily="34" charset="-122"/>
                <a:ea typeface="微软雅黑" panose="020B0503020204020204" pitchFamily="34" charset="-122"/>
              </a:rPr>
              <a:t>不合理的变更请求</a:t>
            </a:r>
            <a:r>
              <a:rPr lang="zh-CN" sz="1600" dirty="0">
                <a:solidFill>
                  <a:schemeClr val="bg1"/>
                </a:solidFill>
                <a:latin typeface="微软雅黑" panose="020B0503020204020204" pitchFamily="34" charset="-122"/>
                <a:ea typeface="微软雅黑" panose="020B0503020204020204" pitchFamily="34" charset="-122"/>
              </a:rPr>
              <a:t>。</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sz="1600" dirty="0">
                <a:solidFill>
                  <a:schemeClr val="bg1"/>
                </a:solidFill>
                <a:latin typeface="微软雅黑" panose="020B0503020204020204" pitchFamily="34" charset="-122"/>
                <a:ea typeface="微软雅黑" panose="020B0503020204020204" pitchFamily="34" charset="-122"/>
              </a:rPr>
              <a:t>2、过期、已接受、被拒绝或仍在审议中被重复提交的变更请求。</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sz="1600" dirty="0">
                <a:solidFill>
                  <a:schemeClr val="bg1"/>
                </a:solidFill>
                <a:latin typeface="微软雅黑" panose="020B0503020204020204" pitchFamily="34" charset="-122"/>
                <a:ea typeface="微软雅黑" panose="020B0503020204020204" pitchFamily="34" charset="-122"/>
              </a:rPr>
              <a:t>3、提交不完整变更请求</a:t>
            </a:r>
            <a:r>
              <a:rPr lang="zh-CN" sz="1600" dirty="0">
                <a:solidFill>
                  <a:schemeClr val="bg1"/>
                </a:solidFill>
                <a:latin typeface="微软雅黑" panose="020B0503020204020204" pitchFamily="34" charset="-122"/>
                <a:ea typeface="微软雅黑" panose="020B0503020204020204" pitchFamily="34" charset="-122"/>
              </a:rPr>
              <a:t>。</a:t>
            </a:r>
            <a:endParaRPr 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r>
              <a:rPr lang="en-US" altLang="zh-CN"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a:t>
            </a:r>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变更管理流程</a:t>
            </a:r>
            <a:endParaRPr lang="zh-CN" altLang="en-US"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17" name="矩形 11"/>
          <p:cNvSpPr/>
          <p:nvPr/>
        </p:nvSpPr>
        <p:spPr>
          <a:xfrm>
            <a:off x="540004" y="1440011"/>
            <a:ext cx="10972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变更评估</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0" name="矩形 9"/>
          <p:cNvSpPr/>
          <p:nvPr/>
        </p:nvSpPr>
        <p:spPr>
          <a:xfrm rot="5400000">
            <a:off x="3131823" y="-91856"/>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5" name="文本框 14"/>
          <p:cNvSpPr txBox="1"/>
          <p:nvPr/>
        </p:nvSpPr>
        <p:spPr>
          <a:xfrm>
            <a:off x="612775" y="2790190"/>
            <a:ext cx="7919085" cy="2155825"/>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谁提出的原因。</a:t>
            </a:r>
            <a:endParaRPr 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变更的原因。</a:t>
            </a:r>
            <a:endParaRPr 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变更的回报。</a:t>
            </a:r>
            <a:endParaRPr 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变更带来的那些风险。</a:t>
            </a:r>
            <a:endParaRPr 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变更所需要的资源。</a:t>
            </a:r>
            <a:endParaRPr 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谁来负责建立、测试和实施变更。</a:t>
            </a:r>
            <a:endParaRPr 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变更之间的关系。</a:t>
            </a:r>
            <a:endParaRPr 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r>
              <a:rPr lang="en-US" altLang="zh-CN"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a:t>
            </a:r>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变更管理流程</a:t>
            </a:r>
            <a:endParaRPr lang="zh-CN" altLang="en-US"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17" name="矩形 11"/>
          <p:cNvSpPr/>
          <p:nvPr/>
        </p:nvSpPr>
        <p:spPr>
          <a:xfrm>
            <a:off x="540004" y="1440011"/>
            <a:ext cx="13258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变更的风险</a:t>
            </a:r>
            <a:endParaRPr lang="zh-CN" altLang="zh-CN" b="1" dirty="0">
              <a:solidFill>
                <a:srgbClr val="3D89BC"/>
              </a:solidFill>
              <a:latin typeface="微软雅黑" panose="020B0503020204020204" pitchFamily="34" charset="-122"/>
              <a:ea typeface="微软雅黑" panose="020B0503020204020204" pitchFamily="34" charset="-122"/>
            </a:endParaRPr>
          </a:p>
        </p:txBody>
      </p:sp>
      <p:pic>
        <p:nvPicPr>
          <p:cNvPr id="2050" name="Picture 2" descr="bb"/>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40017" y="1214755"/>
            <a:ext cx="5760043" cy="4428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r>
              <a:rPr lang="en-US" altLang="zh-CN"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a:t>
            </a:r>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变更管理流程</a:t>
            </a:r>
            <a:endParaRPr lang="zh-CN" altLang="en-US"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17" name="矩形 11"/>
          <p:cNvSpPr/>
          <p:nvPr/>
        </p:nvSpPr>
        <p:spPr>
          <a:xfrm>
            <a:off x="540004" y="1440011"/>
            <a:ext cx="15544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分配优先次序</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0" name="矩形 9"/>
          <p:cNvSpPr/>
          <p:nvPr/>
        </p:nvSpPr>
        <p:spPr>
          <a:xfrm rot="5400000">
            <a:off x="3133093" y="-91856"/>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5" name="文本框 14"/>
          <p:cNvSpPr txBox="1"/>
          <p:nvPr/>
        </p:nvSpPr>
        <p:spPr>
          <a:xfrm>
            <a:off x="612775" y="2937510"/>
            <a:ext cx="7919085" cy="1861185"/>
          </a:xfrm>
          <a:prstGeom prst="rect">
            <a:avLst/>
          </a:prstGeom>
          <a:noFill/>
        </p:spPr>
        <p:txBody>
          <a:bodyPr wrap="square" rtlCol="0">
            <a:spAutoFit/>
          </a:bodyPr>
          <a:p>
            <a:pPr indent="0">
              <a:lnSpc>
                <a:spcPct val="120000"/>
              </a:lnSpc>
              <a:spcBef>
                <a:spcPts val="0"/>
              </a:spcBef>
              <a:spcAft>
                <a:spcPts val="0"/>
              </a:spcAft>
              <a:buFont typeface="Wingdings" panose="05000000000000000000" charset="0"/>
              <a:buNone/>
            </a:pPr>
            <a:r>
              <a:rPr lang="zh-CN" sz="1600" dirty="0">
                <a:solidFill>
                  <a:schemeClr val="bg1"/>
                </a:solidFill>
                <a:latin typeface="微软雅黑" panose="020B0503020204020204" pitchFamily="34" charset="-122"/>
                <a:ea typeface="微软雅黑" panose="020B0503020204020204" pitchFamily="34" charset="-122"/>
              </a:rPr>
              <a:t>确定变更顺序的。每一个变更都包括发起人对影响的评估和变更的紧迫性。变更优先是来自于影响性和紧迫性。最初的影响性和紧急度是由发起人提供的，但在变更授权流程中优先次序可能会被修改所以风险评估在这一阶段就很重要。变更顾问组织为了评估实施或者不实施变更所引发的风险时需要业务影响信息。影响是基于有利于业务的变更或由于错误变更造成损失和成本。影响无法用绝对数值表示，但可以取决于某些事情或某些情况的可能性。</a:t>
            </a:r>
            <a:endParaRPr 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r>
              <a:rPr lang="en-US" altLang="zh-CN"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a:t>
            </a:r>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变更管理流程</a:t>
            </a:r>
            <a:endParaRPr lang="zh-CN" altLang="en-US"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17" name="矩形 11"/>
          <p:cNvSpPr/>
          <p:nvPr/>
        </p:nvSpPr>
        <p:spPr>
          <a:xfrm>
            <a:off x="540004" y="1440011"/>
            <a:ext cx="20116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变更的规划和调度</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0" name="矩形 9"/>
          <p:cNvSpPr/>
          <p:nvPr/>
        </p:nvSpPr>
        <p:spPr>
          <a:xfrm rot="5400000">
            <a:off x="2951822" y="5595"/>
            <a:ext cx="3240024"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5" name="文本框 14"/>
          <p:cNvSpPr txBox="1"/>
          <p:nvPr/>
        </p:nvSpPr>
        <p:spPr>
          <a:xfrm>
            <a:off x="612775" y="2592705"/>
            <a:ext cx="7919085" cy="2745740"/>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仔细的规划变更确保变更管理流程中每一个任务都是明确的；其他流程所包含的任务；给那些变更和发布的供应商或项目提供多少流程接口。许多变更可能是属于一个发布里的，有可能是设计、测试和发布。也有许多独立的变更组成一个发布，这可能造成复杂的依赖关系难以管理。建议变更管理中，调度变更时优先考虑业务而不是IT的需求。</a:t>
            </a:r>
            <a:endParaRPr 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事先商定和已确定的变更和发布窗口能帮助组织改善计划和整个变更发布。只要有可能，变更管理应安排授权，进行发布目标变更或部署软件包和分配相应资源。变更管理协调产品和变更日程的分配和预计服务中断。变更日程包括所有授权实施变更及实施日期的详细信息。预计服务中断包含SLA协议和可用性中的变更细节。</a:t>
            </a:r>
            <a:endParaRPr 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r>
              <a:rPr lang="en-US" altLang="zh-CN"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a:t>
            </a:r>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变更管理流程</a:t>
            </a:r>
            <a:endParaRPr lang="zh-CN" altLang="en-US"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17" name="矩形 11"/>
          <p:cNvSpPr/>
          <p:nvPr/>
        </p:nvSpPr>
        <p:spPr>
          <a:xfrm>
            <a:off x="540004" y="1440011"/>
            <a:ext cx="13258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变更的授权</a:t>
            </a:r>
            <a:endParaRPr lang="zh-CN" altLang="zh-CN" b="1" dirty="0">
              <a:solidFill>
                <a:srgbClr val="3D89BC"/>
              </a:solidFill>
              <a:latin typeface="微软雅黑" panose="020B0503020204020204" pitchFamily="34" charset="-122"/>
              <a:ea typeface="微软雅黑" panose="020B0503020204020204" pitchFamily="34" charset="-122"/>
            </a:endParaRPr>
          </a:p>
        </p:txBody>
      </p:sp>
      <p:grpSp>
        <p:nvGrpSpPr>
          <p:cNvPr id="11" name="组合 10"/>
          <p:cNvGrpSpPr/>
          <p:nvPr>
            <p:custDataLst>
              <p:tags r:id="rId1"/>
            </p:custDataLst>
          </p:nvPr>
        </p:nvGrpSpPr>
        <p:grpSpPr>
          <a:xfrm>
            <a:off x="840317" y="3069522"/>
            <a:ext cx="1697564" cy="1436400"/>
            <a:chOff x="3280834" y="2734733"/>
            <a:chExt cx="1871133" cy="1583267"/>
          </a:xfrm>
        </p:grpSpPr>
        <p:sp>
          <p:nvSpPr>
            <p:cNvPr id="10" name="任意多边形 9"/>
            <p:cNvSpPr/>
            <p:nvPr>
              <p:custDataLst>
                <p:tags r:id="rId2"/>
              </p:custDataLst>
            </p:nvPr>
          </p:nvSpPr>
          <p:spPr>
            <a:xfrm>
              <a:off x="3280834" y="2734733"/>
              <a:ext cx="1871133" cy="625952"/>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endParaRPr lang="en-US" altLang="zh-CN"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任意多边形 11"/>
            <p:cNvSpPr/>
            <p:nvPr>
              <p:custDataLst>
                <p:tags r:id="rId3"/>
              </p:custDataLst>
            </p:nvPr>
          </p:nvSpPr>
          <p:spPr>
            <a:xfrm>
              <a:off x="3280834" y="3115734"/>
              <a:ext cx="1871133" cy="1142999"/>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预期业务风险</a:t>
              </a:r>
              <a:endParaRPr lang="zh-CN" altLang="en-US" dirty="0" smtClean="0">
                <a:solidFill>
                  <a:schemeClr val="tx1">
                    <a:lumMod val="75000"/>
                    <a:lumOff val="25000"/>
                  </a:schemeClr>
                </a:solidFill>
                <a:sym typeface="Arial" panose="020B0604020202020204" pitchFamily="34" charset="0"/>
              </a:endParaRPr>
            </a:p>
          </p:txBody>
        </p:sp>
        <p:sp>
          <p:nvSpPr>
            <p:cNvPr id="13" name="矩形 12"/>
            <p:cNvSpPr/>
            <p:nvPr>
              <p:custDataLst>
                <p:tags r:id="rId4"/>
              </p:custDataLst>
            </p:nvPr>
          </p:nvSpPr>
          <p:spPr>
            <a:xfrm>
              <a:off x="3280834" y="4258733"/>
              <a:ext cx="1871133" cy="59267"/>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15" name="组合 14"/>
          <p:cNvGrpSpPr/>
          <p:nvPr>
            <p:custDataLst>
              <p:tags r:id="rId5"/>
            </p:custDataLst>
          </p:nvPr>
        </p:nvGrpSpPr>
        <p:grpSpPr>
          <a:xfrm>
            <a:off x="3723219" y="3069522"/>
            <a:ext cx="1697564" cy="1436400"/>
            <a:chOff x="3280834" y="2734733"/>
            <a:chExt cx="1871133" cy="1583267"/>
          </a:xfrm>
        </p:grpSpPr>
        <p:sp>
          <p:nvSpPr>
            <p:cNvPr id="16" name="任意多边形 15"/>
            <p:cNvSpPr/>
            <p:nvPr>
              <p:custDataLst>
                <p:tags r:id="rId6"/>
              </p:custDataLst>
            </p:nvPr>
          </p:nvSpPr>
          <p:spPr>
            <a:xfrm>
              <a:off x="3280834" y="2734733"/>
              <a:ext cx="1871133" cy="625952"/>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lang="en-US" altLang="zh-CN"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任意多边形 17"/>
            <p:cNvSpPr/>
            <p:nvPr>
              <p:custDataLst>
                <p:tags r:id="rId7"/>
              </p:custDataLst>
            </p:nvPr>
          </p:nvSpPr>
          <p:spPr>
            <a:xfrm>
              <a:off x="3280834" y="3115734"/>
              <a:ext cx="1871133" cy="1142999"/>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对财政影响</a:t>
              </a:r>
              <a:endParaRPr lang="zh-CN" altLang="en-US" dirty="0" smtClean="0">
                <a:solidFill>
                  <a:schemeClr val="tx1">
                    <a:lumMod val="75000"/>
                    <a:lumOff val="25000"/>
                  </a:schemeClr>
                </a:solidFill>
                <a:sym typeface="Arial" panose="020B0604020202020204" pitchFamily="34" charset="0"/>
              </a:endParaRPr>
            </a:p>
          </p:txBody>
        </p:sp>
        <p:sp>
          <p:nvSpPr>
            <p:cNvPr id="19" name="矩形 18"/>
            <p:cNvSpPr/>
            <p:nvPr>
              <p:custDataLst>
                <p:tags r:id="rId8"/>
              </p:custDataLst>
            </p:nvPr>
          </p:nvSpPr>
          <p:spPr>
            <a:xfrm>
              <a:off x="3280834" y="4258733"/>
              <a:ext cx="1871133" cy="59267"/>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20" name="组合 19"/>
          <p:cNvGrpSpPr/>
          <p:nvPr>
            <p:custDataLst>
              <p:tags r:id="rId9"/>
            </p:custDataLst>
          </p:nvPr>
        </p:nvGrpSpPr>
        <p:grpSpPr>
          <a:xfrm>
            <a:off x="6606120" y="3069522"/>
            <a:ext cx="1697564" cy="1436400"/>
            <a:chOff x="3280834" y="2734733"/>
            <a:chExt cx="1871133" cy="1583267"/>
          </a:xfrm>
        </p:grpSpPr>
        <p:sp>
          <p:nvSpPr>
            <p:cNvPr id="21" name="任意多边形 20"/>
            <p:cNvSpPr/>
            <p:nvPr>
              <p:custDataLst>
                <p:tags r:id="rId10"/>
              </p:custDataLst>
            </p:nvPr>
          </p:nvSpPr>
          <p:spPr>
            <a:xfrm>
              <a:off x="3280834" y="2734733"/>
              <a:ext cx="1871133" cy="625952"/>
            </a:xfrm>
            <a:custGeom>
              <a:avLst/>
              <a:gdLst>
                <a:gd name="connsiteX0" fmla="*/ 276587 w 1871133"/>
                <a:gd name="connsiteY0" fmla="*/ 0 h 625952"/>
                <a:gd name="connsiteX1" fmla="*/ 1594546 w 1871133"/>
                <a:gd name="connsiteY1" fmla="*/ 0 h 625952"/>
                <a:gd name="connsiteX2" fmla="*/ 1871133 w 1871133"/>
                <a:gd name="connsiteY2" fmla="*/ 276587 h 625952"/>
                <a:gd name="connsiteX3" fmla="*/ 1871133 w 1871133"/>
                <a:gd name="connsiteY3" fmla="*/ 625952 h 625952"/>
                <a:gd name="connsiteX4" fmla="*/ 1851116 w 1871133"/>
                <a:gd name="connsiteY4" fmla="*/ 611772 h 625952"/>
                <a:gd name="connsiteX5" fmla="*/ 935566 w 1871133"/>
                <a:gd name="connsiteY5" fmla="*/ 355600 h 625952"/>
                <a:gd name="connsiteX6" fmla="*/ 20017 w 1871133"/>
                <a:gd name="connsiteY6" fmla="*/ 611772 h 625952"/>
                <a:gd name="connsiteX7" fmla="*/ 0 w 1871133"/>
                <a:gd name="connsiteY7" fmla="*/ 625952 h 625952"/>
                <a:gd name="connsiteX8" fmla="*/ 0 w 1871133"/>
                <a:gd name="connsiteY8" fmla="*/ 276587 h 625952"/>
                <a:gd name="connsiteX9" fmla="*/ 276587 w 1871133"/>
                <a:gd name="connsiteY9" fmla="*/ 0 h 6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133" h="625952">
                  <a:moveTo>
                    <a:pt x="276587" y="0"/>
                  </a:moveTo>
                  <a:lnTo>
                    <a:pt x="1594546" y="0"/>
                  </a:lnTo>
                  <a:cubicBezTo>
                    <a:pt x="1747301" y="0"/>
                    <a:pt x="1871133" y="123832"/>
                    <a:pt x="1871133" y="276587"/>
                  </a:cubicBezTo>
                  <a:lnTo>
                    <a:pt x="1871133" y="625952"/>
                  </a:lnTo>
                  <a:lnTo>
                    <a:pt x="1851116" y="611772"/>
                  </a:lnTo>
                  <a:cubicBezTo>
                    <a:pt x="1602314" y="451736"/>
                    <a:pt x="1283344" y="355600"/>
                    <a:pt x="935566" y="355600"/>
                  </a:cubicBezTo>
                  <a:cubicBezTo>
                    <a:pt x="587788" y="355600"/>
                    <a:pt x="268818" y="451736"/>
                    <a:pt x="20017" y="611772"/>
                  </a:cubicBezTo>
                  <a:lnTo>
                    <a:pt x="0" y="625952"/>
                  </a:lnTo>
                  <a:lnTo>
                    <a:pt x="0" y="276587"/>
                  </a:lnTo>
                  <a:cubicBezTo>
                    <a:pt x="0" y="123832"/>
                    <a:pt x="123832" y="0"/>
                    <a:pt x="276587" y="0"/>
                  </a:cubicBezTo>
                  <a:close/>
                </a:path>
              </a:pathLst>
            </a:custGeom>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p>
              <a:pPr algn="ctr"/>
              <a:r>
                <a:rPr lang="en-US" altLang="zh-CN"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lang="en-US" altLang="zh-CN"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任意多边形 21"/>
            <p:cNvSpPr/>
            <p:nvPr>
              <p:custDataLst>
                <p:tags r:id="rId11"/>
              </p:custDataLst>
            </p:nvPr>
          </p:nvSpPr>
          <p:spPr>
            <a:xfrm>
              <a:off x="3280834" y="3115734"/>
              <a:ext cx="1871133" cy="1142999"/>
            </a:xfrm>
            <a:custGeom>
              <a:avLst/>
              <a:gdLst>
                <a:gd name="connsiteX0" fmla="*/ 935566 w 1871133"/>
                <a:gd name="connsiteY0" fmla="*/ 0 h 1142999"/>
                <a:gd name="connsiteX1" fmla="*/ 1851116 w 1871133"/>
                <a:gd name="connsiteY1" fmla="*/ 256172 h 1142999"/>
                <a:gd name="connsiteX2" fmla="*/ 1871133 w 1871133"/>
                <a:gd name="connsiteY2" fmla="*/ 270352 h 1142999"/>
                <a:gd name="connsiteX3" fmla="*/ 1871133 w 1871133"/>
                <a:gd name="connsiteY3" fmla="*/ 1142999 h 1142999"/>
                <a:gd name="connsiteX4" fmla="*/ 0 w 1871133"/>
                <a:gd name="connsiteY4" fmla="*/ 1142999 h 1142999"/>
                <a:gd name="connsiteX5" fmla="*/ 0 w 1871133"/>
                <a:gd name="connsiteY5" fmla="*/ 270352 h 1142999"/>
                <a:gd name="connsiteX6" fmla="*/ 20017 w 1871133"/>
                <a:gd name="connsiteY6" fmla="*/ 256172 h 1142999"/>
                <a:gd name="connsiteX7" fmla="*/ 935566 w 1871133"/>
                <a:gd name="connsiteY7"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33" h="1142999">
                  <a:moveTo>
                    <a:pt x="935566" y="0"/>
                  </a:moveTo>
                  <a:cubicBezTo>
                    <a:pt x="1283344" y="0"/>
                    <a:pt x="1602314" y="96136"/>
                    <a:pt x="1851116" y="256172"/>
                  </a:cubicBezTo>
                  <a:lnTo>
                    <a:pt x="1871133" y="270352"/>
                  </a:lnTo>
                  <a:lnTo>
                    <a:pt x="1871133" y="1142999"/>
                  </a:lnTo>
                  <a:lnTo>
                    <a:pt x="0" y="1142999"/>
                  </a:lnTo>
                  <a:lnTo>
                    <a:pt x="0" y="270352"/>
                  </a:lnTo>
                  <a:lnTo>
                    <a:pt x="20017" y="256172"/>
                  </a:lnTo>
                  <a:cubicBezTo>
                    <a:pt x="268818" y="96136"/>
                    <a:pt x="587788" y="0"/>
                    <a:pt x="935566" y="0"/>
                  </a:cubicBezTo>
                  <a:close/>
                </a:path>
              </a:pathLst>
            </a:cu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zh-CN" altLang="en-US" dirty="0" smtClean="0">
                  <a:solidFill>
                    <a:schemeClr val="tx1">
                      <a:lumMod val="75000"/>
                      <a:lumOff val="25000"/>
                    </a:schemeClr>
                  </a:solidFill>
                  <a:sym typeface="Arial" panose="020B0604020202020204" pitchFamily="34" charset="0"/>
                </a:rPr>
                <a:t>范围变化</a:t>
              </a:r>
              <a:endParaRPr lang="zh-CN" altLang="en-US" dirty="0" smtClean="0">
                <a:solidFill>
                  <a:schemeClr val="tx1">
                    <a:lumMod val="75000"/>
                    <a:lumOff val="25000"/>
                  </a:schemeClr>
                </a:solidFill>
                <a:sym typeface="Arial" panose="020B0604020202020204" pitchFamily="34" charset="0"/>
              </a:endParaRPr>
            </a:p>
          </p:txBody>
        </p:sp>
        <p:sp>
          <p:nvSpPr>
            <p:cNvPr id="23" name="矩形 22"/>
            <p:cNvSpPr/>
            <p:nvPr>
              <p:custDataLst>
                <p:tags r:id="rId12"/>
              </p:custDataLst>
            </p:nvPr>
          </p:nvSpPr>
          <p:spPr>
            <a:xfrm>
              <a:off x="3280834" y="4258733"/>
              <a:ext cx="1871133" cy="59267"/>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ym typeface="Arial" panose="020B0604020202020204" pitchFamily="34" charset="0"/>
              </a:endParaRPr>
            </a:p>
          </p:txBody>
        </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r>
              <a:rPr lang="en-US" altLang="zh-CN"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a:t>
            </a:r>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变更管理流程</a:t>
            </a:r>
            <a:endParaRPr lang="zh-CN" altLang="en-US"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17" name="矩形 11"/>
          <p:cNvSpPr/>
          <p:nvPr/>
        </p:nvSpPr>
        <p:spPr>
          <a:xfrm>
            <a:off x="540004" y="1440011"/>
            <a:ext cx="15544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调度变更执行</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0" name="矩形 9"/>
          <p:cNvSpPr/>
          <p:nvPr/>
        </p:nvSpPr>
        <p:spPr>
          <a:xfrm rot="5400000">
            <a:off x="3133093" y="-91856"/>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5" name="文本框 14"/>
          <p:cNvSpPr txBox="1"/>
          <p:nvPr/>
        </p:nvSpPr>
        <p:spPr>
          <a:xfrm>
            <a:off x="614045" y="3085465"/>
            <a:ext cx="7919085" cy="1565910"/>
          </a:xfrm>
          <a:prstGeom prst="rect">
            <a:avLst/>
          </a:prstGeom>
          <a:noFill/>
        </p:spPr>
        <p:txBody>
          <a:bodyPr wrap="square" rtlCol="0">
            <a:spAutoFit/>
          </a:bodyPr>
          <a:p>
            <a:pPr indent="0">
              <a:lnSpc>
                <a:spcPct val="120000"/>
              </a:lnSpc>
              <a:spcBef>
                <a:spcPts val="0"/>
              </a:spcBef>
              <a:spcAft>
                <a:spcPts val="0"/>
              </a:spcAft>
              <a:buFont typeface="Wingdings" panose="05000000000000000000" charset="0"/>
              <a:buNone/>
            </a:pPr>
            <a:r>
              <a:rPr lang="zh-CN" sz="1600" dirty="0">
                <a:solidFill>
                  <a:schemeClr val="bg1"/>
                </a:solidFill>
                <a:latin typeface="微软雅黑" panose="020B0503020204020204" pitchFamily="34" charset="-122"/>
                <a:ea typeface="微软雅黑" panose="020B0503020204020204" pitchFamily="34" charset="-122"/>
              </a:rPr>
              <a:t>已授权的变更会被提交给执行变更的相关技术组，建议使用正规的方式来实现，便于对其追踪。变更管理应确保变更如期完成，管理主要起到协调作用，具体实施由其他人员负责。每个变更都应提前准备修复程序并将其文档化。因为实施期间或实施后发生错误时这些程序能以对业务最小影响下进行快速恢复。变更管理有监督的作用，确保变更是经过测试的。对于没有经全面测试的变更需要在执行时特别关注。</a:t>
            </a:r>
            <a:endParaRPr 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72881" y="1169836"/>
              <a:ext cx="1798227" cy="523219"/>
            </a:xfrm>
            <a:prstGeom prst="rect">
              <a:avLst/>
            </a:prstGeom>
            <a:noFill/>
          </p:spPr>
          <p:txBody>
            <a:bodyPr wrap="none" rtlCol="0">
              <a:spAutoFit/>
            </a:bodyPr>
            <a:lstStyle/>
            <a:p>
              <a:pPr algn="ctr"/>
              <a:r>
                <a:rPr lang="zh-CN" altLang="en-US" sz="2800" dirty="0" smtClean="0">
                  <a:solidFill>
                    <a:schemeClr val="accent4"/>
                  </a:solidFill>
                </a:rPr>
                <a:t>第七章　应用变更管理</a:t>
              </a:r>
              <a:endParaRPr lang="zh-CN" altLang="en-US" sz="2800" dirty="0">
                <a:solidFill>
                  <a:schemeClr val="accent4"/>
                </a:solidFill>
              </a:endParaRPr>
            </a:p>
          </p:txBody>
        </p:sp>
      </p:grpSp>
      <p:grpSp>
        <p:nvGrpSpPr>
          <p:cNvPr id="67" name="组合 66"/>
          <p:cNvGrpSpPr/>
          <p:nvPr/>
        </p:nvGrpSpPr>
        <p:grpSpPr>
          <a:xfrm>
            <a:off x="1754535" y="2160016"/>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739853"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7</a:t>
              </a:r>
              <a:r>
                <a:rPr lang="en-US" altLang="zh-CN" sz="2100" spc="225" dirty="0" smtClean="0">
                  <a:solidFill>
                    <a:schemeClr val="bg1"/>
                  </a:solidFill>
                  <a:latin typeface="微软雅黑" panose="020B0503020204020204" pitchFamily="34" charset="-122"/>
                  <a:ea typeface="微软雅黑" panose="020B0503020204020204" pitchFamily="34" charset="-122"/>
                </a:rPr>
                <a:t>.1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变更管理概述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880021"/>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7</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变更管理流程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600026"/>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7</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变更配置管理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35" y="432003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r>
              <a:rPr lang="en-US" altLang="zh-CN"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a:t>
            </a:r>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变更管理流程</a:t>
            </a:r>
            <a:endParaRPr lang="zh-CN" altLang="en-US"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17" name="矩形 11"/>
          <p:cNvSpPr/>
          <p:nvPr/>
        </p:nvSpPr>
        <p:spPr>
          <a:xfrm>
            <a:off x="540004" y="1440011"/>
            <a:ext cx="17830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变更回顾、关闭</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0" name="矩形 9"/>
          <p:cNvSpPr/>
          <p:nvPr/>
        </p:nvSpPr>
        <p:spPr>
          <a:xfrm rot="5400000">
            <a:off x="3493096" y="-451859"/>
            <a:ext cx="2160016"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5" name="文本框 14"/>
          <p:cNvSpPr txBox="1"/>
          <p:nvPr/>
        </p:nvSpPr>
        <p:spPr>
          <a:xfrm>
            <a:off x="612775" y="3020060"/>
            <a:ext cx="7919085" cy="975995"/>
          </a:xfrm>
          <a:prstGeom prst="rect">
            <a:avLst/>
          </a:prstGeom>
          <a:noFill/>
        </p:spPr>
        <p:txBody>
          <a:bodyPr wrap="square" rtlCol="0">
            <a:spAutoFit/>
          </a:bodyPr>
          <a:p>
            <a:pPr indent="0">
              <a:lnSpc>
                <a:spcPct val="120000"/>
              </a:lnSpc>
              <a:spcBef>
                <a:spcPts val="0"/>
              </a:spcBef>
              <a:spcAft>
                <a:spcPts val="0"/>
              </a:spcAft>
              <a:buFont typeface="Wingdings" panose="05000000000000000000" charset="0"/>
              <a:buNone/>
            </a:pPr>
            <a:r>
              <a:rPr lang="zh-CN" sz="1600" dirty="0">
                <a:solidFill>
                  <a:schemeClr val="bg1"/>
                </a:solidFill>
                <a:latin typeface="微软雅黑" panose="020B0503020204020204" pitchFamily="34" charset="-122"/>
                <a:ea typeface="微软雅黑" panose="020B0503020204020204" pitchFamily="34" charset="-122"/>
              </a:rPr>
              <a:t>变更完成后变更管理者应对结果进行评估。评估还要包括由变更引起的任何事件。变更回顾应确认变更是否达到目标，应吸取的经验对今后的变更进行改进。变更若没有实现目标，变更管理应决定后续的行动，如果达到目标应关闭变更。</a:t>
            </a:r>
            <a:endParaRPr 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72881" y="1169836"/>
              <a:ext cx="1798227" cy="523219"/>
            </a:xfrm>
            <a:prstGeom prst="rect">
              <a:avLst/>
            </a:prstGeom>
            <a:noFill/>
          </p:spPr>
          <p:txBody>
            <a:bodyPr wrap="none" rtlCol="0">
              <a:spAutoFit/>
            </a:bodyPr>
            <a:lstStyle/>
            <a:p>
              <a:pPr algn="ctr"/>
              <a:r>
                <a:rPr lang="zh-CN" altLang="en-US" sz="2800" dirty="0" smtClean="0">
                  <a:solidFill>
                    <a:schemeClr val="accent4"/>
                  </a:solidFill>
                </a:rPr>
                <a:t>第七章　应用变更管理</a:t>
              </a:r>
              <a:endParaRPr lang="zh-CN" altLang="en-US" sz="2800" dirty="0">
                <a:solidFill>
                  <a:schemeClr val="accent4"/>
                </a:solidFill>
              </a:endParaRPr>
            </a:p>
          </p:txBody>
        </p:sp>
      </p:grpSp>
      <p:grpSp>
        <p:nvGrpSpPr>
          <p:cNvPr id="67" name="组合 66"/>
          <p:cNvGrpSpPr/>
          <p:nvPr/>
        </p:nvGrpSpPr>
        <p:grpSpPr>
          <a:xfrm>
            <a:off x="1754535" y="2160016"/>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7</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变更管理概述</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880021"/>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7</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变更管理流程</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600026"/>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39853"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7</a:t>
              </a:r>
              <a:r>
                <a:rPr lang="en-US" altLang="zh-CN" sz="2100" spc="225" dirty="0" smtClean="0">
                  <a:solidFill>
                    <a:schemeClr val="bg1"/>
                  </a:solidFill>
                  <a:latin typeface="微软雅黑" panose="020B0503020204020204" pitchFamily="34" charset="-122"/>
                  <a:ea typeface="微软雅黑" panose="020B0503020204020204" pitchFamily="34" charset="-122"/>
                </a:rPr>
                <a:t>.3</a:t>
              </a:r>
              <a:r>
                <a:rPr lang="zh-CN" altLang="en-US" sz="2100" spc="225" dirty="0" smtClean="0">
                  <a:solidFill>
                    <a:schemeClr val="bg1"/>
                  </a:solidFill>
                  <a:latin typeface="微软雅黑" panose="020B0503020204020204" pitchFamily="34" charset="-122"/>
                  <a:ea typeface="微软雅黑" panose="020B0503020204020204" pitchFamily="34" charset="-122"/>
                </a:rPr>
                <a:t>　变更配置管理</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35" y="432003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7.3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变更配置管理</a:t>
            </a:r>
            <a:endParaRPr lang="zh-CN" altLang="en-US"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17" name="矩形 11"/>
          <p:cNvSpPr/>
          <p:nvPr/>
        </p:nvSpPr>
        <p:spPr>
          <a:xfrm>
            <a:off x="540004" y="1440011"/>
            <a:ext cx="1554480" cy="368300"/>
          </a:xfrm>
          <a:prstGeom prst="rect">
            <a:avLst/>
          </a:prstGeom>
          <a:noFill/>
          <a:ln w="9525">
            <a:noFill/>
          </a:ln>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变更配置管理</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0" name="矩形 9"/>
          <p:cNvSpPr/>
          <p:nvPr/>
        </p:nvSpPr>
        <p:spPr>
          <a:xfrm rot="5400000">
            <a:off x="3493096" y="-451859"/>
            <a:ext cx="2160016"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5" name="文本框 14"/>
          <p:cNvSpPr txBox="1"/>
          <p:nvPr/>
        </p:nvSpPr>
        <p:spPr>
          <a:xfrm>
            <a:off x="612775" y="3020060"/>
            <a:ext cx="7919085" cy="975995"/>
          </a:xfrm>
          <a:prstGeom prst="rect">
            <a:avLst/>
          </a:prstGeom>
          <a:noFill/>
        </p:spPr>
        <p:txBody>
          <a:bodyPr wrap="square" rtlCol="0">
            <a:spAutoFit/>
          </a:bodyPr>
          <a:p>
            <a:pPr indent="0">
              <a:lnSpc>
                <a:spcPct val="120000"/>
              </a:lnSpc>
              <a:spcBef>
                <a:spcPts val="0"/>
              </a:spcBef>
              <a:spcAft>
                <a:spcPts val="0"/>
              </a:spcAft>
              <a:buFont typeface="Wingdings" panose="05000000000000000000" charset="0"/>
              <a:buNone/>
            </a:pPr>
            <a:r>
              <a:rPr lang="zh-CN" sz="1600" dirty="0">
                <a:solidFill>
                  <a:schemeClr val="bg1"/>
                </a:solidFill>
                <a:latin typeface="微软雅黑" panose="020B0503020204020204" pitchFamily="34" charset="-122"/>
                <a:ea typeface="微软雅黑" panose="020B0503020204020204" pitchFamily="34" charset="-122"/>
              </a:rPr>
              <a:t>为了管理大型复杂的IT服务和基础设施，资产和配置管理需要使用配置管理系统CMS。在指定范围内CMS掌握着所有配置项信息。CMS为所有服务组件与相关事故、问题、已知错误、变更发布、文档、公司数据、供应商、客户信息做关联。</a:t>
            </a:r>
            <a:endParaRPr 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72881" y="1169836"/>
              <a:ext cx="1798227" cy="523219"/>
            </a:xfrm>
            <a:prstGeom prst="rect">
              <a:avLst/>
            </a:prstGeom>
            <a:noFill/>
          </p:spPr>
          <p:txBody>
            <a:bodyPr wrap="none" rtlCol="0">
              <a:spAutoFit/>
            </a:bodyPr>
            <a:lstStyle/>
            <a:p>
              <a:pPr algn="ctr"/>
              <a:r>
                <a:rPr lang="zh-CN" altLang="en-US" sz="2800" dirty="0" smtClean="0">
                  <a:solidFill>
                    <a:schemeClr val="accent4"/>
                  </a:solidFill>
                </a:rPr>
                <a:t>第七章　应用变更管理</a:t>
              </a:r>
              <a:endParaRPr lang="zh-CN" altLang="en-US" sz="2800" dirty="0">
                <a:solidFill>
                  <a:schemeClr val="accent4"/>
                </a:solidFill>
              </a:endParaRPr>
            </a:p>
          </p:txBody>
        </p:sp>
      </p:grpSp>
      <p:grpSp>
        <p:nvGrpSpPr>
          <p:cNvPr id="67" name="组合 66"/>
          <p:cNvGrpSpPr/>
          <p:nvPr/>
        </p:nvGrpSpPr>
        <p:grpSpPr>
          <a:xfrm>
            <a:off x="1754535" y="2160016"/>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7</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变更管理概述</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880021"/>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7</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变更管理流程</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600026"/>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7</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变更配置管理</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35" y="4320032"/>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bg1"/>
                </a:solidFill>
              </a:rPr>
              <a:t>习题</a:t>
            </a:r>
            <a:endParaRPr lang="zh-CN" altLang="en-US" sz="2100" dirty="0">
              <a:solidFill>
                <a:schemeClr val="bg1"/>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91378" y="2134703"/>
            <a:ext cx="7961879" cy="1271270"/>
          </a:xfrm>
          <a:prstGeom prst="rect">
            <a:avLst/>
          </a:prstGeom>
        </p:spPr>
        <p:txBody>
          <a:bodyPr wrap="square">
            <a:spAutoFit/>
          </a:bodyPr>
          <a:lstStyle/>
          <a:p>
            <a:pPr>
              <a:lnSpc>
                <a:spcPct val="120000"/>
              </a:lnSpc>
              <a:spcBef>
                <a:spcPts val="0"/>
              </a:spcBef>
              <a:spcAft>
                <a:spcPts val="0"/>
              </a:spcAft>
            </a:pPr>
            <a:r>
              <a:rPr lang="en-US" sz="1600" spc="225" dirty="0">
                <a:solidFill>
                  <a:prstClr val="white"/>
                </a:solidFill>
              </a:rPr>
              <a:t>1.</a:t>
            </a:r>
            <a:r>
              <a:rPr sz="1600" spc="225" dirty="0">
                <a:solidFill>
                  <a:prstClr val="white"/>
                </a:solidFill>
              </a:rPr>
              <a:t>请简要描述变更管理的活动流程</a:t>
            </a:r>
            <a:r>
              <a:rPr lang="zh-CN" sz="1600" spc="225" dirty="0">
                <a:solidFill>
                  <a:prstClr val="white"/>
                </a:solidFill>
              </a:rPr>
              <a:t>。</a:t>
            </a:r>
            <a:endParaRPr sz="1600" spc="225" dirty="0">
              <a:solidFill>
                <a:prstClr val="white"/>
              </a:solidFill>
            </a:endParaRPr>
          </a:p>
          <a:p>
            <a:pPr>
              <a:lnSpc>
                <a:spcPct val="120000"/>
              </a:lnSpc>
              <a:spcBef>
                <a:spcPts val="0"/>
              </a:spcBef>
              <a:spcAft>
                <a:spcPts val="0"/>
              </a:spcAft>
            </a:pPr>
            <a:r>
              <a:rPr sz="1600" spc="225" dirty="0">
                <a:solidFill>
                  <a:prstClr val="white"/>
                </a:solidFill>
              </a:rPr>
              <a:t>2.请简要描述发布管理的活动流程</a:t>
            </a:r>
            <a:r>
              <a:rPr lang="zh-CN" sz="1600" spc="225" dirty="0">
                <a:solidFill>
                  <a:prstClr val="white"/>
                </a:solidFill>
              </a:rPr>
              <a:t>。</a:t>
            </a:r>
            <a:endParaRPr sz="1600" spc="225" dirty="0">
              <a:solidFill>
                <a:prstClr val="white"/>
              </a:solidFill>
            </a:endParaRPr>
          </a:p>
          <a:p>
            <a:pPr>
              <a:lnSpc>
                <a:spcPct val="120000"/>
              </a:lnSpc>
              <a:spcBef>
                <a:spcPts val="0"/>
              </a:spcBef>
              <a:spcAft>
                <a:spcPts val="0"/>
              </a:spcAft>
            </a:pPr>
            <a:r>
              <a:rPr sz="1600" spc="225" dirty="0">
                <a:solidFill>
                  <a:prstClr val="white"/>
                </a:solidFill>
              </a:rPr>
              <a:t>3.请简要描述变更管理的关键绩效指标和衡量标准</a:t>
            </a:r>
            <a:r>
              <a:rPr lang="zh-CN" sz="1600" spc="225" dirty="0">
                <a:solidFill>
                  <a:prstClr val="white"/>
                </a:solidFill>
              </a:rPr>
              <a:t>。</a:t>
            </a:r>
            <a:endParaRPr sz="1600" spc="225" dirty="0">
              <a:solidFill>
                <a:prstClr val="white"/>
              </a:solidFill>
            </a:endParaRPr>
          </a:p>
          <a:p>
            <a:pPr>
              <a:lnSpc>
                <a:spcPct val="120000"/>
              </a:lnSpc>
              <a:spcBef>
                <a:spcPts val="0"/>
              </a:spcBef>
              <a:spcAft>
                <a:spcPts val="0"/>
              </a:spcAft>
            </a:pPr>
            <a:r>
              <a:rPr sz="1600" spc="225" dirty="0">
                <a:solidFill>
                  <a:prstClr val="white"/>
                </a:solidFill>
              </a:rPr>
              <a:t>4.请简要描述发布管理的关键绩效指标和衡量标准。</a:t>
            </a:r>
            <a:endParaRPr lang="zh-CN" sz="1600" spc="225" dirty="0">
              <a:solidFill>
                <a:prstClr val="white"/>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656205" cy="414020"/>
          </a:xfrm>
          <a:prstGeom prst="rect">
            <a:avLst/>
          </a:prstGeom>
          <a:noFill/>
        </p:spPr>
        <p:txBody>
          <a:bodyPr wrap="none" rtlCol="0">
            <a:spAutoFit/>
          </a:bodyPr>
          <a:lstStyle/>
          <a:p>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7.1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变更管理概述</a:t>
            </a:r>
            <a:r>
              <a:rPr lang="en-US" altLang="zh-CN" sz="2100" b="1" spc="225" dirty="0" smtClean="0">
                <a:solidFill>
                  <a:prstClr val="white"/>
                </a:solidFill>
              </a:rPr>
              <a:t> </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43" name="圆角矩形 42"/>
          <p:cNvSpPr/>
          <p:nvPr/>
        </p:nvSpPr>
        <p:spPr>
          <a:xfrm>
            <a:off x="3564836" y="1577219"/>
            <a:ext cx="2014294" cy="887287"/>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dirty="0" smtClean="0">
                <a:solidFill>
                  <a:schemeClr val="tx1">
                    <a:lumMod val="75000"/>
                    <a:lumOff val="25000"/>
                  </a:schemeClr>
                </a:solidFill>
              </a:rPr>
              <a:t>变更管理目标</a:t>
            </a:r>
            <a:endParaRPr lang="zh-CN" altLang="en-US" sz="2000" dirty="0" smtClean="0">
              <a:solidFill>
                <a:schemeClr val="tx1">
                  <a:lumMod val="75000"/>
                  <a:lumOff val="25000"/>
                </a:schemeClr>
              </a:solidFill>
            </a:endParaRPr>
          </a:p>
        </p:txBody>
      </p:sp>
      <p:sp>
        <p:nvSpPr>
          <p:cNvPr id="18" name="圆角矩形 17"/>
          <p:cNvSpPr/>
          <p:nvPr/>
        </p:nvSpPr>
        <p:spPr>
          <a:xfrm>
            <a:off x="1074670" y="3438104"/>
            <a:ext cx="6994627" cy="895401"/>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0"/>
              </a:spcBef>
              <a:spcAft>
                <a:spcPts val="0"/>
              </a:spcAft>
            </a:pPr>
            <a:r>
              <a:rPr lang="zh-CN" altLang="en-US" sz="2000" dirty="0">
                <a:solidFill>
                  <a:schemeClr val="tx1">
                    <a:lumMod val="75000"/>
                    <a:lumOff val="25000"/>
                  </a:schemeClr>
                </a:solidFill>
              </a:rPr>
              <a:t>确保变更被记录然后被评估、授权、决定优先级、计划、测试、实施、记录和审核的一些列控制措施。</a:t>
            </a:r>
            <a:endParaRPr lang="zh-CN" altLang="en-US" sz="2000" dirty="0">
              <a:solidFill>
                <a:schemeClr val="tx1">
                  <a:lumMod val="75000"/>
                  <a:lumOff val="25000"/>
                </a:schemeClr>
              </a:solidFill>
            </a:endParaRPr>
          </a:p>
        </p:txBody>
      </p:sp>
      <p:sp>
        <p:nvSpPr>
          <p:cNvPr id="10" name="矩形 9"/>
          <p:cNvSpPr/>
          <p:nvPr/>
        </p:nvSpPr>
        <p:spPr>
          <a:xfrm>
            <a:off x="540004" y="1080008"/>
            <a:ext cx="1554480" cy="368300"/>
          </a:xfrm>
          <a:prstGeom prst="rect">
            <a:avLst/>
          </a:prstGeom>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变更管理目标</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1" name="下箭头 10"/>
          <p:cNvSpPr/>
          <p:nvPr/>
        </p:nvSpPr>
        <p:spPr>
          <a:xfrm>
            <a:off x="4319526" y="2605228"/>
            <a:ext cx="505429" cy="717631"/>
          </a:xfrm>
          <a:prstGeom prst="downArrow">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656205" cy="414020"/>
          </a:xfrm>
          <a:prstGeom prst="rect">
            <a:avLst/>
          </a:prstGeom>
          <a:noFill/>
        </p:spPr>
        <p:txBody>
          <a:bodyPr wrap="none" rtlCol="0">
            <a:spAutoFit/>
          </a:bodyPr>
          <a:lstStyle/>
          <a:p>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7.1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变更管理概述</a:t>
            </a:r>
            <a:r>
              <a:rPr lang="en-US" altLang="zh-CN" sz="2100" b="1" spc="225" dirty="0" smtClean="0">
                <a:solidFill>
                  <a:prstClr val="white"/>
                </a:solidFill>
              </a:rPr>
              <a:t> </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43" name="圆角矩形 42"/>
          <p:cNvSpPr/>
          <p:nvPr/>
        </p:nvSpPr>
        <p:spPr>
          <a:xfrm>
            <a:off x="3564836" y="1577219"/>
            <a:ext cx="2014294" cy="887287"/>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dirty="0" smtClean="0">
                <a:solidFill>
                  <a:schemeClr val="tx1">
                    <a:lumMod val="75000"/>
                    <a:lumOff val="25000"/>
                  </a:schemeClr>
                </a:solidFill>
              </a:rPr>
              <a:t>变更管理范围</a:t>
            </a:r>
            <a:endParaRPr lang="zh-CN" altLang="en-US" sz="2000" dirty="0" smtClean="0">
              <a:solidFill>
                <a:schemeClr val="tx1">
                  <a:lumMod val="75000"/>
                  <a:lumOff val="25000"/>
                </a:schemeClr>
              </a:solidFill>
            </a:endParaRPr>
          </a:p>
        </p:txBody>
      </p:sp>
      <p:sp>
        <p:nvSpPr>
          <p:cNvPr id="18" name="圆角矩形 17"/>
          <p:cNvSpPr/>
          <p:nvPr/>
        </p:nvSpPr>
        <p:spPr>
          <a:xfrm>
            <a:off x="1075305" y="3438104"/>
            <a:ext cx="6994627" cy="1440011"/>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0"/>
              </a:spcBef>
              <a:spcAft>
                <a:spcPts val="0"/>
              </a:spcAft>
            </a:pPr>
            <a:r>
              <a:rPr lang="zh-CN" altLang="en-US" sz="2000" dirty="0">
                <a:solidFill>
                  <a:schemeClr val="tx1">
                    <a:lumMod val="75000"/>
                    <a:lumOff val="25000"/>
                  </a:schemeClr>
                </a:solidFill>
              </a:rPr>
              <a:t>范围：变更管理范围主要是指支撑业务服务的应用软件及其依赖的基础设施环境等基础配置项，在整个生命周期内发生变化时管理。</a:t>
            </a:r>
            <a:endParaRPr lang="zh-CN" altLang="en-US" sz="2000" dirty="0">
              <a:solidFill>
                <a:schemeClr val="tx1">
                  <a:lumMod val="75000"/>
                  <a:lumOff val="25000"/>
                </a:schemeClr>
              </a:solidFill>
            </a:endParaRPr>
          </a:p>
        </p:txBody>
      </p:sp>
      <p:sp>
        <p:nvSpPr>
          <p:cNvPr id="10" name="矩形 9"/>
          <p:cNvSpPr/>
          <p:nvPr/>
        </p:nvSpPr>
        <p:spPr>
          <a:xfrm>
            <a:off x="540004" y="1080008"/>
            <a:ext cx="1554480" cy="368300"/>
          </a:xfrm>
          <a:prstGeom prst="rect">
            <a:avLst/>
          </a:prstGeom>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变更管理范围</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1" name="下箭头 10"/>
          <p:cNvSpPr/>
          <p:nvPr/>
        </p:nvSpPr>
        <p:spPr>
          <a:xfrm>
            <a:off x="4319526" y="2605228"/>
            <a:ext cx="505429" cy="717631"/>
          </a:xfrm>
          <a:prstGeom prst="downArrow">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656205" cy="414020"/>
          </a:xfrm>
          <a:prstGeom prst="rect">
            <a:avLst/>
          </a:prstGeom>
          <a:noFill/>
        </p:spPr>
        <p:txBody>
          <a:bodyPr wrap="none" rtlCol="0">
            <a:spAutoFit/>
          </a:bodyPr>
          <a:lstStyle/>
          <a:p>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7.1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变更管理概述</a:t>
            </a:r>
            <a:r>
              <a:rPr lang="en-US" altLang="zh-CN" sz="2100" b="1" spc="225" dirty="0" smtClean="0">
                <a:solidFill>
                  <a:prstClr val="white"/>
                </a:solidFill>
              </a:rPr>
              <a:t> </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43" name="圆角矩形 42"/>
          <p:cNvSpPr/>
          <p:nvPr/>
        </p:nvSpPr>
        <p:spPr>
          <a:xfrm>
            <a:off x="3549489" y="1348221"/>
            <a:ext cx="2044858" cy="51191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2000" dirty="0" smtClean="0">
                <a:solidFill>
                  <a:schemeClr val="tx1">
                    <a:lumMod val="75000"/>
                    <a:lumOff val="25000"/>
                  </a:schemeClr>
                </a:solidFill>
              </a:rPr>
              <a:t>变更管理的种类</a:t>
            </a:r>
            <a:endParaRPr lang="zh-CN" altLang="en-US" sz="2000" dirty="0" smtClean="0">
              <a:solidFill>
                <a:schemeClr val="tx1">
                  <a:lumMod val="75000"/>
                  <a:lumOff val="25000"/>
                </a:schemeClr>
              </a:solidFill>
            </a:endParaRPr>
          </a:p>
        </p:txBody>
      </p:sp>
      <p:grpSp>
        <p:nvGrpSpPr>
          <p:cNvPr id="12" name="组合 11"/>
          <p:cNvGrpSpPr/>
          <p:nvPr/>
        </p:nvGrpSpPr>
        <p:grpSpPr>
          <a:xfrm>
            <a:off x="3386291" y="2127855"/>
            <a:ext cx="2345855" cy="717631"/>
            <a:chOff x="3508084" y="2028795"/>
            <a:chExt cx="2345855" cy="717631"/>
          </a:xfrm>
        </p:grpSpPr>
        <p:sp>
          <p:nvSpPr>
            <p:cNvPr id="11" name="下箭头 10"/>
            <p:cNvSpPr/>
            <p:nvPr/>
          </p:nvSpPr>
          <p:spPr>
            <a:xfrm rot="-2100000">
              <a:off x="5348510" y="2028795"/>
              <a:ext cx="505429" cy="717631"/>
            </a:xfrm>
            <a:prstGeom prst="downArrow">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15"/>
            <p:cNvSpPr/>
            <p:nvPr/>
          </p:nvSpPr>
          <p:spPr>
            <a:xfrm rot="2100000">
              <a:off x="3508084" y="2028795"/>
              <a:ext cx="505429" cy="717631"/>
            </a:xfrm>
            <a:prstGeom prst="downArrow">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2088701" y="2925506"/>
            <a:ext cx="4967704" cy="555585"/>
            <a:chOff x="2049619" y="2832796"/>
            <a:chExt cx="4967704" cy="555585"/>
          </a:xfrm>
        </p:grpSpPr>
        <p:sp>
          <p:nvSpPr>
            <p:cNvPr id="18" name="圆角矩形 17"/>
            <p:cNvSpPr/>
            <p:nvPr/>
          </p:nvSpPr>
          <p:spPr>
            <a:xfrm>
              <a:off x="2049619" y="2832796"/>
              <a:ext cx="1571906" cy="555585"/>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tx1">
                      <a:lumMod val="75000"/>
                      <a:lumOff val="25000"/>
                    </a:schemeClr>
                  </a:solidFill>
                </a:rPr>
                <a:t>标准变更</a:t>
              </a:r>
              <a:endParaRPr lang="zh-CN" altLang="en-US" sz="2000" dirty="0" smtClean="0">
                <a:solidFill>
                  <a:schemeClr val="tx1">
                    <a:lumMod val="75000"/>
                    <a:lumOff val="25000"/>
                  </a:schemeClr>
                </a:solidFill>
              </a:endParaRPr>
            </a:p>
          </p:txBody>
        </p:sp>
        <p:sp>
          <p:nvSpPr>
            <p:cNvPr id="20" name="圆角矩形 19"/>
            <p:cNvSpPr/>
            <p:nvPr/>
          </p:nvSpPr>
          <p:spPr>
            <a:xfrm>
              <a:off x="5445417" y="2832796"/>
              <a:ext cx="1571906" cy="555585"/>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tx1">
                      <a:lumMod val="75000"/>
                      <a:lumOff val="25000"/>
                    </a:schemeClr>
                  </a:solidFill>
                </a:rPr>
                <a:t>紧急变更</a:t>
              </a:r>
              <a:endParaRPr lang="zh-CN" altLang="en-US" sz="2000" dirty="0" smtClean="0">
                <a:solidFill>
                  <a:schemeClr val="tx1">
                    <a:lumMod val="75000"/>
                    <a:lumOff val="25000"/>
                  </a:schemeClr>
                </a:solidFill>
              </a:endParaRPr>
            </a:p>
          </p:txBody>
        </p:sp>
      </p:grpSp>
      <p:grpSp>
        <p:nvGrpSpPr>
          <p:cNvPr id="21" name="组合 20"/>
          <p:cNvGrpSpPr/>
          <p:nvPr/>
        </p:nvGrpSpPr>
        <p:grpSpPr>
          <a:xfrm>
            <a:off x="530950" y="3794314"/>
            <a:ext cx="7954937" cy="2329436"/>
            <a:chOff x="760820" y="3696524"/>
            <a:chExt cx="7954937" cy="2329436"/>
          </a:xfrm>
        </p:grpSpPr>
        <p:sp>
          <p:nvSpPr>
            <p:cNvPr id="22" name="圆角矩形 21"/>
            <p:cNvSpPr/>
            <p:nvPr/>
          </p:nvSpPr>
          <p:spPr>
            <a:xfrm>
              <a:off x="760820" y="3696524"/>
              <a:ext cx="3901868" cy="2329436"/>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0">
                <a:lnSpc>
                  <a:spcPct val="120000"/>
                </a:lnSpc>
                <a:spcBef>
                  <a:spcPts val="0"/>
                </a:spcBef>
                <a:spcAft>
                  <a:spcPts val="0"/>
                </a:spcAft>
                <a:buFont typeface="+mj-lt"/>
                <a:buNone/>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变更请求的发起是由一个已定义</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场景或条件来发起的</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a:lnSpc>
                  <a:spcPct val="120000"/>
                </a:lnSpc>
                <a:spcBef>
                  <a:spcPts val="0"/>
                </a:spcBef>
                <a:spcAft>
                  <a:spcPts val="0"/>
                </a:spcAft>
                <a:buFont typeface="+mj-lt"/>
                <a:buNone/>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、管理权限事先给予</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a:lnSpc>
                  <a:spcPct val="120000"/>
                </a:lnSpc>
                <a:spcBef>
                  <a:spcPts val="0"/>
                </a:spcBef>
                <a:spcAft>
                  <a:spcPts val="0"/>
                </a:spcAft>
                <a:buFont typeface="+mj-lt"/>
                <a:buNone/>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低</a:t>
              </a: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风险且易于</a:t>
              </a:r>
              <a:r>
                <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了解。</a:t>
              </a:r>
              <a:endParaRPr lang="zh-CN"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圆角矩形 22"/>
            <p:cNvSpPr/>
            <p:nvPr/>
          </p:nvSpPr>
          <p:spPr>
            <a:xfrm>
              <a:off x="4813889" y="3696524"/>
              <a:ext cx="3901868" cy="2329436"/>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20000"/>
                </a:lnSpc>
                <a:spcBef>
                  <a:spcPts val="0"/>
                </a:spcBef>
                <a:spcAft>
                  <a:spcPts val="0"/>
                </a:spcAft>
                <a:buFont typeface="+mj-lt"/>
                <a:buNone/>
              </a:pPr>
              <a:r>
                <a:rPr lang="en-US" altLang="zh-CN" sz="1400" dirty="0">
                  <a:solidFill>
                    <a:schemeClr val="tx1">
                      <a:lumMod val="75000"/>
                      <a:lumOff val="25000"/>
                    </a:schemeClr>
                  </a:solidFill>
                </a:rPr>
                <a:t>1</a:t>
              </a:r>
              <a:r>
                <a:rPr lang="zh-CN" altLang="en-US" sz="1400" dirty="0">
                  <a:solidFill>
                    <a:schemeClr val="tx1">
                      <a:lumMod val="75000"/>
                      <a:lumOff val="25000"/>
                    </a:schemeClr>
                  </a:solidFill>
                </a:rPr>
                <a:t>、紧急变更被预留给旨在修复那些严重影响到业务的紧迫程度高的</a:t>
              </a:r>
              <a:r>
                <a:rPr lang="en-US" altLang="zh-CN" sz="1400" dirty="0">
                  <a:solidFill>
                    <a:schemeClr val="tx1">
                      <a:lumMod val="75000"/>
                      <a:lumOff val="25000"/>
                    </a:schemeClr>
                  </a:solidFill>
                </a:rPr>
                <a:t>IT</a:t>
              </a:r>
              <a:r>
                <a:rPr lang="zh-CN" altLang="en-US" sz="1400" dirty="0">
                  <a:solidFill>
                    <a:schemeClr val="tx1">
                      <a:lumMod val="75000"/>
                      <a:lumOff val="25000"/>
                    </a:schemeClr>
                  </a:solidFill>
                </a:rPr>
                <a:t>服务故障或者紧急的业务需求。</a:t>
              </a:r>
              <a:endParaRPr lang="zh-CN" altLang="en-US" sz="1400" dirty="0">
                <a:solidFill>
                  <a:schemeClr val="tx1">
                    <a:lumMod val="75000"/>
                    <a:lumOff val="25000"/>
                  </a:schemeClr>
                </a:solidFill>
              </a:endParaRPr>
            </a:p>
            <a:p>
              <a:pPr indent="0">
                <a:lnSpc>
                  <a:spcPct val="120000"/>
                </a:lnSpc>
                <a:spcBef>
                  <a:spcPts val="0"/>
                </a:spcBef>
                <a:spcAft>
                  <a:spcPts val="0"/>
                </a:spcAft>
                <a:buFont typeface="+mj-lt"/>
                <a:buNone/>
              </a:pPr>
              <a:r>
                <a:rPr lang="en-US" altLang="zh-CN" sz="1400" dirty="0">
                  <a:solidFill>
                    <a:schemeClr val="tx1">
                      <a:lumMod val="75000"/>
                      <a:lumOff val="25000"/>
                    </a:schemeClr>
                  </a:solidFill>
                </a:rPr>
                <a:t>2</a:t>
              </a:r>
              <a:r>
                <a:rPr lang="zh-CN" altLang="en-US" sz="1400" dirty="0">
                  <a:solidFill>
                    <a:schemeClr val="tx1">
                      <a:lumMod val="75000"/>
                      <a:lumOff val="25000"/>
                    </a:schemeClr>
                  </a:solidFill>
                </a:rPr>
                <a:t>、紧急变更的测试仍是不可避免的，应避免那些完全未经测试的变更。</a:t>
              </a:r>
              <a:endParaRPr lang="zh-CN" altLang="en-US" sz="1400" dirty="0">
                <a:solidFill>
                  <a:schemeClr val="tx1">
                    <a:lumMod val="75000"/>
                    <a:lumOff val="25000"/>
                  </a:schemeClr>
                </a:solidFill>
              </a:endParaRPr>
            </a:p>
          </p:txBody>
        </p:sp>
      </p:grpSp>
      <p:sp>
        <p:nvSpPr>
          <p:cNvPr id="24" name="下箭头 23"/>
          <p:cNvSpPr/>
          <p:nvPr/>
        </p:nvSpPr>
        <p:spPr>
          <a:xfrm>
            <a:off x="2928395" y="3388381"/>
            <a:ext cx="111994" cy="308143"/>
          </a:xfrm>
          <a:prstGeom prst="downArrow">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下箭头 25"/>
          <p:cNvSpPr/>
          <p:nvPr/>
        </p:nvSpPr>
        <p:spPr>
          <a:xfrm>
            <a:off x="6479463" y="3385836"/>
            <a:ext cx="111994" cy="308143"/>
          </a:xfrm>
          <a:prstGeom prst="downArrow">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40004" y="1080008"/>
            <a:ext cx="1783080" cy="368300"/>
          </a:xfrm>
          <a:prstGeom prst="rect">
            <a:avLst/>
          </a:prstGeom>
        </p:spPr>
        <p:txBody>
          <a:bodyPr wrap="none">
            <a:spAutoFit/>
          </a:bodyPr>
          <a:p>
            <a:r>
              <a:rPr lang="zh-CN" altLang="en-US" b="1" dirty="0" smtClean="0">
                <a:solidFill>
                  <a:srgbClr val="3D89BC"/>
                </a:solidFill>
                <a:latin typeface="微软雅黑" panose="020B0503020204020204" pitchFamily="34" charset="-122"/>
                <a:ea typeface="微软雅黑" panose="020B0503020204020204" pitchFamily="34" charset="-122"/>
              </a:rPr>
              <a:t>变更管理的种类</a:t>
            </a:r>
            <a:endParaRPr lang="zh-CN" altLang="zh-CN" b="1" dirty="0">
              <a:solidFill>
                <a:srgbClr val="3D89BC"/>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656205" cy="414020"/>
          </a:xfrm>
          <a:prstGeom prst="rect">
            <a:avLst/>
          </a:prstGeom>
          <a:noFill/>
        </p:spPr>
        <p:txBody>
          <a:bodyPr wrap="none" rtlCol="0">
            <a:spAutoFit/>
          </a:bodyPr>
          <a:lstStyle/>
          <a:p>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7.1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变更管理概述</a:t>
            </a:r>
            <a:r>
              <a:rPr lang="en-US" altLang="zh-CN" sz="2100" b="1" spc="225" dirty="0" smtClean="0">
                <a:solidFill>
                  <a:prstClr val="white"/>
                </a:solidFill>
              </a:rPr>
              <a:t> </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10" name="矩形 9"/>
          <p:cNvSpPr/>
          <p:nvPr/>
        </p:nvSpPr>
        <p:spPr>
          <a:xfrm>
            <a:off x="540004" y="1440011"/>
            <a:ext cx="1783080" cy="368300"/>
          </a:xfrm>
          <a:prstGeom prst="rect">
            <a:avLst/>
          </a:prstGeom>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变更管理的原则</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2" name="矩形 11"/>
          <p:cNvSpPr/>
          <p:nvPr/>
        </p:nvSpPr>
        <p:spPr>
          <a:xfrm rot="5400000">
            <a:off x="3131823" y="-91856"/>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3" name="文本框 12"/>
          <p:cNvSpPr txBox="1"/>
          <p:nvPr/>
        </p:nvSpPr>
        <p:spPr>
          <a:xfrm>
            <a:off x="612775" y="2790190"/>
            <a:ext cx="7919085" cy="2155825"/>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应</a:t>
            </a:r>
            <a:r>
              <a:rPr sz="1600" dirty="0">
                <a:solidFill>
                  <a:schemeClr val="bg1"/>
                </a:solidFill>
                <a:latin typeface="微软雅黑" panose="020B0503020204020204" pitchFamily="34" charset="-122"/>
                <a:ea typeface="微软雅黑" panose="020B0503020204020204" pitchFamily="34" charset="-122"/>
              </a:rPr>
              <a:t>建立组织变更管理文化</a:t>
            </a:r>
            <a:r>
              <a:rPr lang="zh-CN" sz="1600" dirty="0">
                <a:solidFill>
                  <a:schemeClr val="bg1"/>
                </a:solidFill>
                <a:latin typeface="微软雅黑" panose="020B0503020204020204" pitchFamily="34" charset="-122"/>
                <a:ea typeface="微软雅黑" panose="020B0503020204020204" pitchFamily="34" charset="-122"/>
              </a:rPr>
              <a:t>。</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sz="1600" dirty="0">
                <a:solidFill>
                  <a:schemeClr val="bg1"/>
                </a:solidFill>
                <a:latin typeface="微软雅黑" panose="020B0503020204020204" pitchFamily="34" charset="-122"/>
                <a:ea typeface="微软雅黑" panose="020B0503020204020204" pitchFamily="34" charset="-122"/>
              </a:rPr>
              <a:t>变更管理流程与企业项目管理、利益相关者的变更管理流程要一致</a:t>
            </a:r>
            <a:r>
              <a:rPr lang="zh-CN" sz="1600" dirty="0">
                <a:solidFill>
                  <a:schemeClr val="bg1"/>
                </a:solidFill>
                <a:latin typeface="微软雅黑" panose="020B0503020204020204" pitchFamily="34" charset="-122"/>
                <a:ea typeface="微软雅黑" panose="020B0503020204020204" pitchFamily="34" charset="-122"/>
              </a:rPr>
              <a:t>。</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sz="1600" dirty="0">
                <a:solidFill>
                  <a:schemeClr val="bg1"/>
                </a:solidFill>
                <a:latin typeface="微软雅黑" panose="020B0503020204020204" pitchFamily="34" charset="-122"/>
                <a:ea typeface="微软雅黑" panose="020B0503020204020204" pitchFamily="34" charset="-122"/>
              </a:rPr>
              <a:t>职责分离</a:t>
            </a:r>
            <a:r>
              <a:rPr lang="zh-CN" sz="1600" dirty="0">
                <a:solidFill>
                  <a:schemeClr val="bg1"/>
                </a:solidFill>
                <a:latin typeface="微软雅黑" panose="020B0503020204020204" pitchFamily="34" charset="-122"/>
                <a:ea typeface="微软雅黑" panose="020B0503020204020204" pitchFamily="34" charset="-122"/>
              </a:rPr>
              <a:t>。</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sz="1600" dirty="0">
                <a:solidFill>
                  <a:schemeClr val="bg1"/>
                </a:solidFill>
                <a:latin typeface="微软雅黑" panose="020B0503020204020204" pitchFamily="34" charset="-122"/>
                <a:ea typeface="微软雅黑" panose="020B0503020204020204" pitchFamily="34" charset="-122"/>
              </a:rPr>
              <a:t>防止生产环境中的未授权变更</a:t>
            </a:r>
            <a:r>
              <a:rPr lang="zh-CN" sz="1600" dirty="0">
                <a:solidFill>
                  <a:schemeClr val="bg1"/>
                </a:solidFill>
                <a:latin typeface="微软雅黑" panose="020B0503020204020204" pitchFamily="34" charset="-122"/>
                <a:ea typeface="微软雅黑" panose="020B0503020204020204" pitchFamily="34" charset="-122"/>
              </a:rPr>
              <a:t>。</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sz="1600" dirty="0">
                <a:solidFill>
                  <a:schemeClr val="bg1"/>
                </a:solidFill>
                <a:latin typeface="微软雅黑" panose="020B0503020204020204" pitchFamily="34" charset="-122"/>
                <a:ea typeface="微软雅黑" panose="020B0503020204020204" pitchFamily="34" charset="-122"/>
              </a:rPr>
              <a:t>和其他服务管理进程一致从而可以追踪变更、发现未授权变更</a:t>
            </a:r>
            <a:r>
              <a:rPr lang="zh-CN" sz="1600" dirty="0">
                <a:solidFill>
                  <a:schemeClr val="bg1"/>
                </a:solidFill>
                <a:latin typeface="微软雅黑" panose="020B0503020204020204" pitchFamily="34" charset="-122"/>
                <a:ea typeface="微软雅黑" panose="020B0503020204020204" pitchFamily="34" charset="-122"/>
              </a:rPr>
              <a:t>。</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明确</a:t>
            </a:r>
            <a:r>
              <a:rPr sz="1600" dirty="0">
                <a:solidFill>
                  <a:schemeClr val="bg1"/>
                </a:solidFill>
                <a:latin typeface="微软雅黑" panose="020B0503020204020204" pitchFamily="34" charset="-122"/>
                <a:ea typeface="微软雅黑" panose="020B0503020204020204" pitchFamily="34" charset="-122"/>
              </a:rPr>
              <a:t>变更窗口</a:t>
            </a:r>
            <a:r>
              <a:rPr lang="zh-CN" sz="1600" dirty="0">
                <a:solidFill>
                  <a:schemeClr val="bg1"/>
                </a:solidFill>
                <a:latin typeface="微软雅黑" panose="020B0503020204020204" pitchFamily="34" charset="-122"/>
                <a:ea typeface="微软雅黑" panose="020B0503020204020204" pitchFamily="34" charset="-122"/>
              </a:rPr>
              <a:t>。</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严格</a:t>
            </a:r>
            <a:r>
              <a:rPr sz="1600" dirty="0">
                <a:solidFill>
                  <a:schemeClr val="bg1"/>
                </a:solidFill>
                <a:latin typeface="微软雅黑" panose="020B0503020204020204" pitchFamily="34" charset="-122"/>
                <a:ea typeface="微软雅黑" panose="020B0503020204020204" pitchFamily="34" charset="-122"/>
              </a:rPr>
              <a:t>评估影响服务能力的变更的风险和性能</a:t>
            </a:r>
            <a:r>
              <a:rPr lang="zh-CN" sz="1600" dirty="0">
                <a:solidFill>
                  <a:schemeClr val="bg1"/>
                </a:solidFill>
                <a:latin typeface="微软雅黑" panose="020B0503020204020204" pitchFamily="34" charset="-122"/>
                <a:ea typeface="微软雅黑" panose="020B0503020204020204" pitchFamily="34" charset="-122"/>
              </a:rPr>
              <a:t>。</a:t>
            </a:r>
            <a:endParaRPr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72881" y="1169836"/>
              <a:ext cx="1798227" cy="523219"/>
            </a:xfrm>
            <a:prstGeom prst="rect">
              <a:avLst/>
            </a:prstGeom>
            <a:noFill/>
          </p:spPr>
          <p:txBody>
            <a:bodyPr wrap="none" rtlCol="0">
              <a:spAutoFit/>
            </a:bodyPr>
            <a:lstStyle/>
            <a:p>
              <a:pPr algn="ctr"/>
              <a:r>
                <a:rPr lang="zh-CN" altLang="en-US" sz="2800" dirty="0" smtClean="0">
                  <a:solidFill>
                    <a:schemeClr val="accent4"/>
                  </a:solidFill>
                </a:rPr>
                <a:t>第七章　应用变更管理</a:t>
              </a:r>
              <a:endParaRPr lang="zh-CN" altLang="en-US" sz="2800" dirty="0">
                <a:solidFill>
                  <a:schemeClr val="accent4"/>
                </a:solidFill>
              </a:endParaRPr>
            </a:p>
          </p:txBody>
        </p:sp>
      </p:grpSp>
      <p:grpSp>
        <p:nvGrpSpPr>
          <p:cNvPr id="67" name="组合 66"/>
          <p:cNvGrpSpPr/>
          <p:nvPr/>
        </p:nvGrpSpPr>
        <p:grpSpPr>
          <a:xfrm>
            <a:off x="1754535" y="2160016"/>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7</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变更管理概述</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2880021"/>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7</a:t>
              </a:r>
              <a:r>
                <a:rPr lang="en-US" altLang="zh-CN" sz="2100" spc="225" dirty="0" smtClean="0">
                  <a:solidFill>
                    <a:schemeClr val="bg1"/>
                  </a:solidFill>
                  <a:latin typeface="微软雅黑" panose="020B0503020204020204" pitchFamily="34" charset="-122"/>
                  <a:ea typeface="微软雅黑" panose="020B0503020204020204" pitchFamily="34" charset="-122"/>
                </a:rPr>
                <a:t>.2</a:t>
              </a:r>
              <a:r>
                <a:rPr lang="zh-CN" altLang="en-US" sz="2100" spc="225" dirty="0" smtClean="0">
                  <a:solidFill>
                    <a:schemeClr val="bg1"/>
                  </a:solidFill>
                  <a:latin typeface="微软雅黑" panose="020B0503020204020204" pitchFamily="34" charset="-122"/>
                  <a:ea typeface="微软雅黑" panose="020B0503020204020204" pitchFamily="34" charset="-122"/>
                </a:rPr>
                <a:t>　变更管理流程</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600026"/>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7</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变更配置管理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35" y="432003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rPr>
              <a:t>变更管理流程</a:t>
            </a:r>
            <a:endParaRPr lang="zh-CN" altLang="en-US"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43" name="圆角矩形 42"/>
          <p:cNvSpPr/>
          <p:nvPr/>
        </p:nvSpPr>
        <p:spPr>
          <a:xfrm>
            <a:off x="3564836" y="1577219"/>
            <a:ext cx="2014294" cy="887287"/>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dirty="0" smtClean="0">
                <a:solidFill>
                  <a:schemeClr val="tx1">
                    <a:lumMod val="75000"/>
                    <a:lumOff val="25000"/>
                  </a:schemeClr>
                </a:solidFill>
              </a:rPr>
              <a:t>变更的</a:t>
            </a:r>
            <a:endParaRPr lang="zh-CN" altLang="en-US" sz="2000" dirty="0" smtClean="0">
              <a:solidFill>
                <a:schemeClr val="tx1">
                  <a:lumMod val="75000"/>
                  <a:lumOff val="25000"/>
                </a:schemeClr>
              </a:solidFill>
            </a:endParaRPr>
          </a:p>
          <a:p>
            <a:pPr lvl="0" algn="ctr"/>
            <a:r>
              <a:rPr lang="zh-CN" altLang="en-US" sz="2000" dirty="0" smtClean="0">
                <a:solidFill>
                  <a:schemeClr val="tx1">
                    <a:lumMod val="75000"/>
                    <a:lumOff val="25000"/>
                  </a:schemeClr>
                </a:solidFill>
              </a:rPr>
              <a:t>组织架构</a:t>
            </a:r>
            <a:endParaRPr lang="zh-CN" altLang="en-US" sz="2000" dirty="0" smtClean="0">
              <a:solidFill>
                <a:schemeClr val="tx1">
                  <a:lumMod val="75000"/>
                  <a:lumOff val="25000"/>
                </a:schemeClr>
              </a:solidFill>
            </a:endParaRPr>
          </a:p>
        </p:txBody>
      </p:sp>
      <p:sp>
        <p:nvSpPr>
          <p:cNvPr id="18" name="圆角矩形 17"/>
          <p:cNvSpPr/>
          <p:nvPr/>
        </p:nvSpPr>
        <p:spPr>
          <a:xfrm>
            <a:off x="1075305" y="3438104"/>
            <a:ext cx="6994627" cy="1440011"/>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0"/>
              </a:spcBef>
              <a:spcAft>
                <a:spcPts val="0"/>
              </a:spcAft>
            </a:pPr>
            <a:r>
              <a:rPr lang="zh-CN" altLang="en-US" sz="2000" dirty="0">
                <a:solidFill>
                  <a:schemeClr val="tx1">
                    <a:lumMod val="75000"/>
                    <a:lumOff val="25000"/>
                  </a:schemeClr>
                </a:solidFill>
              </a:rPr>
              <a:t>变更的组织架构包括CAB，全称变更咨询委员会；以及CCB，全称变更控制委员会和紧急变更控制委员会(ECCB)。</a:t>
            </a:r>
            <a:endParaRPr lang="zh-CN" altLang="en-US" sz="2000" dirty="0">
              <a:solidFill>
                <a:schemeClr val="tx1">
                  <a:lumMod val="75000"/>
                  <a:lumOff val="25000"/>
                </a:schemeClr>
              </a:solidFill>
            </a:endParaRPr>
          </a:p>
        </p:txBody>
      </p:sp>
      <p:sp>
        <p:nvSpPr>
          <p:cNvPr id="10" name="矩形 9"/>
          <p:cNvSpPr/>
          <p:nvPr/>
        </p:nvSpPr>
        <p:spPr>
          <a:xfrm>
            <a:off x="540004" y="1440011"/>
            <a:ext cx="1783080" cy="368300"/>
          </a:xfrm>
          <a:prstGeom prst="rect">
            <a:avLst/>
          </a:prstGeom>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变更的组织架构</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1" name="下箭头 10"/>
          <p:cNvSpPr/>
          <p:nvPr/>
        </p:nvSpPr>
        <p:spPr>
          <a:xfrm>
            <a:off x="4319526" y="2605228"/>
            <a:ext cx="505429" cy="717631"/>
          </a:xfrm>
          <a:prstGeom prst="downArrow">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lang="en-US" altLang="zh-CN"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100" b="1"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rPr>
              <a:t>变更管理流程</a:t>
            </a:r>
            <a:endParaRPr lang="zh-CN" altLang="en-US" sz="2100" b="1"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0875" cy="300852"/>
          </a:xfrm>
          <a:prstGeom prst="rect">
            <a:avLst/>
          </a:prstGeom>
          <a:noFill/>
        </p:spPr>
        <p:txBody>
          <a:bodyPr wrap="none" rtlCol="0">
            <a:spAutoFit/>
          </a:bodyPr>
          <a:lstStyle/>
          <a:p>
            <a:r>
              <a:rPr lang="zh-CN" altLang="en-US" sz="1355" dirty="0" smtClean="0">
                <a:solidFill>
                  <a:prstClr val="white"/>
                </a:solidFill>
              </a:rPr>
              <a:t>第七章 应用变更管理</a:t>
            </a:r>
            <a:endParaRPr lang="zh-CN" altLang="en-US" sz="1355" dirty="0">
              <a:solidFill>
                <a:prstClr val="white"/>
              </a:solidFill>
            </a:endParaRPr>
          </a:p>
        </p:txBody>
      </p:sp>
      <p:sp>
        <p:nvSpPr>
          <p:cNvPr id="10" name="矩形 9"/>
          <p:cNvSpPr/>
          <p:nvPr/>
        </p:nvSpPr>
        <p:spPr>
          <a:xfrm>
            <a:off x="540004" y="1440011"/>
            <a:ext cx="1783080" cy="368300"/>
          </a:xfrm>
          <a:prstGeom prst="rect">
            <a:avLst/>
          </a:prstGeom>
        </p:spPr>
        <p:txBody>
          <a:bodyPr wrap="none">
            <a:spAutoFit/>
          </a:bodyPr>
          <a:lstStyle/>
          <a:p>
            <a:r>
              <a:rPr lang="zh-CN" altLang="en-US" b="1" dirty="0" smtClean="0">
                <a:solidFill>
                  <a:srgbClr val="3D89BC"/>
                </a:solidFill>
                <a:latin typeface="微软雅黑" panose="020B0503020204020204" pitchFamily="34" charset="-122"/>
                <a:ea typeface="微软雅黑" panose="020B0503020204020204" pitchFamily="34" charset="-122"/>
              </a:rPr>
              <a:t>变更的管理策略</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2" name="矩形 11"/>
          <p:cNvSpPr/>
          <p:nvPr/>
        </p:nvSpPr>
        <p:spPr>
          <a:xfrm rot="5400000">
            <a:off x="2951822" y="88145"/>
            <a:ext cx="3240024"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3" name="文本框 12"/>
          <p:cNvSpPr txBox="1"/>
          <p:nvPr/>
        </p:nvSpPr>
        <p:spPr>
          <a:xfrm>
            <a:off x="611505" y="2675255"/>
            <a:ext cx="7919085" cy="2745740"/>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变更数量。</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服务中断数量、因为错误规则导致的缺陷或返工、不完整或缺乏评估这类现象的减少。</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未经授权的变更数量。。</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无计划变更和紧急修复的数量和百分比。</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变更成功率。</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变更失败的数量。</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变更回退的数量。</a:t>
            </a:r>
            <a:endParaRPr 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紧急变更数量</a:t>
            </a:r>
            <a:endParaRPr 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TEMPLATE_CATEGORY" val="diagram"/>
  <p:tag name="KSO_WM_TEMPLATE_INDEX" val="376"/>
  <p:tag name="KSO_WM_UNIT_TYPE" val="l_h_f"/>
  <p:tag name="KSO_WM_UNIT_INDEX" val="1_2_1"/>
  <p:tag name="KSO_WM_UNIT_ID" val="258*l_h_f*1_2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11.xml><?xml version="1.0" encoding="utf-8"?>
<p:tagLst xmlns:p="http://schemas.openxmlformats.org/presentationml/2006/main">
  <p:tag name="KSO_WM_TEMPLATE_CATEGORY" val="diagram"/>
  <p:tag name="KSO_WM_TEMPLATE_INDEX" val="376"/>
  <p:tag name="KSO_WM_UNIT_TYPE" val="l_i"/>
  <p:tag name="KSO_WM_UNIT_INDEX" val="1_4"/>
  <p:tag name="KSO_WM_UNIT_ID" val="258*l_i*1_4"/>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12.xml><?xml version="1.0" encoding="utf-8"?>
<p:tagLst xmlns:p="http://schemas.openxmlformats.org/presentationml/2006/main">
  <p:tag name="KSO_WM_BEAUTIFY_FLAG" val="#wm#"/>
  <p:tag name="KSO_WM_UNIT_TYPE" val="i"/>
  <p:tag name="KSO_WM_UNIT_ID" val="diagram376_3*i*14"/>
  <p:tag name="KSO_WM_TEMPLATE_CATEGORY" val="diagram"/>
  <p:tag name="KSO_WM_TEMPLATE_INDEX" val="376"/>
  <p:tag name="KSO_WM_TAG_VERSION" val="1.0"/>
  <p:tag name="KSO_WM_UNIT_INDEX" val="14"/>
</p:tagLst>
</file>

<file path=ppt/tags/tag13.xml><?xml version="1.0" encoding="utf-8"?>
<p:tagLst xmlns:p="http://schemas.openxmlformats.org/presentationml/2006/main">
  <p:tag name="KSO_WM_TEMPLATE_CATEGORY" val="diagram"/>
  <p:tag name="KSO_WM_TEMPLATE_INDEX" val="376"/>
  <p:tag name="KSO_WM_UNIT_TYPE" val="l_i"/>
  <p:tag name="KSO_WM_UNIT_INDEX" val="1_5"/>
  <p:tag name="KSO_WM_UNIT_ID" val="258*l_i*1_5"/>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14.xml><?xml version="1.0" encoding="utf-8"?>
<p:tagLst xmlns:p="http://schemas.openxmlformats.org/presentationml/2006/main">
  <p:tag name="KSO_WM_TEMPLATE_CATEGORY" val="diagram"/>
  <p:tag name="KSO_WM_TEMPLATE_INDEX" val="376"/>
  <p:tag name="KSO_WM_UNIT_TYPE" val="l_h_f"/>
  <p:tag name="KSO_WM_UNIT_INDEX" val="1_3_1"/>
  <p:tag name="KSO_WM_UNIT_ID" val="258*l_h_f*1_3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15.xml><?xml version="1.0" encoding="utf-8"?>
<p:tagLst xmlns:p="http://schemas.openxmlformats.org/presentationml/2006/main">
  <p:tag name="KSO_WM_TEMPLATE_CATEGORY" val="diagram"/>
  <p:tag name="KSO_WM_TEMPLATE_INDEX" val="376"/>
  <p:tag name="KSO_WM_UNIT_TYPE" val="l_i"/>
  <p:tag name="KSO_WM_UNIT_INDEX" val="1_6"/>
  <p:tag name="KSO_WM_UNIT_ID" val="258*l_i*1_6"/>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BEAUTIFY_FLAG" val="#wm#"/>
  <p:tag name="KSO_WM_UNIT_TYPE" val="i"/>
  <p:tag name="KSO_WM_UNIT_ID" val="diagram376_3*i*0"/>
  <p:tag name="KSO_WM_TEMPLATE_CATEGORY" val="diagram"/>
  <p:tag name="KSO_WM_TEMPLATE_INDEX" val="376"/>
  <p:tag name="KSO_WM_TAG_VERSION" val="1.0"/>
  <p:tag name="KSO_WM_UNIT_INDEX" val="0"/>
</p:tagLst>
</file>

<file path=ppt/tags/tag5.xml><?xml version="1.0" encoding="utf-8"?>
<p:tagLst xmlns:p="http://schemas.openxmlformats.org/presentationml/2006/main">
  <p:tag name="KSO_WM_TEMPLATE_CATEGORY" val="diagram"/>
  <p:tag name="KSO_WM_TEMPLATE_INDEX" val="376"/>
  <p:tag name="KSO_WM_UNIT_TYPE" val="l_i"/>
  <p:tag name="KSO_WM_UNIT_INDEX" val="1_1"/>
  <p:tag name="KSO_WM_UNIT_ID" val="258*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ags/tag6.xml><?xml version="1.0" encoding="utf-8"?>
<p:tagLst xmlns:p="http://schemas.openxmlformats.org/presentationml/2006/main">
  <p:tag name="KSO_WM_TEMPLATE_CATEGORY" val="diagram"/>
  <p:tag name="KSO_WM_TEMPLATE_INDEX" val="376"/>
  <p:tag name="KSO_WM_UNIT_TYPE" val="l_h_f"/>
  <p:tag name="KSO_WM_UNIT_INDEX" val="1_1_1"/>
  <p:tag name="KSO_WM_UNIT_ID" val="258*l_h_f*1_1_1"/>
  <p:tag name="KSO_WM_UNIT_CLEAR" val="1"/>
  <p:tag name="KSO_WM_UNIT_LAYERLEVEL" val="1_1_1"/>
  <p:tag name="KSO_WM_UNIT_VALUE" val="18"/>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7.xml><?xml version="1.0" encoding="utf-8"?>
<p:tagLst xmlns:p="http://schemas.openxmlformats.org/presentationml/2006/main">
  <p:tag name="KSO_WM_TEMPLATE_CATEGORY" val="diagram"/>
  <p:tag name="KSO_WM_TEMPLATE_INDEX" val="376"/>
  <p:tag name="KSO_WM_UNIT_TYPE" val="l_i"/>
  <p:tag name="KSO_WM_UNIT_INDEX" val="1_2"/>
  <p:tag name="KSO_WM_UNIT_ID" val="258*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8.xml><?xml version="1.0" encoding="utf-8"?>
<p:tagLst xmlns:p="http://schemas.openxmlformats.org/presentationml/2006/main">
  <p:tag name="KSO_WM_BEAUTIFY_FLAG" val="#wm#"/>
  <p:tag name="KSO_WM_UNIT_TYPE" val="i"/>
  <p:tag name="KSO_WM_UNIT_ID" val="diagram376_3*i*7"/>
  <p:tag name="KSO_WM_TEMPLATE_CATEGORY" val="diagram"/>
  <p:tag name="KSO_WM_TEMPLATE_INDEX" val="376"/>
  <p:tag name="KSO_WM_TAG_VERSION" val="1.0"/>
  <p:tag name="KSO_WM_UNIT_INDEX" val="7"/>
</p:tagLst>
</file>

<file path=ppt/tags/tag9.xml><?xml version="1.0" encoding="utf-8"?>
<p:tagLst xmlns:p="http://schemas.openxmlformats.org/presentationml/2006/main">
  <p:tag name="KSO_WM_TEMPLATE_CATEGORY" val="diagram"/>
  <p:tag name="KSO_WM_TEMPLATE_INDEX" val="376"/>
  <p:tag name="KSO_WM_UNIT_TYPE" val="l_i"/>
  <p:tag name="KSO_WM_UNIT_INDEX" val="1_3"/>
  <p:tag name="KSO_WM_UNIT_ID" val="258*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UNIT_USESOURCEFORMAT_APPLY" val="0"/>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3035</Words>
  <Application>WPS 演示</Application>
  <PresentationFormat>全屏显示(4:3)</PresentationFormat>
  <Paragraphs>382</Paragraphs>
  <Slides>29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Arial</vt:lpstr>
      <vt:lpstr>宋体</vt:lpstr>
      <vt:lpstr>Wingdings</vt:lpstr>
      <vt:lpstr>黑体</vt:lpstr>
      <vt:lpstr>微软雅黑</vt:lpstr>
      <vt:lpstr>Wingdings</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繁华忧伤</cp:lastModifiedBy>
  <cp:revision>123</cp:revision>
  <dcterms:created xsi:type="dcterms:W3CDTF">2018-03-01T02:03:00Z</dcterms:created>
  <dcterms:modified xsi:type="dcterms:W3CDTF">2018-12-25T08:25:42Z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