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18" r:id="rId3"/>
    <p:sldId id="719" r:id="rId4"/>
    <p:sldId id="793" r:id="rId5"/>
    <p:sldId id="795" r:id="rId6"/>
    <p:sldId id="796" r:id="rId7"/>
    <p:sldId id="799" r:id="rId8"/>
    <p:sldId id="797" r:id="rId9"/>
    <p:sldId id="803" r:id="rId10"/>
    <p:sldId id="806" r:id="rId11"/>
    <p:sldId id="810" r:id="rId12"/>
    <p:sldId id="807" r:id="rId13"/>
    <p:sldId id="812" r:id="rId14"/>
    <p:sldId id="808" r:id="rId15"/>
    <p:sldId id="813" r:id="rId16"/>
    <p:sldId id="815" r:id="rId17"/>
    <p:sldId id="618" r:id="rId18"/>
    <p:sldId id="631" r:id="rId19"/>
    <p:sldId id="632" r:id="rId20"/>
    <p:sldId id="633" r:id="rId21"/>
    <p:sldId id="822" r:id="rId22"/>
    <p:sldId id="63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53" autoAdjust="0"/>
    <p:restoredTop sz="96429" autoAdjust="0"/>
  </p:normalViewPr>
  <p:slideViewPr>
    <p:cSldViewPr snapToGrid="0" showGuides="1">
      <p:cViewPr varScale="1">
        <p:scale>
          <a:sx n="110" d="100"/>
          <a:sy n="110" d="100"/>
        </p:scale>
        <p:origin x="-1644" y="-90"/>
      </p:cViewPr>
      <p:guideLst>
        <p:guide orient="horz" pos="4029"/>
        <p:guide orient="horz" pos="1539"/>
        <p:guide orient="horz" pos="667"/>
        <p:guide pos="1902"/>
        <p:guide pos="217"/>
        <p:guide pos="5537"/>
        <p:guide pos="12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9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6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://www.cstor.cn/proTextdetail_10766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3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1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29.png"/><Relationship Id="rId2" Type="http://schemas.openxmlformats.org/officeDocument/2006/relationships/image" Target="../media/image20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8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7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6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5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4.png"/><Relationship Id="rId1" Type="http://schemas.openxmlformats.org/officeDocument/2006/relationships/hyperlink" Target="http://www.chinaznyj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0" y="728980"/>
            <a:ext cx="9164955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大数据系统运维</a:t>
            </a:r>
            <a:endParaRPr lang="en-US" altLang="zh-CN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姜才康    主编                             陶建辉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17378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Freeform 25"/>
          <p:cNvSpPr>
            <a:spLocks noEditPoints="1"/>
          </p:cNvSpPr>
          <p:nvPr/>
        </p:nvSpPr>
        <p:spPr bwMode="auto">
          <a:xfrm>
            <a:off x="540782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110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9915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 SQL升级管理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430784" y="1105408"/>
            <a:ext cx="213423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 SQL</a:t>
            </a:r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体系结构</a:t>
            </a:r>
            <a:endParaRPr lang="zh-CN" altLang="en-US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2564681" y="1299455"/>
            <a:ext cx="5821348" cy="821441"/>
            <a:chOff x="2756594" y="1299455"/>
            <a:chExt cx="5821348" cy="821441"/>
          </a:xfrm>
        </p:grpSpPr>
        <p:sp>
          <p:nvSpPr>
            <p:cNvPr id="12" name="Rectangle 1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2686" y="1299455"/>
              <a:ext cx="3125753" cy="34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zh-CN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用户接口</a:t>
              </a:r>
              <a:endPara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175715" y="1647972"/>
              <a:ext cx="5402227" cy="4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da-DK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用户接口主要有三个：CLI，Client 和 WUI。</a:t>
              </a:r>
              <a:endParaRPr lang="zh-CN" altLang="da-DK" sz="1400" i="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Oval 5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756594" y="1330369"/>
              <a:ext cx="213303" cy="213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</a:ln>
            <a:effectLst>
              <a:outerShdw blurRad="25400" dist="25400" dir="2700000" algn="tl" rotWithShape="0">
                <a:prstClr val="black">
                  <a:alpha val="35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endParaRPr lang="zh-CN" altLang="en-US" sz="600"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2564681" y="2521830"/>
            <a:ext cx="5821348" cy="821441"/>
            <a:chOff x="2756594" y="2521830"/>
            <a:chExt cx="5821348" cy="821441"/>
          </a:xfrm>
        </p:grpSpPr>
        <p:sp>
          <p:nvSpPr>
            <p:cNvPr id="23" name="Rectangle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82686" y="2521830"/>
              <a:ext cx="3125753" cy="34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zh-CN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元数据存储</a:t>
              </a:r>
              <a:endPara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175715" y="2870347"/>
              <a:ext cx="5402227" cy="4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sym typeface="Arial" panose="020B0604020202020204" pitchFamily="34" charset="0"/>
                </a:rPr>
                <a:t>Hive 将元数据存储在数据库中，如 mysql、derby。Hive 中的元数据包括表的名字，表的列和分区及其属性，表的属性（是否为外部表等），表的数据所在目录等。</a:t>
              </a:r>
              <a:endParaRPr sz="1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panose="020B0604020202020204" pitchFamily="34" charset="0"/>
              </a:endParaRPr>
            </a:p>
          </p:txBody>
        </p:sp>
        <p:sp>
          <p:nvSpPr>
            <p:cNvPr id="25" name="Oval 5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756594" y="2552744"/>
              <a:ext cx="213303" cy="213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</a:ln>
            <a:effectLst>
              <a:outerShdw blurRad="25400" dist="25400" dir="2700000" algn="tl" rotWithShape="0">
                <a:prstClr val="black">
                  <a:alpha val="35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endParaRPr lang="zh-CN" altLang="en-US" sz="600"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9"/>
            </p:custDataLst>
          </p:nvPr>
        </p:nvGrpSpPr>
        <p:grpSpPr>
          <a:xfrm>
            <a:off x="2564681" y="3744205"/>
            <a:ext cx="5821348" cy="821441"/>
            <a:chOff x="2756594" y="3744205"/>
            <a:chExt cx="5821348" cy="821441"/>
          </a:xfrm>
        </p:grpSpPr>
        <p:sp>
          <p:nvSpPr>
            <p:cNvPr id="27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679" y="3744205"/>
              <a:ext cx="4112895" cy="34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zh-CN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解释器、编译器、优化器、执行器</a:t>
              </a:r>
              <a:endPara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175715" y="4092722"/>
              <a:ext cx="5402227" cy="4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sym typeface="Arial" panose="020B0604020202020204" pitchFamily="34" charset="0"/>
                </a:rPr>
                <a:t>解释器、编译器、优化器完成 HQL 查询语句从词法分析、语法分析、编译、优化以及查询计划的生成。生成的查询计划存储在 HDFS 中，并在随后由 MapReduce 调用执行。</a:t>
              </a:r>
              <a:endParaRPr sz="1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panose="020B0604020202020204" pitchFamily="34" charset="0"/>
              </a:endParaRPr>
            </a:p>
          </p:txBody>
        </p:sp>
        <p:sp>
          <p:nvSpPr>
            <p:cNvPr id="29" name="Oval 5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756594" y="3775119"/>
              <a:ext cx="213303" cy="213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</a:ln>
            <a:effectLst>
              <a:outerShdw blurRad="25400" dist="25400" dir="2700000" algn="tl" rotWithShape="0">
                <a:prstClr val="black">
                  <a:alpha val="35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endParaRPr lang="zh-CN" altLang="en-US" sz="600"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3"/>
            </p:custDataLst>
          </p:nvPr>
        </p:nvGrpSpPr>
        <p:grpSpPr>
          <a:xfrm>
            <a:off x="2564681" y="4966580"/>
            <a:ext cx="5821348" cy="821441"/>
            <a:chOff x="2756594" y="4966580"/>
            <a:chExt cx="5821348" cy="821441"/>
          </a:xfrm>
        </p:grpSpPr>
        <p:sp>
          <p:nvSpPr>
            <p:cNvPr id="31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686" y="4966580"/>
              <a:ext cx="3125753" cy="34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buClr>
                  <a:srgbClr val="FF0066"/>
                </a:buClr>
                <a:buSzPct val="75000"/>
              </a:pPr>
              <a:r>
                <a:rPr lang="zh-CN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Hadoop</a:t>
              </a:r>
              <a:endPara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3175715" y="5315097"/>
              <a:ext cx="5402227" cy="4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a-DK" altLang="zh-CN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sym typeface="Arial" panose="020B0604020202020204" pitchFamily="34" charset="0"/>
                </a:rPr>
                <a:t>Hive 的数据存储在 HDFS 中，大部分的查询由 MapReduce 完成（包含 * 的查询，比如 select * from tbl 不会生成 MapReduce 任务）。</a:t>
              </a:r>
              <a:endParaRPr lang="da-DK" altLang="zh-CN" sz="14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panose="020B0604020202020204" pitchFamily="34" charset="0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756594" y="4997494"/>
              <a:ext cx="213303" cy="213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</a:ln>
            <a:effectLst>
              <a:outerShdw blurRad="25400" dist="25400" dir="2700000" algn="tl" rotWithShape="0">
                <a:prstClr val="black">
                  <a:alpha val="35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endParaRPr lang="zh-CN" altLang="en-US" sz="600">
                <a:sym typeface="Arial" panose="020B0604020202020204" pitchFamily="34" charset="0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2680688" y="1473713"/>
            <a:ext cx="0" cy="3635316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p>
            <a:endParaRPr lang="zh-CN" altLang="en-US" sz="60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39915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8.3 </a:t>
            </a:r>
            <a:r>
              <a:rPr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 SQL升级管理</a:t>
            </a:r>
            <a:endParaRPr sz="2100" b="1" spc="22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安装配置</a:t>
            </a:r>
            <a:endParaRPr lang="zh-CN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1916907" y="1857446"/>
            <a:ext cx="3495675" cy="1171575"/>
            <a:chOff x="1981200" y="2476500"/>
            <a:chExt cx="3495675" cy="1171575"/>
          </a:xfrm>
        </p:grpSpPr>
        <p:cxnSp>
          <p:nvCxnSpPr>
            <p:cNvPr id="10" name="曲线连接符 9"/>
            <p:cNvCxnSpPr/>
            <p:nvPr>
              <p:custDataLst>
                <p:tags r:id="rId2"/>
              </p:custDataLst>
            </p:nvPr>
          </p:nvCxnSpPr>
          <p:spPr>
            <a:xfrm flipV="1">
              <a:off x="4124325" y="3114675"/>
              <a:ext cx="609600" cy="533400"/>
            </a:xfrm>
            <a:prstGeom prst="curved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>
              <a:off x="4733925" y="3114675"/>
              <a:ext cx="7429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>
              <a:off x="2009775" y="3648075"/>
              <a:ext cx="211455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4733925" y="2476500"/>
              <a:ext cx="742950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3600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3600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1981200" y="2990849"/>
              <a:ext cx="2371725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安装需要的环境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7"/>
            </p:custDataLst>
          </p:nvPr>
        </p:nvGrpSpPr>
        <p:grpSpPr>
          <a:xfrm>
            <a:off x="4655344" y="2595633"/>
            <a:ext cx="3495675" cy="1171575"/>
            <a:chOff x="1981200" y="2476500"/>
            <a:chExt cx="3495675" cy="1171575"/>
          </a:xfrm>
        </p:grpSpPr>
        <p:cxnSp>
          <p:nvCxnSpPr>
            <p:cNvPr id="19" name="曲线连接符 18"/>
            <p:cNvCxnSpPr/>
            <p:nvPr>
              <p:custDataLst>
                <p:tags r:id="rId8"/>
              </p:custDataLst>
            </p:nvPr>
          </p:nvCxnSpPr>
          <p:spPr>
            <a:xfrm flipV="1">
              <a:off x="4124325" y="3114675"/>
              <a:ext cx="609600" cy="533400"/>
            </a:xfrm>
            <a:prstGeom prst="curvedConnector3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4733925" y="3114675"/>
              <a:ext cx="74295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0"/>
              </p:custDataLst>
            </p:nvPr>
          </p:nvCxnSpPr>
          <p:spPr>
            <a:xfrm>
              <a:off x="2009775" y="3648075"/>
              <a:ext cx="211455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11"/>
              </p:custDataLst>
            </p:nvPr>
          </p:nvSpPr>
          <p:spPr>
            <a:xfrm>
              <a:off x="4733925" y="2476500"/>
              <a:ext cx="742950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3600" dirty="0" smtClean="0">
                  <a:solidFill>
                    <a:schemeClr val="accent2"/>
                  </a:solidFill>
                  <a:sym typeface="Arial" panose="020B0604020202020204" pitchFamily="34" charset="0"/>
                </a:rPr>
                <a:t>02</a:t>
              </a:r>
              <a:endParaRPr lang="zh-CN" altLang="en-US" sz="3600" dirty="0">
                <a:solidFill>
                  <a:schemeClr val="accent2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1981200" y="2990849"/>
              <a:ext cx="2371725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安装打包好的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Hive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3"/>
            </p:custDataLst>
          </p:nvPr>
        </p:nvGrpSpPr>
        <p:grpSpPr>
          <a:xfrm>
            <a:off x="992982" y="3848171"/>
            <a:ext cx="3495675" cy="1171575"/>
            <a:chOff x="1981200" y="2476500"/>
            <a:chExt cx="3495675" cy="1171575"/>
          </a:xfrm>
        </p:grpSpPr>
        <p:cxnSp>
          <p:nvCxnSpPr>
            <p:cNvPr id="33" name="曲线连接符 32"/>
            <p:cNvCxnSpPr/>
            <p:nvPr>
              <p:custDataLst>
                <p:tags r:id="rId14"/>
              </p:custDataLst>
            </p:nvPr>
          </p:nvCxnSpPr>
          <p:spPr>
            <a:xfrm flipV="1">
              <a:off x="4124325" y="3114675"/>
              <a:ext cx="609600" cy="533400"/>
            </a:xfrm>
            <a:prstGeom prst="curvedConnector3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5"/>
              </p:custDataLst>
            </p:nvPr>
          </p:nvCxnSpPr>
          <p:spPr>
            <a:xfrm>
              <a:off x="4733925" y="3114675"/>
              <a:ext cx="74295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6"/>
              </p:custDataLst>
            </p:nvPr>
          </p:nvCxnSpPr>
          <p:spPr>
            <a:xfrm>
              <a:off x="2009775" y="3648075"/>
              <a:ext cx="2114550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4733925" y="2476500"/>
              <a:ext cx="742950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3600" dirty="0" smtClean="0">
                  <a:solidFill>
                    <a:schemeClr val="accent3"/>
                  </a:solidFill>
                  <a:sym typeface="Arial" panose="020B0604020202020204" pitchFamily="34" charset="0"/>
                </a:rPr>
                <a:t>03</a:t>
              </a:r>
              <a:endParaRPr lang="zh-CN" altLang="en-US" sz="3600" dirty="0">
                <a:solidFill>
                  <a:schemeClr val="accent3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981200" y="2990849"/>
              <a:ext cx="2371725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编译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Hive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编码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9"/>
            </p:custDataLst>
          </p:nvPr>
        </p:nvGrpSpPr>
        <p:grpSpPr>
          <a:xfrm>
            <a:off x="3731419" y="4586358"/>
            <a:ext cx="3495675" cy="1171575"/>
            <a:chOff x="1981200" y="2476500"/>
            <a:chExt cx="3495675" cy="1171575"/>
          </a:xfrm>
        </p:grpSpPr>
        <p:cxnSp>
          <p:nvCxnSpPr>
            <p:cNvPr id="28" name="曲线连接符 27"/>
            <p:cNvCxnSpPr/>
            <p:nvPr>
              <p:custDataLst>
                <p:tags r:id="rId20"/>
              </p:custDataLst>
            </p:nvPr>
          </p:nvCxnSpPr>
          <p:spPr>
            <a:xfrm flipV="1">
              <a:off x="4124325" y="3114675"/>
              <a:ext cx="609600" cy="533400"/>
            </a:xfrm>
            <a:prstGeom prst="curvedConnector3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>
              <a:off x="4733925" y="3114675"/>
              <a:ext cx="74295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2"/>
              </p:custDataLst>
            </p:nvPr>
          </p:nvCxnSpPr>
          <p:spPr>
            <a:xfrm>
              <a:off x="2009775" y="3648075"/>
              <a:ext cx="211455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23"/>
              </p:custDataLst>
            </p:nvPr>
          </p:nvSpPr>
          <p:spPr>
            <a:xfrm>
              <a:off x="4733925" y="2476500"/>
              <a:ext cx="742950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/>
              <a:r>
                <a:rPr lang="en-US" altLang="zh-CN" sz="3600" dirty="0" smtClean="0">
                  <a:solidFill>
                    <a:schemeClr val="accent4"/>
                  </a:solidFill>
                  <a:sym typeface="Arial" panose="020B0604020202020204" pitchFamily="34" charset="0"/>
                </a:rPr>
                <a:t>04</a:t>
              </a:r>
              <a:endParaRPr lang="zh-CN" altLang="en-US" sz="3600" dirty="0">
                <a:solidFill>
                  <a:schemeClr val="accent4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24"/>
              </p:custDataLst>
            </p:nvPr>
          </p:nvSpPr>
          <p:spPr>
            <a:xfrm>
              <a:off x="1981200" y="2990849"/>
              <a:ext cx="2371725" cy="646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运行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Hive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1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50956" y="1169836"/>
              <a:ext cx="1442090" cy="52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升级管理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5330" y="2160016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32676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5" y="2880021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3213" y="3594946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5032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 SQL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3213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7738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8.4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4572" y="5040037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70" y="-8890"/>
            <a:ext cx="9040495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68109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8.4 </a:t>
            </a:r>
            <a:r>
              <a:rPr lang="en-US" altLang="zh-CN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ZooKeeper</a:t>
            </a:r>
            <a:r>
              <a: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升级管理</a:t>
            </a:r>
            <a:endParaRPr sz="2100" b="1" spc="22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2120" y="3086735"/>
            <a:ext cx="1800013" cy="720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ZooKeeper</a:t>
            </a:r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的基本运转流程</a:t>
            </a:r>
            <a:endParaRPr lang="zh-CN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3350988" y="1303054"/>
            <a:ext cx="3700776" cy="781197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选举Leader。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350988" y="2328091"/>
            <a:ext cx="3700776" cy="781197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同步数据。</a:t>
            </a:r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3350988" y="3353128"/>
            <a:ext cx="3700776" cy="781197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选举标准一致。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3350988" y="4378165"/>
            <a:ext cx="3700776" cy="781197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Leader具有最高执行权限。</a:t>
            </a:r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3350988" y="5403202"/>
            <a:ext cx="3700776" cy="781197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集群中大多数机器得到相应并选出</a:t>
            </a:r>
            <a:r>
              <a:rPr lang="zh-CN" altLang="en-US">
                <a:sym typeface="+mn-ea"/>
              </a:rPr>
              <a:t>Leader。</a:t>
            </a:r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6"/>
            </p:custDataLst>
          </p:nvPr>
        </p:nvCxnSpPr>
        <p:spPr>
          <a:xfrm>
            <a:off x="3018971" y="1291772"/>
            <a:ext cx="0" cy="4310744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3019764" y="2316481"/>
            <a:ext cx="4032000" cy="0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8"/>
            </p:custDataLst>
          </p:nvPr>
        </p:nvCxnSpPr>
        <p:spPr>
          <a:xfrm>
            <a:off x="3019764" y="1291772"/>
            <a:ext cx="4032000" cy="0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9"/>
            </p:custDataLst>
          </p:nvPr>
        </p:nvCxnSpPr>
        <p:spPr>
          <a:xfrm>
            <a:off x="3019764" y="3341190"/>
            <a:ext cx="4032000" cy="0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0"/>
            </p:custDataLst>
          </p:nvPr>
        </p:nvCxnSpPr>
        <p:spPr>
          <a:xfrm>
            <a:off x="3019764" y="4365899"/>
            <a:ext cx="4032000" cy="0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1"/>
            </p:custDataLst>
          </p:nvPr>
        </p:nvCxnSpPr>
        <p:spPr>
          <a:xfrm>
            <a:off x="3019764" y="5390608"/>
            <a:ext cx="4032000" cy="0"/>
          </a:xfrm>
          <a:prstGeom prst="line">
            <a:avLst/>
          </a:prstGeom>
          <a:ln w="25400">
            <a:solidFill>
              <a:srgbClr val="B2B2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>
            <p:custDataLst>
              <p:tags r:id="rId12"/>
            </p:custDataLst>
          </p:nvPr>
        </p:nvSpPr>
        <p:spPr>
          <a:xfrm>
            <a:off x="2786742" y="1059543"/>
            <a:ext cx="464458" cy="46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01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2786742" y="3108961"/>
            <a:ext cx="464458" cy="46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03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>
          <a:xfrm>
            <a:off x="2786742" y="4133670"/>
            <a:ext cx="464458" cy="46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04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15"/>
            </p:custDataLst>
          </p:nvPr>
        </p:nvSpPr>
        <p:spPr>
          <a:xfrm>
            <a:off x="2786742" y="2084252"/>
            <a:ext cx="464458" cy="46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02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>
            <p:custDataLst>
              <p:tags r:id="rId16"/>
            </p:custDataLst>
          </p:nvPr>
        </p:nvSpPr>
        <p:spPr>
          <a:xfrm>
            <a:off x="2786742" y="5158379"/>
            <a:ext cx="464458" cy="464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p>
            <a:pPr algn="ctr"/>
            <a:r>
              <a:rPr lang="en-US" altLang="zh-CN" b="1">
                <a:solidFill>
                  <a:schemeClr val="bg1"/>
                </a:solidFill>
              </a:rPr>
              <a:t>05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68109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8.4 </a:t>
            </a:r>
            <a:r>
              <a:rPr lang="en-US" altLang="zh-CN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ZooKeeper</a:t>
            </a:r>
            <a:r>
              <a:rPr lang="zh-CN" altLang="en-US" sz="21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升级管理</a:t>
            </a:r>
            <a:endParaRPr sz="2100" b="1" spc="225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235140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升级方式</a:t>
            </a:r>
            <a:endParaRPr lang="zh-CN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1255892" y="2105060"/>
            <a:ext cx="5743200" cy="1337965"/>
            <a:chOff x="1255892" y="1892789"/>
            <a:chExt cx="5743200" cy="1337965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0000"/>
            </a:bodyPr>
            <a:p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单机模式</a:t>
              </a:r>
              <a:endParaRPr lang="zh-CN" altLang="en-US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4"/>
              </p:custDataLst>
            </p:nvPr>
          </p:nvSpPr>
          <p:spPr>
            <a:xfrm>
              <a:off x="2427806" y="2584423"/>
              <a:ext cx="4571286" cy="646331"/>
            </a:xfrm>
            <a:prstGeom prst="rect">
              <a:avLst/>
            </a:prstGeom>
          </p:spPr>
          <p:txBody>
            <a:bodyPr wrap="square">
              <a:normAutofit/>
            </a:bodyPr>
            <a:p>
              <a:pPr algn="just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单机安装非常简单，只要获取到Zookeeper的压缩包并解压到某个目录，进行简单配置即可完成。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p>
              <a:pPr algn="ctr"/>
              <a:r>
                <a:rPr lang="en-US" altLang="zh-CN" sz="4800" b="1" dirty="0" smtClean="0">
                  <a:solidFill>
                    <a:schemeClr val="accent1"/>
                  </a:solidFill>
                  <a:sym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2510716" y="4098960"/>
            <a:ext cx="5377392" cy="1337965"/>
            <a:chOff x="2510716" y="3975589"/>
            <a:chExt cx="5377392" cy="1337965"/>
          </a:xfrm>
        </p:grpSpPr>
        <p:sp>
          <p:nvSpPr>
            <p:cNvPr id="31" name="矩形 30"/>
            <p:cNvSpPr/>
            <p:nvPr>
              <p:custDataLst>
                <p:tags r:id="rId8"/>
              </p:custDataLst>
            </p:nvPr>
          </p:nvSpPr>
          <p:spPr>
            <a:xfrm>
              <a:off x="3316823" y="4156564"/>
              <a:ext cx="4571285" cy="400110"/>
            </a:xfrm>
            <a:prstGeom prst="rect">
              <a:avLst/>
            </a:prstGeom>
          </p:spPr>
          <p:txBody>
            <a:bodyPr wrap="square">
              <a:normAutofit fontScale="90000"/>
            </a:bodyPr>
            <a:p>
              <a:r>
                <a:rPr lang="zh-CN" altLang="en-US" sz="2000" dirty="0" smtClean="0">
                  <a:solidFill>
                    <a:schemeClr val="accent2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集群模式</a:t>
              </a:r>
              <a:endParaRPr lang="zh-CN" altLang="en-US" sz="200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9"/>
              </p:custDataLst>
            </p:nvPr>
          </p:nvSpPr>
          <p:spPr>
            <a:xfrm>
              <a:off x="3248462" y="39755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0"/>
              </p:custDataLst>
            </p:nvPr>
          </p:nvSpPr>
          <p:spPr>
            <a:xfrm>
              <a:off x="3316823" y="4667223"/>
              <a:ext cx="4571285" cy="646331"/>
            </a:xfrm>
            <a:prstGeom prst="rect">
              <a:avLst/>
            </a:prstGeom>
          </p:spPr>
          <p:txBody>
            <a:bodyPr wrap="square">
              <a:normAutofit/>
            </a:bodyPr>
            <a:p>
              <a:pPr algn="just"/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Zookeeper 的集群模式的安装和配置也不是很复杂，所要做的就是增加几个配置项。</a:t>
              </a:r>
              <a:endPara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>
              <a:off x="3430649" y="45603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>
              <p:custDataLst>
                <p:tags r:id="rId12"/>
              </p:custDataLst>
            </p:nvPr>
          </p:nvSpPr>
          <p:spPr>
            <a:xfrm>
              <a:off x="2510716" y="3994123"/>
              <a:ext cx="738664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p>
              <a:pPr algn="ctr"/>
              <a:r>
                <a:rPr lang="en-US" altLang="zh-CN" sz="4800" b="1" dirty="0" smtClean="0">
                  <a:solidFill>
                    <a:schemeClr val="accent2"/>
                  </a:solidFill>
                  <a:sym typeface="Arial" panose="020B0604020202020204" pitchFamily="34" charset="0"/>
                </a:rPr>
                <a:t>02</a:t>
              </a:r>
              <a:endParaRPr lang="zh-CN" altLang="en-US" sz="4800" b="1" dirty="0">
                <a:solidFill>
                  <a:schemeClr val="accent2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1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50956" y="1169836"/>
              <a:ext cx="1442090" cy="52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升级管理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5330" y="2160016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32676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5" y="2880021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3213" y="3594946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5032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 SQL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3213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7738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4572" y="5040037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3D89B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>
                <a:solidFill>
                  <a:schemeClr val="bg1"/>
                </a:solidFill>
              </a:rPr>
              <a:t>习题</a:t>
            </a:r>
            <a:endParaRPr lang="zh-CN" altLang="en-US" sz="21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70" y="-8890"/>
            <a:ext cx="9040495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1378" y="2134703"/>
            <a:ext cx="7961879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225" dirty="0">
                <a:solidFill>
                  <a:prstClr val="white"/>
                </a:solidFill>
              </a:rPr>
              <a:t>1.</a:t>
            </a:r>
            <a:r>
              <a:rPr sz="1600" spc="225" dirty="0">
                <a:solidFill>
                  <a:prstClr val="white"/>
                </a:solidFill>
              </a:rPr>
              <a:t>请简要描述Hadoop的主要特点？</a:t>
            </a:r>
            <a:endParaRPr sz="1600" spc="225" dirty="0">
              <a:solidFill>
                <a:prstClr val="white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225" dirty="0">
                <a:solidFill>
                  <a:prstClr val="white"/>
                </a:solidFill>
              </a:rPr>
              <a:t>2.</a:t>
            </a:r>
            <a:r>
              <a:rPr sz="1600" spc="225" dirty="0">
                <a:solidFill>
                  <a:prstClr val="white"/>
                </a:solidFill>
              </a:rPr>
              <a:t>请简要描述Spark的主要特点并说明Spark的生态系统。</a:t>
            </a:r>
            <a:endParaRPr sz="1600" spc="225" dirty="0">
              <a:solidFill>
                <a:prstClr val="white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225" dirty="0">
                <a:solidFill>
                  <a:prstClr val="white"/>
                </a:solidFill>
                <a:sym typeface="+mn-ea"/>
              </a:rPr>
              <a:t>3.</a:t>
            </a:r>
            <a:r>
              <a:rPr sz="1600" spc="225" dirty="0">
                <a:solidFill>
                  <a:prstClr val="white"/>
                </a:solidFill>
              </a:rPr>
              <a:t>请简要描述Hive Sql的体系结构。</a:t>
            </a:r>
            <a:endParaRPr sz="16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1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50956" y="1169836"/>
              <a:ext cx="1442090" cy="52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升级管理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5330" y="2160016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32676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5" y="2880021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3213" y="3594946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5032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 SQL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3213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7738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4572" y="5040037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70" y="-8890"/>
            <a:ext cx="9040495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2131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Hadoop升级管理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20224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zh-CN" altLang="en-US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升级风险</a:t>
            </a:r>
            <a:endParaRPr lang="zh-CN" altLang="en-US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3671827" y="-631860"/>
            <a:ext cx="1800013" cy="792005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12140" y="2987675"/>
            <a:ext cx="791908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Hadoop升级最主要是HDFS的升级，HDFS的升级是否成功，才是升级的关键，如果升级出现数据丢失，则其他升级就变的毫无意义。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2131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Hadoop升级管理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287147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的数据和元数据升级</a:t>
            </a:r>
            <a:endParaRPr lang="zh-CN" altLang="en-US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3491826" y="-451859"/>
            <a:ext cx="2160016" cy="792005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2775" y="2725420"/>
            <a:ext cx="791908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HDFS是一种分布式文件系统层，可对集群节点间的存储和复制进行协调。HDFS确保了无法避免的节点故障发生后数据依然可用，可将其用作数据来源，可用于存储中间态的处理结果，并可存储计算的最终结果。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花费的时间不长，就是和启动集群的时间要多2-3倍的时间，升级丢失数据的风险几乎没有。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21310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Hadoop升级管理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175133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YARN</a:t>
            </a:r>
            <a:r>
              <a:rPr lang="zh-CN" altLang="en-US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升级配置</a:t>
            </a:r>
            <a:endParaRPr lang="zh-CN" altLang="en-US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3131823" y="-91856"/>
            <a:ext cx="2880021" cy="792005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2775" y="2790190"/>
            <a:ext cx="7919085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YARN是Yet Another Resource Negotiator（另一个资源管理器）的缩写，可充当Hadoop堆栈的集群协调组件。该组件负责协调并管理底层资源和调度作业的运行。通过充当集群资源的接口，YARN使得用户能在Hadoop集群中使用比以往的迭代方式运行更多类型的工作负载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由于任务计算都是使用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ive，所以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的升级很简单，只是启动yarn就行了。唯一要注意的是，从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educe升级到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YARN</a:t>
            </a: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，资源分配方式变化了，所以要根据自己的生产环境修改相关的资源配置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1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50956" y="1169836"/>
              <a:ext cx="1442090" cy="52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升级管理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5330" y="2160016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32676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5" y="2880021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3213" y="3594946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5032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 SQL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3213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7738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4572" y="5040037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70" y="-8890"/>
            <a:ext cx="9040495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6702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en-US" altLang="zh-CN"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Spark</a:t>
            </a:r>
            <a:r>
              <a:rPr lang="zh-CN" altLang="en-US"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升级管理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129286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Spark</a:t>
            </a:r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5400000">
            <a:off x="3491826" y="-451859"/>
            <a:ext cx="2160016" cy="7920058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2775" y="2725420"/>
            <a:ext cx="791908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支持比Map和Reduce更多的函数。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优化任意操作算子图（operator graphs）。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可以帮助优化整体数据处理流程的大数据查询的延迟计算。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提供简明、一致的Scala，Java和Python API。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u"/>
            </a:pPr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提供交互式Scala和Python Shell。目前暂不支持Java。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86702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8.2 </a:t>
            </a:r>
            <a:r>
              <a:rPr lang="en-US" altLang="zh-CN"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Spark</a:t>
            </a:r>
            <a:r>
              <a:rPr lang="zh-CN" altLang="en-US" sz="21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升级管理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7" y="218903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89" rIns="68580" bIns="34289" numCol="1" anchor="t" anchorCtr="0" compatLnSpc="1"/>
          <a:lstStyle/>
          <a:p>
            <a:endParaRPr lang="id-ID" sz="1355">
              <a:solidFill>
                <a:prstClr val="black"/>
              </a:solidFill>
            </a:endParaRPr>
          </a:p>
        </p:txBody>
      </p:sp>
      <p:sp>
        <p:nvSpPr>
          <p:cNvPr id="14" name="文本框 27"/>
          <p:cNvSpPr txBox="1"/>
          <p:nvPr/>
        </p:nvSpPr>
        <p:spPr>
          <a:xfrm>
            <a:off x="6630203" y="234392"/>
            <a:ext cx="1442720" cy="3003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355" dirty="0" smtClean="0">
                <a:solidFill>
                  <a:prstClr val="white"/>
                </a:solidFill>
                <a:sym typeface="+mn-ea"/>
              </a:rPr>
              <a:t>第八章 升级管理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540004" y="1440011"/>
            <a:ext cx="175006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Spark</a:t>
            </a:r>
            <a:r>
              <a:rPr lang="zh-CN" b="1" dirty="0"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生态系统</a:t>
            </a:r>
            <a:endParaRPr lang="zh-CN" b="1" dirty="0"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1229642" y="2447917"/>
            <a:ext cx="3498761" cy="1287280"/>
            <a:chOff x="1824726" y="2447917"/>
            <a:chExt cx="2692400" cy="990600"/>
          </a:xfrm>
        </p:grpSpPr>
        <p:sp>
          <p:nvSpPr>
            <p:cNvPr id="12" name="圆角矩形 11"/>
            <p:cNvSpPr/>
            <p:nvPr>
              <p:custDataLst>
                <p:tags r:id="rId2"/>
              </p:custDataLst>
            </p:nvPr>
          </p:nvSpPr>
          <p:spPr>
            <a:xfrm>
              <a:off x="1824726" y="2447917"/>
              <a:ext cx="2692400" cy="990600"/>
            </a:xfrm>
            <a:prstGeom prst="roundRect">
              <a:avLst>
                <a:gd name="adj" fmla="val 46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>
              <p:custDataLst>
                <p:tags r:id="rId3"/>
              </p:custDataLst>
            </p:nvPr>
          </p:nvSpPr>
          <p:spPr>
            <a:xfrm>
              <a:off x="1918058" y="2528526"/>
              <a:ext cx="2505736" cy="829382"/>
            </a:xfrm>
            <a:prstGeom prst="roundRect">
              <a:avLst>
                <a:gd name="adj" fmla="val 4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432000" bIns="0" rtlCol="0" anchor="ctr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Spark Streaming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4"/>
              </p:custDataLst>
            </p:nvPr>
          </p:nvSpPr>
          <p:spPr>
            <a:xfrm>
              <a:off x="3717985" y="2668849"/>
              <a:ext cx="785004" cy="715992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rIns="0" bIns="72000" rtlCol="0" anchor="b" anchorCtr="0">
              <a:normAutofit/>
            </a:bodyPr>
            <a:p>
              <a:pPr algn="ctr"/>
              <a:r>
                <a:rPr lang="en-US" altLang="zh-CN" sz="2000" dirty="0">
                  <a:solidFill>
                    <a:schemeClr val="bg1"/>
                  </a:solidFill>
                  <a:sym typeface="Arial" panose="020B060402020202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4951433" y="2471920"/>
            <a:ext cx="3498761" cy="1287280"/>
            <a:chOff x="4675659" y="2471920"/>
            <a:chExt cx="2692400" cy="990600"/>
          </a:xfrm>
        </p:grpSpPr>
        <p:sp>
          <p:nvSpPr>
            <p:cNvPr id="19" name="圆角矩形 18"/>
            <p:cNvSpPr/>
            <p:nvPr>
              <p:custDataLst>
                <p:tags r:id="rId6"/>
              </p:custDataLst>
            </p:nvPr>
          </p:nvSpPr>
          <p:spPr>
            <a:xfrm flipH="1">
              <a:off x="4675659" y="2471920"/>
              <a:ext cx="2692400" cy="990600"/>
            </a:xfrm>
            <a:prstGeom prst="roundRect">
              <a:avLst>
                <a:gd name="adj" fmla="val 4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圆角矩形 19"/>
            <p:cNvSpPr/>
            <p:nvPr>
              <p:custDataLst>
                <p:tags r:id="rId7"/>
              </p:custDataLst>
            </p:nvPr>
          </p:nvSpPr>
          <p:spPr>
            <a:xfrm flipH="1">
              <a:off x="4768991" y="2552529"/>
              <a:ext cx="2505736" cy="829382"/>
            </a:xfrm>
            <a:prstGeom prst="roundRect">
              <a:avLst>
                <a:gd name="adj" fmla="val 4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72000" bIns="0" rtlCol="0" anchor="ctr">
              <a:normAutofit/>
            </a:bodyPr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Spark SQL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8"/>
              </p:custDataLst>
            </p:nvPr>
          </p:nvSpPr>
          <p:spPr>
            <a:xfrm flipH="1">
              <a:off x="4689796" y="2692852"/>
              <a:ext cx="785004" cy="715992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72000" rtlCol="0" anchor="b" anchorCtr="0">
              <a:normAutofit/>
            </a:bodyPr>
            <a:p>
              <a:r>
                <a:rPr lang="en-US" altLang="zh-CN" sz="2000" dirty="0">
                  <a:solidFill>
                    <a:schemeClr val="bg1"/>
                  </a:solidFill>
                  <a:sym typeface="Arial" panose="020B0604020202020204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>
            <a:off x="1229642" y="3971917"/>
            <a:ext cx="3498761" cy="1287280"/>
            <a:chOff x="1824726" y="3971917"/>
            <a:chExt cx="2692400" cy="990600"/>
          </a:xfrm>
        </p:grpSpPr>
        <p:sp>
          <p:nvSpPr>
            <p:cNvPr id="23" name="圆角矩形 22"/>
            <p:cNvSpPr/>
            <p:nvPr>
              <p:custDataLst>
                <p:tags r:id="rId10"/>
              </p:custDataLst>
            </p:nvPr>
          </p:nvSpPr>
          <p:spPr>
            <a:xfrm>
              <a:off x="1824726" y="3971917"/>
              <a:ext cx="2692400" cy="990600"/>
            </a:xfrm>
            <a:prstGeom prst="roundRect">
              <a:avLst>
                <a:gd name="adj" fmla="val 464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>
              <p:custDataLst>
                <p:tags r:id="rId11"/>
              </p:custDataLst>
            </p:nvPr>
          </p:nvSpPr>
          <p:spPr>
            <a:xfrm>
              <a:off x="1918058" y="4052526"/>
              <a:ext cx="2505736" cy="829382"/>
            </a:xfrm>
            <a:prstGeom prst="roundRect">
              <a:avLst>
                <a:gd name="adj" fmla="val 4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432000" bIns="0" rtlCol="0" anchor="ctr">
              <a:normAutofit/>
            </a:bodyPr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Spark MLlib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12"/>
              </p:custDataLst>
            </p:nvPr>
          </p:nvSpPr>
          <p:spPr>
            <a:xfrm>
              <a:off x="3717985" y="4192849"/>
              <a:ext cx="785004" cy="715992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rIns="0" bIns="72000" rtlCol="0" anchor="b" anchorCtr="0">
              <a:normAutofit/>
            </a:bodyPr>
            <a:p>
              <a:pPr algn="ctr"/>
              <a:r>
                <a:rPr lang="en-US" altLang="zh-CN" sz="2000" dirty="0">
                  <a:solidFill>
                    <a:schemeClr val="bg1"/>
                  </a:solidFill>
                  <a:sym typeface="Arial" panose="020B0604020202020204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3"/>
            </p:custDataLst>
          </p:nvPr>
        </p:nvGrpSpPr>
        <p:grpSpPr>
          <a:xfrm>
            <a:off x="4951433" y="3995920"/>
            <a:ext cx="3498761" cy="1287280"/>
            <a:chOff x="4675659" y="3995920"/>
            <a:chExt cx="2692400" cy="990600"/>
          </a:xfrm>
        </p:grpSpPr>
        <p:sp>
          <p:nvSpPr>
            <p:cNvPr id="27" name="圆角矩形 26"/>
            <p:cNvSpPr/>
            <p:nvPr>
              <p:custDataLst>
                <p:tags r:id="rId14"/>
              </p:custDataLst>
            </p:nvPr>
          </p:nvSpPr>
          <p:spPr>
            <a:xfrm flipH="1">
              <a:off x="4675659" y="3995920"/>
              <a:ext cx="2692400" cy="990600"/>
            </a:xfrm>
            <a:prstGeom prst="roundRect">
              <a:avLst>
                <a:gd name="adj" fmla="val 464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>
              <p:custDataLst>
                <p:tags r:id="rId15"/>
              </p:custDataLst>
            </p:nvPr>
          </p:nvSpPr>
          <p:spPr>
            <a:xfrm flipH="1">
              <a:off x="4768991" y="4076529"/>
              <a:ext cx="2505736" cy="829382"/>
            </a:xfrm>
            <a:prstGeom prst="roundRect">
              <a:avLst>
                <a:gd name="adj" fmla="val 4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72000" bIns="0" rtlCol="0" anchor="ctr">
              <a:normAutofit/>
            </a:bodyPr>
            <a:p>
              <a:pPr algn="r"/>
              <a:r>
                <a:rPr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Spark GraphX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16"/>
              </p:custDataLst>
            </p:nvPr>
          </p:nvSpPr>
          <p:spPr>
            <a:xfrm flipH="1">
              <a:off x="4689796" y="4216852"/>
              <a:ext cx="785004" cy="715992"/>
            </a:xfrm>
            <a:custGeom>
              <a:avLst/>
              <a:gdLst>
                <a:gd name="connsiteX0" fmla="*/ 776377 w 785004"/>
                <a:gd name="connsiteY0" fmla="*/ 0 h 715992"/>
                <a:gd name="connsiteX1" fmla="*/ 439947 w 785004"/>
                <a:gd name="connsiteY1" fmla="*/ 0 h 715992"/>
                <a:gd name="connsiteX2" fmla="*/ 0 w 785004"/>
                <a:gd name="connsiteY2" fmla="*/ 715992 h 715992"/>
                <a:gd name="connsiteX3" fmla="*/ 785004 w 785004"/>
                <a:gd name="connsiteY3" fmla="*/ 715992 h 715992"/>
                <a:gd name="connsiteX4" fmla="*/ 776377 w 785004"/>
                <a:gd name="connsiteY4" fmla="*/ 0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004" h="715992">
                  <a:moveTo>
                    <a:pt x="776377" y="0"/>
                  </a:moveTo>
                  <a:lnTo>
                    <a:pt x="439947" y="0"/>
                  </a:lnTo>
                  <a:lnTo>
                    <a:pt x="0" y="715992"/>
                  </a:lnTo>
                  <a:lnTo>
                    <a:pt x="785004" y="715992"/>
                  </a:lnTo>
                  <a:lnTo>
                    <a:pt x="776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72000" rtlCol="0" anchor="b" anchorCtr="0">
              <a:normAutofit/>
            </a:bodyPr>
            <a:p>
              <a:r>
                <a:rPr lang="en-US" altLang="zh-CN" sz="2000" dirty="0">
                  <a:solidFill>
                    <a:schemeClr val="bg1"/>
                  </a:solidFill>
                  <a:sym typeface="Arial" panose="020B0604020202020204" pitchFamily="34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1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50956" y="1169836"/>
              <a:ext cx="1442090" cy="521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accent4"/>
                  </a:solidFill>
                </a:rPr>
                <a:t>第八</a:t>
              </a:r>
              <a:r>
                <a:rPr lang="zh-CN" altLang="en-US" sz="2800" dirty="0" smtClean="0">
                  <a:solidFill>
                    <a:schemeClr val="accent4"/>
                  </a:solidFill>
                </a:rPr>
                <a:t>章　升级管理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5330" y="2160016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32676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5" y="2880021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9787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Spark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3213" y="3594946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50329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8.3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Hive SQL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3213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77380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ZooKeeper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升级管理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754572" y="5040037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070" y="-8890"/>
            <a:ext cx="9040495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4_4*i*1"/>
  <p:tag name="KSO_WM_TEMPLATE_CATEGORY" val="diagram"/>
  <p:tag name="KSO_WM_TEMPLATE_INDEX" val="394"/>
  <p:tag name="KSO_WM_UNIT_INDEX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5"/>
  <p:tag name="KSO_WM_UNIT_ID" val="diagram394_4*l_i*1_5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h_f"/>
  <p:tag name="KSO_WM_UNIT_INDEX" val="1_3_1"/>
  <p:tag name="KSO_WM_UNIT_ID" val="diagram394_4*l_h_f*1_3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6"/>
  <p:tag name="KSO_WM_UNIT_ID" val="diagram394_4*l_i*1_6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4_4*i*22"/>
  <p:tag name="KSO_WM_TEMPLATE_CATEGORY" val="diagram"/>
  <p:tag name="KSO_WM_TEMPLATE_INDEX" val="394"/>
  <p:tag name="KSO_WM_UNIT_INDEX" val="22"/>
</p:tagLst>
</file>

<file path=ppt/tags/tag14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7"/>
  <p:tag name="KSO_WM_UNIT_ID" val="diagram394_4*l_i*1_7"/>
  <p:tag name="KSO_WM_UNIT_CLEAR" val="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h_f"/>
  <p:tag name="KSO_WM_UNIT_INDEX" val="1_4_1"/>
  <p:tag name="KSO_WM_UNIT_ID" val="diagram394_4*l_h_f*1_4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8"/>
  <p:tag name="KSO_WM_UNIT_ID" val="diagram394_4*l_i*1_8"/>
  <p:tag name="KSO_WM_UNIT_CLEAR" val="1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88_4*i*1"/>
  <p:tag name="KSO_WM_TEMPLATE_CATEGORY" val="diagram"/>
  <p:tag name="KSO_WM_TEMPLATE_INDEX" val="588"/>
  <p:tag name="KSO_WM_UNIT_INDEX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588"/>
  <p:tag name="KSO_WM_UNIT_TYPE" val="l_h_a"/>
  <p:tag name="KSO_WM_UNIT_INDEX" val="1_1_1"/>
  <p:tag name="KSO_WM_UNIT_ID" val="320*l_h_a*1_1_1"/>
  <p:tag name="KSO_WM_UNIT_CLEAR" val="1"/>
  <p:tag name="KSO_WM_UNIT_LAYERLEVEL" val="1_1_1"/>
  <p:tag name="KSO_WM_UNIT_VALUE" val="13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"/>
  <p:tag name="KSO_WM_UNIT_SHADOW_SCHEMECOLOR_INDEX" val="16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588"/>
  <p:tag name="KSO_WM_UNIT_TYPE" val="l_h_f"/>
  <p:tag name="KSO_WM_UNIT_INDEX" val="1_1_1"/>
  <p:tag name="KSO_WM_UNIT_ID" val="320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 dolor sit amet, consectetur adipisicing elit."/>
  <p:tag name="KSO_WM_UNIT_SHADOW_SCHEMECOLOR_INDEX" val="16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1"/>
  <p:tag name="KSO_WM_UNIT_ID" val="diagram394_4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EMPLATE_CATEGORY" val="diagram"/>
  <p:tag name="KSO_WM_TEMPLATE_INDEX" val="588"/>
  <p:tag name="KSO_WM_UNIT_TYPE" val="l_i"/>
  <p:tag name="KSO_WM_UNIT_INDEX" val="1_2"/>
  <p:tag name="KSO_WM_UNIT_ID" val="32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88_4*i*8"/>
  <p:tag name="KSO_WM_TEMPLATE_CATEGORY" val="diagram"/>
  <p:tag name="KSO_WM_TEMPLATE_INDEX" val="588"/>
  <p:tag name="KSO_WM_UNIT_INDEX" val="8"/>
</p:tagLst>
</file>

<file path=ppt/tags/tag22.xml><?xml version="1.0" encoding="utf-8"?>
<p:tagLst xmlns:p="http://schemas.openxmlformats.org/presentationml/2006/main">
  <p:tag name="KSO_WM_TEMPLATE_CATEGORY" val="diagram"/>
  <p:tag name="KSO_WM_TEMPLATE_INDEX" val="588"/>
  <p:tag name="KSO_WM_UNIT_TYPE" val="l_h_a"/>
  <p:tag name="KSO_WM_UNIT_INDEX" val="1_2_1"/>
  <p:tag name="KSO_WM_UNIT_ID" val="320*l_h_a*1_2_1"/>
  <p:tag name="KSO_WM_UNIT_CLEAR" val="1"/>
  <p:tag name="KSO_WM_UNIT_LAYERLEVEL" val="1_1_1"/>
  <p:tag name="KSO_WM_UNIT_VALUE" val="13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"/>
  <p:tag name="KSO_WM_UNIT_SHADOW_SCHEMECOLOR_INDEX" val="16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588"/>
  <p:tag name="KSO_WM_UNIT_TYPE" val="l_h_f"/>
  <p:tag name="KSO_WM_UNIT_INDEX" val="1_2_1"/>
  <p:tag name="KSO_WM_UNIT_ID" val="320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 dolor sit amet, consectetur adipisicing elit."/>
  <p:tag name="KSO_WM_UNIT_SHADOW_SCHEMECOLOR_INDEX" val="16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588"/>
  <p:tag name="KSO_WM_UNIT_TYPE" val="l_i"/>
  <p:tag name="KSO_WM_UNIT_INDEX" val="1_3"/>
  <p:tag name="KSO_WM_UNIT_ID" val="32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88_4*i*15"/>
  <p:tag name="KSO_WM_TEMPLATE_CATEGORY" val="diagram"/>
  <p:tag name="KSO_WM_TEMPLATE_INDEX" val="588"/>
  <p:tag name="KSO_WM_UNIT_INDEX" val="15"/>
</p:tagLst>
</file>

<file path=ppt/tags/tag26.xml><?xml version="1.0" encoding="utf-8"?>
<p:tagLst xmlns:p="http://schemas.openxmlformats.org/presentationml/2006/main">
  <p:tag name="KSO_WM_TEMPLATE_CATEGORY" val="diagram"/>
  <p:tag name="KSO_WM_TEMPLATE_INDEX" val="588"/>
  <p:tag name="KSO_WM_UNIT_TYPE" val="l_h_a"/>
  <p:tag name="KSO_WM_UNIT_INDEX" val="1_3_1"/>
  <p:tag name="KSO_WM_UNIT_ID" val="320*l_h_a*1_3_1"/>
  <p:tag name="KSO_WM_UNIT_CLEAR" val="1"/>
  <p:tag name="KSO_WM_UNIT_LAYERLEVEL" val="1_1_1"/>
  <p:tag name="KSO_WM_UNIT_VALUE" val="13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"/>
  <p:tag name="KSO_WM_UNIT_SHADOW_SCHEMECOLOR_INDEX" val="16"/>
  <p:tag name="KSO_WM_UNIT_TEXT_FILL_FORE_SCHEMECOLOR_INDEX" val="5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588"/>
  <p:tag name="KSO_WM_UNIT_TYPE" val="l_h_f"/>
  <p:tag name="KSO_WM_UNIT_INDEX" val="1_3_1"/>
  <p:tag name="KSO_WM_UNIT_ID" val="320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 dolor sit amet, consectetur adipisicing elit."/>
  <p:tag name="KSO_WM_UNIT_SHADOW_SCHEMECOLOR_INDEX" val="16"/>
  <p:tag name="KSO_WM_UNIT_TEXT_FILL_FORE_SCHEMECOLOR_INDEX" val="13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EMPLATE_CATEGORY" val="diagram"/>
  <p:tag name="KSO_WM_TEMPLATE_INDEX" val="588"/>
  <p:tag name="KSO_WM_UNIT_TYPE" val="l_i"/>
  <p:tag name="KSO_WM_UNIT_INDEX" val="1_4"/>
  <p:tag name="KSO_WM_UNIT_ID" val="320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588_4*i*22"/>
  <p:tag name="KSO_WM_TEMPLATE_CATEGORY" val="diagram"/>
  <p:tag name="KSO_WM_TEMPLATE_INDEX" val="588"/>
  <p:tag name="KSO_WM_UNIT_INDEX" val="22"/>
</p:tagLst>
</file>

<file path=ppt/tags/tag3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h_f"/>
  <p:tag name="KSO_WM_UNIT_INDEX" val="1_1_1"/>
  <p:tag name="KSO_WM_UNIT_ID" val="diagram394_4*l_h_f*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30.xml><?xml version="1.0" encoding="utf-8"?>
<p:tagLst xmlns:p="http://schemas.openxmlformats.org/presentationml/2006/main">
  <p:tag name="KSO_WM_TEMPLATE_CATEGORY" val="diagram"/>
  <p:tag name="KSO_WM_TEMPLATE_INDEX" val="588"/>
  <p:tag name="KSO_WM_UNIT_TYPE" val="l_h_a"/>
  <p:tag name="KSO_WM_UNIT_INDEX" val="1_4_1"/>
  <p:tag name="KSO_WM_UNIT_ID" val="320*l_h_a*1_4_1"/>
  <p:tag name="KSO_WM_UNIT_CLEAR" val="1"/>
  <p:tag name="KSO_WM_UNIT_LAYERLEVEL" val="1_1_1"/>
  <p:tag name="KSO_WM_UNIT_VALUE" val="13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"/>
  <p:tag name="KSO_WM_UNIT_SHADOW_SCHEMECOLOR_INDEX" val="16"/>
  <p:tag name="KSO_WM_UNIT_TEXT_FILL_FORE_SCHEMECOLOR_INDEX" val="5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588"/>
  <p:tag name="KSO_WM_UNIT_TYPE" val="l_h_f"/>
  <p:tag name="KSO_WM_UNIT_INDEX" val="1_4_1"/>
  <p:tag name="KSO_WM_UNIT_ID" val="320*l_h_f*1_4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" val="Lorem ipsum dolor sit amet, consectetur adipisicing elit."/>
  <p:tag name="KSO_WM_UNIT_SHADOW_SCHEMECOLOR_INDEX" val="16"/>
  <p:tag name="KSO_WM_UNIT_TEXT_FILL_FORE_SCHEMECOLOR_INDEX" val="13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588"/>
  <p:tag name="KSO_WM_UNIT_TYPE" val="l_i"/>
  <p:tag name="KSO_WM_UNIT_INDEX" val="1_5"/>
  <p:tag name="KSO_WM_UNIT_ID" val="320*l_i*1_5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TEMPLATE_CATEGORY" val="diagram"/>
  <p:tag name="KSO_WM_TEMPLATE_INDEX" val="588"/>
  <p:tag name="KSO_WM_UNIT_TYPE" val="l_i"/>
  <p:tag name="KSO_WM_UNIT_INDEX" val="1_1"/>
  <p:tag name="KSO_WM_UNIT_ID" val="32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5"/>
  <p:tag name="KSO_WM_UNIT_LINE_FILL_TYPE" val="2"/>
  <p:tag name="KSO_WM_UNIT_SHADOW_SCHEMECOLOR_INDEX" val="16"/>
  <p:tag name="KSO_WM_UNIT_TEXT_FILL_FORE_SCHEMECOLOR_INDEX" val="13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6_4*i*0"/>
  <p:tag name="KSO_WM_TEMPLATE_CATEGORY" val="diagram"/>
  <p:tag name="KSO_WM_TEMPLATE_INDEX" val="86"/>
  <p:tag name="KSO_WM_UNIT_INDEX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"/>
  <p:tag name="KSO_WM_UNIT_ID" val="diagram86_4*m_i*1_1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2"/>
  <p:tag name="KSO_WM_UNIT_ID" val="diagram86_4*m_i*1_2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3"/>
  <p:tag name="KSO_WM_UNIT_ID" val="diagram86_4*m_i*1_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4"/>
  <p:tag name="KSO_WM_UNIT_ID" val="diagram86_4*m_i*1_4"/>
  <p:tag name="KSO_WM_UNIT_CLEAR" val="1"/>
  <p:tag name="KSO_WM_UNIT_LAYERLEVEL" val="1_1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h_f"/>
  <p:tag name="KSO_WM_UNIT_INDEX" val="1_1_1"/>
  <p:tag name="KSO_WM_UNIT_ID" val="diagram86_4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2"/>
  <p:tag name="KSO_WM_UNIT_ID" val="diagram394_4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6_4*i*11"/>
  <p:tag name="KSO_WM_TEMPLATE_CATEGORY" val="diagram"/>
  <p:tag name="KSO_WM_TEMPLATE_INDEX" val="86"/>
  <p:tag name="KSO_WM_UNIT_INDEX" val="1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5"/>
  <p:tag name="KSO_WM_UNIT_ID" val="diagram86_4*m_i*1_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6"/>
  <p:tag name="KSO_WM_UNIT_ID" val="diagram86_4*m_i*1_6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7"/>
  <p:tag name="KSO_WM_UNIT_ID" val="diagram86_4*m_i*1_7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8"/>
  <p:tag name="KSO_WM_UNIT_ID" val="diagram86_4*m_i*1_8"/>
  <p:tag name="KSO_WM_UNIT_CLEAR" val="1"/>
  <p:tag name="KSO_WM_UNIT_LAYERLEVEL" val="1_1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h_f"/>
  <p:tag name="KSO_WM_UNIT_INDEX" val="1_2_1"/>
  <p:tag name="KSO_WM_UNIT_ID" val="diagram86_4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6"/>
  <p:tag name="KSO_WM_UNIT_TEXT_FILL_TYPE" val="1"/>
  <p:tag name="KSO_WM_UNIT_USESOURCEFORMAT_APPLY" val="0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6_4*i*22"/>
  <p:tag name="KSO_WM_TEMPLATE_CATEGORY" val="diagram"/>
  <p:tag name="KSO_WM_TEMPLATE_INDEX" val="86"/>
  <p:tag name="KSO_WM_UNIT_INDEX" val="22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9"/>
  <p:tag name="KSO_WM_UNIT_ID" val="diagram86_4*m_i*1_9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0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0"/>
  <p:tag name="KSO_WM_UNIT_ID" val="diagram86_4*m_i*1_10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1"/>
  <p:tag name="KSO_WM_UNIT_ID" val="diagram86_4*m_i*1_11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4_4*i*8"/>
  <p:tag name="KSO_WM_TEMPLATE_CATEGORY" val="diagram"/>
  <p:tag name="KSO_WM_TEMPLATE_INDEX" val="394"/>
  <p:tag name="KSO_WM_UNIT_INDEX" val="8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2"/>
  <p:tag name="KSO_WM_UNIT_ID" val="diagram86_4*m_i*1_12"/>
  <p:tag name="KSO_WM_UNIT_CLEAR" val="1"/>
  <p:tag name="KSO_WM_UNIT_LAYERLEVEL" val="1_1"/>
  <p:tag name="KSO_WM_DIAGRAM_GROUP_CODE" val="m1-1"/>
  <p:tag name="KSO_WM_UNIT_TEXT_FILL_FORE_SCHEMECOLOR_INDEX" val="7"/>
  <p:tag name="KSO_WM_UNIT_TEXT_FILL_TYPE" val="1"/>
  <p:tag name="KSO_WM_UNIT_USESOURCEFORMAT_APPLY" val="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h_f"/>
  <p:tag name="KSO_WM_UNIT_INDEX" val="1_3_1"/>
  <p:tag name="KSO_WM_UNIT_ID" val="diagram86_4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7"/>
  <p:tag name="KSO_WM_UNIT_TEXT_FILL_TYPE" val="1"/>
  <p:tag name="KSO_WM_UNIT_USESOURCEFORMAT_APPLY" val="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86_4*i*33"/>
  <p:tag name="KSO_WM_TEMPLATE_CATEGORY" val="diagram"/>
  <p:tag name="KSO_WM_TEMPLATE_INDEX" val="86"/>
  <p:tag name="KSO_WM_UNIT_INDEX" val="33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3"/>
  <p:tag name="KSO_WM_UNIT_ID" val="diagram86_4*m_i*1_13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USESOURCEFORMAT_APPLY" val="0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4"/>
  <p:tag name="KSO_WM_UNIT_ID" val="diagram86_4*m_i*1_14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USESOURCEFORMAT_APPLY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5"/>
  <p:tag name="KSO_WM_UNIT_ID" val="diagram86_4*m_i*1_15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USESOURCEFORMAT_APPLY" val="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i"/>
  <p:tag name="KSO_WM_UNIT_INDEX" val="1_16"/>
  <p:tag name="KSO_WM_UNIT_ID" val="diagram86_4*m_i*1_16"/>
  <p:tag name="KSO_WM_UNIT_CLEAR" val="1"/>
  <p:tag name="KSO_WM_UNIT_LAYERLEVEL" val="1_1"/>
  <p:tag name="KSO_WM_DIAGRAM_GROUP_CODE" val="m1-1"/>
  <p:tag name="KSO_WM_UNIT_TEXT_FILL_FORE_SCHEMECOLOR_INDEX" val="8"/>
  <p:tag name="KSO_WM_UNIT_TEXT_FILL_TYPE" val="1"/>
  <p:tag name="KSO_WM_UNIT_USESOURCEFORMAT_APPLY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86"/>
  <p:tag name="KSO_WM_UNIT_TYPE" val="m_h_f"/>
  <p:tag name="KSO_WM_UNIT_INDEX" val="1_4_1"/>
  <p:tag name="KSO_WM_UNIT_ID" val="diagram86_4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8"/>
  <p:tag name="KSO_WM_UNIT_TEXT_FILL_TYPE" val="1"/>
  <p:tag name="KSO_WM_UNIT_USESOURCEFORMAT_APPLY" val="0"/>
</p:tagLst>
</file>

<file path=ppt/tags/tag58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h_f"/>
  <p:tag name="KSO_WM_UNIT_INDEX" val="1_1_1"/>
  <p:tag name="KSO_WM_UNIT_ID" val="diagram698_5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59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h_f"/>
  <p:tag name="KSO_WM_UNIT_INDEX" val="1_2_1"/>
  <p:tag name="KSO_WM_UNIT_ID" val="diagram698_5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3"/>
  <p:tag name="KSO_WM_UNIT_ID" val="diagram394_4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60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h_f"/>
  <p:tag name="KSO_WM_UNIT_INDEX" val="1_3_1"/>
  <p:tag name="KSO_WM_UNIT_ID" val="diagram698_5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61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h_f"/>
  <p:tag name="KSO_WM_UNIT_INDEX" val="1_4_1"/>
  <p:tag name="KSO_WM_UNIT_ID" val="diagram698_5*m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62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h_f"/>
  <p:tag name="KSO_WM_UNIT_INDEX" val="1_5_1"/>
  <p:tag name="KSO_WM_UNIT_ID" val="diagram698_5*m_h_f*1_5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35"/>
  <p:tag name="KSO_WM_DIAGRAM_GROUP_CODE" val="m1-1"/>
  <p:tag name="KSO_WM_UNIT_TEXT_FILL_FORE_SCHEMECOLOR_INDEX" val="13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1"/>
  <p:tag name="KSO_WM_UNIT_ID" val="diagram698_5*m_i*1_1"/>
  <p:tag name="KSO_WM_UNIT_CLEAR" val="1"/>
  <p:tag name="KSO_WM_UNIT_LAYERLEVEL" val="1_1"/>
  <p:tag name="KSO_WM_DIAGRAM_GROUP_CODE" val="m1-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4"/>
  <p:tag name="KSO_WM_UNIT_ID" val="diagram698_5*m_i*1_4"/>
  <p:tag name="KSO_WM_UNIT_CLEAR" val="1"/>
  <p:tag name="KSO_WM_UNIT_LAYERLEVEL" val="1_1"/>
  <p:tag name="KSO_WM_DIAGRAM_GROUP_CODE" val="m1-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2"/>
  <p:tag name="KSO_WM_UNIT_ID" val="diagram698_5*m_i*1_2"/>
  <p:tag name="KSO_WM_UNIT_CLEAR" val="1"/>
  <p:tag name="KSO_WM_UNIT_LAYERLEVEL" val="1_1"/>
  <p:tag name="KSO_WM_DIAGRAM_GROUP_CODE" val="m1-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6"/>
  <p:tag name="KSO_WM_UNIT_ID" val="diagram698_5*m_i*1_6"/>
  <p:tag name="KSO_WM_UNIT_CLEAR" val="1"/>
  <p:tag name="KSO_WM_UNIT_LAYERLEVEL" val="1_1"/>
  <p:tag name="KSO_WM_DIAGRAM_GROUP_CODE" val="m1-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8"/>
  <p:tag name="KSO_WM_UNIT_ID" val="diagram698_5*m_i*1_8"/>
  <p:tag name="KSO_WM_UNIT_CLEAR" val="1"/>
  <p:tag name="KSO_WM_UNIT_LAYERLEVEL" val="1_1"/>
  <p:tag name="KSO_WM_DIAGRAM_GROUP_CODE" val="m1-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10"/>
  <p:tag name="KSO_WM_UNIT_ID" val="diagram698_5*m_i*1_10"/>
  <p:tag name="KSO_WM_UNIT_CLEAR" val="1"/>
  <p:tag name="KSO_WM_UNIT_LAYERLEVEL" val="1_1"/>
  <p:tag name="KSO_WM_DIAGRAM_GROUP_CODE" val="m1-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3"/>
  <p:tag name="KSO_WM_UNIT_ID" val="diagram698_5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h_f"/>
  <p:tag name="KSO_WM_UNIT_INDEX" val="1_2_1"/>
  <p:tag name="KSO_WM_UNIT_ID" val="diagram394_4*l_h_f*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70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7"/>
  <p:tag name="KSO_WM_UNIT_ID" val="diagram698_5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9"/>
  <p:tag name="KSO_WM_UNIT_ID" val="diagram698_5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5"/>
  <p:tag name="KSO_WM_UNIT_ID" val="diagram698_5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698"/>
  <p:tag name="KSO_WM_TAG_VERSION" val="1.0"/>
  <p:tag name="KSO_WM_BEAUTIFY_FLAG" val="#wm#"/>
  <p:tag name="KSO_WM_UNIT_TYPE" val="m_i"/>
  <p:tag name="KSO_WM_UNIT_INDEX" val="1_11"/>
  <p:tag name="KSO_WM_UNIT_ID" val="diagram698_5*m_i*1_1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394"/>
  <p:tag name="KSO_WM_TAG_VERSION" val="1.0"/>
  <p:tag name="KSO_WM_BEAUTIFY_FLAG" val="#wm#"/>
  <p:tag name="KSO_WM_UNIT_TYPE" val="l_i"/>
  <p:tag name="KSO_WM_UNIT_INDEX" val="1_4"/>
  <p:tag name="KSO_WM_UNIT_ID" val="diagram394_4*l_i*1_4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0.xml><?xml version="1.0" encoding="utf-8"?>
<p:tagLst xmlns:p="http://schemas.openxmlformats.org/presentationml/2006/main">
  <p:tag name="KSO_WM_BEAUTIFY_FLAG" val="#wm#"/>
  <p:tag name="KSO_WM_UNIT_TYPE" val="i"/>
  <p:tag name="KSO_WM_UNIT_ID" val="diagram99_5*i*11"/>
  <p:tag name="KSO_WM_TEMPLATE_CATEGORY" val="diagram"/>
  <p:tag name="KSO_WM_TEMPLATE_INDEX" val="99"/>
  <p:tag name="KSO_WM_TAG_VERSION" val="1.0"/>
  <p:tag name="KSO_WM_UNIT_INDEX" val="11"/>
</p:tagLst>
</file>

<file path=ppt/tags/tag81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2_1"/>
  <p:tag name="KSO_WM_UNIT_ID" val="260*l_h_a*1_2_1"/>
  <p:tag name="KSO_WM_UNIT_CLEAR" val="1"/>
  <p:tag name="KSO_WM_UNIT_LAYERLEVEL" val="1_1_1"/>
  <p:tag name="KSO_WM_UNIT_VALUE" val="19"/>
  <p:tag name="KSO_WM_UNIT_HIGHLIGHT" val="0"/>
  <p:tag name="KSO_WM_UNIT_COMPATIBLE" val="0"/>
  <p:tag name="KSO_WM_UNIT_PRESET_TEXT" val="LOREM IPSUM"/>
  <p:tag name="KSO_WM_BEAUTIFY_FLAG" val="#wm#"/>
  <p:tag name="KSO_WM_DIAGRAM_GROUP_CODE" val="l1-1"/>
  <p:tag name="KSO_WM_TAG_VERSION" val="1.0"/>
  <p:tag name="KSO_WM_UNIT_TEXT_FILL_FORE_SCHEMECOLOR_INDEX" val="6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4"/>
  <p:tag name="KSO_WM_UNIT_ID" val="260*l_i*1_4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2_1"/>
  <p:tag name="KSO_WM_UNIT_ID" val="260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" val="LOREM IPSUM DOLOR SIT AMET, CONSECTETUR"/>
  <p:tag name="KSO_WM_BEAUTIFY_FLAG" val="#wm#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5"/>
  <p:tag name="KSO_WM_UNIT_ID" val="260*l_i*1_5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6"/>
  <p:tag name="KSO_WM_UNIT_ID" val="260*l_i*1_6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6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94_4*i*15"/>
  <p:tag name="KSO_WM_TEMPLATE_CATEGORY" val="diagram"/>
  <p:tag name="KSO_WM_TEMPLATE_INDEX" val="394"/>
  <p:tag name="KSO_WM_UNIT_INDEX" val="1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2399</Words>
  <Application>WPS 演示</Application>
  <PresentationFormat>全屏显示(4:3)</PresentationFormat>
  <Paragraphs>318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511</cp:revision>
  <dcterms:created xsi:type="dcterms:W3CDTF">2015-11-23T03:31:00Z</dcterms:created>
  <dcterms:modified xsi:type="dcterms:W3CDTF">2018-12-25T08:25:50Z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