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handoutMasterIdLst>
    <p:handoutMasterId r:id="rId46"/>
  </p:handoutMasterIdLst>
  <p:sldIdLst>
    <p:sldId id="584" r:id="rId3"/>
    <p:sldId id="446" r:id="rId4"/>
    <p:sldId id="463" r:id="rId5"/>
    <p:sldId id="464" r:id="rId6"/>
    <p:sldId id="546" r:id="rId7"/>
    <p:sldId id="547" r:id="rId8"/>
    <p:sldId id="548" r:id="rId9"/>
    <p:sldId id="483" r:id="rId10"/>
    <p:sldId id="549" r:id="rId11"/>
    <p:sldId id="550" r:id="rId12"/>
    <p:sldId id="551" r:id="rId13"/>
    <p:sldId id="552" r:id="rId14"/>
    <p:sldId id="553" r:id="rId15"/>
    <p:sldId id="554" r:id="rId16"/>
    <p:sldId id="585" r:id="rId17"/>
    <p:sldId id="556" r:id="rId18"/>
    <p:sldId id="494" r:id="rId19"/>
    <p:sldId id="557" r:id="rId20"/>
    <p:sldId id="558" r:id="rId21"/>
    <p:sldId id="559" r:id="rId22"/>
    <p:sldId id="561" r:id="rId23"/>
    <p:sldId id="563" r:id="rId24"/>
    <p:sldId id="564" r:id="rId25"/>
    <p:sldId id="565" r:id="rId26"/>
    <p:sldId id="566" r:id="rId27"/>
    <p:sldId id="567" r:id="rId28"/>
    <p:sldId id="568" r:id="rId29"/>
    <p:sldId id="569" r:id="rId30"/>
    <p:sldId id="570" r:id="rId31"/>
    <p:sldId id="571" r:id="rId32"/>
    <p:sldId id="572" r:id="rId33"/>
    <p:sldId id="562" r:id="rId34"/>
    <p:sldId id="574" r:id="rId35"/>
    <p:sldId id="575" r:id="rId36"/>
    <p:sldId id="576" r:id="rId37"/>
    <p:sldId id="586" r:id="rId38"/>
    <p:sldId id="587" r:id="rId39"/>
    <p:sldId id="579" r:id="rId40"/>
    <p:sldId id="580" r:id="rId41"/>
    <p:sldId id="581" r:id="rId42"/>
    <p:sldId id="626" r:id="rId43"/>
    <p:sldId id="583"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853" autoAdjust="0"/>
    <p:restoredTop sz="96429" autoAdjust="0"/>
  </p:normalViewPr>
  <p:slideViewPr>
    <p:cSldViewPr snapToGrid="0" showGuides="1">
      <p:cViewPr varScale="1">
        <p:scale>
          <a:sx n="86" d="100"/>
          <a:sy n="86" d="100"/>
        </p:scale>
        <p:origin x="966" y="78"/>
      </p:cViewPr>
      <p:guideLst>
        <p:guide orient="horz" pos="4035"/>
        <p:guide orient="horz" pos="1408"/>
        <p:guide orient="horz" pos="639"/>
        <p:guide pos="1880"/>
        <p:guide pos="200"/>
        <p:guide pos="5524"/>
        <p:guide pos="1194"/>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764"/>
        <p:guide pos="213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commentAuthors" Target="commentAuthors.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notesMaster" Target="notesMasters/notesMaster1.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4CCE252-96DC-4364-B6D8-D604A68ECA2D}"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zh-CN" altLang="en-US"/>
        </a:p>
      </dgm:t>
    </dgm:pt>
    <dgm:pt modelId="{E282234F-EE42-470C-8C43-8A78EA6E63BD}">
      <dgm:prSet phldrT="[文本]" custT="1"/>
      <dgm:spPr>
        <a:solidFill>
          <a:srgbClr val="3D89BC"/>
        </a:solidFill>
      </dgm:spPr>
      <dgm:t>
        <a:bodyPr/>
        <a:lstStyle/>
        <a:p>
          <a:r>
            <a:rPr lang="en-US" altLang="zh-CN" sz="1400" dirty="0"/>
            <a:t>1</a:t>
          </a:r>
          <a:endParaRPr lang="zh-CN" altLang="en-US" sz="1400" dirty="0"/>
        </a:p>
      </dgm:t>
    </dgm:pt>
    <dgm:pt modelId="{0F0101BD-80A9-4497-9FEA-7F8C4F1F44F5}" cxnId="{E93BE210-42C2-4E0C-B34F-2D726884D47A}" type="parTrans">
      <dgm:prSet/>
      <dgm:spPr/>
      <dgm:t>
        <a:bodyPr/>
        <a:lstStyle/>
        <a:p>
          <a:endParaRPr lang="zh-CN" altLang="en-US" sz="1400"/>
        </a:p>
      </dgm:t>
    </dgm:pt>
    <dgm:pt modelId="{03390D32-013B-471D-B22A-F6682B7463DF}" cxnId="{E93BE210-42C2-4E0C-B34F-2D726884D47A}" type="sibTrans">
      <dgm:prSet/>
      <dgm:spPr/>
      <dgm:t>
        <a:bodyPr/>
        <a:lstStyle/>
        <a:p>
          <a:endParaRPr lang="zh-CN" altLang="en-US" sz="1400"/>
        </a:p>
      </dgm:t>
    </dgm:pt>
    <dgm:pt modelId="{9E4DC953-3A44-4552-B8C7-F5CD3C31F9E0}">
      <dgm:prSet phldrT="[文本]" custT="1"/>
      <dgm:spPr/>
      <dgm:t>
        <a:bodyPr/>
        <a:lstStyle/>
        <a:p>
          <a:r>
            <a:rPr lang="en-US" altLang="zh-CN" sz="1400" dirty="0"/>
            <a:t>ETL</a:t>
          </a:r>
          <a:r>
            <a:rPr lang="zh-CN" altLang="en-US" sz="1400" dirty="0"/>
            <a:t>，全称为</a:t>
          </a:r>
          <a:r>
            <a:rPr lang="en-US" altLang="zh-CN" sz="1400" dirty="0"/>
            <a:t>Extraction-Transformation-Loading</a:t>
          </a:r>
          <a:r>
            <a:rPr lang="zh-CN" altLang="en-US" sz="1400" dirty="0"/>
            <a:t>，中文名为数据抽取、转换和加载。</a:t>
          </a:r>
        </a:p>
      </dgm:t>
    </dgm:pt>
    <dgm:pt modelId="{4E7F57CA-C3C3-4E05-93CD-2C653C444F98}" cxnId="{2910EFEF-1AE5-48DC-87D9-9E48D95053DB}" type="parTrans">
      <dgm:prSet/>
      <dgm:spPr/>
      <dgm:t>
        <a:bodyPr/>
        <a:lstStyle/>
        <a:p>
          <a:endParaRPr lang="zh-CN" altLang="en-US" sz="1400"/>
        </a:p>
      </dgm:t>
    </dgm:pt>
    <dgm:pt modelId="{1D61F924-9806-40B4-B45A-EF04D7A30D17}" cxnId="{2910EFEF-1AE5-48DC-87D9-9E48D95053DB}" type="sibTrans">
      <dgm:prSet/>
      <dgm:spPr/>
      <dgm:t>
        <a:bodyPr/>
        <a:lstStyle/>
        <a:p>
          <a:endParaRPr lang="zh-CN" altLang="en-US" sz="1400"/>
        </a:p>
      </dgm:t>
    </dgm:pt>
    <dgm:pt modelId="{7151C9E7-DA04-4C8C-9636-B0BD18DF90EF}">
      <dgm:prSet phldrT="[文本]" custT="1"/>
      <dgm:spPr>
        <a:solidFill>
          <a:srgbClr val="3D89BC"/>
        </a:solidFill>
      </dgm:spPr>
      <dgm:t>
        <a:bodyPr/>
        <a:lstStyle/>
        <a:p>
          <a:r>
            <a:rPr lang="en-US" altLang="zh-CN" sz="1400" dirty="0"/>
            <a:t>2</a:t>
          </a:r>
          <a:endParaRPr lang="zh-CN" altLang="en-US" sz="1400" dirty="0"/>
        </a:p>
      </dgm:t>
    </dgm:pt>
    <dgm:pt modelId="{09F12B68-5361-4AFA-B891-0382200FE95A}" cxnId="{A4CFC5BB-812D-4AD2-A37B-2136CD3DBC96}" type="parTrans">
      <dgm:prSet/>
      <dgm:spPr/>
      <dgm:t>
        <a:bodyPr/>
        <a:lstStyle/>
        <a:p>
          <a:endParaRPr lang="zh-CN" altLang="en-US" sz="1400"/>
        </a:p>
      </dgm:t>
    </dgm:pt>
    <dgm:pt modelId="{62F53C71-1305-4794-9A2A-476F49D45127}" cxnId="{A4CFC5BB-812D-4AD2-A37B-2136CD3DBC96}" type="sibTrans">
      <dgm:prSet/>
      <dgm:spPr/>
      <dgm:t>
        <a:bodyPr/>
        <a:lstStyle/>
        <a:p>
          <a:endParaRPr lang="zh-CN" altLang="en-US" sz="1400"/>
        </a:p>
      </dgm:t>
    </dgm:pt>
    <dgm:pt modelId="{15DF4843-0728-4925-B82A-B9B58423BF78}">
      <dgm:prSet phldrT="[文本]" custT="1"/>
      <dgm:spPr/>
      <dgm:t>
        <a:bodyPr/>
        <a:lstStyle/>
        <a:p>
          <a:r>
            <a:rPr lang="en-US" altLang="zh-CN" sz="1400" dirty="0"/>
            <a:t>ETL</a:t>
          </a:r>
          <a:r>
            <a:rPr lang="zh-CN" altLang="en-US" sz="1400" dirty="0"/>
            <a:t>的主要功能是将分布的、异构数据源中的数据如关系数据、平面数据文件等抽取到临时中间层后进行清洗、转换、集成，最后加载到数据仓库或数据集市中，成为联机分析处理、数据挖掘的基础。</a:t>
          </a:r>
        </a:p>
      </dgm:t>
    </dgm:pt>
    <dgm:pt modelId="{9A2632F6-CF60-48D6-95DA-D2D3CFFCE684}" cxnId="{4E291151-0E86-486D-BCA1-BA1C8B0D5675}" type="parTrans">
      <dgm:prSet/>
      <dgm:spPr/>
      <dgm:t>
        <a:bodyPr/>
        <a:lstStyle/>
        <a:p>
          <a:endParaRPr lang="zh-CN" altLang="en-US" sz="1400"/>
        </a:p>
      </dgm:t>
    </dgm:pt>
    <dgm:pt modelId="{74AE5974-EE46-4FC1-A862-92530231AFF0}" cxnId="{4E291151-0E86-486D-BCA1-BA1C8B0D5675}" type="sibTrans">
      <dgm:prSet/>
      <dgm:spPr/>
      <dgm:t>
        <a:bodyPr/>
        <a:lstStyle/>
        <a:p>
          <a:endParaRPr lang="zh-CN" altLang="en-US" sz="1400"/>
        </a:p>
      </dgm:t>
    </dgm:pt>
    <dgm:pt modelId="{8BC944EC-EDD2-4CD8-9003-4B53A31EE3CB}">
      <dgm:prSet phldrT="[文本]" custT="1"/>
      <dgm:spPr>
        <a:solidFill>
          <a:srgbClr val="3D89BC"/>
        </a:solidFill>
      </dgm:spPr>
      <dgm:t>
        <a:bodyPr/>
        <a:lstStyle/>
        <a:p>
          <a:r>
            <a:rPr lang="en-US" altLang="zh-CN" sz="1400" dirty="0"/>
            <a:t>3</a:t>
          </a:r>
          <a:endParaRPr lang="zh-CN" altLang="en-US" sz="1400" dirty="0"/>
        </a:p>
      </dgm:t>
    </dgm:pt>
    <dgm:pt modelId="{D836D31E-E363-4B02-9BE7-0568DAE86231}" cxnId="{1CB0A032-AEFA-402B-AB42-57DFB6DF3303}" type="parTrans">
      <dgm:prSet/>
      <dgm:spPr/>
      <dgm:t>
        <a:bodyPr/>
        <a:lstStyle/>
        <a:p>
          <a:endParaRPr lang="zh-CN" altLang="en-US" sz="1400"/>
        </a:p>
      </dgm:t>
    </dgm:pt>
    <dgm:pt modelId="{A86A5730-D298-4A3E-A2E3-7B8869E76B3E}" cxnId="{1CB0A032-AEFA-402B-AB42-57DFB6DF3303}" type="sibTrans">
      <dgm:prSet/>
      <dgm:spPr/>
      <dgm:t>
        <a:bodyPr/>
        <a:lstStyle/>
        <a:p>
          <a:endParaRPr lang="zh-CN" altLang="en-US" sz="1400"/>
        </a:p>
      </dgm:t>
    </dgm:pt>
    <dgm:pt modelId="{EDE2119E-7725-4E73-B0DB-5E9CD5644412}">
      <dgm:prSet phldrT="[文本]" custT="1"/>
      <dgm:spPr/>
      <dgm:t>
        <a:bodyPr/>
        <a:lstStyle/>
        <a:p>
          <a:r>
            <a:rPr lang="en-US" altLang="zh-CN" sz="1400" dirty="0"/>
            <a:t>ETL</a:t>
          </a:r>
          <a:r>
            <a:rPr lang="zh-CN" altLang="en-US" sz="1400" dirty="0"/>
            <a:t>也是一个长期的过程，只有不断地发现问题并解决问题，才能使</a:t>
          </a:r>
          <a:r>
            <a:rPr lang="en-US" altLang="zh-CN" sz="1400" dirty="0"/>
            <a:t>ETL</a:t>
          </a:r>
          <a:r>
            <a:rPr lang="zh-CN" altLang="en-US" sz="1400" dirty="0"/>
            <a:t>运行效率更高，为项目后期开发提供准确的数据。</a:t>
          </a:r>
        </a:p>
      </dgm:t>
    </dgm:pt>
    <dgm:pt modelId="{F6E2E949-37C3-4DED-886C-4E9E8712B314}" cxnId="{BAE15588-ED7B-4E82-A7BD-D0A5BB187842}" type="parTrans">
      <dgm:prSet/>
      <dgm:spPr/>
      <dgm:t>
        <a:bodyPr/>
        <a:lstStyle/>
        <a:p>
          <a:endParaRPr lang="zh-CN" altLang="en-US" sz="1400"/>
        </a:p>
      </dgm:t>
    </dgm:pt>
    <dgm:pt modelId="{0D1D188C-B9EA-4513-947F-52E2CD62AA15}" cxnId="{BAE15588-ED7B-4E82-A7BD-D0A5BB187842}" type="sibTrans">
      <dgm:prSet/>
      <dgm:spPr/>
      <dgm:t>
        <a:bodyPr/>
        <a:lstStyle/>
        <a:p>
          <a:endParaRPr lang="zh-CN" altLang="en-US" sz="1400"/>
        </a:p>
      </dgm:t>
    </dgm:pt>
    <dgm:pt modelId="{21108766-401C-48A1-AFBA-32140676E058}" type="pres">
      <dgm:prSet presAssocID="{44CCE252-96DC-4364-B6D8-D604A68ECA2D}" presName="linearFlow" presStyleCnt="0">
        <dgm:presLayoutVars>
          <dgm:dir/>
          <dgm:animLvl val="lvl"/>
          <dgm:resizeHandles val="exact"/>
        </dgm:presLayoutVars>
      </dgm:prSet>
      <dgm:spPr/>
    </dgm:pt>
    <dgm:pt modelId="{08324E8C-E7E4-48DC-943A-D5DFAD6A33C2}" type="pres">
      <dgm:prSet presAssocID="{E282234F-EE42-470C-8C43-8A78EA6E63BD}" presName="composite" presStyleCnt="0"/>
      <dgm:spPr/>
    </dgm:pt>
    <dgm:pt modelId="{8D40D3E1-C55B-4451-BD13-6C4BBCFB59C4}" type="pres">
      <dgm:prSet presAssocID="{E282234F-EE42-470C-8C43-8A78EA6E63BD}" presName="parentText" presStyleLbl="alignNode1" presStyleIdx="0" presStyleCnt="3">
        <dgm:presLayoutVars>
          <dgm:chMax val="1"/>
          <dgm:bulletEnabled val="1"/>
        </dgm:presLayoutVars>
      </dgm:prSet>
      <dgm:spPr/>
    </dgm:pt>
    <dgm:pt modelId="{565D165C-FB6D-4F91-B721-4130AF3F3A99}" type="pres">
      <dgm:prSet presAssocID="{E282234F-EE42-470C-8C43-8A78EA6E63BD}" presName="descendantText" presStyleLbl="alignAcc1" presStyleIdx="0" presStyleCnt="3">
        <dgm:presLayoutVars>
          <dgm:bulletEnabled val="1"/>
        </dgm:presLayoutVars>
      </dgm:prSet>
      <dgm:spPr/>
    </dgm:pt>
    <dgm:pt modelId="{00FCDB02-AA92-4961-89F7-300473F61CD5}" type="pres">
      <dgm:prSet presAssocID="{03390D32-013B-471D-B22A-F6682B7463DF}" presName="sp" presStyleCnt="0"/>
      <dgm:spPr/>
    </dgm:pt>
    <dgm:pt modelId="{B1EA2659-1B43-4B23-A825-5B082B4578AC}" type="pres">
      <dgm:prSet presAssocID="{7151C9E7-DA04-4C8C-9636-B0BD18DF90EF}" presName="composite" presStyleCnt="0"/>
      <dgm:spPr/>
    </dgm:pt>
    <dgm:pt modelId="{2B022DE4-2826-4456-A48A-9C64F75641DF}" type="pres">
      <dgm:prSet presAssocID="{7151C9E7-DA04-4C8C-9636-B0BD18DF90EF}" presName="parentText" presStyleLbl="alignNode1" presStyleIdx="1" presStyleCnt="3">
        <dgm:presLayoutVars>
          <dgm:chMax val="1"/>
          <dgm:bulletEnabled val="1"/>
        </dgm:presLayoutVars>
      </dgm:prSet>
      <dgm:spPr/>
    </dgm:pt>
    <dgm:pt modelId="{A962E1B6-CC9D-4F15-B0B8-9350163A20CC}" type="pres">
      <dgm:prSet presAssocID="{7151C9E7-DA04-4C8C-9636-B0BD18DF90EF}" presName="descendantText" presStyleLbl="alignAcc1" presStyleIdx="1" presStyleCnt="3">
        <dgm:presLayoutVars>
          <dgm:bulletEnabled val="1"/>
        </dgm:presLayoutVars>
      </dgm:prSet>
      <dgm:spPr/>
    </dgm:pt>
    <dgm:pt modelId="{BDA0193A-A764-4826-9DB4-EC8AB02A4980}" type="pres">
      <dgm:prSet presAssocID="{62F53C71-1305-4794-9A2A-476F49D45127}" presName="sp" presStyleCnt="0"/>
      <dgm:spPr/>
    </dgm:pt>
    <dgm:pt modelId="{9F360C30-B333-4B83-81A8-92D0DCCB742F}" type="pres">
      <dgm:prSet presAssocID="{8BC944EC-EDD2-4CD8-9003-4B53A31EE3CB}" presName="composite" presStyleCnt="0"/>
      <dgm:spPr/>
    </dgm:pt>
    <dgm:pt modelId="{08B9CE72-FD6B-4FC5-9809-34B2EC5598DE}" type="pres">
      <dgm:prSet presAssocID="{8BC944EC-EDD2-4CD8-9003-4B53A31EE3CB}" presName="parentText" presStyleLbl="alignNode1" presStyleIdx="2" presStyleCnt="3">
        <dgm:presLayoutVars>
          <dgm:chMax val="1"/>
          <dgm:bulletEnabled val="1"/>
        </dgm:presLayoutVars>
      </dgm:prSet>
      <dgm:spPr/>
    </dgm:pt>
    <dgm:pt modelId="{48819065-0B0E-41E9-AA52-2A4EBB79C908}" type="pres">
      <dgm:prSet presAssocID="{8BC944EC-EDD2-4CD8-9003-4B53A31EE3CB}" presName="descendantText" presStyleLbl="alignAcc1" presStyleIdx="2" presStyleCnt="3">
        <dgm:presLayoutVars>
          <dgm:bulletEnabled val="1"/>
        </dgm:presLayoutVars>
      </dgm:prSet>
      <dgm:spPr/>
    </dgm:pt>
  </dgm:ptLst>
  <dgm:cxnLst>
    <dgm:cxn modelId="{A5FDC110-76C9-48D4-8031-E8C680A5D79B}" type="presOf" srcId="{9E4DC953-3A44-4552-B8C7-F5CD3C31F9E0}" destId="{565D165C-FB6D-4F91-B721-4130AF3F3A99}" srcOrd="0" destOrd="0" presId="urn:microsoft.com/office/officeart/2005/8/layout/chevron2"/>
    <dgm:cxn modelId="{E93BE210-42C2-4E0C-B34F-2D726884D47A}" srcId="{44CCE252-96DC-4364-B6D8-D604A68ECA2D}" destId="{E282234F-EE42-470C-8C43-8A78EA6E63BD}" srcOrd="0" destOrd="0" parTransId="{0F0101BD-80A9-4497-9FEA-7F8C4F1F44F5}" sibTransId="{03390D32-013B-471D-B22A-F6682B7463DF}"/>
    <dgm:cxn modelId="{A9794225-D4BC-489F-B1AD-1E35FA7DC515}" type="presOf" srcId="{44CCE252-96DC-4364-B6D8-D604A68ECA2D}" destId="{21108766-401C-48A1-AFBA-32140676E058}" srcOrd="0" destOrd="0" presId="urn:microsoft.com/office/officeart/2005/8/layout/chevron2"/>
    <dgm:cxn modelId="{16A55026-5EB2-414E-B026-D45CFD290D61}" type="presOf" srcId="{15DF4843-0728-4925-B82A-B9B58423BF78}" destId="{A962E1B6-CC9D-4F15-B0B8-9350163A20CC}" srcOrd="0" destOrd="0" presId="urn:microsoft.com/office/officeart/2005/8/layout/chevron2"/>
    <dgm:cxn modelId="{1CB0A032-AEFA-402B-AB42-57DFB6DF3303}" srcId="{44CCE252-96DC-4364-B6D8-D604A68ECA2D}" destId="{8BC944EC-EDD2-4CD8-9003-4B53A31EE3CB}" srcOrd="2" destOrd="0" parTransId="{D836D31E-E363-4B02-9BE7-0568DAE86231}" sibTransId="{A86A5730-D298-4A3E-A2E3-7B8869E76B3E}"/>
    <dgm:cxn modelId="{977BD740-31E1-4C2F-8DB3-DF4FBBB1AB7D}" type="presOf" srcId="{E282234F-EE42-470C-8C43-8A78EA6E63BD}" destId="{8D40D3E1-C55B-4451-BD13-6C4BBCFB59C4}" srcOrd="0" destOrd="0" presId="urn:microsoft.com/office/officeart/2005/8/layout/chevron2"/>
    <dgm:cxn modelId="{4E291151-0E86-486D-BCA1-BA1C8B0D5675}" srcId="{7151C9E7-DA04-4C8C-9636-B0BD18DF90EF}" destId="{15DF4843-0728-4925-B82A-B9B58423BF78}" srcOrd="0" destOrd="0" parTransId="{9A2632F6-CF60-48D6-95DA-D2D3CFFCE684}" sibTransId="{74AE5974-EE46-4FC1-A862-92530231AFF0}"/>
    <dgm:cxn modelId="{FEA97A73-8E8E-4B67-A678-79A97B28B114}" type="presOf" srcId="{7151C9E7-DA04-4C8C-9636-B0BD18DF90EF}" destId="{2B022DE4-2826-4456-A48A-9C64F75641DF}" srcOrd="0" destOrd="0" presId="urn:microsoft.com/office/officeart/2005/8/layout/chevron2"/>
    <dgm:cxn modelId="{BAE15588-ED7B-4E82-A7BD-D0A5BB187842}" srcId="{8BC944EC-EDD2-4CD8-9003-4B53A31EE3CB}" destId="{EDE2119E-7725-4E73-B0DB-5E9CD5644412}" srcOrd="0" destOrd="0" parTransId="{F6E2E949-37C3-4DED-886C-4E9E8712B314}" sibTransId="{0D1D188C-B9EA-4513-947F-52E2CD62AA15}"/>
    <dgm:cxn modelId="{8A50D0A1-337F-41E4-A5FD-732514EF79B7}" type="presOf" srcId="{8BC944EC-EDD2-4CD8-9003-4B53A31EE3CB}" destId="{08B9CE72-FD6B-4FC5-9809-34B2EC5598DE}" srcOrd="0" destOrd="0" presId="urn:microsoft.com/office/officeart/2005/8/layout/chevron2"/>
    <dgm:cxn modelId="{A4CFC5BB-812D-4AD2-A37B-2136CD3DBC96}" srcId="{44CCE252-96DC-4364-B6D8-D604A68ECA2D}" destId="{7151C9E7-DA04-4C8C-9636-B0BD18DF90EF}" srcOrd="1" destOrd="0" parTransId="{09F12B68-5361-4AFA-B891-0382200FE95A}" sibTransId="{62F53C71-1305-4794-9A2A-476F49D45127}"/>
    <dgm:cxn modelId="{2AE951CD-1B81-4EEA-8AA4-8B5CEC766DD8}" type="presOf" srcId="{EDE2119E-7725-4E73-B0DB-5E9CD5644412}" destId="{48819065-0B0E-41E9-AA52-2A4EBB79C908}" srcOrd="0" destOrd="0" presId="urn:microsoft.com/office/officeart/2005/8/layout/chevron2"/>
    <dgm:cxn modelId="{2910EFEF-1AE5-48DC-87D9-9E48D95053DB}" srcId="{E282234F-EE42-470C-8C43-8A78EA6E63BD}" destId="{9E4DC953-3A44-4552-B8C7-F5CD3C31F9E0}" srcOrd="0" destOrd="0" parTransId="{4E7F57CA-C3C3-4E05-93CD-2C653C444F98}" sibTransId="{1D61F924-9806-40B4-B45A-EF04D7A30D17}"/>
    <dgm:cxn modelId="{A3EB3872-D426-4B7C-9033-B0837EC135A1}" type="presParOf" srcId="{21108766-401C-48A1-AFBA-32140676E058}" destId="{08324E8C-E7E4-48DC-943A-D5DFAD6A33C2}" srcOrd="0" destOrd="0" presId="urn:microsoft.com/office/officeart/2005/8/layout/chevron2"/>
    <dgm:cxn modelId="{E15E8651-6D94-41B7-8434-2BE4D326ECC6}" type="presParOf" srcId="{08324E8C-E7E4-48DC-943A-D5DFAD6A33C2}" destId="{8D40D3E1-C55B-4451-BD13-6C4BBCFB59C4}" srcOrd="0" destOrd="0" presId="urn:microsoft.com/office/officeart/2005/8/layout/chevron2"/>
    <dgm:cxn modelId="{27BADC40-0178-45C9-B0FB-7BE14DD09152}" type="presParOf" srcId="{08324E8C-E7E4-48DC-943A-D5DFAD6A33C2}" destId="{565D165C-FB6D-4F91-B721-4130AF3F3A99}" srcOrd="1" destOrd="0" presId="urn:microsoft.com/office/officeart/2005/8/layout/chevron2"/>
    <dgm:cxn modelId="{97D38399-AA8C-42FA-B983-C1AA54F00BF6}" type="presParOf" srcId="{21108766-401C-48A1-AFBA-32140676E058}" destId="{00FCDB02-AA92-4961-89F7-300473F61CD5}" srcOrd="1" destOrd="0" presId="urn:microsoft.com/office/officeart/2005/8/layout/chevron2"/>
    <dgm:cxn modelId="{8AFA86DE-BBCA-48CA-9DDD-0FC75593CD54}" type="presParOf" srcId="{21108766-401C-48A1-AFBA-32140676E058}" destId="{B1EA2659-1B43-4B23-A825-5B082B4578AC}" srcOrd="2" destOrd="0" presId="urn:microsoft.com/office/officeart/2005/8/layout/chevron2"/>
    <dgm:cxn modelId="{EDEA3992-6041-404A-81D7-A0C00946CDD7}" type="presParOf" srcId="{B1EA2659-1B43-4B23-A825-5B082B4578AC}" destId="{2B022DE4-2826-4456-A48A-9C64F75641DF}" srcOrd="0" destOrd="0" presId="urn:microsoft.com/office/officeart/2005/8/layout/chevron2"/>
    <dgm:cxn modelId="{8362DFCD-F150-4DC4-8B2D-BA797D134ABA}" type="presParOf" srcId="{B1EA2659-1B43-4B23-A825-5B082B4578AC}" destId="{A962E1B6-CC9D-4F15-B0B8-9350163A20CC}" srcOrd="1" destOrd="0" presId="urn:microsoft.com/office/officeart/2005/8/layout/chevron2"/>
    <dgm:cxn modelId="{98B661CD-6FBA-4BC9-9A0A-B5D06800B03D}" type="presParOf" srcId="{21108766-401C-48A1-AFBA-32140676E058}" destId="{BDA0193A-A764-4826-9DB4-EC8AB02A4980}" srcOrd="3" destOrd="0" presId="urn:microsoft.com/office/officeart/2005/8/layout/chevron2"/>
    <dgm:cxn modelId="{A5F382CC-EAA2-4CFF-B767-2E1713548061}" type="presParOf" srcId="{21108766-401C-48A1-AFBA-32140676E058}" destId="{9F360C30-B333-4B83-81A8-92D0DCCB742F}" srcOrd="4" destOrd="0" presId="urn:microsoft.com/office/officeart/2005/8/layout/chevron2"/>
    <dgm:cxn modelId="{501943AC-142A-480E-B7F1-16C4E64C926D}" type="presParOf" srcId="{9F360C30-B333-4B83-81A8-92D0DCCB742F}" destId="{08B9CE72-FD6B-4FC5-9809-34B2EC5598DE}" srcOrd="0" destOrd="0" presId="urn:microsoft.com/office/officeart/2005/8/layout/chevron2"/>
    <dgm:cxn modelId="{509ADEEF-24E7-4A0D-94A7-006AF55A2BAC}" type="presParOf" srcId="{9F360C30-B333-4B83-81A8-92D0DCCB742F}" destId="{48819065-0B0E-41E9-AA52-2A4EBB79C908}"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0D3E1-C55B-4451-BD13-6C4BBCFB59C4}">
      <dsp:nvSpPr>
        <dsp:cNvPr id="0" name=""/>
        <dsp:cNvSpPr/>
      </dsp:nvSpPr>
      <dsp:spPr>
        <a:xfrm rot="5400000">
          <a:off x="-210750" y="214814"/>
          <a:ext cx="1405002" cy="983501"/>
        </a:xfrm>
        <a:prstGeom prst="chevron">
          <a:avLst/>
        </a:prstGeom>
        <a:solidFill>
          <a:srgbClr val="3D89B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1</a:t>
          </a:r>
          <a:endParaRPr lang="zh-CN" altLang="en-US" sz="1400" kern="1200" dirty="0"/>
        </a:p>
      </dsp:txBody>
      <dsp:txXfrm rot="-5400000">
        <a:off x="1" y="495815"/>
        <a:ext cx="983501" cy="421501"/>
      </dsp:txXfrm>
    </dsp:sp>
    <dsp:sp modelId="{565D165C-FB6D-4F91-B721-4130AF3F3A99}">
      <dsp:nvSpPr>
        <dsp:cNvPr id="0" name=""/>
        <dsp:cNvSpPr/>
      </dsp:nvSpPr>
      <dsp:spPr>
        <a:xfrm rot="5400000">
          <a:off x="3438246" y="-2450680"/>
          <a:ext cx="913251" cy="58227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altLang="zh-CN" sz="1400" kern="1200" dirty="0"/>
            <a:t>ETL</a:t>
          </a:r>
          <a:r>
            <a:rPr lang="zh-CN" altLang="en-US" sz="1400" kern="1200" dirty="0"/>
            <a:t>，全称为</a:t>
          </a:r>
          <a:r>
            <a:rPr lang="en-US" altLang="zh-CN" sz="1400" kern="1200" dirty="0"/>
            <a:t>Extraction-Transformation-Loading</a:t>
          </a:r>
          <a:r>
            <a:rPr lang="zh-CN" altLang="en-US" sz="1400" kern="1200" dirty="0"/>
            <a:t>，中文名为数据抽取、转换和加载。</a:t>
          </a:r>
        </a:p>
      </dsp:txBody>
      <dsp:txXfrm rot="-5400000">
        <a:off x="983502" y="48645"/>
        <a:ext cx="5778159" cy="824089"/>
      </dsp:txXfrm>
    </dsp:sp>
    <dsp:sp modelId="{2B022DE4-2826-4456-A48A-9C64F75641DF}">
      <dsp:nvSpPr>
        <dsp:cNvPr id="0" name=""/>
        <dsp:cNvSpPr/>
      </dsp:nvSpPr>
      <dsp:spPr>
        <a:xfrm rot="5400000">
          <a:off x="-210750" y="1423313"/>
          <a:ext cx="1405002" cy="983501"/>
        </a:xfrm>
        <a:prstGeom prst="chevron">
          <a:avLst/>
        </a:prstGeom>
        <a:solidFill>
          <a:srgbClr val="3D89B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2</a:t>
          </a:r>
          <a:endParaRPr lang="zh-CN" altLang="en-US" sz="1400" kern="1200" dirty="0"/>
        </a:p>
      </dsp:txBody>
      <dsp:txXfrm rot="-5400000">
        <a:off x="1" y="1704314"/>
        <a:ext cx="983501" cy="421501"/>
      </dsp:txXfrm>
    </dsp:sp>
    <dsp:sp modelId="{A962E1B6-CC9D-4F15-B0B8-9350163A20CC}">
      <dsp:nvSpPr>
        <dsp:cNvPr id="0" name=""/>
        <dsp:cNvSpPr/>
      </dsp:nvSpPr>
      <dsp:spPr>
        <a:xfrm rot="5400000">
          <a:off x="3438246" y="-1242181"/>
          <a:ext cx="913251" cy="58227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altLang="zh-CN" sz="1400" kern="1200" dirty="0"/>
            <a:t>ETL</a:t>
          </a:r>
          <a:r>
            <a:rPr lang="zh-CN" altLang="en-US" sz="1400" kern="1200" dirty="0"/>
            <a:t>的主要功能是将分布的、异构数据源中的数据如关系数据、平面数据文件等抽取到临时中间层后进行清洗、转换、集成，最后加载到数据仓库或数据集市中，成为联机分析处理、数据挖掘的基础。</a:t>
          </a:r>
        </a:p>
      </dsp:txBody>
      <dsp:txXfrm rot="-5400000">
        <a:off x="983502" y="1257144"/>
        <a:ext cx="5778159" cy="824089"/>
      </dsp:txXfrm>
    </dsp:sp>
    <dsp:sp modelId="{08B9CE72-FD6B-4FC5-9809-34B2EC5598DE}">
      <dsp:nvSpPr>
        <dsp:cNvPr id="0" name=""/>
        <dsp:cNvSpPr/>
      </dsp:nvSpPr>
      <dsp:spPr>
        <a:xfrm rot="5400000">
          <a:off x="-210750" y="2631812"/>
          <a:ext cx="1405002" cy="983501"/>
        </a:xfrm>
        <a:prstGeom prst="chevron">
          <a:avLst/>
        </a:prstGeom>
        <a:solidFill>
          <a:srgbClr val="3D89B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3</a:t>
          </a:r>
          <a:endParaRPr lang="zh-CN" altLang="en-US" sz="1400" kern="1200" dirty="0"/>
        </a:p>
      </dsp:txBody>
      <dsp:txXfrm rot="-5400000">
        <a:off x="1" y="2912813"/>
        <a:ext cx="983501" cy="421501"/>
      </dsp:txXfrm>
    </dsp:sp>
    <dsp:sp modelId="{48819065-0B0E-41E9-AA52-2A4EBB79C908}">
      <dsp:nvSpPr>
        <dsp:cNvPr id="0" name=""/>
        <dsp:cNvSpPr/>
      </dsp:nvSpPr>
      <dsp:spPr>
        <a:xfrm rot="5400000">
          <a:off x="3438246" y="-33681"/>
          <a:ext cx="913251" cy="58227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altLang="zh-CN" sz="1400" kern="1200" dirty="0"/>
            <a:t>ETL</a:t>
          </a:r>
          <a:r>
            <a:rPr lang="zh-CN" altLang="en-US" sz="1400" kern="1200" dirty="0"/>
            <a:t>也是一个长期的过程，只有不断地发现问题并解决问题，才能使</a:t>
          </a:r>
          <a:r>
            <a:rPr lang="en-US" altLang="zh-CN" sz="1400" kern="1200" dirty="0"/>
            <a:t>ETL</a:t>
          </a:r>
          <a:r>
            <a:rPr lang="zh-CN" altLang="en-US" sz="1400" kern="1200" dirty="0"/>
            <a:t>运行效率更高，为项目后期开发提供准确的数据。</a:t>
          </a:r>
        </a:p>
      </dsp:txBody>
      <dsp:txXfrm rot="-5400000">
        <a:off x="983502" y="2465644"/>
        <a:ext cx="5778159" cy="8240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cstor.cn/proTextdetail_11007.html" TargetMode="External"/><Relationship Id="rId4" Type="http://schemas.openxmlformats.org/officeDocument/2006/relationships/image" Target="../media/image8.jpeg"/><Relationship Id="rId3" Type="http://schemas.openxmlformats.org/officeDocument/2006/relationships/hyperlink" Target="http://www.cstor.cn/proTextdetail_12031.html" TargetMode="External"/><Relationship Id="rId2" Type="http://schemas.openxmlformats.org/officeDocument/2006/relationships/image" Target="../media/image7.jpeg"/><Relationship Id="rId1" Type="http://schemas.openxmlformats.org/officeDocument/2006/relationships/hyperlink" Target="http://www.cstor.cn/proTextdetail_10766.html" TargetMode="Externa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41.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25.png"/><Relationship Id="rId7" Type="http://schemas.openxmlformats.org/officeDocument/2006/relationships/hyperlink" Target="http://www.chinarobots.cn/" TargetMode="External"/><Relationship Id="rId6" Type="http://schemas.openxmlformats.org/officeDocument/2006/relationships/image" Target="../media/image24.png"/><Relationship Id="rId5" Type="http://schemas.openxmlformats.org/officeDocument/2006/relationships/hyperlink" Target="http://www.chinaaiworld.cn/" TargetMode="External"/><Relationship Id="rId4" Type="http://schemas.openxmlformats.org/officeDocument/2006/relationships/image" Target="../media/image23.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35.png"/><Relationship Id="rId25" Type="http://schemas.openxmlformats.org/officeDocument/2006/relationships/image" Target="../media/image34.png"/><Relationship Id="rId24" Type="http://schemas.openxmlformats.org/officeDocument/2006/relationships/hyperlink" Target="http://www.envicloud.cn/" TargetMode="External"/><Relationship Id="rId23" Type="http://schemas.openxmlformats.org/officeDocument/2006/relationships/image" Target="../media/image33.png"/><Relationship Id="rId22" Type="http://schemas.openxmlformats.org/officeDocument/2006/relationships/image" Target="../media/image32.png"/><Relationship Id="rId21" Type="http://schemas.openxmlformats.org/officeDocument/2006/relationships/hyperlink" Target="http://www.wanwuyun.com/" TargetMode="External"/><Relationship Id="rId20" Type="http://schemas.openxmlformats.org/officeDocument/2006/relationships/image" Target="../media/image31.png"/><Relationship Id="rId2" Type="http://schemas.openxmlformats.org/officeDocument/2006/relationships/image" Target="../media/image22.png"/><Relationship Id="rId19" Type="http://schemas.openxmlformats.org/officeDocument/2006/relationships/hyperlink" Target="http://www.smartcitychina.cn/" TargetMode="External"/><Relationship Id="rId18" Type="http://schemas.openxmlformats.org/officeDocument/2006/relationships/image" Target="../media/image30.png"/><Relationship Id="rId17" Type="http://schemas.openxmlformats.org/officeDocument/2006/relationships/hyperlink" Target="http://www.netofthings.cn/" TargetMode="External"/><Relationship Id="rId16" Type="http://schemas.openxmlformats.org/officeDocument/2006/relationships/image" Target="../media/image29.png"/><Relationship Id="rId15" Type="http://schemas.openxmlformats.org/officeDocument/2006/relationships/hyperlink" Target="http://www.thebigdata.cn/" TargetMode="External"/><Relationship Id="rId14" Type="http://schemas.openxmlformats.org/officeDocument/2006/relationships/image" Target="../media/image28.png"/><Relationship Id="rId13" Type="http://schemas.openxmlformats.org/officeDocument/2006/relationships/hyperlink" Target="http://www.worldstor.cn/" TargetMode="External"/><Relationship Id="rId12" Type="http://schemas.openxmlformats.org/officeDocument/2006/relationships/image" Target="../media/image27.png"/><Relationship Id="rId11" Type="http://schemas.openxmlformats.org/officeDocument/2006/relationships/hyperlink" Target="http://www.pm25.org.cn/" TargetMode="External"/><Relationship Id="rId10" Type="http://schemas.openxmlformats.org/officeDocument/2006/relationships/image" Target="../media/image26.png"/><Relationship Id="rId1" Type="http://schemas.openxmlformats.org/officeDocument/2006/relationships/hyperlink" Target="http://www.chinaznyj.com/" TargetMode="Externa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
        <p:nvSpPr>
          <p:cNvPr id="4" name="矩形 3"/>
          <p:cNvSpPr/>
          <p:nvPr/>
        </p:nvSpPr>
        <p:spPr>
          <a:xfrm>
            <a:off x="1319511" y="720005"/>
            <a:ext cx="6504978"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数据清洗</a:t>
            </a:r>
            <a:endParaRPr lang="zh-CN" altLang="en-US" sz="80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66"/>
              </a:solidFill>
            </a:endParaRPr>
          </a:p>
        </p:txBody>
      </p:sp>
      <p:sp>
        <p:nvSpPr>
          <p:cNvPr id="28" name="TextBox 6"/>
          <p:cNvSpPr txBox="1"/>
          <p:nvPr/>
        </p:nvSpPr>
        <p:spPr>
          <a:xfrm>
            <a:off x="1670340" y="2297556"/>
            <a:ext cx="6270084" cy="337185"/>
          </a:xfrm>
          <a:prstGeom prst="rect">
            <a:avLst/>
          </a:prstGeom>
          <a:noFill/>
        </p:spPr>
        <p:txBody>
          <a:bodyPr wrap="square" rtlCol="0">
            <a:spAutoFit/>
          </a:bodyPr>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李法平    主编                            陈潇潇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30713"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Freeform 25"/>
          <p:cNvSpPr>
            <a:spLocks noEditPoints="1"/>
          </p:cNvSpPr>
          <p:nvPr/>
        </p:nvSpPr>
        <p:spPr bwMode="auto">
          <a:xfrm>
            <a:off x="244300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 name="Freeform 25"/>
          <p:cNvSpPr>
            <a:spLocks noEditPoints="1"/>
          </p:cNvSpPr>
          <p:nvPr/>
        </p:nvSpPr>
        <p:spPr bwMode="auto">
          <a:xfrm>
            <a:off x="539004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矩形 34"/>
          <p:cNvSpPr/>
          <p:nvPr/>
        </p:nvSpPr>
        <p:spPr>
          <a:xfrm>
            <a:off x="3873271" y="2717984"/>
            <a:ext cx="1077514" cy="1015663"/>
          </a:xfrm>
          <a:prstGeom prst="rect">
            <a:avLst/>
          </a:prstGeom>
        </p:spPr>
        <p:txBody>
          <a:bodyPr wrap="square">
            <a:spAutoFit/>
          </a:bodyPr>
          <a:lstStyle/>
          <a:p>
            <a:r>
              <a:rPr lang="zh-CN" altLang="en-US" sz="2000" b="1" dirty="0">
                <a:solidFill>
                  <a:prstClr val="white"/>
                </a:solidFill>
              </a:rPr>
              <a:t>“一切围绕需求”</a:t>
            </a:r>
            <a:endParaRPr lang="en-US" altLang="zh-CN" sz="2000" b="1" dirty="0">
              <a:solidFill>
                <a:prstClr val="white"/>
              </a:solidFill>
            </a:endParaRPr>
          </a:p>
        </p:txBody>
      </p:sp>
      <p:sp>
        <p:nvSpPr>
          <p:cNvPr id="46" name="文本框 6"/>
          <p:cNvSpPr txBox="1"/>
          <p:nvPr/>
        </p:nvSpPr>
        <p:spPr>
          <a:xfrm>
            <a:off x="452232" y="173917"/>
            <a:ext cx="2134430" cy="415498"/>
          </a:xfrm>
          <a:prstGeom prst="rect">
            <a:avLst/>
          </a:prstGeom>
          <a:noFill/>
        </p:spPr>
        <p:txBody>
          <a:bodyPr wrap="none" rtlCol="0">
            <a:spAutoFit/>
          </a:bodyPr>
          <a:lstStyle/>
          <a:p>
            <a:r>
              <a:rPr lang="en-US" altLang="zh-CN" sz="2100" b="1" spc="225" dirty="0">
                <a:solidFill>
                  <a:prstClr val="white"/>
                </a:solidFill>
              </a:rPr>
              <a:t>3.1</a:t>
            </a:r>
            <a:r>
              <a:rPr lang="zh-CN" altLang="en-US" sz="2100" b="1" spc="225" dirty="0">
                <a:solidFill>
                  <a:prstClr val="white"/>
                </a:solidFill>
              </a:rPr>
              <a:t>　</a:t>
            </a:r>
            <a:r>
              <a:rPr lang="en-US" altLang="zh-CN" sz="2100" b="1" spc="225" dirty="0">
                <a:solidFill>
                  <a:prstClr val="white"/>
                </a:solidFill>
              </a:rPr>
              <a:t>ETL</a:t>
            </a:r>
            <a:r>
              <a:rPr lang="zh-CN" altLang="en-US" sz="2100" b="1" spc="225" dirty="0">
                <a:solidFill>
                  <a:prstClr val="white"/>
                </a:solidFill>
              </a:rPr>
              <a:t>入门</a:t>
            </a:r>
            <a:endParaRPr lang="zh-CN" altLang="en-US" sz="2100" b="1" spc="225" dirty="0">
              <a:solidFill>
                <a:prstClr val="white"/>
              </a:solidFill>
            </a:endParaRPr>
          </a:p>
        </p:txBody>
      </p:sp>
      <p:sp>
        <p:nvSpPr>
          <p:cNvPr id="8" name="文本框 7"/>
          <p:cNvSpPr txBox="1"/>
          <p:nvPr/>
        </p:nvSpPr>
        <p:spPr>
          <a:xfrm>
            <a:off x="892098" y="1014761"/>
            <a:ext cx="7382107" cy="4198393"/>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rPr>
              <a:t>1</a:t>
            </a:r>
            <a:r>
              <a:rPr lang="zh-CN" altLang="zh-CN" b="1" dirty="0">
                <a:solidFill>
                  <a:schemeClr val="tx1">
                    <a:lumMod val="75000"/>
                    <a:lumOff val="25000"/>
                  </a:schemeClr>
                </a:solidFill>
              </a:rPr>
              <a:t>．</a:t>
            </a:r>
            <a:r>
              <a:rPr lang="zh-CN" altLang="en-US" b="1" dirty="0">
                <a:solidFill>
                  <a:schemeClr val="tx1">
                    <a:lumMod val="75000"/>
                    <a:lumOff val="25000"/>
                  </a:schemeClr>
                </a:solidFill>
              </a:rPr>
              <a:t>数据抽取</a:t>
            </a:r>
            <a:endParaRPr lang="zh-CN" altLang="zh-CN" b="1" dirty="0">
              <a:solidFill>
                <a:schemeClr val="tx1">
                  <a:lumMod val="75000"/>
                  <a:lumOff val="25000"/>
                </a:schemeClr>
              </a:solidFill>
            </a:endParaRPr>
          </a:p>
          <a:p>
            <a:pPr>
              <a:lnSpc>
                <a:spcPct val="150000"/>
              </a:lnSpc>
            </a:pPr>
            <a:r>
              <a:rPr lang="zh-CN" altLang="en-US" b="1" dirty="0">
                <a:solidFill>
                  <a:schemeClr val="tx1">
                    <a:lumMod val="75000"/>
                    <a:lumOff val="25000"/>
                  </a:schemeClr>
                </a:solidFill>
              </a:rPr>
              <a:t>（</a:t>
            </a:r>
            <a:r>
              <a:rPr lang="en-US" altLang="zh-CN" b="1" dirty="0">
                <a:solidFill>
                  <a:schemeClr val="tx1">
                    <a:lumMod val="75000"/>
                    <a:lumOff val="25000"/>
                  </a:schemeClr>
                </a:solidFill>
              </a:rPr>
              <a:t>2</a:t>
            </a:r>
            <a:r>
              <a:rPr lang="zh-CN" altLang="en-US" b="1" dirty="0">
                <a:solidFill>
                  <a:schemeClr val="tx1">
                    <a:lumMod val="75000"/>
                    <a:lumOff val="25000"/>
                  </a:schemeClr>
                </a:solidFill>
              </a:rPr>
              <a:t>）增量抽取</a:t>
            </a:r>
            <a:endParaRPr lang="zh-CN" altLang="en-US" b="1" dirty="0">
              <a:solidFill>
                <a:srgbClr val="FF0000"/>
              </a:solidFill>
            </a:endParaRPr>
          </a:p>
          <a:p>
            <a:pPr>
              <a:lnSpc>
                <a:spcPct val="150000"/>
              </a:lnSpc>
            </a:pPr>
            <a:r>
              <a:rPr lang="zh-CN" altLang="en-US" dirty="0">
                <a:solidFill>
                  <a:prstClr val="black">
                    <a:lumMod val="50000"/>
                    <a:lumOff val="50000"/>
                  </a:prstClr>
                </a:solidFill>
              </a:rPr>
              <a:t>        例如，在新生入学时，所有学生的信息采集整理属于全量抽取；在后期，如果有个别学生或部分学生需要休学，对这部分学生的操作即属于增量抽取。增量抽取一般有</a:t>
            </a:r>
            <a:r>
              <a:rPr lang="en-US" altLang="zh-CN" dirty="0">
                <a:solidFill>
                  <a:prstClr val="black">
                    <a:lumMod val="50000"/>
                    <a:lumOff val="50000"/>
                  </a:prstClr>
                </a:solidFill>
              </a:rPr>
              <a:t>4</a:t>
            </a:r>
            <a:r>
              <a:rPr lang="zh-CN" altLang="en-US" dirty="0">
                <a:solidFill>
                  <a:prstClr val="black">
                    <a:lumMod val="50000"/>
                    <a:lumOff val="50000"/>
                  </a:prstClr>
                </a:solidFill>
              </a:rPr>
              <a:t>种抽取模式</a:t>
            </a:r>
            <a:endParaRPr lang="zh-CN" altLang="en-US" dirty="0">
              <a:solidFill>
                <a:prstClr val="black">
                  <a:lumMod val="50000"/>
                  <a:lumOff val="50000"/>
                </a:prstClr>
              </a:solidFill>
            </a:endParaRPr>
          </a:p>
          <a:p>
            <a:pPr>
              <a:lnSpc>
                <a:spcPct val="150000"/>
              </a:lnSpc>
            </a:pPr>
            <a:r>
              <a:rPr lang="zh-CN" altLang="en-US" dirty="0">
                <a:solidFill>
                  <a:prstClr val="black">
                    <a:lumMod val="50000"/>
                    <a:lumOff val="50000"/>
                  </a:prstClr>
                </a:solidFill>
              </a:rPr>
              <a:t>① 触发器模式，这是普遍采用一种抽取模式。一般是建立</a:t>
            </a:r>
            <a:r>
              <a:rPr lang="en-US" altLang="zh-CN" dirty="0">
                <a:solidFill>
                  <a:prstClr val="black">
                    <a:lumMod val="50000"/>
                    <a:lumOff val="50000"/>
                  </a:prstClr>
                </a:solidFill>
              </a:rPr>
              <a:t>3</a:t>
            </a:r>
            <a:r>
              <a:rPr lang="zh-CN" altLang="en-US" dirty="0">
                <a:solidFill>
                  <a:prstClr val="black">
                    <a:lumMod val="50000"/>
                    <a:lumOff val="50000"/>
                  </a:prstClr>
                </a:solidFill>
              </a:rPr>
              <a:t>个触发器，即插入、修改、删除，并且要求用户拥有操作权限。当触发器获得新增数据后，程序会自动从临时表中读取数据。这种模式性能高、规则简单、效率高，且不需要修改业务系统表结构，可实现数据的递增加载。</a:t>
            </a:r>
            <a:endParaRPr lang="zh-CN" altLang="en-US" dirty="0">
              <a:solidFill>
                <a:prstClr val="black">
                  <a:lumMod val="50000"/>
                  <a:lumOff val="50000"/>
                </a:prstClr>
              </a:solidFill>
            </a:endParaRPr>
          </a:p>
          <a:p>
            <a:pPr>
              <a:lnSpc>
                <a:spcPct val="150000"/>
              </a:lnSpc>
            </a:pPr>
            <a:endParaRPr lang="zh-CN" altLang="en-US" dirty="0">
              <a:solidFill>
                <a:prstClr val="black">
                  <a:lumMod val="50000"/>
                  <a:lumOff val="50000"/>
                </a:prstClr>
              </a:solidFill>
            </a:endParaRPr>
          </a:p>
        </p:txBody>
      </p:sp>
      <p:sp>
        <p:nvSpPr>
          <p:cNvPr id="19"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矩形 34"/>
          <p:cNvSpPr/>
          <p:nvPr/>
        </p:nvSpPr>
        <p:spPr>
          <a:xfrm>
            <a:off x="3873271" y="2717984"/>
            <a:ext cx="1077514" cy="1015663"/>
          </a:xfrm>
          <a:prstGeom prst="rect">
            <a:avLst/>
          </a:prstGeom>
        </p:spPr>
        <p:txBody>
          <a:bodyPr wrap="square">
            <a:spAutoFit/>
          </a:bodyPr>
          <a:lstStyle/>
          <a:p>
            <a:r>
              <a:rPr lang="zh-CN" altLang="en-US" sz="2000" b="1" dirty="0">
                <a:solidFill>
                  <a:prstClr val="white"/>
                </a:solidFill>
              </a:rPr>
              <a:t>“一切围绕需求”</a:t>
            </a:r>
            <a:endParaRPr lang="en-US" altLang="zh-CN" sz="2000" b="1" dirty="0">
              <a:solidFill>
                <a:prstClr val="white"/>
              </a:solidFill>
            </a:endParaRPr>
          </a:p>
        </p:txBody>
      </p:sp>
      <p:pic>
        <p:nvPicPr>
          <p:cNvPr id="6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40</a:t>
            </a:r>
            <a:endParaRPr lang="es-ES" altLang="zh-CN" sz="1200" b="1" dirty="0">
              <a:solidFill>
                <a:schemeClr val="bg1">
                  <a:lumMod val="50000"/>
                </a:schemeClr>
              </a:solidFill>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文本框 6"/>
          <p:cNvSpPr txBox="1"/>
          <p:nvPr/>
        </p:nvSpPr>
        <p:spPr>
          <a:xfrm>
            <a:off x="452232" y="173917"/>
            <a:ext cx="2134430" cy="415498"/>
          </a:xfrm>
          <a:prstGeom prst="rect">
            <a:avLst/>
          </a:prstGeom>
          <a:noFill/>
        </p:spPr>
        <p:txBody>
          <a:bodyPr wrap="none" rtlCol="0">
            <a:spAutoFit/>
          </a:bodyPr>
          <a:lstStyle/>
          <a:p>
            <a:r>
              <a:rPr lang="en-US" altLang="zh-CN" sz="2100" b="1" spc="225" dirty="0">
                <a:solidFill>
                  <a:prstClr val="white"/>
                </a:solidFill>
              </a:rPr>
              <a:t>3.1</a:t>
            </a:r>
            <a:r>
              <a:rPr lang="zh-CN" altLang="en-US" sz="2100" b="1" spc="225" dirty="0">
                <a:solidFill>
                  <a:prstClr val="white"/>
                </a:solidFill>
              </a:rPr>
              <a:t>　</a:t>
            </a:r>
            <a:r>
              <a:rPr lang="en-US" altLang="zh-CN" sz="2100" b="1" spc="225" dirty="0">
                <a:solidFill>
                  <a:prstClr val="white"/>
                </a:solidFill>
              </a:rPr>
              <a:t>ETL</a:t>
            </a:r>
            <a:r>
              <a:rPr lang="zh-CN" altLang="en-US" sz="2100" b="1" spc="225" dirty="0">
                <a:solidFill>
                  <a:prstClr val="white"/>
                </a:solidFill>
              </a:rPr>
              <a:t>入门</a:t>
            </a:r>
            <a:endParaRPr lang="zh-CN" altLang="en-US" sz="2100" b="1" spc="225" dirty="0">
              <a:solidFill>
                <a:prstClr val="white"/>
              </a:solidFill>
            </a:endParaRPr>
          </a:p>
        </p:txBody>
      </p:sp>
      <p:sp>
        <p:nvSpPr>
          <p:cNvPr id="8" name="文本框 7"/>
          <p:cNvSpPr txBox="1"/>
          <p:nvPr/>
        </p:nvSpPr>
        <p:spPr>
          <a:xfrm>
            <a:off x="591016" y="1014761"/>
            <a:ext cx="7984272" cy="5492750"/>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rPr>
              <a:t>1</a:t>
            </a:r>
            <a:r>
              <a:rPr lang="zh-CN" altLang="zh-CN" b="1" dirty="0">
                <a:solidFill>
                  <a:schemeClr val="tx1">
                    <a:lumMod val="75000"/>
                    <a:lumOff val="25000"/>
                  </a:schemeClr>
                </a:solidFill>
              </a:rPr>
              <a:t>．</a:t>
            </a:r>
            <a:r>
              <a:rPr lang="zh-CN" altLang="en-US" b="1" dirty="0">
                <a:solidFill>
                  <a:schemeClr val="tx1">
                    <a:lumMod val="75000"/>
                    <a:lumOff val="25000"/>
                  </a:schemeClr>
                </a:solidFill>
              </a:rPr>
              <a:t>数据抽取</a:t>
            </a:r>
            <a:endParaRPr lang="zh-CN" altLang="zh-CN" b="1" dirty="0">
              <a:solidFill>
                <a:schemeClr val="tx1">
                  <a:lumMod val="75000"/>
                  <a:lumOff val="25000"/>
                </a:schemeClr>
              </a:solidFill>
            </a:endParaRPr>
          </a:p>
          <a:p>
            <a:pPr>
              <a:lnSpc>
                <a:spcPct val="150000"/>
              </a:lnSpc>
            </a:pPr>
            <a:r>
              <a:rPr lang="zh-CN" altLang="en-US" b="1" dirty="0">
                <a:solidFill>
                  <a:schemeClr val="tx1">
                    <a:lumMod val="75000"/>
                    <a:lumOff val="25000"/>
                  </a:schemeClr>
                </a:solidFill>
              </a:rPr>
              <a:t>（</a:t>
            </a:r>
            <a:r>
              <a:rPr lang="en-US" altLang="zh-CN" b="1" dirty="0">
                <a:solidFill>
                  <a:schemeClr val="tx1">
                    <a:lumMod val="75000"/>
                    <a:lumOff val="25000"/>
                  </a:schemeClr>
                </a:solidFill>
              </a:rPr>
              <a:t>2</a:t>
            </a:r>
            <a:r>
              <a:rPr lang="zh-CN" altLang="en-US" b="1" dirty="0">
                <a:solidFill>
                  <a:schemeClr val="tx1">
                    <a:lumMod val="75000"/>
                    <a:lumOff val="25000"/>
                  </a:schemeClr>
                </a:solidFill>
              </a:rPr>
              <a:t>）增量抽取</a:t>
            </a:r>
            <a:endParaRPr lang="zh-CN" altLang="en-US" b="1" dirty="0">
              <a:solidFill>
                <a:srgbClr val="FF0000"/>
              </a:solidFill>
            </a:endParaRPr>
          </a:p>
          <a:p>
            <a:pPr>
              <a:lnSpc>
                <a:spcPct val="150000"/>
              </a:lnSpc>
            </a:pPr>
            <a:r>
              <a:rPr lang="zh-CN" altLang="en-US" dirty="0">
                <a:solidFill>
                  <a:prstClr val="black">
                    <a:lumMod val="50000"/>
                    <a:lumOff val="50000"/>
                  </a:prstClr>
                </a:solidFill>
              </a:rPr>
              <a:t>② 时间戳方式，即在源数据表中增加一个时间戳字段。当系统修改源端数据表中的数据时，同时修改时间戳的值。在进行数据抽取时，通过比较系统时间和时间戳的值来决定需要抽取哪些数据。</a:t>
            </a:r>
            <a:endParaRPr lang="zh-CN" altLang="en-US" dirty="0">
              <a:solidFill>
                <a:prstClr val="black">
                  <a:lumMod val="50000"/>
                  <a:lumOff val="50000"/>
                </a:prstClr>
              </a:solidFill>
            </a:endParaRPr>
          </a:p>
          <a:p>
            <a:pPr>
              <a:lnSpc>
                <a:spcPct val="150000"/>
              </a:lnSpc>
            </a:pPr>
            <a:r>
              <a:rPr lang="zh-CN" altLang="en-US" dirty="0">
                <a:solidFill>
                  <a:prstClr val="black">
                    <a:lumMod val="50000"/>
                    <a:lumOff val="50000"/>
                  </a:prstClr>
                </a:solidFill>
              </a:rPr>
              <a:t>③ 全表对比方式，即每次从源端数据表中读取所有数据，然后逐条比较数据，将修改过的数据过滤出来。此种方式主要采用</a:t>
            </a:r>
            <a:r>
              <a:rPr lang="en-US" altLang="zh-CN" dirty="0">
                <a:solidFill>
                  <a:prstClr val="black">
                    <a:lumMod val="50000"/>
                    <a:lumOff val="50000"/>
                  </a:prstClr>
                </a:solidFill>
              </a:rPr>
              <a:t>MD5</a:t>
            </a:r>
            <a:r>
              <a:rPr lang="zh-CN" altLang="en-US" dirty="0">
                <a:solidFill>
                  <a:prstClr val="black">
                    <a:lumMod val="50000"/>
                    <a:lumOff val="50000"/>
                  </a:prstClr>
                </a:solidFill>
              </a:rPr>
              <a:t>校验码。全表对比方式不会对源端表结构产生影响。</a:t>
            </a:r>
            <a:endParaRPr lang="zh-CN" altLang="en-US" dirty="0">
              <a:solidFill>
                <a:prstClr val="black">
                  <a:lumMod val="50000"/>
                  <a:lumOff val="50000"/>
                </a:prstClr>
              </a:solidFill>
            </a:endParaRPr>
          </a:p>
          <a:p>
            <a:pPr>
              <a:lnSpc>
                <a:spcPct val="150000"/>
              </a:lnSpc>
            </a:pPr>
            <a:r>
              <a:rPr lang="zh-CN" altLang="en-US" dirty="0">
                <a:solidFill>
                  <a:prstClr val="black">
                    <a:lumMod val="50000"/>
                    <a:lumOff val="50000"/>
                  </a:prstClr>
                </a:solidFill>
              </a:rPr>
              <a:t>④ 日志对比方式，即通过分析数据库的日志来抽取相应的数据。这种方式主要是在</a:t>
            </a:r>
            <a:r>
              <a:rPr lang="en-US" altLang="zh-CN" dirty="0">
                <a:solidFill>
                  <a:prstClr val="black">
                    <a:lumMod val="50000"/>
                    <a:lumOff val="50000"/>
                  </a:prstClr>
                </a:solidFill>
              </a:rPr>
              <a:t>Oracle 9i</a:t>
            </a:r>
            <a:r>
              <a:rPr lang="zh-CN" altLang="en-US" dirty="0">
                <a:solidFill>
                  <a:prstClr val="black">
                    <a:lumMod val="50000"/>
                    <a:lumOff val="50000"/>
                  </a:prstClr>
                </a:solidFill>
              </a:rPr>
              <a:t>数据库中引入的。</a:t>
            </a:r>
            <a:endParaRPr lang="zh-CN" altLang="en-US" dirty="0">
              <a:solidFill>
                <a:prstClr val="black">
                  <a:lumMod val="50000"/>
                  <a:lumOff val="50000"/>
                </a:prstClr>
              </a:solidFill>
            </a:endParaRPr>
          </a:p>
          <a:p>
            <a:pPr>
              <a:lnSpc>
                <a:spcPct val="150000"/>
              </a:lnSpc>
            </a:pPr>
            <a:r>
              <a:rPr lang="zh-CN" altLang="en-US" dirty="0">
                <a:solidFill>
                  <a:prstClr val="black">
                    <a:lumMod val="50000"/>
                    <a:lumOff val="50000"/>
                  </a:prstClr>
                </a:solidFill>
              </a:rPr>
              <a:t>以上</a:t>
            </a:r>
            <a:r>
              <a:rPr lang="en-US" altLang="zh-CN" dirty="0">
                <a:solidFill>
                  <a:prstClr val="black">
                    <a:lumMod val="50000"/>
                    <a:lumOff val="50000"/>
                  </a:prstClr>
                </a:solidFill>
              </a:rPr>
              <a:t>4</a:t>
            </a:r>
            <a:r>
              <a:rPr lang="zh-CN" altLang="en-US" dirty="0">
                <a:solidFill>
                  <a:prstClr val="black">
                    <a:lumMod val="50000"/>
                    <a:lumOff val="50000"/>
                  </a:prstClr>
                </a:solidFill>
              </a:rPr>
              <a:t>种方式中，时间戳方式是使用最为广泛的，在银行业务中采用的就是时间戳方式。</a:t>
            </a:r>
            <a:endParaRPr lang="zh-CN" altLang="en-US" dirty="0">
              <a:solidFill>
                <a:prstClr val="black">
                  <a:lumMod val="50000"/>
                  <a:lumOff val="50000"/>
                </a:prstClr>
              </a:solidFill>
            </a:endParaRPr>
          </a:p>
          <a:p>
            <a:pPr>
              <a:lnSpc>
                <a:spcPct val="150000"/>
              </a:lnSpc>
            </a:pPr>
            <a:endParaRPr lang="zh-CN" altLang="en-US" dirty="0">
              <a:solidFill>
                <a:prstClr val="black">
                  <a:lumMod val="50000"/>
                  <a:lumOff val="50000"/>
                </a:prstClr>
              </a:solidFill>
            </a:endParaRPr>
          </a:p>
        </p:txBody>
      </p:sp>
      <p:sp>
        <p:nvSpPr>
          <p:cNvPr id="19"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矩形 34"/>
          <p:cNvSpPr/>
          <p:nvPr/>
        </p:nvSpPr>
        <p:spPr>
          <a:xfrm>
            <a:off x="3873271" y="2717984"/>
            <a:ext cx="1077514" cy="1015663"/>
          </a:xfrm>
          <a:prstGeom prst="rect">
            <a:avLst/>
          </a:prstGeom>
        </p:spPr>
        <p:txBody>
          <a:bodyPr wrap="square">
            <a:spAutoFit/>
          </a:bodyPr>
          <a:lstStyle/>
          <a:p>
            <a:r>
              <a:rPr lang="zh-CN" altLang="en-US" sz="2000" b="1" dirty="0">
                <a:solidFill>
                  <a:prstClr val="white"/>
                </a:solidFill>
              </a:rPr>
              <a:t>“一切围绕需求”</a:t>
            </a:r>
            <a:endParaRPr lang="en-US" altLang="zh-CN" sz="2000" b="1" dirty="0">
              <a:solidFill>
                <a:prstClr val="white"/>
              </a:solidFill>
            </a:endParaRPr>
          </a:p>
        </p:txBody>
      </p:sp>
      <p:sp>
        <p:nvSpPr>
          <p:cNvPr id="46" name="文本框 6"/>
          <p:cNvSpPr txBox="1"/>
          <p:nvPr/>
        </p:nvSpPr>
        <p:spPr>
          <a:xfrm>
            <a:off x="452232" y="173917"/>
            <a:ext cx="2134430" cy="415498"/>
          </a:xfrm>
          <a:prstGeom prst="rect">
            <a:avLst/>
          </a:prstGeom>
          <a:noFill/>
        </p:spPr>
        <p:txBody>
          <a:bodyPr wrap="none" rtlCol="0">
            <a:spAutoFit/>
          </a:bodyPr>
          <a:lstStyle/>
          <a:p>
            <a:r>
              <a:rPr lang="en-US" altLang="zh-CN" sz="2100" b="1" spc="225" dirty="0">
                <a:solidFill>
                  <a:prstClr val="white"/>
                </a:solidFill>
              </a:rPr>
              <a:t>3.1</a:t>
            </a:r>
            <a:r>
              <a:rPr lang="zh-CN" altLang="en-US" sz="2100" b="1" spc="225" dirty="0">
                <a:solidFill>
                  <a:prstClr val="white"/>
                </a:solidFill>
              </a:rPr>
              <a:t>　</a:t>
            </a:r>
            <a:r>
              <a:rPr lang="en-US" altLang="zh-CN" sz="2100" b="1" spc="225" dirty="0">
                <a:solidFill>
                  <a:prstClr val="white"/>
                </a:solidFill>
              </a:rPr>
              <a:t>ETL</a:t>
            </a:r>
            <a:r>
              <a:rPr lang="zh-CN" altLang="en-US" sz="2100" b="1" spc="225" dirty="0">
                <a:solidFill>
                  <a:prstClr val="white"/>
                </a:solidFill>
              </a:rPr>
              <a:t>入门</a:t>
            </a:r>
            <a:endParaRPr lang="zh-CN" altLang="en-US" sz="2100" b="1" spc="225" dirty="0">
              <a:solidFill>
                <a:prstClr val="white"/>
              </a:solidFill>
            </a:endParaRPr>
          </a:p>
        </p:txBody>
      </p:sp>
      <p:sp>
        <p:nvSpPr>
          <p:cNvPr id="8" name="文本框 7"/>
          <p:cNvSpPr txBox="1"/>
          <p:nvPr/>
        </p:nvSpPr>
        <p:spPr>
          <a:xfrm>
            <a:off x="591016" y="1014761"/>
            <a:ext cx="7984272" cy="5029390"/>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rPr>
              <a:t>2</a:t>
            </a:r>
            <a:r>
              <a:rPr lang="zh-CN" altLang="zh-CN" b="1" dirty="0">
                <a:solidFill>
                  <a:schemeClr val="tx1">
                    <a:lumMod val="75000"/>
                    <a:lumOff val="25000"/>
                  </a:schemeClr>
                </a:solidFill>
              </a:rPr>
              <a:t>．</a:t>
            </a:r>
            <a:r>
              <a:rPr lang="zh-CN" altLang="en-US" b="1" dirty="0">
                <a:solidFill>
                  <a:schemeClr val="tx1">
                    <a:lumMod val="75000"/>
                    <a:lumOff val="25000"/>
                  </a:schemeClr>
                </a:solidFill>
              </a:rPr>
              <a:t>数据转换</a:t>
            </a:r>
            <a:endParaRPr lang="zh-CN" altLang="zh-CN" b="1" dirty="0">
              <a:solidFill>
                <a:srgbClr val="FF0000"/>
              </a:solidFill>
            </a:endParaRPr>
          </a:p>
          <a:p>
            <a:pPr>
              <a:lnSpc>
                <a:spcPct val="150000"/>
              </a:lnSpc>
            </a:pPr>
            <a:r>
              <a:rPr lang="zh-CN" altLang="en-US" b="1" dirty="0">
                <a:solidFill>
                  <a:srgbClr val="FF0000"/>
                </a:solidFill>
              </a:rPr>
              <a:t>    </a:t>
            </a:r>
            <a:r>
              <a:rPr lang="zh-CN" altLang="en-US" dirty="0">
                <a:solidFill>
                  <a:prstClr val="black">
                    <a:lumMod val="50000"/>
                    <a:lumOff val="50000"/>
                  </a:prstClr>
                </a:solidFill>
              </a:rPr>
              <a:t>    数据转换就是将从数据源获取的数据按照业务需求，通过转换、清洗、拆分等，加工成目的数据源所需要的格式。数据转换是</a:t>
            </a:r>
            <a:r>
              <a:rPr lang="en-US" altLang="zh-CN" dirty="0">
                <a:solidFill>
                  <a:prstClr val="black">
                    <a:lumMod val="50000"/>
                    <a:lumOff val="50000"/>
                  </a:prstClr>
                </a:solidFill>
              </a:rPr>
              <a:t>ETL</a:t>
            </a:r>
            <a:r>
              <a:rPr lang="zh-CN" altLang="en-US" dirty="0">
                <a:solidFill>
                  <a:prstClr val="black">
                    <a:lumMod val="50000"/>
                    <a:lumOff val="50000"/>
                  </a:prstClr>
                </a:solidFill>
              </a:rPr>
              <a:t>过程中最关键的步骤，它主要是对数据格式、数据类型等进行转换。它可以在数据抽取过程中进行，也可以通过</a:t>
            </a:r>
            <a:r>
              <a:rPr lang="en-US" altLang="zh-CN" dirty="0">
                <a:solidFill>
                  <a:prstClr val="black">
                    <a:lumMod val="50000"/>
                    <a:lumOff val="50000"/>
                  </a:prstClr>
                </a:solidFill>
              </a:rPr>
              <a:t>ETL</a:t>
            </a:r>
            <a:r>
              <a:rPr lang="zh-CN" altLang="en-US" dirty="0">
                <a:solidFill>
                  <a:prstClr val="black">
                    <a:lumMod val="50000"/>
                    <a:lumOff val="50000"/>
                  </a:prstClr>
                </a:solidFill>
              </a:rPr>
              <a:t>引擎进行转换。数据转换的原因非常多，主要包括以下</a:t>
            </a:r>
            <a:r>
              <a:rPr lang="en-US" altLang="zh-CN" dirty="0">
                <a:solidFill>
                  <a:prstClr val="black">
                    <a:lumMod val="50000"/>
                    <a:lumOff val="50000"/>
                  </a:prstClr>
                </a:solidFill>
              </a:rPr>
              <a:t>3</a:t>
            </a:r>
            <a:r>
              <a:rPr lang="zh-CN" altLang="en-US" dirty="0">
                <a:solidFill>
                  <a:prstClr val="black">
                    <a:lumMod val="50000"/>
                    <a:lumOff val="50000"/>
                  </a:prstClr>
                </a:solidFill>
              </a:rPr>
              <a:t>种：</a:t>
            </a:r>
            <a:endParaRPr lang="en-US" altLang="zh-CN" dirty="0">
              <a:solidFill>
                <a:prstClr val="black">
                  <a:lumMod val="50000"/>
                  <a:lumOff val="50000"/>
                </a:prstClr>
              </a:solidFill>
            </a:endParaRPr>
          </a:p>
          <a:p>
            <a:pPr>
              <a:lnSpc>
                <a:spcPct val="150000"/>
              </a:lnSpc>
            </a:pPr>
            <a:r>
              <a:rPr lang="zh-CN" altLang="en-US" dirty="0">
                <a:solidFill>
                  <a:prstClr val="black">
                    <a:lumMod val="50000"/>
                    <a:lumOff val="50000"/>
                  </a:prstClr>
                </a:solidFill>
              </a:rPr>
              <a:t>① 数据不完整，指数据库的数据信息缺失。这种转换需要对数据内容进行二次输入，以进行补全。</a:t>
            </a:r>
            <a:endParaRPr lang="zh-CN" altLang="en-US" dirty="0">
              <a:solidFill>
                <a:prstClr val="black">
                  <a:lumMod val="50000"/>
                  <a:lumOff val="50000"/>
                </a:prstClr>
              </a:solidFill>
            </a:endParaRPr>
          </a:p>
          <a:p>
            <a:pPr>
              <a:lnSpc>
                <a:spcPct val="150000"/>
              </a:lnSpc>
            </a:pPr>
            <a:r>
              <a:rPr lang="zh-CN" altLang="en-US" dirty="0">
                <a:solidFill>
                  <a:prstClr val="black">
                    <a:lumMod val="50000"/>
                    <a:lumOff val="50000"/>
                  </a:prstClr>
                </a:solidFill>
              </a:rPr>
              <a:t>② 数据格式错误，指数据超出数据范围。可通过定义完整性进行模式约束。</a:t>
            </a:r>
            <a:endParaRPr lang="zh-CN" altLang="en-US" dirty="0">
              <a:solidFill>
                <a:prstClr val="black">
                  <a:lumMod val="50000"/>
                  <a:lumOff val="50000"/>
                </a:prstClr>
              </a:solidFill>
            </a:endParaRPr>
          </a:p>
          <a:p>
            <a:pPr>
              <a:lnSpc>
                <a:spcPct val="150000"/>
              </a:lnSpc>
            </a:pPr>
            <a:r>
              <a:rPr lang="zh-CN" altLang="en-US" dirty="0">
                <a:solidFill>
                  <a:prstClr val="black">
                    <a:lumMod val="50000"/>
                    <a:lumOff val="50000"/>
                  </a:prstClr>
                </a:solidFill>
              </a:rPr>
              <a:t>③ 数据不一致，即主表与子表的数据不能匹配。可通过业务主管部门确认后，再进行二次抽取。</a:t>
            </a:r>
            <a:endParaRPr lang="zh-CN" altLang="en-US" dirty="0">
              <a:solidFill>
                <a:prstClr val="black">
                  <a:lumMod val="50000"/>
                  <a:lumOff val="50000"/>
                </a:prstClr>
              </a:solidFill>
            </a:endParaRPr>
          </a:p>
          <a:p>
            <a:pPr>
              <a:lnSpc>
                <a:spcPct val="150000"/>
              </a:lnSpc>
            </a:pPr>
            <a:endParaRPr lang="zh-CN" altLang="en-US" dirty="0">
              <a:solidFill>
                <a:prstClr val="black">
                  <a:lumMod val="50000"/>
                  <a:lumOff val="50000"/>
                </a:prstClr>
              </a:solidFill>
            </a:endParaRPr>
          </a:p>
        </p:txBody>
      </p:sp>
      <p:sp>
        <p:nvSpPr>
          <p:cNvPr id="19"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矩形 34"/>
          <p:cNvSpPr/>
          <p:nvPr/>
        </p:nvSpPr>
        <p:spPr>
          <a:xfrm>
            <a:off x="3873271" y="2717984"/>
            <a:ext cx="1077514" cy="1015663"/>
          </a:xfrm>
          <a:prstGeom prst="rect">
            <a:avLst/>
          </a:prstGeom>
        </p:spPr>
        <p:txBody>
          <a:bodyPr wrap="square">
            <a:spAutoFit/>
          </a:bodyPr>
          <a:lstStyle/>
          <a:p>
            <a:r>
              <a:rPr lang="zh-CN" altLang="en-US" sz="2000" b="1" dirty="0">
                <a:solidFill>
                  <a:prstClr val="white"/>
                </a:solidFill>
              </a:rPr>
              <a:t>“一切围绕需求”</a:t>
            </a:r>
            <a:endParaRPr lang="en-US" altLang="zh-CN" sz="2000" b="1" dirty="0">
              <a:solidFill>
                <a:prstClr val="white"/>
              </a:solidFill>
            </a:endParaRPr>
          </a:p>
        </p:txBody>
      </p:sp>
      <p:sp>
        <p:nvSpPr>
          <p:cNvPr id="46" name="文本框 6"/>
          <p:cNvSpPr txBox="1"/>
          <p:nvPr/>
        </p:nvSpPr>
        <p:spPr>
          <a:xfrm>
            <a:off x="452232" y="173917"/>
            <a:ext cx="2134430" cy="415498"/>
          </a:xfrm>
          <a:prstGeom prst="rect">
            <a:avLst/>
          </a:prstGeom>
          <a:noFill/>
        </p:spPr>
        <p:txBody>
          <a:bodyPr wrap="none" rtlCol="0">
            <a:spAutoFit/>
          </a:bodyPr>
          <a:lstStyle/>
          <a:p>
            <a:r>
              <a:rPr lang="en-US" altLang="zh-CN" sz="2100" b="1" spc="225" dirty="0">
                <a:solidFill>
                  <a:prstClr val="white"/>
                </a:solidFill>
              </a:rPr>
              <a:t>3.1</a:t>
            </a:r>
            <a:r>
              <a:rPr lang="zh-CN" altLang="en-US" sz="2100" b="1" spc="225" dirty="0">
                <a:solidFill>
                  <a:prstClr val="white"/>
                </a:solidFill>
              </a:rPr>
              <a:t>　</a:t>
            </a:r>
            <a:r>
              <a:rPr lang="en-US" altLang="zh-CN" sz="2100" b="1" spc="225" dirty="0">
                <a:solidFill>
                  <a:prstClr val="white"/>
                </a:solidFill>
              </a:rPr>
              <a:t>ETL</a:t>
            </a:r>
            <a:r>
              <a:rPr lang="zh-CN" altLang="en-US" sz="2100" b="1" spc="225" dirty="0">
                <a:solidFill>
                  <a:prstClr val="white"/>
                </a:solidFill>
              </a:rPr>
              <a:t>入门</a:t>
            </a:r>
            <a:endParaRPr lang="zh-CN" altLang="en-US" sz="2100" b="1" spc="225" dirty="0">
              <a:solidFill>
                <a:prstClr val="white"/>
              </a:solidFill>
            </a:endParaRPr>
          </a:p>
        </p:txBody>
      </p:sp>
      <p:sp>
        <p:nvSpPr>
          <p:cNvPr id="8" name="文本框 7"/>
          <p:cNvSpPr txBox="1"/>
          <p:nvPr/>
        </p:nvSpPr>
        <p:spPr>
          <a:xfrm>
            <a:off x="591016" y="1014761"/>
            <a:ext cx="7984272" cy="2536400"/>
          </a:xfrm>
          <a:prstGeom prst="rect">
            <a:avLst/>
          </a:prstGeom>
          <a:noFill/>
        </p:spPr>
        <p:txBody>
          <a:bodyPr wrap="square" rtlCol="0">
            <a:spAutoFit/>
          </a:bodyPr>
          <a:lstStyle/>
          <a:p>
            <a:pPr>
              <a:lnSpc>
                <a:spcPct val="150000"/>
              </a:lnSpc>
            </a:pPr>
            <a:endParaRPr lang="en-US" altLang="zh-CN" b="1" dirty="0">
              <a:solidFill>
                <a:srgbClr val="FF0000"/>
              </a:solidFill>
            </a:endParaRPr>
          </a:p>
          <a:p>
            <a:pPr>
              <a:lnSpc>
                <a:spcPct val="150000"/>
              </a:lnSpc>
            </a:pPr>
            <a:r>
              <a:rPr lang="en-US" altLang="zh-CN" b="1" dirty="0">
                <a:solidFill>
                  <a:schemeClr val="tx1">
                    <a:lumMod val="75000"/>
                    <a:lumOff val="25000"/>
                  </a:schemeClr>
                </a:solidFill>
              </a:rPr>
              <a:t>3</a:t>
            </a:r>
            <a:r>
              <a:rPr lang="zh-CN" altLang="zh-CN" b="1" dirty="0">
                <a:solidFill>
                  <a:schemeClr val="tx1">
                    <a:lumMod val="75000"/>
                    <a:lumOff val="25000"/>
                  </a:schemeClr>
                </a:solidFill>
              </a:rPr>
              <a:t>．</a:t>
            </a:r>
            <a:r>
              <a:rPr lang="zh-CN" altLang="en-US" b="1" dirty="0">
                <a:solidFill>
                  <a:schemeClr val="tx1">
                    <a:lumMod val="75000"/>
                    <a:lumOff val="25000"/>
                  </a:schemeClr>
                </a:solidFill>
              </a:rPr>
              <a:t>数据加载</a:t>
            </a:r>
            <a:endParaRPr lang="zh-CN" altLang="zh-CN" b="1" dirty="0">
              <a:solidFill>
                <a:srgbClr val="FF0000"/>
              </a:solidFill>
            </a:endParaRPr>
          </a:p>
          <a:p>
            <a:pPr>
              <a:lnSpc>
                <a:spcPct val="150000"/>
              </a:lnSpc>
            </a:pPr>
            <a:r>
              <a:rPr lang="zh-CN" altLang="en-US" dirty="0">
                <a:solidFill>
                  <a:prstClr val="black">
                    <a:lumMod val="50000"/>
                    <a:lumOff val="50000"/>
                  </a:prstClr>
                </a:solidFill>
              </a:rPr>
              <a:t>      数据加载是</a:t>
            </a:r>
            <a:r>
              <a:rPr lang="en-US" altLang="zh-CN" dirty="0">
                <a:solidFill>
                  <a:prstClr val="black">
                    <a:lumMod val="50000"/>
                    <a:lumOff val="50000"/>
                  </a:prstClr>
                </a:solidFill>
              </a:rPr>
              <a:t>ETL</a:t>
            </a:r>
            <a:r>
              <a:rPr lang="zh-CN" altLang="en-US" dirty="0">
                <a:solidFill>
                  <a:prstClr val="black">
                    <a:lumMod val="50000"/>
                    <a:lumOff val="50000"/>
                  </a:prstClr>
                </a:solidFill>
              </a:rPr>
              <a:t>的最后一个步骤，即将数据从临时表或文件中，加载到指定的数据仓库中。一般来说，有直接</a:t>
            </a:r>
            <a:r>
              <a:rPr lang="en-US" altLang="zh-CN" dirty="0">
                <a:solidFill>
                  <a:prstClr val="black">
                    <a:lumMod val="50000"/>
                    <a:lumOff val="50000"/>
                  </a:prstClr>
                </a:solidFill>
              </a:rPr>
              <a:t>SQL</a:t>
            </a:r>
            <a:r>
              <a:rPr lang="zh-CN" altLang="en-US" dirty="0">
                <a:solidFill>
                  <a:prstClr val="black">
                    <a:lumMod val="50000"/>
                    <a:lumOff val="50000"/>
                  </a:prstClr>
                </a:solidFill>
              </a:rPr>
              <a:t>语句操作和利用装载工具进行加载两种方式，最佳装载方式取决于操作类型以及数据的加载量。</a:t>
            </a:r>
            <a:endParaRPr lang="zh-CN" altLang="en-US" dirty="0">
              <a:solidFill>
                <a:prstClr val="black">
                  <a:lumMod val="50000"/>
                  <a:lumOff val="50000"/>
                </a:prstClr>
              </a:solidFill>
            </a:endParaRPr>
          </a:p>
          <a:p>
            <a:pPr>
              <a:lnSpc>
                <a:spcPct val="150000"/>
              </a:lnSpc>
            </a:pPr>
            <a:endParaRPr lang="zh-CN" altLang="en-US" dirty="0">
              <a:solidFill>
                <a:prstClr val="black">
                  <a:lumMod val="50000"/>
                  <a:lumOff val="50000"/>
                </a:prstClr>
              </a:solidFill>
            </a:endParaRPr>
          </a:p>
        </p:txBody>
      </p:sp>
      <p:sp>
        <p:nvSpPr>
          <p:cNvPr id="19"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矩形 34"/>
          <p:cNvSpPr/>
          <p:nvPr/>
        </p:nvSpPr>
        <p:spPr>
          <a:xfrm>
            <a:off x="3873271" y="2717984"/>
            <a:ext cx="1077514" cy="1015663"/>
          </a:xfrm>
          <a:prstGeom prst="rect">
            <a:avLst/>
          </a:prstGeom>
        </p:spPr>
        <p:txBody>
          <a:bodyPr wrap="square">
            <a:spAutoFit/>
          </a:bodyPr>
          <a:lstStyle/>
          <a:p>
            <a:r>
              <a:rPr lang="zh-CN" altLang="en-US" sz="2000" b="1" dirty="0">
                <a:solidFill>
                  <a:prstClr val="white"/>
                </a:solidFill>
              </a:rPr>
              <a:t>“一切围绕需求”</a:t>
            </a:r>
            <a:endParaRPr lang="en-US" altLang="zh-CN" sz="2000" b="1" dirty="0">
              <a:solidFill>
                <a:prstClr val="white"/>
              </a:solidFill>
            </a:endParaRPr>
          </a:p>
        </p:txBody>
      </p:sp>
      <p:sp>
        <p:nvSpPr>
          <p:cNvPr id="46" name="文本框 6"/>
          <p:cNvSpPr txBox="1"/>
          <p:nvPr/>
        </p:nvSpPr>
        <p:spPr>
          <a:xfrm>
            <a:off x="452232" y="173917"/>
            <a:ext cx="2134430" cy="415498"/>
          </a:xfrm>
          <a:prstGeom prst="rect">
            <a:avLst/>
          </a:prstGeom>
          <a:noFill/>
        </p:spPr>
        <p:txBody>
          <a:bodyPr wrap="none" rtlCol="0">
            <a:spAutoFit/>
          </a:bodyPr>
          <a:lstStyle/>
          <a:p>
            <a:r>
              <a:rPr lang="en-US" altLang="zh-CN" sz="2100" b="1" spc="225" dirty="0">
                <a:solidFill>
                  <a:prstClr val="white"/>
                </a:solidFill>
              </a:rPr>
              <a:t>3.1</a:t>
            </a:r>
            <a:r>
              <a:rPr lang="zh-CN" altLang="en-US" sz="2100" b="1" spc="225" dirty="0">
                <a:solidFill>
                  <a:prstClr val="white"/>
                </a:solidFill>
              </a:rPr>
              <a:t>　</a:t>
            </a:r>
            <a:r>
              <a:rPr lang="en-US" altLang="zh-CN" sz="2100" b="1" spc="225" dirty="0">
                <a:solidFill>
                  <a:prstClr val="white"/>
                </a:solidFill>
              </a:rPr>
              <a:t>ETL</a:t>
            </a:r>
            <a:r>
              <a:rPr lang="zh-CN" altLang="en-US" sz="2100" b="1" spc="225" dirty="0">
                <a:solidFill>
                  <a:prstClr val="white"/>
                </a:solidFill>
              </a:rPr>
              <a:t>入门</a:t>
            </a:r>
            <a:endParaRPr lang="zh-CN" altLang="en-US" sz="2100" b="1" spc="225" dirty="0">
              <a:solidFill>
                <a:prstClr val="white"/>
              </a:solidFill>
            </a:endParaRPr>
          </a:p>
        </p:txBody>
      </p:sp>
      <p:sp>
        <p:nvSpPr>
          <p:cNvPr id="8" name="文本框 7"/>
          <p:cNvSpPr txBox="1"/>
          <p:nvPr/>
        </p:nvSpPr>
        <p:spPr>
          <a:xfrm>
            <a:off x="591016" y="1014761"/>
            <a:ext cx="7984272" cy="3782895"/>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rPr>
              <a:t>3.1.3  ETL</a:t>
            </a:r>
            <a:r>
              <a:rPr lang="zh-CN" altLang="en-US" b="1" dirty="0">
                <a:solidFill>
                  <a:schemeClr val="tx1">
                    <a:lumMod val="75000"/>
                    <a:lumOff val="25000"/>
                  </a:schemeClr>
                </a:solidFill>
              </a:rPr>
              <a:t>技术选型</a:t>
            </a:r>
            <a:endParaRPr lang="en-US" altLang="zh-CN" b="1" dirty="0">
              <a:solidFill>
                <a:srgbClr val="FF0000"/>
              </a:solidFill>
            </a:endParaRPr>
          </a:p>
          <a:p>
            <a:pPr>
              <a:lnSpc>
                <a:spcPct val="150000"/>
              </a:lnSpc>
            </a:pPr>
            <a:r>
              <a:rPr lang="en-US" altLang="zh-CN" dirty="0">
                <a:solidFill>
                  <a:prstClr val="black">
                    <a:lumMod val="50000"/>
                    <a:lumOff val="50000"/>
                  </a:prstClr>
                </a:solidFill>
              </a:rPr>
              <a:t>        ETL</a:t>
            </a:r>
            <a:r>
              <a:rPr lang="zh-CN" altLang="en-US" dirty="0">
                <a:solidFill>
                  <a:prstClr val="black">
                    <a:lumMod val="50000"/>
                    <a:lumOff val="50000"/>
                  </a:prstClr>
                </a:solidFill>
              </a:rPr>
              <a:t>技术的选型，主要从成本、人员、案例和技术支持来衡量。目前流行的</a:t>
            </a:r>
            <a:r>
              <a:rPr lang="en-US" altLang="zh-CN" dirty="0">
                <a:solidFill>
                  <a:prstClr val="black">
                    <a:lumMod val="50000"/>
                    <a:lumOff val="50000"/>
                  </a:prstClr>
                </a:solidFill>
              </a:rPr>
              <a:t>3</a:t>
            </a:r>
            <a:r>
              <a:rPr lang="zh-CN" altLang="en-US" dirty="0">
                <a:solidFill>
                  <a:prstClr val="black">
                    <a:lumMod val="50000"/>
                    <a:lumOff val="50000"/>
                  </a:prstClr>
                </a:solidFill>
              </a:rPr>
              <a:t>种主要技术为</a:t>
            </a:r>
            <a:r>
              <a:rPr lang="en-US" altLang="zh-CN" dirty="0" err="1">
                <a:solidFill>
                  <a:prstClr val="black">
                    <a:lumMod val="50000"/>
                    <a:lumOff val="50000"/>
                  </a:prstClr>
                </a:solidFill>
              </a:rPr>
              <a:t>Datastage</a:t>
            </a:r>
            <a:r>
              <a:rPr lang="zh-CN" altLang="en-US" dirty="0">
                <a:solidFill>
                  <a:prstClr val="black">
                    <a:lumMod val="50000"/>
                    <a:lumOff val="50000"/>
                  </a:prstClr>
                </a:solidFill>
              </a:rPr>
              <a:t>、</a:t>
            </a:r>
            <a:r>
              <a:rPr lang="en-US" altLang="zh-CN" dirty="0" err="1">
                <a:solidFill>
                  <a:prstClr val="black">
                    <a:lumMod val="50000"/>
                    <a:lumOff val="50000"/>
                  </a:prstClr>
                </a:solidFill>
              </a:rPr>
              <a:t>Powercenter</a:t>
            </a:r>
            <a:r>
              <a:rPr lang="zh-CN" altLang="en-US" dirty="0">
                <a:solidFill>
                  <a:prstClr val="black">
                    <a:lumMod val="50000"/>
                    <a:lumOff val="50000"/>
                  </a:prstClr>
                </a:solidFill>
              </a:rPr>
              <a:t>和</a:t>
            </a:r>
            <a:r>
              <a:rPr lang="en-US" altLang="zh-CN" dirty="0">
                <a:solidFill>
                  <a:prstClr val="black">
                    <a:lumMod val="50000"/>
                    <a:lumOff val="50000"/>
                  </a:prstClr>
                </a:solidFill>
              </a:rPr>
              <a:t>ETL Automation</a:t>
            </a:r>
            <a:r>
              <a:rPr lang="zh-CN" altLang="en-US" dirty="0">
                <a:solidFill>
                  <a:prstClr val="black">
                    <a:lumMod val="50000"/>
                    <a:lumOff val="50000"/>
                  </a:prstClr>
                </a:solidFill>
              </a:rPr>
              <a:t>。</a:t>
            </a:r>
            <a:endParaRPr lang="zh-CN" altLang="en-US" dirty="0">
              <a:solidFill>
                <a:prstClr val="black">
                  <a:lumMod val="50000"/>
                  <a:lumOff val="50000"/>
                </a:prstClr>
              </a:solidFill>
            </a:endParaRPr>
          </a:p>
          <a:p>
            <a:pPr>
              <a:lnSpc>
                <a:spcPct val="150000"/>
              </a:lnSpc>
            </a:pPr>
            <a:r>
              <a:rPr lang="zh-CN" altLang="en-US" dirty="0">
                <a:solidFill>
                  <a:prstClr val="black">
                    <a:lumMod val="50000"/>
                    <a:lumOff val="50000"/>
                  </a:prstClr>
                </a:solidFill>
              </a:rPr>
              <a:t>在</a:t>
            </a:r>
            <a:r>
              <a:rPr lang="en-US" altLang="zh-CN" dirty="0" err="1">
                <a:solidFill>
                  <a:prstClr val="black">
                    <a:lumMod val="50000"/>
                    <a:lumOff val="50000"/>
                  </a:prstClr>
                </a:solidFill>
              </a:rPr>
              <a:t>Datastage</a:t>
            </a:r>
            <a:r>
              <a:rPr lang="zh-CN" altLang="en-US" dirty="0">
                <a:solidFill>
                  <a:prstClr val="black">
                    <a:lumMod val="50000"/>
                    <a:lumOff val="50000"/>
                  </a:prstClr>
                </a:solidFill>
              </a:rPr>
              <a:t>和</a:t>
            </a:r>
            <a:r>
              <a:rPr lang="en-US" altLang="zh-CN" dirty="0" err="1">
                <a:solidFill>
                  <a:prstClr val="black">
                    <a:lumMod val="50000"/>
                    <a:lumOff val="50000"/>
                  </a:prstClr>
                </a:solidFill>
              </a:rPr>
              <a:t>Powercenter</a:t>
            </a:r>
            <a:r>
              <a:rPr lang="zh-CN" altLang="en-US" dirty="0">
                <a:solidFill>
                  <a:prstClr val="black">
                    <a:lumMod val="50000"/>
                    <a:lumOff val="50000"/>
                  </a:prstClr>
                </a:solidFill>
              </a:rPr>
              <a:t>中，</a:t>
            </a:r>
            <a:r>
              <a:rPr lang="en-US" altLang="zh-CN" dirty="0">
                <a:solidFill>
                  <a:prstClr val="black">
                    <a:lumMod val="50000"/>
                    <a:lumOff val="50000"/>
                  </a:prstClr>
                </a:solidFill>
              </a:rPr>
              <a:t>ETL</a:t>
            </a:r>
            <a:r>
              <a:rPr lang="zh-CN" altLang="en-US" dirty="0">
                <a:solidFill>
                  <a:prstClr val="black">
                    <a:lumMod val="50000"/>
                    <a:lumOff val="50000"/>
                  </a:prstClr>
                </a:solidFill>
              </a:rPr>
              <a:t>技术选型可以从对</a:t>
            </a:r>
            <a:r>
              <a:rPr lang="en-US" altLang="zh-CN" dirty="0">
                <a:solidFill>
                  <a:prstClr val="black">
                    <a:lumMod val="50000"/>
                    <a:lumOff val="50000"/>
                  </a:prstClr>
                </a:solidFill>
              </a:rPr>
              <a:t>ETL</a:t>
            </a:r>
            <a:r>
              <a:rPr lang="zh-CN" altLang="en-US" dirty="0">
                <a:solidFill>
                  <a:prstClr val="black">
                    <a:lumMod val="50000"/>
                    <a:lumOff val="50000"/>
                  </a:prstClr>
                </a:solidFill>
              </a:rPr>
              <a:t>流程的支持，对元数据的支持和对数据质量的支持来考虑，同时从兼顾维护的实用性、定制开发的支持等方面考虑。在</a:t>
            </a:r>
            <a:r>
              <a:rPr lang="en-US" altLang="zh-CN" dirty="0">
                <a:solidFill>
                  <a:prstClr val="black">
                    <a:lumMod val="50000"/>
                    <a:lumOff val="50000"/>
                  </a:prstClr>
                </a:solidFill>
              </a:rPr>
              <a:t>ETL</a:t>
            </a:r>
            <a:r>
              <a:rPr lang="zh-CN" altLang="en-US" dirty="0">
                <a:solidFill>
                  <a:prstClr val="black">
                    <a:lumMod val="50000"/>
                    <a:lumOff val="50000"/>
                  </a:prstClr>
                </a:solidFill>
              </a:rPr>
              <a:t>中，数据抽取过程多则上百，少则十几个，它们之间的依赖关系、出错控制及恢复的流程都是需要考虑的。</a:t>
            </a:r>
            <a:endParaRPr lang="zh-CN" altLang="en-US" dirty="0">
              <a:solidFill>
                <a:prstClr val="black">
                  <a:lumMod val="50000"/>
                  <a:lumOff val="50000"/>
                </a:prstClr>
              </a:solidFill>
            </a:endParaRPr>
          </a:p>
          <a:p>
            <a:pPr>
              <a:lnSpc>
                <a:spcPct val="150000"/>
              </a:lnSpc>
            </a:pPr>
            <a:endParaRPr lang="zh-CN" altLang="en-US" dirty="0">
              <a:solidFill>
                <a:prstClr val="black">
                  <a:lumMod val="50000"/>
                  <a:lumOff val="50000"/>
                </a:prstClr>
              </a:solidFill>
            </a:endParaRPr>
          </a:p>
          <a:p>
            <a:pPr>
              <a:lnSpc>
                <a:spcPct val="150000"/>
              </a:lnSpc>
            </a:pPr>
            <a:endParaRPr lang="zh-CN" altLang="en-US" dirty="0">
              <a:solidFill>
                <a:prstClr val="black">
                  <a:lumMod val="50000"/>
                  <a:lumOff val="50000"/>
                </a:prstClr>
              </a:solidFill>
            </a:endParaRPr>
          </a:p>
        </p:txBody>
      </p:sp>
      <p:sp>
        <p:nvSpPr>
          <p:cNvPr id="19"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72881" y="1169836"/>
              <a:ext cx="1798227" cy="523220"/>
            </a:xfrm>
            <a:prstGeom prst="rect">
              <a:avLst/>
            </a:prstGeom>
            <a:noFill/>
          </p:spPr>
          <p:txBody>
            <a:bodyPr wrap="none" rtlCol="0">
              <a:spAutoFit/>
            </a:bodyPr>
            <a:lstStyle/>
            <a:p>
              <a:pPr algn="ctr"/>
              <a:r>
                <a:rPr lang="zh-CN" altLang="en-US" sz="2800" dirty="0">
                  <a:solidFill>
                    <a:schemeClr val="accent4"/>
                  </a:solidFill>
                </a:rPr>
                <a:t>第三章　</a:t>
              </a:r>
              <a:r>
                <a:rPr lang="zh-CN" altLang="zh-CN" sz="2800" dirty="0">
                  <a:solidFill>
                    <a:schemeClr val="accent4"/>
                  </a:solidFill>
                </a:rPr>
                <a:t>基本技术方法</a:t>
              </a:r>
              <a:endParaRPr lang="zh-CN" altLang="en-US" sz="2800" dirty="0">
                <a:solidFill>
                  <a:schemeClr val="accent4"/>
                </a:solidFill>
              </a:endParaRPr>
            </a:p>
          </p:txBody>
        </p:sp>
      </p:grpSp>
      <p:grpSp>
        <p:nvGrpSpPr>
          <p:cNvPr id="67" name="组合 66"/>
          <p:cNvGrpSpPr/>
          <p:nvPr/>
        </p:nvGrpSpPr>
        <p:grpSpPr>
          <a:xfrm>
            <a:off x="1754534"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07351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ETL</a:t>
              </a:r>
              <a:r>
                <a:rPr lang="zh-CN"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入门</a:t>
              </a:r>
              <a:endParaRPr lang="zh-CN" altLang="zh-CN"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3.2</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zh-CN" sz="2100" spc="225" dirty="0">
                  <a:solidFill>
                    <a:schemeClr val="bg1"/>
                  </a:solidFill>
                  <a:latin typeface="微软雅黑" panose="020B0503020204020204" pitchFamily="34" charset="-122"/>
                  <a:ea typeface="微软雅黑" panose="020B0503020204020204" pitchFamily="34" charset="-122"/>
                </a:rPr>
                <a:t>技术路线</a:t>
              </a:r>
              <a:endParaRPr lang="zh-CN" altLang="zh-CN"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4" y="3469343"/>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07351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ETL</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4" y="4185131"/>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237167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ETL</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子系统</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32" name="矩形 31"/>
          <p:cNvSpPr/>
          <p:nvPr/>
        </p:nvSpPr>
        <p:spPr>
          <a:xfrm>
            <a:off x="-6350" y="-9525"/>
            <a:ext cx="9156700" cy="38258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l"/>
            <a:r>
              <a:rPr lang="zh-CN" altLang="en-US" sz="1350" dirty="0" smtClean="0">
                <a:solidFill>
                  <a:schemeClr val="bg1"/>
                </a:solidFill>
                <a:sym typeface="+mn-ea"/>
              </a:rPr>
              <a:t>大数据应用人才培养系列教材</a:t>
            </a:r>
            <a:endParaRPr kumimoji="0" lang="zh-CN" altLang="en-US" sz="1350" b="0" i="0" u="none" strike="noStrike" kern="1200" cap="none" spc="0" normalizeH="0" baseline="0" noProof="1">
              <a:ln>
                <a:noFill/>
              </a:ln>
              <a:solidFill>
                <a:prstClr val="white"/>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椭圆 1"/>
          <p:cNvSpPr/>
          <p:nvPr/>
        </p:nvSpPr>
        <p:spPr>
          <a:xfrm>
            <a:off x="3464169" y="1248508"/>
            <a:ext cx="1565031" cy="157382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731512" y="3762479"/>
            <a:ext cx="1565031" cy="157382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445182" y="3812271"/>
            <a:ext cx="1565031" cy="157382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a:stCxn id="2" idx="5"/>
            <a:endCxn id="34" idx="0"/>
          </p:cNvCxnSpPr>
          <p:nvPr/>
        </p:nvCxnSpPr>
        <p:spPr>
          <a:xfrm>
            <a:off x="4800007" y="2591850"/>
            <a:ext cx="1714021" cy="1170629"/>
          </a:xfrm>
          <a:prstGeom prst="straightConnector1">
            <a:avLst/>
          </a:prstGeom>
          <a:ln w="38100">
            <a:solidFill>
              <a:srgbClr val="40404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2" idx="3"/>
            <a:endCxn id="35" idx="0"/>
          </p:cNvCxnSpPr>
          <p:nvPr/>
        </p:nvCxnSpPr>
        <p:spPr>
          <a:xfrm flipH="1">
            <a:off x="2227698" y="2591850"/>
            <a:ext cx="1465664" cy="1220421"/>
          </a:xfrm>
          <a:prstGeom prst="straightConnector1">
            <a:avLst/>
          </a:prstGeom>
          <a:ln w="38100">
            <a:solidFill>
              <a:srgbClr val="40404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35" idx="6"/>
            <a:endCxn id="34" idx="2"/>
          </p:cNvCxnSpPr>
          <p:nvPr/>
        </p:nvCxnSpPr>
        <p:spPr>
          <a:xfrm flipV="1">
            <a:off x="3010213" y="4549391"/>
            <a:ext cx="2721299" cy="49792"/>
          </a:xfrm>
          <a:prstGeom prst="straightConnector1">
            <a:avLst/>
          </a:prstGeom>
          <a:ln w="38100">
            <a:solidFill>
              <a:srgbClr val="40404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29429" y="3400291"/>
            <a:ext cx="2297753" cy="369332"/>
          </a:xfrm>
          <a:prstGeom prst="rect">
            <a:avLst/>
          </a:prstGeom>
          <a:noFill/>
        </p:spPr>
        <p:txBody>
          <a:bodyPr wrap="square" lIns="0" tIns="0" rIns="0" bIns="0" rtlCol="0">
            <a:spAutoFit/>
          </a:bodyPr>
          <a:lstStyle/>
          <a:p>
            <a:r>
              <a:rPr lang="zh-CN" altLang="en-US" sz="2400" dirty="0">
                <a:solidFill>
                  <a:schemeClr val="tx1">
                    <a:lumMod val="75000"/>
                    <a:lumOff val="25000"/>
                  </a:schemeClr>
                </a:solidFill>
              </a:rPr>
              <a:t>数据的来源不同</a:t>
            </a:r>
            <a:endParaRPr lang="zh-CN" altLang="en-US" sz="2400" dirty="0">
              <a:solidFill>
                <a:schemeClr val="tx1">
                  <a:lumMod val="75000"/>
                  <a:lumOff val="25000"/>
                </a:schemeClr>
              </a:solidFill>
            </a:endParaRPr>
          </a:p>
        </p:txBody>
      </p:sp>
      <p:sp>
        <p:nvSpPr>
          <p:cNvPr id="17" name="TextBox 16"/>
          <p:cNvSpPr txBox="1"/>
          <p:nvPr/>
        </p:nvSpPr>
        <p:spPr>
          <a:xfrm>
            <a:off x="3702319" y="1591830"/>
            <a:ext cx="1106645" cy="984885"/>
          </a:xfrm>
          <a:prstGeom prst="rect">
            <a:avLst/>
          </a:prstGeom>
          <a:noFill/>
        </p:spPr>
        <p:txBody>
          <a:bodyPr wrap="square" lIns="0" tIns="0" rIns="0" bIns="0" rtlCol="0">
            <a:spAutoFit/>
          </a:bodyPr>
          <a:lstStyle/>
          <a:p>
            <a:pPr algn="ctr"/>
            <a:r>
              <a:rPr lang="zh-CN" altLang="en-US" sz="3200" dirty="0">
                <a:solidFill>
                  <a:schemeClr val="bg1"/>
                </a:solidFill>
              </a:rPr>
              <a:t>文本清洗</a:t>
            </a:r>
            <a:endParaRPr lang="zh-CN" altLang="en-US" sz="3200" dirty="0">
              <a:solidFill>
                <a:schemeClr val="bg1"/>
              </a:solidFill>
            </a:endParaRPr>
          </a:p>
        </p:txBody>
      </p:sp>
      <p:sp>
        <p:nvSpPr>
          <p:cNvPr id="61" name="TextBox 60"/>
          <p:cNvSpPr txBox="1"/>
          <p:nvPr/>
        </p:nvSpPr>
        <p:spPr>
          <a:xfrm>
            <a:off x="1500937" y="4024597"/>
            <a:ext cx="1360701" cy="984885"/>
          </a:xfrm>
          <a:prstGeom prst="rect">
            <a:avLst/>
          </a:prstGeom>
          <a:noFill/>
        </p:spPr>
        <p:txBody>
          <a:bodyPr wrap="square" lIns="0" tIns="0" rIns="0" bIns="0" rtlCol="0">
            <a:spAutoFit/>
          </a:bodyPr>
          <a:lstStyle>
            <a:defPPr>
              <a:defRPr lang="zh-CN"/>
            </a:defPPr>
            <a:lvl1pPr algn="ctr">
              <a:defRPr sz="3200">
                <a:solidFill>
                  <a:schemeClr val="bg1"/>
                </a:solidFill>
              </a:defRPr>
            </a:lvl1pPr>
          </a:lstStyle>
          <a:p>
            <a:r>
              <a:rPr lang="en-US" altLang="zh-CN" dirty="0"/>
              <a:t>RDBMS</a:t>
            </a:r>
            <a:r>
              <a:rPr lang="zh-CN" altLang="en-US" dirty="0"/>
              <a:t>清洗</a:t>
            </a:r>
            <a:endParaRPr lang="zh-CN" altLang="en-US" dirty="0"/>
          </a:p>
        </p:txBody>
      </p:sp>
      <p:sp>
        <p:nvSpPr>
          <p:cNvPr id="62" name="TextBox 61"/>
          <p:cNvSpPr txBox="1"/>
          <p:nvPr/>
        </p:nvSpPr>
        <p:spPr>
          <a:xfrm>
            <a:off x="5868937" y="3990998"/>
            <a:ext cx="1360700" cy="984885"/>
          </a:xfrm>
          <a:prstGeom prst="rect">
            <a:avLst/>
          </a:prstGeom>
          <a:noFill/>
        </p:spPr>
        <p:txBody>
          <a:bodyPr wrap="square" lIns="0" tIns="0" rIns="0" bIns="0" rtlCol="0">
            <a:spAutoFit/>
          </a:bodyPr>
          <a:lstStyle>
            <a:defPPr>
              <a:defRPr lang="zh-CN"/>
            </a:defPPr>
            <a:lvl1pPr algn="ctr">
              <a:defRPr sz="3200">
                <a:solidFill>
                  <a:schemeClr val="bg1"/>
                </a:solidFill>
              </a:defRPr>
            </a:lvl1pPr>
          </a:lstStyle>
          <a:p>
            <a:r>
              <a:rPr lang="en-US" altLang="zh-CN" dirty="0"/>
              <a:t>Web</a:t>
            </a:r>
            <a:r>
              <a:rPr lang="zh-CN" altLang="en-US" dirty="0"/>
              <a:t>内容清洗</a:t>
            </a:r>
            <a:endParaRPr lang="zh-CN" altLang="en-US" dirty="0"/>
          </a:p>
        </p:txBody>
      </p:sp>
      <p:sp>
        <p:nvSpPr>
          <p:cNvPr id="37" name="文本框 6"/>
          <p:cNvSpPr txBox="1"/>
          <p:nvPr/>
        </p:nvSpPr>
        <p:spPr>
          <a:xfrm>
            <a:off x="452232" y="173917"/>
            <a:ext cx="2172390" cy="415498"/>
          </a:xfrm>
          <a:prstGeom prst="rect">
            <a:avLst/>
          </a:prstGeom>
          <a:noFill/>
        </p:spPr>
        <p:txBody>
          <a:bodyPr wrap="none" rtlCol="0">
            <a:spAutoFit/>
          </a:bodyPr>
          <a:lstStyle/>
          <a:p>
            <a:r>
              <a:rPr lang="en-US" altLang="zh-CN" sz="2100" b="1" spc="225" dirty="0">
                <a:solidFill>
                  <a:prstClr val="white"/>
                </a:solidFill>
              </a:rPr>
              <a:t>3.2</a:t>
            </a:r>
            <a:r>
              <a:rPr lang="zh-CN" altLang="en-US" sz="2100" b="1" spc="225" dirty="0">
                <a:solidFill>
                  <a:prstClr val="white"/>
                </a:solidFill>
              </a:rPr>
              <a:t>　技术路线</a:t>
            </a:r>
            <a:endParaRPr lang="zh-CN" altLang="en-US" sz="2100" b="1" spc="225" dirty="0">
              <a:solidFill>
                <a:prstClr val="white"/>
              </a:solidFill>
            </a:endParaRPr>
          </a:p>
        </p:txBody>
      </p:sp>
      <p:sp>
        <p:nvSpPr>
          <p:cNvPr id="38"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37"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3.2 </a:t>
            </a:r>
            <a:r>
              <a:rPr lang="zh-CN" altLang="en-US" sz="2100" b="1" spc="225" dirty="0">
                <a:solidFill>
                  <a:prstClr val="white"/>
                </a:solidFill>
              </a:rPr>
              <a:t>技术路线</a:t>
            </a:r>
            <a:endParaRPr lang="zh-CN" altLang="en-US" sz="2100" b="1" spc="225" dirty="0">
              <a:solidFill>
                <a:prstClr val="white"/>
              </a:solidFill>
            </a:endParaRPr>
          </a:p>
        </p:txBody>
      </p:sp>
      <p:sp>
        <p:nvSpPr>
          <p:cNvPr id="5" name="文本框 4"/>
          <p:cNvSpPr txBox="1"/>
          <p:nvPr/>
        </p:nvSpPr>
        <p:spPr>
          <a:xfrm>
            <a:off x="508958" y="1137424"/>
            <a:ext cx="8017918" cy="3970318"/>
          </a:xfrm>
          <a:prstGeom prst="rect">
            <a:avLst/>
          </a:prstGeom>
          <a:noFill/>
        </p:spPr>
        <p:txBody>
          <a:bodyPr wrap="square" rtlCol="0">
            <a:spAutoFit/>
          </a:bodyPr>
          <a:lstStyle/>
          <a:p>
            <a:r>
              <a:rPr lang="en-US" altLang="zh-CN" b="1" dirty="0">
                <a:solidFill>
                  <a:schemeClr val="tx1">
                    <a:lumMod val="75000"/>
                    <a:lumOff val="25000"/>
                  </a:schemeClr>
                </a:solidFill>
              </a:rPr>
              <a:t>3.2.1</a:t>
            </a:r>
            <a:r>
              <a:rPr lang="zh-CN" altLang="zh-CN" b="1" dirty="0">
                <a:solidFill>
                  <a:schemeClr val="tx1">
                    <a:lumMod val="75000"/>
                    <a:lumOff val="25000"/>
                  </a:schemeClr>
                </a:solidFill>
              </a:rPr>
              <a:t>文本清洗路线</a:t>
            </a:r>
            <a:endParaRPr lang="en-US" altLang="zh-CN" b="1" dirty="0">
              <a:solidFill>
                <a:srgbClr val="FF0000"/>
              </a:solidFill>
            </a:endParaRPr>
          </a:p>
          <a:p>
            <a:r>
              <a:rPr lang="zh-CN" altLang="en-US" dirty="0"/>
              <a:t>    </a:t>
            </a:r>
            <a:endParaRPr lang="en-US" altLang="zh-CN" dirty="0"/>
          </a:p>
          <a:p>
            <a:r>
              <a:rPr lang="en-US" altLang="zh-CN" dirty="0"/>
              <a:t>     </a:t>
            </a:r>
            <a:endParaRPr lang="en-US" altLang="zh-CN" dirty="0"/>
          </a:p>
          <a:p>
            <a:r>
              <a:rPr lang="en-US" altLang="zh-CN" dirty="0"/>
              <a:t>      </a:t>
            </a:r>
            <a:r>
              <a:rPr lang="zh-CN" altLang="en-US" dirty="0"/>
              <a:t>对文本进行清洗主要包括电子表格中的数据清洗和文本编辑器的数据清洗。</a:t>
            </a:r>
            <a:endParaRPr lang="zh-CN" altLang="en-US" dirty="0"/>
          </a:p>
          <a:p>
            <a:r>
              <a:rPr lang="zh-CN" altLang="en-US" dirty="0"/>
              <a:t>对于电子表格中的数据清洗，主要是利用表格中的行和列，以及电子表格中的内置函数。我们通常把一些数据复制到电子表格中，电子表格根据相应分隔符（制表位或逗号或其他）把数据分成不同的列。有时候会根据系统不同来人为地制定分隔符。</a:t>
            </a:r>
            <a:endParaRPr lang="zh-CN" altLang="en-US" dirty="0"/>
          </a:p>
          <a:p>
            <a:r>
              <a:rPr lang="zh-CN" altLang="en-US" dirty="0"/>
              <a:t>    </a:t>
            </a:r>
            <a:endParaRPr lang="en-US" altLang="zh-CN" dirty="0"/>
          </a:p>
          <a:p>
            <a:r>
              <a:rPr lang="zh-CN" altLang="en-US" dirty="0"/>
              <a:t>     对于文本编辑器中的数据清洗，主要是许多操作系统中集成了文本编辑器，如</a:t>
            </a:r>
            <a:r>
              <a:rPr lang="en-US" altLang="zh-CN" dirty="0"/>
              <a:t>Windows</a:t>
            </a:r>
            <a:r>
              <a:rPr lang="zh-CN" altLang="en-US" dirty="0"/>
              <a:t>操作系统中的文本编辑器。在进行文本清洗前，需要对数据进行整理，包括对数据中的数据改变大小写、在文本每一行前端增加前缀，主要是为了在转换过程中，有可以参考的分隔符。</a:t>
            </a:r>
            <a:endParaRPr lang="zh-CN" altLang="en-US" dirty="0"/>
          </a:p>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37"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3.2 </a:t>
            </a:r>
            <a:r>
              <a:rPr lang="zh-CN" altLang="en-US" sz="2100" b="1" spc="225" dirty="0">
                <a:solidFill>
                  <a:prstClr val="white"/>
                </a:solidFill>
              </a:rPr>
              <a:t>技术路线</a:t>
            </a:r>
            <a:endParaRPr lang="zh-CN" altLang="en-US" sz="2100" b="1" spc="225" dirty="0">
              <a:solidFill>
                <a:prstClr val="white"/>
              </a:solidFill>
            </a:endParaRPr>
          </a:p>
        </p:txBody>
      </p:sp>
      <p:sp>
        <p:nvSpPr>
          <p:cNvPr id="5" name="文本框 4"/>
          <p:cNvSpPr txBox="1"/>
          <p:nvPr/>
        </p:nvSpPr>
        <p:spPr>
          <a:xfrm>
            <a:off x="508958" y="1137424"/>
            <a:ext cx="8017918" cy="4524315"/>
          </a:xfrm>
          <a:prstGeom prst="rect">
            <a:avLst/>
          </a:prstGeom>
          <a:noFill/>
        </p:spPr>
        <p:txBody>
          <a:bodyPr wrap="square" rtlCol="0">
            <a:spAutoFit/>
          </a:bodyPr>
          <a:lstStyle/>
          <a:p>
            <a:r>
              <a:rPr lang="zh-CN" altLang="en-US" dirty="0"/>
              <a:t> </a:t>
            </a:r>
            <a:r>
              <a:rPr lang="en-US" altLang="zh-CN" dirty="0"/>
              <a:t>     </a:t>
            </a:r>
            <a:endParaRPr lang="en-US" altLang="zh-CN" dirty="0"/>
          </a:p>
          <a:p>
            <a:r>
              <a:rPr lang="en-US" altLang="zh-CN" b="1" dirty="0">
                <a:solidFill>
                  <a:schemeClr val="tx1">
                    <a:lumMod val="75000"/>
                    <a:lumOff val="25000"/>
                  </a:schemeClr>
                </a:solidFill>
              </a:rPr>
              <a:t>3.2.2  RDBMS</a:t>
            </a:r>
            <a:r>
              <a:rPr lang="zh-CN" altLang="en-US" b="1" dirty="0">
                <a:solidFill>
                  <a:schemeClr val="tx1">
                    <a:lumMod val="75000"/>
                    <a:lumOff val="25000"/>
                  </a:schemeClr>
                </a:solidFill>
              </a:rPr>
              <a:t>清洗路线</a:t>
            </a:r>
            <a:endParaRPr lang="en-US" altLang="zh-CN" b="1" dirty="0">
              <a:solidFill>
                <a:srgbClr val="FF0000"/>
              </a:solidFill>
            </a:endParaRPr>
          </a:p>
          <a:p>
            <a:r>
              <a:rPr lang="zh-CN" altLang="en-US" dirty="0"/>
              <a:t>	</a:t>
            </a:r>
            <a:endParaRPr lang="zh-CN" altLang="en-US" dirty="0"/>
          </a:p>
          <a:p>
            <a:r>
              <a:rPr lang="en-US" altLang="zh-CN" sz="2400" dirty="0"/>
              <a:t>    RDBMS</a:t>
            </a:r>
            <a:r>
              <a:rPr lang="zh-CN" altLang="en-US" sz="2400" dirty="0"/>
              <a:t>即关系型数据库管理系统，它作为经典的、长期使用的数据存储解决方案，成为数据存储的标准。但由于不同的人在设计数据库时，往往存在设计缺陷，需要对数据库的数据进行清洗。通过清洗可以找到异常数据，通常使用不同的策略来清洗不同类型的数据。</a:t>
            </a:r>
            <a:endParaRPr lang="zh-CN" altLang="en-US" sz="2400" dirty="0"/>
          </a:p>
          <a:p>
            <a:r>
              <a:rPr lang="zh-CN" altLang="en-US" sz="2400" dirty="0"/>
              <a:t>    对于</a:t>
            </a:r>
            <a:r>
              <a:rPr lang="en-US" altLang="zh-CN" sz="2400" dirty="0"/>
              <a:t>RDBMS</a:t>
            </a:r>
            <a:r>
              <a:rPr lang="zh-CN" altLang="en-US" sz="2400" dirty="0"/>
              <a:t>数据的清洗，有两种方式可以选择，即可以先把数据导入数据库，然后在数据库端进行清洗；也可以在电子表格或文本编辑器中进行清洗。具体选择哪种方案，会根据不同的数据进行不同的选择。</a:t>
            </a:r>
            <a:endParaRPr lang="zh-CN" altLang="en-US" sz="2400" dirty="0"/>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37"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3.2 </a:t>
            </a:r>
            <a:r>
              <a:rPr lang="zh-CN" altLang="en-US" sz="2100" b="1" spc="225" dirty="0">
                <a:solidFill>
                  <a:prstClr val="white"/>
                </a:solidFill>
              </a:rPr>
              <a:t>技术路线</a:t>
            </a:r>
            <a:endParaRPr lang="zh-CN" altLang="en-US" sz="2100" b="1" spc="225" dirty="0">
              <a:solidFill>
                <a:prstClr val="white"/>
              </a:solidFill>
            </a:endParaRPr>
          </a:p>
        </p:txBody>
      </p:sp>
      <p:sp>
        <p:nvSpPr>
          <p:cNvPr id="5" name="文本框 4"/>
          <p:cNvSpPr txBox="1"/>
          <p:nvPr/>
        </p:nvSpPr>
        <p:spPr>
          <a:xfrm>
            <a:off x="508958" y="1137424"/>
            <a:ext cx="8017918" cy="4616648"/>
          </a:xfrm>
          <a:prstGeom prst="rect">
            <a:avLst/>
          </a:prstGeom>
          <a:noFill/>
        </p:spPr>
        <p:txBody>
          <a:bodyPr wrap="square" rtlCol="0">
            <a:spAutoFit/>
          </a:bodyPr>
          <a:lstStyle/>
          <a:p>
            <a:r>
              <a:rPr lang="zh-CN" altLang="en-US" dirty="0"/>
              <a:t> </a:t>
            </a:r>
            <a:r>
              <a:rPr lang="en-US" altLang="zh-CN" dirty="0"/>
              <a:t>     </a:t>
            </a:r>
            <a:endParaRPr lang="en-US" altLang="zh-CN" dirty="0"/>
          </a:p>
          <a:p>
            <a:r>
              <a:rPr lang="en-US" altLang="zh-CN" sz="2400" dirty="0">
                <a:solidFill>
                  <a:schemeClr val="tx1">
                    <a:lumMod val="75000"/>
                    <a:lumOff val="25000"/>
                  </a:schemeClr>
                </a:solidFill>
              </a:rPr>
              <a:t> </a:t>
            </a:r>
            <a:r>
              <a:rPr lang="en-US" altLang="zh-CN" b="1" dirty="0">
                <a:solidFill>
                  <a:schemeClr val="tx1">
                    <a:lumMod val="75000"/>
                    <a:lumOff val="25000"/>
                  </a:schemeClr>
                </a:solidFill>
              </a:rPr>
              <a:t>3.2.3  Web</a:t>
            </a:r>
            <a:r>
              <a:rPr lang="zh-CN" altLang="en-US" b="1" dirty="0">
                <a:solidFill>
                  <a:schemeClr val="tx1">
                    <a:lumMod val="75000"/>
                    <a:lumOff val="25000"/>
                  </a:schemeClr>
                </a:solidFill>
              </a:rPr>
              <a:t>内容清洗路线</a:t>
            </a:r>
            <a:endParaRPr lang="en-US" altLang="zh-CN" b="1" dirty="0">
              <a:solidFill>
                <a:srgbClr val="FF0000"/>
              </a:solidFill>
            </a:endParaRPr>
          </a:p>
          <a:p>
            <a:endParaRPr lang="zh-CN" altLang="en-US" b="1" dirty="0">
              <a:solidFill>
                <a:srgbClr val="FF0000"/>
              </a:solidFill>
            </a:endParaRPr>
          </a:p>
          <a:p>
            <a:r>
              <a:rPr lang="en-US" altLang="zh-CN" sz="2400" dirty="0"/>
              <a:t>      Web</a:t>
            </a:r>
            <a:r>
              <a:rPr lang="zh-CN" altLang="en-US" sz="2400" dirty="0"/>
              <a:t>内容清洗，主要是清洗来自网络的数据，为其构建合理的清洗方案。</a:t>
            </a:r>
            <a:r>
              <a:rPr lang="en-US" altLang="zh-CN" sz="2400" dirty="0"/>
              <a:t>Web</a:t>
            </a:r>
            <a:r>
              <a:rPr lang="zh-CN" altLang="en-US" sz="2400" dirty="0"/>
              <a:t>数据主要来自</a:t>
            </a:r>
            <a:r>
              <a:rPr lang="en-US" altLang="zh-CN" sz="2400" dirty="0"/>
              <a:t>HTML</a:t>
            </a:r>
            <a:r>
              <a:rPr lang="zh-CN" altLang="en-US" sz="2400" dirty="0"/>
              <a:t>网页。</a:t>
            </a:r>
            <a:r>
              <a:rPr lang="en-US" altLang="zh-CN" sz="2400" dirty="0"/>
              <a:t>HTML</a:t>
            </a:r>
            <a:r>
              <a:rPr lang="zh-CN" altLang="en-US" sz="2400" dirty="0"/>
              <a:t>网页的页面结构决定了采取哪种方式。</a:t>
            </a:r>
            <a:endParaRPr lang="en-US" altLang="zh-CN" sz="2400" dirty="0"/>
          </a:p>
          <a:p>
            <a:endParaRPr lang="en-US" altLang="zh-CN" sz="2400" dirty="0"/>
          </a:p>
          <a:p>
            <a:r>
              <a:rPr lang="en-US" altLang="zh-CN" sz="2400" dirty="0"/>
              <a:t>1</a:t>
            </a:r>
            <a:r>
              <a:rPr lang="zh-CN" altLang="en-US" sz="2400" dirty="0"/>
              <a:t>．</a:t>
            </a:r>
            <a:r>
              <a:rPr lang="en-US" altLang="zh-CN" sz="2400" dirty="0"/>
              <a:t>HTML</a:t>
            </a:r>
            <a:r>
              <a:rPr lang="zh-CN" altLang="en-US" sz="2400" dirty="0"/>
              <a:t>页面结构</a:t>
            </a:r>
            <a:endParaRPr lang="en-US" altLang="zh-CN" sz="2400" dirty="0"/>
          </a:p>
          <a:p>
            <a:endParaRPr lang="en-US" altLang="zh-CN" sz="2400" dirty="0"/>
          </a:p>
          <a:p>
            <a:endParaRPr lang="en-US" altLang="zh-CN" sz="2400" dirty="0"/>
          </a:p>
          <a:p>
            <a:r>
              <a:rPr lang="en-US" altLang="zh-CN" sz="2400" dirty="0"/>
              <a:t>2</a:t>
            </a:r>
            <a:r>
              <a:rPr lang="zh-CN" altLang="en-US" sz="2400" dirty="0"/>
              <a:t>．清洗方式</a:t>
            </a:r>
            <a:endParaRPr lang="en-US" altLang="zh-CN" sz="2400" dirty="0"/>
          </a:p>
          <a:p>
            <a:endParaRPr lang="zh-CN" altLang="en-US" sz="2400" dirty="0"/>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72881" y="1169836"/>
              <a:ext cx="1798227" cy="523220"/>
            </a:xfrm>
            <a:prstGeom prst="rect">
              <a:avLst/>
            </a:prstGeom>
            <a:noFill/>
          </p:spPr>
          <p:txBody>
            <a:bodyPr wrap="none" rtlCol="0">
              <a:spAutoFit/>
            </a:bodyPr>
            <a:lstStyle/>
            <a:p>
              <a:pPr algn="ctr"/>
              <a:r>
                <a:rPr lang="zh-CN" altLang="en-US" sz="2800" dirty="0">
                  <a:solidFill>
                    <a:schemeClr val="accent4"/>
                  </a:solidFill>
                </a:rPr>
                <a:t>第三章　</a:t>
              </a:r>
              <a:r>
                <a:rPr lang="zh-CN" altLang="zh-CN" sz="2800" dirty="0">
                  <a:solidFill>
                    <a:schemeClr val="accent4"/>
                  </a:solidFill>
                </a:rPr>
                <a:t>基本技术方法</a:t>
              </a:r>
              <a:endParaRPr lang="zh-CN" altLang="en-US" sz="2800" dirty="0">
                <a:solidFill>
                  <a:schemeClr val="accent4"/>
                </a:solidFill>
              </a:endParaRPr>
            </a:p>
          </p:txBody>
        </p:sp>
      </p:grpSp>
      <p:grpSp>
        <p:nvGrpSpPr>
          <p:cNvPr id="67" name="组合 66"/>
          <p:cNvGrpSpPr/>
          <p:nvPr/>
        </p:nvGrpSpPr>
        <p:grpSpPr>
          <a:xfrm>
            <a:off x="1754534"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073516"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3.1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a:solidFill>
                    <a:schemeClr val="bg1"/>
                  </a:solidFill>
                  <a:latin typeface="微软雅黑" panose="020B0503020204020204" pitchFamily="34" charset="-122"/>
                  <a:ea typeface="微软雅黑" panose="020B0503020204020204" pitchFamily="34" charset="-122"/>
                </a:rPr>
                <a:t>ETL</a:t>
              </a:r>
              <a:r>
                <a:rPr lang="zh-CN" altLang="zh-CN" sz="2100" spc="225" dirty="0">
                  <a:solidFill>
                    <a:schemeClr val="bg1"/>
                  </a:solidFill>
                  <a:latin typeface="微软雅黑" panose="020B0503020204020204" pitchFamily="34" charset="-122"/>
                  <a:ea typeface="微软雅黑" panose="020B0503020204020204" pitchFamily="34" charset="-122"/>
                </a:rPr>
                <a:t>入门</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技术路线</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4" y="3469343"/>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07351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ETL</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4" y="4185131"/>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237167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ETL</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子系统</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32" name="矩形 31"/>
          <p:cNvSpPr/>
          <p:nvPr/>
        </p:nvSpPr>
        <p:spPr>
          <a:xfrm>
            <a:off x="-6350" y="-9525"/>
            <a:ext cx="9156700" cy="38258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l"/>
            <a:r>
              <a:rPr lang="zh-CN" altLang="en-US" sz="1350" dirty="0" smtClean="0">
                <a:solidFill>
                  <a:schemeClr val="bg1"/>
                </a:solidFill>
                <a:sym typeface="+mn-ea"/>
              </a:rPr>
              <a:t>大数据应用人才培养系列教材</a:t>
            </a:r>
            <a:endParaRPr kumimoji="0" lang="zh-CN" altLang="en-US" sz="1350" b="0" i="0" u="none" strike="noStrike" kern="1200" cap="none" spc="0" normalizeH="0" baseline="0" noProof="1">
              <a:ln>
                <a:noFill/>
              </a:ln>
              <a:solidFill>
                <a:prstClr val="white"/>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37"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3.2 </a:t>
            </a:r>
            <a:r>
              <a:rPr lang="zh-CN" altLang="en-US" sz="2100" b="1" spc="225" dirty="0">
                <a:solidFill>
                  <a:prstClr val="white"/>
                </a:solidFill>
              </a:rPr>
              <a:t>技术路线</a:t>
            </a:r>
            <a:endParaRPr lang="zh-CN" altLang="en-US" sz="2100" b="1" spc="225" dirty="0">
              <a:solidFill>
                <a:prstClr val="white"/>
              </a:solidFill>
            </a:endParaRPr>
          </a:p>
        </p:txBody>
      </p:sp>
      <p:sp>
        <p:nvSpPr>
          <p:cNvPr id="5" name="文本框 4"/>
          <p:cNvSpPr txBox="1"/>
          <p:nvPr/>
        </p:nvSpPr>
        <p:spPr>
          <a:xfrm>
            <a:off x="508958" y="1137424"/>
            <a:ext cx="8017918" cy="4801314"/>
          </a:xfrm>
          <a:prstGeom prst="rect">
            <a:avLst/>
          </a:prstGeom>
          <a:noFill/>
        </p:spPr>
        <p:txBody>
          <a:bodyPr wrap="square" rtlCol="0">
            <a:spAutoFit/>
          </a:bodyPr>
          <a:lstStyle/>
          <a:p>
            <a:r>
              <a:rPr lang="zh-CN" altLang="en-US" dirty="0"/>
              <a:t> </a:t>
            </a:r>
            <a:r>
              <a:rPr lang="en-US" altLang="zh-CN" dirty="0"/>
              <a:t>     </a:t>
            </a:r>
            <a:endParaRPr lang="en-US" altLang="zh-CN" dirty="0"/>
          </a:p>
          <a:p>
            <a:r>
              <a:rPr lang="en-US" altLang="zh-CN" sz="2400" dirty="0">
                <a:solidFill>
                  <a:schemeClr val="tx1">
                    <a:lumMod val="75000"/>
                    <a:lumOff val="25000"/>
                  </a:schemeClr>
                </a:solidFill>
              </a:rPr>
              <a:t> </a:t>
            </a:r>
            <a:r>
              <a:rPr lang="en-US" altLang="zh-CN" sz="2400" b="1" dirty="0">
                <a:solidFill>
                  <a:schemeClr val="tx1">
                    <a:lumMod val="75000"/>
                    <a:lumOff val="25000"/>
                  </a:schemeClr>
                </a:solidFill>
              </a:rPr>
              <a:t>1</a:t>
            </a:r>
            <a:r>
              <a:rPr lang="zh-CN" altLang="en-US" sz="2400" b="1" dirty="0">
                <a:solidFill>
                  <a:schemeClr val="tx1">
                    <a:lumMod val="75000"/>
                    <a:lumOff val="25000"/>
                  </a:schemeClr>
                </a:solidFill>
              </a:rPr>
              <a:t>．</a:t>
            </a:r>
            <a:r>
              <a:rPr lang="en-US" altLang="zh-CN" sz="2400" b="1" dirty="0">
                <a:solidFill>
                  <a:schemeClr val="tx1">
                    <a:lumMod val="75000"/>
                    <a:lumOff val="25000"/>
                  </a:schemeClr>
                </a:solidFill>
              </a:rPr>
              <a:t>HTML</a:t>
            </a:r>
            <a:r>
              <a:rPr lang="zh-CN" altLang="en-US" sz="2400" b="1" dirty="0">
                <a:solidFill>
                  <a:schemeClr val="tx1">
                    <a:lumMod val="75000"/>
                    <a:lumOff val="25000"/>
                  </a:schemeClr>
                </a:solidFill>
              </a:rPr>
              <a:t>页面结构</a:t>
            </a:r>
            <a:endParaRPr lang="en-US" altLang="zh-CN" sz="2400" b="1" dirty="0">
              <a:solidFill>
                <a:srgbClr val="FF0000"/>
              </a:solidFill>
            </a:endParaRPr>
          </a:p>
          <a:p>
            <a:r>
              <a:rPr lang="zh-CN" altLang="en-US" sz="2400" dirty="0"/>
              <a:t>   文本组成。所以从</a:t>
            </a:r>
            <a:r>
              <a:rPr lang="en-US" altLang="zh-CN" sz="2400" dirty="0"/>
              <a:t>Web</a:t>
            </a:r>
            <a:r>
              <a:rPr lang="zh-CN" altLang="en-US" sz="2400" dirty="0"/>
              <a:t>中进行数据抽取，可有两种不同的方式，一种是行分隔方式，另一种是树形结构方式。</a:t>
            </a:r>
            <a:endParaRPr lang="zh-CN" altLang="en-US" sz="2400" dirty="0"/>
          </a:p>
          <a:p>
            <a:r>
              <a:rPr lang="zh-CN" altLang="en-US" sz="2400" dirty="0"/>
              <a:t>在行分隔方式中，我们把网页的数据看作文本内容，把网页中的标签理解为分隔符，这样在进行数据抽取时就比较容易。</a:t>
            </a:r>
            <a:endParaRPr lang="en-US" altLang="zh-CN" sz="2400" dirty="0"/>
          </a:p>
          <a:p>
            <a:r>
              <a:rPr lang="en-US" altLang="zh-CN" sz="2400" b="1" dirty="0">
                <a:solidFill>
                  <a:schemeClr val="tx1">
                    <a:lumMod val="75000"/>
                    <a:lumOff val="25000"/>
                  </a:schemeClr>
                </a:solidFill>
              </a:rPr>
              <a:t>2</a:t>
            </a:r>
            <a:r>
              <a:rPr lang="zh-CN" altLang="en-US" sz="2400" b="1" dirty="0">
                <a:solidFill>
                  <a:schemeClr val="tx1">
                    <a:lumMod val="75000"/>
                    <a:lumOff val="25000"/>
                  </a:schemeClr>
                </a:solidFill>
              </a:rPr>
              <a:t>．清洗方式</a:t>
            </a:r>
            <a:endParaRPr lang="en-US" altLang="zh-CN" sz="2400" b="1" dirty="0">
              <a:solidFill>
                <a:srgbClr val="FF0000"/>
              </a:solidFill>
            </a:endParaRPr>
          </a:p>
          <a:p>
            <a:r>
              <a:rPr lang="en-US" altLang="zh-CN" sz="2400" dirty="0"/>
              <a:t>    Web</a:t>
            </a:r>
            <a:r>
              <a:rPr lang="zh-CN" altLang="en-US" sz="2400" dirty="0"/>
              <a:t>内容清洗可以有两种方式，一种是逐行方式，另一种是使用树形结构方式。</a:t>
            </a:r>
            <a:endParaRPr lang="zh-CN" altLang="en-US" sz="2400" dirty="0"/>
          </a:p>
          <a:p>
            <a:r>
              <a:rPr lang="zh-CN" altLang="en-US" sz="2400" dirty="0"/>
              <a:t>    逐行方式中，采用基于正则表达式的</a:t>
            </a:r>
            <a:r>
              <a:rPr lang="en-US" altLang="zh-CN" sz="2400" dirty="0"/>
              <a:t>HTML</a:t>
            </a:r>
            <a:r>
              <a:rPr lang="zh-CN" altLang="en-US" sz="2400" dirty="0"/>
              <a:t>分析技术，它是基于文件中的分隔符，配合正则表达式，获取需要的数据。</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72881" y="1169836"/>
              <a:ext cx="1798227" cy="523220"/>
            </a:xfrm>
            <a:prstGeom prst="rect">
              <a:avLst/>
            </a:prstGeom>
            <a:noFill/>
          </p:spPr>
          <p:txBody>
            <a:bodyPr wrap="none" rtlCol="0">
              <a:spAutoFit/>
            </a:bodyPr>
            <a:lstStyle/>
            <a:p>
              <a:pPr algn="ctr"/>
              <a:r>
                <a:rPr lang="zh-CN" altLang="en-US" sz="2800" dirty="0">
                  <a:solidFill>
                    <a:schemeClr val="accent4"/>
                  </a:solidFill>
                </a:rPr>
                <a:t>第三章　</a:t>
              </a:r>
              <a:r>
                <a:rPr lang="zh-CN" altLang="zh-CN" sz="2800" dirty="0">
                  <a:solidFill>
                    <a:schemeClr val="accent4"/>
                  </a:solidFill>
                </a:rPr>
                <a:t>基本技术方法</a:t>
              </a:r>
              <a:endParaRPr lang="zh-CN" altLang="en-US" sz="2800" dirty="0">
                <a:solidFill>
                  <a:schemeClr val="accent4"/>
                </a:solidFill>
              </a:endParaRPr>
            </a:p>
          </p:txBody>
        </p:sp>
      </p:grpSp>
      <p:grpSp>
        <p:nvGrpSpPr>
          <p:cNvPr id="67" name="组合 66"/>
          <p:cNvGrpSpPr/>
          <p:nvPr/>
        </p:nvGrpSpPr>
        <p:grpSpPr>
          <a:xfrm>
            <a:off x="1754534" y="3408992"/>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073516"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3.3</a:t>
              </a:r>
              <a:r>
                <a:rPr lang="zh-CN" altLang="en-US"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a:solidFill>
                    <a:schemeClr val="bg1"/>
                  </a:solidFill>
                  <a:latin typeface="微软雅黑" panose="020B0503020204020204" pitchFamily="34" charset="-122"/>
                  <a:ea typeface="微软雅黑" panose="020B0503020204020204" pitchFamily="34" charset="-122"/>
                </a:rPr>
                <a:t>ETL</a:t>
              </a:r>
              <a:r>
                <a:rPr lang="zh-CN" altLang="en-US" sz="2100" spc="225" dirty="0">
                  <a:solidFill>
                    <a:schemeClr val="bg1"/>
                  </a:solidFill>
                  <a:latin typeface="微软雅黑" panose="020B0503020204020204" pitchFamily="34" charset="-122"/>
                  <a:ea typeface="微软雅黑" panose="020B0503020204020204" pitchFamily="34" charset="-122"/>
                </a:rPr>
                <a:t>工具</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技术路线</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4" y="2041987"/>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07351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ETL</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入门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4" y="4151678"/>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237167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ETL</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子系统</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32" name="矩形 31"/>
          <p:cNvSpPr/>
          <p:nvPr/>
        </p:nvSpPr>
        <p:spPr>
          <a:xfrm>
            <a:off x="-6350" y="-9525"/>
            <a:ext cx="9156700" cy="38258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l"/>
            <a:r>
              <a:rPr lang="zh-CN" altLang="en-US" sz="1350" dirty="0" smtClean="0">
                <a:solidFill>
                  <a:schemeClr val="bg1"/>
                </a:solidFill>
                <a:sym typeface="+mn-ea"/>
              </a:rPr>
              <a:t>大数据应用人才培养系列教材</a:t>
            </a:r>
            <a:endParaRPr kumimoji="0" lang="zh-CN" altLang="en-US" sz="1350" b="0" i="0" u="none" strike="noStrike" kern="1200" cap="none" spc="0" normalizeH="0" baseline="0" noProof="1">
              <a:ln>
                <a:noFill/>
              </a:ln>
              <a:solidFill>
                <a:prstClr val="white"/>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椭圆 1"/>
          <p:cNvSpPr/>
          <p:nvPr/>
        </p:nvSpPr>
        <p:spPr>
          <a:xfrm>
            <a:off x="1223832" y="939818"/>
            <a:ext cx="1565031" cy="157382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3557024" y="4331186"/>
            <a:ext cx="1565031" cy="157382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86895" y="3990689"/>
            <a:ext cx="1565031" cy="157382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p:nvPr/>
        </p:nvCxnSpPr>
        <p:spPr>
          <a:xfrm>
            <a:off x="4822094" y="3547149"/>
            <a:ext cx="1347572" cy="719994"/>
          </a:xfrm>
          <a:prstGeom prst="straightConnector1">
            <a:avLst/>
          </a:prstGeom>
          <a:ln w="38100">
            <a:solidFill>
              <a:srgbClr val="40404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14" idx="1"/>
          </p:cNvCxnSpPr>
          <p:nvPr/>
        </p:nvCxnSpPr>
        <p:spPr>
          <a:xfrm>
            <a:off x="2859656" y="2080538"/>
            <a:ext cx="897611" cy="1284448"/>
          </a:xfrm>
          <a:prstGeom prst="straightConnector1">
            <a:avLst/>
          </a:prstGeom>
          <a:ln w="38100">
            <a:solidFill>
              <a:srgbClr val="40404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2159106" y="3616321"/>
            <a:ext cx="1431371" cy="693549"/>
          </a:xfrm>
          <a:prstGeom prst="straightConnector1">
            <a:avLst/>
          </a:prstGeom>
          <a:ln w="38100">
            <a:solidFill>
              <a:srgbClr val="40404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19005" y="1293488"/>
            <a:ext cx="1106645" cy="984885"/>
          </a:xfrm>
          <a:prstGeom prst="rect">
            <a:avLst/>
          </a:prstGeom>
          <a:noFill/>
        </p:spPr>
        <p:txBody>
          <a:bodyPr wrap="square" lIns="0" tIns="0" rIns="0" bIns="0" rtlCol="0">
            <a:spAutoFit/>
          </a:bodyPr>
          <a:lstStyle/>
          <a:p>
            <a:pPr algn="ctr"/>
            <a:r>
              <a:rPr lang="zh-CN" altLang="en-US" sz="3200" dirty="0">
                <a:solidFill>
                  <a:schemeClr val="bg1"/>
                </a:solidFill>
              </a:rPr>
              <a:t>多平台</a:t>
            </a:r>
            <a:endParaRPr lang="zh-CN" altLang="en-US" sz="3200" dirty="0">
              <a:solidFill>
                <a:schemeClr val="bg1"/>
              </a:solidFill>
            </a:endParaRPr>
          </a:p>
        </p:txBody>
      </p:sp>
      <p:sp>
        <p:nvSpPr>
          <p:cNvPr id="61" name="TextBox 60"/>
          <p:cNvSpPr txBox="1"/>
          <p:nvPr/>
        </p:nvSpPr>
        <p:spPr>
          <a:xfrm>
            <a:off x="742650" y="4147260"/>
            <a:ext cx="1360701" cy="1292662"/>
          </a:xfrm>
          <a:prstGeom prst="rect">
            <a:avLst/>
          </a:prstGeom>
          <a:noFill/>
        </p:spPr>
        <p:txBody>
          <a:bodyPr wrap="square" lIns="0" tIns="0" rIns="0" bIns="0" rtlCol="0">
            <a:spAutoFit/>
          </a:bodyPr>
          <a:lstStyle>
            <a:defPPr>
              <a:defRPr lang="zh-CN"/>
            </a:defPPr>
            <a:lvl1pPr algn="ctr">
              <a:defRPr sz="3200">
                <a:solidFill>
                  <a:schemeClr val="bg1"/>
                </a:solidFill>
              </a:defRPr>
            </a:lvl1pPr>
          </a:lstStyle>
          <a:p>
            <a:r>
              <a:rPr lang="zh-CN" altLang="en-US" sz="2800" dirty="0"/>
              <a:t>管理和调试功能</a:t>
            </a:r>
            <a:endParaRPr lang="zh-CN" altLang="en-US" sz="2800" dirty="0"/>
          </a:p>
        </p:txBody>
      </p:sp>
      <p:sp>
        <p:nvSpPr>
          <p:cNvPr id="62" name="TextBox 61"/>
          <p:cNvSpPr txBox="1"/>
          <p:nvPr/>
        </p:nvSpPr>
        <p:spPr>
          <a:xfrm>
            <a:off x="3694449" y="4559705"/>
            <a:ext cx="1360700" cy="1292662"/>
          </a:xfrm>
          <a:prstGeom prst="rect">
            <a:avLst/>
          </a:prstGeom>
          <a:noFill/>
        </p:spPr>
        <p:txBody>
          <a:bodyPr wrap="square" lIns="0" tIns="0" rIns="0" bIns="0" rtlCol="0">
            <a:spAutoFit/>
          </a:bodyPr>
          <a:lstStyle>
            <a:defPPr>
              <a:defRPr lang="zh-CN"/>
            </a:defPPr>
            <a:lvl1pPr algn="ctr">
              <a:defRPr sz="3200">
                <a:solidFill>
                  <a:schemeClr val="bg1"/>
                </a:solidFill>
              </a:defRPr>
            </a:lvl1pPr>
          </a:lstStyle>
          <a:p>
            <a:r>
              <a:rPr lang="zh-CN" altLang="en-US" sz="2800" dirty="0"/>
              <a:t>集成性和开放性</a:t>
            </a:r>
            <a:endParaRPr lang="zh-CN" altLang="en-US" sz="2800" dirty="0"/>
          </a:p>
        </p:txBody>
      </p:sp>
      <p:sp>
        <p:nvSpPr>
          <p:cNvPr id="37" name="文本框 6"/>
          <p:cNvSpPr txBox="1"/>
          <p:nvPr/>
        </p:nvSpPr>
        <p:spPr>
          <a:xfrm>
            <a:off x="452232" y="173917"/>
            <a:ext cx="2134430" cy="415498"/>
          </a:xfrm>
          <a:prstGeom prst="rect">
            <a:avLst/>
          </a:prstGeom>
          <a:noFill/>
        </p:spPr>
        <p:txBody>
          <a:bodyPr wrap="none" rtlCol="0">
            <a:spAutoFit/>
          </a:bodyPr>
          <a:lstStyle/>
          <a:p>
            <a:r>
              <a:rPr lang="en-US" altLang="zh-CN" sz="2100" b="1" spc="225" dirty="0">
                <a:solidFill>
                  <a:prstClr val="white"/>
                </a:solidFill>
              </a:rPr>
              <a:t>3.3</a:t>
            </a:r>
            <a:r>
              <a:rPr lang="zh-CN" altLang="en-US" sz="2100" b="1" spc="225" dirty="0">
                <a:solidFill>
                  <a:prstClr val="white"/>
                </a:solidFill>
              </a:rPr>
              <a:t>　</a:t>
            </a:r>
            <a:r>
              <a:rPr lang="en-US" altLang="zh-CN" sz="2100" b="1" spc="225" dirty="0">
                <a:solidFill>
                  <a:prstClr val="white"/>
                </a:solidFill>
              </a:rPr>
              <a:t>ETL</a:t>
            </a:r>
            <a:r>
              <a:rPr lang="zh-CN" altLang="en-US" sz="2100" b="1" spc="225" dirty="0">
                <a:solidFill>
                  <a:prstClr val="white"/>
                </a:solidFill>
              </a:rPr>
              <a:t>工具</a:t>
            </a:r>
            <a:endParaRPr lang="zh-CN" altLang="en-US" sz="2100" b="1" spc="225" dirty="0">
              <a:solidFill>
                <a:prstClr val="white"/>
              </a:solidFill>
            </a:endParaRPr>
          </a:p>
        </p:txBody>
      </p:sp>
      <p:sp>
        <p:nvSpPr>
          <p:cNvPr id="39" name="椭圆 38"/>
          <p:cNvSpPr/>
          <p:nvPr/>
        </p:nvSpPr>
        <p:spPr>
          <a:xfrm>
            <a:off x="6059738" y="1092220"/>
            <a:ext cx="1565031" cy="157382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16"/>
          <p:cNvSpPr txBox="1"/>
          <p:nvPr/>
        </p:nvSpPr>
        <p:spPr>
          <a:xfrm>
            <a:off x="6254911" y="1445890"/>
            <a:ext cx="1106645" cy="984885"/>
          </a:xfrm>
          <a:prstGeom prst="rect">
            <a:avLst/>
          </a:prstGeom>
          <a:noFill/>
        </p:spPr>
        <p:txBody>
          <a:bodyPr wrap="square" lIns="0" tIns="0" rIns="0" bIns="0" rtlCol="0">
            <a:spAutoFit/>
          </a:bodyPr>
          <a:lstStyle/>
          <a:p>
            <a:pPr algn="ctr"/>
            <a:r>
              <a:rPr lang="zh-CN" altLang="en-US" sz="3200" dirty="0">
                <a:solidFill>
                  <a:schemeClr val="bg1"/>
                </a:solidFill>
              </a:rPr>
              <a:t>数据转换</a:t>
            </a:r>
            <a:endParaRPr lang="zh-CN" altLang="en-US" sz="3200" dirty="0">
              <a:solidFill>
                <a:schemeClr val="bg1"/>
              </a:solidFill>
            </a:endParaRPr>
          </a:p>
        </p:txBody>
      </p:sp>
      <p:sp>
        <p:nvSpPr>
          <p:cNvPr id="41" name="椭圆 40"/>
          <p:cNvSpPr/>
          <p:nvPr/>
        </p:nvSpPr>
        <p:spPr>
          <a:xfrm>
            <a:off x="3613909" y="988141"/>
            <a:ext cx="1565031" cy="157382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16"/>
          <p:cNvSpPr txBox="1"/>
          <p:nvPr/>
        </p:nvSpPr>
        <p:spPr>
          <a:xfrm>
            <a:off x="3809464" y="1148858"/>
            <a:ext cx="1106645" cy="1477328"/>
          </a:xfrm>
          <a:prstGeom prst="rect">
            <a:avLst/>
          </a:prstGeom>
          <a:noFill/>
        </p:spPr>
        <p:txBody>
          <a:bodyPr wrap="square" lIns="0" tIns="0" rIns="0" bIns="0" rtlCol="0">
            <a:spAutoFit/>
          </a:bodyPr>
          <a:lstStyle/>
          <a:p>
            <a:pPr algn="ctr"/>
            <a:r>
              <a:rPr lang="zh-CN" altLang="en-US" sz="3200" dirty="0">
                <a:solidFill>
                  <a:schemeClr val="bg1"/>
                </a:solidFill>
              </a:rPr>
              <a:t>多种数据源</a:t>
            </a:r>
            <a:endParaRPr lang="zh-CN" altLang="en-US" sz="3200" dirty="0">
              <a:solidFill>
                <a:schemeClr val="bg1"/>
              </a:solidFill>
            </a:endParaRPr>
          </a:p>
        </p:txBody>
      </p:sp>
      <p:sp>
        <p:nvSpPr>
          <p:cNvPr id="43" name="椭圆 42"/>
          <p:cNvSpPr/>
          <p:nvPr/>
        </p:nvSpPr>
        <p:spPr>
          <a:xfrm>
            <a:off x="6093191" y="3913473"/>
            <a:ext cx="1565031" cy="157382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16"/>
          <p:cNvSpPr txBox="1"/>
          <p:nvPr/>
        </p:nvSpPr>
        <p:spPr>
          <a:xfrm>
            <a:off x="6288364" y="4267143"/>
            <a:ext cx="1232434" cy="984885"/>
          </a:xfrm>
          <a:prstGeom prst="rect">
            <a:avLst/>
          </a:prstGeom>
          <a:noFill/>
        </p:spPr>
        <p:txBody>
          <a:bodyPr wrap="square" lIns="0" tIns="0" rIns="0" bIns="0" rtlCol="0">
            <a:spAutoFit/>
          </a:bodyPr>
          <a:lstStyle/>
          <a:p>
            <a:pPr algn="ctr"/>
            <a:r>
              <a:rPr lang="zh-CN" altLang="en-US" sz="3200" dirty="0">
                <a:solidFill>
                  <a:schemeClr val="bg1"/>
                </a:solidFill>
              </a:rPr>
              <a:t>管理元数据</a:t>
            </a:r>
            <a:endParaRPr lang="zh-CN" altLang="en-US" sz="3200" dirty="0">
              <a:solidFill>
                <a:schemeClr val="bg1"/>
              </a:solidFill>
            </a:endParaRPr>
          </a:p>
        </p:txBody>
      </p:sp>
      <p:cxnSp>
        <p:nvCxnSpPr>
          <p:cNvPr id="45" name="直接箭头连接符 44"/>
          <p:cNvCxnSpPr/>
          <p:nvPr/>
        </p:nvCxnSpPr>
        <p:spPr>
          <a:xfrm>
            <a:off x="4321907" y="3878601"/>
            <a:ext cx="0" cy="348847"/>
          </a:xfrm>
          <a:prstGeom prst="straightConnector1">
            <a:avLst/>
          </a:prstGeom>
          <a:ln w="38100">
            <a:solidFill>
              <a:srgbClr val="40404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H="1" flipV="1">
            <a:off x="4326625" y="2402417"/>
            <a:ext cx="24" cy="782471"/>
          </a:xfrm>
          <a:prstGeom prst="straightConnector1">
            <a:avLst/>
          </a:prstGeom>
          <a:ln w="38100">
            <a:solidFill>
              <a:srgbClr val="40404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V="1">
            <a:off x="4822094" y="2190328"/>
            <a:ext cx="1271097" cy="1105534"/>
          </a:xfrm>
          <a:prstGeom prst="straightConnector1">
            <a:avLst/>
          </a:prstGeom>
          <a:ln w="38100">
            <a:solidFill>
              <a:srgbClr val="40404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3" name="椭圆 2"/>
          <p:cNvSpPr/>
          <p:nvPr/>
        </p:nvSpPr>
        <p:spPr>
          <a:xfrm>
            <a:off x="3264914" y="2765385"/>
            <a:ext cx="1991089" cy="10444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757267" y="3180320"/>
            <a:ext cx="1565021" cy="369332"/>
          </a:xfrm>
          <a:prstGeom prst="rect">
            <a:avLst/>
          </a:prstGeom>
          <a:noFill/>
        </p:spPr>
        <p:txBody>
          <a:bodyPr wrap="square" lIns="0" tIns="0" rIns="0" bIns="0" rtlCol="0">
            <a:spAutoFit/>
          </a:bodyPr>
          <a:lstStyle/>
          <a:p>
            <a:r>
              <a:rPr lang="en-US" altLang="zh-CN" sz="2400" dirty="0">
                <a:solidFill>
                  <a:schemeClr val="bg1"/>
                </a:solidFill>
              </a:rPr>
              <a:t>ETL</a:t>
            </a:r>
            <a:r>
              <a:rPr lang="zh-CN" altLang="en-US" sz="2400" dirty="0">
                <a:solidFill>
                  <a:schemeClr val="bg1"/>
                </a:solidFill>
              </a:rPr>
              <a:t>功能</a:t>
            </a:r>
            <a:endParaRPr lang="zh-CN" altLang="en-US" sz="24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37" name="文本框 6"/>
          <p:cNvSpPr txBox="1"/>
          <p:nvPr/>
        </p:nvSpPr>
        <p:spPr>
          <a:xfrm>
            <a:off x="452232" y="173917"/>
            <a:ext cx="1945276" cy="415498"/>
          </a:xfrm>
          <a:prstGeom prst="rect">
            <a:avLst/>
          </a:prstGeom>
          <a:noFill/>
        </p:spPr>
        <p:txBody>
          <a:bodyPr wrap="none" rtlCol="0">
            <a:spAutoFit/>
          </a:bodyPr>
          <a:lstStyle/>
          <a:p>
            <a:r>
              <a:rPr lang="en-US" altLang="zh-CN" sz="2100" b="1" spc="225" dirty="0">
                <a:solidFill>
                  <a:prstClr val="white"/>
                </a:solidFill>
              </a:rPr>
              <a:t>3.3 ETL</a:t>
            </a:r>
            <a:r>
              <a:rPr lang="zh-CN" altLang="en-US" sz="2100" b="1" spc="225" dirty="0">
                <a:solidFill>
                  <a:prstClr val="white"/>
                </a:solidFill>
              </a:rPr>
              <a:t>工具</a:t>
            </a:r>
            <a:endParaRPr lang="zh-CN" altLang="en-US" sz="2100" b="1" spc="225" dirty="0">
              <a:solidFill>
                <a:prstClr val="white"/>
              </a:solidFill>
            </a:endParaRPr>
          </a:p>
        </p:txBody>
      </p:sp>
      <p:sp>
        <p:nvSpPr>
          <p:cNvPr id="5" name="文本框 4"/>
          <p:cNvSpPr txBox="1"/>
          <p:nvPr/>
        </p:nvSpPr>
        <p:spPr>
          <a:xfrm>
            <a:off x="508958" y="1137424"/>
            <a:ext cx="8017918" cy="4154984"/>
          </a:xfrm>
          <a:prstGeom prst="rect">
            <a:avLst/>
          </a:prstGeom>
          <a:noFill/>
        </p:spPr>
        <p:txBody>
          <a:bodyPr wrap="square" rtlCol="0">
            <a:spAutoFit/>
          </a:bodyPr>
          <a:lstStyle/>
          <a:p>
            <a:r>
              <a:rPr lang="en-US" altLang="zh-CN" sz="2400" b="1" dirty="0">
                <a:solidFill>
                  <a:schemeClr val="tx1">
                    <a:lumMod val="75000"/>
                    <a:lumOff val="25000"/>
                  </a:schemeClr>
                </a:solidFill>
              </a:rPr>
              <a:t>    3.3.1  ETL</a:t>
            </a:r>
            <a:r>
              <a:rPr lang="zh-CN" altLang="en-US" sz="2400" b="1" dirty="0">
                <a:solidFill>
                  <a:schemeClr val="tx1">
                    <a:lumMod val="75000"/>
                    <a:lumOff val="25000"/>
                  </a:schemeClr>
                </a:solidFill>
              </a:rPr>
              <a:t>功能</a:t>
            </a:r>
            <a:r>
              <a:rPr lang="zh-CN" altLang="en-US" sz="2400" dirty="0"/>
              <a:t>	</a:t>
            </a:r>
            <a:endParaRPr lang="zh-CN" altLang="en-US" sz="2400" dirty="0"/>
          </a:p>
          <a:p>
            <a:r>
              <a:rPr lang="zh-CN" altLang="en-US" sz="2400" dirty="0"/>
              <a:t>      评价</a:t>
            </a:r>
            <a:r>
              <a:rPr lang="en-US" altLang="zh-CN" sz="2400" dirty="0"/>
              <a:t>ETL</a:t>
            </a:r>
            <a:r>
              <a:rPr lang="zh-CN" altLang="en-US" sz="2400" dirty="0"/>
              <a:t>设计的好坏需要从多个不同的角度来考虑，主要包括对多平台的支持、数据源格式的支持、数据的转换、数据的管理和调试、数据的集成和开放性以及对元数据的管理等方面。</a:t>
            </a:r>
            <a:endParaRPr lang="zh-CN" altLang="en-US" sz="2400" dirty="0"/>
          </a:p>
          <a:p>
            <a:r>
              <a:rPr lang="en-US" altLang="zh-CN" sz="2400" b="1" dirty="0">
                <a:solidFill>
                  <a:schemeClr val="tx1">
                    <a:lumMod val="75000"/>
                    <a:lumOff val="25000"/>
                  </a:schemeClr>
                </a:solidFill>
              </a:rPr>
              <a:t>1</a:t>
            </a:r>
            <a:r>
              <a:rPr lang="zh-CN" altLang="en-US" sz="2400" b="1" dirty="0">
                <a:solidFill>
                  <a:schemeClr val="tx1">
                    <a:lumMod val="75000"/>
                    <a:lumOff val="25000"/>
                  </a:schemeClr>
                </a:solidFill>
              </a:rPr>
              <a:t>．多平台</a:t>
            </a:r>
            <a:endParaRPr lang="zh-CN" altLang="en-US" sz="2400" b="1" dirty="0">
              <a:solidFill>
                <a:srgbClr val="FF0000"/>
              </a:solidFill>
            </a:endParaRPr>
          </a:p>
          <a:p>
            <a:r>
              <a:rPr lang="zh-CN" altLang="en-US" sz="2400" dirty="0"/>
              <a:t>业务数据量的飞速增长，对系统的可靠性提出了更高的要求。对于海量的数据抽取，往往要求在有限的时间内完成。所以，平台对</a:t>
            </a:r>
            <a:r>
              <a:rPr lang="en-US" altLang="zh-CN" sz="2400" dirty="0"/>
              <a:t>ETL</a:t>
            </a:r>
            <a:r>
              <a:rPr lang="zh-CN" altLang="en-US" sz="2400" dirty="0"/>
              <a:t>开发工具的支持成为衡量一个开发工具的重要指标。目前主流的平台包括</a:t>
            </a:r>
            <a:r>
              <a:rPr lang="en-US" altLang="zh-CN" sz="2400" dirty="0"/>
              <a:t>Windows</a:t>
            </a:r>
            <a:r>
              <a:rPr lang="zh-CN" altLang="en-US" sz="2400" dirty="0"/>
              <a:t>、</a:t>
            </a:r>
            <a:r>
              <a:rPr lang="en-US" altLang="zh-CN" sz="2400" dirty="0"/>
              <a:t>Linux</a:t>
            </a:r>
            <a:r>
              <a:rPr lang="zh-CN" altLang="en-US" sz="2400" dirty="0"/>
              <a:t>、</a:t>
            </a:r>
            <a:r>
              <a:rPr lang="en-US" altLang="zh-CN" sz="2400" dirty="0"/>
              <a:t>IBM AIX</a:t>
            </a:r>
            <a:r>
              <a:rPr lang="zh-CN" altLang="en-US" sz="2400" dirty="0"/>
              <a:t>、</a:t>
            </a:r>
            <a:r>
              <a:rPr lang="en-US" altLang="zh-CN" sz="2400" dirty="0"/>
              <a:t>Mac OS</a:t>
            </a:r>
            <a:r>
              <a:rPr lang="zh-CN" altLang="en-US" sz="2400" dirty="0"/>
              <a:t>等。</a:t>
            </a:r>
            <a:endParaRPr lang="zh-CN" alt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37" name="文本框 6"/>
          <p:cNvSpPr txBox="1"/>
          <p:nvPr/>
        </p:nvSpPr>
        <p:spPr>
          <a:xfrm>
            <a:off x="452232" y="173917"/>
            <a:ext cx="1945276" cy="415498"/>
          </a:xfrm>
          <a:prstGeom prst="rect">
            <a:avLst/>
          </a:prstGeom>
          <a:noFill/>
        </p:spPr>
        <p:txBody>
          <a:bodyPr wrap="none" rtlCol="0">
            <a:spAutoFit/>
          </a:bodyPr>
          <a:lstStyle/>
          <a:p>
            <a:r>
              <a:rPr lang="en-US" altLang="zh-CN" sz="2100" b="1" spc="225" dirty="0">
                <a:solidFill>
                  <a:prstClr val="white"/>
                </a:solidFill>
              </a:rPr>
              <a:t>3.3 ETL</a:t>
            </a:r>
            <a:r>
              <a:rPr lang="zh-CN" altLang="en-US" sz="2100" b="1" spc="225" dirty="0">
                <a:solidFill>
                  <a:prstClr val="white"/>
                </a:solidFill>
              </a:rPr>
              <a:t>工具</a:t>
            </a:r>
            <a:endParaRPr lang="zh-CN" altLang="en-US" sz="2100" b="1" spc="225" dirty="0">
              <a:solidFill>
                <a:prstClr val="white"/>
              </a:solidFill>
            </a:endParaRPr>
          </a:p>
        </p:txBody>
      </p:sp>
      <p:sp>
        <p:nvSpPr>
          <p:cNvPr id="5" name="文本框 4"/>
          <p:cNvSpPr txBox="1"/>
          <p:nvPr/>
        </p:nvSpPr>
        <p:spPr>
          <a:xfrm>
            <a:off x="508958" y="1137424"/>
            <a:ext cx="8017918" cy="4893647"/>
          </a:xfrm>
          <a:prstGeom prst="rect">
            <a:avLst/>
          </a:prstGeom>
          <a:noFill/>
        </p:spPr>
        <p:txBody>
          <a:bodyPr wrap="square" rtlCol="0">
            <a:spAutoFit/>
          </a:bodyPr>
          <a:lstStyle/>
          <a:p>
            <a:r>
              <a:rPr lang="en-US" altLang="zh-CN" sz="2400" b="1" dirty="0">
                <a:solidFill>
                  <a:srgbClr val="FF0000"/>
                </a:solidFill>
              </a:rPr>
              <a:t>   </a:t>
            </a:r>
            <a:r>
              <a:rPr lang="en-US" altLang="zh-CN" sz="2400" b="1" dirty="0">
                <a:solidFill>
                  <a:schemeClr val="tx1">
                    <a:lumMod val="75000"/>
                    <a:lumOff val="25000"/>
                  </a:schemeClr>
                </a:solidFill>
              </a:rPr>
              <a:t> 3.3.1  ETL</a:t>
            </a:r>
            <a:r>
              <a:rPr lang="zh-CN" altLang="en-US" sz="2400" b="1" dirty="0">
                <a:solidFill>
                  <a:schemeClr val="tx1">
                    <a:lumMod val="75000"/>
                    <a:lumOff val="25000"/>
                  </a:schemeClr>
                </a:solidFill>
              </a:rPr>
              <a:t>功能</a:t>
            </a:r>
            <a:r>
              <a:rPr lang="zh-CN" altLang="en-US" sz="2400" dirty="0">
                <a:solidFill>
                  <a:schemeClr val="tx1">
                    <a:lumMod val="75000"/>
                    <a:lumOff val="25000"/>
                  </a:schemeClr>
                </a:solidFill>
              </a:rPr>
              <a:t>	</a:t>
            </a:r>
            <a:endParaRPr lang="zh-CN" altLang="en-US" sz="2400" dirty="0">
              <a:solidFill>
                <a:schemeClr val="tx1">
                  <a:lumMod val="75000"/>
                  <a:lumOff val="25000"/>
                </a:schemeClr>
              </a:solidFill>
            </a:endParaRPr>
          </a:p>
          <a:p>
            <a:r>
              <a:rPr lang="en-US" altLang="zh-CN" sz="2400" b="1" dirty="0">
                <a:solidFill>
                  <a:schemeClr val="tx1">
                    <a:lumMod val="75000"/>
                    <a:lumOff val="25000"/>
                  </a:schemeClr>
                </a:solidFill>
              </a:rPr>
              <a:t>    2</a:t>
            </a:r>
            <a:r>
              <a:rPr lang="zh-CN" altLang="en-US" sz="2400" b="1" dirty="0">
                <a:solidFill>
                  <a:schemeClr val="tx1">
                    <a:lumMod val="75000"/>
                    <a:lumOff val="25000"/>
                  </a:schemeClr>
                </a:solidFill>
              </a:rPr>
              <a:t>．多种数据源</a:t>
            </a:r>
            <a:endParaRPr lang="zh-CN" altLang="en-US" sz="2400" b="1" dirty="0">
              <a:solidFill>
                <a:srgbClr val="FF0000"/>
              </a:solidFill>
            </a:endParaRPr>
          </a:p>
          <a:p>
            <a:r>
              <a:rPr lang="zh-CN" altLang="en-US" sz="2400" dirty="0"/>
              <a:t>    开发工具对数据源的支持非常重要，不仅要考虑项目开发中各种不同类型的数据源，还要考虑数据源的接口类型。例如，在数据抽取时，使用原厂商自己的专用接口，还是通用接口，效率会大不一样。数据源包括</a:t>
            </a:r>
            <a:r>
              <a:rPr lang="en-US" altLang="zh-CN" sz="2400" dirty="0"/>
              <a:t>Oracle</a:t>
            </a:r>
            <a:r>
              <a:rPr lang="zh-CN" altLang="en-US" sz="2400" dirty="0"/>
              <a:t>、</a:t>
            </a:r>
            <a:r>
              <a:rPr lang="en-US" altLang="zh-CN" sz="2400" dirty="0"/>
              <a:t>SQL Server</a:t>
            </a:r>
            <a:r>
              <a:rPr lang="zh-CN" altLang="en-US" sz="2400" dirty="0"/>
              <a:t>、</a:t>
            </a:r>
            <a:r>
              <a:rPr lang="en-US" altLang="zh-CN" sz="2400" dirty="0"/>
              <a:t>DB2</a:t>
            </a:r>
            <a:r>
              <a:rPr lang="zh-CN" altLang="en-US" sz="2400" dirty="0"/>
              <a:t>、</a:t>
            </a:r>
            <a:r>
              <a:rPr lang="en-US" altLang="zh-CN" sz="2400" dirty="0"/>
              <a:t>Sybase</a:t>
            </a:r>
            <a:r>
              <a:rPr lang="zh-CN" altLang="en-US" sz="2400" dirty="0"/>
              <a:t>、</a:t>
            </a:r>
            <a:r>
              <a:rPr lang="en-US" altLang="zh-CN" sz="2400" dirty="0"/>
              <a:t>Microsoft Excel</a:t>
            </a:r>
            <a:r>
              <a:rPr lang="zh-CN" altLang="en-US" sz="2400" dirty="0"/>
              <a:t>等。</a:t>
            </a:r>
            <a:endParaRPr lang="en-US" altLang="zh-CN" sz="2400" dirty="0"/>
          </a:p>
          <a:p>
            <a:r>
              <a:rPr lang="en-US" altLang="zh-CN" sz="2400" b="1" dirty="0">
                <a:solidFill>
                  <a:srgbClr val="FF0000"/>
                </a:solidFill>
              </a:rPr>
              <a:t> </a:t>
            </a:r>
            <a:r>
              <a:rPr lang="en-US" altLang="zh-CN" sz="2400" b="1" dirty="0">
                <a:solidFill>
                  <a:schemeClr val="tx1">
                    <a:lumMod val="75000"/>
                    <a:lumOff val="25000"/>
                  </a:schemeClr>
                </a:solidFill>
              </a:rPr>
              <a:t>   3</a:t>
            </a:r>
            <a:r>
              <a:rPr lang="zh-CN" altLang="en-US" sz="2400" b="1" dirty="0">
                <a:solidFill>
                  <a:schemeClr val="tx1">
                    <a:lumMod val="75000"/>
                    <a:lumOff val="25000"/>
                  </a:schemeClr>
                </a:solidFill>
              </a:rPr>
              <a:t>．数据转换</a:t>
            </a:r>
            <a:endParaRPr lang="zh-CN" altLang="en-US" sz="2400" b="1" dirty="0">
              <a:solidFill>
                <a:srgbClr val="FF0000"/>
              </a:solidFill>
            </a:endParaRPr>
          </a:p>
          <a:p>
            <a:r>
              <a:rPr lang="zh-CN" altLang="en-US" sz="2400" dirty="0"/>
              <a:t>    由于在业务系统中的数据，存在数据时间跨度大、数据量多而乱的特点，就会造成在数据业务系统中可能会有多种完全不同的存储格式，也有可能业务系统存储的数据需要进行计算才能够抽取，因此，</a:t>
            </a:r>
            <a:r>
              <a:rPr lang="en-US" altLang="zh-CN" sz="2400" dirty="0"/>
              <a:t>ETL</a:t>
            </a:r>
            <a:r>
              <a:rPr lang="zh-CN" altLang="en-US" sz="2400" dirty="0"/>
              <a:t>功能中必须要有对数据进行计算、合并、拆分等转换功能。</a:t>
            </a:r>
            <a:endParaRPr lang="zh-CN" alt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37" name="文本框 6"/>
          <p:cNvSpPr txBox="1"/>
          <p:nvPr/>
        </p:nvSpPr>
        <p:spPr>
          <a:xfrm>
            <a:off x="452232" y="173917"/>
            <a:ext cx="1945276" cy="415498"/>
          </a:xfrm>
          <a:prstGeom prst="rect">
            <a:avLst/>
          </a:prstGeom>
          <a:noFill/>
        </p:spPr>
        <p:txBody>
          <a:bodyPr wrap="none" rtlCol="0">
            <a:spAutoFit/>
          </a:bodyPr>
          <a:lstStyle/>
          <a:p>
            <a:r>
              <a:rPr lang="en-US" altLang="zh-CN" sz="2100" b="1" spc="225" dirty="0">
                <a:solidFill>
                  <a:prstClr val="white"/>
                </a:solidFill>
              </a:rPr>
              <a:t>3.3 ETL</a:t>
            </a:r>
            <a:r>
              <a:rPr lang="zh-CN" altLang="en-US" sz="2100" b="1" spc="225" dirty="0">
                <a:solidFill>
                  <a:prstClr val="white"/>
                </a:solidFill>
              </a:rPr>
              <a:t>工具</a:t>
            </a:r>
            <a:endParaRPr lang="zh-CN" altLang="en-US" sz="2100" b="1" spc="225" dirty="0">
              <a:solidFill>
                <a:prstClr val="white"/>
              </a:solidFill>
            </a:endParaRPr>
          </a:p>
        </p:txBody>
      </p:sp>
      <p:sp>
        <p:nvSpPr>
          <p:cNvPr id="5" name="文本框 4"/>
          <p:cNvSpPr txBox="1"/>
          <p:nvPr/>
        </p:nvSpPr>
        <p:spPr>
          <a:xfrm>
            <a:off x="508958" y="1137424"/>
            <a:ext cx="8017918" cy="4524315"/>
          </a:xfrm>
          <a:prstGeom prst="rect">
            <a:avLst/>
          </a:prstGeom>
          <a:noFill/>
        </p:spPr>
        <p:txBody>
          <a:bodyPr wrap="square" rtlCol="0">
            <a:spAutoFit/>
          </a:bodyPr>
          <a:lstStyle/>
          <a:p>
            <a:r>
              <a:rPr lang="en-US" altLang="zh-CN" sz="2400" b="1" dirty="0">
                <a:solidFill>
                  <a:schemeClr val="tx1">
                    <a:lumMod val="75000"/>
                    <a:lumOff val="25000"/>
                  </a:schemeClr>
                </a:solidFill>
              </a:rPr>
              <a:t>    3.3.1  ETL</a:t>
            </a:r>
            <a:r>
              <a:rPr lang="zh-CN" altLang="en-US" sz="2400" b="1" dirty="0">
                <a:solidFill>
                  <a:schemeClr val="tx1">
                    <a:lumMod val="75000"/>
                    <a:lumOff val="25000"/>
                  </a:schemeClr>
                </a:solidFill>
              </a:rPr>
              <a:t>功能</a:t>
            </a:r>
            <a:r>
              <a:rPr lang="zh-CN" altLang="en-US" sz="2400" dirty="0">
                <a:solidFill>
                  <a:schemeClr val="tx1">
                    <a:lumMod val="75000"/>
                    <a:lumOff val="25000"/>
                  </a:schemeClr>
                </a:solidFill>
              </a:rPr>
              <a:t>	</a:t>
            </a:r>
            <a:endParaRPr lang="zh-CN" altLang="en-US" sz="2400" dirty="0">
              <a:solidFill>
                <a:schemeClr val="tx1">
                  <a:lumMod val="75000"/>
                  <a:lumOff val="25000"/>
                </a:schemeClr>
              </a:solidFill>
            </a:endParaRPr>
          </a:p>
          <a:p>
            <a:r>
              <a:rPr lang="en-US" altLang="zh-CN" sz="2400" dirty="0">
                <a:solidFill>
                  <a:schemeClr val="tx1">
                    <a:lumMod val="75000"/>
                    <a:lumOff val="25000"/>
                  </a:schemeClr>
                </a:solidFill>
              </a:rPr>
              <a:t>    4</a:t>
            </a:r>
            <a:r>
              <a:rPr lang="zh-CN" altLang="en-US" sz="2400" dirty="0">
                <a:solidFill>
                  <a:schemeClr val="tx1">
                    <a:lumMod val="75000"/>
                    <a:lumOff val="25000"/>
                  </a:schemeClr>
                </a:solidFill>
              </a:rPr>
              <a:t>．具备管理和调试功能</a:t>
            </a:r>
            <a:endParaRPr lang="zh-CN" altLang="en-US" sz="2400" dirty="0">
              <a:solidFill>
                <a:srgbClr val="FF0000"/>
              </a:solidFill>
            </a:endParaRPr>
          </a:p>
          <a:p>
            <a:r>
              <a:rPr lang="zh-CN" altLang="en-US" sz="2400" dirty="0"/>
              <a:t>    由于数据业务量的增大，对数据抽取的要求也越来越高，专业的</a:t>
            </a:r>
            <a:r>
              <a:rPr lang="en-US" altLang="zh-CN" sz="2400" dirty="0"/>
              <a:t>ETL</a:t>
            </a:r>
            <a:r>
              <a:rPr lang="zh-CN" altLang="en-US" sz="2400" dirty="0"/>
              <a:t>工具要求具有管理和调度的功能，主要包括抽取过程的备份和恢复、版本升级、版本管理、支持统一的管理平台等功能。</a:t>
            </a:r>
            <a:endParaRPr lang="en-US" altLang="zh-CN" sz="2400" dirty="0"/>
          </a:p>
          <a:p>
            <a:endParaRPr lang="zh-CN" altLang="en-US" sz="2400" dirty="0"/>
          </a:p>
          <a:p>
            <a:r>
              <a:rPr lang="en-US" altLang="zh-CN" sz="2400" dirty="0">
                <a:solidFill>
                  <a:schemeClr val="tx1">
                    <a:lumMod val="75000"/>
                    <a:lumOff val="25000"/>
                  </a:schemeClr>
                </a:solidFill>
              </a:rPr>
              <a:t>   </a:t>
            </a:r>
            <a:r>
              <a:rPr lang="en-US" altLang="zh-CN" sz="2400" b="1" dirty="0">
                <a:solidFill>
                  <a:schemeClr val="tx1">
                    <a:lumMod val="75000"/>
                    <a:lumOff val="25000"/>
                  </a:schemeClr>
                </a:solidFill>
              </a:rPr>
              <a:t> 5</a:t>
            </a:r>
            <a:r>
              <a:rPr lang="zh-CN" altLang="en-US" sz="2400" b="1" dirty="0">
                <a:solidFill>
                  <a:schemeClr val="tx1">
                    <a:lumMod val="75000"/>
                    <a:lumOff val="25000"/>
                  </a:schemeClr>
                </a:solidFill>
              </a:rPr>
              <a:t>．集成性和开放性</a:t>
            </a:r>
            <a:endParaRPr lang="zh-CN" altLang="en-US" sz="2400" b="1" dirty="0">
              <a:solidFill>
                <a:srgbClr val="FF0000"/>
              </a:solidFill>
            </a:endParaRPr>
          </a:p>
          <a:p>
            <a:r>
              <a:rPr lang="zh-CN" altLang="en-US" sz="2400" dirty="0"/>
              <a:t>    随着国内数据仓库技术的不断发展，大多数情况下一般项目只会用到</a:t>
            </a:r>
            <a:r>
              <a:rPr lang="en-US" altLang="zh-CN" sz="2400" dirty="0"/>
              <a:t>ETL</a:t>
            </a:r>
            <a:r>
              <a:rPr lang="zh-CN" altLang="en-US" sz="2400" dirty="0"/>
              <a:t>工具的少数几个功能，开发商将</a:t>
            </a:r>
            <a:r>
              <a:rPr lang="en-US" altLang="zh-CN" sz="2400" dirty="0"/>
              <a:t>ETL</a:t>
            </a:r>
            <a:r>
              <a:rPr lang="zh-CN" altLang="en-US" sz="2400" dirty="0"/>
              <a:t>工具的主要功能模块集成到自己的系统中，这样可以减少用户的操作错误。这就要求</a:t>
            </a:r>
            <a:r>
              <a:rPr lang="en-US" altLang="zh-CN" sz="2400" dirty="0"/>
              <a:t>ETL</a:t>
            </a:r>
            <a:r>
              <a:rPr lang="zh-CN" altLang="en-US" sz="2400" dirty="0"/>
              <a:t>能够具有较好的集成性和开放性。</a:t>
            </a:r>
            <a:endParaRPr lang="zh-CN" alt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37" name="文本框 6"/>
          <p:cNvSpPr txBox="1"/>
          <p:nvPr/>
        </p:nvSpPr>
        <p:spPr>
          <a:xfrm>
            <a:off x="452232" y="173917"/>
            <a:ext cx="1945276" cy="415498"/>
          </a:xfrm>
          <a:prstGeom prst="rect">
            <a:avLst/>
          </a:prstGeom>
          <a:noFill/>
        </p:spPr>
        <p:txBody>
          <a:bodyPr wrap="none" rtlCol="0">
            <a:spAutoFit/>
          </a:bodyPr>
          <a:lstStyle/>
          <a:p>
            <a:r>
              <a:rPr lang="en-US" altLang="zh-CN" sz="2100" b="1" spc="225" dirty="0">
                <a:solidFill>
                  <a:prstClr val="white"/>
                </a:solidFill>
              </a:rPr>
              <a:t>3.3 ETL</a:t>
            </a:r>
            <a:r>
              <a:rPr lang="zh-CN" altLang="en-US" sz="2100" b="1" spc="225" dirty="0">
                <a:solidFill>
                  <a:prstClr val="white"/>
                </a:solidFill>
              </a:rPr>
              <a:t>工具</a:t>
            </a:r>
            <a:endParaRPr lang="zh-CN" altLang="en-US" sz="2100" b="1" spc="225" dirty="0">
              <a:solidFill>
                <a:prstClr val="white"/>
              </a:solidFill>
            </a:endParaRPr>
          </a:p>
        </p:txBody>
      </p:sp>
      <p:sp>
        <p:nvSpPr>
          <p:cNvPr id="5" name="文本框 4"/>
          <p:cNvSpPr txBox="1"/>
          <p:nvPr/>
        </p:nvSpPr>
        <p:spPr>
          <a:xfrm>
            <a:off x="508958" y="1137424"/>
            <a:ext cx="8017918" cy="4154984"/>
          </a:xfrm>
          <a:prstGeom prst="rect">
            <a:avLst/>
          </a:prstGeom>
          <a:noFill/>
        </p:spPr>
        <p:txBody>
          <a:bodyPr wrap="square" rtlCol="0">
            <a:spAutoFit/>
          </a:bodyPr>
          <a:lstStyle/>
          <a:p>
            <a:r>
              <a:rPr lang="en-US" altLang="zh-CN" sz="2400" b="1" dirty="0">
                <a:solidFill>
                  <a:srgbClr val="FF0000"/>
                </a:solidFill>
              </a:rPr>
              <a:t>   </a:t>
            </a:r>
            <a:r>
              <a:rPr lang="en-US" altLang="zh-CN" sz="2400" b="1" dirty="0">
                <a:solidFill>
                  <a:schemeClr val="tx1">
                    <a:lumMod val="75000"/>
                    <a:lumOff val="25000"/>
                  </a:schemeClr>
                </a:solidFill>
              </a:rPr>
              <a:t> 3.3.1  ETL</a:t>
            </a:r>
            <a:r>
              <a:rPr lang="zh-CN" altLang="en-US" sz="2400" b="1" dirty="0">
                <a:solidFill>
                  <a:schemeClr val="tx1">
                    <a:lumMod val="75000"/>
                    <a:lumOff val="25000"/>
                  </a:schemeClr>
                </a:solidFill>
              </a:rPr>
              <a:t>功能</a:t>
            </a:r>
            <a:r>
              <a:rPr lang="zh-CN" altLang="en-US" sz="2400" dirty="0">
                <a:solidFill>
                  <a:schemeClr val="tx1">
                    <a:lumMod val="75000"/>
                    <a:lumOff val="25000"/>
                  </a:schemeClr>
                </a:solidFill>
              </a:rPr>
              <a:t>	</a:t>
            </a:r>
            <a:endParaRPr lang="zh-CN" altLang="en-US" sz="2400" dirty="0">
              <a:solidFill>
                <a:schemeClr val="tx1">
                  <a:lumMod val="75000"/>
                  <a:lumOff val="25000"/>
                </a:schemeClr>
              </a:solidFill>
            </a:endParaRPr>
          </a:p>
          <a:p>
            <a:endParaRPr lang="en-US" altLang="zh-CN" sz="2400" dirty="0">
              <a:solidFill>
                <a:schemeClr val="tx1">
                  <a:lumMod val="75000"/>
                  <a:lumOff val="25000"/>
                </a:schemeClr>
              </a:solidFill>
            </a:endParaRPr>
          </a:p>
          <a:p>
            <a:r>
              <a:rPr lang="en-US" altLang="zh-CN" sz="2400" b="1" dirty="0">
                <a:solidFill>
                  <a:schemeClr val="tx1">
                    <a:lumMod val="75000"/>
                    <a:lumOff val="25000"/>
                  </a:schemeClr>
                </a:solidFill>
              </a:rPr>
              <a:t>6</a:t>
            </a:r>
            <a:r>
              <a:rPr lang="zh-CN" altLang="en-US" sz="2400" b="1" dirty="0">
                <a:solidFill>
                  <a:schemeClr val="tx1">
                    <a:lumMod val="75000"/>
                    <a:lumOff val="25000"/>
                  </a:schemeClr>
                </a:solidFill>
              </a:rPr>
              <a:t>．管理元数据</a:t>
            </a:r>
            <a:endParaRPr lang="zh-CN" altLang="en-US" sz="2400" b="1" dirty="0">
              <a:solidFill>
                <a:srgbClr val="FF0000"/>
              </a:solidFill>
            </a:endParaRPr>
          </a:p>
          <a:p>
            <a:r>
              <a:rPr lang="zh-CN" altLang="en-US" sz="2400" dirty="0"/>
              <a:t>    元数据是描述数据的数据，它是对业务数据本身及其运行环境的描述与定义，主要用于支持业务系统应用。元数据的主要表现是对对象的描述，即对数据库、表、列、主键等的描述。在当前信息化建设中，一些应用的异构性和分布性越来越普遍，使用统一的元数据成为重要的选择，合理的元数据可以打破以往信息化建设中的“信息孤岛”等问题。</a:t>
            </a:r>
            <a:endParaRPr lang="zh-CN" altLang="en-US" sz="2400" dirty="0"/>
          </a:p>
          <a:p>
            <a:endParaRPr lang="zh-CN" alt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pic>
        <p:nvPicPr>
          <p:cNvPr id="2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40</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7" name="文本框 6"/>
          <p:cNvSpPr txBox="1"/>
          <p:nvPr/>
        </p:nvSpPr>
        <p:spPr>
          <a:xfrm>
            <a:off x="452232" y="173917"/>
            <a:ext cx="1945276" cy="415498"/>
          </a:xfrm>
          <a:prstGeom prst="rect">
            <a:avLst/>
          </a:prstGeom>
          <a:noFill/>
        </p:spPr>
        <p:txBody>
          <a:bodyPr wrap="none" rtlCol="0">
            <a:spAutoFit/>
          </a:bodyPr>
          <a:lstStyle/>
          <a:p>
            <a:r>
              <a:rPr lang="en-US" altLang="zh-CN" sz="2100" b="1" spc="225" dirty="0">
                <a:solidFill>
                  <a:prstClr val="white"/>
                </a:solidFill>
              </a:rPr>
              <a:t>3.3 ETL</a:t>
            </a:r>
            <a:r>
              <a:rPr lang="zh-CN" altLang="en-US" sz="2100" b="1" spc="225" dirty="0">
                <a:solidFill>
                  <a:prstClr val="white"/>
                </a:solidFill>
              </a:rPr>
              <a:t>工具</a:t>
            </a:r>
            <a:endParaRPr lang="zh-CN" altLang="en-US" sz="2100" b="1" spc="225" dirty="0">
              <a:solidFill>
                <a:prstClr val="white"/>
              </a:solidFill>
            </a:endParaRPr>
          </a:p>
        </p:txBody>
      </p:sp>
      <p:sp>
        <p:nvSpPr>
          <p:cNvPr id="5" name="文本框 4"/>
          <p:cNvSpPr txBox="1"/>
          <p:nvPr/>
        </p:nvSpPr>
        <p:spPr>
          <a:xfrm>
            <a:off x="508958" y="1137424"/>
            <a:ext cx="8017918" cy="5632311"/>
          </a:xfrm>
          <a:prstGeom prst="rect">
            <a:avLst/>
          </a:prstGeom>
          <a:noFill/>
        </p:spPr>
        <p:txBody>
          <a:bodyPr wrap="square" rtlCol="0">
            <a:spAutoFit/>
          </a:bodyPr>
          <a:lstStyle/>
          <a:p>
            <a:r>
              <a:rPr lang="en-US" altLang="zh-CN" sz="2400" b="1" dirty="0">
                <a:solidFill>
                  <a:schemeClr val="tx1">
                    <a:lumMod val="75000"/>
                    <a:lumOff val="25000"/>
                  </a:schemeClr>
                </a:solidFill>
              </a:rPr>
              <a:t>    3.3.2  </a:t>
            </a:r>
            <a:r>
              <a:rPr lang="zh-CN" altLang="en-US" sz="2400" b="1" dirty="0">
                <a:solidFill>
                  <a:schemeClr val="tx1">
                    <a:lumMod val="75000"/>
                    <a:lumOff val="25000"/>
                  </a:schemeClr>
                </a:solidFill>
              </a:rPr>
              <a:t>开源</a:t>
            </a:r>
            <a:r>
              <a:rPr lang="en-US" altLang="zh-CN" sz="2400" b="1" dirty="0">
                <a:solidFill>
                  <a:schemeClr val="tx1">
                    <a:lumMod val="75000"/>
                    <a:lumOff val="25000"/>
                  </a:schemeClr>
                </a:solidFill>
              </a:rPr>
              <a:t>ETL</a:t>
            </a:r>
            <a:r>
              <a:rPr lang="zh-CN" altLang="en-US" sz="2400" b="1" dirty="0">
                <a:solidFill>
                  <a:schemeClr val="tx1">
                    <a:lumMod val="75000"/>
                    <a:lumOff val="25000"/>
                  </a:schemeClr>
                </a:solidFill>
              </a:rPr>
              <a:t>工具</a:t>
            </a:r>
            <a:r>
              <a:rPr lang="zh-CN" altLang="en-US" sz="2400" dirty="0">
                <a:solidFill>
                  <a:schemeClr val="tx1">
                    <a:lumMod val="75000"/>
                    <a:lumOff val="25000"/>
                  </a:schemeClr>
                </a:solidFill>
              </a:rPr>
              <a:t>	</a:t>
            </a:r>
            <a:endParaRPr lang="zh-CN" altLang="en-US" sz="2400" dirty="0">
              <a:solidFill>
                <a:schemeClr val="tx1">
                  <a:lumMod val="75000"/>
                  <a:lumOff val="25000"/>
                </a:schemeClr>
              </a:solidFill>
            </a:endParaRPr>
          </a:p>
          <a:p>
            <a:endParaRPr lang="en-US" altLang="zh-CN" sz="2400" dirty="0">
              <a:solidFill>
                <a:schemeClr val="tx1">
                  <a:lumMod val="75000"/>
                  <a:lumOff val="25000"/>
                </a:schemeClr>
              </a:solidFill>
            </a:endParaRPr>
          </a:p>
          <a:p>
            <a:r>
              <a:rPr lang="en-US" altLang="zh-CN" sz="2400" b="1" dirty="0">
                <a:solidFill>
                  <a:schemeClr val="tx1">
                    <a:lumMod val="75000"/>
                    <a:lumOff val="25000"/>
                  </a:schemeClr>
                </a:solidFill>
              </a:rPr>
              <a:t>1</a:t>
            </a:r>
            <a:r>
              <a:rPr lang="zh-CN" altLang="en-US" sz="2400" b="1" dirty="0">
                <a:solidFill>
                  <a:schemeClr val="tx1">
                    <a:lumMod val="75000"/>
                    <a:lumOff val="25000"/>
                  </a:schemeClr>
                </a:solidFill>
              </a:rPr>
              <a:t>．</a:t>
            </a:r>
            <a:r>
              <a:rPr lang="en-US" altLang="zh-CN" sz="2400" b="1" dirty="0">
                <a:solidFill>
                  <a:schemeClr val="tx1">
                    <a:lumMod val="75000"/>
                    <a:lumOff val="25000"/>
                  </a:schemeClr>
                </a:solidFill>
              </a:rPr>
              <a:t>Pentaho Kettle</a:t>
            </a:r>
            <a:endParaRPr lang="en-US" altLang="zh-CN" sz="2400" b="1" dirty="0">
              <a:solidFill>
                <a:srgbClr val="FF0000"/>
              </a:solidFill>
            </a:endParaRPr>
          </a:p>
          <a:p>
            <a:r>
              <a:rPr lang="en-US" altLang="zh-CN" sz="2400" dirty="0"/>
              <a:t>    Kettle</a:t>
            </a:r>
            <a:r>
              <a:rPr lang="zh-CN" altLang="en-US" sz="2400" dirty="0"/>
              <a:t>是一款国外的开源</a:t>
            </a:r>
            <a:r>
              <a:rPr lang="en-US" altLang="zh-CN" sz="2400" dirty="0"/>
              <a:t>ETL</a:t>
            </a:r>
            <a:r>
              <a:rPr lang="zh-CN" altLang="en-US" sz="2400" dirty="0"/>
              <a:t>工具，纯</a:t>
            </a:r>
            <a:r>
              <a:rPr lang="en-US" altLang="zh-CN" sz="2400" dirty="0"/>
              <a:t>Java</a:t>
            </a:r>
            <a:r>
              <a:rPr lang="zh-CN" altLang="en-US" sz="2400" dirty="0"/>
              <a:t>编写，可以在</a:t>
            </a:r>
            <a:r>
              <a:rPr lang="en-US" altLang="zh-CN" sz="2400" dirty="0"/>
              <a:t>Windows</a:t>
            </a:r>
            <a:r>
              <a:rPr lang="zh-CN" altLang="en-US" sz="2400" dirty="0"/>
              <a:t>、</a:t>
            </a:r>
            <a:r>
              <a:rPr lang="en-US" altLang="zh-CN" sz="2400" dirty="0"/>
              <a:t>Linux</a:t>
            </a:r>
            <a:r>
              <a:rPr lang="zh-CN" altLang="en-US" sz="2400" dirty="0"/>
              <a:t>、</a:t>
            </a:r>
            <a:r>
              <a:rPr lang="en-US" altLang="zh-CN" sz="2400" dirty="0"/>
              <a:t>UNIX</a:t>
            </a:r>
            <a:r>
              <a:rPr lang="zh-CN" altLang="en-US" sz="2400" dirty="0"/>
              <a:t>上运行，无须安装，数据抽取高效稳定。</a:t>
            </a:r>
            <a:endParaRPr lang="zh-CN" altLang="en-US" sz="2400" dirty="0"/>
          </a:p>
          <a:p>
            <a:r>
              <a:rPr lang="en-US" altLang="zh-CN" sz="2400" dirty="0"/>
              <a:t>    Kettle</a:t>
            </a:r>
            <a:r>
              <a:rPr lang="zh-CN" altLang="en-US" sz="2400" dirty="0"/>
              <a:t>（中文译名：水壶），该项目的主程序员</a:t>
            </a:r>
            <a:r>
              <a:rPr lang="en-US" altLang="zh-CN" sz="2400" dirty="0"/>
              <a:t>Matt </a:t>
            </a:r>
            <a:r>
              <a:rPr lang="zh-CN" altLang="en-US" sz="2400" dirty="0"/>
              <a:t>希望把各种数据放到一个壶里，然后以一种指定的格式流出。</a:t>
            </a:r>
            <a:endParaRPr lang="zh-CN" altLang="en-US" sz="2400" dirty="0"/>
          </a:p>
          <a:p>
            <a:r>
              <a:rPr lang="en-US" altLang="zh-CN" sz="2400" dirty="0"/>
              <a:t>Kettle</a:t>
            </a:r>
            <a:r>
              <a:rPr lang="zh-CN" altLang="en-US" sz="2400" dirty="0"/>
              <a:t>将</a:t>
            </a:r>
            <a:r>
              <a:rPr lang="en-US" altLang="zh-CN" sz="2400" dirty="0"/>
              <a:t>ETL</a:t>
            </a:r>
            <a:r>
              <a:rPr lang="zh-CN" altLang="en-US" sz="2400" dirty="0"/>
              <a:t>流程编译为</a:t>
            </a:r>
            <a:r>
              <a:rPr lang="en-US" altLang="zh-CN" sz="2400" dirty="0"/>
              <a:t>XML</a:t>
            </a:r>
            <a:r>
              <a:rPr lang="zh-CN" altLang="en-US" sz="2400" dirty="0"/>
              <a:t>格式，学起来十分简单，</a:t>
            </a:r>
            <a:r>
              <a:rPr lang="en-US" altLang="zh-CN" sz="2400" dirty="0"/>
              <a:t>Pentaho Data Integration</a:t>
            </a:r>
            <a:r>
              <a:rPr lang="zh-CN" altLang="en-US" sz="2400" dirty="0"/>
              <a:t>（</a:t>
            </a:r>
            <a:r>
              <a:rPr lang="en-US" altLang="zh-CN" sz="2400" dirty="0"/>
              <a:t>Kettle</a:t>
            </a:r>
            <a:r>
              <a:rPr lang="zh-CN" altLang="en-US" sz="2400" dirty="0"/>
              <a:t>）使用</a:t>
            </a:r>
            <a:r>
              <a:rPr lang="en-US" altLang="zh-CN" sz="2400" dirty="0"/>
              <a:t>Java</a:t>
            </a:r>
            <a:r>
              <a:rPr lang="zh-CN" altLang="en-US" sz="2400" dirty="0"/>
              <a:t>（</a:t>
            </a:r>
            <a:r>
              <a:rPr lang="en-US" altLang="zh-CN" sz="2400" dirty="0"/>
              <a:t>Swing</a:t>
            </a:r>
            <a:r>
              <a:rPr lang="zh-CN" altLang="en-US" sz="2400" dirty="0"/>
              <a:t>）开发。</a:t>
            </a:r>
            <a:r>
              <a:rPr lang="en-US" altLang="zh-CN" sz="2400" dirty="0"/>
              <a:t>Kettle</a:t>
            </a:r>
            <a:r>
              <a:rPr lang="zh-CN" altLang="en-US" sz="2400" dirty="0"/>
              <a:t>作为编译器对以</a:t>
            </a:r>
            <a:r>
              <a:rPr lang="en-US" altLang="zh-CN" sz="2400" dirty="0"/>
              <a:t>XML</a:t>
            </a:r>
            <a:r>
              <a:rPr lang="zh-CN" altLang="en-US" sz="2400" dirty="0"/>
              <a:t>格式书写的流程进行编译。</a:t>
            </a:r>
            <a:r>
              <a:rPr lang="en-US" altLang="zh-CN" sz="2400" dirty="0"/>
              <a:t>Kettle</a:t>
            </a:r>
            <a:r>
              <a:rPr lang="zh-CN" altLang="en-US" sz="2400" dirty="0"/>
              <a:t>的</a:t>
            </a:r>
            <a:r>
              <a:rPr lang="en-US" altLang="zh-CN" sz="2400" dirty="0"/>
              <a:t>JavaScript</a:t>
            </a:r>
            <a:r>
              <a:rPr lang="zh-CN" altLang="en-US" sz="2400" dirty="0"/>
              <a:t>引擎（和</a:t>
            </a:r>
            <a:r>
              <a:rPr lang="en-US" altLang="zh-CN" sz="2400" dirty="0"/>
              <a:t>Java</a:t>
            </a:r>
            <a:r>
              <a:rPr lang="zh-CN" altLang="en-US" sz="2400" dirty="0"/>
              <a:t>引擎）可以深层地控制对数据的处理。</a:t>
            </a:r>
            <a:endParaRPr lang="zh-CN" altLang="en-US" sz="2400" dirty="0"/>
          </a:p>
          <a:p>
            <a:endParaRPr lang="en-US" altLang="zh-CN" sz="2400" dirty="0"/>
          </a:p>
          <a:p>
            <a:endParaRPr lang="zh-CN" altLang="en-US" sz="2400" dirty="0"/>
          </a:p>
        </p:txBody>
      </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37" name="文本框 6"/>
          <p:cNvSpPr txBox="1"/>
          <p:nvPr/>
        </p:nvSpPr>
        <p:spPr>
          <a:xfrm>
            <a:off x="452232" y="173917"/>
            <a:ext cx="1945276" cy="415498"/>
          </a:xfrm>
          <a:prstGeom prst="rect">
            <a:avLst/>
          </a:prstGeom>
          <a:noFill/>
        </p:spPr>
        <p:txBody>
          <a:bodyPr wrap="none" rtlCol="0">
            <a:spAutoFit/>
          </a:bodyPr>
          <a:lstStyle/>
          <a:p>
            <a:r>
              <a:rPr lang="en-US" altLang="zh-CN" sz="2100" b="1" spc="225" dirty="0">
                <a:solidFill>
                  <a:prstClr val="white"/>
                </a:solidFill>
              </a:rPr>
              <a:t>3.3 ETL</a:t>
            </a:r>
            <a:r>
              <a:rPr lang="zh-CN" altLang="en-US" sz="2100" b="1" spc="225" dirty="0">
                <a:solidFill>
                  <a:prstClr val="white"/>
                </a:solidFill>
              </a:rPr>
              <a:t>工具</a:t>
            </a:r>
            <a:endParaRPr lang="zh-CN" altLang="en-US" sz="2100" b="1" spc="225" dirty="0">
              <a:solidFill>
                <a:prstClr val="white"/>
              </a:solidFill>
            </a:endParaRPr>
          </a:p>
        </p:txBody>
      </p:sp>
      <p:sp>
        <p:nvSpPr>
          <p:cNvPr id="5" name="文本框 4"/>
          <p:cNvSpPr txBox="1"/>
          <p:nvPr/>
        </p:nvSpPr>
        <p:spPr>
          <a:xfrm>
            <a:off x="508958" y="1137424"/>
            <a:ext cx="8017918" cy="4524315"/>
          </a:xfrm>
          <a:prstGeom prst="rect">
            <a:avLst/>
          </a:prstGeom>
          <a:noFill/>
        </p:spPr>
        <p:txBody>
          <a:bodyPr wrap="square" rtlCol="0">
            <a:spAutoFit/>
          </a:bodyPr>
          <a:lstStyle/>
          <a:p>
            <a:r>
              <a:rPr lang="en-US" altLang="zh-CN" sz="2400" b="1" dirty="0">
                <a:solidFill>
                  <a:schemeClr val="tx1">
                    <a:lumMod val="75000"/>
                    <a:lumOff val="25000"/>
                  </a:schemeClr>
                </a:solidFill>
              </a:rPr>
              <a:t>    3.3.2  </a:t>
            </a:r>
            <a:r>
              <a:rPr lang="zh-CN" altLang="en-US" sz="2400" b="1" dirty="0">
                <a:solidFill>
                  <a:schemeClr val="tx1">
                    <a:lumMod val="75000"/>
                    <a:lumOff val="25000"/>
                  </a:schemeClr>
                </a:solidFill>
              </a:rPr>
              <a:t>开源</a:t>
            </a:r>
            <a:r>
              <a:rPr lang="en-US" altLang="zh-CN" sz="2400" b="1" dirty="0">
                <a:solidFill>
                  <a:schemeClr val="tx1">
                    <a:lumMod val="75000"/>
                    <a:lumOff val="25000"/>
                  </a:schemeClr>
                </a:solidFill>
              </a:rPr>
              <a:t>ETL</a:t>
            </a:r>
            <a:r>
              <a:rPr lang="zh-CN" altLang="en-US" sz="2400" b="1" dirty="0">
                <a:solidFill>
                  <a:schemeClr val="tx1">
                    <a:lumMod val="75000"/>
                    <a:lumOff val="25000"/>
                  </a:schemeClr>
                </a:solidFill>
              </a:rPr>
              <a:t>工具</a:t>
            </a:r>
            <a:r>
              <a:rPr lang="zh-CN" altLang="en-US" sz="2400" dirty="0">
                <a:solidFill>
                  <a:schemeClr val="tx1">
                    <a:lumMod val="75000"/>
                    <a:lumOff val="25000"/>
                  </a:schemeClr>
                </a:solidFill>
              </a:rPr>
              <a:t>	</a:t>
            </a:r>
            <a:endParaRPr lang="zh-CN" altLang="en-US" sz="2400" dirty="0">
              <a:solidFill>
                <a:schemeClr val="tx1">
                  <a:lumMod val="75000"/>
                  <a:lumOff val="25000"/>
                </a:schemeClr>
              </a:solidFill>
            </a:endParaRPr>
          </a:p>
          <a:p>
            <a:endParaRPr lang="en-US" altLang="zh-CN" sz="2400" dirty="0">
              <a:solidFill>
                <a:schemeClr val="tx1">
                  <a:lumMod val="75000"/>
                  <a:lumOff val="25000"/>
                </a:schemeClr>
              </a:solidFill>
            </a:endParaRPr>
          </a:p>
          <a:p>
            <a:r>
              <a:rPr lang="en-US" altLang="zh-CN" sz="2400" dirty="0">
                <a:solidFill>
                  <a:schemeClr val="tx1">
                    <a:lumMod val="75000"/>
                    <a:lumOff val="25000"/>
                  </a:schemeClr>
                </a:solidFill>
              </a:rPr>
              <a:t>2</a:t>
            </a:r>
            <a:r>
              <a:rPr lang="zh-CN" altLang="en-US" sz="2400" dirty="0">
                <a:solidFill>
                  <a:schemeClr val="tx1">
                    <a:lumMod val="75000"/>
                    <a:lumOff val="25000"/>
                  </a:schemeClr>
                </a:solidFill>
              </a:rPr>
              <a:t>．</a:t>
            </a:r>
            <a:r>
              <a:rPr lang="en-US" altLang="zh-CN" sz="2400" dirty="0" err="1">
                <a:solidFill>
                  <a:schemeClr val="tx1">
                    <a:lumMod val="75000"/>
                    <a:lumOff val="25000"/>
                  </a:schemeClr>
                </a:solidFill>
              </a:rPr>
              <a:t>OpenRefine</a:t>
            </a:r>
            <a:endParaRPr lang="en-US" altLang="zh-CN" sz="2400" dirty="0">
              <a:solidFill>
                <a:srgbClr val="FF0000"/>
              </a:solidFill>
            </a:endParaRPr>
          </a:p>
          <a:p>
            <a:endParaRPr lang="en-US" altLang="zh-CN" sz="2400" dirty="0"/>
          </a:p>
          <a:p>
            <a:r>
              <a:rPr lang="en-US" altLang="zh-CN" sz="2400" dirty="0"/>
              <a:t>    </a:t>
            </a:r>
            <a:r>
              <a:rPr lang="en-US" altLang="zh-CN" sz="2400" dirty="0" err="1"/>
              <a:t>OpenRefine</a:t>
            </a:r>
            <a:r>
              <a:rPr lang="zh-CN" altLang="en-US" sz="2400" dirty="0"/>
              <a:t>最初叫作</a:t>
            </a:r>
            <a:r>
              <a:rPr lang="en-US" altLang="zh-CN" sz="2400" dirty="0"/>
              <a:t>Freebase Gridworks</a:t>
            </a:r>
            <a:r>
              <a:rPr lang="zh-CN" altLang="en-US" sz="2400" dirty="0"/>
              <a:t>，由一家名为</a:t>
            </a:r>
            <a:r>
              <a:rPr lang="en-US" altLang="zh-CN" sz="2400" dirty="0" err="1"/>
              <a:t>Metaweb</a:t>
            </a:r>
            <a:r>
              <a:rPr lang="zh-CN" altLang="en-US" sz="2400" dirty="0"/>
              <a:t>的公司开发，主要用于调试各种表格，以避免随着时间的推移出现错误，这对于任何数据库来说都是一个很大的问题。后来，该软件被谷歌收购，更名为</a:t>
            </a:r>
            <a:r>
              <a:rPr lang="en-US" altLang="zh-CN" sz="2400" dirty="0"/>
              <a:t>Google Refine</a:t>
            </a:r>
            <a:r>
              <a:rPr lang="zh-CN" altLang="en-US" sz="2400" dirty="0"/>
              <a:t>，并发布了第</a:t>
            </a:r>
            <a:r>
              <a:rPr lang="en-US" altLang="zh-CN" sz="2400" dirty="0"/>
              <a:t>2</a:t>
            </a:r>
            <a:r>
              <a:rPr lang="zh-CN" altLang="en-US" sz="2400" dirty="0"/>
              <a:t>版。</a:t>
            </a:r>
            <a:r>
              <a:rPr lang="en-US" altLang="zh-CN" sz="2400" dirty="0"/>
              <a:t>2012</a:t>
            </a:r>
            <a:r>
              <a:rPr lang="zh-CN" altLang="en-US" sz="2400" dirty="0"/>
              <a:t>年</a:t>
            </a:r>
            <a:r>
              <a:rPr lang="en-US" altLang="zh-CN" sz="2400" dirty="0"/>
              <a:t>10</a:t>
            </a:r>
            <a:r>
              <a:rPr lang="zh-CN" altLang="en-US" sz="2400" dirty="0"/>
              <a:t>月，</a:t>
            </a:r>
            <a:r>
              <a:rPr lang="en-US" altLang="zh-CN" sz="2400" dirty="0"/>
              <a:t>Google Refine</a:t>
            </a:r>
            <a:r>
              <a:rPr lang="zh-CN" altLang="en-US" sz="2400" dirty="0"/>
              <a:t>被社区接管，并以</a:t>
            </a:r>
            <a:r>
              <a:rPr lang="en-US" altLang="zh-CN" sz="2400" dirty="0" err="1"/>
              <a:t>OpenRefine</a:t>
            </a:r>
            <a:r>
              <a:rPr lang="zh-CN" altLang="en-US" sz="2400" dirty="0"/>
              <a:t>为名进行了开源。</a:t>
            </a:r>
            <a:endParaRPr lang="zh-CN" altLang="en-US" sz="2400" dirty="0"/>
          </a:p>
          <a:p>
            <a:endParaRPr lang="en-US" altLang="zh-CN" sz="2400" dirty="0"/>
          </a:p>
          <a:p>
            <a:endParaRPr lang="zh-CN" alt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37" name="文本框 6"/>
          <p:cNvSpPr txBox="1"/>
          <p:nvPr/>
        </p:nvSpPr>
        <p:spPr>
          <a:xfrm>
            <a:off x="452232" y="173917"/>
            <a:ext cx="1945276" cy="415498"/>
          </a:xfrm>
          <a:prstGeom prst="rect">
            <a:avLst/>
          </a:prstGeom>
          <a:noFill/>
        </p:spPr>
        <p:txBody>
          <a:bodyPr wrap="none" rtlCol="0">
            <a:spAutoFit/>
          </a:bodyPr>
          <a:lstStyle/>
          <a:p>
            <a:r>
              <a:rPr lang="en-US" altLang="zh-CN" sz="2100" b="1" spc="225" dirty="0">
                <a:solidFill>
                  <a:prstClr val="white"/>
                </a:solidFill>
              </a:rPr>
              <a:t>3.3 ETL</a:t>
            </a:r>
            <a:r>
              <a:rPr lang="zh-CN" altLang="en-US" sz="2100" b="1" spc="225" dirty="0">
                <a:solidFill>
                  <a:prstClr val="white"/>
                </a:solidFill>
              </a:rPr>
              <a:t>工具</a:t>
            </a:r>
            <a:endParaRPr lang="zh-CN" altLang="en-US" sz="2100" b="1" spc="225" dirty="0">
              <a:solidFill>
                <a:prstClr val="white"/>
              </a:solidFill>
            </a:endParaRPr>
          </a:p>
        </p:txBody>
      </p:sp>
      <p:sp>
        <p:nvSpPr>
          <p:cNvPr id="5" name="文本框 4"/>
          <p:cNvSpPr txBox="1"/>
          <p:nvPr/>
        </p:nvSpPr>
        <p:spPr>
          <a:xfrm>
            <a:off x="508958" y="1137424"/>
            <a:ext cx="8017918" cy="4154984"/>
          </a:xfrm>
          <a:prstGeom prst="rect">
            <a:avLst/>
          </a:prstGeom>
          <a:noFill/>
        </p:spPr>
        <p:txBody>
          <a:bodyPr wrap="square" rtlCol="0">
            <a:spAutoFit/>
          </a:bodyPr>
          <a:lstStyle/>
          <a:p>
            <a:r>
              <a:rPr lang="en-US" altLang="zh-CN" sz="2400" b="1" dirty="0">
                <a:solidFill>
                  <a:srgbClr val="FF0000"/>
                </a:solidFill>
              </a:rPr>
              <a:t>   </a:t>
            </a:r>
            <a:r>
              <a:rPr lang="en-US" altLang="zh-CN" sz="2400" b="1" dirty="0">
                <a:solidFill>
                  <a:schemeClr val="tx1">
                    <a:lumMod val="75000"/>
                    <a:lumOff val="25000"/>
                  </a:schemeClr>
                </a:solidFill>
              </a:rPr>
              <a:t> 3.3.2  </a:t>
            </a:r>
            <a:r>
              <a:rPr lang="zh-CN" altLang="en-US" sz="2400" b="1" dirty="0">
                <a:solidFill>
                  <a:schemeClr val="tx1">
                    <a:lumMod val="75000"/>
                    <a:lumOff val="25000"/>
                  </a:schemeClr>
                </a:solidFill>
              </a:rPr>
              <a:t>开源</a:t>
            </a:r>
            <a:r>
              <a:rPr lang="en-US" altLang="zh-CN" sz="2400" b="1" dirty="0">
                <a:solidFill>
                  <a:schemeClr val="tx1">
                    <a:lumMod val="75000"/>
                    <a:lumOff val="25000"/>
                  </a:schemeClr>
                </a:solidFill>
              </a:rPr>
              <a:t>ETL</a:t>
            </a:r>
            <a:r>
              <a:rPr lang="zh-CN" altLang="en-US" sz="2400" b="1" dirty="0">
                <a:solidFill>
                  <a:schemeClr val="tx1">
                    <a:lumMod val="75000"/>
                    <a:lumOff val="25000"/>
                  </a:schemeClr>
                </a:solidFill>
              </a:rPr>
              <a:t>工具</a:t>
            </a:r>
            <a:r>
              <a:rPr lang="zh-CN" altLang="en-US" sz="2400" dirty="0">
                <a:solidFill>
                  <a:schemeClr val="tx1">
                    <a:lumMod val="75000"/>
                    <a:lumOff val="25000"/>
                  </a:schemeClr>
                </a:solidFill>
              </a:rPr>
              <a:t>	</a:t>
            </a:r>
            <a:endParaRPr lang="zh-CN" altLang="en-US" sz="2400" dirty="0">
              <a:solidFill>
                <a:schemeClr val="tx1">
                  <a:lumMod val="75000"/>
                  <a:lumOff val="25000"/>
                </a:schemeClr>
              </a:solidFill>
            </a:endParaRPr>
          </a:p>
          <a:p>
            <a:endParaRPr lang="en-US" altLang="zh-CN" sz="2400" dirty="0">
              <a:solidFill>
                <a:schemeClr val="tx1">
                  <a:lumMod val="75000"/>
                  <a:lumOff val="25000"/>
                </a:schemeClr>
              </a:solidFill>
            </a:endParaRPr>
          </a:p>
          <a:p>
            <a:r>
              <a:rPr lang="en-US" altLang="zh-CN" sz="2400" dirty="0">
                <a:solidFill>
                  <a:schemeClr val="tx1">
                    <a:lumMod val="75000"/>
                    <a:lumOff val="25000"/>
                  </a:schemeClr>
                </a:solidFill>
              </a:rPr>
              <a:t>3</a:t>
            </a:r>
            <a:r>
              <a:rPr lang="zh-CN" altLang="en-US" sz="2400" dirty="0">
                <a:solidFill>
                  <a:schemeClr val="tx1">
                    <a:lumMod val="75000"/>
                    <a:lumOff val="25000"/>
                  </a:schemeClr>
                </a:solidFill>
              </a:rPr>
              <a:t>．</a:t>
            </a:r>
            <a:r>
              <a:rPr lang="en-US" altLang="zh-CN" sz="2400" dirty="0" err="1">
                <a:solidFill>
                  <a:schemeClr val="tx1">
                    <a:lumMod val="75000"/>
                    <a:lumOff val="25000"/>
                  </a:schemeClr>
                </a:solidFill>
              </a:rPr>
              <a:t>DataWrangler</a:t>
            </a:r>
            <a:endParaRPr lang="en-US" altLang="zh-CN" sz="2400" dirty="0">
              <a:solidFill>
                <a:srgbClr val="FF0000"/>
              </a:solidFill>
            </a:endParaRPr>
          </a:p>
          <a:p>
            <a:endParaRPr lang="en-US" altLang="zh-CN" sz="2400" dirty="0"/>
          </a:p>
          <a:p>
            <a:r>
              <a:rPr lang="en-US" altLang="zh-CN" sz="2400" dirty="0"/>
              <a:t>     </a:t>
            </a:r>
            <a:r>
              <a:rPr lang="en-US" altLang="zh-CN" sz="2400" dirty="0" err="1"/>
              <a:t>DataWrangler</a:t>
            </a:r>
            <a:r>
              <a:rPr lang="zh-CN" altLang="en-US" sz="2400" dirty="0"/>
              <a:t>（中文译名：牧马人）是一款由斯坦福大学开发的在线数据清洗、数据重组软件，主要用于去除无效数据，将数据整理成用户需要的格式等。使用       </a:t>
            </a:r>
            <a:r>
              <a:rPr lang="en-US" altLang="zh-CN" sz="2400" dirty="0" err="1"/>
              <a:t>DataWrangler</a:t>
            </a:r>
            <a:r>
              <a:rPr lang="zh-CN" altLang="en-US" sz="2400" dirty="0"/>
              <a:t>能节约用户花在数据整理上的时间，从而使其有更多的精力用于数据分析。</a:t>
            </a:r>
            <a:endParaRPr lang="zh-CN" altLang="en-US" sz="2400" dirty="0"/>
          </a:p>
          <a:p>
            <a:endParaRPr lang="en-US" altLang="zh-CN" sz="2400" dirty="0"/>
          </a:p>
          <a:p>
            <a:endParaRPr lang="zh-CN" altLang="en-US" sz="2400" dirty="0"/>
          </a:p>
        </p:txBody>
      </p:sp>
      <p:sp>
        <p:nvSpPr>
          <p:cNvPr id="2" name="矩形 1"/>
          <p:cNvSpPr/>
          <p:nvPr/>
        </p:nvSpPr>
        <p:spPr>
          <a:xfrm>
            <a:off x="4018002" y="3244334"/>
            <a:ext cx="1107996" cy="369332"/>
          </a:xfrm>
          <a:prstGeom prst="rect">
            <a:avLst/>
          </a:prstGeom>
        </p:spPr>
        <p:txBody>
          <a:bodyPr wrap="none">
            <a:spAutoFit/>
          </a:bodyPr>
          <a:lstStyle/>
          <a:p>
            <a:r>
              <a:rPr lang="zh-CN" altLang="en-US" dirty="0"/>
              <a:t>（校企）</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34430" cy="415498"/>
          </a:xfrm>
          <a:prstGeom prst="rect">
            <a:avLst/>
          </a:prstGeom>
          <a:noFill/>
        </p:spPr>
        <p:txBody>
          <a:bodyPr wrap="none" rtlCol="0">
            <a:spAutoFit/>
          </a:bodyPr>
          <a:lstStyle/>
          <a:p>
            <a:r>
              <a:rPr lang="en-US" altLang="zh-CN" sz="2100" b="1" spc="225" dirty="0">
                <a:solidFill>
                  <a:prstClr val="white"/>
                </a:solidFill>
              </a:rPr>
              <a:t>3.1</a:t>
            </a:r>
            <a:r>
              <a:rPr lang="zh-CN" altLang="en-US" sz="2100" b="1" spc="225" dirty="0">
                <a:solidFill>
                  <a:prstClr val="white"/>
                </a:solidFill>
              </a:rPr>
              <a:t>　</a:t>
            </a:r>
            <a:r>
              <a:rPr lang="en-US" altLang="zh-CN" sz="2100" b="1" spc="225" dirty="0">
                <a:solidFill>
                  <a:prstClr val="white"/>
                </a:solidFill>
              </a:rPr>
              <a:t>ETL</a:t>
            </a:r>
            <a:r>
              <a:rPr lang="zh-CN" altLang="en-US" sz="2100" b="1" spc="225" dirty="0">
                <a:solidFill>
                  <a:prstClr val="white"/>
                </a:solidFill>
              </a:rPr>
              <a:t>入门</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77700" y="263408"/>
            <a:ext cx="1845377" cy="507831"/>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a:p>
            <a:endParaRPr lang="zh-CN" altLang="en-US" sz="1350" dirty="0">
              <a:solidFill>
                <a:prstClr val="white"/>
              </a:solidFill>
            </a:endParaRPr>
          </a:p>
        </p:txBody>
      </p:sp>
      <p:graphicFrame>
        <p:nvGraphicFramePr>
          <p:cNvPr id="11" name="图示 10"/>
          <p:cNvGraphicFramePr/>
          <p:nvPr/>
        </p:nvGraphicFramePr>
        <p:xfrm>
          <a:off x="983411" y="2268742"/>
          <a:ext cx="6806242" cy="383012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4" name="矩形 23"/>
          <p:cNvSpPr/>
          <p:nvPr/>
        </p:nvSpPr>
        <p:spPr>
          <a:xfrm>
            <a:off x="690113" y="1382945"/>
            <a:ext cx="7621400" cy="7342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企业每年产生海量的数据，这些数据，有的对企业非常重要，有的对企业没有用处。如何在海量数据中抽取出有用的数据？</a:t>
            </a:r>
            <a:r>
              <a:rPr lang="zh-CN" altLang="en-US" sz="1600" b="1" dirty="0">
                <a:solidFill>
                  <a:schemeClr val="bg1"/>
                </a:solidFill>
              </a:rPr>
              <a:t>可以通过</a:t>
            </a:r>
            <a:r>
              <a:rPr lang="en-US" altLang="zh-CN" sz="1600" b="1" dirty="0">
                <a:solidFill>
                  <a:schemeClr val="bg1"/>
                </a:solidFill>
              </a:rPr>
              <a:t>ETL</a:t>
            </a:r>
            <a:r>
              <a:rPr lang="zh-CN" altLang="en-US" sz="1600" b="1" dirty="0">
                <a:solidFill>
                  <a:schemeClr val="bg1"/>
                </a:solidFill>
              </a:rPr>
              <a:t>来进行实现。</a:t>
            </a:r>
            <a:endParaRPr lang="zh-CN" altLang="en-US" sz="1600" b="1" dirty="0">
              <a:solidFill>
                <a:schemeClr val="bg1"/>
              </a:solidFill>
            </a:endParaRPr>
          </a:p>
        </p:txBody>
      </p:sp>
      <p:sp>
        <p:nvSpPr>
          <p:cNvPr id="12" name="矩形 11"/>
          <p:cNvSpPr/>
          <p:nvPr/>
        </p:nvSpPr>
        <p:spPr>
          <a:xfrm>
            <a:off x="452232" y="889323"/>
            <a:ext cx="1923925" cy="338554"/>
          </a:xfrm>
          <a:prstGeom prst="rect">
            <a:avLst/>
          </a:prstGeom>
        </p:spPr>
        <p:txBody>
          <a:bodyPr wrap="none">
            <a:spAutoFit/>
          </a:bodyPr>
          <a:lstStyle/>
          <a:p>
            <a:r>
              <a:rPr lang="en-US" altLang="zh-CN" sz="1600" b="1" dirty="0">
                <a:solidFill>
                  <a:srgbClr val="3D89BC"/>
                </a:solidFill>
              </a:rPr>
              <a:t>3.1.1 ETL</a:t>
            </a:r>
            <a:r>
              <a:rPr lang="zh-CN" altLang="en-US" sz="1600" b="1" dirty="0">
                <a:solidFill>
                  <a:srgbClr val="3D89BC"/>
                </a:solidFill>
              </a:rPr>
              <a:t>解决方案</a:t>
            </a:r>
            <a:endParaRPr lang="zh-CN" altLang="zh-CN" sz="1600" b="1" dirty="0">
              <a:solidFill>
                <a:srgbClr val="3D89BC"/>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37" name="文本框 6"/>
          <p:cNvSpPr txBox="1"/>
          <p:nvPr/>
        </p:nvSpPr>
        <p:spPr>
          <a:xfrm>
            <a:off x="452232" y="173917"/>
            <a:ext cx="1945276" cy="415498"/>
          </a:xfrm>
          <a:prstGeom prst="rect">
            <a:avLst/>
          </a:prstGeom>
          <a:noFill/>
        </p:spPr>
        <p:txBody>
          <a:bodyPr wrap="none" rtlCol="0">
            <a:spAutoFit/>
          </a:bodyPr>
          <a:lstStyle/>
          <a:p>
            <a:r>
              <a:rPr lang="en-US" altLang="zh-CN" sz="2100" b="1" spc="225" dirty="0">
                <a:solidFill>
                  <a:prstClr val="white"/>
                </a:solidFill>
              </a:rPr>
              <a:t>3.3 ETL</a:t>
            </a:r>
            <a:r>
              <a:rPr lang="zh-CN" altLang="en-US" sz="2100" b="1" spc="225" dirty="0">
                <a:solidFill>
                  <a:prstClr val="white"/>
                </a:solidFill>
              </a:rPr>
              <a:t>工具</a:t>
            </a:r>
            <a:endParaRPr lang="zh-CN" altLang="en-US" sz="2100" b="1" spc="225" dirty="0">
              <a:solidFill>
                <a:prstClr val="white"/>
              </a:solidFill>
            </a:endParaRPr>
          </a:p>
        </p:txBody>
      </p:sp>
      <p:sp>
        <p:nvSpPr>
          <p:cNvPr id="5" name="文本框 4"/>
          <p:cNvSpPr txBox="1"/>
          <p:nvPr/>
        </p:nvSpPr>
        <p:spPr>
          <a:xfrm>
            <a:off x="508958" y="1137424"/>
            <a:ext cx="8017918" cy="4524315"/>
          </a:xfrm>
          <a:prstGeom prst="rect">
            <a:avLst/>
          </a:prstGeom>
          <a:noFill/>
        </p:spPr>
        <p:txBody>
          <a:bodyPr wrap="square" rtlCol="0">
            <a:spAutoFit/>
          </a:bodyPr>
          <a:lstStyle/>
          <a:p>
            <a:r>
              <a:rPr lang="en-US" altLang="zh-CN" sz="2400" b="1" dirty="0">
                <a:solidFill>
                  <a:srgbClr val="FF0000"/>
                </a:solidFill>
              </a:rPr>
              <a:t>    </a:t>
            </a:r>
            <a:r>
              <a:rPr lang="en-US" altLang="zh-CN" sz="2400" b="1" dirty="0">
                <a:solidFill>
                  <a:schemeClr val="tx1">
                    <a:lumMod val="75000"/>
                    <a:lumOff val="25000"/>
                  </a:schemeClr>
                </a:solidFill>
              </a:rPr>
              <a:t>3.3.2  </a:t>
            </a:r>
            <a:r>
              <a:rPr lang="zh-CN" altLang="en-US" sz="2400" b="1" dirty="0">
                <a:solidFill>
                  <a:schemeClr val="tx1">
                    <a:lumMod val="75000"/>
                    <a:lumOff val="25000"/>
                  </a:schemeClr>
                </a:solidFill>
              </a:rPr>
              <a:t>开源</a:t>
            </a:r>
            <a:r>
              <a:rPr lang="en-US" altLang="zh-CN" sz="2400" b="1" dirty="0">
                <a:solidFill>
                  <a:schemeClr val="tx1">
                    <a:lumMod val="75000"/>
                    <a:lumOff val="25000"/>
                  </a:schemeClr>
                </a:solidFill>
              </a:rPr>
              <a:t>ETL</a:t>
            </a:r>
            <a:r>
              <a:rPr lang="zh-CN" altLang="en-US" sz="2400" b="1" dirty="0">
                <a:solidFill>
                  <a:schemeClr val="tx1">
                    <a:lumMod val="75000"/>
                    <a:lumOff val="25000"/>
                  </a:schemeClr>
                </a:solidFill>
              </a:rPr>
              <a:t>工具</a:t>
            </a:r>
            <a:r>
              <a:rPr lang="zh-CN" altLang="en-US" sz="2400" dirty="0">
                <a:solidFill>
                  <a:schemeClr val="tx1">
                    <a:lumMod val="75000"/>
                    <a:lumOff val="25000"/>
                  </a:schemeClr>
                </a:solidFill>
              </a:rPr>
              <a:t>	</a:t>
            </a:r>
            <a:endParaRPr lang="zh-CN" altLang="en-US" sz="2400" dirty="0">
              <a:solidFill>
                <a:schemeClr val="tx1">
                  <a:lumMod val="75000"/>
                  <a:lumOff val="25000"/>
                </a:schemeClr>
              </a:solidFill>
            </a:endParaRPr>
          </a:p>
          <a:p>
            <a:endParaRPr lang="en-US" altLang="zh-CN" sz="2400" dirty="0">
              <a:solidFill>
                <a:schemeClr val="tx1">
                  <a:lumMod val="75000"/>
                  <a:lumOff val="25000"/>
                </a:schemeClr>
              </a:solidFill>
            </a:endParaRPr>
          </a:p>
          <a:p>
            <a:r>
              <a:rPr lang="en-US" altLang="zh-CN" sz="2400" dirty="0">
                <a:solidFill>
                  <a:schemeClr val="tx1">
                    <a:lumMod val="75000"/>
                    <a:lumOff val="25000"/>
                  </a:schemeClr>
                </a:solidFill>
              </a:rPr>
              <a:t>4</a:t>
            </a:r>
            <a:r>
              <a:rPr lang="zh-CN" altLang="en-US" sz="2400" dirty="0">
                <a:solidFill>
                  <a:schemeClr val="tx1">
                    <a:lumMod val="75000"/>
                    <a:lumOff val="25000"/>
                  </a:schemeClr>
                </a:solidFill>
              </a:rPr>
              <a:t>．</a:t>
            </a:r>
            <a:r>
              <a:rPr lang="en-US" altLang="zh-CN" sz="2400" dirty="0">
                <a:solidFill>
                  <a:schemeClr val="tx1">
                    <a:lumMod val="75000"/>
                    <a:lumOff val="25000"/>
                  </a:schemeClr>
                </a:solidFill>
              </a:rPr>
              <a:t>Hawk</a:t>
            </a:r>
            <a:endParaRPr lang="en-US" altLang="zh-CN" sz="2400" dirty="0">
              <a:solidFill>
                <a:srgbClr val="FF0000"/>
              </a:solidFill>
            </a:endParaRPr>
          </a:p>
          <a:p>
            <a:r>
              <a:rPr lang="en-US" altLang="zh-CN" sz="2400" dirty="0"/>
              <a:t>    Hawk</a:t>
            </a:r>
            <a:r>
              <a:rPr lang="zh-CN" altLang="en-US" sz="2400" dirty="0"/>
              <a:t>是一种数据抓取和清洗工具，依据</a:t>
            </a:r>
            <a:r>
              <a:rPr lang="en-US" altLang="zh-CN" sz="2400" dirty="0"/>
              <a:t>GPL</a:t>
            </a:r>
            <a:r>
              <a:rPr lang="zh-CN" altLang="en-US" sz="2400" dirty="0"/>
              <a:t>协议开源，软件基于</a:t>
            </a:r>
            <a:r>
              <a:rPr lang="en-US" altLang="zh-CN" sz="2400" dirty="0"/>
              <a:t>C#</a:t>
            </a:r>
            <a:r>
              <a:rPr lang="zh-CN" altLang="en-US" sz="2400" dirty="0"/>
              <a:t>实现，其前端界面使用</a:t>
            </a:r>
            <a:r>
              <a:rPr lang="en-US" altLang="zh-CN" sz="2400" dirty="0"/>
              <a:t>WPF</a:t>
            </a:r>
            <a:r>
              <a:rPr lang="zh-CN" altLang="en-US" sz="2400" dirty="0"/>
              <a:t>开发，支持插件扩展。能够灵活高效地采集网页、数据库、文件等来源的数据，并通过可视化拖曳操作，快速地进行生成、过滤、转换等数据操作，快速建立解决方案。非常适合作为网页爬虫和数据清洗工具。</a:t>
            </a:r>
            <a:r>
              <a:rPr lang="en-US" altLang="zh-CN" sz="2400" dirty="0"/>
              <a:t>Hawk</a:t>
            </a:r>
            <a:r>
              <a:rPr lang="zh-CN" altLang="en-US" sz="2400" dirty="0"/>
              <a:t>含义为“鹰”，形容能够高效、准确地抓取和清洗数据。</a:t>
            </a:r>
            <a:endParaRPr lang="zh-CN" altLang="en-US" sz="2400" dirty="0"/>
          </a:p>
          <a:p>
            <a:endParaRPr lang="en-US" altLang="zh-CN" sz="2400" dirty="0"/>
          </a:p>
          <a:p>
            <a:endParaRPr lang="zh-CN" altLang="en-US" sz="2400" dirty="0"/>
          </a:p>
        </p:txBody>
      </p:sp>
      <p:sp>
        <p:nvSpPr>
          <p:cNvPr id="2" name="矩形 1"/>
          <p:cNvSpPr/>
          <p:nvPr/>
        </p:nvSpPr>
        <p:spPr>
          <a:xfrm>
            <a:off x="4018002" y="3244334"/>
            <a:ext cx="1107996" cy="369332"/>
          </a:xfrm>
          <a:prstGeom prst="rect">
            <a:avLst/>
          </a:prstGeom>
        </p:spPr>
        <p:txBody>
          <a:bodyPr wrap="none">
            <a:spAutoFit/>
          </a:bodyPr>
          <a:lstStyle/>
          <a:p>
            <a:r>
              <a:rPr lang="zh-CN" altLang="en-US" dirty="0"/>
              <a:t>（校企）</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72881" y="1169836"/>
              <a:ext cx="1798227" cy="523220"/>
            </a:xfrm>
            <a:prstGeom prst="rect">
              <a:avLst/>
            </a:prstGeom>
            <a:noFill/>
          </p:spPr>
          <p:txBody>
            <a:bodyPr wrap="none" rtlCol="0">
              <a:spAutoFit/>
            </a:bodyPr>
            <a:lstStyle/>
            <a:p>
              <a:pPr algn="ctr"/>
              <a:r>
                <a:rPr lang="zh-CN" altLang="en-US" sz="2800" dirty="0">
                  <a:solidFill>
                    <a:schemeClr val="accent4"/>
                  </a:solidFill>
                </a:rPr>
                <a:t>第三章　</a:t>
              </a:r>
              <a:r>
                <a:rPr lang="zh-CN" altLang="zh-CN" sz="2800" dirty="0">
                  <a:solidFill>
                    <a:schemeClr val="accent4"/>
                  </a:solidFill>
                </a:rPr>
                <a:t>基本技术方法</a:t>
              </a:r>
              <a:endParaRPr lang="zh-CN" altLang="en-US" sz="2800" dirty="0">
                <a:solidFill>
                  <a:schemeClr val="accent4"/>
                </a:solidFill>
              </a:endParaRPr>
            </a:p>
          </p:txBody>
        </p:sp>
      </p:grpSp>
      <p:grpSp>
        <p:nvGrpSpPr>
          <p:cNvPr id="67" name="组合 66"/>
          <p:cNvGrpSpPr/>
          <p:nvPr/>
        </p:nvGrpSpPr>
        <p:grpSpPr>
          <a:xfrm>
            <a:off x="1754534" y="4200722"/>
            <a:ext cx="5693399" cy="415498"/>
            <a:chOff x="1807265" y="4614770"/>
            <a:chExt cx="5693399" cy="415498"/>
          </a:xfrm>
        </p:grpSpPr>
        <p:sp>
          <p:nvSpPr>
            <p:cNvPr id="47" name="圆角矩形 46"/>
            <p:cNvSpPr/>
            <p:nvPr/>
          </p:nvSpPr>
          <p:spPr>
            <a:xfrm>
              <a:off x="1807265" y="4630702"/>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4614770"/>
              <a:ext cx="2371675"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3.4</a:t>
              </a:r>
              <a:r>
                <a:rPr lang="zh-CN" altLang="en-US"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a:solidFill>
                    <a:schemeClr val="bg1"/>
                  </a:solidFill>
                  <a:latin typeface="微软雅黑" panose="020B0503020204020204" pitchFamily="34" charset="-122"/>
                  <a:ea typeface="微软雅黑" panose="020B0503020204020204" pitchFamily="34" charset="-122"/>
                </a:rPr>
                <a:t>ETL</a:t>
              </a:r>
              <a:r>
                <a:rPr lang="zh-CN" altLang="en-US" sz="2100" spc="225" dirty="0">
                  <a:solidFill>
                    <a:schemeClr val="bg1"/>
                  </a:solidFill>
                  <a:latin typeface="微软雅黑" panose="020B0503020204020204" pitchFamily="34" charset="-122"/>
                  <a:ea typeface="微软雅黑" panose="020B0503020204020204" pitchFamily="34" charset="-122"/>
                </a:rPr>
                <a:t>子系统</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技术路线</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4" y="3469343"/>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07351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ETL</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698779" y="2021794"/>
            <a:ext cx="5693399" cy="426279"/>
            <a:chOff x="1751510" y="1702959"/>
            <a:chExt cx="5693399" cy="426279"/>
          </a:xfrm>
        </p:grpSpPr>
        <p:sp>
          <p:nvSpPr>
            <p:cNvPr id="53" name="圆角矩形 52"/>
            <p:cNvSpPr/>
            <p:nvPr/>
          </p:nvSpPr>
          <p:spPr>
            <a:xfrm>
              <a:off x="1751510" y="170295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26059" y="1713740"/>
              <a:ext cx="207351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ETL</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入门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32" name="矩形 31"/>
          <p:cNvSpPr/>
          <p:nvPr/>
        </p:nvSpPr>
        <p:spPr>
          <a:xfrm>
            <a:off x="-6350" y="-9525"/>
            <a:ext cx="9156700" cy="38258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l"/>
            <a:r>
              <a:rPr lang="zh-CN" altLang="en-US" sz="1350" dirty="0" smtClean="0">
                <a:solidFill>
                  <a:schemeClr val="bg1"/>
                </a:solidFill>
                <a:sym typeface="+mn-ea"/>
              </a:rPr>
              <a:t>大数据应用人才培养系列教材</a:t>
            </a:r>
            <a:endParaRPr kumimoji="0" lang="zh-CN" altLang="en-US" sz="1350" b="0" i="0" u="none" strike="noStrike" kern="1200" cap="none" spc="0" normalizeH="0" baseline="0" noProof="1">
              <a:ln>
                <a:noFill/>
              </a:ln>
              <a:solidFill>
                <a:prstClr val="white"/>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37" name="文本框 6"/>
          <p:cNvSpPr txBox="1"/>
          <p:nvPr/>
        </p:nvSpPr>
        <p:spPr>
          <a:xfrm>
            <a:off x="452232" y="173917"/>
            <a:ext cx="2243435" cy="415498"/>
          </a:xfrm>
          <a:prstGeom prst="rect">
            <a:avLst/>
          </a:prstGeom>
          <a:noFill/>
        </p:spPr>
        <p:txBody>
          <a:bodyPr wrap="none" rtlCol="0">
            <a:spAutoFit/>
          </a:bodyPr>
          <a:lstStyle/>
          <a:p>
            <a:r>
              <a:rPr lang="en-US" altLang="zh-CN" sz="2100" b="1" spc="225" dirty="0">
                <a:solidFill>
                  <a:prstClr val="white"/>
                </a:solidFill>
              </a:rPr>
              <a:t>3.4 ETL</a:t>
            </a:r>
            <a:r>
              <a:rPr lang="zh-CN" altLang="en-US" sz="2100" b="1" spc="225" dirty="0">
                <a:solidFill>
                  <a:prstClr val="white"/>
                </a:solidFill>
              </a:rPr>
              <a:t>子系统</a:t>
            </a:r>
            <a:endParaRPr lang="zh-CN" altLang="en-US" sz="2100" b="1" spc="225" dirty="0">
              <a:solidFill>
                <a:prstClr val="white"/>
              </a:solidFill>
            </a:endParaRPr>
          </a:p>
        </p:txBody>
      </p:sp>
      <p:sp>
        <p:nvSpPr>
          <p:cNvPr id="5" name="文本框 4"/>
          <p:cNvSpPr txBox="1"/>
          <p:nvPr/>
        </p:nvSpPr>
        <p:spPr>
          <a:xfrm>
            <a:off x="508958" y="1137424"/>
            <a:ext cx="8017918" cy="4154984"/>
          </a:xfrm>
          <a:prstGeom prst="rect">
            <a:avLst/>
          </a:prstGeom>
          <a:noFill/>
        </p:spPr>
        <p:txBody>
          <a:bodyPr wrap="square" rtlCol="0">
            <a:spAutoFit/>
          </a:bodyPr>
          <a:lstStyle/>
          <a:p>
            <a:r>
              <a:rPr lang="en-US" altLang="zh-CN" sz="2400" b="1" dirty="0">
                <a:solidFill>
                  <a:schemeClr val="tx1">
                    <a:lumMod val="75000"/>
                    <a:lumOff val="25000"/>
                  </a:schemeClr>
                </a:solidFill>
              </a:rPr>
              <a:t>3.4.1  </a:t>
            </a:r>
            <a:r>
              <a:rPr lang="zh-CN" altLang="en-US" sz="2400" b="1" dirty="0">
                <a:solidFill>
                  <a:schemeClr val="tx1">
                    <a:lumMod val="75000"/>
                    <a:lumOff val="25000"/>
                  </a:schemeClr>
                </a:solidFill>
              </a:rPr>
              <a:t>抽取</a:t>
            </a:r>
            <a:r>
              <a:rPr lang="zh-CN" altLang="en-US" sz="2400" b="1" dirty="0">
                <a:solidFill>
                  <a:srgbClr val="FF0000"/>
                </a:solidFill>
              </a:rPr>
              <a:t>	</a:t>
            </a:r>
            <a:endParaRPr lang="zh-CN" altLang="en-US" sz="2400" b="1" dirty="0">
              <a:solidFill>
                <a:srgbClr val="FF0000"/>
              </a:solidFill>
            </a:endParaRPr>
          </a:p>
          <a:p>
            <a:r>
              <a:rPr lang="zh-CN" altLang="en-US" sz="2400" dirty="0"/>
              <a:t>    </a:t>
            </a:r>
            <a:endParaRPr lang="en-US" altLang="zh-CN" sz="2400" dirty="0"/>
          </a:p>
          <a:p>
            <a:r>
              <a:rPr lang="en-US" altLang="zh-CN" sz="2400" dirty="0"/>
              <a:t>    </a:t>
            </a:r>
            <a:r>
              <a:rPr lang="zh-CN" altLang="en-US" sz="2400" dirty="0"/>
              <a:t>抽取类子系统中，主要包括数据分析系统、增量捕获系统和数据抽取系统。</a:t>
            </a:r>
            <a:endParaRPr lang="zh-CN" altLang="en-US" sz="2400" dirty="0"/>
          </a:p>
          <a:p>
            <a:r>
              <a:rPr lang="zh-CN" altLang="en-US" sz="2400" dirty="0"/>
              <a:t>    数据分析系统主要用来分析不同类型的数据源，包括数据源的格式、数据的类型、数据的内容等。</a:t>
            </a:r>
            <a:endParaRPr lang="zh-CN" altLang="en-US" sz="2400" dirty="0"/>
          </a:p>
          <a:p>
            <a:r>
              <a:rPr lang="zh-CN" altLang="en-US" sz="2400" dirty="0"/>
              <a:t>    数据增量捕获系统主要是捕获数据源中发生了改变的数据，在</a:t>
            </a:r>
            <a:r>
              <a:rPr lang="en-US" altLang="zh-CN" sz="2400" dirty="0"/>
              <a:t>Kettle</a:t>
            </a:r>
            <a:r>
              <a:rPr lang="zh-CN" altLang="en-US" sz="2400" dirty="0"/>
              <a:t>中可通过时间戳的方式来捕获数据的变化。</a:t>
            </a:r>
            <a:endParaRPr lang="zh-CN" altLang="en-US" sz="2400" dirty="0"/>
          </a:p>
          <a:p>
            <a:r>
              <a:rPr lang="zh-CN" altLang="en-US" sz="2400" dirty="0"/>
              <a:t>数据抽取系统主要是从不同的数据源抽取数据，通过数据的过滤和排序，数据格式的转换，迁移到</a:t>
            </a:r>
            <a:r>
              <a:rPr lang="en-US" altLang="zh-CN" sz="2400" dirty="0"/>
              <a:t>ETL</a:t>
            </a:r>
            <a:r>
              <a:rPr lang="zh-CN" altLang="en-US" sz="2400" dirty="0"/>
              <a:t>环境，进行数据暂存。</a:t>
            </a:r>
            <a:endParaRPr lang="zh-CN" alt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37" name="文本框 6"/>
          <p:cNvSpPr txBox="1"/>
          <p:nvPr/>
        </p:nvSpPr>
        <p:spPr>
          <a:xfrm>
            <a:off x="452232" y="173917"/>
            <a:ext cx="2243435" cy="415498"/>
          </a:xfrm>
          <a:prstGeom prst="rect">
            <a:avLst/>
          </a:prstGeom>
          <a:noFill/>
        </p:spPr>
        <p:txBody>
          <a:bodyPr wrap="none" rtlCol="0">
            <a:spAutoFit/>
          </a:bodyPr>
          <a:lstStyle/>
          <a:p>
            <a:r>
              <a:rPr lang="en-US" altLang="zh-CN" sz="2100" b="1" spc="225" dirty="0">
                <a:solidFill>
                  <a:prstClr val="white"/>
                </a:solidFill>
              </a:rPr>
              <a:t>3.4 ETL</a:t>
            </a:r>
            <a:r>
              <a:rPr lang="zh-CN" altLang="en-US" sz="2100" b="1" spc="225" dirty="0">
                <a:solidFill>
                  <a:prstClr val="white"/>
                </a:solidFill>
              </a:rPr>
              <a:t>子系统</a:t>
            </a:r>
            <a:endParaRPr lang="zh-CN" altLang="en-US" sz="2100" b="1" spc="225" dirty="0">
              <a:solidFill>
                <a:prstClr val="white"/>
              </a:solidFill>
            </a:endParaRPr>
          </a:p>
        </p:txBody>
      </p:sp>
      <p:sp>
        <p:nvSpPr>
          <p:cNvPr id="5" name="文本框 4"/>
          <p:cNvSpPr txBox="1"/>
          <p:nvPr/>
        </p:nvSpPr>
        <p:spPr>
          <a:xfrm>
            <a:off x="508958" y="1137424"/>
            <a:ext cx="8017918" cy="3416320"/>
          </a:xfrm>
          <a:prstGeom prst="rect">
            <a:avLst/>
          </a:prstGeom>
          <a:noFill/>
        </p:spPr>
        <p:txBody>
          <a:bodyPr wrap="square" rtlCol="0">
            <a:spAutoFit/>
          </a:bodyPr>
          <a:lstStyle/>
          <a:p>
            <a:endParaRPr lang="en-US" altLang="zh-CN" sz="2400" b="1" dirty="0">
              <a:solidFill>
                <a:srgbClr val="FF0000"/>
              </a:solidFill>
            </a:endParaRPr>
          </a:p>
          <a:p>
            <a:r>
              <a:rPr lang="en-US" altLang="zh-CN" sz="2400" b="1" dirty="0">
                <a:solidFill>
                  <a:schemeClr val="tx1">
                    <a:lumMod val="75000"/>
                    <a:lumOff val="25000"/>
                  </a:schemeClr>
                </a:solidFill>
              </a:rPr>
              <a:t>3.4.2  </a:t>
            </a:r>
            <a:r>
              <a:rPr lang="zh-CN" altLang="en-US" sz="2400" b="1" dirty="0">
                <a:solidFill>
                  <a:schemeClr val="tx1">
                    <a:lumMod val="75000"/>
                    <a:lumOff val="25000"/>
                  </a:schemeClr>
                </a:solidFill>
              </a:rPr>
              <a:t>清洗和更正数据</a:t>
            </a:r>
            <a:endParaRPr lang="zh-CN" altLang="en-US" sz="2400" b="1" dirty="0">
              <a:solidFill>
                <a:srgbClr val="FF0000"/>
              </a:solidFill>
            </a:endParaRPr>
          </a:p>
          <a:p>
            <a:r>
              <a:rPr lang="zh-CN" altLang="en-US" sz="2400" dirty="0"/>
              <a:t>    清洗和更正数据子系统主要包括数据清洗系统、错误处理系统、审计维度系统、重复数据排查系统和数据一致性系统。</a:t>
            </a:r>
            <a:endParaRPr lang="zh-CN" altLang="en-US" sz="2400" dirty="0"/>
          </a:p>
          <a:p>
            <a:r>
              <a:rPr lang="zh-CN" altLang="en-US" sz="2400" dirty="0"/>
              <a:t>    数据清洗系统主要是根据系统业务需求对数据源中的数据进行清洗，提高数据的质量。通过清洗，可以找到错误的数据，并进行更正。在数据清洗系统中，数据业务人员、源系统开发人员、</a:t>
            </a:r>
            <a:r>
              <a:rPr lang="en-US" altLang="zh-CN" sz="2400" dirty="0"/>
              <a:t>ELT</a:t>
            </a:r>
            <a:r>
              <a:rPr lang="zh-CN" altLang="en-US" sz="2400" dirty="0"/>
              <a:t>开发人员都有义务来完成数据的清洗。</a:t>
            </a:r>
            <a:endParaRPr lang="zh-CN" alt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37" name="文本框 6"/>
          <p:cNvSpPr txBox="1"/>
          <p:nvPr/>
        </p:nvSpPr>
        <p:spPr>
          <a:xfrm>
            <a:off x="452232" y="173917"/>
            <a:ext cx="2243435" cy="415498"/>
          </a:xfrm>
          <a:prstGeom prst="rect">
            <a:avLst/>
          </a:prstGeom>
          <a:noFill/>
        </p:spPr>
        <p:txBody>
          <a:bodyPr wrap="none" rtlCol="0">
            <a:spAutoFit/>
          </a:bodyPr>
          <a:lstStyle/>
          <a:p>
            <a:r>
              <a:rPr lang="en-US" altLang="zh-CN" sz="2100" b="1" spc="225" dirty="0">
                <a:solidFill>
                  <a:prstClr val="white"/>
                </a:solidFill>
              </a:rPr>
              <a:t>3.4 ETL</a:t>
            </a:r>
            <a:r>
              <a:rPr lang="zh-CN" altLang="en-US" sz="2100" b="1" spc="225" dirty="0">
                <a:solidFill>
                  <a:prstClr val="white"/>
                </a:solidFill>
              </a:rPr>
              <a:t>子系统</a:t>
            </a:r>
            <a:endParaRPr lang="zh-CN" altLang="en-US" sz="2100" b="1" spc="225" dirty="0">
              <a:solidFill>
                <a:prstClr val="white"/>
              </a:solidFill>
            </a:endParaRPr>
          </a:p>
        </p:txBody>
      </p:sp>
      <p:sp>
        <p:nvSpPr>
          <p:cNvPr id="5" name="文本框 4"/>
          <p:cNvSpPr txBox="1"/>
          <p:nvPr/>
        </p:nvSpPr>
        <p:spPr>
          <a:xfrm>
            <a:off x="508958" y="1137424"/>
            <a:ext cx="8017918" cy="3785652"/>
          </a:xfrm>
          <a:prstGeom prst="rect">
            <a:avLst/>
          </a:prstGeom>
          <a:noFill/>
        </p:spPr>
        <p:txBody>
          <a:bodyPr wrap="square" rtlCol="0">
            <a:spAutoFit/>
          </a:bodyPr>
          <a:lstStyle/>
          <a:p>
            <a:endParaRPr lang="en-US" altLang="zh-CN" sz="2400" b="1" dirty="0">
              <a:solidFill>
                <a:srgbClr val="FF0000"/>
              </a:solidFill>
            </a:endParaRPr>
          </a:p>
          <a:p>
            <a:r>
              <a:rPr lang="en-US" altLang="zh-CN" sz="2400" b="1" dirty="0">
                <a:solidFill>
                  <a:schemeClr val="tx1">
                    <a:lumMod val="75000"/>
                    <a:lumOff val="25000"/>
                  </a:schemeClr>
                </a:solidFill>
              </a:rPr>
              <a:t>3.4.3  </a:t>
            </a:r>
            <a:r>
              <a:rPr lang="zh-CN" altLang="en-US" sz="2400" b="1" dirty="0">
                <a:solidFill>
                  <a:schemeClr val="tx1">
                    <a:lumMod val="75000"/>
                    <a:lumOff val="25000"/>
                  </a:schemeClr>
                </a:solidFill>
              </a:rPr>
              <a:t>数据发布</a:t>
            </a:r>
            <a:r>
              <a:rPr lang="zh-CN" altLang="en-US" sz="2400" dirty="0"/>
              <a:t>	</a:t>
            </a:r>
            <a:endParaRPr lang="zh-CN" altLang="en-US" sz="2400" dirty="0"/>
          </a:p>
          <a:p>
            <a:r>
              <a:rPr lang="zh-CN" altLang="en-US" sz="2400" dirty="0"/>
              <a:t>    数据发布类子系统主要是加载和更新数据仓库数据，包括数据缓慢变化维度处理系统、迟到维度处理系统、代理键生成系统等。这里主要讲述数据缓慢变化维度处理系统。</a:t>
            </a:r>
            <a:endParaRPr lang="zh-CN" altLang="en-US" sz="2400" dirty="0"/>
          </a:p>
          <a:p>
            <a:r>
              <a:rPr lang="zh-CN" altLang="en-US" sz="2400" dirty="0"/>
              <a:t>数据缓慢变化维度处理系统是多维度数据仓库的基础，它保存了对事实表进行分析的信息。例如，如果业务系统修改了客户的信息，维度变更也会根据不同的规则变更数据仓库中的数据维度。变更方式可采用覆盖、增加新行、增加新列、增加小维度表、分离历史表等方式。</a:t>
            </a:r>
            <a:endParaRPr lang="zh-CN" alt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
        <p:nvSpPr>
          <p:cNvPr id="37" name="文本框 6"/>
          <p:cNvSpPr txBox="1"/>
          <p:nvPr/>
        </p:nvSpPr>
        <p:spPr>
          <a:xfrm>
            <a:off x="452232" y="173917"/>
            <a:ext cx="2243435" cy="415498"/>
          </a:xfrm>
          <a:prstGeom prst="rect">
            <a:avLst/>
          </a:prstGeom>
          <a:noFill/>
        </p:spPr>
        <p:txBody>
          <a:bodyPr wrap="none" rtlCol="0">
            <a:spAutoFit/>
          </a:bodyPr>
          <a:lstStyle/>
          <a:p>
            <a:r>
              <a:rPr lang="en-US" altLang="zh-CN" sz="2100" b="1" spc="225" dirty="0">
                <a:solidFill>
                  <a:prstClr val="white"/>
                </a:solidFill>
              </a:rPr>
              <a:t>3.4 ETL</a:t>
            </a:r>
            <a:r>
              <a:rPr lang="zh-CN" altLang="en-US" sz="2100" b="1" spc="225" dirty="0">
                <a:solidFill>
                  <a:prstClr val="white"/>
                </a:solidFill>
              </a:rPr>
              <a:t>子系统</a:t>
            </a:r>
            <a:endParaRPr lang="zh-CN" altLang="en-US" sz="2100" b="1" spc="225" dirty="0">
              <a:solidFill>
                <a:prstClr val="white"/>
              </a:solidFill>
            </a:endParaRPr>
          </a:p>
        </p:txBody>
      </p:sp>
      <p:sp>
        <p:nvSpPr>
          <p:cNvPr id="5" name="文本框 4"/>
          <p:cNvSpPr txBox="1"/>
          <p:nvPr/>
        </p:nvSpPr>
        <p:spPr>
          <a:xfrm>
            <a:off x="508958" y="1137424"/>
            <a:ext cx="8017918" cy="2308324"/>
          </a:xfrm>
          <a:prstGeom prst="rect">
            <a:avLst/>
          </a:prstGeom>
          <a:noFill/>
        </p:spPr>
        <p:txBody>
          <a:bodyPr wrap="square" rtlCol="0">
            <a:spAutoFit/>
          </a:bodyPr>
          <a:lstStyle/>
          <a:p>
            <a:endParaRPr lang="en-US" altLang="zh-CN" sz="2400" b="1" dirty="0">
              <a:solidFill>
                <a:srgbClr val="FF0000"/>
              </a:solidFill>
            </a:endParaRPr>
          </a:p>
          <a:p>
            <a:r>
              <a:rPr lang="zh-CN" altLang="en-US" sz="2400" b="1" dirty="0">
                <a:solidFill>
                  <a:srgbClr val="FF0000"/>
                </a:solidFill>
              </a:rPr>
              <a:t> </a:t>
            </a:r>
            <a:r>
              <a:rPr lang="zh-CN" altLang="en-US" sz="2400" b="1" dirty="0">
                <a:solidFill>
                  <a:schemeClr val="tx1">
                    <a:lumMod val="75000"/>
                    <a:lumOff val="25000"/>
                  </a:schemeClr>
                </a:solidFill>
              </a:rPr>
              <a:t>   </a:t>
            </a:r>
            <a:r>
              <a:rPr lang="en-US" altLang="zh-CN" sz="2400" b="1" dirty="0">
                <a:solidFill>
                  <a:schemeClr val="tx1">
                    <a:lumMod val="75000"/>
                    <a:lumOff val="25000"/>
                  </a:schemeClr>
                </a:solidFill>
              </a:rPr>
              <a:t>3.4.4  </a:t>
            </a:r>
            <a:r>
              <a:rPr lang="zh-CN" altLang="en-US" sz="2400" b="1" dirty="0">
                <a:solidFill>
                  <a:schemeClr val="tx1">
                    <a:lumMod val="75000"/>
                    <a:lumOff val="25000"/>
                  </a:schemeClr>
                </a:solidFill>
              </a:rPr>
              <a:t>管理</a:t>
            </a:r>
            <a:r>
              <a:rPr lang="en-US" altLang="zh-CN" sz="2400" b="1" dirty="0">
                <a:solidFill>
                  <a:schemeClr val="tx1">
                    <a:lumMod val="75000"/>
                    <a:lumOff val="25000"/>
                  </a:schemeClr>
                </a:solidFill>
              </a:rPr>
              <a:t>ETL</a:t>
            </a:r>
            <a:endParaRPr lang="en-US" altLang="zh-CN" sz="2400" b="1" dirty="0">
              <a:solidFill>
                <a:srgbClr val="FF0000"/>
              </a:solidFill>
            </a:endParaRPr>
          </a:p>
          <a:p>
            <a:r>
              <a:rPr lang="en-US" altLang="zh-CN" sz="2400" b="1" dirty="0">
                <a:solidFill>
                  <a:srgbClr val="FF0000"/>
                </a:solidFill>
              </a:rPr>
              <a:t>	</a:t>
            </a:r>
            <a:endParaRPr lang="en-US" altLang="zh-CN" sz="2400" b="1" dirty="0">
              <a:solidFill>
                <a:srgbClr val="FF0000"/>
              </a:solidFill>
            </a:endParaRPr>
          </a:p>
          <a:p>
            <a:r>
              <a:rPr lang="zh-CN" altLang="en-US" sz="2400" dirty="0"/>
              <a:t>    管理</a:t>
            </a:r>
            <a:r>
              <a:rPr lang="en-US" altLang="zh-CN" sz="2400" dirty="0"/>
              <a:t>ETL</a:t>
            </a:r>
            <a:r>
              <a:rPr lang="zh-CN" altLang="en-US" sz="2400" dirty="0"/>
              <a:t>系统主要是对</a:t>
            </a:r>
            <a:r>
              <a:rPr lang="en-US" altLang="zh-CN" sz="2400" dirty="0"/>
              <a:t>ETL</a:t>
            </a:r>
            <a:r>
              <a:rPr lang="zh-CN" altLang="en-US" sz="2400" dirty="0"/>
              <a:t>开发环境进行设置，包括备份系统、恢复和重新启动子系统、工作流监控系统、问题报告系统、版本控制系统等。</a:t>
            </a:r>
            <a:endParaRPr lang="zh-CN" alt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72881" y="1169836"/>
              <a:ext cx="1798227" cy="523220"/>
            </a:xfrm>
            <a:prstGeom prst="rect">
              <a:avLst/>
            </a:prstGeom>
            <a:noFill/>
          </p:spPr>
          <p:txBody>
            <a:bodyPr wrap="none" rtlCol="0">
              <a:spAutoFit/>
            </a:bodyPr>
            <a:lstStyle/>
            <a:p>
              <a:pPr algn="ctr"/>
              <a:r>
                <a:rPr lang="zh-CN" altLang="en-US" sz="2800" dirty="0">
                  <a:solidFill>
                    <a:schemeClr val="accent4"/>
                  </a:solidFill>
                </a:rPr>
                <a:t>第三章　</a:t>
              </a:r>
              <a:r>
                <a:rPr lang="zh-CN" altLang="zh-CN" sz="2800" dirty="0">
                  <a:solidFill>
                    <a:schemeClr val="accent4"/>
                  </a:solidFill>
                </a:rPr>
                <a:t>基本技术方法</a:t>
              </a:r>
              <a:endParaRPr lang="zh-CN" altLang="en-US" sz="2800" dirty="0">
                <a:solidFill>
                  <a:schemeClr val="accent4"/>
                </a:solidFill>
              </a:endParaRPr>
            </a:p>
          </p:txBody>
        </p:sp>
      </p:grpSp>
      <p:grpSp>
        <p:nvGrpSpPr>
          <p:cNvPr id="67" name="组合 66"/>
          <p:cNvGrpSpPr/>
          <p:nvPr/>
        </p:nvGrpSpPr>
        <p:grpSpPr>
          <a:xfrm>
            <a:off x="1754534" y="4200722"/>
            <a:ext cx="5693399" cy="415498"/>
            <a:chOff x="1807265" y="4614770"/>
            <a:chExt cx="5693399" cy="415498"/>
          </a:xfrm>
          <a:solidFill>
            <a:schemeClr val="bg2"/>
          </a:solidFill>
        </p:grpSpPr>
        <p:sp>
          <p:nvSpPr>
            <p:cNvPr id="47" name="圆角矩形 46"/>
            <p:cNvSpPr/>
            <p:nvPr/>
          </p:nvSpPr>
          <p:spPr>
            <a:xfrm>
              <a:off x="1807265" y="4630702"/>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4614770"/>
              <a:ext cx="2371675"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ETL</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子系统</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技术路线</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4" y="3469343"/>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07351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ETL</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698779" y="2021794"/>
            <a:ext cx="5693399" cy="426279"/>
            <a:chOff x="1751510" y="1702959"/>
            <a:chExt cx="5693399" cy="426279"/>
          </a:xfrm>
        </p:grpSpPr>
        <p:sp>
          <p:nvSpPr>
            <p:cNvPr id="53" name="圆角矩形 52"/>
            <p:cNvSpPr/>
            <p:nvPr/>
          </p:nvSpPr>
          <p:spPr>
            <a:xfrm>
              <a:off x="1751510" y="170295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26059" y="1713740"/>
              <a:ext cx="207351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ETL</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入门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900918"/>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bg1"/>
                </a:solidFill>
              </a:rPr>
              <a:t>习题</a:t>
            </a:r>
            <a:endParaRPr lang="zh-CN" altLang="en-US" sz="2100" dirty="0">
              <a:solidFill>
                <a:schemeClr val="bg1"/>
              </a:solidFill>
            </a:endParaRPr>
          </a:p>
        </p:txBody>
      </p:sp>
      <p:sp>
        <p:nvSpPr>
          <p:cNvPr id="32" name="矩形 31"/>
          <p:cNvSpPr/>
          <p:nvPr/>
        </p:nvSpPr>
        <p:spPr>
          <a:xfrm>
            <a:off x="-6350" y="-9525"/>
            <a:ext cx="9156700" cy="38258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l"/>
            <a:r>
              <a:rPr lang="zh-CN" altLang="en-US" sz="1350" dirty="0" smtClean="0">
                <a:solidFill>
                  <a:schemeClr val="bg1"/>
                </a:solidFill>
                <a:sym typeface="+mn-ea"/>
              </a:rPr>
              <a:t>大数据应用人才培养系列教材</a:t>
            </a:r>
            <a:endParaRPr kumimoji="0" lang="zh-CN" altLang="en-US" sz="1350" b="0" i="0" u="none" strike="noStrike" kern="1200" cap="none" spc="0" normalizeH="0" baseline="0" noProof="1">
              <a:ln>
                <a:noFill/>
              </a:ln>
              <a:solidFill>
                <a:prstClr val="white"/>
              </a:solidFill>
              <a:effectLst/>
              <a:uLnTx/>
              <a:uFillTx/>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6" name="矩形 645"/>
          <p:cNvSpPr/>
          <p:nvPr/>
        </p:nvSpPr>
        <p:spPr>
          <a:xfrm>
            <a:off x="-14287" y="-22225"/>
            <a:ext cx="9169400" cy="688022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white"/>
              </a:solidFill>
              <a:effectLst/>
              <a:uLnTx/>
              <a:uFillTx/>
              <a:latin typeface="+mn-lt"/>
              <a:ea typeface="+mn-ea"/>
              <a:cs typeface="+mn-cs"/>
            </a:endParaRPr>
          </a:p>
        </p:txBody>
      </p:sp>
      <p:pic>
        <p:nvPicPr>
          <p:cNvPr id="36866" name="图片 677"/>
          <p:cNvPicPr>
            <a:picLocks noChangeAspect="1"/>
          </p:cNvPicPr>
          <p:nvPr/>
        </p:nvPicPr>
        <p:blipFill>
          <a:blip r:embed="rId1"/>
          <a:srcRect l="19090" t="21719" r="16280" b="22029"/>
          <a:stretch>
            <a:fillRect/>
          </a:stretch>
        </p:blipFill>
        <p:spPr>
          <a:xfrm>
            <a:off x="-38100" y="-22225"/>
            <a:ext cx="9201150" cy="6829425"/>
          </a:xfrm>
          <a:prstGeom prst="rect">
            <a:avLst/>
          </a:prstGeom>
          <a:noFill/>
          <a:ln w="9525">
            <a:noFill/>
          </a:ln>
        </p:spPr>
      </p:pic>
      <p:sp>
        <p:nvSpPr>
          <p:cNvPr id="36867" name="矩形 4"/>
          <p:cNvSpPr/>
          <p:nvPr/>
        </p:nvSpPr>
        <p:spPr>
          <a:xfrm>
            <a:off x="563563" y="1343025"/>
            <a:ext cx="7962900" cy="1938020"/>
          </a:xfrm>
          <a:prstGeom prst="rect">
            <a:avLst/>
          </a:prstGeom>
          <a:noFill/>
          <a:ln w="9525">
            <a:noFill/>
          </a:ln>
        </p:spPr>
        <p:txBody>
          <a:bodyPr>
            <a:spAutoFit/>
          </a:bodyPr>
          <a:p>
            <a:pPr eaLnBrk="1" hangingPunct="1">
              <a:lnSpc>
                <a:spcPct val="150000"/>
              </a:lnSpc>
            </a:pPr>
            <a:r>
              <a:rPr lang="zh-CN" altLang="zh-CN" sz="1600">
                <a:solidFill>
                  <a:srgbClr val="FFFFFF"/>
                </a:solidFill>
                <a:latin typeface="微软雅黑" panose="020B0503020204020204" pitchFamily="34" charset="-122"/>
              </a:rPr>
              <a:t>1．什么是ETL，其主要功能是什么？</a:t>
            </a:r>
            <a:endParaRPr lang="zh-CN" altLang="zh-CN" sz="1600">
              <a:solidFill>
                <a:srgbClr val="FFFFFF"/>
              </a:solidFill>
              <a:latin typeface="微软雅黑" panose="020B0503020204020204" pitchFamily="34" charset="-122"/>
            </a:endParaRPr>
          </a:p>
          <a:p>
            <a:pPr eaLnBrk="1" hangingPunct="1">
              <a:lnSpc>
                <a:spcPct val="150000"/>
              </a:lnSpc>
            </a:pPr>
            <a:r>
              <a:rPr lang="zh-CN" altLang="zh-CN" sz="1600">
                <a:solidFill>
                  <a:srgbClr val="FFFFFF"/>
                </a:solidFill>
                <a:latin typeface="微软雅黑" panose="020B0503020204020204" pitchFamily="34" charset="-122"/>
              </a:rPr>
              <a:t>2．对数据仓库典型的需求包括哪几个方面？</a:t>
            </a:r>
            <a:endParaRPr lang="zh-CN" altLang="zh-CN" sz="1600">
              <a:solidFill>
                <a:srgbClr val="FFFFFF"/>
              </a:solidFill>
              <a:latin typeface="微软雅黑" panose="020B0503020204020204" pitchFamily="34" charset="-122"/>
            </a:endParaRPr>
          </a:p>
          <a:p>
            <a:pPr eaLnBrk="1" hangingPunct="1">
              <a:lnSpc>
                <a:spcPct val="150000"/>
              </a:lnSpc>
            </a:pPr>
            <a:r>
              <a:rPr lang="zh-CN" altLang="zh-CN" sz="1600">
                <a:solidFill>
                  <a:srgbClr val="FFFFFF"/>
                </a:solidFill>
                <a:latin typeface="微软雅黑" panose="020B0503020204020204" pitchFamily="34" charset="-122"/>
              </a:rPr>
              <a:t>3．在数据评估中，对数据源进行清洁处理主要包括哪几个方面？</a:t>
            </a:r>
            <a:endParaRPr lang="zh-CN" altLang="zh-CN" sz="1600">
              <a:solidFill>
                <a:srgbClr val="FFFFFF"/>
              </a:solidFill>
              <a:latin typeface="微软雅黑" panose="020B0503020204020204" pitchFamily="34" charset="-122"/>
            </a:endParaRPr>
          </a:p>
          <a:p>
            <a:pPr eaLnBrk="1" hangingPunct="1">
              <a:lnSpc>
                <a:spcPct val="150000"/>
              </a:lnSpc>
            </a:pPr>
            <a:r>
              <a:rPr lang="zh-CN" altLang="zh-CN" sz="1600">
                <a:solidFill>
                  <a:srgbClr val="FFFFFF"/>
                </a:solidFill>
                <a:latin typeface="微软雅黑" panose="020B0503020204020204" pitchFamily="34" charset="-122"/>
              </a:rPr>
              <a:t>4．简述比较流行的开源ETL工具。</a:t>
            </a:r>
            <a:endParaRPr lang="zh-CN" altLang="zh-CN" sz="1600">
              <a:solidFill>
                <a:srgbClr val="FFFFFF"/>
              </a:solidFill>
              <a:latin typeface="微软雅黑" panose="020B0503020204020204" pitchFamily="34" charset="-122"/>
            </a:endParaRPr>
          </a:p>
          <a:p>
            <a:pPr eaLnBrk="1" hangingPunct="1">
              <a:lnSpc>
                <a:spcPct val="150000"/>
              </a:lnSpc>
            </a:pPr>
            <a:r>
              <a:rPr lang="zh-CN" altLang="zh-CN" sz="1600">
                <a:solidFill>
                  <a:srgbClr val="FFFFFF"/>
                </a:solidFill>
                <a:latin typeface="微软雅黑" panose="020B0503020204020204" pitchFamily="34" charset="-122"/>
              </a:rPr>
              <a:t>5．ETL子系统主要包括哪4种类型？</a:t>
            </a:r>
            <a:endParaRPr lang="zh-CN" altLang="zh-CN" sz="1600">
              <a:solidFill>
                <a:srgbClr val="FFFFFF"/>
              </a:solidFill>
              <a:latin typeface="微软雅黑" panose="020B0503020204020204" pitchFamily="34" charset="-122"/>
            </a:endParaRPr>
          </a:p>
        </p:txBody>
      </p:sp>
      <p:sp>
        <p:nvSpPr>
          <p:cNvPr id="36868" name="矩形 2"/>
          <p:cNvSpPr/>
          <p:nvPr/>
        </p:nvSpPr>
        <p:spPr>
          <a:xfrm>
            <a:off x="563563" y="419100"/>
            <a:ext cx="1570037" cy="646113"/>
          </a:xfrm>
          <a:prstGeom prst="rect">
            <a:avLst/>
          </a:prstGeom>
          <a:noFill/>
          <a:ln w="9525">
            <a:noFill/>
          </a:ln>
        </p:spPr>
        <p:txBody>
          <a:bodyPr wrap="none">
            <a:spAutoFit/>
          </a:bodyPr>
          <a:p>
            <a:pPr eaLnBrk="1" hangingPunct="1"/>
            <a:r>
              <a:rPr lang="zh-CN" altLang="en-US" sz="3600" b="1">
                <a:solidFill>
                  <a:srgbClr val="96C527"/>
                </a:solidFill>
                <a:latin typeface="微软雅黑" panose="020B0503020204020204" pitchFamily="34" charset="-122"/>
              </a:rPr>
              <a:t>习题：</a:t>
            </a:r>
            <a:endParaRPr lang="zh-CN" altLang="en-US" sz="3600" b="1">
              <a:solidFill>
                <a:srgbClr val="96C527"/>
              </a:solidFill>
              <a:latin typeface="微软雅黑" panose="020B0503020204020204" pitchFamily="34" charset="-122"/>
            </a:endParaRPr>
          </a:p>
        </p:txBody>
      </p:sp>
      <p:cxnSp>
        <p:nvCxnSpPr>
          <p:cNvPr id="6" name="直接连接符 5"/>
          <p:cNvCxnSpPr/>
          <p:nvPr/>
        </p:nvCxnSpPr>
        <p:spPr>
          <a:xfrm>
            <a:off x="563563" y="1042988"/>
            <a:ext cx="1524000"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3563" y="1136650"/>
            <a:ext cx="952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椭圆 21"/>
          <p:cNvSpPr/>
          <p:nvPr/>
        </p:nvSpPr>
        <p:spPr>
          <a:xfrm>
            <a:off x="3616630" y="2510793"/>
            <a:ext cx="1600203" cy="160020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椭圆 32"/>
          <p:cNvSpPr/>
          <p:nvPr/>
        </p:nvSpPr>
        <p:spPr>
          <a:xfrm>
            <a:off x="3717401" y="2611564"/>
            <a:ext cx="1398662" cy="1398662"/>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3873271" y="2717984"/>
            <a:ext cx="1077514" cy="1015663"/>
          </a:xfrm>
          <a:prstGeom prst="rect">
            <a:avLst/>
          </a:prstGeom>
        </p:spPr>
        <p:txBody>
          <a:bodyPr wrap="square">
            <a:spAutoFit/>
          </a:bodyPr>
          <a:lstStyle/>
          <a:p>
            <a:r>
              <a:rPr lang="zh-CN" altLang="en-US" sz="2000" b="1" dirty="0">
                <a:solidFill>
                  <a:prstClr val="white"/>
                </a:solidFill>
              </a:rPr>
              <a:t>“一切围绕需求”</a:t>
            </a:r>
            <a:endParaRPr lang="en-US" altLang="zh-CN" sz="2000" b="1" dirty="0">
              <a:solidFill>
                <a:prstClr val="white"/>
              </a:solidFill>
            </a:endParaRPr>
          </a:p>
        </p:txBody>
      </p:sp>
      <p:grpSp>
        <p:nvGrpSpPr>
          <p:cNvPr id="37" name="组合 36"/>
          <p:cNvGrpSpPr/>
          <p:nvPr/>
        </p:nvGrpSpPr>
        <p:grpSpPr>
          <a:xfrm>
            <a:off x="5638022" y="3516890"/>
            <a:ext cx="2804384" cy="369332"/>
            <a:chOff x="7892654" y="2137018"/>
            <a:chExt cx="3739175" cy="492442"/>
          </a:xfrm>
        </p:grpSpPr>
        <p:sp>
          <p:nvSpPr>
            <p:cNvPr id="38" name="圆角矩形 37"/>
            <p:cNvSpPr/>
            <p:nvPr/>
          </p:nvSpPr>
          <p:spPr>
            <a:xfrm>
              <a:off x="7892654" y="2152929"/>
              <a:ext cx="3739175" cy="42984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矩形 38"/>
            <p:cNvSpPr/>
            <p:nvPr/>
          </p:nvSpPr>
          <p:spPr>
            <a:xfrm>
              <a:off x="8021619" y="2137018"/>
              <a:ext cx="3016208" cy="492442"/>
            </a:xfrm>
            <a:prstGeom prst="rect">
              <a:avLst/>
            </a:prstGeom>
          </p:spPr>
          <p:txBody>
            <a:bodyPr wrap="none">
              <a:spAutoFit/>
            </a:bodyPr>
            <a:lstStyle/>
            <a:p>
              <a:r>
                <a:rPr lang="zh-CN" altLang="en-US" kern="500" spc="225" dirty="0">
                  <a:solidFill>
                    <a:prstClr val="white"/>
                  </a:solidFill>
                </a:rPr>
                <a:t>最终用户提交界面</a:t>
              </a:r>
              <a:endParaRPr lang="zh-CN" altLang="en-US" spc="225" dirty="0">
                <a:solidFill>
                  <a:prstClr val="white"/>
                </a:solidFill>
              </a:endParaRPr>
            </a:p>
          </p:txBody>
        </p:sp>
      </p:grpSp>
      <p:grpSp>
        <p:nvGrpSpPr>
          <p:cNvPr id="40" name="组合 39"/>
          <p:cNvGrpSpPr/>
          <p:nvPr/>
        </p:nvGrpSpPr>
        <p:grpSpPr>
          <a:xfrm>
            <a:off x="313113" y="3550942"/>
            <a:ext cx="2826196" cy="369332"/>
            <a:chOff x="7892654" y="2137018"/>
            <a:chExt cx="3811694" cy="492442"/>
          </a:xfrm>
        </p:grpSpPr>
        <p:sp>
          <p:nvSpPr>
            <p:cNvPr id="41" name="圆角矩形 40"/>
            <p:cNvSpPr/>
            <p:nvPr/>
          </p:nvSpPr>
          <p:spPr>
            <a:xfrm>
              <a:off x="7892654" y="2137021"/>
              <a:ext cx="3811694" cy="46166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2" name="矩形 41"/>
            <p:cNvSpPr/>
            <p:nvPr/>
          </p:nvSpPr>
          <p:spPr>
            <a:xfrm>
              <a:off x="8021618" y="2137018"/>
              <a:ext cx="1650017" cy="492442"/>
            </a:xfrm>
            <a:prstGeom prst="rect">
              <a:avLst/>
            </a:prstGeom>
          </p:spPr>
          <p:txBody>
            <a:bodyPr wrap="none">
              <a:spAutoFit/>
            </a:bodyPr>
            <a:lstStyle/>
            <a:p>
              <a:r>
                <a:rPr lang="zh-CN" altLang="en-US" kern="500" spc="225" dirty="0">
                  <a:solidFill>
                    <a:prstClr val="white"/>
                  </a:solidFill>
                </a:rPr>
                <a:t>数据集成</a:t>
              </a:r>
              <a:endParaRPr lang="zh-CN" altLang="en-US" spc="225" dirty="0">
                <a:solidFill>
                  <a:prstClr val="white"/>
                </a:solidFill>
              </a:endParaRPr>
            </a:p>
          </p:txBody>
        </p:sp>
      </p:grpSp>
      <p:grpSp>
        <p:nvGrpSpPr>
          <p:cNvPr id="43" name="组合 42"/>
          <p:cNvGrpSpPr/>
          <p:nvPr/>
        </p:nvGrpSpPr>
        <p:grpSpPr>
          <a:xfrm>
            <a:off x="289536" y="1263256"/>
            <a:ext cx="2815269" cy="377931"/>
            <a:chOff x="7892654" y="2125553"/>
            <a:chExt cx="3884083" cy="503907"/>
          </a:xfrm>
        </p:grpSpPr>
        <p:sp>
          <p:nvSpPr>
            <p:cNvPr id="44" name="圆角矩形 43"/>
            <p:cNvSpPr/>
            <p:nvPr/>
          </p:nvSpPr>
          <p:spPr>
            <a:xfrm>
              <a:off x="7892654" y="2125553"/>
              <a:ext cx="3884083" cy="4845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矩形 44"/>
            <p:cNvSpPr/>
            <p:nvPr/>
          </p:nvSpPr>
          <p:spPr>
            <a:xfrm>
              <a:off x="8021619" y="2137018"/>
              <a:ext cx="1687879" cy="492442"/>
            </a:xfrm>
            <a:prstGeom prst="rect">
              <a:avLst/>
            </a:prstGeom>
          </p:spPr>
          <p:txBody>
            <a:bodyPr wrap="none">
              <a:spAutoFit/>
            </a:bodyPr>
            <a:lstStyle/>
            <a:p>
              <a:r>
                <a:rPr lang="zh-CN" altLang="en-US" kern="500" spc="225" dirty="0">
                  <a:solidFill>
                    <a:prstClr val="white"/>
                  </a:solidFill>
                </a:rPr>
                <a:t>业务需求</a:t>
              </a:r>
              <a:endParaRPr lang="zh-CN" altLang="en-US" spc="225" dirty="0">
                <a:solidFill>
                  <a:prstClr val="white"/>
                </a:solidFill>
              </a:endParaRPr>
            </a:p>
          </p:txBody>
        </p:sp>
      </p:grpSp>
      <p:grpSp>
        <p:nvGrpSpPr>
          <p:cNvPr id="49" name="组合 48"/>
          <p:cNvGrpSpPr/>
          <p:nvPr/>
        </p:nvGrpSpPr>
        <p:grpSpPr>
          <a:xfrm>
            <a:off x="5603958" y="1279655"/>
            <a:ext cx="3411263" cy="705727"/>
            <a:chOff x="7471943" y="1805208"/>
            <a:chExt cx="4548351" cy="940970"/>
          </a:xfrm>
        </p:grpSpPr>
        <p:grpSp>
          <p:nvGrpSpPr>
            <p:cNvPr id="50" name="组合 49"/>
            <p:cNvGrpSpPr/>
            <p:nvPr/>
          </p:nvGrpSpPr>
          <p:grpSpPr>
            <a:xfrm>
              <a:off x="7517356" y="1805208"/>
              <a:ext cx="3739185" cy="496992"/>
              <a:chOff x="7892653" y="2132469"/>
              <a:chExt cx="3739185" cy="496992"/>
            </a:xfrm>
          </p:grpSpPr>
          <p:sp>
            <p:nvSpPr>
              <p:cNvPr id="52" name="圆角矩形 51"/>
              <p:cNvSpPr/>
              <p:nvPr/>
            </p:nvSpPr>
            <p:spPr>
              <a:xfrm>
                <a:off x="7892653" y="2132469"/>
                <a:ext cx="3739185" cy="47076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3" name="矩形 52"/>
              <p:cNvSpPr/>
              <p:nvPr/>
            </p:nvSpPr>
            <p:spPr>
              <a:xfrm>
                <a:off x="8021620" y="2137018"/>
                <a:ext cx="1631216" cy="492443"/>
              </a:xfrm>
              <a:prstGeom prst="rect">
                <a:avLst/>
              </a:prstGeom>
            </p:spPr>
            <p:txBody>
              <a:bodyPr wrap="none">
                <a:spAutoFit/>
              </a:bodyPr>
              <a:lstStyle/>
              <a:p>
                <a:r>
                  <a:rPr lang="zh-CN" altLang="en-US" kern="500" spc="225" dirty="0">
                    <a:solidFill>
                      <a:prstClr val="white"/>
                    </a:solidFill>
                  </a:rPr>
                  <a:t>数据评估</a:t>
                </a:r>
                <a:endParaRPr lang="zh-CN" altLang="en-US" spc="225" dirty="0">
                  <a:solidFill>
                    <a:prstClr val="white"/>
                  </a:solidFill>
                </a:endParaRPr>
              </a:p>
            </p:txBody>
          </p:sp>
        </p:grpSp>
        <p:sp>
          <p:nvSpPr>
            <p:cNvPr id="51" name="矩形 50"/>
            <p:cNvSpPr/>
            <p:nvPr/>
          </p:nvSpPr>
          <p:spPr>
            <a:xfrm>
              <a:off x="7471943" y="2256471"/>
              <a:ext cx="4548351" cy="489707"/>
            </a:xfrm>
            <a:prstGeom prst="rect">
              <a:avLst/>
            </a:prstGeom>
          </p:spPr>
          <p:txBody>
            <a:bodyPr wrap="square">
              <a:spAutoFit/>
            </a:bodyPr>
            <a:lstStyle/>
            <a:p>
              <a:pPr>
                <a:lnSpc>
                  <a:spcPct val="150000"/>
                </a:lnSpc>
              </a:pPr>
              <a:endParaRPr lang="zh-CN" altLang="en-US" sz="1350" dirty="0">
                <a:solidFill>
                  <a:prstClr val="black">
                    <a:lumMod val="50000"/>
                    <a:lumOff val="50000"/>
                  </a:prstClr>
                </a:solidFill>
              </a:endParaRPr>
            </a:p>
          </p:txBody>
        </p:sp>
      </p:grpSp>
      <p:sp>
        <p:nvSpPr>
          <p:cNvPr id="54" name="矩形 53"/>
          <p:cNvSpPr/>
          <p:nvPr/>
        </p:nvSpPr>
        <p:spPr>
          <a:xfrm>
            <a:off x="5603958" y="3851208"/>
            <a:ext cx="3330493" cy="1302151"/>
          </a:xfrm>
          <a:prstGeom prst="rect">
            <a:avLst/>
          </a:prstGeom>
        </p:spPr>
        <p:txBody>
          <a:bodyPr wrap="square">
            <a:spAutoFit/>
          </a:bodyPr>
          <a:lstStyle/>
          <a:p>
            <a:pPr>
              <a:lnSpc>
                <a:spcPct val="150000"/>
              </a:lnSpc>
            </a:pPr>
            <a:r>
              <a:rPr lang="zh-CN" altLang="zh-CN" sz="1350" dirty="0">
                <a:solidFill>
                  <a:prstClr val="black">
                    <a:lumMod val="50000"/>
                    <a:lumOff val="50000"/>
                  </a:prstClr>
                </a:solidFill>
              </a:rPr>
              <a:t>大</a:t>
            </a:r>
            <a:r>
              <a:rPr lang="en-US" altLang="zh-CN" sz="1350" dirty="0">
                <a:solidFill>
                  <a:prstClr val="black">
                    <a:lumMod val="50000"/>
                    <a:lumOff val="50000"/>
                  </a:prstClr>
                </a:solidFill>
              </a:rPr>
              <a:t>ETL</a:t>
            </a:r>
            <a:r>
              <a:rPr lang="zh-CN" altLang="en-US" sz="1350" dirty="0">
                <a:solidFill>
                  <a:prstClr val="black">
                    <a:lumMod val="50000"/>
                    <a:lumOff val="50000"/>
                  </a:prstClr>
                </a:solidFill>
              </a:rPr>
              <a:t>系统的最终步骤是将数据提交给最终用户，提交过程占据十分重要的位置，并对构成最终用户应用的数据结构和内容进行严格把关，确保其简单快捷。</a:t>
            </a:r>
            <a:r>
              <a:rPr lang="zh-CN" altLang="zh-CN" sz="1350" dirty="0">
                <a:solidFill>
                  <a:prstClr val="black">
                    <a:lumMod val="50000"/>
                    <a:lumOff val="50000"/>
                  </a:prstClr>
                </a:solidFill>
              </a:rPr>
              <a:t>。</a:t>
            </a:r>
            <a:endParaRPr lang="zh-CN" altLang="en-US" sz="1350" dirty="0">
              <a:solidFill>
                <a:prstClr val="black">
                  <a:lumMod val="50000"/>
                  <a:lumOff val="50000"/>
                </a:prstClr>
              </a:solidFill>
            </a:endParaRPr>
          </a:p>
        </p:txBody>
      </p:sp>
      <p:sp>
        <p:nvSpPr>
          <p:cNvPr id="56" name="矩形 55"/>
          <p:cNvSpPr/>
          <p:nvPr/>
        </p:nvSpPr>
        <p:spPr>
          <a:xfrm>
            <a:off x="278330" y="3878057"/>
            <a:ext cx="2860979" cy="1670073"/>
          </a:xfrm>
          <a:prstGeom prst="rect">
            <a:avLst/>
          </a:prstGeom>
        </p:spPr>
        <p:txBody>
          <a:bodyPr wrap="square">
            <a:spAutoFit/>
          </a:bodyPr>
          <a:lstStyle/>
          <a:p>
            <a:pPr>
              <a:lnSpc>
                <a:spcPct val="150000"/>
              </a:lnSpc>
            </a:pPr>
            <a:r>
              <a:rPr lang="zh-CN" altLang="en-US" sz="1350" dirty="0">
                <a:solidFill>
                  <a:prstClr val="black">
                    <a:lumMod val="50000"/>
                    <a:lumOff val="50000"/>
                  </a:prstClr>
                </a:solidFill>
              </a:rPr>
              <a:t>在数据进入数据仓库之前，需要将全部数据无缝集成到一起。数据集成可采用规模化的表格来实现，也就是在分离的数据库中建立公共维度实体，从而快速构建报表。</a:t>
            </a:r>
            <a:endParaRPr lang="zh-CN" altLang="en-US" sz="1350" dirty="0">
              <a:solidFill>
                <a:prstClr val="black">
                  <a:lumMod val="50000"/>
                  <a:lumOff val="50000"/>
                </a:prstClr>
              </a:solidFill>
            </a:endParaRPr>
          </a:p>
        </p:txBody>
      </p:sp>
      <p:sp>
        <p:nvSpPr>
          <p:cNvPr id="57" name="矩形 56"/>
          <p:cNvSpPr/>
          <p:nvPr/>
        </p:nvSpPr>
        <p:spPr>
          <a:xfrm>
            <a:off x="243825" y="1608085"/>
            <a:ext cx="3330493" cy="1925399"/>
          </a:xfrm>
          <a:prstGeom prst="rect">
            <a:avLst/>
          </a:prstGeom>
        </p:spPr>
        <p:txBody>
          <a:bodyPr wrap="square">
            <a:spAutoFit/>
          </a:bodyPr>
          <a:lstStyle/>
          <a:p>
            <a:pPr>
              <a:lnSpc>
                <a:spcPct val="150000"/>
              </a:lnSpc>
            </a:pPr>
            <a:r>
              <a:rPr lang="zh-CN" altLang="en-US" sz="1350" dirty="0">
                <a:solidFill>
                  <a:prstClr val="black">
                    <a:lumMod val="50000"/>
                    <a:lumOff val="50000"/>
                  </a:prstClr>
                </a:solidFill>
              </a:rPr>
              <a:t>业务需求是数据仓库最终用户的信息需求，它直接决定了数据源的选择。在</a:t>
            </a:r>
            <a:r>
              <a:rPr lang="en-US" altLang="zh-CN" sz="1350" dirty="0">
                <a:solidFill>
                  <a:prstClr val="black">
                    <a:lumMod val="50000"/>
                    <a:lumOff val="50000"/>
                  </a:prstClr>
                </a:solidFill>
              </a:rPr>
              <a:t>ETL</a:t>
            </a:r>
            <a:r>
              <a:rPr lang="zh-CN" altLang="en-US" sz="1350" dirty="0">
                <a:solidFill>
                  <a:prstClr val="black">
                    <a:lumMod val="50000"/>
                    <a:lumOff val="50000"/>
                  </a:prstClr>
                </a:solidFill>
              </a:rPr>
              <a:t>设计时，需要考虑原始数据是否能解决用户的业务需求，同时，业务需求和数据源的内容是不断变化的，需要对</a:t>
            </a:r>
            <a:r>
              <a:rPr lang="en-US" altLang="zh-CN" sz="1350" dirty="0">
                <a:solidFill>
                  <a:prstClr val="black">
                    <a:lumMod val="50000"/>
                    <a:lumOff val="50000"/>
                  </a:prstClr>
                </a:solidFill>
              </a:rPr>
              <a:t>ETL</a:t>
            </a:r>
            <a:r>
              <a:rPr lang="zh-CN" altLang="en-US" sz="1350" dirty="0">
                <a:solidFill>
                  <a:prstClr val="black">
                    <a:lumMod val="50000"/>
                    <a:lumOff val="50000"/>
                  </a:prstClr>
                </a:solidFill>
              </a:rPr>
              <a:t>不断进行检验和讨论。</a:t>
            </a:r>
            <a:endParaRPr lang="zh-CN" altLang="en-US" sz="1350" dirty="0">
              <a:solidFill>
                <a:prstClr val="black">
                  <a:lumMod val="50000"/>
                  <a:lumOff val="50000"/>
                </a:prstClr>
              </a:solidFill>
            </a:endParaRPr>
          </a:p>
        </p:txBody>
      </p:sp>
      <p:sp>
        <p:nvSpPr>
          <p:cNvPr id="58" name="任意多边形 57"/>
          <p:cNvSpPr/>
          <p:nvPr/>
        </p:nvSpPr>
        <p:spPr>
          <a:xfrm>
            <a:off x="3113315" y="1467733"/>
            <a:ext cx="1053873" cy="1086934"/>
          </a:xfrm>
          <a:custGeom>
            <a:avLst/>
            <a:gdLst>
              <a:gd name="connsiteX0" fmla="*/ 0 w 2129671"/>
              <a:gd name="connsiteY0" fmla="*/ 0 h 1465942"/>
              <a:gd name="connsiteX1" fmla="*/ 1886857 w 2129671"/>
              <a:gd name="connsiteY1" fmla="*/ 304800 h 1465942"/>
              <a:gd name="connsiteX2" fmla="*/ 2046514 w 2129671"/>
              <a:gd name="connsiteY2" fmla="*/ 1465942 h 1465942"/>
              <a:gd name="connsiteX0-1" fmla="*/ 0 w 3575982"/>
              <a:gd name="connsiteY0-2" fmla="*/ 0 h 1516742"/>
              <a:gd name="connsiteX1-3" fmla="*/ 1886857 w 3575982"/>
              <a:gd name="connsiteY1-4" fmla="*/ 304800 h 1516742"/>
              <a:gd name="connsiteX2-5" fmla="*/ 3571865 w 3575982"/>
              <a:gd name="connsiteY2-6" fmla="*/ 1516742 h 1516742"/>
              <a:gd name="connsiteX0-7" fmla="*/ 0 w 3571864"/>
              <a:gd name="connsiteY0-8" fmla="*/ 0 h 1516742"/>
              <a:gd name="connsiteX1-9" fmla="*/ 1886857 w 3571864"/>
              <a:gd name="connsiteY1-10" fmla="*/ 304800 h 1516742"/>
              <a:gd name="connsiteX2-11" fmla="*/ 3571865 w 3571864"/>
              <a:gd name="connsiteY2-12" fmla="*/ 1516742 h 1516742"/>
              <a:gd name="connsiteX0-13" fmla="*/ 0 w 3571864"/>
              <a:gd name="connsiteY0-14" fmla="*/ 0 h 1516742"/>
              <a:gd name="connsiteX1-15" fmla="*/ 2232219 w 3571864"/>
              <a:gd name="connsiteY1-16" fmla="*/ 635000 h 1516742"/>
              <a:gd name="connsiteX2-17" fmla="*/ 3571865 w 3571864"/>
              <a:gd name="connsiteY2-18" fmla="*/ 1516742 h 1516742"/>
              <a:gd name="connsiteX0-19" fmla="*/ 0 w 3571864"/>
              <a:gd name="connsiteY0-20" fmla="*/ 0 h 1516742"/>
              <a:gd name="connsiteX1-21" fmla="*/ 2232219 w 3571864"/>
              <a:gd name="connsiteY1-22" fmla="*/ 635000 h 1516742"/>
              <a:gd name="connsiteX2-23" fmla="*/ 3571865 w 3571864"/>
              <a:gd name="connsiteY2-24" fmla="*/ 1516742 h 1516742"/>
              <a:gd name="connsiteX0-25" fmla="*/ 0 w 3571864"/>
              <a:gd name="connsiteY0-26" fmla="*/ 0 h 1516742"/>
              <a:gd name="connsiteX1-27" fmla="*/ 2232219 w 3571864"/>
              <a:gd name="connsiteY1-28" fmla="*/ 635000 h 1516742"/>
              <a:gd name="connsiteX2-29" fmla="*/ 3571865 w 3571864"/>
              <a:gd name="connsiteY2-30" fmla="*/ 1516742 h 1516742"/>
            </a:gdLst>
            <a:ahLst/>
            <a:cxnLst>
              <a:cxn ang="0">
                <a:pos x="connsiteX0-1" y="connsiteY0-2"/>
              </a:cxn>
              <a:cxn ang="0">
                <a:pos x="connsiteX1-3" y="connsiteY1-4"/>
              </a:cxn>
              <a:cxn ang="0">
                <a:pos x="connsiteX2-5" y="connsiteY2-6"/>
              </a:cxn>
            </a:cxnLst>
            <a:rect l="l" t="t" r="r" b="b"/>
            <a:pathLst>
              <a:path w="3571864" h="1516742">
                <a:moveTo>
                  <a:pt x="0" y="0"/>
                </a:moveTo>
                <a:cubicBezTo>
                  <a:pt x="772885" y="30238"/>
                  <a:pt x="1603331" y="327176"/>
                  <a:pt x="2232219" y="635000"/>
                </a:cubicBezTo>
                <a:cubicBezTo>
                  <a:pt x="2861107" y="942824"/>
                  <a:pt x="2943074" y="1045633"/>
                  <a:pt x="3571865" y="1516742"/>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1" name="任意多边形 60"/>
          <p:cNvSpPr/>
          <p:nvPr/>
        </p:nvSpPr>
        <p:spPr>
          <a:xfrm rot="971766">
            <a:off x="4945511" y="1327158"/>
            <a:ext cx="519531" cy="1384332"/>
          </a:xfrm>
          <a:custGeom>
            <a:avLst/>
            <a:gdLst>
              <a:gd name="connsiteX0" fmla="*/ 17322 w 1004294"/>
              <a:gd name="connsiteY0" fmla="*/ 1465943 h 1465943"/>
              <a:gd name="connsiteX1" fmla="*/ 133437 w 1004294"/>
              <a:gd name="connsiteY1" fmla="*/ 537029 h 1465943"/>
              <a:gd name="connsiteX2" fmla="*/ 1004294 w 1004294"/>
              <a:gd name="connsiteY2" fmla="*/ 0 h 1465943"/>
              <a:gd name="connsiteX0-1" fmla="*/ 688 w 1633324"/>
              <a:gd name="connsiteY0-2" fmla="*/ 1444002 h 1444002"/>
              <a:gd name="connsiteX1-3" fmla="*/ 762467 w 1633324"/>
              <a:gd name="connsiteY1-4" fmla="*/ 537029 h 1444002"/>
              <a:gd name="connsiteX2-5" fmla="*/ 1633324 w 1633324"/>
              <a:gd name="connsiteY2-6" fmla="*/ 0 h 1444002"/>
              <a:gd name="connsiteX0-7" fmla="*/ 2761 w 1635397"/>
              <a:gd name="connsiteY0-8" fmla="*/ 1444002 h 1444002"/>
              <a:gd name="connsiteX1-9" fmla="*/ 281252 w 1635397"/>
              <a:gd name="connsiteY1-10" fmla="*/ 596491 h 1444002"/>
              <a:gd name="connsiteX2-11" fmla="*/ 1635397 w 1635397"/>
              <a:gd name="connsiteY2-12" fmla="*/ 0 h 1444002"/>
              <a:gd name="connsiteX0-13" fmla="*/ 2761 w 1635397"/>
              <a:gd name="connsiteY0-14" fmla="*/ 1444002 h 1444002"/>
              <a:gd name="connsiteX1-15" fmla="*/ 281252 w 1635397"/>
              <a:gd name="connsiteY1-16" fmla="*/ 596491 h 1444002"/>
              <a:gd name="connsiteX2-17" fmla="*/ 1635397 w 1635397"/>
              <a:gd name="connsiteY2-18" fmla="*/ 0 h 1444002"/>
              <a:gd name="connsiteX0-19" fmla="*/ 38303 w 1670939"/>
              <a:gd name="connsiteY0-20" fmla="*/ 1444002 h 1444002"/>
              <a:gd name="connsiteX1-21" fmla="*/ 316794 w 1670939"/>
              <a:gd name="connsiteY1-22" fmla="*/ 596491 h 1444002"/>
              <a:gd name="connsiteX2-23" fmla="*/ 1670939 w 1670939"/>
              <a:gd name="connsiteY2-24" fmla="*/ 0 h 1444002"/>
              <a:gd name="connsiteX0-25" fmla="*/ 2175 w 1634811"/>
              <a:gd name="connsiteY0-26" fmla="*/ 1444002 h 1444002"/>
              <a:gd name="connsiteX1-27" fmla="*/ 591374 w 1634811"/>
              <a:gd name="connsiteY1-28" fmla="*/ 630399 h 1444002"/>
              <a:gd name="connsiteX2-29" fmla="*/ 1634811 w 1634811"/>
              <a:gd name="connsiteY2-30" fmla="*/ 0 h 1444002"/>
              <a:gd name="connsiteX0-31" fmla="*/ 0 w 1632636"/>
              <a:gd name="connsiteY0-32" fmla="*/ 1444002 h 1444002"/>
              <a:gd name="connsiteX1-33" fmla="*/ 589199 w 1632636"/>
              <a:gd name="connsiteY1-34" fmla="*/ 630399 h 1444002"/>
              <a:gd name="connsiteX2-35" fmla="*/ 1632636 w 1632636"/>
              <a:gd name="connsiteY2-36" fmla="*/ 0 h 1444002"/>
              <a:gd name="connsiteX0-37" fmla="*/ 0 w 1703563"/>
              <a:gd name="connsiteY0-38" fmla="*/ 1396840 h 1396840"/>
              <a:gd name="connsiteX1-39" fmla="*/ 660126 w 1703563"/>
              <a:gd name="connsiteY1-40" fmla="*/ 630399 h 1396840"/>
              <a:gd name="connsiteX2-41" fmla="*/ 1703563 w 1703563"/>
              <a:gd name="connsiteY2-42" fmla="*/ 0 h 1396840"/>
            </a:gdLst>
            <a:ahLst/>
            <a:cxnLst>
              <a:cxn ang="0">
                <a:pos x="connsiteX0-1" y="connsiteY0-2"/>
              </a:cxn>
              <a:cxn ang="0">
                <a:pos x="connsiteX1-3" y="connsiteY1-4"/>
              </a:cxn>
              <a:cxn ang="0">
                <a:pos x="connsiteX2-5" y="connsiteY2-6"/>
              </a:cxn>
            </a:cxnLst>
            <a:rect l="l" t="t" r="r" b="b"/>
            <a:pathLst>
              <a:path w="1703563" h="1396840">
                <a:moveTo>
                  <a:pt x="0" y="1396840"/>
                </a:moveTo>
                <a:cubicBezTo>
                  <a:pt x="37494" y="1352400"/>
                  <a:pt x="376199" y="863206"/>
                  <a:pt x="660126" y="630399"/>
                </a:cubicBezTo>
                <a:cubicBezTo>
                  <a:pt x="944053" y="397592"/>
                  <a:pt x="1350382" y="146352"/>
                  <a:pt x="1703563" y="0"/>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1" name="矩形 10"/>
          <p:cNvSpPr/>
          <p:nvPr/>
        </p:nvSpPr>
        <p:spPr>
          <a:xfrm>
            <a:off x="5638018" y="1687976"/>
            <a:ext cx="3132515" cy="990528"/>
          </a:xfrm>
          <a:prstGeom prst="rect">
            <a:avLst/>
          </a:prstGeom>
        </p:spPr>
        <p:txBody>
          <a:bodyPr wrap="square">
            <a:spAutoFit/>
          </a:bodyPr>
          <a:lstStyle/>
          <a:p>
            <a:pPr>
              <a:lnSpc>
                <a:spcPct val="150000"/>
              </a:lnSpc>
            </a:pPr>
            <a:r>
              <a:rPr lang="zh-CN" altLang="en-US" sz="1350" dirty="0">
                <a:solidFill>
                  <a:prstClr val="black">
                    <a:lumMod val="50000"/>
                    <a:lumOff val="50000"/>
                  </a:prstClr>
                </a:solidFill>
              </a:rPr>
              <a:t>数据评估是使用分析方法来检查数据，充分了解数据的内容、质量。设计好的数据评估方法能够处理海量数据。</a:t>
            </a:r>
            <a:endParaRPr lang="zh-CN" altLang="zh-CN" sz="1350" dirty="0">
              <a:solidFill>
                <a:prstClr val="black">
                  <a:lumMod val="50000"/>
                  <a:lumOff val="50000"/>
                </a:prstClr>
              </a:solidFill>
            </a:endParaRPr>
          </a:p>
        </p:txBody>
      </p:sp>
      <p:cxnSp>
        <p:nvCxnSpPr>
          <p:cNvPr id="18" name="曲线连接符 17"/>
          <p:cNvCxnSpPr>
            <a:stCxn id="22" idx="2"/>
          </p:cNvCxnSpPr>
          <p:nvPr/>
        </p:nvCxnSpPr>
        <p:spPr>
          <a:xfrm rot="10800000" flipV="1">
            <a:off x="3139310" y="3310894"/>
            <a:ext cx="477321" cy="540313"/>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曲线连接符 25"/>
          <p:cNvCxnSpPr/>
          <p:nvPr/>
        </p:nvCxnSpPr>
        <p:spPr>
          <a:xfrm>
            <a:off x="5216833" y="3259139"/>
            <a:ext cx="409632" cy="515274"/>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文本框 6"/>
          <p:cNvSpPr txBox="1"/>
          <p:nvPr/>
        </p:nvSpPr>
        <p:spPr>
          <a:xfrm>
            <a:off x="452232" y="173917"/>
            <a:ext cx="2134430" cy="415498"/>
          </a:xfrm>
          <a:prstGeom prst="rect">
            <a:avLst/>
          </a:prstGeom>
          <a:noFill/>
        </p:spPr>
        <p:txBody>
          <a:bodyPr wrap="none" rtlCol="0">
            <a:spAutoFit/>
          </a:bodyPr>
          <a:lstStyle/>
          <a:p>
            <a:r>
              <a:rPr lang="en-US" altLang="zh-CN" sz="2100" b="1" spc="225" dirty="0">
                <a:solidFill>
                  <a:prstClr val="white"/>
                </a:solidFill>
              </a:rPr>
              <a:t>3.1</a:t>
            </a:r>
            <a:r>
              <a:rPr lang="zh-CN" altLang="en-US" sz="2100" b="1" spc="225" dirty="0">
                <a:solidFill>
                  <a:prstClr val="white"/>
                </a:solidFill>
              </a:rPr>
              <a:t>　</a:t>
            </a:r>
            <a:r>
              <a:rPr lang="en-US" altLang="zh-CN" sz="2100" b="1" spc="225" dirty="0">
                <a:solidFill>
                  <a:prstClr val="white"/>
                </a:solidFill>
              </a:rPr>
              <a:t>ETL</a:t>
            </a:r>
            <a:r>
              <a:rPr lang="zh-CN" altLang="en-US" sz="2100" b="1" spc="225" dirty="0">
                <a:solidFill>
                  <a:prstClr val="white"/>
                </a:solidFill>
              </a:rPr>
              <a:t>入门</a:t>
            </a:r>
            <a:endParaRPr lang="zh-CN" altLang="en-US" sz="2100" b="1" spc="225" dirty="0">
              <a:solidFill>
                <a:prstClr val="white"/>
              </a:solidFill>
            </a:endParaRPr>
          </a:p>
        </p:txBody>
      </p:sp>
      <p:sp>
        <p:nvSpPr>
          <p:cNvPr id="48"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矩形 34"/>
          <p:cNvSpPr/>
          <p:nvPr/>
        </p:nvSpPr>
        <p:spPr>
          <a:xfrm>
            <a:off x="3873271" y="2717984"/>
            <a:ext cx="1077514" cy="1015663"/>
          </a:xfrm>
          <a:prstGeom prst="rect">
            <a:avLst/>
          </a:prstGeom>
        </p:spPr>
        <p:txBody>
          <a:bodyPr wrap="square">
            <a:spAutoFit/>
          </a:bodyPr>
          <a:lstStyle/>
          <a:p>
            <a:r>
              <a:rPr lang="zh-CN" altLang="en-US" sz="2000" b="1" dirty="0">
                <a:solidFill>
                  <a:prstClr val="white"/>
                </a:solidFill>
              </a:rPr>
              <a:t>“一切围绕需求”</a:t>
            </a:r>
            <a:endParaRPr lang="en-US" altLang="zh-CN" sz="2000" b="1" dirty="0">
              <a:solidFill>
                <a:prstClr val="white"/>
              </a:solidFill>
            </a:endParaRPr>
          </a:p>
        </p:txBody>
      </p:sp>
      <p:sp>
        <p:nvSpPr>
          <p:cNvPr id="46" name="文本框 6"/>
          <p:cNvSpPr txBox="1"/>
          <p:nvPr/>
        </p:nvSpPr>
        <p:spPr>
          <a:xfrm>
            <a:off x="452232" y="173917"/>
            <a:ext cx="2134430" cy="415498"/>
          </a:xfrm>
          <a:prstGeom prst="rect">
            <a:avLst/>
          </a:prstGeom>
          <a:noFill/>
        </p:spPr>
        <p:txBody>
          <a:bodyPr wrap="none" rtlCol="0">
            <a:spAutoFit/>
          </a:bodyPr>
          <a:lstStyle/>
          <a:p>
            <a:r>
              <a:rPr lang="en-US" altLang="zh-CN" sz="2100" b="1" spc="225" dirty="0">
                <a:solidFill>
                  <a:prstClr val="white"/>
                </a:solidFill>
              </a:rPr>
              <a:t>3.1</a:t>
            </a:r>
            <a:r>
              <a:rPr lang="zh-CN" altLang="en-US" sz="2100" b="1" spc="225" dirty="0">
                <a:solidFill>
                  <a:prstClr val="white"/>
                </a:solidFill>
              </a:rPr>
              <a:t>　</a:t>
            </a:r>
            <a:r>
              <a:rPr lang="en-US" altLang="zh-CN" sz="2100" b="1" spc="225" dirty="0">
                <a:solidFill>
                  <a:prstClr val="white"/>
                </a:solidFill>
              </a:rPr>
              <a:t>ETL</a:t>
            </a:r>
            <a:r>
              <a:rPr lang="zh-CN" altLang="en-US" sz="2100" b="1" spc="225" dirty="0">
                <a:solidFill>
                  <a:prstClr val="white"/>
                </a:solidFill>
              </a:rPr>
              <a:t>入门</a:t>
            </a:r>
            <a:endParaRPr lang="zh-CN" altLang="en-US" sz="2100" b="1" spc="225" dirty="0">
              <a:solidFill>
                <a:prstClr val="white"/>
              </a:solidFill>
            </a:endParaRPr>
          </a:p>
        </p:txBody>
      </p:sp>
      <p:sp>
        <p:nvSpPr>
          <p:cNvPr id="8" name="文本框 7"/>
          <p:cNvSpPr txBox="1"/>
          <p:nvPr/>
        </p:nvSpPr>
        <p:spPr>
          <a:xfrm>
            <a:off x="892098" y="1014761"/>
            <a:ext cx="7382107" cy="5029390"/>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rPr>
              <a:t>1.</a:t>
            </a:r>
            <a:r>
              <a:rPr lang="zh-CN" altLang="zh-CN" b="1" dirty="0">
                <a:solidFill>
                  <a:schemeClr val="tx1">
                    <a:lumMod val="75000"/>
                    <a:lumOff val="25000"/>
                  </a:schemeClr>
                </a:solidFill>
              </a:rPr>
              <a:t>业务需求</a:t>
            </a:r>
            <a:endParaRPr lang="en-US" altLang="zh-CN" b="1" dirty="0">
              <a:solidFill>
                <a:srgbClr val="FF0000"/>
              </a:solidFill>
            </a:endParaRPr>
          </a:p>
          <a:p>
            <a:pPr>
              <a:lnSpc>
                <a:spcPct val="150000"/>
              </a:lnSpc>
            </a:pPr>
            <a:r>
              <a:rPr lang="zh-CN" altLang="en-US" dirty="0">
                <a:solidFill>
                  <a:prstClr val="black">
                    <a:lumMod val="50000"/>
                    <a:lumOff val="50000"/>
                  </a:prstClr>
                </a:solidFill>
              </a:rPr>
              <a:t>    业务需求是数据仓库最终用户的信息需求，它直接决定了数据源的选择。在许多情况下，最初对于数据源的调查不一定完全反映数据的复杂性和局限性，所以在</a:t>
            </a:r>
            <a:r>
              <a:rPr lang="en-US" altLang="zh-CN" dirty="0">
                <a:solidFill>
                  <a:prstClr val="black">
                    <a:lumMod val="50000"/>
                    <a:lumOff val="50000"/>
                  </a:prstClr>
                </a:solidFill>
              </a:rPr>
              <a:t>ETL</a:t>
            </a:r>
            <a:r>
              <a:rPr lang="zh-CN" altLang="en-US" dirty="0">
                <a:solidFill>
                  <a:prstClr val="black">
                    <a:lumMod val="50000"/>
                    <a:lumOff val="50000"/>
                  </a:prstClr>
                </a:solidFill>
              </a:rPr>
              <a:t>设计时，需要考虑原始数据是否能解决用户的业务需求，同时，业务需求和数据源的内容是不断变化的，需要对</a:t>
            </a:r>
            <a:r>
              <a:rPr lang="en-US" altLang="zh-CN" dirty="0">
                <a:solidFill>
                  <a:prstClr val="black">
                    <a:lumMod val="50000"/>
                    <a:lumOff val="50000"/>
                  </a:prstClr>
                </a:solidFill>
              </a:rPr>
              <a:t>ETL</a:t>
            </a:r>
            <a:r>
              <a:rPr lang="zh-CN" altLang="en-US" dirty="0">
                <a:solidFill>
                  <a:prstClr val="black">
                    <a:lumMod val="50000"/>
                    <a:lumOff val="50000"/>
                  </a:prstClr>
                </a:solidFill>
              </a:rPr>
              <a:t>不断进行检验和讨论。</a:t>
            </a:r>
            <a:endParaRPr lang="en-US" altLang="zh-CN" dirty="0">
              <a:solidFill>
                <a:prstClr val="black">
                  <a:lumMod val="50000"/>
                  <a:lumOff val="50000"/>
                </a:prstClr>
              </a:solidFill>
            </a:endParaRPr>
          </a:p>
          <a:p>
            <a:pPr>
              <a:lnSpc>
                <a:spcPct val="150000"/>
              </a:lnSpc>
            </a:pPr>
            <a:r>
              <a:rPr lang="zh-CN" altLang="en-US" dirty="0">
                <a:solidFill>
                  <a:schemeClr val="tx1">
                    <a:lumMod val="75000"/>
                    <a:lumOff val="25000"/>
                  </a:schemeClr>
                </a:solidFill>
              </a:rPr>
              <a:t>对数据仓库典型的需求包括：</a:t>
            </a:r>
            <a:endParaRPr lang="zh-CN" altLang="en-US" dirty="0">
              <a:solidFill>
                <a:srgbClr val="FF0000"/>
              </a:solidFill>
            </a:endParaRPr>
          </a:p>
          <a:p>
            <a:pPr>
              <a:lnSpc>
                <a:spcPct val="150000"/>
              </a:lnSpc>
            </a:pPr>
            <a:r>
              <a:rPr lang="zh-CN" altLang="en-US" dirty="0">
                <a:solidFill>
                  <a:prstClr val="black">
                    <a:lumMod val="50000"/>
                    <a:lumOff val="50000"/>
                  </a:prstClr>
                </a:solidFill>
              </a:rPr>
              <a:t>        数据源的归档备份以及随后的数据存储。</a:t>
            </a:r>
            <a:endParaRPr lang="zh-CN" altLang="en-US" dirty="0">
              <a:solidFill>
                <a:prstClr val="black">
                  <a:lumMod val="50000"/>
                  <a:lumOff val="50000"/>
                </a:prstClr>
              </a:solidFill>
            </a:endParaRPr>
          </a:p>
          <a:p>
            <a:pPr>
              <a:lnSpc>
                <a:spcPct val="150000"/>
              </a:lnSpc>
            </a:pPr>
            <a:r>
              <a:rPr lang="zh-CN" altLang="en-US" dirty="0">
                <a:solidFill>
                  <a:prstClr val="black">
                    <a:lumMod val="50000"/>
                    <a:lumOff val="50000"/>
                  </a:prstClr>
                </a:solidFill>
              </a:rPr>
              <a:t>        任何造成数据修改的交易记录的完整性证明。</a:t>
            </a:r>
            <a:endParaRPr lang="zh-CN" altLang="en-US" dirty="0">
              <a:solidFill>
                <a:prstClr val="black">
                  <a:lumMod val="50000"/>
                  <a:lumOff val="50000"/>
                </a:prstClr>
              </a:solidFill>
            </a:endParaRPr>
          </a:p>
          <a:p>
            <a:pPr>
              <a:lnSpc>
                <a:spcPct val="150000"/>
              </a:lnSpc>
            </a:pPr>
            <a:r>
              <a:rPr lang="zh-CN" altLang="en-US" dirty="0">
                <a:solidFill>
                  <a:prstClr val="black">
                    <a:lumMod val="50000"/>
                    <a:lumOff val="50000"/>
                  </a:prstClr>
                </a:solidFill>
              </a:rPr>
              <a:t>        对分配和调整的规则进行完备的文档记录。</a:t>
            </a:r>
            <a:endParaRPr lang="zh-CN" altLang="en-US" dirty="0">
              <a:solidFill>
                <a:prstClr val="black">
                  <a:lumMod val="50000"/>
                  <a:lumOff val="50000"/>
                </a:prstClr>
              </a:solidFill>
            </a:endParaRPr>
          </a:p>
          <a:p>
            <a:pPr>
              <a:lnSpc>
                <a:spcPct val="150000"/>
              </a:lnSpc>
            </a:pPr>
            <a:r>
              <a:rPr lang="zh-CN" altLang="en-US" dirty="0">
                <a:solidFill>
                  <a:prstClr val="black">
                    <a:lumMod val="50000"/>
                    <a:lumOff val="50000"/>
                  </a:prstClr>
                </a:solidFill>
              </a:rPr>
              <a:t>        数据备份的安全性证明，不论是在线还是离线进行。</a:t>
            </a:r>
            <a:endParaRPr lang="zh-CN" altLang="en-US" dirty="0">
              <a:solidFill>
                <a:prstClr val="black">
                  <a:lumMod val="50000"/>
                  <a:lumOff val="50000"/>
                </a:prstClr>
              </a:solidFill>
            </a:endParaRPr>
          </a:p>
          <a:p>
            <a:pPr>
              <a:lnSpc>
                <a:spcPct val="150000"/>
              </a:lnSpc>
            </a:pPr>
            <a:endParaRPr lang="zh-CN" altLang="en-US" dirty="0">
              <a:solidFill>
                <a:prstClr val="black">
                  <a:lumMod val="50000"/>
                  <a:lumOff val="50000"/>
                </a:prstClr>
              </a:solidFill>
            </a:endParaRPr>
          </a:p>
        </p:txBody>
      </p:sp>
      <p:sp>
        <p:nvSpPr>
          <p:cNvPr id="19"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矩形 34"/>
          <p:cNvSpPr/>
          <p:nvPr/>
        </p:nvSpPr>
        <p:spPr>
          <a:xfrm>
            <a:off x="3873271" y="2717984"/>
            <a:ext cx="1077514" cy="1015663"/>
          </a:xfrm>
          <a:prstGeom prst="rect">
            <a:avLst/>
          </a:prstGeom>
        </p:spPr>
        <p:txBody>
          <a:bodyPr wrap="square">
            <a:spAutoFit/>
          </a:bodyPr>
          <a:lstStyle/>
          <a:p>
            <a:r>
              <a:rPr lang="zh-CN" altLang="en-US" sz="2000" b="1" dirty="0">
                <a:solidFill>
                  <a:prstClr val="white"/>
                </a:solidFill>
              </a:rPr>
              <a:t>“一切围绕需求”</a:t>
            </a:r>
            <a:endParaRPr lang="en-US" altLang="zh-CN" sz="2000" b="1" dirty="0">
              <a:solidFill>
                <a:prstClr val="white"/>
              </a:solidFill>
            </a:endParaRPr>
          </a:p>
        </p:txBody>
      </p:sp>
      <p:sp>
        <p:nvSpPr>
          <p:cNvPr id="46" name="文本框 6"/>
          <p:cNvSpPr txBox="1"/>
          <p:nvPr/>
        </p:nvSpPr>
        <p:spPr>
          <a:xfrm>
            <a:off x="452232" y="173917"/>
            <a:ext cx="2134430" cy="415498"/>
          </a:xfrm>
          <a:prstGeom prst="rect">
            <a:avLst/>
          </a:prstGeom>
          <a:noFill/>
        </p:spPr>
        <p:txBody>
          <a:bodyPr wrap="none" rtlCol="0">
            <a:spAutoFit/>
          </a:bodyPr>
          <a:lstStyle/>
          <a:p>
            <a:r>
              <a:rPr lang="en-US" altLang="zh-CN" sz="2100" b="1" spc="225" dirty="0">
                <a:solidFill>
                  <a:prstClr val="white"/>
                </a:solidFill>
              </a:rPr>
              <a:t>3.1</a:t>
            </a:r>
            <a:r>
              <a:rPr lang="zh-CN" altLang="en-US" sz="2100" b="1" spc="225" dirty="0">
                <a:solidFill>
                  <a:prstClr val="white"/>
                </a:solidFill>
              </a:rPr>
              <a:t>　</a:t>
            </a:r>
            <a:r>
              <a:rPr lang="en-US" altLang="zh-CN" sz="2100" b="1" spc="225" dirty="0">
                <a:solidFill>
                  <a:prstClr val="white"/>
                </a:solidFill>
              </a:rPr>
              <a:t>ETL</a:t>
            </a:r>
            <a:r>
              <a:rPr lang="zh-CN" altLang="en-US" sz="2100" b="1" spc="225" dirty="0">
                <a:solidFill>
                  <a:prstClr val="white"/>
                </a:solidFill>
              </a:rPr>
              <a:t>入门</a:t>
            </a:r>
            <a:endParaRPr lang="zh-CN" altLang="en-US" sz="2100" b="1" spc="225" dirty="0">
              <a:solidFill>
                <a:prstClr val="white"/>
              </a:solidFill>
            </a:endParaRPr>
          </a:p>
        </p:txBody>
      </p:sp>
      <p:sp>
        <p:nvSpPr>
          <p:cNvPr id="8" name="文本框 7"/>
          <p:cNvSpPr txBox="1"/>
          <p:nvPr/>
        </p:nvSpPr>
        <p:spPr>
          <a:xfrm>
            <a:off x="892098" y="1014761"/>
            <a:ext cx="7382107" cy="5029390"/>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rPr>
              <a:t>2</a:t>
            </a:r>
            <a:r>
              <a:rPr lang="zh-CN" altLang="zh-CN" b="1" dirty="0">
                <a:solidFill>
                  <a:schemeClr val="tx1">
                    <a:lumMod val="75000"/>
                    <a:lumOff val="25000"/>
                  </a:schemeClr>
                </a:solidFill>
              </a:rPr>
              <a:t>．数据评估</a:t>
            </a:r>
            <a:endParaRPr lang="zh-CN" altLang="zh-CN" b="1" dirty="0">
              <a:solidFill>
                <a:srgbClr val="FF0000"/>
              </a:solidFill>
            </a:endParaRPr>
          </a:p>
          <a:p>
            <a:pPr>
              <a:lnSpc>
                <a:spcPct val="150000"/>
              </a:lnSpc>
            </a:pPr>
            <a:r>
              <a:rPr lang="en-US" altLang="zh-CN" dirty="0">
                <a:solidFill>
                  <a:prstClr val="black">
                    <a:lumMod val="50000"/>
                    <a:lumOff val="50000"/>
                  </a:prstClr>
                </a:solidFill>
              </a:rPr>
              <a:t>       </a:t>
            </a:r>
            <a:r>
              <a:rPr lang="zh-CN" altLang="zh-CN" dirty="0">
                <a:solidFill>
                  <a:prstClr val="black">
                    <a:lumMod val="50000"/>
                    <a:lumOff val="50000"/>
                  </a:prstClr>
                </a:solidFill>
              </a:rPr>
              <a:t>数据评估是使用分析方法来检查数据，充分了解数据的内容、质量。设计好的数据评估方法能够处理海量数据。</a:t>
            </a:r>
            <a:endParaRPr lang="zh-CN" altLang="zh-CN" dirty="0">
              <a:solidFill>
                <a:prstClr val="black">
                  <a:lumMod val="50000"/>
                  <a:lumOff val="50000"/>
                </a:prstClr>
              </a:solidFill>
            </a:endParaRPr>
          </a:p>
          <a:p>
            <a:pPr>
              <a:lnSpc>
                <a:spcPct val="150000"/>
              </a:lnSpc>
            </a:pPr>
            <a:r>
              <a:rPr lang="en-US" altLang="zh-CN" dirty="0">
                <a:solidFill>
                  <a:prstClr val="black">
                    <a:lumMod val="50000"/>
                    <a:lumOff val="50000"/>
                  </a:prstClr>
                </a:solidFill>
              </a:rPr>
              <a:t>      </a:t>
            </a:r>
            <a:r>
              <a:rPr lang="zh-CN" altLang="zh-CN" dirty="0">
                <a:solidFill>
                  <a:prstClr val="black">
                    <a:lumMod val="50000"/>
                    <a:lumOff val="50000"/>
                  </a:prstClr>
                </a:solidFill>
              </a:rPr>
              <a:t>例如，企业的订单系统，能够很好地满足生产部门的需求。但是对于数据仓库来说，因为数据仓库使用的字段并不是以订单系统中的字段为中心，因此订单系统中的信息对于数据仓库的分析来讲是远远不够的。</a:t>
            </a:r>
            <a:endParaRPr lang="en-US" altLang="zh-CN" dirty="0">
              <a:solidFill>
                <a:prstClr val="black">
                  <a:lumMod val="50000"/>
                  <a:lumOff val="50000"/>
                </a:prstClr>
              </a:solidFill>
            </a:endParaRPr>
          </a:p>
          <a:p>
            <a:pPr>
              <a:lnSpc>
                <a:spcPct val="150000"/>
              </a:lnSpc>
            </a:pPr>
            <a:r>
              <a:rPr lang="zh-CN" altLang="en-US" b="1" dirty="0">
                <a:solidFill>
                  <a:schemeClr val="tx1">
                    <a:lumMod val="75000"/>
                    <a:lumOff val="25000"/>
                  </a:schemeClr>
                </a:solidFill>
              </a:rPr>
              <a:t>对于“脏”数据源需要进行操作处理，主要包括以下几个方面：</a:t>
            </a:r>
            <a:endParaRPr lang="zh-CN" altLang="en-US" b="1" dirty="0">
              <a:solidFill>
                <a:srgbClr val="FF0000"/>
              </a:solidFill>
            </a:endParaRPr>
          </a:p>
          <a:p>
            <a:pPr>
              <a:lnSpc>
                <a:spcPct val="150000"/>
              </a:lnSpc>
            </a:pPr>
            <a:r>
              <a:rPr lang="zh-CN" altLang="en-US" dirty="0">
                <a:solidFill>
                  <a:prstClr val="black">
                    <a:lumMod val="50000"/>
                    <a:lumOff val="50000"/>
                  </a:prstClr>
                </a:solidFill>
              </a:rPr>
              <a:t>        完全清除某些输入字段；</a:t>
            </a:r>
            <a:endParaRPr lang="zh-CN" altLang="en-US" dirty="0">
              <a:solidFill>
                <a:prstClr val="black">
                  <a:lumMod val="50000"/>
                  <a:lumOff val="50000"/>
                </a:prstClr>
              </a:solidFill>
            </a:endParaRPr>
          </a:p>
          <a:p>
            <a:pPr>
              <a:lnSpc>
                <a:spcPct val="150000"/>
              </a:lnSpc>
            </a:pPr>
            <a:r>
              <a:rPr lang="zh-CN" altLang="en-US" dirty="0">
                <a:solidFill>
                  <a:prstClr val="black">
                    <a:lumMod val="50000"/>
                    <a:lumOff val="50000"/>
                  </a:prstClr>
                </a:solidFill>
              </a:rPr>
              <a:t>        补入一些丢失的数据；</a:t>
            </a:r>
            <a:endParaRPr lang="zh-CN" altLang="en-US" dirty="0">
              <a:solidFill>
                <a:prstClr val="black">
                  <a:lumMod val="50000"/>
                  <a:lumOff val="50000"/>
                </a:prstClr>
              </a:solidFill>
            </a:endParaRPr>
          </a:p>
          <a:p>
            <a:pPr>
              <a:lnSpc>
                <a:spcPct val="150000"/>
              </a:lnSpc>
            </a:pPr>
            <a:r>
              <a:rPr lang="zh-CN" altLang="en-US" dirty="0">
                <a:solidFill>
                  <a:prstClr val="black">
                    <a:lumMod val="50000"/>
                    <a:lumOff val="50000"/>
                  </a:prstClr>
                </a:solidFill>
              </a:rPr>
              <a:t>        自动替换掉某些错误数据值；</a:t>
            </a:r>
            <a:endParaRPr lang="zh-CN" altLang="en-US" dirty="0">
              <a:solidFill>
                <a:prstClr val="black">
                  <a:lumMod val="50000"/>
                  <a:lumOff val="50000"/>
                </a:prstClr>
              </a:solidFill>
            </a:endParaRPr>
          </a:p>
          <a:p>
            <a:pPr>
              <a:lnSpc>
                <a:spcPct val="150000"/>
              </a:lnSpc>
            </a:pPr>
            <a:r>
              <a:rPr lang="zh-CN" altLang="en-US" dirty="0">
                <a:solidFill>
                  <a:prstClr val="black">
                    <a:lumMod val="50000"/>
                    <a:lumOff val="50000"/>
                  </a:prstClr>
                </a:solidFill>
              </a:rPr>
              <a:t>        在记录级别上进行人工干预；</a:t>
            </a:r>
            <a:endParaRPr lang="zh-CN" altLang="en-US" dirty="0">
              <a:solidFill>
                <a:prstClr val="black">
                  <a:lumMod val="50000"/>
                  <a:lumOff val="50000"/>
                </a:prstClr>
              </a:solidFill>
            </a:endParaRPr>
          </a:p>
          <a:p>
            <a:pPr>
              <a:lnSpc>
                <a:spcPct val="150000"/>
              </a:lnSpc>
            </a:pPr>
            <a:r>
              <a:rPr lang="zh-CN" altLang="en-US" dirty="0">
                <a:solidFill>
                  <a:prstClr val="black">
                    <a:lumMod val="50000"/>
                    <a:lumOff val="50000"/>
                  </a:prstClr>
                </a:solidFill>
              </a:rPr>
              <a:t>        对数据进行完全规范化的表述。</a:t>
            </a:r>
            <a:endParaRPr lang="zh-CN" altLang="en-US" dirty="0">
              <a:solidFill>
                <a:prstClr val="black">
                  <a:lumMod val="50000"/>
                  <a:lumOff val="50000"/>
                </a:prstClr>
              </a:solidFill>
            </a:endParaRPr>
          </a:p>
        </p:txBody>
      </p:sp>
      <p:sp>
        <p:nvSpPr>
          <p:cNvPr id="19"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矩形 34"/>
          <p:cNvSpPr/>
          <p:nvPr/>
        </p:nvSpPr>
        <p:spPr>
          <a:xfrm>
            <a:off x="3873271" y="2717984"/>
            <a:ext cx="1077514" cy="1015663"/>
          </a:xfrm>
          <a:prstGeom prst="rect">
            <a:avLst/>
          </a:prstGeom>
        </p:spPr>
        <p:txBody>
          <a:bodyPr wrap="square">
            <a:spAutoFit/>
          </a:bodyPr>
          <a:lstStyle/>
          <a:p>
            <a:r>
              <a:rPr lang="zh-CN" altLang="en-US" sz="2000" b="1" dirty="0">
                <a:solidFill>
                  <a:prstClr val="white"/>
                </a:solidFill>
              </a:rPr>
              <a:t>“一切围绕需求”</a:t>
            </a:r>
            <a:endParaRPr lang="en-US" altLang="zh-CN" sz="2000" b="1" dirty="0">
              <a:solidFill>
                <a:prstClr val="white"/>
              </a:solidFill>
            </a:endParaRPr>
          </a:p>
        </p:txBody>
      </p:sp>
      <p:sp>
        <p:nvSpPr>
          <p:cNvPr id="46" name="文本框 6"/>
          <p:cNvSpPr txBox="1"/>
          <p:nvPr/>
        </p:nvSpPr>
        <p:spPr>
          <a:xfrm>
            <a:off x="452232" y="173917"/>
            <a:ext cx="2134430" cy="415498"/>
          </a:xfrm>
          <a:prstGeom prst="rect">
            <a:avLst/>
          </a:prstGeom>
          <a:noFill/>
        </p:spPr>
        <p:txBody>
          <a:bodyPr wrap="none" rtlCol="0">
            <a:spAutoFit/>
          </a:bodyPr>
          <a:lstStyle/>
          <a:p>
            <a:r>
              <a:rPr lang="en-US" altLang="zh-CN" sz="2100" b="1" spc="225" dirty="0">
                <a:solidFill>
                  <a:prstClr val="white"/>
                </a:solidFill>
              </a:rPr>
              <a:t>3.1</a:t>
            </a:r>
            <a:r>
              <a:rPr lang="zh-CN" altLang="en-US" sz="2100" b="1" spc="225" dirty="0">
                <a:solidFill>
                  <a:prstClr val="white"/>
                </a:solidFill>
              </a:rPr>
              <a:t>　</a:t>
            </a:r>
            <a:r>
              <a:rPr lang="en-US" altLang="zh-CN" sz="2100" b="1" spc="225" dirty="0">
                <a:solidFill>
                  <a:prstClr val="white"/>
                </a:solidFill>
              </a:rPr>
              <a:t>ETL</a:t>
            </a:r>
            <a:r>
              <a:rPr lang="zh-CN" altLang="en-US" sz="2100" b="1" spc="225" dirty="0">
                <a:solidFill>
                  <a:prstClr val="white"/>
                </a:solidFill>
              </a:rPr>
              <a:t>入门</a:t>
            </a:r>
            <a:endParaRPr lang="zh-CN" altLang="en-US" sz="2100" b="1" spc="225" dirty="0">
              <a:solidFill>
                <a:prstClr val="white"/>
              </a:solidFill>
            </a:endParaRPr>
          </a:p>
        </p:txBody>
      </p:sp>
      <p:sp>
        <p:nvSpPr>
          <p:cNvPr id="8" name="文本框 7"/>
          <p:cNvSpPr txBox="1"/>
          <p:nvPr/>
        </p:nvSpPr>
        <p:spPr>
          <a:xfrm>
            <a:off x="892098" y="1014761"/>
            <a:ext cx="7382107" cy="5029390"/>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rPr>
              <a:t>3</a:t>
            </a:r>
            <a:r>
              <a:rPr lang="zh-CN" altLang="zh-CN" b="1" dirty="0">
                <a:solidFill>
                  <a:schemeClr val="tx1">
                    <a:lumMod val="75000"/>
                    <a:lumOff val="25000"/>
                  </a:schemeClr>
                </a:solidFill>
              </a:rPr>
              <a:t>．</a:t>
            </a:r>
            <a:r>
              <a:rPr lang="zh-CN" altLang="en-US" b="1" dirty="0">
                <a:solidFill>
                  <a:schemeClr val="tx1">
                    <a:lumMod val="75000"/>
                    <a:lumOff val="25000"/>
                  </a:schemeClr>
                </a:solidFill>
              </a:rPr>
              <a:t>数据集成</a:t>
            </a:r>
            <a:endParaRPr lang="zh-CN" altLang="zh-CN" b="1" dirty="0">
              <a:solidFill>
                <a:srgbClr val="FF0000"/>
              </a:solidFill>
            </a:endParaRPr>
          </a:p>
          <a:p>
            <a:pPr>
              <a:lnSpc>
                <a:spcPct val="150000"/>
              </a:lnSpc>
            </a:pPr>
            <a:r>
              <a:rPr lang="zh-CN" altLang="en-US" dirty="0">
                <a:solidFill>
                  <a:prstClr val="black">
                    <a:lumMod val="50000"/>
                    <a:lumOff val="50000"/>
                  </a:prstClr>
                </a:solidFill>
              </a:rPr>
              <a:t>      在数据进入数据仓库之前，需要将全部数据无缝集成到一起。数据集成可采用规模化的表格来实现，也就是在分离的数据库中建立公共维度实体，从而快速构建报表。</a:t>
            </a:r>
            <a:endParaRPr lang="zh-CN" altLang="en-US" dirty="0">
              <a:solidFill>
                <a:prstClr val="black">
                  <a:lumMod val="50000"/>
                  <a:lumOff val="50000"/>
                </a:prstClr>
              </a:solidFill>
            </a:endParaRPr>
          </a:p>
          <a:p>
            <a:pPr>
              <a:lnSpc>
                <a:spcPct val="150000"/>
              </a:lnSpc>
            </a:pPr>
            <a:r>
              <a:rPr lang="zh-CN" altLang="en-US" dirty="0">
                <a:solidFill>
                  <a:prstClr val="black">
                    <a:lumMod val="50000"/>
                    <a:lumOff val="50000"/>
                  </a:prstClr>
                </a:solidFill>
              </a:rPr>
              <a:t>      在</a:t>
            </a:r>
            <a:r>
              <a:rPr lang="en-US" altLang="zh-CN" dirty="0">
                <a:solidFill>
                  <a:prstClr val="black">
                    <a:lumMod val="50000"/>
                    <a:lumOff val="50000"/>
                  </a:prstClr>
                </a:solidFill>
              </a:rPr>
              <a:t>ELT</a:t>
            </a:r>
            <a:r>
              <a:rPr lang="zh-CN" altLang="en-US" dirty="0">
                <a:solidFill>
                  <a:prstClr val="black">
                    <a:lumMod val="50000"/>
                    <a:lumOff val="50000"/>
                  </a:prstClr>
                </a:solidFill>
              </a:rPr>
              <a:t>系统中，数据集成是数据流程中一个独立的步骤，叫作规格化步骤。</a:t>
            </a:r>
            <a:endParaRPr lang="zh-CN" altLang="en-US" dirty="0">
              <a:solidFill>
                <a:prstClr val="black">
                  <a:lumMod val="50000"/>
                  <a:lumOff val="50000"/>
                </a:prstClr>
              </a:solidFill>
            </a:endParaRPr>
          </a:p>
          <a:p>
            <a:pPr>
              <a:lnSpc>
                <a:spcPct val="150000"/>
              </a:lnSpc>
            </a:pPr>
            <a:r>
              <a:rPr lang="en-US" altLang="zh-CN" b="1" dirty="0">
                <a:solidFill>
                  <a:schemeClr val="tx1">
                    <a:lumMod val="75000"/>
                    <a:lumOff val="25000"/>
                  </a:schemeClr>
                </a:solidFill>
              </a:rPr>
              <a:t>4.</a:t>
            </a:r>
            <a:r>
              <a:rPr lang="zh-CN" altLang="en-US" b="1" dirty="0">
                <a:solidFill>
                  <a:schemeClr val="tx1">
                    <a:lumMod val="75000"/>
                    <a:lumOff val="25000"/>
                  </a:schemeClr>
                </a:solidFill>
              </a:rPr>
              <a:t>最终用户提交界面</a:t>
            </a:r>
            <a:endParaRPr lang="zh-CN" altLang="en-US" b="1" dirty="0">
              <a:solidFill>
                <a:srgbClr val="FF0000"/>
              </a:solidFill>
            </a:endParaRPr>
          </a:p>
          <a:p>
            <a:pPr>
              <a:lnSpc>
                <a:spcPct val="150000"/>
              </a:lnSpc>
            </a:pPr>
            <a:r>
              <a:rPr lang="en-US" altLang="zh-CN" dirty="0">
                <a:solidFill>
                  <a:prstClr val="black">
                    <a:lumMod val="50000"/>
                    <a:lumOff val="50000"/>
                  </a:prstClr>
                </a:solidFill>
              </a:rPr>
              <a:t>        ETL</a:t>
            </a:r>
            <a:r>
              <a:rPr lang="zh-CN" altLang="en-US" dirty="0">
                <a:solidFill>
                  <a:prstClr val="black">
                    <a:lumMod val="50000"/>
                    <a:lumOff val="50000"/>
                  </a:prstClr>
                </a:solidFill>
              </a:rPr>
              <a:t>系统的最终步骤是将数据提交给最终用户，提交过程占据十分重要的位置，并对构成最终用户应用的数据结构和内容进行严格把关，确保其简单快捷。将使用复杂、查询缓慢的数据直接交给最终用户是不负责的，经常犯的一个错误就是将完全规范化的数据模型直接交给用户，就不再过问。</a:t>
            </a:r>
            <a:endParaRPr lang="zh-CN" altLang="en-US" dirty="0">
              <a:solidFill>
                <a:prstClr val="black">
                  <a:lumMod val="50000"/>
                  <a:lumOff val="50000"/>
                </a:prstClr>
              </a:solidFill>
            </a:endParaRPr>
          </a:p>
        </p:txBody>
      </p:sp>
      <p:sp>
        <p:nvSpPr>
          <p:cNvPr id="19"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椭圆 1"/>
          <p:cNvSpPr/>
          <p:nvPr/>
        </p:nvSpPr>
        <p:spPr>
          <a:xfrm>
            <a:off x="3464169" y="1248508"/>
            <a:ext cx="1565031" cy="157382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731512" y="3762479"/>
            <a:ext cx="1565031" cy="157382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445182" y="3812271"/>
            <a:ext cx="1565031" cy="157382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a:stCxn id="2" idx="5"/>
            <a:endCxn id="34" idx="0"/>
          </p:cNvCxnSpPr>
          <p:nvPr/>
        </p:nvCxnSpPr>
        <p:spPr>
          <a:xfrm>
            <a:off x="4800007" y="2591850"/>
            <a:ext cx="1714021" cy="1170629"/>
          </a:xfrm>
          <a:prstGeom prst="straightConnector1">
            <a:avLst/>
          </a:prstGeom>
          <a:ln w="38100">
            <a:solidFill>
              <a:srgbClr val="40404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2" idx="3"/>
            <a:endCxn id="35" idx="0"/>
          </p:cNvCxnSpPr>
          <p:nvPr/>
        </p:nvCxnSpPr>
        <p:spPr>
          <a:xfrm flipH="1">
            <a:off x="2227698" y="2591850"/>
            <a:ext cx="1465664" cy="1220421"/>
          </a:xfrm>
          <a:prstGeom prst="straightConnector1">
            <a:avLst/>
          </a:prstGeom>
          <a:ln w="38100">
            <a:solidFill>
              <a:srgbClr val="40404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35" idx="6"/>
            <a:endCxn id="34" idx="2"/>
          </p:cNvCxnSpPr>
          <p:nvPr/>
        </p:nvCxnSpPr>
        <p:spPr>
          <a:xfrm flipV="1">
            <a:off x="3010213" y="4549391"/>
            <a:ext cx="2721299" cy="49792"/>
          </a:xfrm>
          <a:prstGeom prst="straightConnector1">
            <a:avLst/>
          </a:prstGeom>
          <a:ln w="38100">
            <a:solidFill>
              <a:srgbClr val="40404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528543" y="3400291"/>
            <a:ext cx="1791783" cy="369332"/>
          </a:xfrm>
          <a:prstGeom prst="rect">
            <a:avLst/>
          </a:prstGeom>
          <a:noFill/>
        </p:spPr>
        <p:txBody>
          <a:bodyPr wrap="square" lIns="0" tIns="0" rIns="0" bIns="0" rtlCol="0">
            <a:spAutoFit/>
          </a:bodyPr>
          <a:lstStyle/>
          <a:p>
            <a:r>
              <a:rPr lang="en-US" altLang="zh-CN" sz="2400" dirty="0">
                <a:solidFill>
                  <a:schemeClr val="tx1">
                    <a:lumMod val="75000"/>
                    <a:lumOff val="25000"/>
                  </a:schemeClr>
                </a:solidFill>
              </a:rPr>
              <a:t>ETL</a:t>
            </a:r>
            <a:r>
              <a:rPr lang="zh-CN" altLang="en-US" sz="2400" dirty="0">
                <a:solidFill>
                  <a:schemeClr val="tx1">
                    <a:lumMod val="75000"/>
                    <a:lumOff val="25000"/>
                  </a:schemeClr>
                </a:solidFill>
              </a:rPr>
              <a:t>基本构成</a:t>
            </a:r>
            <a:endParaRPr lang="zh-CN" altLang="en-US" sz="2400" dirty="0">
              <a:solidFill>
                <a:schemeClr val="tx1">
                  <a:lumMod val="75000"/>
                  <a:lumOff val="25000"/>
                </a:schemeClr>
              </a:solidFill>
            </a:endParaRPr>
          </a:p>
        </p:txBody>
      </p:sp>
      <p:sp>
        <p:nvSpPr>
          <p:cNvPr id="17" name="TextBox 16"/>
          <p:cNvSpPr txBox="1"/>
          <p:nvPr/>
        </p:nvSpPr>
        <p:spPr>
          <a:xfrm>
            <a:off x="3702319" y="1591830"/>
            <a:ext cx="1106645" cy="984885"/>
          </a:xfrm>
          <a:prstGeom prst="rect">
            <a:avLst/>
          </a:prstGeom>
          <a:noFill/>
        </p:spPr>
        <p:txBody>
          <a:bodyPr wrap="square" lIns="0" tIns="0" rIns="0" bIns="0" rtlCol="0">
            <a:spAutoFit/>
          </a:bodyPr>
          <a:lstStyle/>
          <a:p>
            <a:pPr algn="ctr"/>
            <a:r>
              <a:rPr lang="zh-CN" altLang="en-US" sz="3200" dirty="0">
                <a:solidFill>
                  <a:schemeClr val="bg1"/>
                </a:solidFill>
              </a:rPr>
              <a:t>数据抽取</a:t>
            </a:r>
            <a:endParaRPr lang="zh-CN" altLang="en-US" sz="3200" dirty="0">
              <a:solidFill>
                <a:schemeClr val="bg1"/>
              </a:solidFill>
            </a:endParaRPr>
          </a:p>
        </p:txBody>
      </p:sp>
      <p:sp>
        <p:nvSpPr>
          <p:cNvPr id="61" name="TextBox 60"/>
          <p:cNvSpPr txBox="1"/>
          <p:nvPr/>
        </p:nvSpPr>
        <p:spPr>
          <a:xfrm>
            <a:off x="1664398" y="4024597"/>
            <a:ext cx="1141485" cy="984885"/>
          </a:xfrm>
          <a:prstGeom prst="rect">
            <a:avLst/>
          </a:prstGeom>
          <a:noFill/>
        </p:spPr>
        <p:txBody>
          <a:bodyPr wrap="square" lIns="0" tIns="0" rIns="0" bIns="0" rtlCol="0">
            <a:spAutoFit/>
          </a:bodyPr>
          <a:lstStyle>
            <a:defPPr>
              <a:defRPr lang="zh-CN"/>
            </a:defPPr>
            <a:lvl1pPr algn="ctr">
              <a:defRPr sz="3200">
                <a:solidFill>
                  <a:schemeClr val="bg1"/>
                </a:solidFill>
              </a:defRPr>
            </a:lvl1pPr>
          </a:lstStyle>
          <a:p>
            <a:r>
              <a:rPr lang="zh-CN" altLang="en-US" dirty="0"/>
              <a:t>数据转换</a:t>
            </a:r>
            <a:endParaRPr lang="zh-CN" altLang="en-US" dirty="0"/>
          </a:p>
        </p:txBody>
      </p:sp>
      <p:sp>
        <p:nvSpPr>
          <p:cNvPr id="62" name="TextBox 61"/>
          <p:cNvSpPr txBox="1"/>
          <p:nvPr/>
        </p:nvSpPr>
        <p:spPr>
          <a:xfrm>
            <a:off x="5935843" y="3990998"/>
            <a:ext cx="1111728" cy="984885"/>
          </a:xfrm>
          <a:prstGeom prst="rect">
            <a:avLst/>
          </a:prstGeom>
          <a:noFill/>
        </p:spPr>
        <p:txBody>
          <a:bodyPr wrap="square" lIns="0" tIns="0" rIns="0" bIns="0" rtlCol="0">
            <a:spAutoFit/>
          </a:bodyPr>
          <a:lstStyle>
            <a:defPPr>
              <a:defRPr lang="zh-CN"/>
            </a:defPPr>
            <a:lvl1pPr algn="ctr">
              <a:defRPr sz="3200">
                <a:solidFill>
                  <a:schemeClr val="bg1"/>
                </a:solidFill>
              </a:defRPr>
            </a:lvl1pPr>
          </a:lstStyle>
          <a:p>
            <a:r>
              <a:rPr lang="zh-CN" altLang="en-US" dirty="0"/>
              <a:t>数据加载</a:t>
            </a:r>
            <a:endParaRPr lang="zh-CN" altLang="en-US" dirty="0"/>
          </a:p>
        </p:txBody>
      </p:sp>
      <p:sp>
        <p:nvSpPr>
          <p:cNvPr id="37" name="文本框 6"/>
          <p:cNvSpPr txBox="1"/>
          <p:nvPr/>
        </p:nvSpPr>
        <p:spPr>
          <a:xfrm>
            <a:off x="452232" y="173917"/>
            <a:ext cx="2134430" cy="415498"/>
          </a:xfrm>
          <a:prstGeom prst="rect">
            <a:avLst/>
          </a:prstGeom>
          <a:noFill/>
        </p:spPr>
        <p:txBody>
          <a:bodyPr wrap="none" rtlCol="0">
            <a:spAutoFit/>
          </a:bodyPr>
          <a:lstStyle/>
          <a:p>
            <a:r>
              <a:rPr lang="en-US" altLang="zh-CN" sz="2100" b="1" spc="225" dirty="0">
                <a:solidFill>
                  <a:prstClr val="white"/>
                </a:solidFill>
              </a:rPr>
              <a:t>3.1</a:t>
            </a:r>
            <a:r>
              <a:rPr lang="zh-CN" altLang="en-US" sz="2100" b="1" spc="225" dirty="0">
                <a:solidFill>
                  <a:prstClr val="white"/>
                </a:solidFill>
              </a:rPr>
              <a:t>　</a:t>
            </a:r>
            <a:r>
              <a:rPr lang="en-US" altLang="zh-CN" sz="2100" b="1" spc="225" dirty="0">
                <a:solidFill>
                  <a:prstClr val="white"/>
                </a:solidFill>
              </a:rPr>
              <a:t>ETL</a:t>
            </a:r>
            <a:r>
              <a:rPr lang="zh-CN" altLang="en-US" sz="2100" b="1" spc="225" dirty="0">
                <a:solidFill>
                  <a:prstClr val="white"/>
                </a:solidFill>
              </a:rPr>
              <a:t>入门</a:t>
            </a:r>
            <a:endParaRPr lang="zh-CN" altLang="en-US" sz="2100" b="1" spc="225" dirty="0">
              <a:solidFill>
                <a:prstClr val="white"/>
              </a:solidFill>
            </a:endParaRPr>
          </a:p>
        </p:txBody>
      </p:sp>
      <p:sp>
        <p:nvSpPr>
          <p:cNvPr id="38" name="矩形 37"/>
          <p:cNvSpPr/>
          <p:nvPr/>
        </p:nvSpPr>
        <p:spPr>
          <a:xfrm>
            <a:off x="452232" y="889323"/>
            <a:ext cx="2045753" cy="338554"/>
          </a:xfrm>
          <a:prstGeom prst="rect">
            <a:avLst/>
          </a:prstGeom>
        </p:spPr>
        <p:txBody>
          <a:bodyPr wrap="none">
            <a:spAutoFit/>
          </a:bodyPr>
          <a:lstStyle/>
          <a:p>
            <a:r>
              <a:rPr lang="en-US" altLang="zh-CN" sz="1600" b="1" dirty="0">
                <a:solidFill>
                  <a:srgbClr val="3D89BC"/>
                </a:solidFill>
              </a:rPr>
              <a:t>3.1.2   ETL</a:t>
            </a:r>
            <a:r>
              <a:rPr lang="zh-CN" altLang="en-US" sz="1600" b="1" dirty="0">
                <a:solidFill>
                  <a:srgbClr val="3D89BC"/>
                </a:solidFill>
              </a:rPr>
              <a:t>基本构成</a:t>
            </a:r>
            <a:endParaRPr lang="zh-CN" altLang="zh-CN" sz="1600" b="1" dirty="0">
              <a:solidFill>
                <a:srgbClr val="3D89BC"/>
              </a:solidFill>
            </a:endParaRPr>
          </a:p>
        </p:txBody>
      </p:sp>
      <p:sp>
        <p:nvSpPr>
          <p:cNvPr id="39"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矩形 34"/>
          <p:cNvSpPr/>
          <p:nvPr/>
        </p:nvSpPr>
        <p:spPr>
          <a:xfrm>
            <a:off x="3873271" y="2717984"/>
            <a:ext cx="1077514" cy="1015663"/>
          </a:xfrm>
          <a:prstGeom prst="rect">
            <a:avLst/>
          </a:prstGeom>
        </p:spPr>
        <p:txBody>
          <a:bodyPr wrap="square">
            <a:spAutoFit/>
          </a:bodyPr>
          <a:lstStyle/>
          <a:p>
            <a:r>
              <a:rPr lang="zh-CN" altLang="en-US" sz="2000" b="1" dirty="0">
                <a:solidFill>
                  <a:prstClr val="white"/>
                </a:solidFill>
              </a:rPr>
              <a:t>“一切围绕需求”</a:t>
            </a:r>
            <a:endParaRPr lang="en-US" altLang="zh-CN" sz="2000" b="1" dirty="0">
              <a:solidFill>
                <a:prstClr val="white"/>
              </a:solidFill>
            </a:endParaRPr>
          </a:p>
        </p:txBody>
      </p:sp>
      <p:sp>
        <p:nvSpPr>
          <p:cNvPr id="46" name="文本框 6"/>
          <p:cNvSpPr txBox="1"/>
          <p:nvPr/>
        </p:nvSpPr>
        <p:spPr>
          <a:xfrm>
            <a:off x="452232" y="173917"/>
            <a:ext cx="2134430" cy="415498"/>
          </a:xfrm>
          <a:prstGeom prst="rect">
            <a:avLst/>
          </a:prstGeom>
          <a:noFill/>
        </p:spPr>
        <p:txBody>
          <a:bodyPr wrap="none" rtlCol="0">
            <a:spAutoFit/>
          </a:bodyPr>
          <a:lstStyle/>
          <a:p>
            <a:r>
              <a:rPr lang="en-US" altLang="zh-CN" sz="2100" b="1" spc="225" dirty="0">
                <a:solidFill>
                  <a:prstClr val="white"/>
                </a:solidFill>
              </a:rPr>
              <a:t>3.1</a:t>
            </a:r>
            <a:r>
              <a:rPr lang="zh-CN" altLang="en-US" sz="2100" b="1" spc="225" dirty="0">
                <a:solidFill>
                  <a:prstClr val="white"/>
                </a:solidFill>
              </a:rPr>
              <a:t>　</a:t>
            </a:r>
            <a:r>
              <a:rPr lang="en-US" altLang="zh-CN" sz="2100" b="1" spc="225" dirty="0">
                <a:solidFill>
                  <a:prstClr val="white"/>
                </a:solidFill>
              </a:rPr>
              <a:t>ETL</a:t>
            </a:r>
            <a:r>
              <a:rPr lang="zh-CN" altLang="en-US" sz="2100" b="1" spc="225" dirty="0">
                <a:solidFill>
                  <a:prstClr val="white"/>
                </a:solidFill>
              </a:rPr>
              <a:t>入门</a:t>
            </a:r>
            <a:endParaRPr lang="zh-CN" altLang="en-US" sz="2100" b="1" spc="225" dirty="0">
              <a:solidFill>
                <a:prstClr val="white"/>
              </a:solidFill>
            </a:endParaRPr>
          </a:p>
        </p:txBody>
      </p:sp>
      <p:sp>
        <p:nvSpPr>
          <p:cNvPr id="8" name="文本框 7"/>
          <p:cNvSpPr txBox="1"/>
          <p:nvPr/>
        </p:nvSpPr>
        <p:spPr>
          <a:xfrm>
            <a:off x="892098" y="1014761"/>
            <a:ext cx="7382107" cy="5029390"/>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rPr>
              <a:t>1</a:t>
            </a:r>
            <a:r>
              <a:rPr lang="zh-CN" altLang="zh-CN" b="1" dirty="0">
                <a:solidFill>
                  <a:schemeClr val="tx1">
                    <a:lumMod val="75000"/>
                    <a:lumOff val="25000"/>
                  </a:schemeClr>
                </a:solidFill>
              </a:rPr>
              <a:t>．</a:t>
            </a:r>
            <a:r>
              <a:rPr lang="zh-CN" altLang="en-US" b="1" dirty="0">
                <a:solidFill>
                  <a:schemeClr val="tx1">
                    <a:lumMod val="75000"/>
                    <a:lumOff val="25000"/>
                  </a:schemeClr>
                </a:solidFill>
              </a:rPr>
              <a:t>数据抽取</a:t>
            </a:r>
            <a:endParaRPr lang="zh-CN" altLang="zh-CN" b="1" dirty="0">
              <a:solidFill>
                <a:srgbClr val="FF0000"/>
              </a:solidFill>
            </a:endParaRPr>
          </a:p>
          <a:p>
            <a:pPr>
              <a:lnSpc>
                <a:spcPct val="150000"/>
              </a:lnSpc>
            </a:pPr>
            <a:r>
              <a:rPr lang="zh-CN" altLang="en-US" dirty="0">
                <a:solidFill>
                  <a:prstClr val="black">
                    <a:lumMod val="50000"/>
                    <a:lumOff val="50000"/>
                  </a:prstClr>
                </a:solidFill>
              </a:rPr>
              <a:t>    所谓数据抽取，就是从源端数据系统中抽取目标数据系统需要的数据。</a:t>
            </a:r>
            <a:br>
              <a:rPr lang="en-US" altLang="zh-CN" dirty="0">
                <a:solidFill>
                  <a:prstClr val="black">
                    <a:lumMod val="50000"/>
                    <a:lumOff val="50000"/>
                  </a:prstClr>
                </a:solidFill>
              </a:rPr>
            </a:br>
            <a:r>
              <a:rPr lang="zh-CN" altLang="en-US" dirty="0">
                <a:solidFill>
                  <a:prstClr val="black">
                    <a:lumMod val="50000"/>
                    <a:lumOff val="50000"/>
                  </a:prstClr>
                </a:solidFill>
              </a:rPr>
              <a:t>    进行数据抽取的</a:t>
            </a:r>
            <a:r>
              <a:rPr lang="zh-CN" altLang="en-US" b="1" dirty="0">
                <a:solidFill>
                  <a:schemeClr val="tx1">
                    <a:lumMod val="75000"/>
                    <a:lumOff val="25000"/>
                  </a:schemeClr>
                </a:solidFill>
              </a:rPr>
              <a:t>原则</a:t>
            </a:r>
            <a:r>
              <a:rPr lang="zh-CN" altLang="en-US" dirty="0">
                <a:solidFill>
                  <a:schemeClr val="tx1">
                    <a:lumMod val="75000"/>
                    <a:lumOff val="25000"/>
                  </a:schemeClr>
                </a:solidFill>
              </a:rPr>
              <a:t>：</a:t>
            </a:r>
            <a:r>
              <a:rPr lang="zh-CN" altLang="en-US" b="1" dirty="0">
                <a:solidFill>
                  <a:schemeClr val="tx1">
                    <a:lumMod val="75000"/>
                    <a:lumOff val="25000"/>
                  </a:schemeClr>
                </a:solidFill>
              </a:rPr>
              <a:t>一是要求准确性</a:t>
            </a:r>
            <a:r>
              <a:rPr lang="zh-CN" altLang="en-US" dirty="0">
                <a:solidFill>
                  <a:prstClr val="black">
                    <a:lumMod val="50000"/>
                    <a:lumOff val="50000"/>
                  </a:prstClr>
                </a:solidFill>
              </a:rPr>
              <a:t>，即能够将数据源中的数据准确抽取到；</a:t>
            </a:r>
            <a:r>
              <a:rPr lang="zh-CN" altLang="en-US" b="1" dirty="0">
                <a:solidFill>
                  <a:schemeClr val="tx1">
                    <a:lumMod val="75000"/>
                    <a:lumOff val="25000"/>
                  </a:schemeClr>
                </a:solidFill>
              </a:rPr>
              <a:t>二是不对源端数据系统的性能、响应时间等造成影响</a:t>
            </a:r>
            <a:r>
              <a:rPr lang="zh-CN" altLang="en-US" dirty="0">
                <a:solidFill>
                  <a:schemeClr val="tx1">
                    <a:lumMod val="75000"/>
                    <a:lumOff val="25000"/>
                  </a:schemeClr>
                </a:solidFill>
              </a:rPr>
              <a:t>。</a:t>
            </a:r>
            <a:r>
              <a:rPr lang="zh-CN" altLang="en-US" dirty="0">
                <a:solidFill>
                  <a:prstClr val="black">
                    <a:lumMod val="50000"/>
                    <a:lumOff val="50000"/>
                  </a:prstClr>
                </a:solidFill>
              </a:rPr>
              <a:t>数据抽取可分为全量抽取和增量抽取两种方式。</a:t>
            </a:r>
            <a:endParaRPr lang="en-US" altLang="zh-CN" dirty="0">
              <a:solidFill>
                <a:prstClr val="black">
                  <a:lumMod val="50000"/>
                  <a:lumOff val="50000"/>
                </a:prstClr>
              </a:solidFill>
            </a:endParaRPr>
          </a:p>
          <a:p>
            <a:pPr>
              <a:lnSpc>
                <a:spcPct val="150000"/>
              </a:lnSpc>
            </a:pPr>
            <a:r>
              <a:rPr lang="zh-CN" altLang="en-US" b="1" dirty="0">
                <a:solidFill>
                  <a:schemeClr val="tx1">
                    <a:lumMod val="75000"/>
                    <a:lumOff val="25000"/>
                  </a:schemeClr>
                </a:solidFill>
              </a:rPr>
              <a:t>（</a:t>
            </a:r>
            <a:r>
              <a:rPr lang="en-US" altLang="zh-CN" b="1" dirty="0">
                <a:solidFill>
                  <a:schemeClr val="tx1">
                    <a:lumMod val="75000"/>
                    <a:lumOff val="25000"/>
                  </a:schemeClr>
                </a:solidFill>
              </a:rPr>
              <a:t>1</a:t>
            </a:r>
            <a:r>
              <a:rPr lang="zh-CN" altLang="en-US" b="1" dirty="0">
                <a:solidFill>
                  <a:schemeClr val="tx1">
                    <a:lumMod val="75000"/>
                    <a:lumOff val="25000"/>
                  </a:schemeClr>
                </a:solidFill>
              </a:rPr>
              <a:t>）全量抽取</a:t>
            </a:r>
            <a:endParaRPr lang="zh-CN" altLang="en-US" b="1" dirty="0">
              <a:solidFill>
                <a:srgbClr val="FF0000"/>
              </a:solidFill>
            </a:endParaRPr>
          </a:p>
          <a:p>
            <a:pPr>
              <a:lnSpc>
                <a:spcPct val="150000"/>
              </a:lnSpc>
            </a:pPr>
            <a:r>
              <a:rPr lang="zh-CN" altLang="en-US" dirty="0">
                <a:solidFill>
                  <a:prstClr val="black">
                    <a:lumMod val="50000"/>
                    <a:lumOff val="50000"/>
                  </a:prstClr>
                </a:solidFill>
              </a:rPr>
              <a:t>    全量抽取好比数据的迁移和复制，它是将源端数据表中的数据一次性全部从数据库中抽取出来，再进行下一步操作。</a:t>
            </a:r>
            <a:endParaRPr lang="en-US" altLang="zh-CN" dirty="0">
              <a:solidFill>
                <a:prstClr val="black">
                  <a:lumMod val="50000"/>
                  <a:lumOff val="50000"/>
                </a:prstClr>
              </a:solidFill>
            </a:endParaRPr>
          </a:p>
          <a:p>
            <a:pPr>
              <a:lnSpc>
                <a:spcPct val="150000"/>
              </a:lnSpc>
            </a:pPr>
            <a:r>
              <a:rPr lang="zh-CN" altLang="en-US" b="1" dirty="0">
                <a:solidFill>
                  <a:schemeClr val="tx1">
                    <a:lumMod val="75000"/>
                    <a:lumOff val="25000"/>
                  </a:schemeClr>
                </a:solidFill>
              </a:rPr>
              <a:t>（</a:t>
            </a:r>
            <a:r>
              <a:rPr lang="en-US" altLang="zh-CN" b="1" dirty="0">
                <a:solidFill>
                  <a:schemeClr val="tx1">
                    <a:lumMod val="75000"/>
                    <a:lumOff val="25000"/>
                  </a:schemeClr>
                </a:solidFill>
              </a:rPr>
              <a:t>2</a:t>
            </a:r>
            <a:r>
              <a:rPr lang="zh-CN" altLang="en-US" b="1" dirty="0">
                <a:solidFill>
                  <a:schemeClr val="tx1">
                    <a:lumMod val="75000"/>
                    <a:lumOff val="25000"/>
                  </a:schemeClr>
                </a:solidFill>
              </a:rPr>
              <a:t>）增量抽取</a:t>
            </a:r>
            <a:endParaRPr lang="zh-CN" altLang="en-US" b="1" dirty="0">
              <a:solidFill>
                <a:srgbClr val="FF0000"/>
              </a:solidFill>
            </a:endParaRPr>
          </a:p>
          <a:p>
            <a:pPr>
              <a:lnSpc>
                <a:spcPct val="150000"/>
              </a:lnSpc>
            </a:pPr>
            <a:r>
              <a:rPr lang="zh-CN" altLang="en-US" dirty="0">
                <a:solidFill>
                  <a:prstClr val="black">
                    <a:lumMod val="50000"/>
                    <a:lumOff val="50000"/>
                  </a:prstClr>
                </a:solidFill>
              </a:rPr>
              <a:t>增量抽取主要是在第一次全量抽取完毕后，需要对源端数据中新增或修改的数据进行抽取。增量抽取的关键是抽取自上次以来，数据表中已经变化的数据。</a:t>
            </a:r>
            <a:endParaRPr lang="zh-CN" altLang="en-US" dirty="0">
              <a:solidFill>
                <a:prstClr val="black">
                  <a:lumMod val="50000"/>
                  <a:lumOff val="50000"/>
                </a:prstClr>
              </a:solidFill>
            </a:endParaRPr>
          </a:p>
        </p:txBody>
      </p:sp>
      <p:sp>
        <p:nvSpPr>
          <p:cNvPr id="19" name="文本框 27"/>
          <p:cNvSpPr txBox="1"/>
          <p:nvPr/>
        </p:nvSpPr>
        <p:spPr>
          <a:xfrm>
            <a:off x="6630203" y="234392"/>
            <a:ext cx="1896673" cy="300082"/>
          </a:xfrm>
          <a:prstGeom prst="rect">
            <a:avLst/>
          </a:prstGeom>
          <a:noFill/>
        </p:spPr>
        <p:txBody>
          <a:bodyPr wrap="none" rtlCol="0">
            <a:spAutoFit/>
          </a:bodyPr>
          <a:lstStyle/>
          <a:p>
            <a:r>
              <a:rPr lang="zh-CN" altLang="en-US" sz="1350" dirty="0">
                <a:solidFill>
                  <a:prstClr val="white"/>
                </a:solidFill>
              </a:rPr>
              <a:t>第三章   基本技术方法</a:t>
            </a:r>
            <a:endParaRPr lang="zh-CN" altLang="en-US" sz="1350" dirty="0">
              <a:solidFill>
                <a:prstClr val="white"/>
              </a:solidFill>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7686</Words>
  <Application>WPS 演示</Application>
  <PresentationFormat>全屏显示(4:3)</PresentationFormat>
  <Paragraphs>544</Paragraphs>
  <Slides>42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42</vt:i4>
      </vt:variant>
    </vt:vector>
  </HeadingPairs>
  <TitlesOfParts>
    <vt:vector size="49" baseType="lpstr">
      <vt:lpstr>Arial</vt:lpstr>
      <vt:lpstr>宋体</vt:lpstr>
      <vt:lpstr>Wingdings</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491</cp:revision>
  <dcterms:created xsi:type="dcterms:W3CDTF">2015-11-23T03:31:00Z</dcterms:created>
  <dcterms:modified xsi:type="dcterms:W3CDTF">2018-12-25T08:29:35Z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