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696" r:id="rId3"/>
    <p:sldId id="446" r:id="rId4"/>
    <p:sldId id="463" r:id="rId5"/>
    <p:sldId id="613" r:id="rId6"/>
    <p:sldId id="464" r:id="rId7"/>
    <p:sldId id="494" r:id="rId8"/>
    <p:sldId id="495" r:id="rId9"/>
    <p:sldId id="614" r:id="rId10"/>
    <p:sldId id="615" r:id="rId11"/>
    <p:sldId id="474" r:id="rId12"/>
    <p:sldId id="458" r:id="rId13"/>
    <p:sldId id="617" r:id="rId14"/>
    <p:sldId id="484" r:id="rId15"/>
    <p:sldId id="471" r:id="rId16"/>
    <p:sldId id="527" r:id="rId17"/>
    <p:sldId id="528" r:id="rId18"/>
    <p:sldId id="618" r:id="rId19"/>
    <p:sldId id="529" r:id="rId20"/>
    <p:sldId id="648" r:id="rId21"/>
    <p:sldId id="649" r:id="rId22"/>
    <p:sldId id="650" r:id="rId23"/>
    <p:sldId id="651" r:id="rId24"/>
    <p:sldId id="478" r:id="rId25"/>
    <p:sldId id="530" r:id="rId26"/>
    <p:sldId id="653" r:id="rId27"/>
    <p:sldId id="654" r:id="rId28"/>
    <p:sldId id="475" r:id="rId29"/>
    <p:sldId id="655" r:id="rId30"/>
    <p:sldId id="656" r:id="rId31"/>
    <p:sldId id="479" r:id="rId32"/>
    <p:sldId id="461" r:id="rId33"/>
    <p:sldId id="733" r:id="rId34"/>
    <p:sldId id="447" r:id="rId35"/>
    <p:sldId id="691" r:id="rId36"/>
    <p:sldId id="692" r:id="rId37"/>
    <p:sldId id="693" r:id="rId38"/>
    <p:sldId id="740" r:id="rId39"/>
    <p:sldId id="695"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96429" autoAdjust="0"/>
  </p:normalViewPr>
  <p:slideViewPr>
    <p:cSldViewPr snapToGrid="0" showGuides="1">
      <p:cViewPr varScale="1">
        <p:scale>
          <a:sx n="110" d="100"/>
          <a:sy n="110" d="100"/>
        </p:scale>
        <p:origin x="-1644" y="-90"/>
      </p:cViewPr>
      <p:guideLst>
        <p:guide orient="horz" pos="4029"/>
        <p:guide orient="horz" pos="1568"/>
        <p:guide orient="horz" pos="722"/>
        <p:guide pos="1876"/>
        <p:guide pos="200"/>
        <p:guide pos="5532"/>
        <p:guide pos="1112"/>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692"/>
        <p:guide pos="211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notesMaster" Target="notesMasters/notesMaster1.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0.emf"/><Relationship Id="rId1"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cstor.cn/proTextdetail_11007.html" TargetMode="External"/><Relationship Id="rId4" Type="http://schemas.openxmlformats.org/officeDocument/2006/relationships/image" Target="../media/image13.jpeg"/><Relationship Id="rId3" Type="http://schemas.openxmlformats.org/officeDocument/2006/relationships/hyperlink" Target="http://www.cstor.cn/proTextdetail_12031.html" TargetMode="External"/><Relationship Id="rId2" Type="http://schemas.openxmlformats.org/officeDocument/2006/relationships/image" Target="../media/image12.jpeg"/><Relationship Id="rId1" Type="http://schemas.openxmlformats.org/officeDocument/2006/relationships/hyperlink" Target="http://www.cstor.cn/proTextdetail_10766.html" TargetMode="Externa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1.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37.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0.png"/><Relationship Id="rId7" Type="http://schemas.openxmlformats.org/officeDocument/2006/relationships/hyperlink" Target="http://www.chinarobots.cn/" TargetMode="External"/><Relationship Id="rId6" Type="http://schemas.openxmlformats.org/officeDocument/2006/relationships/image" Target="../media/image29.png"/><Relationship Id="rId5" Type="http://schemas.openxmlformats.org/officeDocument/2006/relationships/hyperlink" Target="http://www.chinaaiworld.cn/" TargetMode="External"/><Relationship Id="rId4" Type="http://schemas.openxmlformats.org/officeDocument/2006/relationships/image" Target="../media/image28.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40.png"/><Relationship Id="rId25" Type="http://schemas.openxmlformats.org/officeDocument/2006/relationships/image" Target="../media/image39.png"/><Relationship Id="rId24" Type="http://schemas.openxmlformats.org/officeDocument/2006/relationships/hyperlink" Target="http://www.envicloud.cn/" TargetMode="External"/><Relationship Id="rId23" Type="http://schemas.openxmlformats.org/officeDocument/2006/relationships/image" Target="../media/image38.png"/><Relationship Id="rId22" Type="http://schemas.openxmlformats.org/officeDocument/2006/relationships/image" Target="../media/image37.png"/><Relationship Id="rId21" Type="http://schemas.openxmlformats.org/officeDocument/2006/relationships/hyperlink" Target="http://www.wanwuyun.com/" TargetMode="External"/><Relationship Id="rId20" Type="http://schemas.openxmlformats.org/officeDocument/2006/relationships/image" Target="../media/image36.png"/><Relationship Id="rId2" Type="http://schemas.openxmlformats.org/officeDocument/2006/relationships/image" Target="../media/image27.png"/><Relationship Id="rId19" Type="http://schemas.openxmlformats.org/officeDocument/2006/relationships/hyperlink" Target="http://www.smartcitychina.cn/" TargetMode="External"/><Relationship Id="rId18" Type="http://schemas.openxmlformats.org/officeDocument/2006/relationships/image" Target="../media/image35.png"/><Relationship Id="rId17" Type="http://schemas.openxmlformats.org/officeDocument/2006/relationships/hyperlink" Target="http://www.netofthings.cn/" TargetMode="External"/><Relationship Id="rId16" Type="http://schemas.openxmlformats.org/officeDocument/2006/relationships/image" Target="../media/image34.png"/><Relationship Id="rId15" Type="http://schemas.openxmlformats.org/officeDocument/2006/relationships/hyperlink" Target="http://www.thebigdata.cn/" TargetMode="External"/><Relationship Id="rId14" Type="http://schemas.openxmlformats.org/officeDocument/2006/relationships/image" Target="../media/image33.png"/><Relationship Id="rId13" Type="http://schemas.openxmlformats.org/officeDocument/2006/relationships/hyperlink" Target="http://www.worldstor.cn/" TargetMode="External"/><Relationship Id="rId12" Type="http://schemas.openxmlformats.org/officeDocument/2006/relationships/image" Target="../media/image32.png"/><Relationship Id="rId11" Type="http://schemas.openxmlformats.org/officeDocument/2006/relationships/hyperlink" Target="http://www.pm25.org.cn/" TargetMode="External"/><Relationship Id="rId10" Type="http://schemas.openxmlformats.org/officeDocument/2006/relationships/image" Target="../media/image31.png"/><Relationship Id="rId1" Type="http://schemas.openxmlformats.org/officeDocument/2006/relationships/hyperlink" Target="http://www.chinaznyj.com/"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
        <p:nvSpPr>
          <p:cNvPr id="4" name="矩形 3"/>
          <p:cNvSpPr/>
          <p:nvPr/>
        </p:nvSpPr>
        <p:spPr>
          <a:xfrm>
            <a:off x="1319511" y="720005"/>
            <a:ext cx="6504978"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数据清洗</a:t>
            </a:r>
            <a:endParaRPr lang="zh-CN" altLang="en-US" sz="80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0066"/>
              </a:solidFill>
            </a:endParaRPr>
          </a:p>
        </p:txBody>
      </p:sp>
      <p:sp>
        <p:nvSpPr>
          <p:cNvPr id="28" name="TextBox 6"/>
          <p:cNvSpPr txBox="1"/>
          <p:nvPr/>
        </p:nvSpPr>
        <p:spPr>
          <a:xfrm>
            <a:off x="1670340" y="2297556"/>
            <a:ext cx="6270084" cy="337185"/>
          </a:xfrm>
          <a:prstGeom prst="rect">
            <a:avLst/>
          </a:prstGeom>
          <a:noFill/>
        </p:spPr>
        <p:txBody>
          <a:bodyPr wrap="square" rtlCol="0">
            <a:spAutoFit/>
          </a:bodyPr>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李法平    主编                            陈潇潇    副主编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30713"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 name="Freeform 25"/>
          <p:cNvSpPr>
            <a:spLocks noEditPoints="1"/>
          </p:cNvSpPr>
          <p:nvPr/>
        </p:nvSpPr>
        <p:spPr bwMode="auto">
          <a:xfrm>
            <a:off x="2443008"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3" name="Freeform 25"/>
          <p:cNvSpPr>
            <a:spLocks noEditPoints="1"/>
          </p:cNvSpPr>
          <p:nvPr/>
        </p:nvSpPr>
        <p:spPr bwMode="auto">
          <a:xfrm>
            <a:off x="539004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1754534" y="2064479"/>
            <a:ext cx="5693399" cy="424801"/>
            <a:chOff x="1807265" y="3866296"/>
            <a:chExt cx="5693399" cy="424801"/>
          </a:xfrm>
        </p:grpSpPr>
        <p:sp>
          <p:nvSpPr>
            <p:cNvPr id="56" name="圆角矩形 55"/>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1881814" y="3877077"/>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网页结构</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754534" y="2764335"/>
            <a:ext cx="5693399" cy="414020"/>
            <a:chOff x="1807265" y="2462595"/>
            <a:chExt cx="5693399" cy="414020"/>
          </a:xfrm>
        </p:grpSpPr>
        <p:sp>
          <p:nvSpPr>
            <p:cNvPr id="45" name="圆角矩形 44"/>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83286" y="2462595"/>
              <a:ext cx="2121535"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7.2</a:t>
              </a:r>
              <a:r>
                <a:rPr lang="zh-CN" altLang="en-US" sz="2100" spc="225" dirty="0">
                  <a:solidFill>
                    <a:schemeClr val="bg1"/>
                  </a:solidFill>
                  <a:latin typeface="微软雅黑" panose="020B0503020204020204" pitchFamily="34" charset="-122"/>
                  <a:ea typeface="微软雅黑" panose="020B0503020204020204" pitchFamily="34" charset="-122"/>
                </a:rPr>
                <a:t>　网络爬虫</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95413" y="1169836"/>
              <a:ext cx="2153154" cy="521970"/>
            </a:xfrm>
            <a:prstGeom prst="rect">
              <a:avLst/>
            </a:prstGeom>
            <a:noFill/>
          </p:spPr>
          <p:txBody>
            <a:bodyPr wrap="none" rtlCol="0">
              <a:spAutoFit/>
            </a:bodyPr>
            <a:lstStyle/>
            <a:p>
              <a:pPr algn="ctr"/>
              <a:r>
                <a:rPr lang="zh-CN" altLang="en-US" sz="2800" dirty="0">
                  <a:solidFill>
                    <a:schemeClr val="accent4"/>
                  </a:solidFill>
                </a:rPr>
                <a:t>第七</a:t>
              </a:r>
              <a:r>
                <a:rPr lang="zh-CN" altLang="en-US" sz="2800" dirty="0" smtClean="0">
                  <a:solidFill>
                    <a:schemeClr val="accent4"/>
                  </a:solidFill>
                </a:rPr>
                <a:t>章　采集</a:t>
              </a:r>
              <a:r>
                <a:rPr lang="en-US" altLang="zh-CN" sz="2800" dirty="0" smtClean="0">
                  <a:solidFill>
                    <a:schemeClr val="accent4"/>
                  </a:solidFill>
                </a:rPr>
                <a:t>Web</a:t>
              </a:r>
              <a:r>
                <a:rPr lang="zh-CN" altLang="en-US" sz="2800" dirty="0" smtClean="0">
                  <a:solidFill>
                    <a:schemeClr val="accent4"/>
                  </a:solidFill>
                </a:rPr>
                <a:t>数据实例</a:t>
              </a:r>
              <a:endParaRPr lang="zh-CN" altLang="en-US" sz="2800" dirty="0" smtClean="0">
                <a:solidFill>
                  <a:schemeClr val="accent4"/>
                </a:solidFill>
              </a:endParaRPr>
            </a:p>
          </p:txBody>
        </p:sp>
      </p:grpSp>
      <p:grpSp>
        <p:nvGrpSpPr>
          <p:cNvPr id="69" name="组合 68"/>
          <p:cNvGrpSpPr/>
          <p:nvPr/>
        </p:nvGrpSpPr>
        <p:grpSpPr>
          <a:xfrm>
            <a:off x="1754534" y="346934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行为日志采集</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4" y="4185131"/>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300736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上机练习与实训</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79905" cy="322580"/>
          </a:xfrm>
          <a:prstGeom prst="rect">
            <a:avLst/>
          </a:prstGeom>
          <a:noFill/>
        </p:spPr>
        <p:txBody>
          <a:bodyPr wrap="none" lIns="0" tIns="0" rIns="0" bIns="0" rtlCol="0">
            <a:spAutoFit/>
          </a:bodyPr>
          <a:lstStyle/>
          <a:p>
            <a:r>
              <a:rPr lang="en-US" altLang="zh-CN" sz="2100" b="1" spc="225" dirty="0" smtClean="0">
                <a:solidFill>
                  <a:prstClr val="white"/>
                </a:solidFill>
              </a:rPr>
              <a:t>7.2 </a:t>
            </a:r>
            <a:r>
              <a:rPr lang="zh-CN" altLang="en-US" sz="2100" b="1" spc="225" dirty="0" smtClean="0">
                <a:solidFill>
                  <a:prstClr val="white"/>
                </a:solidFill>
              </a:rPr>
              <a:t>网络爬虫</a:t>
            </a:r>
            <a:endParaRPr lang="zh-CN" altLang="en-US" sz="2100" b="1" spc="225" dirty="0" smtClean="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153285" cy="299085"/>
          </a:xfrm>
          <a:prstGeom prst="rect">
            <a:avLst/>
          </a:prstGeom>
          <a:noFill/>
        </p:spPr>
        <p:txBody>
          <a:bodyPr wrap="none" rtlCol="0">
            <a:spAutoFit/>
          </a:bodyPr>
          <a:lstStyle/>
          <a:p>
            <a:r>
              <a:rPr lang="zh-CN" altLang="en-US" sz="1350" dirty="0" smtClean="0">
                <a:solidFill>
                  <a:prstClr val="white"/>
                </a:solidFill>
              </a:rPr>
              <a:t>第七章 采集</a:t>
            </a:r>
            <a:r>
              <a:rPr lang="en-US" altLang="zh-CN" sz="1350" dirty="0" smtClean="0">
                <a:solidFill>
                  <a:prstClr val="white"/>
                </a:solidFill>
              </a:rPr>
              <a:t>Web</a:t>
            </a:r>
            <a:r>
              <a:rPr lang="zh-CN" altLang="en-US" sz="1350" dirty="0" smtClean="0">
                <a:solidFill>
                  <a:prstClr val="white"/>
                </a:solidFill>
              </a:rPr>
              <a:t>数据实例</a:t>
            </a:r>
            <a:endParaRPr lang="zh-CN" altLang="en-US" sz="1350" dirty="0" smtClean="0">
              <a:solidFill>
                <a:prstClr val="white"/>
              </a:solidFill>
            </a:endParaRPr>
          </a:p>
        </p:txBody>
      </p:sp>
      <p:sp>
        <p:nvSpPr>
          <p:cNvPr id="3" name="矩形 2"/>
          <p:cNvSpPr/>
          <p:nvPr/>
        </p:nvSpPr>
        <p:spPr>
          <a:xfrm>
            <a:off x="508323" y="1007831"/>
            <a:ext cx="8108832" cy="3307715"/>
          </a:xfrm>
          <a:prstGeom prst="rect">
            <a:avLst/>
          </a:prstGeom>
        </p:spPr>
        <p:txBody>
          <a:bodyPr wrap="square">
            <a:spAutoFit/>
          </a:bodyPr>
          <a:lstStyle/>
          <a:p>
            <a:r>
              <a:rPr lang="en-US" altLang="zh-CN" sz="2000" b="1" dirty="0">
                <a:solidFill>
                  <a:srgbClr val="3D89BC"/>
                </a:solidFill>
                <a:sym typeface="+mn-ea"/>
              </a:rPr>
              <a:t>1.2.1  </a:t>
            </a:r>
            <a:r>
              <a:rPr lang="zh-CN" altLang="en-US" sz="2000" b="1" dirty="0">
                <a:solidFill>
                  <a:srgbClr val="3D89BC"/>
                </a:solidFill>
                <a:sym typeface="+mn-ea"/>
              </a:rPr>
              <a:t>网络爬虫简介</a:t>
            </a:r>
            <a:endParaRPr lang="zh-CN" altLang="en-US" sz="1600" b="1" dirty="0">
              <a:solidFill>
                <a:srgbClr val="3D89BC"/>
              </a:solidFill>
              <a:sym typeface="+mn-ea"/>
            </a:endParaRPr>
          </a:p>
          <a:p>
            <a:pPr fontAlgn="auto">
              <a:lnSpc>
                <a:spcPct val="150000"/>
              </a:lnSpc>
            </a:pPr>
            <a:r>
              <a:rPr lang="zh-CN" altLang="en-US" dirty="0"/>
              <a:t>       网络爬虫（又被称为网页蜘蛛、网络机器人），是一种按照一定的规则，自动地抓取万维网信息的程序或者脚本。网络爬虫还有另外一些不常使用的名字，如蚂蚁、自动索引、模拟程序或者蠕虫等。</a:t>
            </a:r>
            <a:endParaRPr lang="zh-CN" altLang="en-US" dirty="0"/>
          </a:p>
          <a:p>
            <a:pPr fontAlgn="auto">
              <a:lnSpc>
                <a:spcPct val="150000"/>
              </a:lnSpc>
            </a:pPr>
            <a:r>
              <a:rPr lang="zh-CN" altLang="en-US" dirty="0"/>
              <a:t>（</a:t>
            </a:r>
            <a:r>
              <a:rPr lang="en-US" altLang="zh-CN" dirty="0"/>
              <a:t>1</a:t>
            </a:r>
            <a:r>
              <a:rPr lang="zh-CN" altLang="en-US" dirty="0"/>
              <a:t>）网络爬虫的工作流程</a:t>
            </a:r>
            <a:endParaRPr lang="zh-CN" altLang="en-US" dirty="0"/>
          </a:p>
          <a:p>
            <a:pPr fontAlgn="auto">
              <a:lnSpc>
                <a:spcPct val="150000"/>
              </a:lnSpc>
            </a:pPr>
            <a:r>
              <a:rPr lang="zh-CN" altLang="en-US" dirty="0"/>
              <a:t>       网络爬虫的工作流程图如下图所示：</a:t>
            </a:r>
            <a:endParaRPr lang="zh-CN" altLang="en-US" dirty="0"/>
          </a:p>
          <a:p>
            <a:pPr fontAlgn="auto">
              <a:lnSpc>
                <a:spcPct val="150000"/>
              </a:lnSpc>
            </a:pPr>
            <a:endParaRPr lang="zh-CN" altLang="en-US" dirty="0"/>
          </a:p>
          <a:p>
            <a:pPr fontAlgn="auto">
              <a:lnSpc>
                <a:spcPct val="150000"/>
              </a:lnSpc>
            </a:pPr>
            <a:endParaRPr lang="zh-CN" altLang="en-US" dirty="0"/>
          </a:p>
        </p:txBody>
      </p:sp>
      <p:pic>
        <p:nvPicPr>
          <p:cNvPr id="2" name="图片 792"/>
          <p:cNvPicPr>
            <a:picLocks noChangeAspect="1"/>
          </p:cNvPicPr>
          <p:nvPr/>
        </p:nvPicPr>
        <p:blipFill>
          <a:blip r:embed="rId1"/>
          <a:stretch>
            <a:fillRect/>
          </a:stretch>
        </p:blipFill>
        <p:spPr>
          <a:xfrm>
            <a:off x="2580005" y="3518535"/>
            <a:ext cx="3856355" cy="247332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204085" cy="299085"/>
          </a:xfrm>
          <a:prstGeom prst="rect">
            <a:avLst/>
          </a:prstGeom>
          <a:noFill/>
        </p:spPr>
        <p:txBody>
          <a:bodyPr wrap="none" rtlCol="0">
            <a:spAutoFit/>
          </a:bodyPr>
          <a:lstStyle/>
          <a:p>
            <a:pPr algn="l"/>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 </a:t>
            </a:r>
            <a:endParaRPr lang="zh-CN" altLang="en-US" sz="1350" dirty="0">
              <a:solidFill>
                <a:prstClr val="white"/>
              </a:solidFill>
            </a:endParaRPr>
          </a:p>
        </p:txBody>
      </p:sp>
      <p:sp>
        <p:nvSpPr>
          <p:cNvPr id="37" name="文本框 6"/>
          <p:cNvSpPr txBox="1"/>
          <p:nvPr/>
        </p:nvSpPr>
        <p:spPr>
          <a:xfrm>
            <a:off x="452232" y="173917"/>
            <a:ext cx="1962785" cy="414020"/>
          </a:xfrm>
          <a:prstGeom prst="rect">
            <a:avLst/>
          </a:prstGeom>
          <a:noFill/>
        </p:spPr>
        <p:txBody>
          <a:bodyPr wrap="none" rtlCol="0">
            <a:spAutoFit/>
          </a:bodyPr>
          <a:lstStyle/>
          <a:p>
            <a:pPr algn="l"/>
            <a:r>
              <a:rPr sz="2100" b="1" spc="225" dirty="0" smtClean="0">
                <a:solidFill>
                  <a:prstClr val="white"/>
                </a:solidFill>
                <a:sym typeface="+mn-ea"/>
              </a:rPr>
              <a:t>7.2 网络爬虫</a:t>
            </a:r>
            <a:endParaRPr sz="2100" b="1" spc="225" dirty="0" smtClean="0">
              <a:solidFill>
                <a:prstClr val="white"/>
              </a:solidFill>
              <a:sym typeface="+mn-ea"/>
            </a:endParaRPr>
          </a:p>
        </p:txBody>
      </p:sp>
      <p:sp>
        <p:nvSpPr>
          <p:cNvPr id="3" name="矩形 2"/>
          <p:cNvSpPr/>
          <p:nvPr/>
        </p:nvSpPr>
        <p:spPr>
          <a:xfrm>
            <a:off x="508487" y="983315"/>
            <a:ext cx="2473325" cy="398780"/>
          </a:xfrm>
          <a:prstGeom prst="rect">
            <a:avLst/>
          </a:prstGeom>
        </p:spPr>
        <p:txBody>
          <a:bodyPr wrap="none">
            <a:spAutoFit/>
          </a:bodyPr>
          <a:lstStyle/>
          <a:p>
            <a:pPr algn="l"/>
            <a:r>
              <a:rPr lang="en-US" altLang="zh-CN" sz="2000" b="1" dirty="0">
                <a:solidFill>
                  <a:srgbClr val="3D89BC"/>
                </a:solidFill>
                <a:sym typeface="+mn-ea"/>
              </a:rPr>
              <a:t>1.2.1  </a:t>
            </a:r>
            <a:r>
              <a:rPr lang="zh-CN" altLang="en-US" sz="2000" b="1" dirty="0">
                <a:solidFill>
                  <a:srgbClr val="3D89BC"/>
                </a:solidFill>
                <a:sym typeface="+mn-ea"/>
              </a:rPr>
              <a:t>网络爬虫简介</a:t>
            </a:r>
            <a:endParaRPr lang="zh-CN" altLang="en-US" sz="2000" b="1" dirty="0">
              <a:solidFill>
                <a:srgbClr val="3D89BC"/>
              </a:solidFill>
              <a:sym typeface="+mn-ea"/>
            </a:endParaRPr>
          </a:p>
        </p:txBody>
      </p:sp>
      <p:sp>
        <p:nvSpPr>
          <p:cNvPr id="5" name="文本框 4"/>
          <p:cNvSpPr txBox="1"/>
          <p:nvPr/>
        </p:nvSpPr>
        <p:spPr>
          <a:xfrm>
            <a:off x="639445" y="1566545"/>
            <a:ext cx="7971790" cy="3415030"/>
          </a:xfrm>
          <a:prstGeom prst="rect">
            <a:avLst/>
          </a:prstGeom>
          <a:noFill/>
        </p:spPr>
        <p:txBody>
          <a:bodyPr wrap="square" rtlCol="0" anchor="t">
            <a:spAutoFit/>
          </a:bodyPr>
          <a:lstStyle/>
          <a:p>
            <a:pPr indent="0" fontAlgn="auto">
              <a:lnSpc>
                <a:spcPct val="150000"/>
              </a:lnSpc>
              <a:buClr>
                <a:srgbClr val="3D89BC"/>
              </a:buClr>
              <a:buFont typeface="Wingdings" panose="05000000000000000000" charset="0"/>
              <a:buNone/>
            </a:pPr>
            <a:r>
              <a:rPr lang="zh-CN" altLang="en-US"/>
              <a:t>网络爬虫具体流程如下：</a:t>
            </a:r>
            <a:endParaRPr lang="zh-CN" altLang="en-US"/>
          </a:p>
          <a:p>
            <a:pPr marL="285750" indent="-285750" fontAlgn="auto">
              <a:lnSpc>
                <a:spcPct val="150000"/>
              </a:lnSpc>
              <a:buClr>
                <a:srgbClr val="3D89BC"/>
              </a:buClr>
              <a:buFont typeface="Wingdings" panose="05000000000000000000" charset="0"/>
              <a:buChar char="l"/>
            </a:pPr>
            <a:r>
              <a:rPr lang="zh-CN" altLang="en-US"/>
              <a:t>首先选取一部分种子URL</a:t>
            </a:r>
            <a:endParaRPr lang="zh-CN" altLang="en-US"/>
          </a:p>
          <a:p>
            <a:pPr marL="285750" indent="-285750" fontAlgn="auto">
              <a:lnSpc>
                <a:spcPct val="150000"/>
              </a:lnSpc>
              <a:buClr>
                <a:srgbClr val="3D89BC"/>
              </a:buClr>
              <a:buFont typeface="Wingdings" panose="05000000000000000000" charset="0"/>
              <a:buChar char="l"/>
            </a:pPr>
            <a:r>
              <a:rPr lang="zh-CN" altLang="en-US"/>
              <a:t>将这些URL输入待抓取URL队列</a:t>
            </a:r>
            <a:endParaRPr lang="zh-CN" altLang="en-US"/>
          </a:p>
          <a:p>
            <a:pPr marL="285750" indent="-285750" fontAlgn="auto">
              <a:lnSpc>
                <a:spcPct val="150000"/>
              </a:lnSpc>
              <a:buClr>
                <a:srgbClr val="3D89BC"/>
              </a:buClr>
              <a:buFont typeface="Wingdings" panose="05000000000000000000" charset="0"/>
              <a:buChar char="l"/>
            </a:pPr>
            <a:r>
              <a:rPr lang="zh-CN" altLang="en-US"/>
              <a:t>从待抓取URL队列中取出待抓取的URL，解析DNS，得到主机的IP地址，并将URL对应的网页下载下来，存储到已下载网页库中，再将这些URL放进已抓取URL队列</a:t>
            </a:r>
            <a:endParaRPr lang="zh-CN" altLang="en-US"/>
          </a:p>
          <a:p>
            <a:pPr marL="285750" indent="-285750" fontAlgn="auto">
              <a:lnSpc>
                <a:spcPct val="150000"/>
              </a:lnSpc>
              <a:buClr>
                <a:srgbClr val="3D89BC"/>
              </a:buClr>
              <a:buFont typeface="Wingdings" panose="05000000000000000000" charset="0"/>
              <a:buChar char="l"/>
            </a:pPr>
            <a:r>
              <a:rPr lang="zh-CN" altLang="en-US"/>
              <a:t>分析已抓取URL队列中的URL，分析其中的其他URL，并且将URL放入抓取URL队列</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8" name="文本框 7"/>
          <p:cNvSpPr txBox="1"/>
          <p:nvPr/>
        </p:nvSpPr>
        <p:spPr>
          <a:xfrm>
            <a:off x="1792724" y="2419383"/>
            <a:ext cx="5554980" cy="1026160"/>
          </a:xfrm>
          <a:prstGeom prst="rect">
            <a:avLst/>
          </a:prstGeom>
          <a:noFill/>
        </p:spPr>
        <p:txBody>
          <a:bodyPr wrap="none" rtlCol="0">
            <a:spAutoFit/>
          </a:bodyPr>
          <a:lstStyle/>
          <a:p>
            <a:pPr algn="ctr">
              <a:lnSpc>
                <a:spcPct val="150000"/>
              </a:lnSpc>
            </a:pPr>
            <a:r>
              <a:rPr lang="zh-CN" altLang="en-US" sz="4000" b="1" spc="225" dirty="0">
                <a:solidFill>
                  <a:prstClr val="white"/>
                </a:solidFill>
              </a:rPr>
              <a:t>如何编写网络爬虫呢</a:t>
            </a:r>
            <a:r>
              <a:rPr lang="zh-CN" altLang="en-US" sz="4050" b="1" spc="225" dirty="0">
                <a:solidFill>
                  <a:srgbClr val="00B0F0"/>
                </a:solidFill>
              </a:rPr>
              <a:t>？</a:t>
            </a:r>
            <a:endParaRPr lang="zh-CN" altLang="en-US" sz="4050" b="1" spc="225" dirty="0">
              <a:solidFill>
                <a:srgbClr val="00B0F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79905" cy="322580"/>
          </a:xfrm>
          <a:prstGeom prst="rect">
            <a:avLst/>
          </a:prstGeom>
          <a:noFill/>
        </p:spPr>
        <p:txBody>
          <a:bodyPr wrap="none" lIns="0" tIns="0" rIns="0" bIns="0" rtlCol="0">
            <a:spAutoFit/>
          </a:bodyPr>
          <a:lstStyle/>
          <a:p>
            <a:pPr algn="l"/>
            <a:r>
              <a:rPr lang="en-US" altLang="zh-CN" sz="2100" b="1" spc="225" dirty="0" smtClean="0">
                <a:solidFill>
                  <a:prstClr val="white"/>
                </a:solidFill>
                <a:sym typeface="+mn-ea"/>
              </a:rPr>
              <a:t>7.2 </a:t>
            </a:r>
            <a:r>
              <a:rPr lang="zh-CN" altLang="en-US" sz="2100" b="1" spc="225" dirty="0" smtClean="0">
                <a:solidFill>
                  <a:prstClr val="white"/>
                </a:solidFill>
                <a:sym typeface="+mn-ea"/>
              </a:rPr>
              <a:t>网络爬虫</a:t>
            </a:r>
            <a:endParaRPr lang="zh-CN" altLang="en-US" sz="2100" b="1" spc="225" dirty="0" smtClean="0">
              <a:solidFill>
                <a:prstClr val="white"/>
              </a:solidFill>
              <a:sym typeface="+mn-ea"/>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204085" cy="299085"/>
          </a:xfrm>
          <a:prstGeom prst="rect">
            <a:avLst/>
          </a:prstGeom>
          <a:noFill/>
        </p:spPr>
        <p:txBody>
          <a:bodyPr wrap="none" rtlCol="0">
            <a:spAutoFit/>
          </a:bodyPr>
          <a:lstStyle/>
          <a:p>
            <a:pPr algn="l"/>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 </a:t>
            </a:r>
            <a:endParaRPr lang="zh-CN" altLang="en-US" sz="1350" dirty="0">
              <a:solidFill>
                <a:prstClr val="white"/>
              </a:solidFill>
            </a:endParaRPr>
          </a:p>
        </p:txBody>
      </p:sp>
      <p:grpSp>
        <p:nvGrpSpPr>
          <p:cNvPr id="4" name="组合 3"/>
          <p:cNvGrpSpPr/>
          <p:nvPr>
            <p:custDataLst>
              <p:tags r:id="rId1"/>
            </p:custDataLst>
          </p:nvPr>
        </p:nvGrpSpPr>
        <p:grpSpPr>
          <a:xfrm>
            <a:off x="667385" y="1252855"/>
            <a:ext cx="7369810" cy="4554220"/>
            <a:chOff x="1255892" y="1892789"/>
            <a:chExt cx="5743575" cy="4554855"/>
          </a:xfrm>
        </p:grpSpPr>
        <p:sp>
          <p:nvSpPr>
            <p:cNvPr id="7" name="矩形 6"/>
            <p:cNvSpPr/>
            <p:nvPr>
              <p:custDataLst>
                <p:tags r:id="rId2"/>
              </p:custDataLst>
            </p:nvPr>
          </p:nvSpPr>
          <p:spPr>
            <a:xfrm>
              <a:off x="2427806" y="2073764"/>
              <a:ext cx="4571286" cy="400110"/>
            </a:xfrm>
            <a:prstGeom prst="rect">
              <a:avLst/>
            </a:prstGeom>
          </p:spPr>
          <p:txBody>
            <a:bodyPr wrap="square">
              <a:normAutofit fontScale="87500"/>
            </a:bodyPr>
            <a:lstStyle/>
            <a:p>
              <a:r>
                <a:rPr lang="zh-CN" altLang="en-US" sz="2000" b="1" dirty="0">
                  <a:solidFill>
                    <a:schemeClr val="accent1"/>
                  </a:solidFill>
                  <a:latin typeface="+mj-lt"/>
                  <a:ea typeface="+mj-ea"/>
                  <a:cs typeface="+mj-cs"/>
                  <a:sym typeface="Arial" panose="020B0604020202020204" pitchFamily="34" charset="0"/>
                </a:rPr>
                <a:t>安装Python</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102" y="2584304"/>
              <a:ext cx="4571365" cy="3863340"/>
            </a:xfrm>
            <a:prstGeom prst="rect">
              <a:avLst/>
            </a:prstGeom>
          </p:spPr>
          <p:txBody>
            <a:bodyPr wrap="square">
              <a:normAutofit/>
            </a:bodyPr>
            <a:lstStyle/>
            <a:p>
              <a:pPr algn="just" fontAlgn="auto">
                <a:lnSpc>
                  <a:spcPct val="150000"/>
                </a:lnSpc>
              </a:pPr>
              <a:r>
                <a:rPr sz="1600" b="1" dirty="0">
                  <a:sym typeface="Arial" panose="020B0604020202020204" pitchFamily="34" charset="0"/>
                </a:rPr>
                <a:t>1）下载Python程序安装包</a:t>
              </a:r>
              <a:endParaRPr sz="1600" b="1" dirty="0">
                <a:sym typeface="Arial" panose="020B0604020202020204" pitchFamily="34" charset="0"/>
              </a:endParaRPr>
            </a:p>
            <a:p>
              <a:pPr algn="just" fontAlgn="auto">
                <a:lnSpc>
                  <a:spcPct val="150000"/>
                </a:lnSpc>
              </a:pPr>
              <a:r>
                <a:rPr sz="1600" dirty="0">
                  <a:sym typeface="Arial" panose="020B0604020202020204" pitchFamily="34" charset="0"/>
                </a:rPr>
                <a:t>打开Python官方网站https://www. python.org，找到Downloads区，单击</a:t>
              </a:r>
              <a:r>
                <a:rPr lang="zh-CN" sz="1600" dirty="0">
                  <a:sym typeface="Arial" panose="020B0604020202020204" pitchFamily="34" charset="0"/>
                </a:rPr>
                <a:t>进行下载。</a:t>
              </a:r>
              <a:endParaRPr sz="1600" dirty="0">
                <a:sym typeface="Arial" panose="020B0604020202020204" pitchFamily="34" charset="0"/>
              </a:endParaRPr>
            </a:p>
            <a:p>
              <a:pPr algn="just" fontAlgn="auto">
                <a:lnSpc>
                  <a:spcPct val="150000"/>
                </a:lnSpc>
              </a:pPr>
              <a:r>
                <a:rPr sz="1600" b="1" dirty="0">
                  <a:sym typeface="Arial" panose="020B0604020202020204" pitchFamily="34" charset="0"/>
                </a:rPr>
                <a:t>2）执行Python安装包</a:t>
              </a:r>
              <a:endParaRPr sz="1600" b="1" dirty="0">
                <a:sym typeface="Arial" panose="020B0604020202020204" pitchFamily="34" charset="0"/>
              </a:endParaRPr>
            </a:p>
            <a:p>
              <a:pPr algn="just" fontAlgn="auto">
                <a:lnSpc>
                  <a:spcPct val="150000"/>
                </a:lnSpc>
              </a:pPr>
              <a:r>
                <a:rPr sz="1600" dirty="0">
                  <a:sym typeface="Arial" panose="020B0604020202020204" pitchFamily="34" charset="0"/>
                </a:rPr>
                <a:t>注意，在安装Python过程中，集成开发环境IDLE是同Python一起安装，不过需要确保安装时选中了Tcl/Tk组件。</a:t>
              </a:r>
              <a:endParaRPr sz="1600" dirty="0">
                <a:sym typeface="Arial" panose="020B0604020202020204" pitchFamily="34" charset="0"/>
              </a:endParaRPr>
            </a:p>
            <a:p>
              <a:pPr algn="just" fontAlgn="auto">
                <a:lnSpc>
                  <a:spcPct val="150000"/>
                </a:lnSpc>
              </a:pPr>
              <a:r>
                <a:rPr sz="1600" b="1" dirty="0">
                  <a:sym typeface="Arial" panose="020B0604020202020204" pitchFamily="34" charset="0"/>
                </a:rPr>
                <a:t>3）测试Python安装是否成功</a:t>
              </a:r>
              <a:endParaRPr sz="1600" b="1" dirty="0">
                <a:sym typeface="Arial" panose="020B0604020202020204" pitchFamily="34" charset="0"/>
              </a:endParaRPr>
            </a:p>
            <a:p>
              <a:pPr algn="just" fontAlgn="auto">
                <a:lnSpc>
                  <a:spcPct val="150000"/>
                </a:lnSpc>
              </a:pPr>
              <a:r>
                <a:rPr sz="1600" dirty="0">
                  <a:sym typeface="Arial" panose="020B0604020202020204" pitchFamily="34" charset="0"/>
                </a:rPr>
                <a:t>测试Python安装是否成功，可用cmd打开命令行输入“python”命令</a:t>
              </a:r>
              <a:r>
                <a:rPr lang="zh-CN" sz="1600" dirty="0">
                  <a:sym typeface="Arial" panose="020B0604020202020204" pitchFamily="34" charset="0"/>
                </a:rPr>
                <a:t>。</a:t>
              </a:r>
              <a:endParaRPr lang="zh-CN" sz="1600"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01</a:t>
              </a:r>
              <a:endParaRPr lang="zh-CN" altLang="en-US" sz="4800" b="1" dirty="0">
                <a:solidFill>
                  <a:schemeClr val="accent1"/>
                </a:solidFill>
                <a:sym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79905" cy="322580"/>
          </a:xfrm>
          <a:prstGeom prst="rect">
            <a:avLst/>
          </a:prstGeom>
          <a:noFill/>
        </p:spPr>
        <p:txBody>
          <a:bodyPr wrap="none" lIns="0" tIns="0" rIns="0" bIns="0" rtlCol="0">
            <a:spAutoFit/>
          </a:bodyPr>
          <a:lstStyle/>
          <a:p>
            <a:pPr algn="l"/>
            <a:r>
              <a:rPr lang="en-US" altLang="zh-CN" sz="2100" b="1" spc="225" dirty="0" smtClean="0">
                <a:solidFill>
                  <a:prstClr val="white"/>
                </a:solidFill>
                <a:sym typeface="+mn-ea"/>
              </a:rPr>
              <a:t>7.2 </a:t>
            </a:r>
            <a:r>
              <a:rPr lang="zh-CN" altLang="en-US" sz="2100" b="1" spc="225" dirty="0" smtClean="0">
                <a:solidFill>
                  <a:prstClr val="white"/>
                </a:solidFill>
                <a:sym typeface="+mn-ea"/>
              </a:rPr>
              <a:t>网络爬虫</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204085" cy="299085"/>
          </a:xfrm>
          <a:prstGeom prst="rect">
            <a:avLst/>
          </a:prstGeom>
          <a:noFill/>
        </p:spPr>
        <p:txBody>
          <a:bodyPr wrap="none" rtlCol="0">
            <a:spAutoFit/>
          </a:bodyPr>
          <a:lstStyle/>
          <a:p>
            <a:pPr algn="l"/>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 </a:t>
            </a:r>
            <a:endParaRPr lang="zh-CN" altLang="en-US" sz="1350" dirty="0">
              <a:solidFill>
                <a:prstClr val="white"/>
              </a:solidFill>
            </a:endParaRPr>
          </a:p>
        </p:txBody>
      </p:sp>
      <p:grpSp>
        <p:nvGrpSpPr>
          <p:cNvPr id="4" name="组合 3"/>
          <p:cNvGrpSpPr/>
          <p:nvPr>
            <p:custDataLst>
              <p:tags r:id="rId1"/>
            </p:custDataLst>
          </p:nvPr>
        </p:nvGrpSpPr>
        <p:grpSpPr>
          <a:xfrm>
            <a:off x="-746760" y="1105535"/>
            <a:ext cx="9344025" cy="4482465"/>
            <a:chOff x="1255892" y="1892789"/>
            <a:chExt cx="5743200" cy="4483090"/>
          </a:xfrm>
        </p:grpSpPr>
        <p:sp>
          <p:nvSpPr>
            <p:cNvPr id="7" name="矩形 6"/>
            <p:cNvSpPr/>
            <p:nvPr>
              <p:custDataLst>
                <p:tags r:id="rId2"/>
              </p:custDataLst>
            </p:nvPr>
          </p:nvSpPr>
          <p:spPr>
            <a:xfrm>
              <a:off x="2427806" y="2073764"/>
              <a:ext cx="4571286" cy="400110"/>
            </a:xfrm>
            <a:prstGeom prst="rect">
              <a:avLst/>
            </a:prstGeom>
          </p:spPr>
          <p:txBody>
            <a:bodyPr wrap="square">
              <a:normAutofit fontScale="87500"/>
            </a:bodyPr>
            <a:lstStyle/>
            <a:p>
              <a:r>
                <a:rPr lang="zh-CN" altLang="en-US" sz="2000" b="1" dirty="0">
                  <a:solidFill>
                    <a:srgbClr val="ED7D31"/>
                  </a:solidFill>
                  <a:latin typeface="+mj-lt"/>
                  <a:ea typeface="+mj-ea"/>
                  <a:cs typeface="+mj-cs"/>
                  <a:sym typeface="Arial" panose="020B0604020202020204" pitchFamily="34" charset="0"/>
                </a:rPr>
                <a:t>构造get请求爬取搜狗首页</a:t>
              </a:r>
              <a:endParaRPr lang="zh-CN" altLang="en-US" sz="2000" b="1" dirty="0">
                <a:solidFill>
                  <a:srgbClr val="ED7D3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340" y="2584400"/>
              <a:ext cx="2709432" cy="3791479"/>
            </a:xfrm>
            <a:prstGeom prst="rect">
              <a:avLst/>
            </a:prstGeom>
          </p:spPr>
          <p:txBody>
            <a:bodyPr wrap="square">
              <a:normAutofit lnSpcReduction="20000"/>
            </a:bodyPr>
            <a:lstStyle/>
            <a:p>
              <a:pPr algn="just" fontAlgn="auto">
                <a:lnSpc>
                  <a:spcPct val="150000"/>
                </a:lnSpc>
              </a:pPr>
              <a:r>
                <a:rPr sz="1400" b="1" dirty="0">
                  <a:sym typeface="Arial" panose="020B0604020202020204" pitchFamily="34" charset="0"/>
                </a:rPr>
                <a:t>步骤1：打开Python编辑器IDLE。</a:t>
              </a:r>
              <a:endParaRPr sz="1400" b="1" dirty="0">
                <a:sym typeface="Arial" panose="020B0604020202020204" pitchFamily="34" charset="0"/>
              </a:endParaRPr>
            </a:p>
            <a:p>
              <a:pPr algn="just" fontAlgn="auto">
                <a:lnSpc>
                  <a:spcPct val="100000"/>
                </a:lnSpc>
              </a:pPr>
              <a:endParaRPr lang="zh-CN" sz="1400" dirty="0">
                <a:sym typeface="Arial" panose="020B0604020202020204" pitchFamily="34" charset="0"/>
              </a:endParaRPr>
            </a:p>
            <a:p>
              <a:pPr algn="just" fontAlgn="auto">
                <a:lnSpc>
                  <a:spcPct val="100000"/>
                </a:lnSpc>
              </a:pPr>
              <a:endParaRPr lang="zh-CN" sz="1400" dirty="0">
                <a:sym typeface="Arial" panose="020B0604020202020204" pitchFamily="34" charset="0"/>
              </a:endParaRPr>
            </a:p>
            <a:p>
              <a:pPr algn="just" fontAlgn="auto">
                <a:lnSpc>
                  <a:spcPct val="150000"/>
                </a:lnSpc>
              </a:pPr>
              <a:r>
                <a:rPr lang="zh-CN" sz="1400" b="1" dirty="0">
                  <a:sym typeface="Arial" panose="020B0604020202020204" pitchFamily="34" charset="0"/>
                </a:rPr>
                <a:t>步骤2：导入要使用的库</a:t>
              </a:r>
              <a:endParaRPr lang="zh-CN" sz="1400" b="1" dirty="0">
                <a:sym typeface="Arial" panose="020B0604020202020204" pitchFamily="34" charset="0"/>
              </a:endParaRPr>
            </a:p>
            <a:p>
              <a:pPr algn="just" fontAlgn="auto">
                <a:lnSpc>
                  <a:spcPct val="100000"/>
                </a:lnSpc>
              </a:pPr>
              <a:endParaRPr lang="zh-CN" sz="1400" dirty="0">
                <a:sym typeface="Arial" panose="020B0604020202020204" pitchFamily="34" charset="0"/>
              </a:endParaRPr>
            </a:p>
            <a:p>
              <a:pPr algn="just" fontAlgn="auto">
                <a:lnSpc>
                  <a:spcPct val="150000"/>
                </a:lnSpc>
              </a:pPr>
              <a:r>
                <a:rPr lang="en-US" altLang="zh-CN" sz="1400" b="1" dirty="0">
                  <a:sym typeface="Arial" panose="020B0604020202020204" pitchFamily="34" charset="0"/>
                </a:rPr>
                <a:t>步骤3：获取目的网页响应的对象</a:t>
              </a:r>
              <a:r>
                <a:rPr lang="zh-CN" altLang="en-US" sz="1400" b="1" dirty="0">
                  <a:sym typeface="Arial" panose="020B0604020202020204" pitchFamily="34" charset="0"/>
                </a:rPr>
                <a:t>：使用urlopen方法打开目的网页，并返回网页响应对象fh，代码如下：&gt;&gt;&gt;fh=urllib.request.urlopen("http://www.sogou.com")</a:t>
              </a:r>
              <a:endParaRPr lang="zh-CN" altLang="en-US" sz="1400" b="1" dirty="0">
                <a:sym typeface="Arial" panose="020B0604020202020204" pitchFamily="34" charset="0"/>
              </a:endParaRPr>
            </a:p>
            <a:p>
              <a:pPr algn="just" fontAlgn="auto">
                <a:lnSpc>
                  <a:spcPct val="150000"/>
                </a:lnSpc>
              </a:pPr>
              <a:endParaRPr lang="zh-CN" altLang="en-US" sz="1400" b="1" dirty="0">
                <a:sym typeface="Arial" panose="020B0604020202020204" pitchFamily="34" charset="0"/>
              </a:endParaRPr>
            </a:p>
            <a:p>
              <a:pPr algn="just" fontAlgn="auto">
                <a:lnSpc>
                  <a:spcPct val="150000"/>
                </a:lnSpc>
              </a:pPr>
              <a:r>
                <a:rPr lang="zh-CN" altLang="en-US" sz="1400" b="1" dirty="0">
                  <a:sym typeface="Arial" panose="020B0604020202020204" pitchFamily="34" charset="0"/>
                </a:rPr>
                <a:t>步骤4：获取对象fh的内容data，代码如下：</a:t>
              </a:r>
              <a:endParaRPr lang="zh-CN" altLang="en-US" sz="1400" b="1" dirty="0">
                <a:sym typeface="Arial" panose="020B0604020202020204" pitchFamily="34" charset="0"/>
              </a:endParaRPr>
            </a:p>
            <a:p>
              <a:pPr algn="just" fontAlgn="auto">
                <a:lnSpc>
                  <a:spcPct val="150000"/>
                </a:lnSpc>
              </a:pPr>
              <a:r>
                <a:rPr lang="zh-CN" altLang="en-US" sz="1400" b="1" dirty="0">
                  <a:sym typeface="Arial" panose="020B0604020202020204" pitchFamily="34" charset="0"/>
                </a:rPr>
                <a:t>&gt;&gt;&gt;data=fh.read()</a:t>
              </a:r>
              <a:endParaRPr lang="zh-CN" altLang="en-US" sz="1400" b="1" dirty="0">
                <a:sym typeface="Arial" panose="020B0604020202020204" pitchFamily="34" charset="0"/>
              </a:endParaRPr>
            </a:p>
            <a:p>
              <a:pPr algn="just" fontAlgn="auto">
                <a:lnSpc>
                  <a:spcPct val="150000"/>
                </a:lnSpc>
              </a:pPr>
              <a:r>
                <a:rPr lang="zh-CN" altLang="en-US" sz="1400" b="1" dirty="0">
                  <a:sym typeface="Arial" panose="020B0604020202020204" pitchFamily="34" charset="0"/>
                </a:rPr>
                <a:t>&gt;&gt;&gt;data=data.decode("utf-8","ignore")</a:t>
              </a:r>
              <a:endParaRPr lang="zh-CN" altLang="en-US" sz="1400" b="1" dirty="0">
                <a:sym typeface="Arial" panose="020B0604020202020204" pitchFamily="34" charset="0"/>
              </a:endParaRPr>
            </a:p>
            <a:p>
              <a:pPr algn="just" fontAlgn="auto">
                <a:lnSpc>
                  <a:spcPct val="100000"/>
                </a:lnSpc>
              </a:pPr>
              <a:r>
                <a:rPr lang="en-US" altLang="zh-CN" sz="1400" dirty="0">
                  <a:sym typeface="Arial" panose="020B0604020202020204" pitchFamily="34" charset="0"/>
                </a:rPr>
                <a:t>	</a:t>
              </a:r>
              <a:endParaRPr lang="en-US" altLang="zh-CN" sz="1400"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02</a:t>
              </a:r>
              <a:endParaRPr lang="en-US" altLang="zh-CN" sz="4800" b="1" dirty="0" smtClean="0">
                <a:solidFill>
                  <a:srgbClr val="FF0000"/>
                </a:solidFill>
                <a:sym typeface="Arial" panose="020B0604020202020204" pitchFamily="34" charset="0"/>
              </a:endParaRPr>
            </a:p>
          </p:txBody>
        </p:sp>
      </p:grpSp>
      <p:sp>
        <p:nvSpPr>
          <p:cNvPr id="2" name="文本框 1"/>
          <p:cNvSpPr txBox="1"/>
          <p:nvPr/>
        </p:nvSpPr>
        <p:spPr>
          <a:xfrm>
            <a:off x="5683885" y="1914525"/>
            <a:ext cx="2540000" cy="2245360"/>
          </a:xfrm>
          <a:prstGeom prst="rect">
            <a:avLst/>
          </a:prstGeom>
          <a:noFill/>
        </p:spPr>
        <p:txBody>
          <a:bodyPr wrap="square" rtlCol="0" anchor="t">
            <a:spAutoFit/>
          </a:bodyPr>
          <a:lstStyle/>
          <a:p>
            <a:pPr algn="l">
              <a:buNone/>
            </a:pPr>
            <a:r>
              <a:rPr sz="1400" b="1" dirty="0"/>
              <a:t>步骤5：将data写入本地sogoutest.HTML文件进行保存。在系统中创建HTML格式的文件sogoutest。&gt;&gt;&gt;fh2=open("D:\Python35\sugoutest.HTML","w",encoding="utf-8")</a:t>
            </a:r>
            <a:endParaRPr sz="1400" b="1" dirty="0"/>
          </a:p>
          <a:p>
            <a:pPr algn="l">
              <a:buNone/>
            </a:pPr>
            <a:r>
              <a:rPr sz="1400" b="1" dirty="0"/>
              <a:t>&gt;&gt;&gt;fh2.write(data)</a:t>
            </a:r>
            <a:endParaRPr sz="1400" b="1" dirty="0"/>
          </a:p>
          <a:p>
            <a:pPr algn="l">
              <a:buNone/>
            </a:pPr>
            <a:r>
              <a:rPr sz="1400" b="1" dirty="0"/>
              <a:t>&gt;&gt;&gt;fh2.close()</a:t>
            </a:r>
            <a:endParaRPr sz="1400" b="1" dirty="0"/>
          </a:p>
          <a:p>
            <a:pPr algn="l">
              <a:buNone/>
            </a:pPr>
            <a:endParaRPr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79905" cy="322580"/>
          </a:xfrm>
          <a:prstGeom prst="rect">
            <a:avLst/>
          </a:prstGeom>
          <a:noFill/>
        </p:spPr>
        <p:txBody>
          <a:bodyPr wrap="none" lIns="0" tIns="0" rIns="0" bIns="0" rtlCol="0">
            <a:spAutoFit/>
          </a:bodyPr>
          <a:lstStyle/>
          <a:p>
            <a:pPr algn="l"/>
            <a:r>
              <a:rPr lang="en-US" altLang="zh-CN" sz="2100" b="1" spc="225" dirty="0" smtClean="0">
                <a:solidFill>
                  <a:prstClr val="white"/>
                </a:solidFill>
                <a:sym typeface="+mn-ea"/>
              </a:rPr>
              <a:t>7.2 </a:t>
            </a:r>
            <a:r>
              <a:rPr lang="zh-CN" altLang="en-US" sz="2100" b="1" spc="225" dirty="0" smtClean="0">
                <a:solidFill>
                  <a:prstClr val="white"/>
                </a:solidFill>
                <a:sym typeface="+mn-ea"/>
              </a:rPr>
              <a:t>网络爬虫</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204085" cy="299085"/>
          </a:xfrm>
          <a:prstGeom prst="rect">
            <a:avLst/>
          </a:prstGeom>
          <a:noFill/>
        </p:spPr>
        <p:txBody>
          <a:bodyPr wrap="none" rtlCol="0">
            <a:spAutoFit/>
          </a:bodyPr>
          <a:lstStyle/>
          <a:p>
            <a:pPr algn="l"/>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 </a:t>
            </a:r>
            <a:endParaRPr lang="zh-CN" altLang="en-US" sz="1350" dirty="0">
              <a:solidFill>
                <a:prstClr val="white"/>
              </a:solidFill>
            </a:endParaRPr>
          </a:p>
        </p:txBody>
      </p:sp>
      <p:grpSp>
        <p:nvGrpSpPr>
          <p:cNvPr id="4" name="组合 3"/>
          <p:cNvGrpSpPr/>
          <p:nvPr>
            <p:custDataLst>
              <p:tags r:id="rId1"/>
            </p:custDataLst>
          </p:nvPr>
        </p:nvGrpSpPr>
        <p:grpSpPr>
          <a:xfrm>
            <a:off x="318135" y="1295400"/>
            <a:ext cx="7369810" cy="4554220"/>
            <a:chOff x="1255892" y="1892789"/>
            <a:chExt cx="5743575" cy="4554855"/>
          </a:xfrm>
        </p:grpSpPr>
        <p:sp>
          <p:nvSpPr>
            <p:cNvPr id="7" name="矩形 6"/>
            <p:cNvSpPr/>
            <p:nvPr>
              <p:custDataLst>
                <p:tags r:id="rId2"/>
              </p:custDataLst>
            </p:nvPr>
          </p:nvSpPr>
          <p:spPr>
            <a:xfrm>
              <a:off x="2427806" y="2073764"/>
              <a:ext cx="4571286" cy="400110"/>
            </a:xfrm>
            <a:prstGeom prst="rect">
              <a:avLst/>
            </a:prstGeom>
          </p:spPr>
          <p:txBody>
            <a:bodyPr wrap="square">
              <a:normAutofit fontScale="87500"/>
            </a:bodyPr>
            <a:lstStyle/>
            <a:p>
              <a:r>
                <a:rPr lang="zh-CN" altLang="en-US" sz="2000" b="1" dirty="0">
                  <a:solidFill>
                    <a:schemeClr val="accent1"/>
                  </a:solidFill>
                  <a:latin typeface="+mj-lt"/>
                  <a:ea typeface="+mj-ea"/>
                  <a:cs typeface="+mj-cs"/>
                  <a:sym typeface="Arial" panose="020B0604020202020204" pitchFamily="34" charset="0"/>
                </a:rPr>
                <a:t>模拟浏览器爬取糗事百科网</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102" y="2584304"/>
              <a:ext cx="4571365" cy="3863340"/>
            </a:xfrm>
            <a:prstGeom prst="rect">
              <a:avLst/>
            </a:prstGeom>
          </p:spPr>
          <p:txBody>
            <a:bodyPr wrap="square">
              <a:normAutofit/>
            </a:bodyPr>
            <a:lstStyle/>
            <a:p>
              <a:pPr algn="just" fontAlgn="auto">
                <a:lnSpc>
                  <a:spcPct val="150000"/>
                </a:lnSpc>
              </a:pPr>
              <a:r>
                <a:rPr sz="1600" dirty="0">
                  <a:sym typeface="Arial" panose="020B0604020202020204" pitchFamily="34" charset="0"/>
                </a:rPr>
                <a:t>当用上述脚本爬取某些网站时，会出现“http.client.Remote Disconnected”错误提示，即远程主机关闭了连接。这是因为某些网站采用User-Agent用户代理机制来识别浏览器版本，而Python编写的脚本不具备浏览器属性</a:t>
              </a:r>
              <a:r>
                <a:rPr lang="zh-CN" sz="1600" dirty="0">
                  <a:sym typeface="Arial" panose="020B0604020202020204" pitchFamily="34" charset="0"/>
                </a:rPr>
                <a:t>。下面将介绍运用Python模拟浏览器进行爬虫的步骤。</a:t>
              </a:r>
              <a:endParaRPr lang="zh-CN" sz="1600" dirty="0">
                <a:sym typeface="Arial" panose="020B0604020202020204" pitchFamily="34" charset="0"/>
              </a:endParaRPr>
            </a:p>
            <a:p>
              <a:pPr algn="just" fontAlgn="auto">
                <a:lnSpc>
                  <a:spcPct val="150000"/>
                </a:lnSpc>
              </a:pPr>
              <a:endParaRPr sz="1600"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03</a:t>
              </a:r>
              <a:endParaRPr lang="zh-CN" altLang="en-US" sz="4800" b="1" dirty="0">
                <a:solidFill>
                  <a:schemeClr val="accent1"/>
                </a:solidFill>
                <a:sym typeface="Arial" panose="020B0604020202020204" pitchFamily="34" charset="0"/>
              </a:endParaRPr>
            </a:p>
          </p:txBody>
        </p:sp>
      </p:grpSp>
      <p:sp>
        <p:nvSpPr>
          <p:cNvPr id="2" name="文本框 1"/>
          <p:cNvSpPr txBox="1"/>
          <p:nvPr/>
        </p:nvSpPr>
        <p:spPr>
          <a:xfrm>
            <a:off x="1933575" y="3987800"/>
            <a:ext cx="5838825" cy="2245360"/>
          </a:xfrm>
          <a:prstGeom prst="rect">
            <a:avLst/>
          </a:prstGeom>
          <a:noFill/>
        </p:spPr>
        <p:txBody>
          <a:bodyPr wrap="square" rtlCol="0" anchor="t">
            <a:spAutoFit/>
          </a:bodyPr>
          <a:p>
            <a:pPr algn="just" fontAlgn="auto">
              <a:lnSpc>
                <a:spcPct val="150000"/>
              </a:lnSpc>
            </a:pPr>
            <a:r>
              <a:rPr sz="1400" b="1" dirty="0">
                <a:sym typeface="Arial" panose="020B0604020202020204" pitchFamily="34" charset="0"/>
              </a:rPr>
              <a:t>步骤1：打开Python编辑器IDLE。</a:t>
            </a:r>
            <a:endParaRPr sz="1400" b="1" dirty="0">
              <a:sym typeface="Arial" panose="020B0604020202020204" pitchFamily="34" charset="0"/>
            </a:endParaRPr>
          </a:p>
          <a:p>
            <a:pPr algn="just" fontAlgn="auto">
              <a:lnSpc>
                <a:spcPct val="100000"/>
              </a:lnSpc>
            </a:pPr>
            <a:endParaRPr lang="zh-CN" sz="1400" dirty="0">
              <a:sym typeface="Arial" panose="020B0604020202020204" pitchFamily="34" charset="0"/>
            </a:endParaRPr>
          </a:p>
          <a:p>
            <a:pPr algn="just" fontAlgn="auto">
              <a:lnSpc>
                <a:spcPct val="100000"/>
              </a:lnSpc>
            </a:pPr>
            <a:endParaRPr lang="zh-CN" sz="1400" dirty="0">
              <a:sym typeface="Arial" panose="020B0604020202020204" pitchFamily="34" charset="0"/>
            </a:endParaRPr>
          </a:p>
          <a:p>
            <a:pPr algn="just" fontAlgn="auto">
              <a:lnSpc>
                <a:spcPct val="150000"/>
              </a:lnSpc>
            </a:pPr>
            <a:r>
              <a:rPr lang="zh-CN" sz="1400" b="1" dirty="0">
                <a:sym typeface="Arial" panose="020B0604020202020204" pitchFamily="34" charset="0"/>
              </a:rPr>
              <a:t>步骤2：导入要使用的库</a:t>
            </a:r>
            <a:endParaRPr lang="zh-CN" sz="1400" b="1" dirty="0">
              <a:sym typeface="Arial" panose="020B0604020202020204" pitchFamily="34" charset="0"/>
            </a:endParaRPr>
          </a:p>
          <a:p>
            <a:pPr algn="just" fontAlgn="auto">
              <a:lnSpc>
                <a:spcPct val="100000"/>
              </a:lnSpc>
            </a:pPr>
            <a:r>
              <a:rPr lang="zh-CN" sz="1400" dirty="0">
                <a:sym typeface="Arial" panose="020B0604020202020204" pitchFamily="34" charset="0"/>
              </a:rPr>
              <a:t>&gt;&gt;&gt;import urllib.request</a:t>
            </a:r>
            <a:endParaRPr lang="zh-CN" sz="1400" dirty="0">
              <a:sym typeface="Arial" panose="020B0604020202020204" pitchFamily="34" charset="0"/>
            </a:endParaRPr>
          </a:p>
          <a:p>
            <a:pPr algn="just" fontAlgn="auto">
              <a:lnSpc>
                <a:spcPct val="100000"/>
              </a:lnSpc>
            </a:pPr>
            <a:endParaRPr lang="zh-CN" sz="1400" dirty="0">
              <a:sym typeface="Arial" panose="020B0604020202020204" pitchFamily="34" charset="0"/>
            </a:endParaRPr>
          </a:p>
          <a:p>
            <a:pPr algn="just" fontAlgn="auto">
              <a:lnSpc>
                <a:spcPct val="100000"/>
              </a:lnSpc>
            </a:pPr>
            <a:r>
              <a:rPr lang="zh-CN" sz="1400" b="1" dirty="0">
                <a:sym typeface="Arial" panose="020B0604020202020204" pitchFamily="34" charset="0"/>
              </a:rPr>
              <a:t>步骤3：设置目的网页地址，代码如下所示：</a:t>
            </a:r>
            <a:endParaRPr lang="zh-CN" sz="1400" b="1" dirty="0">
              <a:sym typeface="Arial" panose="020B0604020202020204" pitchFamily="34" charset="0"/>
            </a:endParaRPr>
          </a:p>
          <a:p>
            <a:pPr algn="just" fontAlgn="auto">
              <a:lnSpc>
                <a:spcPct val="100000"/>
              </a:lnSpc>
            </a:pPr>
            <a:r>
              <a:rPr lang="zh-CN" sz="1400" dirty="0">
                <a:sym typeface="Arial" panose="020B0604020202020204" pitchFamily="34" charset="0"/>
              </a:rPr>
              <a:t>&gt;&gt;&gt;url="https://www.qiushibaike.com/"</a:t>
            </a:r>
            <a:endParaRPr lang="zh-CN" sz="1400" dirty="0">
              <a:sym typeface="Arial" panose="020B0604020202020204" pitchFamily="34" charset="0"/>
            </a:endParaRPr>
          </a:p>
          <a:p>
            <a:pPr algn="just" fontAlgn="auto">
              <a:lnSpc>
                <a:spcPct val="100000"/>
              </a:lnSpc>
            </a:pPr>
            <a:r>
              <a:rPr lang="en-US" altLang="zh-CN" sz="1400" dirty="0">
                <a:sym typeface="Arial" panose="020B0604020202020204" pitchFamily="34" charset="0"/>
              </a:rPr>
              <a:t>	</a:t>
            </a:r>
            <a:endParaRPr lang="zh-CN"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79905" cy="322580"/>
          </a:xfrm>
          <a:prstGeom prst="rect">
            <a:avLst/>
          </a:prstGeom>
          <a:noFill/>
        </p:spPr>
        <p:txBody>
          <a:bodyPr wrap="none" lIns="0" tIns="0" rIns="0" bIns="0" rtlCol="0">
            <a:spAutoFit/>
          </a:bodyPr>
          <a:lstStyle/>
          <a:p>
            <a:pPr algn="l"/>
            <a:r>
              <a:rPr lang="en-US" altLang="zh-CN" sz="2100" b="1" spc="225" dirty="0" smtClean="0">
                <a:solidFill>
                  <a:prstClr val="white"/>
                </a:solidFill>
                <a:sym typeface="+mn-ea"/>
              </a:rPr>
              <a:t>7.2 </a:t>
            </a:r>
            <a:r>
              <a:rPr lang="zh-CN" altLang="en-US" sz="2100" b="1" spc="225" dirty="0" smtClean="0">
                <a:solidFill>
                  <a:prstClr val="white"/>
                </a:solidFill>
                <a:sym typeface="+mn-ea"/>
              </a:rPr>
              <a:t>网络爬虫</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204085" cy="299085"/>
          </a:xfrm>
          <a:prstGeom prst="rect">
            <a:avLst/>
          </a:prstGeom>
          <a:noFill/>
        </p:spPr>
        <p:txBody>
          <a:bodyPr wrap="none" rtlCol="0">
            <a:spAutoFit/>
          </a:bodyPr>
          <a:lstStyle/>
          <a:p>
            <a:pPr algn="l"/>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 </a:t>
            </a:r>
            <a:endParaRPr lang="zh-CN" altLang="en-US" sz="1350" dirty="0">
              <a:solidFill>
                <a:prstClr val="white"/>
              </a:solidFill>
            </a:endParaRPr>
          </a:p>
        </p:txBody>
      </p:sp>
      <p:grpSp>
        <p:nvGrpSpPr>
          <p:cNvPr id="4" name="组合 3"/>
          <p:cNvGrpSpPr/>
          <p:nvPr>
            <p:custDataLst>
              <p:tags r:id="rId1"/>
            </p:custDataLst>
          </p:nvPr>
        </p:nvGrpSpPr>
        <p:grpSpPr>
          <a:xfrm>
            <a:off x="318135" y="1295400"/>
            <a:ext cx="7369810" cy="4554220"/>
            <a:chOff x="1255892" y="1892789"/>
            <a:chExt cx="5743575" cy="4554855"/>
          </a:xfrm>
        </p:grpSpPr>
        <p:sp>
          <p:nvSpPr>
            <p:cNvPr id="7" name="矩形 6"/>
            <p:cNvSpPr/>
            <p:nvPr>
              <p:custDataLst>
                <p:tags r:id="rId2"/>
              </p:custDataLst>
            </p:nvPr>
          </p:nvSpPr>
          <p:spPr>
            <a:xfrm>
              <a:off x="2427806" y="2073764"/>
              <a:ext cx="4571286" cy="400110"/>
            </a:xfrm>
            <a:prstGeom prst="rect">
              <a:avLst/>
            </a:prstGeom>
          </p:spPr>
          <p:txBody>
            <a:bodyPr wrap="square">
              <a:normAutofit fontScale="87500"/>
            </a:bodyPr>
            <a:lstStyle/>
            <a:p>
              <a:r>
                <a:rPr lang="zh-CN" altLang="en-US" sz="2000" b="1" dirty="0">
                  <a:solidFill>
                    <a:schemeClr val="accent1"/>
                  </a:solidFill>
                  <a:latin typeface="+mj-lt"/>
                  <a:ea typeface="+mj-ea"/>
                  <a:cs typeface="+mj-cs"/>
                  <a:sym typeface="Arial" panose="020B0604020202020204" pitchFamily="34" charset="0"/>
                </a:rPr>
                <a:t>模拟浏览器爬取糗事百科网</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102" y="2584304"/>
              <a:ext cx="4571365" cy="3863340"/>
            </a:xfrm>
            <a:prstGeom prst="rect">
              <a:avLst/>
            </a:prstGeom>
          </p:spPr>
          <p:txBody>
            <a:bodyPr wrap="square">
              <a:normAutofit/>
            </a:bodyPr>
            <a:lstStyle/>
            <a:p>
              <a:pPr algn="just" fontAlgn="auto">
                <a:lnSpc>
                  <a:spcPct val="150000"/>
                </a:lnSpc>
              </a:pPr>
              <a:endParaRPr lang="zh-CN" sz="1600" dirty="0">
                <a:sym typeface="Arial" panose="020B0604020202020204" pitchFamily="34" charset="0"/>
              </a:endParaRPr>
            </a:p>
            <a:p>
              <a:pPr algn="just" fontAlgn="auto">
                <a:lnSpc>
                  <a:spcPct val="150000"/>
                </a:lnSpc>
              </a:pPr>
              <a:endParaRPr sz="1600"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04</a:t>
              </a:r>
              <a:endParaRPr lang="zh-CN" altLang="en-US" sz="4800" b="1" dirty="0">
                <a:solidFill>
                  <a:schemeClr val="accent1"/>
                </a:solidFill>
                <a:sym typeface="Arial" panose="020B0604020202020204" pitchFamily="34" charset="0"/>
              </a:endParaRPr>
            </a:p>
          </p:txBody>
        </p:sp>
      </p:grpSp>
      <p:sp>
        <p:nvSpPr>
          <p:cNvPr id="2" name="文本框 1"/>
          <p:cNvSpPr txBox="1"/>
          <p:nvPr/>
        </p:nvSpPr>
        <p:spPr>
          <a:xfrm>
            <a:off x="1849120" y="2102485"/>
            <a:ext cx="5838825" cy="4292600"/>
          </a:xfrm>
          <a:prstGeom prst="rect">
            <a:avLst/>
          </a:prstGeom>
          <a:noFill/>
        </p:spPr>
        <p:txBody>
          <a:bodyPr wrap="square" rtlCol="0" anchor="t">
            <a:spAutoFit/>
          </a:bodyPr>
          <a:p>
            <a:pPr algn="just" fontAlgn="auto">
              <a:lnSpc>
                <a:spcPct val="150000"/>
              </a:lnSpc>
            </a:pPr>
            <a:r>
              <a:rPr sz="1400" b="1" dirty="0">
                <a:sym typeface="Arial" panose="020B0604020202020204" pitchFamily="34" charset="0"/>
              </a:rPr>
              <a:t>步骤4：在Python中设置User-Agent字段值。此处将User-Agent设置成Chrome浏览器的用户代理。</a:t>
            </a:r>
            <a:endParaRPr sz="1400" b="1" dirty="0">
              <a:sym typeface="Arial" panose="020B0604020202020204" pitchFamily="34" charset="0"/>
            </a:endParaRPr>
          </a:p>
          <a:p>
            <a:pPr algn="just" fontAlgn="auto">
              <a:lnSpc>
                <a:spcPct val="100000"/>
              </a:lnSpc>
            </a:pPr>
            <a:r>
              <a:rPr lang="zh-CN" sz="1400" dirty="0">
                <a:sym typeface="Arial" panose="020B0604020202020204" pitchFamily="34" charset="0"/>
              </a:rPr>
              <a:t>&gt;&gt;&gt;headers=("User-Agent","Mozilla/5.0 (Linux; Android 6.0; Nexus 5 Build/MRA58N)  </a:t>
            </a:r>
            <a:endParaRPr lang="zh-CN" sz="1400" dirty="0">
              <a:sym typeface="Arial" panose="020B0604020202020204" pitchFamily="34" charset="0"/>
            </a:endParaRPr>
          </a:p>
          <a:p>
            <a:pPr algn="just" fontAlgn="auto">
              <a:lnSpc>
                <a:spcPct val="100000"/>
              </a:lnSpc>
            </a:pPr>
            <a:r>
              <a:rPr lang="zh-CN" sz="1400" dirty="0">
                <a:sym typeface="Arial" panose="020B0604020202020204" pitchFamily="34" charset="0"/>
              </a:rPr>
              <a:t>AppleWebKit/537.36 (KHTML, like Gecko) Chrome/46.0.2490.76 Mobile Safari/537.36")</a:t>
            </a:r>
            <a:endParaRPr lang="zh-CN" sz="1400" dirty="0">
              <a:sym typeface="Arial" panose="020B0604020202020204" pitchFamily="34" charset="0"/>
            </a:endParaRPr>
          </a:p>
          <a:p>
            <a:pPr algn="just" fontAlgn="auto">
              <a:lnSpc>
                <a:spcPct val="100000"/>
              </a:lnSpc>
            </a:pPr>
            <a:endParaRPr lang="zh-CN" sz="1400" dirty="0">
              <a:sym typeface="Arial" panose="020B0604020202020204" pitchFamily="34" charset="0"/>
            </a:endParaRPr>
          </a:p>
          <a:p>
            <a:pPr algn="just" fontAlgn="auto">
              <a:lnSpc>
                <a:spcPct val="100000"/>
              </a:lnSpc>
            </a:pPr>
            <a:r>
              <a:rPr sz="1400" b="1" dirty="0">
                <a:sym typeface="Arial" panose="020B0604020202020204" pitchFamily="34" charset="0"/>
              </a:rPr>
              <a:t>步骤5：创建opener对象，并将headers报头信息加载到opener中，代码如下所示：</a:t>
            </a:r>
            <a:endParaRPr sz="1400" b="1" dirty="0">
              <a:sym typeface="Arial" panose="020B0604020202020204" pitchFamily="34" charset="0"/>
            </a:endParaRPr>
          </a:p>
          <a:p>
            <a:pPr algn="just" fontAlgn="auto">
              <a:lnSpc>
                <a:spcPct val="100000"/>
              </a:lnSpc>
            </a:pPr>
            <a:r>
              <a:rPr lang="zh-CN" sz="1400" dirty="0">
                <a:sym typeface="Arial" panose="020B0604020202020204" pitchFamily="34" charset="0"/>
              </a:rPr>
              <a:t>&gt;&gt;&gt;opener=urllib.request.build_opener()</a:t>
            </a:r>
            <a:endParaRPr lang="zh-CN" sz="1400" dirty="0">
              <a:sym typeface="Arial" panose="020B0604020202020204" pitchFamily="34" charset="0"/>
            </a:endParaRPr>
          </a:p>
          <a:p>
            <a:pPr algn="just" fontAlgn="auto">
              <a:lnSpc>
                <a:spcPct val="100000"/>
              </a:lnSpc>
            </a:pPr>
            <a:r>
              <a:rPr lang="zh-CN" sz="1400" dirty="0">
                <a:sym typeface="Arial" panose="020B0604020202020204" pitchFamily="34" charset="0"/>
              </a:rPr>
              <a:t>&gt;&gt;&gt;opener.addheaders=[headers]</a:t>
            </a:r>
            <a:endParaRPr lang="zh-CN" sz="1400" dirty="0">
              <a:sym typeface="Arial" panose="020B0604020202020204" pitchFamily="34" charset="0"/>
            </a:endParaRPr>
          </a:p>
          <a:p>
            <a:pPr algn="just" fontAlgn="auto">
              <a:lnSpc>
                <a:spcPct val="100000"/>
              </a:lnSpc>
            </a:pPr>
            <a:endParaRPr lang="zh-CN" sz="1400" b="1" dirty="0">
              <a:sym typeface="Arial" panose="020B0604020202020204" pitchFamily="34" charset="0"/>
            </a:endParaRPr>
          </a:p>
          <a:p>
            <a:pPr algn="just" fontAlgn="auto">
              <a:lnSpc>
                <a:spcPct val="100000"/>
              </a:lnSpc>
            </a:pPr>
            <a:r>
              <a:rPr lang="zh-CN" sz="1400" b="1" dirty="0">
                <a:sym typeface="Arial" panose="020B0604020202020204" pitchFamily="34" charset="0"/>
              </a:rPr>
              <a:t>步骤6：再利用opener对象模拟Chrome浏览器爬取目的网页内容，代码如下所示：</a:t>
            </a:r>
            <a:endParaRPr lang="zh-CN" sz="1400" b="1" dirty="0">
              <a:sym typeface="Arial" panose="020B0604020202020204" pitchFamily="34" charset="0"/>
            </a:endParaRPr>
          </a:p>
          <a:p>
            <a:pPr algn="just" fontAlgn="auto">
              <a:lnSpc>
                <a:spcPct val="100000"/>
              </a:lnSpc>
            </a:pPr>
            <a:r>
              <a:rPr lang="zh-CN" sz="1400" dirty="0">
                <a:sym typeface="Arial" panose="020B0604020202020204" pitchFamily="34" charset="0"/>
              </a:rPr>
              <a:t>&gt;&gt;&gt;data=opener.open(url).read()</a:t>
            </a:r>
            <a:endParaRPr lang="zh-CN" sz="1400" b="1" dirty="0">
              <a:sym typeface="Arial" panose="020B0604020202020204" pitchFamily="34" charset="0"/>
            </a:endParaRPr>
          </a:p>
          <a:p>
            <a:pPr algn="just" fontAlgn="auto">
              <a:lnSpc>
                <a:spcPct val="100000"/>
              </a:lnSpc>
            </a:pPr>
            <a:endParaRPr lang="zh-CN" sz="1400" b="1" dirty="0">
              <a:sym typeface="Arial" panose="020B0604020202020204" pitchFamily="34" charset="0"/>
            </a:endParaRPr>
          </a:p>
          <a:p>
            <a:pPr algn="just" fontAlgn="auto">
              <a:lnSpc>
                <a:spcPct val="100000"/>
              </a:lnSpc>
            </a:pPr>
            <a:r>
              <a:rPr lang="zh-CN" sz="1400" dirty="0">
                <a:sym typeface="Arial" panose="020B0604020202020204" pitchFamily="34" charset="0"/>
              </a:rPr>
              <a:t>再参照“构造get请求爬取搜狗首页”的步骤5将data数据存储到本地。</a:t>
            </a:r>
            <a:endParaRPr lang="zh-CN" sz="1400" dirty="0">
              <a:sym typeface="Arial" panose="020B0604020202020204" pitchFamily="34" charset="0"/>
            </a:endParaRPr>
          </a:p>
          <a:p>
            <a:pPr algn="just" fontAlgn="auto">
              <a:lnSpc>
                <a:spcPct val="150000"/>
              </a:lnSpc>
            </a:pPr>
            <a:endParaRPr lang="zh-CN" altLang="en-US"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79905" cy="322580"/>
          </a:xfrm>
          <a:prstGeom prst="rect">
            <a:avLst/>
          </a:prstGeom>
          <a:noFill/>
        </p:spPr>
        <p:txBody>
          <a:bodyPr wrap="none" lIns="0" tIns="0" rIns="0" bIns="0" rtlCol="0">
            <a:spAutoFit/>
          </a:bodyPr>
          <a:lstStyle/>
          <a:p>
            <a:pPr algn="l"/>
            <a:r>
              <a:rPr lang="en-US" altLang="zh-CN" sz="2100" b="1" spc="225" dirty="0" smtClean="0">
                <a:solidFill>
                  <a:prstClr val="white"/>
                </a:solidFill>
                <a:sym typeface="+mn-ea"/>
              </a:rPr>
              <a:t>7.2 </a:t>
            </a:r>
            <a:r>
              <a:rPr lang="zh-CN" altLang="en-US" sz="2100" b="1" spc="225" dirty="0" smtClean="0">
                <a:solidFill>
                  <a:prstClr val="white"/>
                </a:solidFill>
                <a:sym typeface="+mn-ea"/>
              </a:rPr>
              <a:t>网络爬虫</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204085" cy="299085"/>
          </a:xfrm>
          <a:prstGeom prst="rect">
            <a:avLst/>
          </a:prstGeom>
          <a:noFill/>
        </p:spPr>
        <p:txBody>
          <a:bodyPr wrap="none" rtlCol="0">
            <a:spAutoFit/>
          </a:bodyPr>
          <a:lstStyle/>
          <a:p>
            <a:pPr algn="l"/>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 </a:t>
            </a:r>
            <a:endParaRPr lang="zh-CN" altLang="en-US" sz="1350" dirty="0">
              <a:solidFill>
                <a:prstClr val="white"/>
              </a:solidFill>
            </a:endParaRPr>
          </a:p>
        </p:txBody>
      </p:sp>
      <p:grpSp>
        <p:nvGrpSpPr>
          <p:cNvPr id="4" name="组合 3"/>
          <p:cNvGrpSpPr/>
          <p:nvPr>
            <p:custDataLst>
              <p:tags r:id="rId1"/>
            </p:custDataLst>
          </p:nvPr>
        </p:nvGrpSpPr>
        <p:grpSpPr>
          <a:xfrm>
            <a:off x="-746760" y="1105535"/>
            <a:ext cx="9344025" cy="2327275"/>
            <a:chOff x="1255892" y="1892789"/>
            <a:chExt cx="5743200" cy="2327599"/>
          </a:xfrm>
        </p:grpSpPr>
        <p:sp>
          <p:nvSpPr>
            <p:cNvPr id="7" name="矩形 6"/>
            <p:cNvSpPr/>
            <p:nvPr>
              <p:custDataLst>
                <p:tags r:id="rId2"/>
              </p:custDataLst>
            </p:nvPr>
          </p:nvSpPr>
          <p:spPr>
            <a:xfrm>
              <a:off x="2427806" y="2073764"/>
              <a:ext cx="4571286" cy="400110"/>
            </a:xfrm>
            <a:prstGeom prst="rect">
              <a:avLst/>
            </a:prstGeom>
          </p:spPr>
          <p:txBody>
            <a:bodyPr wrap="square">
              <a:normAutofit fontScale="87500"/>
            </a:bodyPr>
            <a:lstStyle/>
            <a:p>
              <a:r>
                <a:rPr lang="zh-CN" altLang="en-US" sz="2000" b="1" dirty="0">
                  <a:solidFill>
                    <a:srgbClr val="ED7D31"/>
                  </a:solidFill>
                  <a:latin typeface="+mj-lt"/>
                  <a:ea typeface="+mj-ea"/>
                  <a:cs typeface="+mj-cs"/>
                  <a:sym typeface="Arial" panose="020B0604020202020204" pitchFamily="34" charset="0"/>
                </a:rPr>
                <a:t>构建get请求爬取百度搜索</a:t>
              </a:r>
              <a:endParaRPr lang="zh-CN" altLang="en-US" sz="2000" b="1" dirty="0">
                <a:solidFill>
                  <a:srgbClr val="ED7D3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340" y="2584400"/>
              <a:ext cx="1887470" cy="1635988"/>
            </a:xfrm>
            <a:prstGeom prst="rect">
              <a:avLst/>
            </a:prstGeom>
          </p:spPr>
          <p:txBody>
            <a:bodyPr wrap="square">
              <a:normAutofit/>
            </a:bodyPr>
            <a:lstStyle/>
            <a:p>
              <a:pPr algn="just" fontAlgn="auto">
                <a:lnSpc>
                  <a:spcPct val="150000"/>
                </a:lnSpc>
              </a:pPr>
              <a:r>
                <a:rPr sz="1100" b="1" dirty="0">
                  <a:sym typeface="Arial" panose="020B0604020202020204" pitchFamily="34" charset="0"/>
                </a:rPr>
                <a:t>1）打开Python编辑器IDLE</a:t>
              </a:r>
              <a:endParaRPr sz="1100" b="1" dirty="0">
                <a:sym typeface="Arial" panose="020B0604020202020204" pitchFamily="34" charset="0"/>
              </a:endParaRPr>
            </a:p>
            <a:p>
              <a:pPr algn="just" fontAlgn="auto">
                <a:lnSpc>
                  <a:spcPct val="150000"/>
                </a:lnSpc>
              </a:pPr>
              <a:endParaRPr sz="1100"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05</a:t>
              </a:r>
              <a:endParaRPr lang="en-US" altLang="zh-CN" sz="4800" b="1" dirty="0" smtClean="0">
                <a:solidFill>
                  <a:srgbClr val="FF0000"/>
                </a:solidFill>
                <a:sym typeface="Arial" panose="020B0604020202020204" pitchFamily="34" charset="0"/>
              </a:endParaRPr>
            </a:p>
          </p:txBody>
        </p:sp>
      </p:grpSp>
      <p:sp>
        <p:nvSpPr>
          <p:cNvPr id="3" name="文本框 2"/>
          <p:cNvSpPr txBox="1"/>
          <p:nvPr/>
        </p:nvSpPr>
        <p:spPr>
          <a:xfrm>
            <a:off x="4782820" y="1746250"/>
            <a:ext cx="3590925" cy="3392170"/>
          </a:xfrm>
          <a:prstGeom prst="rect">
            <a:avLst/>
          </a:prstGeom>
          <a:noFill/>
        </p:spPr>
        <p:txBody>
          <a:bodyPr wrap="square" rtlCol="0" anchor="t">
            <a:spAutoFit/>
          </a:bodyPr>
          <a:lstStyle/>
          <a:p>
            <a:pPr algn="just" fontAlgn="auto">
              <a:lnSpc>
                <a:spcPct val="150000"/>
              </a:lnSpc>
              <a:buNone/>
            </a:pPr>
            <a:r>
              <a:rPr lang="en-US" sz="1100" b="1" dirty="0">
                <a:sym typeface="Arial" panose="020B0604020202020204" pitchFamily="34" charset="0"/>
              </a:rPr>
              <a:t>5</a:t>
            </a:r>
            <a:r>
              <a:rPr sz="1100" b="1" dirty="0">
                <a:sym typeface="Arial" panose="020B0604020202020204" pitchFamily="34" charset="0"/>
              </a:rPr>
              <a:t>）获取目的网页响应的内容</a:t>
            </a:r>
            <a:endParaRPr sz="1100" b="1" dirty="0">
              <a:sym typeface="Arial" panose="020B0604020202020204" pitchFamily="34" charset="0"/>
            </a:endParaRPr>
          </a:p>
          <a:p>
            <a:pPr algn="just" fontAlgn="auto">
              <a:lnSpc>
                <a:spcPct val="150000"/>
              </a:lnSpc>
              <a:buNone/>
            </a:pPr>
            <a:r>
              <a:rPr sz="1100" dirty="0">
                <a:sym typeface="Arial" panose="020B0604020202020204" pitchFamily="34" charset="0"/>
              </a:rPr>
              <a:t>采用Request方法将url2网址封装为一个get请求req，再使用urlopen方法打开req，通过read方法读取内容</a:t>
            </a:r>
            <a:r>
              <a:rPr lang="en-US" sz="1100" dirty="0">
                <a:sym typeface="Arial" panose="020B0604020202020204" pitchFamily="34" charset="0"/>
              </a:rPr>
              <a:t>.</a:t>
            </a:r>
            <a:endParaRPr sz="1100" dirty="0">
              <a:sym typeface="Arial" panose="020B0604020202020204" pitchFamily="34" charset="0"/>
            </a:endParaRPr>
          </a:p>
          <a:p>
            <a:pPr algn="just" fontAlgn="auto">
              <a:lnSpc>
                <a:spcPct val="150000"/>
              </a:lnSpc>
              <a:buNone/>
            </a:pPr>
            <a:r>
              <a:rPr sz="1100" dirty="0"/>
              <a:t>&gt;&gt;&gt;req=urllib.request.Request(url2)</a:t>
            </a:r>
            <a:endParaRPr sz="1100" dirty="0"/>
          </a:p>
          <a:p>
            <a:pPr algn="just" fontAlgn="auto">
              <a:lnSpc>
                <a:spcPct val="150000"/>
              </a:lnSpc>
              <a:buNone/>
            </a:pPr>
            <a:r>
              <a:rPr sz="1100" dirty="0"/>
              <a:t>&gt;&gt;&gt;data=urllib.request.urlopen(url2).read</a:t>
            </a:r>
            <a:endParaRPr sz="1100" dirty="0"/>
          </a:p>
          <a:p>
            <a:pPr algn="just" fontAlgn="auto">
              <a:lnSpc>
                <a:spcPct val="150000"/>
              </a:lnSpc>
              <a:buNone/>
            </a:pPr>
            <a:endParaRPr sz="1100" dirty="0"/>
          </a:p>
          <a:p>
            <a:pPr algn="just" fontAlgn="auto">
              <a:lnSpc>
                <a:spcPct val="150000"/>
              </a:lnSpc>
            </a:pPr>
            <a:r>
              <a:rPr lang="en-US" sz="1100" b="1" dirty="0">
                <a:sym typeface="Arial" panose="020B0604020202020204" pitchFamily="34" charset="0"/>
              </a:rPr>
              <a:t>6</a:t>
            </a:r>
            <a:r>
              <a:rPr sz="1100" b="1" dirty="0">
                <a:sym typeface="Arial" panose="020B0604020202020204" pitchFamily="34" charset="0"/>
              </a:rPr>
              <a:t>）将data写入本地baidusearch.HTML文件进行保存</a:t>
            </a:r>
            <a:endParaRPr sz="1100" b="1" dirty="0">
              <a:sym typeface="Arial" panose="020B0604020202020204" pitchFamily="34" charset="0"/>
            </a:endParaRPr>
          </a:p>
          <a:p>
            <a:pPr algn="just" fontAlgn="auto">
              <a:lnSpc>
                <a:spcPct val="150000"/>
              </a:lnSpc>
            </a:pPr>
            <a:r>
              <a:rPr sz="1100" dirty="0"/>
              <a:t>&gt;&gt;&gt;fh=open("D:/Python35/baidusearch.HTML","bw")</a:t>
            </a:r>
            <a:endParaRPr sz="1100" dirty="0"/>
          </a:p>
          <a:p>
            <a:pPr algn="just" fontAlgn="auto">
              <a:lnSpc>
                <a:spcPct val="150000"/>
              </a:lnSpc>
            </a:pPr>
            <a:r>
              <a:rPr sz="1100" dirty="0"/>
              <a:t>&gt;&gt;&gt;fh.write(data)</a:t>
            </a:r>
            <a:endParaRPr sz="1100" dirty="0"/>
          </a:p>
          <a:p>
            <a:pPr algn="just" fontAlgn="auto">
              <a:lnSpc>
                <a:spcPct val="150000"/>
              </a:lnSpc>
            </a:pPr>
            <a:r>
              <a:rPr sz="1100" dirty="0"/>
              <a:t>&gt;&gt;&gt;fh.close()</a:t>
            </a:r>
            <a:endParaRPr sz="1100" dirty="0"/>
          </a:p>
          <a:p>
            <a:pPr algn="just" fontAlgn="auto">
              <a:lnSpc>
                <a:spcPct val="150000"/>
              </a:lnSpc>
              <a:buNone/>
            </a:pPr>
            <a:endParaRPr sz="1100" dirty="0"/>
          </a:p>
          <a:p>
            <a:pPr algn="just" fontAlgn="auto">
              <a:lnSpc>
                <a:spcPct val="150000"/>
              </a:lnSpc>
              <a:buNone/>
            </a:pPr>
            <a:endParaRPr sz="1100" b="1" dirty="0">
              <a:solidFill>
                <a:schemeClr val="tx1"/>
              </a:solidFill>
              <a:sym typeface="Arial" panose="020B0604020202020204" pitchFamily="34" charset="0"/>
            </a:endParaRPr>
          </a:p>
        </p:txBody>
      </p:sp>
      <p:sp>
        <p:nvSpPr>
          <p:cNvPr id="5" name="文本框 4"/>
          <p:cNvSpPr txBox="1"/>
          <p:nvPr/>
        </p:nvSpPr>
        <p:spPr>
          <a:xfrm>
            <a:off x="1159510" y="2227580"/>
            <a:ext cx="3065145" cy="2376170"/>
          </a:xfrm>
          <a:prstGeom prst="rect">
            <a:avLst/>
          </a:prstGeom>
          <a:noFill/>
        </p:spPr>
        <p:txBody>
          <a:bodyPr wrap="square" rtlCol="0" anchor="t">
            <a:spAutoFit/>
          </a:bodyPr>
          <a:lstStyle/>
          <a:p>
            <a:pPr algn="just" fontAlgn="auto">
              <a:lnSpc>
                <a:spcPct val="150000"/>
              </a:lnSpc>
            </a:pPr>
            <a:r>
              <a:rPr sz="1100" b="1" dirty="0">
                <a:sym typeface="Arial" panose="020B0604020202020204" pitchFamily="34" charset="0"/>
              </a:rPr>
              <a:t>2）导入要使用的库，代码如下所示</a:t>
            </a:r>
            <a:endParaRPr sz="1100" b="1" dirty="0">
              <a:sym typeface="Arial" panose="020B0604020202020204" pitchFamily="34" charset="0"/>
            </a:endParaRPr>
          </a:p>
          <a:p>
            <a:pPr algn="just" fontAlgn="auto">
              <a:lnSpc>
                <a:spcPct val="150000"/>
              </a:lnSpc>
            </a:pPr>
            <a:r>
              <a:rPr sz="1100" dirty="0">
                <a:sym typeface="Arial" panose="020B0604020202020204" pitchFamily="34" charset="0"/>
              </a:rPr>
              <a:t>&gt;&gt;&gt;import urllib.request</a:t>
            </a:r>
            <a:endParaRPr sz="1100" dirty="0"/>
          </a:p>
          <a:p>
            <a:pPr algn="just" fontAlgn="auto">
              <a:lnSpc>
                <a:spcPct val="150000"/>
              </a:lnSpc>
            </a:pPr>
            <a:endParaRPr sz="1100" dirty="0"/>
          </a:p>
          <a:p>
            <a:pPr algn="just" fontAlgn="auto">
              <a:lnSpc>
                <a:spcPct val="150000"/>
              </a:lnSpc>
            </a:pPr>
            <a:r>
              <a:rPr lang="en-US" sz="1100" b="1" dirty="0">
                <a:sym typeface="Arial" panose="020B0604020202020204" pitchFamily="34" charset="0"/>
              </a:rPr>
              <a:t>3</a:t>
            </a:r>
            <a:r>
              <a:rPr sz="1100" b="1" dirty="0">
                <a:sym typeface="Arial" panose="020B0604020202020204" pitchFamily="34" charset="0"/>
              </a:rPr>
              <a:t>）设置待检索关键词</a:t>
            </a:r>
            <a:endParaRPr sz="1100" b="1" dirty="0">
              <a:sym typeface="Arial" panose="020B0604020202020204" pitchFamily="34" charset="0"/>
            </a:endParaRPr>
          </a:p>
          <a:p>
            <a:pPr algn="just" fontAlgn="auto">
              <a:lnSpc>
                <a:spcPct val="150000"/>
              </a:lnSpc>
            </a:pPr>
            <a:r>
              <a:rPr sz="1100" dirty="0">
                <a:sym typeface="+mn-ea"/>
              </a:rPr>
              <a:t>&gt;&gt;&gt;key="Python 学习方法"</a:t>
            </a:r>
            <a:endParaRPr sz="1100" dirty="0">
              <a:sym typeface="+mn-ea"/>
            </a:endParaRPr>
          </a:p>
          <a:p>
            <a:pPr algn="just" fontAlgn="auto">
              <a:lnSpc>
                <a:spcPct val="150000"/>
              </a:lnSpc>
            </a:pPr>
            <a:r>
              <a:rPr sz="1100" dirty="0">
                <a:sym typeface="+mn-ea"/>
              </a:rPr>
              <a:t>&gt;&gt;&gt;key_code=urllib.request.quote(key)</a:t>
            </a:r>
            <a:endParaRPr sz="1100" dirty="0">
              <a:sym typeface="+mn-ea"/>
            </a:endParaRPr>
          </a:p>
          <a:p>
            <a:pPr algn="just" fontAlgn="auto">
              <a:lnSpc>
                <a:spcPct val="150000"/>
              </a:lnSpc>
            </a:pPr>
            <a:endParaRPr sz="1100" dirty="0">
              <a:sym typeface="+mn-ea"/>
            </a:endParaRPr>
          </a:p>
          <a:p>
            <a:pPr algn="just" fontAlgn="auto">
              <a:lnSpc>
                <a:spcPct val="150000"/>
              </a:lnSpc>
            </a:pPr>
            <a:r>
              <a:rPr lang="en-US" altLang="zh-CN" sz="1100" b="1" dirty="0">
                <a:sym typeface="+mn-ea"/>
              </a:rPr>
              <a:t>4</a:t>
            </a:r>
            <a:r>
              <a:rPr lang="zh-CN" altLang="en-US" sz="1100" b="1" dirty="0">
                <a:sym typeface="+mn-ea"/>
              </a:rPr>
              <a:t>）</a:t>
            </a:r>
            <a:r>
              <a:rPr sz="1100" b="1" dirty="0">
                <a:sym typeface="+mn-ea"/>
              </a:rPr>
              <a:t>生成目的网址</a:t>
            </a:r>
            <a:endParaRPr sz="1100" dirty="0">
              <a:sym typeface="+mn-ea"/>
            </a:endParaRPr>
          </a:p>
          <a:p>
            <a:pPr algn="just" fontAlgn="auto">
              <a:lnSpc>
                <a:spcPct val="150000"/>
              </a:lnSpc>
            </a:pPr>
            <a:r>
              <a:rPr sz="1100" dirty="0"/>
              <a:t>&gt;&gt;&gt;url2=url+key_code</a:t>
            </a:r>
            <a:endParaRPr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79905" cy="322580"/>
          </a:xfrm>
          <a:prstGeom prst="rect">
            <a:avLst/>
          </a:prstGeom>
          <a:noFill/>
        </p:spPr>
        <p:txBody>
          <a:bodyPr wrap="none" lIns="0" tIns="0" rIns="0" bIns="0" rtlCol="0">
            <a:spAutoFit/>
          </a:bodyPr>
          <a:lstStyle/>
          <a:p>
            <a:pPr algn="l"/>
            <a:r>
              <a:rPr lang="en-US" altLang="zh-CN" sz="2100" b="1" spc="225" dirty="0" smtClean="0">
                <a:solidFill>
                  <a:prstClr val="white"/>
                </a:solidFill>
                <a:sym typeface="+mn-ea"/>
              </a:rPr>
              <a:t>7.2 </a:t>
            </a:r>
            <a:r>
              <a:rPr lang="zh-CN" altLang="en-US" sz="2100" b="1" spc="225" dirty="0" smtClean="0">
                <a:solidFill>
                  <a:prstClr val="white"/>
                </a:solidFill>
                <a:sym typeface="+mn-ea"/>
              </a:rPr>
              <a:t>网络爬虫</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204085" cy="299085"/>
          </a:xfrm>
          <a:prstGeom prst="rect">
            <a:avLst/>
          </a:prstGeom>
          <a:noFill/>
        </p:spPr>
        <p:txBody>
          <a:bodyPr wrap="none" rtlCol="0">
            <a:spAutoFit/>
          </a:bodyPr>
          <a:lstStyle/>
          <a:p>
            <a:pPr algn="l"/>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 </a:t>
            </a:r>
            <a:endParaRPr lang="zh-CN" altLang="en-US" sz="1350" dirty="0">
              <a:solidFill>
                <a:prstClr val="white"/>
              </a:solidFill>
            </a:endParaRPr>
          </a:p>
        </p:txBody>
      </p:sp>
      <p:grpSp>
        <p:nvGrpSpPr>
          <p:cNvPr id="4" name="组合 3"/>
          <p:cNvGrpSpPr/>
          <p:nvPr>
            <p:custDataLst>
              <p:tags r:id="rId1"/>
            </p:custDataLst>
          </p:nvPr>
        </p:nvGrpSpPr>
        <p:grpSpPr>
          <a:xfrm>
            <a:off x="318135" y="1295400"/>
            <a:ext cx="7369810" cy="4554220"/>
            <a:chOff x="1255892" y="1892789"/>
            <a:chExt cx="5743575" cy="4554855"/>
          </a:xfrm>
        </p:grpSpPr>
        <p:sp>
          <p:nvSpPr>
            <p:cNvPr id="7" name="矩形 6"/>
            <p:cNvSpPr/>
            <p:nvPr>
              <p:custDataLst>
                <p:tags r:id="rId2"/>
              </p:custDataLst>
            </p:nvPr>
          </p:nvSpPr>
          <p:spPr>
            <a:xfrm>
              <a:off x="2427806" y="2073764"/>
              <a:ext cx="4571286" cy="400110"/>
            </a:xfrm>
            <a:prstGeom prst="rect">
              <a:avLst/>
            </a:prstGeom>
          </p:spPr>
          <p:txBody>
            <a:bodyPr wrap="square">
              <a:normAutofit fontScale="87500"/>
            </a:bodyPr>
            <a:lstStyle/>
            <a:p>
              <a:r>
                <a:rPr lang="zh-CN" altLang="en-US" sz="2000" b="1" dirty="0">
                  <a:solidFill>
                    <a:schemeClr val="accent1"/>
                  </a:solidFill>
                  <a:latin typeface="+mj-lt"/>
                  <a:ea typeface="+mj-ea"/>
                  <a:cs typeface="+mj-cs"/>
                  <a:sym typeface="Arial" panose="020B0604020202020204" pitchFamily="34" charset="0"/>
                </a:rPr>
                <a:t>构建post请求爬取网页</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102" y="2584304"/>
              <a:ext cx="4571365" cy="3863340"/>
            </a:xfrm>
            <a:prstGeom prst="rect">
              <a:avLst/>
            </a:prstGeom>
          </p:spPr>
          <p:txBody>
            <a:bodyPr wrap="square">
              <a:normAutofit/>
            </a:bodyPr>
            <a:lstStyle/>
            <a:p>
              <a:pPr algn="just" fontAlgn="auto">
                <a:lnSpc>
                  <a:spcPct val="150000"/>
                </a:lnSpc>
              </a:pPr>
              <a:endParaRPr lang="zh-CN" sz="1600" dirty="0">
                <a:sym typeface="Arial" panose="020B0604020202020204" pitchFamily="34" charset="0"/>
              </a:endParaRPr>
            </a:p>
            <a:p>
              <a:pPr algn="just" fontAlgn="auto">
                <a:lnSpc>
                  <a:spcPct val="150000"/>
                </a:lnSpc>
              </a:pPr>
              <a:endParaRPr sz="1600"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06</a:t>
              </a:r>
              <a:endParaRPr lang="zh-CN" altLang="en-US" sz="4800" b="1" dirty="0">
                <a:solidFill>
                  <a:schemeClr val="accent1"/>
                </a:solidFill>
                <a:sym typeface="Arial" panose="020B0604020202020204" pitchFamily="34" charset="0"/>
              </a:endParaRPr>
            </a:p>
          </p:txBody>
        </p:sp>
      </p:grpSp>
      <p:sp>
        <p:nvSpPr>
          <p:cNvPr id="2" name="文本框 1"/>
          <p:cNvSpPr txBox="1"/>
          <p:nvPr/>
        </p:nvSpPr>
        <p:spPr>
          <a:xfrm>
            <a:off x="1849120" y="2092960"/>
            <a:ext cx="5838825" cy="3538220"/>
          </a:xfrm>
          <a:prstGeom prst="rect">
            <a:avLst/>
          </a:prstGeom>
          <a:noFill/>
        </p:spPr>
        <p:txBody>
          <a:bodyPr wrap="square" rtlCol="0" anchor="t">
            <a:spAutoFit/>
          </a:bodyPr>
          <a:p>
            <a:pPr algn="just" fontAlgn="auto">
              <a:lnSpc>
                <a:spcPct val="150000"/>
              </a:lnSpc>
            </a:pPr>
            <a:r>
              <a:rPr sz="1400" b="1" dirty="0">
                <a:sym typeface="Arial" panose="020B0604020202020204" pitchFamily="34" charset="0"/>
              </a:rPr>
              <a:t>步骤1：打开Python编辑器IDLE</a:t>
            </a:r>
            <a:endParaRPr lang="zh-CN" sz="1400" dirty="0">
              <a:sym typeface="Arial" panose="020B0604020202020204" pitchFamily="34" charset="0"/>
            </a:endParaRPr>
          </a:p>
          <a:p>
            <a:pPr algn="just" fontAlgn="auto">
              <a:lnSpc>
                <a:spcPct val="100000"/>
              </a:lnSpc>
            </a:pPr>
            <a:endParaRPr lang="zh-CN" sz="1400" dirty="0">
              <a:sym typeface="Arial" panose="020B0604020202020204" pitchFamily="34" charset="0"/>
            </a:endParaRPr>
          </a:p>
          <a:p>
            <a:pPr algn="just" fontAlgn="auto">
              <a:lnSpc>
                <a:spcPct val="100000"/>
              </a:lnSpc>
            </a:pPr>
            <a:r>
              <a:rPr sz="1400" b="1" dirty="0">
                <a:sym typeface="Arial" panose="020B0604020202020204" pitchFamily="34" charset="0"/>
              </a:rPr>
              <a:t>步骤2：导入要使用的库，代码如下所示：</a:t>
            </a:r>
            <a:endParaRPr sz="1400" b="1" dirty="0">
              <a:sym typeface="Arial" panose="020B0604020202020204" pitchFamily="34" charset="0"/>
            </a:endParaRPr>
          </a:p>
          <a:p>
            <a:pPr algn="just" fontAlgn="auto">
              <a:lnSpc>
                <a:spcPct val="100000"/>
              </a:lnSpc>
            </a:pPr>
            <a:r>
              <a:rPr lang="zh-CN" sz="1400" dirty="0">
                <a:sym typeface="Arial" panose="020B0604020202020204" pitchFamily="34" charset="0"/>
              </a:rPr>
              <a:t>&gt;&gt;&gt;import urllib.request</a:t>
            </a:r>
            <a:endParaRPr lang="zh-CN" sz="1400" dirty="0">
              <a:sym typeface="Arial" panose="020B0604020202020204" pitchFamily="34" charset="0"/>
            </a:endParaRPr>
          </a:p>
          <a:p>
            <a:pPr algn="just" fontAlgn="auto">
              <a:lnSpc>
                <a:spcPct val="100000"/>
              </a:lnSpc>
            </a:pPr>
            <a:r>
              <a:rPr lang="zh-CN" sz="1400" dirty="0">
                <a:sym typeface="Arial" panose="020B0604020202020204" pitchFamily="34" charset="0"/>
              </a:rPr>
              <a:t>&gt;&gt;&gt;import urllib.parse</a:t>
            </a:r>
            <a:endParaRPr lang="zh-CN" sz="1400" dirty="0">
              <a:sym typeface="Arial" panose="020B0604020202020204" pitchFamily="34" charset="0"/>
            </a:endParaRPr>
          </a:p>
          <a:p>
            <a:pPr algn="just" fontAlgn="auto">
              <a:lnSpc>
                <a:spcPct val="100000"/>
              </a:lnSpc>
            </a:pPr>
            <a:endParaRPr lang="zh-CN" sz="1400" b="1" dirty="0">
              <a:sym typeface="Arial" panose="020B0604020202020204" pitchFamily="34" charset="0"/>
            </a:endParaRPr>
          </a:p>
          <a:p>
            <a:pPr algn="just" fontAlgn="auto">
              <a:lnSpc>
                <a:spcPct val="100000"/>
              </a:lnSpc>
            </a:pPr>
            <a:r>
              <a:rPr lang="zh-CN" sz="1400" b="1" dirty="0">
                <a:sym typeface="Arial" panose="020B0604020202020204" pitchFamily="34" charset="0"/>
              </a:rPr>
              <a:t>步骤3：设置目的网址。</a:t>
            </a:r>
            <a:endParaRPr lang="zh-CN" sz="1400" b="1" dirty="0">
              <a:sym typeface="Arial" panose="020B0604020202020204" pitchFamily="34" charset="0"/>
            </a:endParaRPr>
          </a:p>
          <a:p>
            <a:pPr algn="just" fontAlgn="auto">
              <a:lnSpc>
                <a:spcPct val="100000"/>
              </a:lnSpc>
            </a:pPr>
            <a:endParaRPr lang="zh-CN" sz="1400" dirty="0">
              <a:sym typeface="Arial" panose="020B0604020202020204" pitchFamily="34" charset="0"/>
            </a:endParaRPr>
          </a:p>
          <a:p>
            <a:pPr algn="just" fontAlgn="auto">
              <a:lnSpc>
                <a:spcPct val="100000"/>
              </a:lnSpc>
            </a:pPr>
            <a:r>
              <a:rPr lang="zh-CN" sz="1400" b="1" dirty="0">
                <a:sym typeface="Arial" panose="020B0604020202020204" pitchFamily="34" charset="0"/>
              </a:rPr>
              <a:t>步骤4：设置post请求数据。post请求数据应为输入登录表单的账号、密码。</a:t>
            </a:r>
            <a:endParaRPr lang="zh-CN" sz="1400" b="1" dirty="0">
              <a:sym typeface="Arial" panose="020B0604020202020204" pitchFamily="34" charset="0"/>
            </a:endParaRPr>
          </a:p>
          <a:p>
            <a:pPr algn="just" fontAlgn="auto">
              <a:lnSpc>
                <a:spcPct val="100000"/>
              </a:lnSpc>
            </a:pPr>
            <a:r>
              <a:rPr lang="zh-CN" sz="1400" dirty="0">
                <a:sym typeface="Arial" panose="020B0604020202020204" pitchFamily="34" charset="0"/>
              </a:rPr>
              <a:t>&gt;&gt;&gt;postdata=urllib.parse.urlencode({"name":"admin","pass":"123456"}).encode ('utf-8')</a:t>
            </a:r>
            <a:endParaRPr lang="zh-CN" sz="1400" dirty="0">
              <a:sym typeface="Arial" panose="020B0604020202020204" pitchFamily="34" charset="0"/>
            </a:endParaRPr>
          </a:p>
          <a:p>
            <a:pPr algn="just" fontAlgn="auto">
              <a:lnSpc>
                <a:spcPct val="100000"/>
              </a:lnSpc>
            </a:pPr>
            <a:endParaRPr lang="zh-CN" sz="1400" b="1" dirty="0">
              <a:sym typeface="Arial" panose="020B0604020202020204" pitchFamily="34" charset="0"/>
            </a:endParaRPr>
          </a:p>
          <a:p>
            <a:pPr algn="just" fontAlgn="auto">
              <a:lnSpc>
                <a:spcPct val="100000"/>
              </a:lnSpc>
            </a:pPr>
            <a:r>
              <a:rPr lang="zh-CN" sz="1400" b="1" dirty="0">
                <a:sym typeface="Arial" panose="020B0604020202020204" pitchFamily="34" charset="0"/>
              </a:rPr>
              <a:t>步骤5：构造post请求。</a:t>
            </a:r>
            <a:endParaRPr lang="zh-CN" sz="1400" b="1" dirty="0">
              <a:sym typeface="Arial" panose="020B0604020202020204" pitchFamily="34" charset="0"/>
            </a:endParaRPr>
          </a:p>
          <a:p>
            <a:pPr algn="just" fontAlgn="auto">
              <a:lnSpc>
                <a:spcPct val="150000"/>
              </a:lnSpc>
            </a:pPr>
            <a:r>
              <a:rPr lang="zh-CN" altLang="en-US" sz="1400"/>
              <a:t>&gt;&gt;&gt; req=urllib.request.Request(url,postdata)</a:t>
            </a:r>
            <a:endParaRPr lang="zh-CN"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95417" y="1169836"/>
              <a:ext cx="2153154" cy="521970"/>
            </a:xfrm>
            <a:prstGeom prst="rect">
              <a:avLst/>
            </a:prstGeom>
            <a:noFill/>
          </p:spPr>
          <p:txBody>
            <a:bodyPr wrap="none" rtlCol="0">
              <a:spAutoFit/>
            </a:bodyPr>
            <a:lstStyle/>
            <a:p>
              <a:pPr algn="ctr"/>
              <a:r>
                <a:rPr lang="zh-CN" altLang="en-US" sz="2800" dirty="0">
                  <a:solidFill>
                    <a:schemeClr val="accent4"/>
                  </a:solidFill>
                </a:rPr>
                <a:t>第七</a:t>
              </a:r>
              <a:r>
                <a:rPr lang="zh-CN" altLang="en-US" sz="2800" dirty="0" smtClean="0">
                  <a:solidFill>
                    <a:schemeClr val="accent4"/>
                  </a:solidFill>
                </a:rPr>
                <a:t>章　采集</a:t>
              </a:r>
              <a:r>
                <a:rPr lang="en-US" altLang="zh-CN" sz="2800" dirty="0" smtClean="0">
                  <a:solidFill>
                    <a:schemeClr val="accent4"/>
                  </a:solidFill>
                </a:rPr>
                <a:t>Web</a:t>
              </a:r>
              <a:r>
                <a:rPr lang="zh-CN" altLang="en-US" sz="2800" dirty="0" smtClean="0">
                  <a:solidFill>
                    <a:schemeClr val="accent4"/>
                  </a:solidFill>
                </a:rPr>
                <a:t>数据实例</a:t>
              </a:r>
              <a:endParaRPr lang="zh-CN" altLang="en-US" sz="2800" dirty="0" smtClean="0">
                <a:solidFill>
                  <a:schemeClr val="accent4"/>
                </a:solidFill>
              </a:endParaRPr>
            </a:p>
          </p:txBody>
        </p:sp>
      </p:grpSp>
      <p:grpSp>
        <p:nvGrpSpPr>
          <p:cNvPr id="67" name="组合 66"/>
          <p:cNvGrpSpPr/>
          <p:nvPr/>
        </p:nvGrpSpPr>
        <p:grpSpPr>
          <a:xfrm>
            <a:off x="1754534" y="204854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121535"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7.1</a:t>
              </a:r>
              <a:r>
                <a:rPr lang="zh-CN" altLang="en-US" sz="2100" spc="225" dirty="0">
                  <a:solidFill>
                    <a:schemeClr val="bg1"/>
                  </a:solidFill>
                  <a:latin typeface="微软雅黑" panose="020B0503020204020204" pitchFamily="34" charset="-122"/>
                  <a:ea typeface="微软雅黑" panose="020B0503020204020204" pitchFamily="34" charset="-122"/>
                </a:rPr>
                <a:t>　网页结构</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4" y="275355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网络爬虫</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4" y="3469343"/>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行为日志采集</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4" y="4185131"/>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300736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上机练习与实训</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79905" cy="322580"/>
          </a:xfrm>
          <a:prstGeom prst="rect">
            <a:avLst/>
          </a:prstGeom>
          <a:noFill/>
        </p:spPr>
        <p:txBody>
          <a:bodyPr wrap="none" lIns="0" tIns="0" rIns="0" bIns="0" rtlCol="0">
            <a:spAutoFit/>
          </a:bodyPr>
          <a:lstStyle/>
          <a:p>
            <a:pPr algn="l"/>
            <a:r>
              <a:rPr lang="en-US" altLang="zh-CN" sz="2100" b="1" spc="225" dirty="0" smtClean="0">
                <a:solidFill>
                  <a:prstClr val="white"/>
                </a:solidFill>
                <a:sym typeface="+mn-ea"/>
              </a:rPr>
              <a:t>7.2 </a:t>
            </a:r>
            <a:r>
              <a:rPr lang="zh-CN" altLang="en-US" sz="2100" b="1" spc="225" dirty="0" smtClean="0">
                <a:solidFill>
                  <a:prstClr val="white"/>
                </a:solidFill>
                <a:sym typeface="+mn-ea"/>
              </a:rPr>
              <a:t>网络爬虫</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204085" cy="299085"/>
          </a:xfrm>
          <a:prstGeom prst="rect">
            <a:avLst/>
          </a:prstGeom>
          <a:noFill/>
        </p:spPr>
        <p:txBody>
          <a:bodyPr wrap="none" rtlCol="0">
            <a:spAutoFit/>
          </a:bodyPr>
          <a:lstStyle/>
          <a:p>
            <a:pPr algn="l"/>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 </a:t>
            </a:r>
            <a:endParaRPr lang="zh-CN" altLang="en-US" sz="1350" dirty="0">
              <a:solidFill>
                <a:prstClr val="white"/>
              </a:solidFill>
            </a:endParaRPr>
          </a:p>
        </p:txBody>
      </p:sp>
      <p:grpSp>
        <p:nvGrpSpPr>
          <p:cNvPr id="4" name="组合 3"/>
          <p:cNvGrpSpPr/>
          <p:nvPr>
            <p:custDataLst>
              <p:tags r:id="rId1"/>
            </p:custDataLst>
          </p:nvPr>
        </p:nvGrpSpPr>
        <p:grpSpPr>
          <a:xfrm>
            <a:off x="318135" y="1295400"/>
            <a:ext cx="7369810" cy="4554220"/>
            <a:chOff x="1255892" y="1892789"/>
            <a:chExt cx="5743575" cy="4554855"/>
          </a:xfrm>
        </p:grpSpPr>
        <p:sp>
          <p:nvSpPr>
            <p:cNvPr id="7" name="矩形 6"/>
            <p:cNvSpPr/>
            <p:nvPr>
              <p:custDataLst>
                <p:tags r:id="rId2"/>
              </p:custDataLst>
            </p:nvPr>
          </p:nvSpPr>
          <p:spPr>
            <a:xfrm>
              <a:off x="2427806" y="2073764"/>
              <a:ext cx="4571286" cy="400110"/>
            </a:xfrm>
            <a:prstGeom prst="rect">
              <a:avLst/>
            </a:prstGeom>
          </p:spPr>
          <p:txBody>
            <a:bodyPr wrap="square">
              <a:normAutofit fontScale="87500"/>
            </a:bodyPr>
            <a:lstStyle/>
            <a:p>
              <a:r>
                <a:rPr lang="zh-CN" altLang="en-US" sz="2000" b="1" dirty="0">
                  <a:solidFill>
                    <a:schemeClr val="accent1"/>
                  </a:solidFill>
                  <a:latin typeface="+mj-lt"/>
                  <a:ea typeface="+mj-ea"/>
                  <a:cs typeface="+mj-cs"/>
                  <a:sym typeface="Arial" panose="020B0604020202020204" pitchFamily="34" charset="0"/>
                </a:rPr>
                <a:t>构建post请求爬取网页</a:t>
              </a:r>
              <a:endParaRPr lang="zh-CN" altLang="en-US" sz="2000" b="1" dirty="0">
                <a:solidFill>
                  <a:schemeClr val="accent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102" y="2584304"/>
              <a:ext cx="4571365" cy="3863340"/>
            </a:xfrm>
            <a:prstGeom prst="rect">
              <a:avLst/>
            </a:prstGeom>
          </p:spPr>
          <p:txBody>
            <a:bodyPr wrap="square">
              <a:normAutofit/>
            </a:bodyPr>
            <a:lstStyle/>
            <a:p>
              <a:pPr algn="just" fontAlgn="auto">
                <a:lnSpc>
                  <a:spcPct val="150000"/>
                </a:lnSpc>
              </a:pPr>
              <a:endParaRPr lang="zh-CN" sz="1600" dirty="0">
                <a:sym typeface="Arial" panose="020B0604020202020204" pitchFamily="34" charset="0"/>
              </a:endParaRPr>
            </a:p>
            <a:p>
              <a:pPr algn="just" fontAlgn="auto">
                <a:lnSpc>
                  <a:spcPct val="150000"/>
                </a:lnSpc>
              </a:pPr>
              <a:endParaRPr sz="1600"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1"/>
                  </a:solidFill>
                  <a:sym typeface="Arial" panose="020B0604020202020204" pitchFamily="34" charset="0"/>
                </a:rPr>
                <a:t>07</a:t>
              </a:r>
              <a:endParaRPr lang="zh-CN" altLang="en-US" sz="4800" b="1" dirty="0">
                <a:solidFill>
                  <a:schemeClr val="accent1"/>
                </a:solidFill>
                <a:sym typeface="Arial" panose="020B0604020202020204" pitchFamily="34" charset="0"/>
              </a:endParaRPr>
            </a:p>
          </p:txBody>
        </p:sp>
      </p:grpSp>
      <p:sp>
        <p:nvSpPr>
          <p:cNvPr id="2" name="文本框 1"/>
          <p:cNvSpPr txBox="1"/>
          <p:nvPr/>
        </p:nvSpPr>
        <p:spPr>
          <a:xfrm>
            <a:off x="1849120" y="2092960"/>
            <a:ext cx="5838825" cy="3969385"/>
          </a:xfrm>
          <a:prstGeom prst="rect">
            <a:avLst/>
          </a:prstGeom>
          <a:noFill/>
        </p:spPr>
        <p:txBody>
          <a:bodyPr wrap="square" rtlCol="0" anchor="t">
            <a:spAutoFit/>
          </a:bodyPr>
          <a:p>
            <a:pPr algn="just" fontAlgn="auto">
              <a:lnSpc>
                <a:spcPct val="150000"/>
              </a:lnSpc>
            </a:pPr>
            <a:r>
              <a:rPr sz="1400" b="1" dirty="0">
                <a:sym typeface="Arial" panose="020B0604020202020204" pitchFamily="34" charset="0"/>
              </a:rPr>
              <a:t>步骤</a:t>
            </a:r>
            <a:r>
              <a:rPr lang="en-US" sz="1400" b="1" dirty="0">
                <a:sym typeface="Arial" panose="020B0604020202020204" pitchFamily="34" charset="0"/>
              </a:rPr>
              <a:t>6</a:t>
            </a:r>
            <a:r>
              <a:rPr sz="1400" b="1" dirty="0">
                <a:sym typeface="Arial" panose="020B0604020202020204" pitchFamily="34" charset="0"/>
              </a:rPr>
              <a:t>：模拟浏览器。将User-Agent的内容加载到post请求的头部。</a:t>
            </a:r>
            <a:endParaRPr sz="1400" b="1" dirty="0">
              <a:sym typeface="Arial" panose="020B0604020202020204" pitchFamily="34" charset="0"/>
            </a:endParaRPr>
          </a:p>
          <a:p>
            <a:pPr algn="just" fontAlgn="auto">
              <a:lnSpc>
                <a:spcPct val="150000"/>
              </a:lnSpc>
            </a:pPr>
            <a:r>
              <a:rPr sz="1400" dirty="0">
                <a:sym typeface="Arial" panose="020B0604020202020204" pitchFamily="34" charset="0"/>
              </a:rPr>
              <a:t>&gt;&gt;&gt; req.add_header('User-Agent','Mozilla/5.0 (Linux; Android 6.0; Nexus 5 Build/MRA58N) AppleWebKit/537.36 (KHTML, like Gecko) Chrome/ 46.0.2490.76 Mobile Safari/537.36')</a:t>
            </a:r>
            <a:endParaRPr sz="1400" dirty="0">
              <a:sym typeface="Arial" panose="020B0604020202020204" pitchFamily="34" charset="0"/>
            </a:endParaRPr>
          </a:p>
          <a:p>
            <a:pPr algn="just" fontAlgn="auto">
              <a:lnSpc>
                <a:spcPct val="150000"/>
              </a:lnSpc>
            </a:pPr>
            <a:endParaRPr sz="1400" dirty="0">
              <a:sym typeface="Arial" panose="020B0604020202020204" pitchFamily="34" charset="0"/>
            </a:endParaRPr>
          </a:p>
          <a:p>
            <a:pPr algn="just" fontAlgn="auto">
              <a:lnSpc>
                <a:spcPct val="150000"/>
              </a:lnSpc>
            </a:pPr>
            <a:r>
              <a:rPr sz="1400" b="1" dirty="0">
                <a:sym typeface="Arial" panose="020B0604020202020204" pitchFamily="34" charset="0"/>
              </a:rPr>
              <a:t>步骤7：获取目的网页响应内容。</a:t>
            </a:r>
            <a:endParaRPr sz="1400" b="1" dirty="0">
              <a:sym typeface="Arial" panose="020B0604020202020204" pitchFamily="34" charset="0"/>
            </a:endParaRPr>
          </a:p>
          <a:p>
            <a:pPr algn="just" fontAlgn="auto">
              <a:lnSpc>
                <a:spcPct val="150000"/>
              </a:lnSpc>
            </a:pPr>
            <a:r>
              <a:rPr sz="1400" dirty="0">
                <a:sym typeface="Arial" panose="020B0604020202020204" pitchFamily="34" charset="0"/>
              </a:rPr>
              <a:t>&gt;&gt;&gt; data=urllib.request.urlopen(req).read()</a:t>
            </a:r>
            <a:endParaRPr sz="1400" dirty="0">
              <a:sym typeface="Arial" panose="020B0604020202020204" pitchFamily="34" charset="0"/>
            </a:endParaRPr>
          </a:p>
          <a:p>
            <a:pPr algn="just" fontAlgn="auto">
              <a:lnSpc>
                <a:spcPct val="150000"/>
              </a:lnSpc>
            </a:pPr>
            <a:endParaRPr sz="1400" dirty="0">
              <a:sym typeface="Arial" panose="020B0604020202020204" pitchFamily="34" charset="0"/>
            </a:endParaRPr>
          </a:p>
          <a:p>
            <a:pPr algn="just" fontAlgn="auto">
              <a:lnSpc>
                <a:spcPct val="150000"/>
              </a:lnSpc>
            </a:pPr>
            <a:r>
              <a:rPr sz="1400" b="1" dirty="0">
                <a:sym typeface="Arial" panose="020B0604020202020204" pitchFamily="34" charset="0"/>
              </a:rPr>
              <a:t>步骤8：将data写入本地文件并保存。</a:t>
            </a:r>
            <a:endParaRPr sz="1400" b="1" dirty="0">
              <a:sym typeface="Arial" panose="020B0604020202020204" pitchFamily="34" charset="0"/>
            </a:endParaRPr>
          </a:p>
          <a:p>
            <a:pPr algn="just" fontAlgn="auto">
              <a:lnSpc>
                <a:spcPct val="150000"/>
              </a:lnSpc>
            </a:pPr>
            <a:r>
              <a:rPr sz="1400" dirty="0">
                <a:sym typeface="Arial" panose="020B0604020202020204" pitchFamily="34" charset="0"/>
              </a:rPr>
              <a:t>&gt;&gt;&gt; fh3=open("D:/Python35/post_login.HTML","bw")</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&gt;&gt;&gt; fh3.write(data)</a:t>
            </a:r>
            <a:endParaRPr sz="1400" dirty="0">
              <a:sym typeface="Arial" panose="020B0604020202020204" pitchFamily="34" charset="0"/>
            </a:endParaRPr>
          </a:p>
          <a:p>
            <a:pPr algn="just" fontAlgn="auto">
              <a:lnSpc>
                <a:spcPct val="150000"/>
              </a:lnSpc>
            </a:pPr>
            <a:r>
              <a:rPr sz="1400" dirty="0">
                <a:sym typeface="Arial" panose="020B0604020202020204" pitchFamily="34" charset="0"/>
              </a:rPr>
              <a:t>&gt;&gt;&gt; fh3.close()</a:t>
            </a:r>
            <a:endParaRPr sz="1400" dirty="0">
              <a:sym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270625"/>
            <a:ext cx="9144000" cy="3987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779905" cy="322580"/>
          </a:xfrm>
          <a:prstGeom prst="rect">
            <a:avLst/>
          </a:prstGeom>
          <a:noFill/>
        </p:spPr>
        <p:txBody>
          <a:bodyPr wrap="none" lIns="0" tIns="0" rIns="0" bIns="0" rtlCol="0">
            <a:spAutoFit/>
          </a:bodyPr>
          <a:lstStyle/>
          <a:p>
            <a:pPr algn="l"/>
            <a:r>
              <a:rPr lang="en-US" altLang="zh-CN" sz="2100" b="1" spc="225" dirty="0" smtClean="0">
                <a:solidFill>
                  <a:prstClr val="white"/>
                </a:solidFill>
                <a:sym typeface="+mn-ea"/>
              </a:rPr>
              <a:t>7.2 </a:t>
            </a:r>
            <a:r>
              <a:rPr lang="zh-CN" altLang="en-US" sz="2100" b="1" spc="225" dirty="0" smtClean="0">
                <a:solidFill>
                  <a:prstClr val="white"/>
                </a:solidFill>
                <a:sym typeface="+mn-ea"/>
              </a:rPr>
              <a:t>网络爬虫</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204085" cy="299085"/>
          </a:xfrm>
          <a:prstGeom prst="rect">
            <a:avLst/>
          </a:prstGeom>
          <a:noFill/>
        </p:spPr>
        <p:txBody>
          <a:bodyPr wrap="none" rtlCol="0">
            <a:spAutoFit/>
          </a:bodyPr>
          <a:lstStyle/>
          <a:p>
            <a:pPr algn="l"/>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 </a:t>
            </a:r>
            <a:endParaRPr lang="zh-CN" altLang="en-US" sz="1350" dirty="0">
              <a:solidFill>
                <a:prstClr val="white"/>
              </a:solidFill>
            </a:endParaRPr>
          </a:p>
        </p:txBody>
      </p:sp>
      <p:grpSp>
        <p:nvGrpSpPr>
          <p:cNvPr id="4" name="组合 3"/>
          <p:cNvGrpSpPr/>
          <p:nvPr>
            <p:custDataLst>
              <p:tags r:id="rId1"/>
            </p:custDataLst>
          </p:nvPr>
        </p:nvGrpSpPr>
        <p:grpSpPr>
          <a:xfrm>
            <a:off x="-746760" y="1105535"/>
            <a:ext cx="9344025" cy="2327275"/>
            <a:chOff x="1255892" y="1892789"/>
            <a:chExt cx="5743200" cy="2327599"/>
          </a:xfrm>
        </p:grpSpPr>
        <p:sp>
          <p:nvSpPr>
            <p:cNvPr id="7" name="矩形 6"/>
            <p:cNvSpPr/>
            <p:nvPr>
              <p:custDataLst>
                <p:tags r:id="rId2"/>
              </p:custDataLst>
            </p:nvPr>
          </p:nvSpPr>
          <p:spPr>
            <a:xfrm>
              <a:off x="2427806" y="2073764"/>
              <a:ext cx="4571286" cy="400110"/>
            </a:xfrm>
            <a:prstGeom prst="rect">
              <a:avLst/>
            </a:prstGeom>
          </p:spPr>
          <p:txBody>
            <a:bodyPr wrap="square">
              <a:normAutofit fontScale="87500"/>
            </a:bodyPr>
            <a:lstStyle/>
            <a:p>
              <a:r>
                <a:rPr lang="zh-CN" altLang="en-US" sz="2000" b="1" dirty="0">
                  <a:solidFill>
                    <a:srgbClr val="ED7D31"/>
                  </a:solidFill>
                  <a:latin typeface="+mj-lt"/>
                  <a:ea typeface="+mj-ea"/>
                  <a:cs typeface="+mj-cs"/>
                  <a:sym typeface="Arial" panose="020B0604020202020204" pitchFamily="34" charset="0"/>
                </a:rPr>
                <a:t>爬取多页网页内容</a:t>
              </a:r>
              <a:endParaRPr lang="zh-CN" altLang="en-US" sz="2000" b="1" dirty="0">
                <a:solidFill>
                  <a:srgbClr val="ED7D31"/>
                </a:solidFill>
                <a:latin typeface="+mj-lt"/>
                <a:ea typeface="+mj-ea"/>
                <a:cs typeface="+mj-cs"/>
                <a:sym typeface="Arial" panose="020B0604020202020204" pitchFamily="34" charset="0"/>
              </a:endParaRPr>
            </a:p>
          </p:txBody>
        </p:sp>
        <p:sp>
          <p:nvSpPr>
            <p:cNvPr id="8" name="矩形 7"/>
            <p:cNvSpPr/>
            <p:nvPr>
              <p:custDataLst>
                <p:tags r:id="rId3"/>
              </p:custDataLst>
            </p:nvPr>
          </p:nvSpPr>
          <p:spPr>
            <a:xfrm>
              <a:off x="2359446" y="1892789"/>
              <a:ext cx="68360" cy="1320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rgbClr val="FFFFFF"/>
                </a:solidFill>
                <a:sym typeface="Arial" panose="020B0604020202020204" pitchFamily="34" charset="0"/>
              </a:endParaRPr>
            </a:p>
          </p:txBody>
        </p:sp>
        <p:sp>
          <p:nvSpPr>
            <p:cNvPr id="9" name="矩形 8"/>
            <p:cNvSpPr/>
            <p:nvPr>
              <p:custDataLst>
                <p:tags r:id="rId4"/>
              </p:custDataLst>
            </p:nvPr>
          </p:nvSpPr>
          <p:spPr>
            <a:xfrm>
              <a:off x="2428340" y="2584400"/>
              <a:ext cx="1887470" cy="1635988"/>
            </a:xfrm>
            <a:prstGeom prst="rect">
              <a:avLst/>
            </a:prstGeom>
          </p:spPr>
          <p:txBody>
            <a:bodyPr wrap="square">
              <a:normAutofit/>
            </a:bodyPr>
            <a:lstStyle/>
            <a:p>
              <a:pPr algn="just" fontAlgn="auto">
                <a:lnSpc>
                  <a:spcPct val="150000"/>
                </a:lnSpc>
              </a:pPr>
              <a:r>
                <a:rPr sz="1100" b="1" dirty="0">
                  <a:sym typeface="Arial" panose="020B0604020202020204" pitchFamily="34" charset="0"/>
                </a:rPr>
                <a:t>1）打开Python编辑器IDLE</a:t>
              </a:r>
              <a:endParaRPr sz="1100" b="1" dirty="0">
                <a:sym typeface="Arial" panose="020B0604020202020204" pitchFamily="34" charset="0"/>
              </a:endParaRPr>
            </a:p>
            <a:p>
              <a:pPr algn="just" fontAlgn="auto">
                <a:lnSpc>
                  <a:spcPct val="150000"/>
                </a:lnSpc>
              </a:pPr>
              <a:endParaRPr sz="1100" dirty="0">
                <a:sym typeface="Arial" panose="020B0604020202020204" pitchFamily="34" charset="0"/>
              </a:endParaRPr>
            </a:p>
          </p:txBody>
        </p:sp>
        <p:cxnSp>
          <p:nvCxnSpPr>
            <p:cNvPr id="10" name="直接连接符 9"/>
            <p:cNvCxnSpPr/>
            <p:nvPr>
              <p:custDataLst>
                <p:tags r:id="rId5"/>
              </p:custDataLst>
            </p:nvPr>
          </p:nvCxnSpPr>
          <p:spPr>
            <a:xfrm>
              <a:off x="2541633" y="2477564"/>
              <a:ext cx="43200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1255892" y="1911323"/>
              <a:ext cx="1104472" cy="1302266"/>
            </a:xfrm>
            <a:prstGeom prst="rect">
              <a:avLst/>
            </a:prstGeom>
            <a:noFill/>
          </p:spPr>
          <p:txBody>
            <a:bodyPr vert="eaVert" wrap="square" lIns="0" tIns="0" rIns="0" bIns="0" rtlCol="0">
              <a:normAutofit/>
            </a:bodyPr>
            <a:lstStyle/>
            <a:p>
              <a:pPr algn="ctr"/>
              <a:r>
                <a:rPr lang="en-US" altLang="zh-CN" sz="4800" b="1" dirty="0" smtClean="0">
                  <a:solidFill>
                    <a:schemeClr val="accent2"/>
                  </a:solidFill>
                  <a:sym typeface="Arial" panose="020B0604020202020204" pitchFamily="34" charset="0"/>
                </a:rPr>
                <a:t>08</a:t>
              </a:r>
              <a:endParaRPr lang="en-US" altLang="zh-CN" sz="4800" b="1" dirty="0" smtClean="0">
                <a:solidFill>
                  <a:srgbClr val="FF0000"/>
                </a:solidFill>
                <a:sym typeface="Arial" panose="020B0604020202020204" pitchFamily="34" charset="0"/>
              </a:endParaRPr>
            </a:p>
          </p:txBody>
        </p:sp>
      </p:grpSp>
      <p:sp>
        <p:nvSpPr>
          <p:cNvPr id="3" name="文本框 2"/>
          <p:cNvSpPr txBox="1"/>
          <p:nvPr/>
        </p:nvSpPr>
        <p:spPr>
          <a:xfrm>
            <a:off x="4782820" y="1690370"/>
            <a:ext cx="3590925" cy="3392170"/>
          </a:xfrm>
          <a:prstGeom prst="rect">
            <a:avLst/>
          </a:prstGeom>
          <a:noFill/>
        </p:spPr>
        <p:txBody>
          <a:bodyPr wrap="square" rtlCol="0" anchor="t">
            <a:spAutoFit/>
          </a:bodyPr>
          <a:lstStyle/>
          <a:p>
            <a:pPr algn="just" fontAlgn="auto">
              <a:lnSpc>
                <a:spcPct val="150000"/>
              </a:lnSpc>
              <a:buNone/>
            </a:pPr>
            <a:r>
              <a:rPr lang="en-US" sz="1100" b="1" dirty="0">
                <a:sym typeface="Arial" panose="020B0604020202020204" pitchFamily="34" charset="0"/>
              </a:rPr>
              <a:t>5</a:t>
            </a:r>
            <a:r>
              <a:rPr sz="1100" b="1" dirty="0">
                <a:sym typeface="Arial" panose="020B0604020202020204" pitchFamily="34" charset="0"/>
              </a:rPr>
              <a:t>）提取用户和内容信息</a:t>
            </a:r>
            <a:endParaRPr sz="1100" b="1" dirty="0">
              <a:sym typeface="Arial" panose="020B0604020202020204" pitchFamily="34" charset="0"/>
            </a:endParaRPr>
          </a:p>
          <a:p>
            <a:pPr algn="just" fontAlgn="auto">
              <a:lnSpc>
                <a:spcPct val="150000"/>
              </a:lnSpc>
              <a:buNone/>
            </a:pPr>
            <a:endParaRPr sz="1100" b="1" dirty="0">
              <a:sym typeface="Arial" panose="020B0604020202020204" pitchFamily="34" charset="0"/>
            </a:endParaRPr>
          </a:p>
          <a:p>
            <a:pPr algn="just" fontAlgn="auto">
              <a:lnSpc>
                <a:spcPct val="150000"/>
              </a:lnSpc>
              <a:buNone/>
            </a:pPr>
            <a:r>
              <a:rPr lang="en-US" sz="1100" b="1" dirty="0">
                <a:sym typeface="Arial" panose="020B0604020202020204" pitchFamily="34" charset="0"/>
              </a:rPr>
              <a:t>6)遍历contentlist中的内容，并将内容赋值给变量name。name的形式为content1、content2、content3等</a:t>
            </a:r>
            <a:endParaRPr lang="en-US" sz="1100" b="1" dirty="0">
              <a:sym typeface="Arial" panose="020B0604020202020204" pitchFamily="34" charset="0"/>
            </a:endParaRPr>
          </a:p>
          <a:p>
            <a:pPr algn="just" fontAlgn="auto">
              <a:lnSpc>
                <a:spcPct val="150000"/>
              </a:lnSpc>
              <a:buNone/>
            </a:pPr>
            <a:endParaRPr lang="en-US" sz="1100" b="1" dirty="0">
              <a:sym typeface="Arial" panose="020B0604020202020204" pitchFamily="34" charset="0"/>
            </a:endParaRPr>
          </a:p>
          <a:p>
            <a:pPr algn="just" fontAlgn="auto">
              <a:lnSpc>
                <a:spcPct val="150000"/>
              </a:lnSpc>
              <a:buNone/>
            </a:pPr>
            <a:r>
              <a:rPr lang="en-US" sz="1100" b="1" dirty="0">
                <a:sym typeface="Arial" panose="020B0604020202020204" pitchFamily="34" charset="0"/>
              </a:rPr>
              <a:t>7)遍历userlist中的内容，并通过exec()函数，输出content1、content2等变量对应的值</a:t>
            </a:r>
            <a:endParaRPr lang="en-US" sz="1100" b="1" dirty="0">
              <a:sym typeface="Arial" panose="020B0604020202020204" pitchFamily="34" charset="0"/>
            </a:endParaRPr>
          </a:p>
          <a:p>
            <a:pPr algn="just" fontAlgn="auto">
              <a:lnSpc>
                <a:spcPct val="150000"/>
              </a:lnSpc>
              <a:buNone/>
            </a:pPr>
            <a:endParaRPr sz="1100" dirty="0"/>
          </a:p>
          <a:p>
            <a:pPr algn="just" fontAlgn="auto">
              <a:lnSpc>
                <a:spcPct val="150000"/>
              </a:lnSpc>
              <a:buNone/>
            </a:pPr>
            <a:r>
              <a:rPr lang="en-US" sz="1100" b="1" dirty="0"/>
              <a:t>8)获取多页网页内容。</a:t>
            </a:r>
            <a:endParaRPr lang="en-US" sz="1100" dirty="0"/>
          </a:p>
          <a:p>
            <a:pPr algn="just" fontAlgn="auto">
              <a:lnSpc>
                <a:spcPct val="150000"/>
              </a:lnSpc>
            </a:pPr>
            <a:endParaRPr sz="1100" dirty="0"/>
          </a:p>
          <a:p>
            <a:pPr algn="just" fontAlgn="auto">
              <a:lnSpc>
                <a:spcPct val="150000"/>
              </a:lnSpc>
              <a:buNone/>
            </a:pPr>
            <a:endParaRPr sz="1100" dirty="0"/>
          </a:p>
          <a:p>
            <a:pPr algn="just" fontAlgn="auto">
              <a:lnSpc>
                <a:spcPct val="150000"/>
              </a:lnSpc>
              <a:buNone/>
            </a:pPr>
            <a:endParaRPr sz="1100" b="1" dirty="0">
              <a:solidFill>
                <a:schemeClr val="tx1"/>
              </a:solidFill>
              <a:sym typeface="Arial" panose="020B0604020202020204" pitchFamily="34" charset="0"/>
            </a:endParaRPr>
          </a:p>
        </p:txBody>
      </p:sp>
      <p:sp>
        <p:nvSpPr>
          <p:cNvPr id="5" name="文本框 4"/>
          <p:cNvSpPr txBox="1"/>
          <p:nvPr/>
        </p:nvSpPr>
        <p:spPr>
          <a:xfrm>
            <a:off x="1159510" y="2146935"/>
            <a:ext cx="3065145" cy="4154170"/>
          </a:xfrm>
          <a:prstGeom prst="rect">
            <a:avLst/>
          </a:prstGeom>
          <a:noFill/>
        </p:spPr>
        <p:txBody>
          <a:bodyPr wrap="square" rtlCol="0" anchor="t">
            <a:spAutoFit/>
          </a:bodyPr>
          <a:lstStyle/>
          <a:p>
            <a:pPr algn="just" fontAlgn="auto">
              <a:lnSpc>
                <a:spcPct val="150000"/>
              </a:lnSpc>
            </a:pPr>
            <a:r>
              <a:rPr sz="1100" b="1" dirty="0">
                <a:sym typeface="Arial" panose="020B0604020202020204" pitchFamily="34" charset="0"/>
              </a:rPr>
              <a:t>2）导入要使用的库，代码如下所示</a:t>
            </a:r>
            <a:endParaRPr sz="1100" b="1" dirty="0">
              <a:sym typeface="Arial" panose="020B0604020202020204" pitchFamily="34" charset="0"/>
            </a:endParaRPr>
          </a:p>
          <a:p>
            <a:pPr algn="just" fontAlgn="auto">
              <a:lnSpc>
                <a:spcPct val="150000"/>
              </a:lnSpc>
            </a:pPr>
            <a:r>
              <a:rPr sz="1100" dirty="0">
                <a:sym typeface="Arial" panose="020B0604020202020204" pitchFamily="34" charset="0"/>
              </a:rPr>
              <a:t>&gt;&gt;&gt;import urllib.request</a:t>
            </a:r>
            <a:endParaRPr sz="1100" dirty="0">
              <a:sym typeface="Arial" panose="020B0604020202020204" pitchFamily="34" charset="0"/>
            </a:endParaRPr>
          </a:p>
          <a:p>
            <a:pPr algn="just" fontAlgn="auto">
              <a:lnSpc>
                <a:spcPct val="150000"/>
              </a:lnSpc>
            </a:pPr>
            <a:r>
              <a:rPr sz="1100" dirty="0">
                <a:sym typeface="Arial" panose="020B0604020202020204" pitchFamily="34" charset="0"/>
              </a:rPr>
              <a:t>&gt;&gt;&gt;import re</a:t>
            </a:r>
            <a:endParaRPr sz="1100" dirty="0">
              <a:sym typeface="Arial" panose="020B0604020202020204" pitchFamily="34" charset="0"/>
            </a:endParaRPr>
          </a:p>
          <a:p>
            <a:pPr algn="just" fontAlgn="auto">
              <a:lnSpc>
                <a:spcPct val="150000"/>
              </a:lnSpc>
            </a:pPr>
            <a:endParaRPr sz="1100" dirty="0">
              <a:sym typeface="Arial" panose="020B0604020202020204" pitchFamily="34" charset="0"/>
            </a:endParaRPr>
          </a:p>
          <a:p>
            <a:pPr algn="just" fontAlgn="auto">
              <a:lnSpc>
                <a:spcPct val="150000"/>
              </a:lnSpc>
            </a:pPr>
            <a:r>
              <a:rPr lang="en-US" sz="1100" b="1" dirty="0">
                <a:sym typeface="Arial" panose="020B0604020202020204" pitchFamily="34" charset="0"/>
              </a:rPr>
              <a:t>3</a:t>
            </a:r>
            <a:r>
              <a:rPr sz="1100" b="1" dirty="0">
                <a:sym typeface="Arial" panose="020B0604020202020204" pitchFamily="34" charset="0"/>
              </a:rPr>
              <a:t>）步骤3：爬取某一页的具体内容。</a:t>
            </a:r>
            <a:endParaRPr sz="1100" b="1" dirty="0">
              <a:sym typeface="Arial" panose="020B0604020202020204" pitchFamily="34" charset="0"/>
            </a:endParaRPr>
          </a:p>
          <a:p>
            <a:pPr algn="just" fontAlgn="auto">
              <a:lnSpc>
                <a:spcPct val="150000"/>
              </a:lnSpc>
            </a:pPr>
            <a:r>
              <a:rPr sz="1100" dirty="0"/>
              <a:t>&gt;&gt;&gt;def getcontent(url,page)</a:t>
            </a:r>
            <a:endParaRPr sz="1100" dirty="0"/>
          </a:p>
          <a:p>
            <a:pPr algn="just" fontAlgn="auto">
              <a:lnSpc>
                <a:spcPct val="150000"/>
              </a:lnSpc>
            </a:pPr>
            <a:endParaRPr sz="1100" dirty="0"/>
          </a:p>
          <a:p>
            <a:pPr algn="just" fontAlgn="auto">
              <a:lnSpc>
                <a:spcPct val="150000"/>
              </a:lnSpc>
            </a:pPr>
            <a:r>
              <a:rPr lang="en-US" sz="1100" b="1" dirty="0">
                <a:sym typeface="Arial" panose="020B0604020202020204" pitchFamily="34" charset="0"/>
              </a:rPr>
              <a:t>4</a:t>
            </a:r>
            <a:r>
              <a:rPr sz="1100" b="1" dirty="0">
                <a:sym typeface="Arial" panose="020B0604020202020204" pitchFamily="34" charset="0"/>
              </a:rPr>
              <a:t>）模拟浏览器，获取目的网页响应内容</a:t>
            </a:r>
            <a:endParaRPr sz="1100" b="1" dirty="0">
              <a:sym typeface="Arial" panose="020B0604020202020204" pitchFamily="34" charset="0"/>
            </a:endParaRPr>
          </a:p>
          <a:p>
            <a:pPr algn="just" fontAlgn="auto">
              <a:lnSpc>
                <a:spcPct val="150000"/>
              </a:lnSpc>
            </a:pPr>
            <a:r>
              <a:rPr sz="1100" dirty="0">
                <a:sym typeface="+mn-ea"/>
              </a:rPr>
              <a:t>&gt;&gt;&gt;headers=("User-Agent","Mozilla/5.0 (Windows NT 10.0; WOW64) </a:t>
            </a:r>
            <a:endParaRPr sz="1100" dirty="0">
              <a:sym typeface="+mn-ea"/>
            </a:endParaRPr>
          </a:p>
          <a:p>
            <a:pPr algn="just" fontAlgn="auto">
              <a:lnSpc>
                <a:spcPct val="150000"/>
              </a:lnSpc>
            </a:pPr>
            <a:r>
              <a:rPr sz="1100" dirty="0">
                <a:sym typeface="+mn-ea"/>
              </a:rPr>
              <a:t>AppleWebKit/537.36 (KHTML, like Gecko) Chrome/59.0.3071.115 Safari/537.36")</a:t>
            </a:r>
            <a:endParaRPr sz="1100" dirty="0">
              <a:sym typeface="+mn-ea"/>
            </a:endParaRPr>
          </a:p>
          <a:p>
            <a:pPr algn="just" fontAlgn="auto">
              <a:lnSpc>
                <a:spcPct val="150000"/>
              </a:lnSpc>
            </a:pPr>
            <a:r>
              <a:rPr sz="1100" dirty="0">
                <a:sym typeface="+mn-ea"/>
              </a:rPr>
              <a:t>&gt;&gt;&gt;opener=urllib.request.build_opener()</a:t>
            </a:r>
            <a:endParaRPr sz="1100" dirty="0">
              <a:sym typeface="+mn-ea"/>
            </a:endParaRPr>
          </a:p>
          <a:p>
            <a:pPr algn="just" fontAlgn="auto">
              <a:lnSpc>
                <a:spcPct val="150000"/>
              </a:lnSpc>
            </a:pPr>
            <a:r>
              <a:rPr sz="1100" dirty="0">
                <a:sym typeface="+mn-ea"/>
              </a:rPr>
              <a:t>&gt;&gt;&gt;opener.addheaders=[headers]</a:t>
            </a:r>
            <a:endParaRPr sz="1100" dirty="0">
              <a:sym typeface="+mn-ea"/>
            </a:endParaRPr>
          </a:p>
          <a:p>
            <a:pPr algn="just" fontAlgn="auto">
              <a:lnSpc>
                <a:spcPct val="150000"/>
              </a:lnSpc>
            </a:pPr>
            <a:r>
              <a:rPr sz="1100" dirty="0">
                <a:sym typeface="+mn-ea"/>
              </a:rPr>
              <a:t>&gt;&gt;&gt;data=opener.open(url).read().decode("utf=8")</a:t>
            </a:r>
            <a:endParaRPr sz="11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204085" cy="299085"/>
          </a:xfrm>
          <a:prstGeom prst="rect">
            <a:avLst/>
          </a:prstGeom>
          <a:noFill/>
        </p:spPr>
        <p:txBody>
          <a:bodyPr wrap="none" rtlCol="0">
            <a:spAutoFit/>
          </a:bodyPr>
          <a:lstStyle/>
          <a:p>
            <a:pPr algn="l"/>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 </a:t>
            </a:r>
            <a:endParaRPr lang="zh-CN" altLang="en-US" sz="1350" dirty="0">
              <a:solidFill>
                <a:prstClr val="white"/>
              </a:solidFill>
            </a:endParaRPr>
          </a:p>
        </p:txBody>
      </p:sp>
      <p:sp>
        <p:nvSpPr>
          <p:cNvPr id="37" name="文本框 6"/>
          <p:cNvSpPr txBox="1"/>
          <p:nvPr/>
        </p:nvSpPr>
        <p:spPr>
          <a:xfrm>
            <a:off x="452232" y="173917"/>
            <a:ext cx="1962785" cy="414020"/>
          </a:xfrm>
          <a:prstGeom prst="rect">
            <a:avLst/>
          </a:prstGeom>
          <a:noFill/>
        </p:spPr>
        <p:txBody>
          <a:bodyPr wrap="none" rtlCol="0">
            <a:spAutoFit/>
          </a:bodyPr>
          <a:lstStyle/>
          <a:p>
            <a:pPr algn="l"/>
            <a:r>
              <a:rPr lang="en-US" altLang="zh-CN" sz="2100" b="1" spc="225" dirty="0" smtClean="0">
                <a:solidFill>
                  <a:prstClr val="white"/>
                </a:solidFill>
                <a:sym typeface="+mn-ea"/>
              </a:rPr>
              <a:t>7.2 </a:t>
            </a:r>
            <a:r>
              <a:rPr lang="zh-CN" altLang="en-US" sz="2100" b="1" spc="225" dirty="0" smtClean="0">
                <a:solidFill>
                  <a:prstClr val="white"/>
                </a:solidFill>
                <a:sym typeface="+mn-ea"/>
              </a:rPr>
              <a:t>网页爬虫</a:t>
            </a:r>
            <a:endParaRPr lang="zh-CN" altLang="en-US" sz="2100" b="1" spc="225" dirty="0" smtClean="0">
              <a:solidFill>
                <a:prstClr val="white"/>
              </a:solidFill>
              <a:sym typeface="+mn-ea"/>
            </a:endParaRPr>
          </a:p>
        </p:txBody>
      </p:sp>
      <p:sp>
        <p:nvSpPr>
          <p:cNvPr id="3" name="矩形 2"/>
          <p:cNvSpPr/>
          <p:nvPr/>
        </p:nvSpPr>
        <p:spPr>
          <a:xfrm>
            <a:off x="508487" y="983315"/>
            <a:ext cx="2981325" cy="398780"/>
          </a:xfrm>
          <a:prstGeom prst="rect">
            <a:avLst/>
          </a:prstGeom>
        </p:spPr>
        <p:txBody>
          <a:bodyPr wrap="none">
            <a:spAutoFit/>
          </a:bodyPr>
          <a:lstStyle/>
          <a:p>
            <a:pPr algn="l"/>
            <a:r>
              <a:rPr lang="en-US" altLang="zh-CN" sz="2000" b="1" dirty="0">
                <a:solidFill>
                  <a:srgbClr val="3D89BC"/>
                </a:solidFill>
                <a:sym typeface="+mn-ea"/>
              </a:rPr>
              <a:t>1.2.2  </a:t>
            </a:r>
            <a:r>
              <a:rPr lang="zh-CN" altLang="en-US" sz="2000" b="1" dirty="0">
                <a:solidFill>
                  <a:srgbClr val="3D89BC"/>
                </a:solidFill>
                <a:sym typeface="+mn-ea"/>
              </a:rPr>
              <a:t>网络爬虫异常处理</a:t>
            </a:r>
            <a:endParaRPr lang="zh-CN" altLang="en-US" sz="2000" b="1" dirty="0">
              <a:solidFill>
                <a:srgbClr val="3D89BC"/>
              </a:solidFill>
              <a:sym typeface="+mn-ea"/>
            </a:endParaRPr>
          </a:p>
        </p:txBody>
      </p:sp>
      <p:sp>
        <p:nvSpPr>
          <p:cNvPr id="5" name="文本框 4"/>
          <p:cNvSpPr txBox="1"/>
          <p:nvPr/>
        </p:nvSpPr>
        <p:spPr>
          <a:xfrm>
            <a:off x="639445" y="1271270"/>
            <a:ext cx="7971790" cy="4523105"/>
          </a:xfrm>
          <a:prstGeom prst="rect">
            <a:avLst/>
          </a:prstGeom>
          <a:noFill/>
        </p:spPr>
        <p:txBody>
          <a:bodyPr wrap="square" rtlCol="0" anchor="t">
            <a:spAutoFit/>
          </a:bodyPr>
          <a:lstStyle/>
          <a:p>
            <a:pPr indent="0" fontAlgn="auto">
              <a:lnSpc>
                <a:spcPct val="150000"/>
              </a:lnSpc>
              <a:buClr>
                <a:srgbClr val="3D89BC"/>
              </a:buClr>
              <a:buFont typeface="Wingdings" panose="05000000000000000000" charset="0"/>
              <a:buNone/>
            </a:pPr>
            <a:endParaRPr lang="zh-CN" altLang="en-US" sz="1600"/>
          </a:p>
          <a:p>
            <a:pPr marL="285750" indent="-285750" fontAlgn="auto">
              <a:lnSpc>
                <a:spcPct val="150000"/>
              </a:lnSpc>
              <a:buClr>
                <a:srgbClr val="3D89BC"/>
              </a:buClr>
              <a:buFont typeface="Wingdings" panose="05000000000000000000" charset="0"/>
              <a:buChar char="l"/>
            </a:pPr>
            <a:r>
              <a:rPr lang="zh-CN" altLang="en-US" sz="1600"/>
              <a:t>异常处理：当通过几十个代理IP实现爬虫操作时，如果其中一个代理IP突然不响应了就会报错，并且这种错误触发率极高。但是一个出问题并不会影响到整个脚本的任务，所以当捕获到此类异常的时候，直接忽略即可。</a:t>
            </a:r>
            <a:endParaRPr lang="zh-CN" altLang="en-US" sz="1600"/>
          </a:p>
          <a:p>
            <a:pPr marL="285750" indent="-285750" fontAlgn="auto">
              <a:lnSpc>
                <a:spcPct val="150000"/>
              </a:lnSpc>
              <a:buClr>
                <a:srgbClr val="3D89BC"/>
              </a:buClr>
              <a:buFont typeface="Wingdings" panose="05000000000000000000" charset="0"/>
              <a:buChar char="l"/>
            </a:pPr>
            <a:r>
              <a:rPr lang="zh-CN" altLang="en-US" sz="1600"/>
              <a:t>URLError：通常，在没有网络连接（没有路由到特定服务器），或者服务器不存在的情况，就会触发URLError。这种情况下，异常通常会包含一个由错误编码和错误信息组成的reason属性。</a:t>
            </a:r>
            <a:endParaRPr lang="zh-CN" altLang="en-US" sz="1600"/>
          </a:p>
          <a:p>
            <a:pPr marL="285750" indent="-285750" fontAlgn="auto">
              <a:lnSpc>
                <a:spcPct val="150000"/>
              </a:lnSpc>
              <a:buClr>
                <a:srgbClr val="3D89BC"/>
              </a:buClr>
              <a:buFont typeface="Wingdings" panose="05000000000000000000" charset="0"/>
              <a:buChar char="l"/>
            </a:pPr>
            <a:r>
              <a:rPr lang="zh-CN" altLang="en-US" sz="1600"/>
              <a:t>HTTPError：HTTPError是URLError的子类，服务器上每一个HTTP的响应都包含一个数字的“状态码”。有时候状态码会指出服务器无法完成的请求类型，一般情况下Python会自动处理一部分这类响应，如果有一些无法处理的，就会抛出HTTPError异常。这些异常包括典型的404（页面不存在），403（请求禁止）和401（验证请求）。</a:t>
            </a:r>
            <a:endParaRPr lang="zh-CN" altLang="en-US"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754534" y="3466147"/>
            <a:ext cx="5693399" cy="414020"/>
            <a:chOff x="1807265" y="2462595"/>
            <a:chExt cx="5693399" cy="414020"/>
          </a:xfrm>
        </p:grpSpPr>
        <p:sp>
          <p:nvSpPr>
            <p:cNvPr id="58" name="圆角矩形 57"/>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9" name="矩形 58"/>
            <p:cNvSpPr/>
            <p:nvPr/>
          </p:nvSpPr>
          <p:spPr>
            <a:xfrm>
              <a:off x="1883286" y="2462595"/>
              <a:ext cx="2712085"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7.3</a:t>
              </a:r>
              <a:r>
                <a:rPr lang="zh-CN" altLang="en-US" sz="2100" spc="225" dirty="0">
                  <a:solidFill>
                    <a:schemeClr val="bg1"/>
                  </a:solidFill>
                  <a:latin typeface="微软雅黑" panose="020B0503020204020204" pitchFamily="34" charset="-122"/>
                  <a:ea typeface="微软雅黑" panose="020B0503020204020204" pitchFamily="34" charset="-122"/>
                </a:rPr>
                <a:t>　行为日志采集</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1754534" y="2780267"/>
            <a:ext cx="5693399" cy="424800"/>
            <a:chOff x="1807265" y="3400693"/>
            <a:chExt cx="5693399" cy="424800"/>
          </a:xfrm>
        </p:grpSpPr>
        <p:sp>
          <p:nvSpPr>
            <p:cNvPr id="48" name="圆角矩形 47"/>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矩形 48"/>
            <p:cNvSpPr/>
            <p:nvPr/>
          </p:nvSpPr>
          <p:spPr>
            <a:xfrm>
              <a:off x="1881814" y="3411473"/>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网络爬虫</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1754534" y="2064479"/>
            <a:ext cx="5693399" cy="424801"/>
            <a:chOff x="1807265" y="3866296"/>
            <a:chExt cx="5693399" cy="424801"/>
          </a:xfrm>
        </p:grpSpPr>
        <p:sp>
          <p:nvSpPr>
            <p:cNvPr id="56" name="圆角矩形 55"/>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1881814" y="3877077"/>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网页结构</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95413" y="1169836"/>
              <a:ext cx="2153154" cy="521970"/>
            </a:xfrm>
            <a:prstGeom prst="rect">
              <a:avLst/>
            </a:prstGeom>
            <a:noFill/>
          </p:spPr>
          <p:txBody>
            <a:bodyPr wrap="none" rtlCol="0">
              <a:spAutoFit/>
            </a:bodyPr>
            <a:lstStyle/>
            <a:p>
              <a:pPr algn="ctr"/>
              <a:r>
                <a:rPr lang="zh-CN" altLang="en-US" sz="2800" dirty="0">
                  <a:solidFill>
                    <a:schemeClr val="accent4"/>
                  </a:solidFill>
                </a:rPr>
                <a:t>第七</a:t>
              </a:r>
              <a:r>
                <a:rPr lang="zh-CN" altLang="en-US" sz="2800" dirty="0" smtClean="0">
                  <a:solidFill>
                    <a:schemeClr val="accent4"/>
                  </a:solidFill>
                </a:rPr>
                <a:t>章　采集</a:t>
              </a:r>
              <a:r>
                <a:rPr lang="en-US" altLang="zh-CN" sz="2800" dirty="0" smtClean="0">
                  <a:solidFill>
                    <a:schemeClr val="accent4"/>
                  </a:solidFill>
                </a:rPr>
                <a:t>Web</a:t>
              </a:r>
              <a:r>
                <a:rPr lang="zh-CN" altLang="en-US" sz="2800" dirty="0" smtClean="0">
                  <a:solidFill>
                    <a:schemeClr val="accent4"/>
                  </a:solidFill>
                </a:rPr>
                <a:t>数据实例</a:t>
              </a:r>
              <a:endParaRPr lang="zh-CN" altLang="en-US" sz="2800" dirty="0" smtClean="0">
                <a:solidFill>
                  <a:schemeClr val="accent4"/>
                </a:solidFill>
              </a:endParaRPr>
            </a:p>
          </p:txBody>
        </p:sp>
      </p:grpSp>
      <p:grpSp>
        <p:nvGrpSpPr>
          <p:cNvPr id="70" name="组合 69"/>
          <p:cNvGrpSpPr/>
          <p:nvPr/>
        </p:nvGrpSpPr>
        <p:grpSpPr>
          <a:xfrm>
            <a:off x="1754534" y="4185131"/>
            <a:ext cx="5693399" cy="424801"/>
            <a:chOff x="1807265" y="3866296"/>
            <a:chExt cx="5693399" cy="424801"/>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4" name="矩形 53"/>
            <p:cNvSpPr/>
            <p:nvPr/>
          </p:nvSpPr>
          <p:spPr>
            <a:xfrm>
              <a:off x="1881814" y="3877077"/>
              <a:ext cx="300736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上机练习与实训</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2370455" cy="322580"/>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行为日志采集</a:t>
            </a:r>
            <a:endParaRPr lang="zh-CN" altLang="en-US" sz="2100" b="1" spc="225" dirty="0" smtClean="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153285" cy="299085"/>
          </a:xfrm>
          <a:prstGeom prst="rect">
            <a:avLst/>
          </a:prstGeom>
          <a:noFill/>
        </p:spPr>
        <p:txBody>
          <a:bodyPr wrap="none" rtlCol="0">
            <a:spAutoFit/>
          </a:bodyPr>
          <a:lstStyle/>
          <a:p>
            <a:r>
              <a:rPr lang="zh-CN" altLang="en-US" sz="1350" dirty="0" smtClean="0">
                <a:solidFill>
                  <a:prstClr val="white"/>
                </a:solidFill>
              </a:rPr>
              <a:t>第七章 采集</a:t>
            </a:r>
            <a:r>
              <a:rPr lang="en-US" altLang="zh-CN" sz="1350" dirty="0" smtClean="0">
                <a:solidFill>
                  <a:prstClr val="white"/>
                </a:solidFill>
              </a:rPr>
              <a:t>Web</a:t>
            </a:r>
            <a:r>
              <a:rPr lang="zh-CN" altLang="en-US" sz="1350" dirty="0" smtClean="0">
                <a:solidFill>
                  <a:prstClr val="white"/>
                </a:solidFill>
              </a:rPr>
              <a:t>数据实例</a:t>
            </a:r>
            <a:endParaRPr lang="zh-CN" altLang="en-US" sz="1350" dirty="0" smtClean="0">
              <a:solidFill>
                <a:prstClr val="white"/>
              </a:solidFill>
            </a:endParaRPr>
          </a:p>
        </p:txBody>
      </p:sp>
      <p:sp>
        <p:nvSpPr>
          <p:cNvPr id="2" name="文本框 1"/>
          <p:cNvSpPr txBox="1"/>
          <p:nvPr/>
        </p:nvSpPr>
        <p:spPr>
          <a:xfrm>
            <a:off x="607695" y="1146810"/>
            <a:ext cx="3158490" cy="368300"/>
          </a:xfrm>
          <a:prstGeom prst="rect">
            <a:avLst/>
          </a:prstGeom>
          <a:noFill/>
        </p:spPr>
        <p:txBody>
          <a:bodyPr wrap="none" rtlCol="0" anchor="t">
            <a:spAutoFit/>
          </a:bodyPr>
          <a:p>
            <a:r>
              <a:rPr lang="en-US" altLang="zh-CN" b="1" dirty="0">
                <a:solidFill>
                  <a:srgbClr val="3D89BC"/>
                </a:solidFill>
                <a:sym typeface="+mn-ea"/>
              </a:rPr>
              <a:t>1.3.1  </a:t>
            </a:r>
            <a:r>
              <a:rPr lang="zh-CN" altLang="en-US" b="1" dirty="0">
                <a:solidFill>
                  <a:srgbClr val="3D89BC"/>
                </a:solidFill>
                <a:sym typeface="+mn-ea"/>
              </a:rPr>
              <a:t>用户实时行为数据采集</a:t>
            </a:r>
            <a:endParaRPr lang="zh-CN" altLang="en-US" b="1" dirty="0">
              <a:solidFill>
                <a:srgbClr val="3D89BC"/>
              </a:solidFill>
              <a:sym typeface="+mn-ea"/>
            </a:endParaRPr>
          </a:p>
        </p:txBody>
      </p:sp>
      <p:sp>
        <p:nvSpPr>
          <p:cNvPr id="3" name="文本框 2"/>
          <p:cNvSpPr txBox="1"/>
          <p:nvPr/>
        </p:nvSpPr>
        <p:spPr>
          <a:xfrm>
            <a:off x="741680" y="1626870"/>
            <a:ext cx="7893050" cy="1938020"/>
          </a:xfrm>
          <a:prstGeom prst="rect">
            <a:avLst/>
          </a:prstGeom>
          <a:noFill/>
        </p:spPr>
        <p:txBody>
          <a:bodyPr wrap="square" rtlCol="0">
            <a:spAutoFit/>
          </a:bodyPr>
          <a:p>
            <a:pPr fontAlgn="auto">
              <a:lnSpc>
                <a:spcPct val="150000"/>
              </a:lnSpc>
            </a:pPr>
            <a:r>
              <a:rPr lang="zh-CN" altLang="en-US" sz="1600"/>
              <a:t>用户行为日志采集是网站数据分析的第一步。而采集工具需要收集用户浏览目标网站的行为（如打开网页、停留时间、单击按钮、打开次数、客户端IP、业务流步骤等）及行为附加数据（浏览器、操作系统、Cookies等）。</a:t>
            </a:r>
            <a:endParaRPr lang="zh-CN" altLang="en-US" sz="1600"/>
          </a:p>
          <a:p>
            <a:pPr marL="285750" indent="-285750" fontAlgn="auto">
              <a:lnSpc>
                <a:spcPct val="150000"/>
              </a:lnSpc>
              <a:buFont typeface="Wingdings" panose="05000000000000000000" charset="0"/>
              <a:buChar char="u"/>
            </a:pPr>
            <a:r>
              <a:rPr lang="zh-CN" altLang="en-US" sz="1600"/>
              <a:t>（</a:t>
            </a:r>
            <a:r>
              <a:rPr lang="en-US" altLang="zh-CN" sz="1600"/>
              <a:t>1</a:t>
            </a:r>
            <a:r>
              <a:rPr lang="zh-CN" altLang="en-US" sz="1600"/>
              <a:t>）JavaScript埋点进行数据收集</a:t>
            </a:r>
            <a:endParaRPr lang="zh-CN" altLang="en-US" sz="1600"/>
          </a:p>
          <a:p>
            <a:pPr indent="0" fontAlgn="auto">
              <a:lnSpc>
                <a:spcPct val="150000"/>
              </a:lnSpc>
              <a:buFont typeface="Wingdings" panose="05000000000000000000" charset="0"/>
              <a:buNone/>
            </a:pPr>
            <a:r>
              <a:rPr lang="zh-CN" altLang="en-US" sz="1600"/>
              <a:t>利用JavaScript埋点进行数据收集的基本流程如下图所示：</a:t>
            </a:r>
            <a:endParaRPr lang="zh-CN" altLang="en-US" sz="1600"/>
          </a:p>
        </p:txBody>
      </p:sp>
      <p:graphicFrame>
        <p:nvGraphicFramePr>
          <p:cNvPr id="4" name="对象 -2147482616"/>
          <p:cNvGraphicFramePr/>
          <p:nvPr/>
        </p:nvGraphicFramePr>
        <p:xfrm>
          <a:off x="2811145" y="3670935"/>
          <a:ext cx="3751580" cy="1938020"/>
        </p:xfrm>
        <a:graphic>
          <a:graphicData uri="http://schemas.openxmlformats.org/presentationml/2006/ole">
            <mc:AlternateContent xmlns:mc="http://schemas.openxmlformats.org/markup-compatibility/2006">
              <mc:Choice xmlns:v="urn:schemas-microsoft-com:vml" Requires="v">
                <p:oleObj spid="_x0000_s3076" name="" r:id="rId1" imgW="5795010" imgH="2941320" progId="Visio.Drawing.11">
                  <p:embed/>
                </p:oleObj>
              </mc:Choice>
              <mc:Fallback>
                <p:oleObj name="" r:id="rId1" imgW="5795010" imgH="2941320" progId="Visio.Drawing.11">
                  <p:embed/>
                  <p:pic>
                    <p:nvPicPr>
                      <p:cNvPr id="0" name="图片 3075"/>
                      <p:cNvPicPr/>
                      <p:nvPr/>
                    </p:nvPicPr>
                    <p:blipFill>
                      <a:blip r:embed="rId2"/>
                      <a:stretch>
                        <a:fillRect/>
                      </a:stretch>
                    </p:blipFill>
                    <p:spPr>
                      <a:xfrm>
                        <a:off x="2811145" y="3670935"/>
                        <a:ext cx="3751580" cy="1938020"/>
                      </a:xfrm>
                      <a:prstGeom prst="rect">
                        <a:avLst/>
                      </a:prstGeom>
                      <a:noFill/>
                      <a:ln w="38100">
                        <a:noFill/>
                        <a:miter/>
                      </a:ln>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2370455" cy="322580"/>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行为日志采集</a:t>
            </a:r>
            <a:endParaRPr lang="zh-CN" altLang="en-US" sz="2100" b="1" spc="225" dirty="0" smtClean="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153285" cy="299085"/>
          </a:xfrm>
          <a:prstGeom prst="rect">
            <a:avLst/>
          </a:prstGeom>
          <a:noFill/>
        </p:spPr>
        <p:txBody>
          <a:bodyPr wrap="none" rtlCol="0">
            <a:spAutoFit/>
          </a:bodyPr>
          <a:lstStyle/>
          <a:p>
            <a:r>
              <a:rPr lang="zh-CN" altLang="en-US" sz="1350" dirty="0" smtClean="0">
                <a:solidFill>
                  <a:prstClr val="white"/>
                </a:solidFill>
              </a:rPr>
              <a:t>第七章 采集</a:t>
            </a:r>
            <a:r>
              <a:rPr lang="en-US" altLang="zh-CN" sz="1350" dirty="0" smtClean="0">
                <a:solidFill>
                  <a:prstClr val="white"/>
                </a:solidFill>
              </a:rPr>
              <a:t>Web</a:t>
            </a:r>
            <a:r>
              <a:rPr lang="zh-CN" altLang="en-US" sz="1350" dirty="0" smtClean="0">
                <a:solidFill>
                  <a:prstClr val="white"/>
                </a:solidFill>
              </a:rPr>
              <a:t>数据实例</a:t>
            </a:r>
            <a:endParaRPr lang="zh-CN" altLang="en-US" sz="1350" dirty="0" smtClean="0">
              <a:solidFill>
                <a:prstClr val="white"/>
              </a:solidFill>
            </a:endParaRPr>
          </a:p>
        </p:txBody>
      </p:sp>
      <p:sp>
        <p:nvSpPr>
          <p:cNvPr id="2" name="文本框 1"/>
          <p:cNvSpPr txBox="1"/>
          <p:nvPr/>
        </p:nvSpPr>
        <p:spPr>
          <a:xfrm>
            <a:off x="607695" y="1146810"/>
            <a:ext cx="3158490" cy="368300"/>
          </a:xfrm>
          <a:prstGeom prst="rect">
            <a:avLst/>
          </a:prstGeom>
          <a:noFill/>
        </p:spPr>
        <p:txBody>
          <a:bodyPr wrap="none" rtlCol="0" anchor="t">
            <a:spAutoFit/>
          </a:bodyPr>
          <a:p>
            <a:r>
              <a:rPr lang="en-US" altLang="zh-CN" b="1" dirty="0">
                <a:solidFill>
                  <a:srgbClr val="3D89BC"/>
                </a:solidFill>
                <a:sym typeface="+mn-ea"/>
              </a:rPr>
              <a:t>1.3.1  </a:t>
            </a:r>
            <a:r>
              <a:rPr lang="zh-CN" altLang="en-US" b="1" dirty="0">
                <a:solidFill>
                  <a:srgbClr val="3D89BC"/>
                </a:solidFill>
                <a:sym typeface="+mn-ea"/>
              </a:rPr>
              <a:t>用户实时行为数据采集</a:t>
            </a:r>
            <a:endParaRPr lang="zh-CN" altLang="en-US" b="1" dirty="0">
              <a:solidFill>
                <a:srgbClr val="3D89BC"/>
              </a:solidFill>
              <a:sym typeface="+mn-ea"/>
            </a:endParaRPr>
          </a:p>
        </p:txBody>
      </p:sp>
      <p:sp>
        <p:nvSpPr>
          <p:cNvPr id="3" name="文本框 2"/>
          <p:cNvSpPr txBox="1"/>
          <p:nvPr/>
        </p:nvSpPr>
        <p:spPr>
          <a:xfrm>
            <a:off x="741680" y="1626870"/>
            <a:ext cx="7893050" cy="3046095"/>
          </a:xfrm>
          <a:prstGeom prst="rect">
            <a:avLst/>
          </a:prstGeom>
          <a:noFill/>
        </p:spPr>
        <p:txBody>
          <a:bodyPr wrap="square" rtlCol="0">
            <a:spAutoFit/>
          </a:bodyPr>
          <a:p>
            <a:pPr fontAlgn="auto">
              <a:lnSpc>
                <a:spcPct val="150000"/>
              </a:lnSpc>
            </a:pPr>
            <a:r>
              <a:rPr lang="zh-CN" altLang="en-US" sz="1600"/>
              <a:t>（</a:t>
            </a:r>
            <a:r>
              <a:rPr lang="en-US" altLang="zh-CN" sz="1600"/>
              <a:t>1</a:t>
            </a:r>
            <a:r>
              <a:rPr lang="zh-CN" altLang="en-US" sz="1600"/>
              <a:t>）JavaScript埋点进行数据收集</a:t>
            </a:r>
            <a:endParaRPr lang="zh-CN" altLang="en-US" sz="1600"/>
          </a:p>
          <a:p>
            <a:pPr indent="0" fontAlgn="auto">
              <a:lnSpc>
                <a:spcPct val="150000"/>
              </a:lnSpc>
              <a:buFont typeface="Wingdings" panose="05000000000000000000" charset="0"/>
              <a:buNone/>
            </a:pPr>
            <a:r>
              <a:rPr lang="zh-CN" altLang="en-US" sz="1600"/>
              <a:t>具体步骤操作如下所示：</a:t>
            </a:r>
            <a:endParaRPr lang="zh-CN" altLang="en-US" sz="1600"/>
          </a:p>
          <a:p>
            <a:pPr indent="0" fontAlgn="auto">
              <a:lnSpc>
                <a:spcPct val="150000"/>
              </a:lnSpc>
              <a:buFont typeface="Wingdings" panose="05000000000000000000" charset="0"/>
              <a:buNone/>
            </a:pPr>
            <a:r>
              <a:rPr lang="zh-CN" altLang="en-US" sz="1600"/>
              <a:t>① 用户的行为（比如打开网页）触发浏览器对被统计页面的一个HTTP请求。</a:t>
            </a:r>
            <a:endParaRPr lang="zh-CN" altLang="en-US" sz="1600"/>
          </a:p>
          <a:p>
            <a:pPr indent="0" fontAlgn="auto">
              <a:lnSpc>
                <a:spcPct val="150000"/>
              </a:lnSpc>
              <a:buFont typeface="Wingdings" panose="05000000000000000000" charset="0"/>
              <a:buNone/>
            </a:pPr>
            <a:r>
              <a:rPr lang="zh-CN" altLang="en-US" sz="1600"/>
              <a:t>② 页面中埋点的JavaScript片段会被执行，指向一个独立的JS文件，会被浏览器请求并执行，也就是数据采集过程。</a:t>
            </a:r>
            <a:endParaRPr lang="zh-CN" altLang="en-US" sz="1600"/>
          </a:p>
          <a:p>
            <a:pPr indent="0" fontAlgn="auto">
              <a:lnSpc>
                <a:spcPct val="150000"/>
              </a:lnSpc>
              <a:buFont typeface="Wingdings" panose="05000000000000000000" charset="0"/>
              <a:buNone/>
            </a:pPr>
            <a:r>
              <a:rPr lang="zh-CN" altLang="en-US" sz="1600"/>
              <a:t>③ 数据收集完成后，会将收集到的数据通过HTTP参数的方式传递给后端脚本，后端脚本解析参数并按固定格式记录到访问日志，同时可能会在HTTP响应中给客户端种植一些用于追踪的Cookie。</a:t>
            </a:r>
            <a:endParaRPr lang="zh-CN" altLang="en-US" sz="1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2370455" cy="322580"/>
          </a:xfrm>
          <a:prstGeom prst="rect">
            <a:avLst/>
          </a:prstGeom>
          <a:noFill/>
        </p:spPr>
        <p:txBody>
          <a:bodyPr wrap="none" lIns="0" tIns="0" rIns="0" bIns="0" rtlCol="0">
            <a:spAutoFit/>
          </a:bodyPr>
          <a:lstStyle/>
          <a:p>
            <a:r>
              <a:rPr lang="en-US" altLang="zh-CN" sz="2100" b="1" spc="225" dirty="0" smtClean="0">
                <a:solidFill>
                  <a:prstClr val="white"/>
                </a:solidFill>
              </a:rPr>
              <a:t>7.3 </a:t>
            </a:r>
            <a:r>
              <a:rPr lang="zh-CN" altLang="en-US" sz="2100" b="1" spc="225" dirty="0" smtClean="0">
                <a:solidFill>
                  <a:prstClr val="white"/>
                </a:solidFill>
              </a:rPr>
              <a:t>行为日志采集</a:t>
            </a:r>
            <a:endParaRPr lang="zh-CN" altLang="en-US" sz="2100" b="1" spc="225" dirty="0" smtClean="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153285" cy="299085"/>
          </a:xfrm>
          <a:prstGeom prst="rect">
            <a:avLst/>
          </a:prstGeom>
          <a:noFill/>
        </p:spPr>
        <p:txBody>
          <a:bodyPr wrap="none" rtlCol="0">
            <a:spAutoFit/>
          </a:bodyPr>
          <a:lstStyle/>
          <a:p>
            <a:r>
              <a:rPr lang="zh-CN" altLang="en-US" sz="1350" dirty="0" smtClean="0">
                <a:solidFill>
                  <a:prstClr val="white"/>
                </a:solidFill>
              </a:rPr>
              <a:t>第七章 采集</a:t>
            </a:r>
            <a:r>
              <a:rPr lang="en-US" altLang="zh-CN" sz="1350" dirty="0" smtClean="0">
                <a:solidFill>
                  <a:prstClr val="white"/>
                </a:solidFill>
              </a:rPr>
              <a:t>Web</a:t>
            </a:r>
            <a:r>
              <a:rPr lang="zh-CN" altLang="en-US" sz="1350" dirty="0" smtClean="0">
                <a:solidFill>
                  <a:prstClr val="white"/>
                </a:solidFill>
              </a:rPr>
              <a:t>数据实例</a:t>
            </a:r>
            <a:endParaRPr lang="zh-CN" altLang="en-US" sz="1350" dirty="0" smtClean="0">
              <a:solidFill>
                <a:prstClr val="white"/>
              </a:solidFill>
            </a:endParaRPr>
          </a:p>
        </p:txBody>
      </p:sp>
      <p:sp>
        <p:nvSpPr>
          <p:cNvPr id="2" name="文本框 1"/>
          <p:cNvSpPr txBox="1"/>
          <p:nvPr/>
        </p:nvSpPr>
        <p:spPr>
          <a:xfrm>
            <a:off x="607695" y="1146810"/>
            <a:ext cx="3158490" cy="368300"/>
          </a:xfrm>
          <a:prstGeom prst="rect">
            <a:avLst/>
          </a:prstGeom>
          <a:noFill/>
        </p:spPr>
        <p:txBody>
          <a:bodyPr wrap="none" rtlCol="0" anchor="t">
            <a:spAutoFit/>
          </a:bodyPr>
          <a:p>
            <a:r>
              <a:rPr lang="en-US" altLang="zh-CN" b="1" dirty="0">
                <a:solidFill>
                  <a:srgbClr val="3D89BC"/>
                </a:solidFill>
                <a:sym typeface="+mn-ea"/>
              </a:rPr>
              <a:t>1.3.1  </a:t>
            </a:r>
            <a:r>
              <a:rPr lang="zh-CN" altLang="en-US" b="1" dirty="0">
                <a:solidFill>
                  <a:srgbClr val="3D89BC"/>
                </a:solidFill>
                <a:sym typeface="+mn-ea"/>
              </a:rPr>
              <a:t>用户实时行为数据采集</a:t>
            </a:r>
            <a:endParaRPr lang="zh-CN" altLang="en-US" b="1" dirty="0">
              <a:solidFill>
                <a:srgbClr val="3D89BC"/>
              </a:solidFill>
              <a:sym typeface="+mn-ea"/>
            </a:endParaRPr>
          </a:p>
        </p:txBody>
      </p:sp>
      <p:sp>
        <p:nvSpPr>
          <p:cNvPr id="3" name="文本框 2"/>
          <p:cNvSpPr txBox="1"/>
          <p:nvPr/>
        </p:nvSpPr>
        <p:spPr>
          <a:xfrm>
            <a:off x="741680" y="1626870"/>
            <a:ext cx="7893050" cy="4154170"/>
          </a:xfrm>
          <a:prstGeom prst="rect">
            <a:avLst/>
          </a:prstGeom>
          <a:noFill/>
        </p:spPr>
        <p:txBody>
          <a:bodyPr wrap="square" rtlCol="0">
            <a:spAutoFit/>
          </a:bodyPr>
          <a:p>
            <a:pPr marL="285750" indent="-285750" fontAlgn="auto">
              <a:lnSpc>
                <a:spcPct val="150000"/>
              </a:lnSpc>
              <a:buFont typeface="Wingdings" panose="05000000000000000000" charset="0"/>
              <a:buChar char="u"/>
            </a:pPr>
            <a:r>
              <a:rPr lang="zh-CN" altLang="en-US" sz="1600"/>
              <a:t>（</a:t>
            </a:r>
            <a:r>
              <a:rPr lang="en-US" altLang="zh-CN" sz="1600"/>
              <a:t>2</a:t>
            </a:r>
            <a:r>
              <a:rPr lang="zh-CN" altLang="en-US" sz="1600"/>
              <a:t>）J</a:t>
            </a:r>
            <a:r>
              <a:rPr lang="en-US" altLang="zh-CN" sz="1600"/>
              <a:t>S</a:t>
            </a:r>
            <a:r>
              <a:rPr lang="zh-CN" altLang="en-US" sz="1600"/>
              <a:t>埋点案例</a:t>
            </a:r>
            <a:endParaRPr lang="zh-CN" altLang="en-US" sz="1600"/>
          </a:p>
          <a:p>
            <a:pPr indent="0" fontAlgn="auto">
              <a:lnSpc>
                <a:spcPct val="150000"/>
              </a:lnSpc>
              <a:buFont typeface="Wingdings" panose="05000000000000000000" charset="0"/>
              <a:buNone/>
            </a:pPr>
            <a:r>
              <a:rPr lang="zh-CN" altLang="en-US" sz="1600"/>
              <a:t>JS埋点通过使用JS收集客户端的Cookie信息，发送到后台一组服务器。例如借助新浪IP地址库，显示本地城市名称代码如下：</a:t>
            </a:r>
            <a:endParaRPr lang="zh-CN" altLang="en-US" sz="1600"/>
          </a:p>
          <a:p>
            <a:pPr indent="0" fontAlgn="auto">
              <a:lnSpc>
                <a:spcPct val="150000"/>
              </a:lnSpc>
              <a:buFont typeface="Wingdings" panose="05000000000000000000" charset="0"/>
              <a:buNone/>
            </a:pPr>
            <a:r>
              <a:rPr lang="zh-CN" altLang="en-US" sz="1600"/>
              <a:t>&lt;script src="http://int.dpool.sina.com.cn/iplookup/iplookup.php?format=js" </a:t>
            </a:r>
            <a:endParaRPr lang="zh-CN" altLang="en-US" sz="1600"/>
          </a:p>
          <a:p>
            <a:pPr indent="0" fontAlgn="auto">
              <a:lnSpc>
                <a:spcPct val="150000"/>
              </a:lnSpc>
              <a:buFont typeface="Wingdings" panose="05000000000000000000" charset="0"/>
              <a:buNone/>
            </a:pPr>
            <a:r>
              <a:rPr lang="zh-CN" altLang="en-US" sz="1600"/>
              <a:t>type="text/ecmascript"&gt;&lt;/script&gt;    </a:t>
            </a:r>
            <a:endParaRPr lang="zh-CN" altLang="en-US" sz="1600"/>
          </a:p>
          <a:p>
            <a:pPr indent="0" fontAlgn="auto">
              <a:lnSpc>
                <a:spcPct val="150000"/>
              </a:lnSpc>
              <a:buFont typeface="Wingdings" panose="05000000000000000000" charset="0"/>
              <a:buNone/>
            </a:pPr>
            <a:r>
              <a:rPr lang="zh-CN" altLang="en-US" sz="1600"/>
              <a:t>remote_ip_info.country  </a:t>
            </a:r>
            <a:endParaRPr lang="zh-CN" altLang="en-US" sz="1600"/>
          </a:p>
          <a:p>
            <a:pPr indent="0" fontAlgn="auto">
              <a:lnSpc>
                <a:spcPct val="150000"/>
              </a:lnSpc>
              <a:buFont typeface="Wingdings" panose="05000000000000000000" charset="0"/>
              <a:buNone/>
            </a:pPr>
            <a:r>
              <a:rPr lang="zh-CN" altLang="en-US" sz="1600"/>
              <a:t>remote_ip_info.province  </a:t>
            </a:r>
            <a:endParaRPr lang="zh-CN" altLang="en-US" sz="1600"/>
          </a:p>
          <a:p>
            <a:pPr indent="0" fontAlgn="auto">
              <a:lnSpc>
                <a:spcPct val="150000"/>
              </a:lnSpc>
              <a:buFont typeface="Wingdings" panose="05000000000000000000" charset="0"/>
              <a:buNone/>
            </a:pPr>
            <a:r>
              <a:rPr lang="zh-CN" altLang="en-US" sz="1600"/>
              <a:t>remote_ip_info.city </a:t>
            </a:r>
            <a:endParaRPr lang="zh-CN" altLang="en-US" sz="1600"/>
          </a:p>
          <a:p>
            <a:pPr indent="0" fontAlgn="auto">
              <a:lnSpc>
                <a:spcPct val="150000"/>
              </a:lnSpc>
              <a:buFont typeface="Wingdings" panose="05000000000000000000" charset="0"/>
              <a:buNone/>
            </a:pPr>
            <a:r>
              <a:rPr lang="zh-CN" altLang="en-US" sz="1600"/>
              <a:t>然后依次获取客户端IP、获取用户的访问开始时间、访问结束时间，以及用户与网站的交互时间、获取单击按钮事件。</a:t>
            </a:r>
            <a:endParaRPr lang="zh-CN" altLang="en-US" sz="1600"/>
          </a:p>
          <a:p>
            <a:pPr indent="0" fontAlgn="auto">
              <a:lnSpc>
                <a:spcPct val="150000"/>
              </a:lnSpc>
              <a:buFont typeface="Wingdings" panose="05000000000000000000" charset="0"/>
              <a:buNone/>
            </a:pPr>
            <a:endParaRPr lang="zh-CN" altLang="en-US"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2370455" cy="322580"/>
          </a:xfrm>
          <a:prstGeom prst="rect">
            <a:avLst/>
          </a:prstGeom>
          <a:noFill/>
        </p:spPr>
        <p:txBody>
          <a:bodyPr wrap="none" lIns="0" tIns="0" rIns="0" bIns="0" rtlCol="0">
            <a:spAutoFit/>
          </a:bodyPr>
          <a:lstStyle/>
          <a:p>
            <a:pPr algn="l"/>
            <a:r>
              <a:rPr lang="en-US" altLang="zh-CN" sz="2100" b="1" spc="225" dirty="0" smtClean="0">
                <a:solidFill>
                  <a:prstClr val="white"/>
                </a:solidFill>
                <a:sym typeface="+mn-ea"/>
              </a:rPr>
              <a:t>7.3 </a:t>
            </a:r>
            <a:r>
              <a:rPr lang="zh-CN" altLang="en-US" sz="2100" b="1" spc="225" dirty="0" smtClean="0">
                <a:solidFill>
                  <a:prstClr val="white"/>
                </a:solidFill>
                <a:sym typeface="+mn-ea"/>
              </a:rPr>
              <a:t>行为日志采集</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153285" cy="299085"/>
          </a:xfrm>
          <a:prstGeom prst="rect">
            <a:avLst/>
          </a:prstGeom>
          <a:noFill/>
        </p:spPr>
        <p:txBody>
          <a:bodyPr wrap="none" rtlCol="0">
            <a:spAutoFit/>
          </a:bodyPr>
          <a:lstStyle/>
          <a:p>
            <a:pPr algn="l"/>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a:t>
            </a:r>
            <a:endParaRPr lang="zh-CN" altLang="en-US" sz="1350" dirty="0">
              <a:solidFill>
                <a:prstClr val="white"/>
              </a:solidFill>
            </a:endParaRPr>
          </a:p>
        </p:txBody>
      </p:sp>
      <p:sp>
        <p:nvSpPr>
          <p:cNvPr id="4" name="文本框 3"/>
          <p:cNvSpPr txBox="1"/>
          <p:nvPr/>
        </p:nvSpPr>
        <p:spPr>
          <a:xfrm>
            <a:off x="508635" y="1063625"/>
            <a:ext cx="8632190" cy="4646295"/>
          </a:xfrm>
          <a:prstGeom prst="rect">
            <a:avLst/>
          </a:prstGeom>
          <a:noFill/>
        </p:spPr>
        <p:txBody>
          <a:bodyPr wrap="none" rtlCol="0" anchor="t">
            <a:spAutoFit/>
          </a:bodyPr>
          <a:p>
            <a:pPr algn="l"/>
            <a:r>
              <a:rPr lang="en-US" altLang="zh-CN" sz="2000" b="1" dirty="0">
                <a:solidFill>
                  <a:srgbClr val="3D89BC"/>
                </a:solidFill>
                <a:sym typeface="+mn-ea"/>
              </a:rPr>
              <a:t>1.3.2  </a:t>
            </a:r>
            <a:r>
              <a:rPr lang="zh-CN" altLang="en-US" sz="2000" b="1" dirty="0">
                <a:solidFill>
                  <a:srgbClr val="3D89BC"/>
                </a:solidFill>
                <a:sym typeface="+mn-ea"/>
              </a:rPr>
              <a:t>用户实时行为数据分析</a:t>
            </a:r>
            <a:endParaRPr lang="zh-CN" altLang="en-US" b="1" dirty="0">
              <a:solidFill>
                <a:srgbClr val="3D89BC"/>
              </a:solidFill>
              <a:sym typeface="+mn-ea"/>
            </a:endParaRPr>
          </a:p>
          <a:p>
            <a:pPr algn="l"/>
            <a:endParaRPr lang="zh-CN" altLang="en-US" b="1" dirty="0">
              <a:solidFill>
                <a:srgbClr val="3D89BC"/>
              </a:solidFill>
              <a:sym typeface="+mn-ea"/>
            </a:endParaRPr>
          </a:p>
          <a:p>
            <a:pPr indent="0" algn="l">
              <a:buFont typeface="Wingdings" panose="05000000000000000000" charset="0"/>
              <a:buNone/>
            </a:pPr>
            <a:r>
              <a:rPr lang="zh-CN" altLang="en-US" b="1" dirty="0">
                <a:solidFill>
                  <a:srgbClr val="3D89BC"/>
                </a:solidFill>
                <a:sym typeface="+mn-ea"/>
              </a:rPr>
              <a:t>（</a:t>
            </a:r>
            <a:r>
              <a:rPr lang="en-US" altLang="zh-CN" b="1" dirty="0">
                <a:solidFill>
                  <a:srgbClr val="3D89BC"/>
                </a:solidFill>
                <a:sym typeface="+mn-ea"/>
              </a:rPr>
              <a:t>1</a:t>
            </a:r>
            <a:r>
              <a:rPr lang="zh-CN" altLang="en-US" b="1" dirty="0">
                <a:solidFill>
                  <a:srgbClr val="3D89BC"/>
                </a:solidFill>
                <a:sym typeface="+mn-ea"/>
              </a:rPr>
              <a:t>）行为日志采集相关技术</a:t>
            </a:r>
            <a:endParaRPr lang="zh-CN" altLang="en-US" b="1" dirty="0">
              <a:solidFill>
                <a:srgbClr val="3D89BC"/>
              </a:solidFill>
              <a:sym typeface="+mn-ea"/>
            </a:endParaRPr>
          </a:p>
          <a:p>
            <a:pPr marL="285750" indent="-285750" algn="l" fontAlgn="auto">
              <a:lnSpc>
                <a:spcPct val="150000"/>
              </a:lnSpc>
              <a:buFont typeface="Wingdings" panose="05000000000000000000" charset="0"/>
              <a:buChar char="u"/>
            </a:pPr>
            <a:r>
              <a:rPr lang="zh-CN" altLang="en-US" sz="1600" dirty="0">
                <a:solidFill>
                  <a:schemeClr val="tx1"/>
                </a:solidFill>
                <a:sym typeface="+mn-ea"/>
              </a:rPr>
              <a:t>Flume：Flume是Cloudera提供的一个分布式、高可靠的、高可用的海量日志采集、聚合</a:t>
            </a:r>
            <a:endParaRPr lang="zh-CN" altLang="en-US" sz="1600" dirty="0">
              <a:solidFill>
                <a:schemeClr val="tx1"/>
              </a:solidFill>
              <a:sym typeface="+mn-ea"/>
            </a:endParaRPr>
          </a:p>
          <a:p>
            <a:pPr indent="0" algn="l" fontAlgn="auto">
              <a:lnSpc>
                <a:spcPct val="150000"/>
              </a:lnSpc>
              <a:buFont typeface="Wingdings" panose="05000000000000000000" charset="0"/>
              <a:buNone/>
            </a:pPr>
            <a:r>
              <a:rPr lang="zh-CN" altLang="en-US" sz="1600" dirty="0">
                <a:solidFill>
                  <a:schemeClr val="tx1"/>
                </a:solidFill>
                <a:sym typeface="+mn-ea"/>
              </a:rPr>
              <a:t>和传输的系统，它将各个服务器中的数据收集起来并送到指定的地方；</a:t>
            </a:r>
            <a:endParaRPr lang="zh-CN" altLang="en-US" sz="1600" dirty="0">
              <a:solidFill>
                <a:schemeClr val="tx1"/>
              </a:solidFill>
              <a:sym typeface="+mn-ea"/>
            </a:endParaRPr>
          </a:p>
          <a:p>
            <a:pPr marL="285750" indent="-285750" algn="l" fontAlgn="auto">
              <a:lnSpc>
                <a:spcPct val="150000"/>
              </a:lnSpc>
              <a:buFont typeface="Wingdings" panose="05000000000000000000" charset="0"/>
              <a:buChar char="u"/>
            </a:pPr>
            <a:r>
              <a:rPr lang="zh-CN" altLang="en-US" sz="1600" dirty="0">
                <a:solidFill>
                  <a:schemeClr val="tx1"/>
                </a:solidFill>
                <a:sym typeface="+mn-ea"/>
              </a:rPr>
              <a:t>Kafka：Kafka是一种高吞吐量的分布式发布-订阅消息系统，最初由LinkedIn公司开发，之</a:t>
            </a:r>
            <a:endParaRPr lang="zh-CN" altLang="en-US" sz="1600" dirty="0">
              <a:solidFill>
                <a:schemeClr val="tx1"/>
              </a:solidFill>
              <a:sym typeface="+mn-ea"/>
            </a:endParaRPr>
          </a:p>
          <a:p>
            <a:pPr indent="0" algn="l" fontAlgn="auto">
              <a:lnSpc>
                <a:spcPct val="150000"/>
              </a:lnSpc>
              <a:buFont typeface="Wingdings" panose="05000000000000000000" charset="0"/>
              <a:buNone/>
            </a:pPr>
            <a:r>
              <a:rPr lang="zh-CN" altLang="en-US" sz="1600" dirty="0">
                <a:solidFill>
                  <a:schemeClr val="tx1"/>
                </a:solidFill>
                <a:sym typeface="+mn-ea"/>
              </a:rPr>
              <a:t>后成为Apache项目的一部分。</a:t>
            </a:r>
            <a:endParaRPr lang="zh-CN" altLang="en-US" sz="1600" dirty="0">
              <a:solidFill>
                <a:schemeClr val="tx1"/>
              </a:solidFill>
              <a:sym typeface="+mn-ea"/>
            </a:endParaRPr>
          </a:p>
          <a:p>
            <a:pPr marL="285750" indent="-285750" algn="l" fontAlgn="auto">
              <a:lnSpc>
                <a:spcPct val="150000"/>
              </a:lnSpc>
              <a:buFont typeface="Wingdings" panose="05000000000000000000" charset="0"/>
              <a:buChar char="u"/>
            </a:pPr>
            <a:r>
              <a:rPr lang="zh-CN" altLang="en-US" sz="1600" dirty="0">
                <a:solidFill>
                  <a:schemeClr val="tx1"/>
                </a:solidFill>
                <a:sym typeface="+mn-ea"/>
              </a:rPr>
              <a:t>Nginx：Nginx（读作“engine x”）是一款轻量级、高性能的Web 服务器/反向代理服务</a:t>
            </a:r>
            <a:endParaRPr lang="zh-CN" altLang="en-US" sz="1600" dirty="0">
              <a:solidFill>
                <a:schemeClr val="tx1"/>
              </a:solidFill>
              <a:sym typeface="+mn-ea"/>
            </a:endParaRPr>
          </a:p>
          <a:p>
            <a:pPr indent="0" algn="l" fontAlgn="auto">
              <a:lnSpc>
                <a:spcPct val="150000"/>
              </a:lnSpc>
              <a:buFont typeface="Wingdings" panose="05000000000000000000" charset="0"/>
              <a:buNone/>
            </a:pPr>
            <a:r>
              <a:rPr lang="zh-CN" altLang="en-US" sz="1600" dirty="0">
                <a:solidFill>
                  <a:schemeClr val="tx1"/>
                </a:solidFill>
                <a:sym typeface="+mn-ea"/>
              </a:rPr>
              <a:t>器及电子邮件（IMAP/POP3）代理服务器。</a:t>
            </a:r>
            <a:endParaRPr lang="zh-CN" altLang="en-US" sz="1600" dirty="0">
              <a:solidFill>
                <a:schemeClr val="tx1"/>
              </a:solidFill>
              <a:sym typeface="+mn-ea"/>
            </a:endParaRPr>
          </a:p>
          <a:p>
            <a:pPr marL="285750" indent="-285750" algn="l" fontAlgn="auto">
              <a:lnSpc>
                <a:spcPct val="150000"/>
              </a:lnSpc>
              <a:buFont typeface="Wingdings" panose="05000000000000000000" charset="0"/>
              <a:buChar char="u"/>
            </a:pPr>
            <a:r>
              <a:rPr lang="zh-CN" altLang="en-US" sz="1600" dirty="0">
                <a:solidFill>
                  <a:schemeClr val="tx1"/>
                </a:solidFill>
                <a:sym typeface="+mn-ea"/>
              </a:rPr>
              <a:t>Hadoop：Hadoop实现了一个分布式文件系统（Hadoop Distributed File System，</a:t>
            </a:r>
            <a:endParaRPr lang="zh-CN" altLang="en-US" sz="1600" dirty="0">
              <a:solidFill>
                <a:schemeClr val="tx1"/>
              </a:solidFill>
              <a:sym typeface="+mn-ea"/>
            </a:endParaRPr>
          </a:p>
          <a:p>
            <a:pPr indent="0" algn="l" fontAlgn="auto">
              <a:lnSpc>
                <a:spcPct val="150000"/>
              </a:lnSpc>
              <a:buFont typeface="Wingdings" panose="05000000000000000000" charset="0"/>
              <a:buNone/>
            </a:pPr>
            <a:r>
              <a:rPr lang="zh-CN" altLang="en-US" sz="1600" dirty="0">
                <a:solidFill>
                  <a:schemeClr val="tx1"/>
                </a:solidFill>
                <a:sym typeface="+mn-ea"/>
              </a:rPr>
              <a:t>HDFS）。</a:t>
            </a:r>
            <a:endParaRPr lang="zh-CN" altLang="en-US" sz="1600" dirty="0">
              <a:solidFill>
                <a:schemeClr val="tx1"/>
              </a:solidFill>
              <a:sym typeface="+mn-ea"/>
            </a:endParaRPr>
          </a:p>
          <a:p>
            <a:pPr marL="285750" indent="-285750" algn="l" fontAlgn="auto">
              <a:lnSpc>
                <a:spcPct val="150000"/>
              </a:lnSpc>
              <a:buFont typeface="Wingdings" panose="05000000000000000000" charset="0"/>
              <a:buChar char="u"/>
            </a:pPr>
            <a:r>
              <a:rPr lang="zh-CN" altLang="en-US" sz="1600" dirty="0">
                <a:solidFill>
                  <a:schemeClr val="tx1"/>
                </a:solidFill>
                <a:sym typeface="+mn-ea"/>
              </a:rPr>
              <a:t>Storm：Storm是由BackType开发的开源的分布式实时处理系统，支持水平扩展，具有高容</a:t>
            </a:r>
            <a:endParaRPr lang="zh-CN" altLang="en-US" sz="1600" dirty="0">
              <a:solidFill>
                <a:schemeClr val="tx1"/>
              </a:solidFill>
              <a:sym typeface="+mn-ea"/>
            </a:endParaRPr>
          </a:p>
          <a:p>
            <a:pPr indent="0" algn="l" fontAlgn="auto">
              <a:lnSpc>
                <a:spcPct val="150000"/>
              </a:lnSpc>
              <a:buFont typeface="Wingdings" panose="05000000000000000000" charset="0"/>
              <a:buNone/>
            </a:pPr>
            <a:r>
              <a:rPr lang="zh-CN" altLang="en-US" sz="1600" dirty="0">
                <a:solidFill>
                  <a:schemeClr val="tx1"/>
                </a:solidFill>
                <a:sym typeface="+mn-ea"/>
              </a:rPr>
              <a:t>错性，保证每个消息都会得到处理。</a:t>
            </a:r>
            <a:endParaRPr lang="zh-CN" altLang="en-US" sz="1600" dirty="0">
              <a:solidFill>
                <a:schemeClr val="tx1"/>
              </a:solidFill>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2370455" cy="322580"/>
          </a:xfrm>
          <a:prstGeom prst="rect">
            <a:avLst/>
          </a:prstGeom>
          <a:noFill/>
        </p:spPr>
        <p:txBody>
          <a:bodyPr wrap="none" lIns="0" tIns="0" rIns="0" bIns="0" rtlCol="0">
            <a:spAutoFit/>
          </a:bodyPr>
          <a:lstStyle/>
          <a:p>
            <a:r>
              <a:rPr lang="en-US" altLang="zh-CN" sz="2100" b="1" spc="225" dirty="0" smtClean="0">
                <a:solidFill>
                  <a:prstClr val="white"/>
                </a:solidFill>
                <a:sym typeface="+mn-ea"/>
              </a:rPr>
              <a:t>7.3 </a:t>
            </a:r>
            <a:r>
              <a:rPr lang="zh-CN" altLang="en-US" sz="2100" b="1" spc="225" dirty="0" smtClean="0">
                <a:solidFill>
                  <a:prstClr val="white"/>
                </a:solidFill>
                <a:sym typeface="+mn-ea"/>
              </a:rPr>
              <a:t>行为日志采集</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153285" cy="299085"/>
          </a:xfrm>
          <a:prstGeom prst="rect">
            <a:avLst/>
          </a:prstGeom>
          <a:noFill/>
        </p:spPr>
        <p:txBody>
          <a:bodyPr wrap="none" rtlCol="0">
            <a:spAutoFit/>
          </a:bodyPr>
          <a:lstStyle/>
          <a:p>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a:t>
            </a:r>
            <a:endParaRPr lang="zh-CN" altLang="en-US" sz="1350" dirty="0">
              <a:solidFill>
                <a:prstClr val="white"/>
              </a:solidFill>
            </a:endParaRPr>
          </a:p>
        </p:txBody>
      </p:sp>
      <p:sp>
        <p:nvSpPr>
          <p:cNvPr id="4" name="文本框 3"/>
          <p:cNvSpPr txBox="1"/>
          <p:nvPr/>
        </p:nvSpPr>
        <p:spPr>
          <a:xfrm>
            <a:off x="508635" y="1063625"/>
            <a:ext cx="3961130" cy="1830070"/>
          </a:xfrm>
          <a:prstGeom prst="rect">
            <a:avLst/>
          </a:prstGeom>
          <a:noFill/>
        </p:spPr>
        <p:txBody>
          <a:bodyPr wrap="none" rtlCol="0" anchor="t">
            <a:spAutoFit/>
          </a:bodyPr>
          <a:p>
            <a:r>
              <a:rPr lang="en-US" altLang="zh-CN" sz="2000" b="1" dirty="0">
                <a:solidFill>
                  <a:srgbClr val="3D89BC"/>
                </a:solidFill>
                <a:sym typeface="+mn-ea"/>
              </a:rPr>
              <a:t>1.3.2  </a:t>
            </a:r>
            <a:r>
              <a:rPr lang="zh-CN" altLang="en-US" sz="2000" b="1" dirty="0">
                <a:solidFill>
                  <a:srgbClr val="3D89BC"/>
                </a:solidFill>
                <a:sym typeface="+mn-ea"/>
              </a:rPr>
              <a:t>用户实时行为数据分析</a:t>
            </a:r>
            <a:endParaRPr lang="zh-CN" altLang="en-US" b="1" dirty="0">
              <a:solidFill>
                <a:srgbClr val="3D89BC"/>
              </a:solidFill>
              <a:sym typeface="+mn-ea"/>
            </a:endParaRPr>
          </a:p>
          <a:p>
            <a:endParaRPr lang="zh-CN" altLang="en-US" b="1" dirty="0">
              <a:solidFill>
                <a:srgbClr val="3D89BC"/>
              </a:solidFill>
              <a:sym typeface="+mn-ea"/>
            </a:endParaRPr>
          </a:p>
          <a:p>
            <a:pPr indent="0" fontAlgn="auto">
              <a:lnSpc>
                <a:spcPct val="150000"/>
              </a:lnSpc>
              <a:buFont typeface="Wingdings" panose="05000000000000000000" charset="0"/>
              <a:buNone/>
            </a:pPr>
            <a:r>
              <a:rPr lang="zh-CN" altLang="en-US" b="1" dirty="0">
                <a:solidFill>
                  <a:srgbClr val="3D89BC"/>
                </a:solidFill>
                <a:sym typeface="+mn-ea"/>
              </a:rPr>
              <a:t>（</a:t>
            </a:r>
            <a:r>
              <a:rPr lang="en-US" altLang="zh-CN" b="1" dirty="0">
                <a:solidFill>
                  <a:srgbClr val="3D89BC"/>
                </a:solidFill>
                <a:sym typeface="+mn-ea"/>
              </a:rPr>
              <a:t>2</a:t>
            </a:r>
            <a:r>
              <a:rPr lang="zh-CN" altLang="en-US" b="1" dirty="0">
                <a:solidFill>
                  <a:srgbClr val="3D89BC"/>
                </a:solidFill>
                <a:sym typeface="+mn-ea"/>
              </a:rPr>
              <a:t>）用户实时行为数据分析流程</a:t>
            </a:r>
            <a:endParaRPr lang="zh-CN" altLang="en-US" b="1" dirty="0">
              <a:solidFill>
                <a:srgbClr val="3D89BC"/>
              </a:solidFill>
              <a:sym typeface="+mn-ea"/>
            </a:endParaRPr>
          </a:p>
          <a:p>
            <a:pPr indent="0" fontAlgn="auto">
              <a:lnSpc>
                <a:spcPct val="150000"/>
              </a:lnSpc>
              <a:buFont typeface="Wingdings" panose="05000000000000000000" charset="0"/>
              <a:buNone/>
            </a:pPr>
            <a:r>
              <a:rPr lang="zh-CN" altLang="en-US" sz="1600" dirty="0">
                <a:sym typeface="+mn-ea"/>
              </a:rPr>
              <a:t>  用户实时行为数据分析流程如下图所示：</a:t>
            </a:r>
            <a:endParaRPr lang="zh-CN" altLang="en-US" sz="1600" dirty="0">
              <a:sym typeface="+mn-ea"/>
            </a:endParaRPr>
          </a:p>
          <a:p>
            <a:pPr indent="0" fontAlgn="auto">
              <a:lnSpc>
                <a:spcPct val="150000"/>
              </a:lnSpc>
              <a:buFont typeface="Wingdings" panose="05000000000000000000" charset="0"/>
              <a:buNone/>
            </a:pPr>
            <a:endParaRPr lang="zh-CN" altLang="en-US" sz="1600" dirty="0">
              <a:sym typeface="+mn-ea"/>
            </a:endParaRPr>
          </a:p>
        </p:txBody>
      </p:sp>
      <p:pic>
        <p:nvPicPr>
          <p:cNvPr id="2" name="图片 -2147482615" descr="图7-10"/>
          <p:cNvPicPr>
            <a:picLocks noChangeAspect="1"/>
          </p:cNvPicPr>
          <p:nvPr/>
        </p:nvPicPr>
        <p:blipFill>
          <a:blip r:embed="rId1"/>
          <a:stretch>
            <a:fillRect/>
          </a:stretch>
        </p:blipFill>
        <p:spPr>
          <a:xfrm>
            <a:off x="2782570" y="2816860"/>
            <a:ext cx="3448685" cy="298831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2370455" cy="322580"/>
          </a:xfrm>
          <a:prstGeom prst="rect">
            <a:avLst/>
          </a:prstGeom>
          <a:noFill/>
        </p:spPr>
        <p:txBody>
          <a:bodyPr wrap="none" lIns="0" tIns="0" rIns="0" bIns="0" rtlCol="0">
            <a:spAutoFit/>
          </a:bodyPr>
          <a:lstStyle/>
          <a:p>
            <a:r>
              <a:rPr lang="en-US" altLang="zh-CN" sz="2100" b="1" spc="225" dirty="0" smtClean="0">
                <a:solidFill>
                  <a:prstClr val="white"/>
                </a:solidFill>
                <a:sym typeface="+mn-ea"/>
              </a:rPr>
              <a:t>7.3 </a:t>
            </a:r>
            <a:r>
              <a:rPr lang="zh-CN" altLang="en-US" sz="2100" b="1" spc="225" dirty="0" smtClean="0">
                <a:solidFill>
                  <a:prstClr val="white"/>
                </a:solidFill>
                <a:sym typeface="+mn-ea"/>
              </a:rPr>
              <a:t>行为日志采集</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153285" cy="299085"/>
          </a:xfrm>
          <a:prstGeom prst="rect">
            <a:avLst/>
          </a:prstGeom>
          <a:noFill/>
        </p:spPr>
        <p:txBody>
          <a:bodyPr wrap="none" rtlCol="0">
            <a:spAutoFit/>
          </a:bodyPr>
          <a:lstStyle/>
          <a:p>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a:t>
            </a:r>
            <a:endParaRPr lang="zh-CN" altLang="en-US" sz="1350" dirty="0">
              <a:solidFill>
                <a:prstClr val="white"/>
              </a:solidFill>
            </a:endParaRPr>
          </a:p>
        </p:txBody>
      </p:sp>
      <p:sp>
        <p:nvSpPr>
          <p:cNvPr id="4" name="文本框 3"/>
          <p:cNvSpPr txBox="1"/>
          <p:nvPr/>
        </p:nvSpPr>
        <p:spPr>
          <a:xfrm>
            <a:off x="508635" y="1063625"/>
            <a:ext cx="8653780" cy="5154295"/>
          </a:xfrm>
          <a:prstGeom prst="rect">
            <a:avLst/>
          </a:prstGeom>
          <a:noFill/>
        </p:spPr>
        <p:txBody>
          <a:bodyPr wrap="none" rtlCol="0" anchor="t">
            <a:spAutoFit/>
          </a:bodyPr>
          <a:p>
            <a:pPr algn="l"/>
            <a:r>
              <a:rPr lang="en-US" altLang="zh-CN" sz="2000" b="1" dirty="0">
                <a:solidFill>
                  <a:srgbClr val="3D89BC"/>
                </a:solidFill>
                <a:sym typeface="+mn-ea"/>
              </a:rPr>
              <a:t>1.3.2  </a:t>
            </a:r>
            <a:r>
              <a:rPr lang="zh-CN" altLang="en-US" sz="2000" b="1" dirty="0">
                <a:solidFill>
                  <a:srgbClr val="3D89BC"/>
                </a:solidFill>
                <a:sym typeface="+mn-ea"/>
              </a:rPr>
              <a:t>用户实时行为数据分析</a:t>
            </a:r>
            <a:endParaRPr lang="zh-CN" altLang="en-US" b="1" dirty="0">
              <a:solidFill>
                <a:srgbClr val="3D89BC"/>
              </a:solidFill>
              <a:sym typeface="+mn-ea"/>
            </a:endParaRPr>
          </a:p>
          <a:p>
            <a:pPr algn="l"/>
            <a:endParaRPr lang="zh-CN" altLang="en-US" b="1" dirty="0">
              <a:solidFill>
                <a:srgbClr val="3D89BC"/>
              </a:solidFill>
              <a:sym typeface="+mn-ea"/>
            </a:endParaRPr>
          </a:p>
          <a:p>
            <a:pPr indent="0" algn="l" fontAlgn="auto">
              <a:lnSpc>
                <a:spcPct val="150000"/>
              </a:lnSpc>
              <a:buFont typeface="Wingdings" panose="05000000000000000000" charset="0"/>
              <a:buNone/>
            </a:pPr>
            <a:r>
              <a:rPr lang="zh-CN" altLang="en-US" b="1" dirty="0">
                <a:solidFill>
                  <a:srgbClr val="3D89BC"/>
                </a:solidFill>
                <a:sym typeface="+mn-ea"/>
              </a:rPr>
              <a:t>（</a:t>
            </a:r>
            <a:r>
              <a:rPr lang="en-US" altLang="zh-CN" b="1" dirty="0">
                <a:solidFill>
                  <a:srgbClr val="3D89BC"/>
                </a:solidFill>
                <a:sym typeface="+mn-ea"/>
              </a:rPr>
              <a:t>2</a:t>
            </a:r>
            <a:r>
              <a:rPr lang="zh-CN" altLang="en-US" b="1" dirty="0">
                <a:solidFill>
                  <a:srgbClr val="3D89BC"/>
                </a:solidFill>
                <a:sym typeface="+mn-ea"/>
              </a:rPr>
              <a:t>）用户实时行为数据分析流程</a:t>
            </a:r>
            <a:endParaRPr lang="zh-CN" altLang="en-US" b="1" dirty="0">
              <a:solidFill>
                <a:srgbClr val="3D89BC"/>
              </a:solidFill>
              <a:sym typeface="+mn-ea"/>
            </a:endParaRPr>
          </a:p>
          <a:p>
            <a:pPr indent="0" algn="l" fontAlgn="auto">
              <a:lnSpc>
                <a:spcPct val="150000"/>
              </a:lnSpc>
              <a:buFont typeface="Wingdings" panose="05000000000000000000" charset="0"/>
              <a:buNone/>
            </a:pPr>
            <a:r>
              <a:rPr lang="zh-CN" altLang="en-US" sz="1600" dirty="0">
                <a:sym typeface="+mn-ea"/>
              </a:rPr>
              <a:t>   用户实时行为数据分析流程具体步骤如下：</a:t>
            </a:r>
            <a:endParaRPr lang="zh-CN" altLang="en-US" sz="1600" dirty="0">
              <a:sym typeface="+mn-ea"/>
            </a:endParaRPr>
          </a:p>
          <a:p>
            <a:pPr indent="0" algn="l" fontAlgn="auto">
              <a:lnSpc>
                <a:spcPct val="150000"/>
              </a:lnSpc>
              <a:buFont typeface="Wingdings" panose="05000000000000000000" charset="0"/>
              <a:buNone/>
            </a:pPr>
            <a:r>
              <a:rPr lang="zh-CN" altLang="en-US" sz="1600" dirty="0">
                <a:sym typeface="+mn-ea"/>
              </a:rPr>
              <a:t>① Web或WAP通过网页埋点实时发送用户行为数据至日志采集后端Server，App直接调用</a:t>
            </a:r>
            <a:endParaRPr lang="zh-CN" altLang="en-US" sz="1600" dirty="0">
              <a:sym typeface="+mn-ea"/>
            </a:endParaRPr>
          </a:p>
          <a:p>
            <a:pPr indent="0" algn="l" fontAlgn="auto">
              <a:lnSpc>
                <a:spcPct val="150000"/>
              </a:lnSpc>
              <a:buFont typeface="Wingdings" panose="05000000000000000000" charset="0"/>
              <a:buNone/>
            </a:pPr>
            <a:r>
              <a:rPr lang="zh-CN" altLang="en-US" sz="1600" dirty="0">
                <a:sym typeface="+mn-ea"/>
              </a:rPr>
              <a:t>http接口，Server通过Logback输出日志文件。</a:t>
            </a:r>
            <a:endParaRPr lang="zh-CN" altLang="en-US" sz="1600" dirty="0">
              <a:sym typeface="+mn-ea"/>
            </a:endParaRPr>
          </a:p>
          <a:p>
            <a:pPr indent="0" algn="l" fontAlgn="auto">
              <a:lnSpc>
                <a:spcPct val="150000"/>
              </a:lnSpc>
              <a:buFont typeface="Wingdings" panose="05000000000000000000" charset="0"/>
              <a:buNone/>
            </a:pPr>
            <a:r>
              <a:rPr lang="zh-CN" altLang="en-US" sz="1600" dirty="0">
                <a:sym typeface="+mn-ea"/>
              </a:rPr>
              <a:t>② Flume通过tail命令监控日志文件变化，并通过生产者消费者模式将tail收集到日志推送至</a:t>
            </a:r>
            <a:endParaRPr lang="zh-CN" altLang="en-US" sz="1600" dirty="0">
              <a:sym typeface="+mn-ea"/>
            </a:endParaRPr>
          </a:p>
          <a:p>
            <a:pPr indent="0" algn="l" fontAlgn="auto">
              <a:lnSpc>
                <a:spcPct val="150000"/>
              </a:lnSpc>
              <a:buFont typeface="Wingdings" panose="05000000000000000000" charset="0"/>
              <a:buNone/>
            </a:pPr>
            <a:r>
              <a:rPr lang="zh-CN" altLang="en-US" sz="1600" dirty="0">
                <a:sym typeface="+mn-ea"/>
              </a:rPr>
              <a:t>Kafka集群。</a:t>
            </a:r>
            <a:endParaRPr lang="zh-CN" altLang="en-US" sz="1600" dirty="0">
              <a:sym typeface="+mn-ea"/>
            </a:endParaRPr>
          </a:p>
          <a:p>
            <a:pPr indent="0" algn="l" fontAlgn="auto">
              <a:lnSpc>
                <a:spcPct val="150000"/>
              </a:lnSpc>
              <a:buFont typeface="Wingdings" panose="05000000000000000000" charset="0"/>
              <a:buNone/>
            </a:pPr>
            <a:r>
              <a:rPr lang="zh-CN" altLang="en-US" sz="1600" dirty="0">
                <a:sym typeface="+mn-ea"/>
              </a:rPr>
              <a:t>③ Kafka根据服务分配Topic，一个Topic可以分配多个Group，一个Group可以分配多个</a:t>
            </a:r>
            <a:endParaRPr lang="zh-CN" altLang="en-US" sz="1600" dirty="0">
              <a:sym typeface="+mn-ea"/>
            </a:endParaRPr>
          </a:p>
          <a:p>
            <a:pPr indent="0" algn="l" fontAlgn="auto">
              <a:lnSpc>
                <a:spcPct val="150000"/>
              </a:lnSpc>
              <a:buFont typeface="Wingdings" panose="05000000000000000000" charset="0"/>
              <a:buNone/>
            </a:pPr>
            <a:r>
              <a:rPr lang="zh-CN" altLang="en-US" sz="1600" dirty="0">
                <a:sym typeface="+mn-ea"/>
              </a:rPr>
              <a:t>Partition。</a:t>
            </a:r>
            <a:endParaRPr lang="zh-CN" altLang="en-US" sz="1600" dirty="0">
              <a:sym typeface="+mn-ea"/>
            </a:endParaRPr>
          </a:p>
          <a:p>
            <a:pPr indent="0" algn="l" fontAlgn="auto">
              <a:lnSpc>
                <a:spcPct val="150000"/>
              </a:lnSpc>
              <a:buFont typeface="Wingdings" panose="05000000000000000000" charset="0"/>
              <a:buNone/>
            </a:pPr>
            <a:r>
              <a:rPr lang="zh-CN" altLang="en-US" sz="1600" dirty="0">
                <a:sym typeface="+mn-ea"/>
              </a:rPr>
              <a:t>④ Storm实时监听Kafka，流式处理日志内容，根据特定业务规则，将数据实时存储至Cache，</a:t>
            </a:r>
            <a:endParaRPr lang="zh-CN" altLang="en-US" sz="1600" dirty="0">
              <a:sym typeface="+mn-ea"/>
            </a:endParaRPr>
          </a:p>
          <a:p>
            <a:pPr indent="0" algn="l" fontAlgn="auto">
              <a:lnSpc>
                <a:spcPct val="150000"/>
              </a:lnSpc>
              <a:buFont typeface="Wingdings" panose="05000000000000000000" charset="0"/>
              <a:buNone/>
            </a:pPr>
            <a:r>
              <a:rPr lang="zh-CN" altLang="en-US" sz="1600" dirty="0">
                <a:sym typeface="+mn-ea"/>
              </a:rPr>
              <a:t>同时根据需要可以写入HDFS。</a:t>
            </a:r>
            <a:endParaRPr lang="zh-CN" altLang="en-US" sz="1600" dirty="0">
              <a:sym typeface="+mn-ea"/>
            </a:endParaRPr>
          </a:p>
          <a:p>
            <a:pPr indent="0" algn="l" fontAlgn="auto">
              <a:lnSpc>
                <a:spcPct val="150000"/>
              </a:lnSpc>
              <a:buFont typeface="Wingdings" panose="05000000000000000000" charset="0"/>
              <a:buNone/>
            </a:pPr>
            <a:r>
              <a:rPr lang="zh-CN" altLang="en-US" sz="1600" dirty="0">
                <a:sym typeface="+mn-ea"/>
              </a:rPr>
              <a:t>⑤ Kafka直接写入HDFS。</a:t>
            </a:r>
            <a:endParaRPr lang="zh-CN" altLang="en-US" sz="1600" dirty="0">
              <a:sym typeface="+mn-ea"/>
            </a:endParaRPr>
          </a:p>
          <a:p>
            <a:pPr indent="0" fontAlgn="auto">
              <a:lnSpc>
                <a:spcPct val="150000"/>
              </a:lnSpc>
              <a:buFont typeface="Wingdings" panose="05000000000000000000" charset="0"/>
              <a:buNone/>
            </a:pPr>
            <a:endParaRPr lang="zh-CN" altLang="en-US" sz="1600" dirty="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r>
              <a:rPr lang="en-US" altLang="zh-CN" sz="2100" b="1" spc="225" dirty="0" smtClean="0">
                <a:solidFill>
                  <a:prstClr val="white"/>
                </a:solidFill>
              </a:rPr>
              <a:t>7.1 </a:t>
            </a:r>
            <a:r>
              <a:rPr lang="zh-CN" altLang="en-US" sz="2100" b="1" spc="225" dirty="0" smtClean="0">
                <a:solidFill>
                  <a:prstClr val="white"/>
                </a:solidFill>
              </a:rPr>
              <a:t>网页结构</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204085" cy="299085"/>
          </a:xfrm>
          <a:prstGeom prst="rect">
            <a:avLst/>
          </a:prstGeom>
          <a:noFill/>
        </p:spPr>
        <p:txBody>
          <a:bodyPr wrap="none" rtlCol="0">
            <a:spAutoFit/>
          </a:bodyPr>
          <a:lstStyle/>
          <a:p>
            <a:r>
              <a:rPr lang="zh-CN" altLang="en-US" sz="1350" dirty="0" smtClean="0">
                <a:solidFill>
                  <a:prstClr val="white"/>
                </a:solidFill>
              </a:rPr>
              <a:t>第七章 采集</a:t>
            </a:r>
            <a:r>
              <a:rPr lang="en-US" altLang="zh-CN" sz="1350" dirty="0" smtClean="0">
                <a:solidFill>
                  <a:prstClr val="white"/>
                </a:solidFill>
              </a:rPr>
              <a:t>Web</a:t>
            </a:r>
            <a:r>
              <a:rPr lang="zh-CN" altLang="en-US" sz="1350" dirty="0" smtClean="0">
                <a:solidFill>
                  <a:prstClr val="white"/>
                </a:solidFill>
              </a:rPr>
              <a:t>数据实例 </a:t>
            </a:r>
            <a:endParaRPr lang="zh-CN" altLang="en-US" sz="1350" dirty="0">
              <a:solidFill>
                <a:prstClr val="white"/>
              </a:solidFill>
            </a:endParaRPr>
          </a:p>
        </p:txBody>
      </p:sp>
      <p:sp>
        <p:nvSpPr>
          <p:cNvPr id="24" name="矩形 23"/>
          <p:cNvSpPr/>
          <p:nvPr/>
        </p:nvSpPr>
        <p:spPr>
          <a:xfrm>
            <a:off x="690245" y="1383030"/>
            <a:ext cx="7621270" cy="25476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50000"/>
              </a:lnSpc>
            </a:pPr>
            <a:r>
              <a:rPr lang="en-US" altLang="zh-CN" sz="1600" dirty="0">
                <a:solidFill>
                  <a:prstClr val="white"/>
                </a:solidFill>
              </a:rPr>
              <a:t>    </a:t>
            </a:r>
            <a:r>
              <a:rPr lang="zh-CN" altLang="en-US" sz="1600" dirty="0">
                <a:solidFill>
                  <a:prstClr val="white"/>
                </a:solidFill>
              </a:rPr>
              <a:t>（</a:t>
            </a:r>
            <a:r>
              <a:rPr lang="en-US" altLang="zh-CN" sz="1600" dirty="0">
                <a:solidFill>
                  <a:prstClr val="white"/>
                </a:solidFill>
              </a:rPr>
              <a:t>1</a:t>
            </a:r>
            <a:r>
              <a:rPr lang="zh-CN" altLang="en-US" sz="1600" dirty="0">
                <a:solidFill>
                  <a:prstClr val="white"/>
                </a:solidFill>
              </a:rPr>
              <a:t>）</a:t>
            </a:r>
            <a:r>
              <a:rPr lang="en-US" altLang="zh-CN" sz="1600" dirty="0">
                <a:solidFill>
                  <a:prstClr val="white"/>
                </a:solidFill>
              </a:rPr>
              <a:t>DOM</a:t>
            </a:r>
            <a:r>
              <a:rPr lang="zh-CN" altLang="en-US" sz="1600" dirty="0">
                <a:solidFill>
                  <a:prstClr val="white"/>
                </a:solidFill>
              </a:rPr>
              <a:t>简介</a:t>
            </a:r>
            <a:r>
              <a:rPr lang="en-US" altLang="zh-CN" sz="1600" dirty="0">
                <a:solidFill>
                  <a:prstClr val="white"/>
                </a:solidFill>
              </a:rPr>
              <a:t>   </a:t>
            </a:r>
            <a:endParaRPr lang="en-US" altLang="zh-CN" sz="1600" dirty="0">
              <a:solidFill>
                <a:prstClr val="white"/>
              </a:solidFill>
            </a:endParaRPr>
          </a:p>
          <a:p>
            <a:pPr algn="l" fontAlgn="auto">
              <a:lnSpc>
                <a:spcPct val="150000"/>
              </a:lnSpc>
            </a:pPr>
            <a:r>
              <a:rPr lang="zh-CN" altLang="en-US" sz="1600" dirty="0">
                <a:solidFill>
                  <a:prstClr val="white"/>
                </a:solidFill>
              </a:rPr>
              <a:t>      网页清洗的第一步是对页面结构的分析，页面结构分析在信息检索、分类、页面适应等方面都有重要作用。DOM模型是网页典型的“树形结构模型”。</a:t>
            </a:r>
            <a:endParaRPr lang="zh-CN" altLang="en-US" sz="1600" dirty="0">
              <a:solidFill>
                <a:prstClr val="white"/>
              </a:solidFill>
            </a:endParaRPr>
          </a:p>
          <a:p>
            <a:pPr algn="l" fontAlgn="auto">
              <a:lnSpc>
                <a:spcPct val="150000"/>
              </a:lnSpc>
            </a:pPr>
            <a:r>
              <a:rPr lang="zh-CN" altLang="en-US" sz="1600" dirty="0">
                <a:solidFill>
                  <a:prstClr val="white"/>
                </a:solidFill>
              </a:rPr>
              <a:t>       DOM（Document Object Mode，文档对象模型）是W3C组织推荐的处理可扩展标记语言的标准编程接口（API）。DOM将整个页面映射为一个由层次节点组成的文件，而HTML的标记也具有一定的嵌套结构。通过HTML解析器（parse）可以将HTML页面转化为一棵DOM树。如图所示，为网页</a:t>
            </a:r>
            <a:r>
              <a:rPr lang="en-US" altLang="zh-CN" sz="1600" dirty="0">
                <a:solidFill>
                  <a:prstClr val="white"/>
                </a:solidFill>
              </a:rPr>
              <a:t>DOM</a:t>
            </a:r>
            <a:r>
              <a:rPr lang="zh-CN" altLang="en-US" sz="1600" dirty="0">
                <a:solidFill>
                  <a:prstClr val="white"/>
                </a:solidFill>
              </a:rPr>
              <a:t>结构。</a:t>
            </a:r>
            <a:endParaRPr lang="zh-CN" altLang="en-US" sz="1600" dirty="0">
              <a:solidFill>
                <a:prstClr val="white"/>
              </a:solidFill>
            </a:endParaRPr>
          </a:p>
        </p:txBody>
      </p:sp>
      <p:sp>
        <p:nvSpPr>
          <p:cNvPr id="12" name="矩形 11"/>
          <p:cNvSpPr/>
          <p:nvPr/>
        </p:nvSpPr>
        <p:spPr>
          <a:xfrm>
            <a:off x="452232" y="889323"/>
            <a:ext cx="1736725" cy="337185"/>
          </a:xfrm>
          <a:prstGeom prst="rect">
            <a:avLst/>
          </a:prstGeom>
        </p:spPr>
        <p:txBody>
          <a:bodyPr wrap="none">
            <a:spAutoFit/>
          </a:bodyPr>
          <a:lstStyle/>
          <a:p>
            <a:r>
              <a:rPr lang="en-US" altLang="zh-CN" sz="1600" b="1" dirty="0">
                <a:solidFill>
                  <a:srgbClr val="3D89BC"/>
                </a:solidFill>
              </a:rPr>
              <a:t>1.1.1  DOM</a:t>
            </a:r>
            <a:r>
              <a:rPr lang="zh-CN" altLang="en-US" sz="1600" b="1" dirty="0">
                <a:solidFill>
                  <a:srgbClr val="3D89BC"/>
                </a:solidFill>
              </a:rPr>
              <a:t>模型</a:t>
            </a:r>
            <a:endParaRPr lang="zh-CN" altLang="en-US" sz="1600" b="1" dirty="0">
              <a:solidFill>
                <a:srgbClr val="3D89BC"/>
              </a:solidFill>
            </a:endParaRPr>
          </a:p>
        </p:txBody>
      </p:sp>
      <p:pic>
        <p:nvPicPr>
          <p:cNvPr id="11" name="图片 793"/>
          <p:cNvPicPr>
            <a:picLocks noChangeAspect="1"/>
          </p:cNvPicPr>
          <p:nvPr/>
        </p:nvPicPr>
        <p:blipFill>
          <a:blip r:embed="rId1"/>
          <a:srcRect l="4709" t="8324" r="4332" b="6915"/>
          <a:stretch>
            <a:fillRect/>
          </a:stretch>
        </p:blipFill>
        <p:spPr>
          <a:xfrm>
            <a:off x="2561590" y="3930650"/>
            <a:ext cx="3999865" cy="2119630"/>
          </a:xfrm>
          <a:prstGeom prst="rect">
            <a:avLst/>
          </a:prstGeom>
          <a:noFill/>
          <a:ln w="9525">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754534" y="3482079"/>
            <a:ext cx="5693399" cy="748015"/>
            <a:chOff x="1807265" y="3400693"/>
            <a:chExt cx="5693399" cy="748015"/>
          </a:xfrm>
        </p:grpSpPr>
        <p:sp>
          <p:nvSpPr>
            <p:cNvPr id="52" name="圆角矩形 51"/>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1881814" y="3411473"/>
              <a:ext cx="2712085" cy="737235"/>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7.3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行为日志采集</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754534" y="4163833"/>
            <a:ext cx="5693399" cy="414020"/>
            <a:chOff x="1807265" y="2462595"/>
            <a:chExt cx="5693399" cy="414020"/>
          </a:xfrm>
        </p:grpSpPr>
        <p:sp>
          <p:nvSpPr>
            <p:cNvPr id="45" name="圆角矩形 44"/>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83286" y="2462595"/>
              <a:ext cx="3007360" cy="414020"/>
            </a:xfrm>
            <a:prstGeom prst="rect">
              <a:avLst/>
            </a:prstGeom>
          </p:spPr>
          <p:txBody>
            <a:bodyPr wrap="none">
              <a:spAutoFit/>
            </a:bodyPr>
            <a:lstStyle/>
            <a:p>
              <a:pPr algn="l"/>
              <a:r>
                <a:rPr lang="en-US" altLang="zh-CN" sz="2100" spc="225" dirty="0" smtClean="0">
                  <a:solidFill>
                    <a:schemeClr val="bg1"/>
                  </a:solidFill>
                  <a:latin typeface="微软雅黑" panose="020B0503020204020204" pitchFamily="34" charset="-122"/>
                  <a:ea typeface="微软雅黑" panose="020B0503020204020204" pitchFamily="34" charset="-122"/>
                  <a:sym typeface="+mn-ea"/>
                </a:rPr>
                <a:t>7.4</a:t>
              </a:r>
              <a:r>
                <a:rPr lang="zh-CN" altLang="en-US" sz="2100" spc="225" dirty="0" smtClean="0">
                  <a:solidFill>
                    <a:schemeClr val="bg1"/>
                  </a:solidFill>
                  <a:latin typeface="微软雅黑" panose="020B0503020204020204" pitchFamily="34" charset="-122"/>
                  <a:ea typeface="微软雅黑" panose="020B0503020204020204" pitchFamily="34" charset="-122"/>
                  <a:sym typeface="+mn-ea"/>
                </a:rPr>
                <a:t>　上机练习与实训</a:t>
              </a:r>
              <a:endParaRPr lang="zh-CN" altLang="en-US" sz="2100" spc="225" dirty="0" smtClean="0">
                <a:solidFill>
                  <a:schemeClr val="bg1"/>
                </a:solidFill>
                <a:latin typeface="微软雅黑" panose="020B0503020204020204" pitchFamily="34" charset="-122"/>
                <a:ea typeface="微软雅黑" panose="020B0503020204020204" pitchFamily="34" charset="-122"/>
                <a:sym typeface="+mn-ea"/>
              </a:endParaRPr>
            </a:p>
          </p:txBody>
        </p:sp>
      </p:grpSp>
      <p:grpSp>
        <p:nvGrpSpPr>
          <p:cNvPr id="47" name="组合 46"/>
          <p:cNvGrpSpPr/>
          <p:nvPr/>
        </p:nvGrpSpPr>
        <p:grpSpPr>
          <a:xfrm>
            <a:off x="1754534" y="2780267"/>
            <a:ext cx="5693399" cy="424800"/>
            <a:chOff x="1807265" y="3400693"/>
            <a:chExt cx="5693399" cy="424800"/>
          </a:xfrm>
        </p:grpSpPr>
        <p:sp>
          <p:nvSpPr>
            <p:cNvPr id="48" name="圆角矩形 47"/>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矩形 48"/>
            <p:cNvSpPr/>
            <p:nvPr/>
          </p:nvSpPr>
          <p:spPr>
            <a:xfrm>
              <a:off x="1881814" y="3411473"/>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网络爬虫</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1754534" y="2064479"/>
            <a:ext cx="5693399" cy="424801"/>
            <a:chOff x="1807265" y="3866296"/>
            <a:chExt cx="5693399" cy="424801"/>
          </a:xfrm>
        </p:grpSpPr>
        <p:sp>
          <p:nvSpPr>
            <p:cNvPr id="56" name="圆角矩形 55"/>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1881814" y="3877077"/>
              <a:ext cx="212153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7.1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网页结构</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95414" y="1169836"/>
              <a:ext cx="2153154" cy="521970"/>
            </a:xfrm>
            <a:prstGeom prst="rect">
              <a:avLst/>
            </a:prstGeom>
            <a:noFill/>
          </p:spPr>
          <p:txBody>
            <a:bodyPr wrap="none" rtlCol="0">
              <a:spAutoFit/>
            </a:bodyPr>
            <a:lstStyle/>
            <a:p>
              <a:pPr algn="ctr"/>
              <a:r>
                <a:rPr lang="zh-CN" altLang="en-US" sz="2800" dirty="0">
                  <a:solidFill>
                    <a:schemeClr val="accent4"/>
                  </a:solidFill>
                  <a:sym typeface="+mn-ea"/>
                </a:rPr>
                <a:t>第七</a:t>
              </a:r>
              <a:r>
                <a:rPr lang="zh-CN" altLang="en-US" sz="2800" dirty="0" smtClean="0">
                  <a:solidFill>
                    <a:schemeClr val="accent4"/>
                  </a:solidFill>
                  <a:sym typeface="+mn-ea"/>
                </a:rPr>
                <a:t>章　采集</a:t>
              </a:r>
              <a:r>
                <a:rPr lang="en-US" altLang="zh-CN" sz="2800" dirty="0" smtClean="0">
                  <a:solidFill>
                    <a:schemeClr val="accent4"/>
                  </a:solidFill>
                  <a:sym typeface="+mn-ea"/>
                </a:rPr>
                <a:t>Web</a:t>
              </a:r>
              <a:r>
                <a:rPr lang="zh-CN" altLang="en-US" sz="2800" dirty="0" smtClean="0">
                  <a:solidFill>
                    <a:schemeClr val="accent4"/>
                  </a:solidFill>
                  <a:sym typeface="+mn-ea"/>
                </a:rPr>
                <a:t>数据实例</a:t>
              </a:r>
              <a:endParaRPr lang="zh-CN" altLang="en-US" sz="2800" dirty="0">
                <a:solidFill>
                  <a:schemeClr val="accent4"/>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90091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2665730" cy="322580"/>
          </a:xfrm>
          <a:prstGeom prst="rect">
            <a:avLst/>
          </a:prstGeom>
          <a:noFill/>
        </p:spPr>
        <p:txBody>
          <a:bodyPr wrap="none" lIns="0" tIns="0" rIns="0" bIns="0" rtlCol="0">
            <a:spAutoFit/>
          </a:bodyPr>
          <a:lstStyle/>
          <a:p>
            <a:pPr algn="l"/>
            <a:r>
              <a:rPr lang="en-US" altLang="zh-CN" sz="2100" b="1" spc="225" dirty="0" smtClean="0">
                <a:solidFill>
                  <a:prstClr val="white"/>
                </a:solidFill>
                <a:sym typeface="+mn-ea"/>
              </a:rPr>
              <a:t>7.4 </a:t>
            </a:r>
            <a:r>
              <a:rPr lang="zh-CN" altLang="en-US" sz="2100" b="1" spc="225" dirty="0" smtClean="0">
                <a:solidFill>
                  <a:prstClr val="white"/>
                </a:solidFill>
                <a:sym typeface="+mn-ea"/>
              </a:rPr>
              <a:t>上机练习与实训</a:t>
            </a:r>
            <a:endParaRPr lang="zh-CN" altLang="en-US" sz="2100" b="1" spc="225" dirty="0" smtClean="0">
              <a:solidFill>
                <a:prstClr val="white"/>
              </a:solidFill>
              <a:sym typeface="+mn-ea"/>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153285" cy="299085"/>
          </a:xfrm>
          <a:prstGeom prst="rect">
            <a:avLst/>
          </a:prstGeom>
          <a:noFill/>
        </p:spPr>
        <p:txBody>
          <a:bodyPr wrap="none" rtlCol="0">
            <a:spAutoFit/>
          </a:bodyPr>
          <a:lstStyle/>
          <a:p>
            <a:pPr algn="l"/>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a:t>
            </a:r>
            <a:endParaRPr lang="zh-CN" altLang="en-US" sz="1350" dirty="0">
              <a:solidFill>
                <a:prstClr val="white"/>
              </a:solidFill>
            </a:endParaRPr>
          </a:p>
        </p:txBody>
      </p:sp>
      <p:sp>
        <p:nvSpPr>
          <p:cNvPr id="3" name="文本框 2"/>
          <p:cNvSpPr txBox="1"/>
          <p:nvPr/>
        </p:nvSpPr>
        <p:spPr>
          <a:xfrm>
            <a:off x="565785" y="1069340"/>
            <a:ext cx="8132445" cy="4154170"/>
          </a:xfrm>
          <a:prstGeom prst="rect">
            <a:avLst/>
          </a:prstGeom>
          <a:noFill/>
        </p:spPr>
        <p:txBody>
          <a:bodyPr wrap="square" rtlCol="0">
            <a:spAutoFit/>
          </a:bodyPr>
          <a:p>
            <a:pPr marL="285750" indent="-285750" fontAlgn="auto">
              <a:lnSpc>
                <a:spcPct val="150000"/>
              </a:lnSpc>
              <a:buFont typeface="Wingdings" panose="05000000000000000000" charset="0"/>
              <a:buChar char="u"/>
            </a:pPr>
            <a:r>
              <a:rPr lang="zh-CN" altLang="en-US" sz="1600" u="sng"/>
              <a:t>实训题目</a:t>
            </a:r>
            <a:r>
              <a:rPr lang="zh-CN" altLang="en-US" sz="1600"/>
              <a:t>：免费网站用户行为采集工具的使用</a:t>
            </a:r>
            <a:endParaRPr lang="zh-CN" altLang="en-US" sz="1600"/>
          </a:p>
          <a:p>
            <a:pPr marL="285750" indent="-285750" fontAlgn="auto">
              <a:lnSpc>
                <a:spcPct val="150000"/>
              </a:lnSpc>
              <a:buFont typeface="Wingdings" panose="05000000000000000000" charset="0"/>
              <a:buChar char="u"/>
            </a:pPr>
            <a:r>
              <a:rPr lang="zh-CN" altLang="en-US" sz="1600" u="sng"/>
              <a:t>实训原理：</a:t>
            </a:r>
            <a:r>
              <a:rPr lang="zh-CN" altLang="en-US" sz="1600"/>
              <a:t>Google Analytics（Google分析，简称GA）是Google的一款免费的网站分析服务。GA功能非常强大，它创新性地引入了可定制的数据收集脚本，可以分析出来访用户信息、访问时间段、访问次数、页面跳出率等信息，并且还提供丰富详尽的图表式报告。国内的百度统计、搜狗分析等产品均沿用了谷歌分析的模式。</a:t>
            </a:r>
            <a:endParaRPr lang="zh-CN" altLang="en-US" sz="1600"/>
          </a:p>
          <a:p>
            <a:pPr marL="285750" indent="-285750" fontAlgn="auto">
              <a:lnSpc>
                <a:spcPct val="150000"/>
              </a:lnSpc>
              <a:buFont typeface="Wingdings" panose="05000000000000000000" charset="0"/>
              <a:buChar char="u"/>
            </a:pPr>
            <a:r>
              <a:rPr lang="zh-CN" altLang="en-US" sz="1600" u="sng"/>
              <a:t>实训内容：</a:t>
            </a:r>
            <a:endParaRPr lang="zh-CN" altLang="en-US" sz="1600" u="sng"/>
          </a:p>
          <a:p>
            <a:pPr indent="0" fontAlgn="auto">
              <a:lnSpc>
                <a:spcPct val="150000"/>
              </a:lnSpc>
              <a:buNone/>
            </a:pPr>
            <a:r>
              <a:rPr lang="zh-CN" altLang="en-US" sz="1600"/>
              <a:t>（1）注册GA账号。</a:t>
            </a:r>
            <a:endParaRPr lang="zh-CN" altLang="en-US" sz="1600"/>
          </a:p>
          <a:p>
            <a:pPr indent="0" fontAlgn="auto">
              <a:lnSpc>
                <a:spcPct val="150000"/>
              </a:lnSpc>
              <a:buNone/>
            </a:pPr>
            <a:r>
              <a:rPr lang="zh-CN" altLang="en-US" sz="1600"/>
              <a:t>（2）网站埋点GA码。</a:t>
            </a:r>
            <a:endParaRPr lang="zh-CN" altLang="en-US" sz="1600"/>
          </a:p>
          <a:p>
            <a:pPr indent="0" fontAlgn="auto">
              <a:lnSpc>
                <a:spcPct val="150000"/>
              </a:lnSpc>
              <a:buNone/>
            </a:pPr>
            <a:r>
              <a:rPr lang="zh-CN" altLang="en-US" sz="1600"/>
              <a:t>（3）网站用户行为采集。</a:t>
            </a:r>
            <a:endParaRPr lang="zh-CN" altLang="en-US" sz="1600"/>
          </a:p>
          <a:p>
            <a:pPr indent="0" fontAlgn="auto">
              <a:lnSpc>
                <a:spcPct val="150000"/>
              </a:lnSpc>
              <a:buNone/>
            </a:pPr>
            <a:r>
              <a:rPr lang="zh-CN" altLang="en-US" sz="1600"/>
              <a:t>（4）网站用户行为数据分析。</a:t>
            </a:r>
            <a:endParaRPr lang="zh-CN" altLang="en-US" sz="1600"/>
          </a:p>
          <a:p>
            <a:pPr indent="0" fontAlgn="auto">
              <a:lnSpc>
                <a:spcPct val="150000"/>
              </a:lnSpc>
              <a:buNone/>
            </a:pPr>
            <a:r>
              <a:rPr lang="zh-CN" altLang="en-US" sz="1600"/>
              <a:t>   实训指导详见课本内容。</a:t>
            </a:r>
            <a:endParaRPr lang="zh-CN" altLang="en-US" sz="1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754534" y="3482079"/>
            <a:ext cx="5693399" cy="748015"/>
            <a:chOff x="1807265" y="3400693"/>
            <a:chExt cx="5693399" cy="748015"/>
          </a:xfrm>
        </p:grpSpPr>
        <p:sp>
          <p:nvSpPr>
            <p:cNvPr id="52" name="圆角矩形 51"/>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0" name="矩形 59"/>
            <p:cNvSpPr/>
            <p:nvPr/>
          </p:nvSpPr>
          <p:spPr>
            <a:xfrm>
              <a:off x="1881814" y="3411473"/>
              <a:ext cx="2712085" cy="737235"/>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7.3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行为日志采集</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754534" y="4163833"/>
            <a:ext cx="5693399" cy="414020"/>
            <a:chOff x="1807265" y="2462595"/>
            <a:chExt cx="5693399" cy="414020"/>
          </a:xfrm>
          <a:solidFill>
            <a:schemeClr val="bg2"/>
          </a:solidFill>
        </p:grpSpPr>
        <p:sp>
          <p:nvSpPr>
            <p:cNvPr id="45" name="圆角矩形 44"/>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1883286" y="2462595"/>
              <a:ext cx="3007360" cy="414020"/>
            </a:xfrm>
            <a:prstGeom prst="rect">
              <a:avLst/>
            </a:prstGeom>
            <a:grpFill/>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7.4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上机练习与实训</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47" name="组合 46"/>
          <p:cNvGrpSpPr/>
          <p:nvPr/>
        </p:nvGrpSpPr>
        <p:grpSpPr>
          <a:xfrm>
            <a:off x="1754534" y="2780267"/>
            <a:ext cx="5693399" cy="424800"/>
            <a:chOff x="1807265" y="3400693"/>
            <a:chExt cx="5693399" cy="424800"/>
          </a:xfrm>
        </p:grpSpPr>
        <p:sp>
          <p:nvSpPr>
            <p:cNvPr id="48" name="圆角矩形 47"/>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矩形 48"/>
            <p:cNvSpPr/>
            <p:nvPr/>
          </p:nvSpPr>
          <p:spPr>
            <a:xfrm>
              <a:off x="1881814" y="3411473"/>
              <a:ext cx="212153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7.2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网络爬虫</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1754534" y="2064479"/>
            <a:ext cx="5693399" cy="424801"/>
            <a:chOff x="1807265" y="3866296"/>
            <a:chExt cx="5693399" cy="424801"/>
          </a:xfrm>
        </p:grpSpPr>
        <p:sp>
          <p:nvSpPr>
            <p:cNvPr id="56" name="圆角矩形 55"/>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1881814" y="3877077"/>
              <a:ext cx="212153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7.1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网页结构</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495414" y="1169836"/>
              <a:ext cx="2153154" cy="521970"/>
            </a:xfrm>
            <a:prstGeom prst="rect">
              <a:avLst/>
            </a:prstGeom>
            <a:noFill/>
          </p:spPr>
          <p:txBody>
            <a:bodyPr wrap="none" rtlCol="0">
              <a:spAutoFit/>
            </a:bodyPr>
            <a:lstStyle/>
            <a:p>
              <a:pPr algn="ctr"/>
              <a:r>
                <a:rPr lang="zh-CN" altLang="en-US" sz="2800" dirty="0">
                  <a:solidFill>
                    <a:schemeClr val="accent4"/>
                  </a:solidFill>
                  <a:sym typeface="+mn-ea"/>
                </a:rPr>
                <a:t>第七</a:t>
              </a:r>
              <a:r>
                <a:rPr lang="zh-CN" altLang="en-US" sz="2800" dirty="0" smtClean="0">
                  <a:solidFill>
                    <a:schemeClr val="accent4"/>
                  </a:solidFill>
                  <a:sym typeface="+mn-ea"/>
                </a:rPr>
                <a:t>章　采集</a:t>
              </a:r>
              <a:r>
                <a:rPr lang="en-US" altLang="zh-CN" sz="2800" dirty="0" smtClean="0">
                  <a:solidFill>
                    <a:schemeClr val="accent4"/>
                  </a:solidFill>
                  <a:sym typeface="+mn-ea"/>
                </a:rPr>
                <a:t>Web</a:t>
              </a:r>
              <a:r>
                <a:rPr lang="zh-CN" altLang="en-US" sz="2800" dirty="0" smtClean="0">
                  <a:solidFill>
                    <a:schemeClr val="accent4"/>
                  </a:solidFill>
                  <a:sym typeface="+mn-ea"/>
                </a:rPr>
                <a:t>数据实例</a:t>
              </a:r>
              <a:endParaRPr lang="zh-CN" altLang="en-US" sz="2800" dirty="0">
                <a:solidFill>
                  <a:schemeClr val="accent4"/>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6" y="4900918"/>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smtClean="0">
                <a:solidFill>
                  <a:schemeClr val="bg1"/>
                </a:solidFill>
              </a:rPr>
              <a:t>习题</a:t>
            </a:r>
            <a:endParaRPr lang="zh-CN" altLang="en-US" sz="2100" dirty="0" smtClean="0">
              <a:solidFill>
                <a:schemeClr val="bg1"/>
              </a:solidFill>
            </a:endParaRPr>
          </a:p>
        </p:txBody>
      </p:sp>
      <p:sp>
        <p:nvSpPr>
          <p:cNvPr id="2" name="矩形 1"/>
          <p:cNvSpPr/>
          <p:nvPr/>
        </p:nvSpPr>
        <p:spPr>
          <a:xfrm>
            <a:off x="7929" y="38314"/>
            <a:ext cx="2435282" cy="300082"/>
          </a:xfrm>
          <a:prstGeom prst="rect">
            <a:avLst/>
          </a:prstGeom>
        </p:spPr>
        <p:txBody>
          <a:bodyPr wrap="none">
            <a:spAutoFit/>
          </a:bodyPr>
          <a:lstStyle/>
          <a:p>
            <a:pPr algn="ctr"/>
            <a:r>
              <a:rPr lang="zh-CN" altLang="en-US" sz="1350" dirty="0" smtClean="0">
                <a:solidFill>
                  <a:schemeClr val="bg1"/>
                </a:solidFill>
              </a:rPr>
              <a:t>大数据应用人才培养系列教材</a:t>
            </a:r>
            <a:endParaRPr lang="zh-CN" altLang="en-US" sz="135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64073" y="2464268"/>
            <a:ext cx="7961879" cy="2515235"/>
          </a:xfrm>
          <a:prstGeom prst="rect">
            <a:avLst/>
          </a:prstGeom>
        </p:spPr>
        <p:txBody>
          <a:bodyPr wrap="square">
            <a:spAutoFit/>
          </a:bodyPr>
          <a:lstStyle/>
          <a:p>
            <a:pPr>
              <a:lnSpc>
                <a:spcPct val="150000"/>
              </a:lnSpc>
            </a:pPr>
            <a:r>
              <a:rPr lang="en-US" altLang="zh-CN" sz="2100" spc="225" dirty="0" smtClean="0">
                <a:solidFill>
                  <a:prstClr val="white"/>
                </a:solidFill>
              </a:rPr>
              <a:t>1</a:t>
            </a:r>
            <a:r>
              <a:rPr lang="zh-CN" altLang="zh-CN" sz="2100" spc="225" dirty="0">
                <a:solidFill>
                  <a:prstClr val="white"/>
                </a:solidFill>
              </a:rPr>
              <a:t>．用正则表达式将下面的URL分解为协议（ftp、http等）、域地址和页/路径。http://www.runoob.com:80/HTML/HTML-tutorial.HTML</a:t>
            </a:r>
            <a:endParaRPr lang="zh-CN" altLang="zh-CN" sz="2100" spc="225" dirty="0">
              <a:solidFill>
                <a:prstClr val="white"/>
              </a:solidFill>
            </a:endParaRPr>
          </a:p>
          <a:p>
            <a:pPr>
              <a:lnSpc>
                <a:spcPct val="150000"/>
              </a:lnSpc>
            </a:pPr>
            <a:endParaRPr lang="zh-CN" altLang="zh-CN" sz="2100" spc="225" dirty="0">
              <a:solidFill>
                <a:prstClr val="white"/>
              </a:solidFill>
            </a:endParaRP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1962785" cy="414020"/>
          </a:xfrm>
          <a:prstGeom prst="rect">
            <a:avLst/>
          </a:prstGeom>
          <a:noFill/>
        </p:spPr>
        <p:txBody>
          <a:bodyPr wrap="none" rtlCol="0">
            <a:spAutoFit/>
          </a:bodyPr>
          <a:lstStyle/>
          <a:p>
            <a:r>
              <a:rPr lang="en-US" altLang="zh-CN" sz="2100" b="1" spc="225" dirty="0" smtClean="0">
                <a:solidFill>
                  <a:prstClr val="white"/>
                </a:solidFill>
              </a:rPr>
              <a:t>7.1 </a:t>
            </a:r>
            <a:r>
              <a:rPr lang="zh-CN" altLang="en-US" sz="2100" b="1" spc="225" dirty="0" smtClean="0">
                <a:solidFill>
                  <a:prstClr val="white"/>
                </a:solidFill>
              </a:rPr>
              <a:t>网页结构</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204085" cy="299085"/>
          </a:xfrm>
          <a:prstGeom prst="rect">
            <a:avLst/>
          </a:prstGeom>
          <a:noFill/>
        </p:spPr>
        <p:txBody>
          <a:bodyPr wrap="none" rtlCol="0">
            <a:spAutoFit/>
          </a:bodyPr>
          <a:lstStyle/>
          <a:p>
            <a:r>
              <a:rPr lang="zh-CN" altLang="en-US" sz="1350" dirty="0" smtClean="0">
                <a:solidFill>
                  <a:prstClr val="white"/>
                </a:solidFill>
              </a:rPr>
              <a:t>第七章 采集</a:t>
            </a:r>
            <a:r>
              <a:rPr lang="en-US" altLang="zh-CN" sz="1350" dirty="0" smtClean="0">
                <a:solidFill>
                  <a:prstClr val="white"/>
                </a:solidFill>
              </a:rPr>
              <a:t>Web</a:t>
            </a:r>
            <a:r>
              <a:rPr lang="zh-CN" altLang="en-US" sz="1350" dirty="0" smtClean="0">
                <a:solidFill>
                  <a:prstClr val="white"/>
                </a:solidFill>
              </a:rPr>
              <a:t>数据实例 </a:t>
            </a:r>
            <a:endParaRPr lang="zh-CN" altLang="en-US" sz="1350" dirty="0">
              <a:solidFill>
                <a:prstClr val="white"/>
              </a:solidFill>
            </a:endParaRPr>
          </a:p>
        </p:txBody>
      </p:sp>
      <p:sp>
        <p:nvSpPr>
          <p:cNvPr id="24" name="矩形 23"/>
          <p:cNvSpPr/>
          <p:nvPr/>
        </p:nvSpPr>
        <p:spPr>
          <a:xfrm>
            <a:off x="690245" y="1363980"/>
            <a:ext cx="7621270" cy="33432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50000"/>
              </a:lnSpc>
            </a:pPr>
            <a:r>
              <a:rPr lang="zh-CN" altLang="en-US" sz="1600" dirty="0">
                <a:solidFill>
                  <a:prstClr val="white"/>
                </a:solidFill>
              </a:rPr>
              <a:t>（</a:t>
            </a:r>
            <a:r>
              <a:rPr lang="en-US" altLang="zh-CN" sz="1600" dirty="0">
                <a:solidFill>
                  <a:prstClr val="white"/>
                </a:solidFill>
              </a:rPr>
              <a:t>2</a:t>
            </a:r>
            <a:r>
              <a:rPr lang="zh-CN" altLang="en-US" sz="1600" dirty="0">
                <a:solidFill>
                  <a:prstClr val="white"/>
                </a:solidFill>
              </a:rPr>
              <a:t>）</a:t>
            </a:r>
            <a:r>
              <a:rPr lang="en-US" altLang="zh-CN" sz="1600" dirty="0">
                <a:solidFill>
                  <a:prstClr val="white"/>
                </a:solidFill>
              </a:rPr>
              <a:t>DOM</a:t>
            </a:r>
            <a:r>
              <a:rPr lang="zh-CN" altLang="en-US" sz="1600" dirty="0">
                <a:solidFill>
                  <a:prstClr val="white"/>
                </a:solidFill>
              </a:rPr>
              <a:t>树结构</a:t>
            </a:r>
            <a:r>
              <a:rPr lang="en-US" altLang="zh-CN" sz="1600" dirty="0">
                <a:solidFill>
                  <a:prstClr val="white"/>
                </a:solidFill>
              </a:rPr>
              <a:t>   </a:t>
            </a:r>
            <a:endParaRPr lang="en-US" altLang="zh-CN" sz="1600" dirty="0">
              <a:solidFill>
                <a:prstClr val="white"/>
              </a:solidFill>
            </a:endParaRPr>
          </a:p>
          <a:p>
            <a:pPr algn="l" fontAlgn="auto">
              <a:lnSpc>
                <a:spcPct val="150000"/>
              </a:lnSpc>
            </a:pPr>
            <a:r>
              <a:rPr lang="zh-CN" altLang="en-US" sz="1600" dirty="0">
                <a:solidFill>
                  <a:prstClr val="white"/>
                </a:solidFill>
              </a:rPr>
              <a:t>     DOM是由一组对象和存取、处理文档对象的接口组成，包括文档、节点、元素、文本节点、属性等。如图</a:t>
            </a:r>
            <a:r>
              <a:rPr lang="en-US" altLang="zh-CN" sz="1600" dirty="0">
                <a:solidFill>
                  <a:prstClr val="white"/>
                </a:solidFill>
              </a:rPr>
              <a:t>7-1</a:t>
            </a:r>
            <a:r>
              <a:rPr lang="zh-CN" altLang="en-US" sz="1600" dirty="0">
                <a:solidFill>
                  <a:prstClr val="white"/>
                </a:solidFill>
              </a:rPr>
              <a:t>所示，为</a:t>
            </a:r>
            <a:r>
              <a:rPr lang="en-US" altLang="zh-CN" sz="1600" dirty="0">
                <a:solidFill>
                  <a:prstClr val="white"/>
                </a:solidFill>
              </a:rPr>
              <a:t>DOM</a:t>
            </a:r>
            <a:r>
              <a:rPr lang="zh-CN" altLang="en-US" sz="1600" dirty="0">
                <a:solidFill>
                  <a:prstClr val="white"/>
                </a:solidFill>
              </a:rPr>
              <a:t>树模型的结构。</a:t>
            </a:r>
            <a:endParaRPr lang="zh-CN" altLang="en-US" sz="1600" dirty="0">
              <a:solidFill>
                <a:prstClr val="white"/>
              </a:solidFill>
            </a:endParaRPr>
          </a:p>
          <a:p>
            <a:pPr algn="l" fontAlgn="auto">
              <a:lnSpc>
                <a:spcPct val="150000"/>
              </a:lnSpc>
            </a:pPr>
            <a:r>
              <a:rPr lang="zh-CN" altLang="en-US" sz="1600" dirty="0">
                <a:solidFill>
                  <a:prstClr val="white"/>
                </a:solidFill>
              </a:rPr>
              <a:t>（</a:t>
            </a:r>
            <a:r>
              <a:rPr lang="en-US" altLang="zh-CN" sz="1600" dirty="0">
                <a:solidFill>
                  <a:prstClr val="white"/>
                </a:solidFill>
              </a:rPr>
              <a:t>3</a:t>
            </a:r>
            <a:r>
              <a:rPr lang="zh-CN" altLang="en-US" sz="1600" dirty="0">
                <a:solidFill>
                  <a:prstClr val="white"/>
                </a:solidFill>
              </a:rPr>
              <a:t>）访问</a:t>
            </a:r>
            <a:r>
              <a:rPr lang="en-US" altLang="zh-CN" sz="1600" dirty="0">
                <a:solidFill>
                  <a:prstClr val="white"/>
                </a:solidFill>
              </a:rPr>
              <a:t>DOM</a:t>
            </a:r>
            <a:r>
              <a:rPr lang="zh-CN" altLang="en-US" sz="1600" dirty="0">
                <a:solidFill>
                  <a:prstClr val="white"/>
                </a:solidFill>
              </a:rPr>
              <a:t>树结构</a:t>
            </a:r>
            <a:endParaRPr lang="zh-CN" altLang="en-US" sz="1600" dirty="0">
              <a:solidFill>
                <a:prstClr val="white"/>
              </a:solidFill>
            </a:endParaRPr>
          </a:p>
          <a:p>
            <a:pPr algn="l" fontAlgn="auto">
              <a:lnSpc>
                <a:spcPct val="150000"/>
              </a:lnSpc>
            </a:pPr>
            <a:r>
              <a:rPr lang="zh-CN" altLang="en-US" sz="1600" dirty="0">
                <a:solidFill>
                  <a:prstClr val="white"/>
                </a:solidFill>
              </a:rPr>
              <a:t>     属性是节点（HTML元素）的值，可通过JavaScript（以及其他编程语言）对HTML DOM进行访问。</a:t>
            </a:r>
            <a:endParaRPr lang="zh-CN" altLang="en-US" sz="1600" dirty="0">
              <a:solidFill>
                <a:prstClr val="white"/>
              </a:solidFill>
            </a:endParaRPr>
          </a:p>
          <a:p>
            <a:pPr algn="l" fontAlgn="auto">
              <a:lnSpc>
                <a:spcPct val="150000"/>
              </a:lnSpc>
            </a:pPr>
            <a:r>
              <a:rPr lang="zh-CN" altLang="en-US" sz="1600" dirty="0">
                <a:solidFill>
                  <a:prstClr val="white"/>
                </a:solidFill>
              </a:rPr>
              <a:t>    访问HTML元素等同于访问节点，用户可以以不同的方式来访问 HTML元素，表</a:t>
            </a:r>
            <a:r>
              <a:rPr lang="en-US" altLang="zh-CN" sz="1600" dirty="0">
                <a:solidFill>
                  <a:prstClr val="white"/>
                </a:solidFill>
              </a:rPr>
              <a:t>7-1</a:t>
            </a:r>
            <a:r>
              <a:rPr lang="zh-CN" altLang="en-US" sz="1600" dirty="0">
                <a:solidFill>
                  <a:prstClr val="white"/>
                </a:solidFill>
              </a:rPr>
              <a:t>为访问</a:t>
            </a:r>
            <a:r>
              <a:rPr lang="en-US" altLang="zh-CN" sz="1600" dirty="0">
                <a:solidFill>
                  <a:prstClr val="white"/>
                </a:solidFill>
              </a:rPr>
              <a:t>HTML</a:t>
            </a:r>
            <a:r>
              <a:rPr lang="zh-CN" altLang="en-US" sz="1600" dirty="0">
                <a:solidFill>
                  <a:prstClr val="white"/>
                </a:solidFill>
              </a:rPr>
              <a:t>元素的不同方法。</a:t>
            </a:r>
            <a:endParaRPr lang="zh-CN" altLang="en-US" sz="1600" dirty="0">
              <a:solidFill>
                <a:prstClr val="white"/>
              </a:solidFill>
            </a:endParaRPr>
          </a:p>
        </p:txBody>
      </p:sp>
      <p:sp>
        <p:nvSpPr>
          <p:cNvPr id="12" name="矩形 11"/>
          <p:cNvSpPr/>
          <p:nvPr/>
        </p:nvSpPr>
        <p:spPr>
          <a:xfrm>
            <a:off x="452232" y="889323"/>
            <a:ext cx="1736725" cy="337185"/>
          </a:xfrm>
          <a:prstGeom prst="rect">
            <a:avLst/>
          </a:prstGeom>
        </p:spPr>
        <p:txBody>
          <a:bodyPr wrap="none">
            <a:spAutoFit/>
          </a:bodyPr>
          <a:lstStyle/>
          <a:p>
            <a:r>
              <a:rPr lang="en-US" altLang="zh-CN" sz="1600" b="1" dirty="0">
                <a:solidFill>
                  <a:srgbClr val="3D89BC"/>
                </a:solidFill>
              </a:rPr>
              <a:t>1.1.1  DOM</a:t>
            </a:r>
            <a:r>
              <a:rPr lang="zh-CN" altLang="en-US" sz="1600" b="1" dirty="0">
                <a:solidFill>
                  <a:srgbClr val="3D89BC"/>
                </a:solidFill>
              </a:rPr>
              <a:t>模型</a:t>
            </a:r>
            <a:endParaRPr lang="zh-CN" altLang="en-US" sz="1600" b="1" dirty="0">
              <a:solidFill>
                <a:srgbClr val="3D89B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22" name="椭圆 21"/>
          <p:cNvSpPr/>
          <p:nvPr/>
        </p:nvSpPr>
        <p:spPr>
          <a:xfrm>
            <a:off x="3616630" y="2510793"/>
            <a:ext cx="1600203" cy="160020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椭圆 32"/>
          <p:cNvSpPr/>
          <p:nvPr/>
        </p:nvSpPr>
        <p:spPr>
          <a:xfrm>
            <a:off x="3717401" y="2611564"/>
            <a:ext cx="1398662" cy="1398662"/>
          </a:xfrm>
          <a:prstGeom prst="ellipse">
            <a:avLst/>
          </a:prstGeom>
          <a:noFill/>
          <a:ln w="381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3926611" y="2844349"/>
            <a:ext cx="1077514" cy="706755"/>
          </a:xfrm>
          <a:prstGeom prst="rect">
            <a:avLst/>
          </a:prstGeom>
        </p:spPr>
        <p:txBody>
          <a:bodyPr wrap="square">
            <a:spAutoFit/>
          </a:bodyPr>
          <a:lstStyle/>
          <a:p>
            <a:r>
              <a:rPr lang="en-US" altLang="zh-CN" sz="2000" b="1" dirty="0">
                <a:solidFill>
                  <a:prstClr val="white"/>
                </a:solidFill>
              </a:rPr>
              <a:t>DOM</a:t>
            </a:r>
            <a:r>
              <a:rPr lang="zh-CN" altLang="en-US" sz="2000" b="1" dirty="0">
                <a:solidFill>
                  <a:prstClr val="white"/>
                </a:solidFill>
              </a:rPr>
              <a:t>树结构</a:t>
            </a:r>
            <a:endParaRPr lang="zh-CN" altLang="en-US" sz="2000" b="1" dirty="0">
              <a:solidFill>
                <a:prstClr val="white"/>
              </a:solidFill>
            </a:endParaRPr>
          </a:p>
        </p:txBody>
      </p:sp>
      <p:grpSp>
        <p:nvGrpSpPr>
          <p:cNvPr id="37" name="组合 36"/>
          <p:cNvGrpSpPr/>
          <p:nvPr/>
        </p:nvGrpSpPr>
        <p:grpSpPr>
          <a:xfrm>
            <a:off x="5638022" y="3516890"/>
            <a:ext cx="2804384" cy="368300"/>
            <a:chOff x="7892654" y="2137018"/>
            <a:chExt cx="3739175" cy="491066"/>
          </a:xfrm>
        </p:grpSpPr>
        <p:sp>
          <p:nvSpPr>
            <p:cNvPr id="38" name="圆角矩形 37"/>
            <p:cNvSpPr/>
            <p:nvPr/>
          </p:nvSpPr>
          <p:spPr>
            <a:xfrm>
              <a:off x="7892654" y="2152929"/>
              <a:ext cx="3739175" cy="42984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9" name="矩形 38"/>
            <p:cNvSpPr/>
            <p:nvPr/>
          </p:nvSpPr>
          <p:spPr>
            <a:xfrm>
              <a:off x="8021619" y="2137018"/>
              <a:ext cx="1615438" cy="491066"/>
            </a:xfrm>
            <a:prstGeom prst="rect">
              <a:avLst/>
            </a:prstGeom>
          </p:spPr>
          <p:txBody>
            <a:bodyPr wrap="none">
              <a:spAutoFit/>
            </a:bodyPr>
            <a:lstStyle/>
            <a:p>
              <a:r>
                <a:rPr lang="zh-CN" altLang="en-US" spc="225" dirty="0">
                  <a:solidFill>
                    <a:prstClr val="white"/>
                  </a:solidFill>
                </a:rPr>
                <a:t>文本节点</a:t>
              </a:r>
              <a:endParaRPr lang="zh-CN" altLang="en-US" spc="225" dirty="0">
                <a:solidFill>
                  <a:prstClr val="white"/>
                </a:solidFill>
              </a:endParaRPr>
            </a:p>
          </p:txBody>
        </p:sp>
      </p:grpSp>
      <p:grpSp>
        <p:nvGrpSpPr>
          <p:cNvPr id="40" name="组合 39"/>
          <p:cNvGrpSpPr/>
          <p:nvPr/>
        </p:nvGrpSpPr>
        <p:grpSpPr>
          <a:xfrm>
            <a:off x="313113" y="3550942"/>
            <a:ext cx="2826196" cy="368300"/>
            <a:chOff x="7892654" y="2137018"/>
            <a:chExt cx="3811694" cy="491066"/>
          </a:xfrm>
        </p:grpSpPr>
        <p:sp>
          <p:nvSpPr>
            <p:cNvPr id="41" name="圆角矩形 40"/>
            <p:cNvSpPr/>
            <p:nvPr/>
          </p:nvSpPr>
          <p:spPr>
            <a:xfrm>
              <a:off x="7892654" y="2137021"/>
              <a:ext cx="3811694" cy="46166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2" name="矩形 41"/>
            <p:cNvSpPr/>
            <p:nvPr/>
          </p:nvSpPr>
          <p:spPr>
            <a:xfrm>
              <a:off x="8021618" y="2137018"/>
              <a:ext cx="940355" cy="491066"/>
            </a:xfrm>
            <a:prstGeom prst="rect">
              <a:avLst/>
            </a:prstGeom>
          </p:spPr>
          <p:txBody>
            <a:bodyPr wrap="none">
              <a:spAutoFit/>
            </a:bodyPr>
            <a:lstStyle/>
            <a:p>
              <a:r>
                <a:rPr lang="zh-CN" altLang="en-US" spc="225" dirty="0">
                  <a:solidFill>
                    <a:prstClr val="white"/>
                  </a:solidFill>
                </a:rPr>
                <a:t>元素</a:t>
              </a:r>
              <a:endParaRPr lang="zh-CN" altLang="en-US" spc="225" dirty="0">
                <a:solidFill>
                  <a:prstClr val="white"/>
                </a:solidFill>
              </a:endParaRPr>
            </a:p>
          </p:txBody>
        </p:sp>
      </p:grpSp>
      <p:grpSp>
        <p:nvGrpSpPr>
          <p:cNvPr id="43" name="组合 42"/>
          <p:cNvGrpSpPr/>
          <p:nvPr/>
        </p:nvGrpSpPr>
        <p:grpSpPr>
          <a:xfrm>
            <a:off x="289536" y="1263256"/>
            <a:ext cx="2815269" cy="376899"/>
            <a:chOff x="7892654" y="2125553"/>
            <a:chExt cx="3884083" cy="502531"/>
          </a:xfrm>
        </p:grpSpPr>
        <p:sp>
          <p:nvSpPr>
            <p:cNvPr id="44" name="圆角矩形 43"/>
            <p:cNvSpPr/>
            <p:nvPr/>
          </p:nvSpPr>
          <p:spPr>
            <a:xfrm>
              <a:off x="7892654" y="2125553"/>
              <a:ext cx="3884083" cy="48459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5" name="矩形 44"/>
            <p:cNvSpPr/>
            <p:nvPr/>
          </p:nvSpPr>
          <p:spPr>
            <a:xfrm>
              <a:off x="8021619" y="2137018"/>
              <a:ext cx="961933" cy="491066"/>
            </a:xfrm>
            <a:prstGeom prst="rect">
              <a:avLst/>
            </a:prstGeom>
          </p:spPr>
          <p:txBody>
            <a:bodyPr wrap="none">
              <a:spAutoFit/>
            </a:bodyPr>
            <a:lstStyle/>
            <a:p>
              <a:r>
                <a:rPr lang="zh-CN" altLang="en-US" kern="500" spc="225" dirty="0" smtClean="0">
                  <a:solidFill>
                    <a:prstClr val="white"/>
                  </a:solidFill>
                </a:rPr>
                <a:t>文档</a:t>
              </a:r>
              <a:endParaRPr lang="zh-CN" altLang="en-US" spc="225" dirty="0">
                <a:solidFill>
                  <a:prstClr val="white"/>
                </a:solidFill>
              </a:endParaRPr>
            </a:p>
          </p:txBody>
        </p:sp>
      </p:grpSp>
      <p:grpSp>
        <p:nvGrpSpPr>
          <p:cNvPr id="49" name="组合 48"/>
          <p:cNvGrpSpPr/>
          <p:nvPr/>
        </p:nvGrpSpPr>
        <p:grpSpPr>
          <a:xfrm>
            <a:off x="5603958" y="1279655"/>
            <a:ext cx="3411263" cy="705727"/>
            <a:chOff x="7471943" y="1805208"/>
            <a:chExt cx="4548351" cy="940970"/>
          </a:xfrm>
        </p:grpSpPr>
        <p:grpSp>
          <p:nvGrpSpPr>
            <p:cNvPr id="50" name="组合 49"/>
            <p:cNvGrpSpPr/>
            <p:nvPr/>
          </p:nvGrpSpPr>
          <p:grpSpPr>
            <a:xfrm>
              <a:off x="7517356" y="1805208"/>
              <a:ext cx="3739185" cy="495616"/>
              <a:chOff x="7892653" y="2132469"/>
              <a:chExt cx="3739185" cy="495616"/>
            </a:xfrm>
          </p:grpSpPr>
          <p:sp>
            <p:nvSpPr>
              <p:cNvPr id="52" name="圆角矩形 51"/>
              <p:cNvSpPr/>
              <p:nvPr/>
            </p:nvSpPr>
            <p:spPr>
              <a:xfrm>
                <a:off x="7892653" y="2132469"/>
                <a:ext cx="3739185" cy="47076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3" name="矩形 52"/>
              <p:cNvSpPr/>
              <p:nvPr/>
            </p:nvSpPr>
            <p:spPr>
              <a:xfrm>
                <a:off x="8021620" y="2137018"/>
                <a:ext cx="929640" cy="491067"/>
              </a:xfrm>
              <a:prstGeom prst="rect">
                <a:avLst/>
              </a:prstGeom>
            </p:spPr>
            <p:txBody>
              <a:bodyPr wrap="none">
                <a:spAutoFit/>
              </a:bodyPr>
              <a:lstStyle/>
              <a:p>
                <a:r>
                  <a:rPr lang="zh-CN" altLang="en-US" kern="500" spc="225" dirty="0" smtClean="0">
                    <a:solidFill>
                      <a:prstClr val="white"/>
                    </a:solidFill>
                  </a:rPr>
                  <a:t>节点</a:t>
                </a:r>
                <a:endParaRPr lang="zh-CN" altLang="en-US" kern="500" spc="225" dirty="0" smtClean="0">
                  <a:solidFill>
                    <a:prstClr val="white"/>
                  </a:solidFill>
                </a:endParaRPr>
              </a:p>
            </p:txBody>
          </p:sp>
        </p:grpSp>
        <p:sp>
          <p:nvSpPr>
            <p:cNvPr id="51" name="矩形 50"/>
            <p:cNvSpPr/>
            <p:nvPr/>
          </p:nvSpPr>
          <p:spPr>
            <a:xfrm>
              <a:off x="7471943" y="2256471"/>
              <a:ext cx="4548351" cy="489707"/>
            </a:xfrm>
            <a:prstGeom prst="rect">
              <a:avLst/>
            </a:prstGeom>
          </p:spPr>
          <p:txBody>
            <a:bodyPr wrap="square">
              <a:spAutoFit/>
            </a:bodyPr>
            <a:lstStyle/>
            <a:p>
              <a:pPr>
                <a:lnSpc>
                  <a:spcPct val="150000"/>
                </a:lnSpc>
              </a:pPr>
              <a:endParaRPr lang="zh-CN" altLang="en-US" sz="1350" dirty="0">
                <a:solidFill>
                  <a:prstClr val="black">
                    <a:lumMod val="50000"/>
                    <a:lumOff val="50000"/>
                  </a:prstClr>
                </a:solidFill>
              </a:endParaRPr>
            </a:p>
          </p:txBody>
        </p:sp>
      </p:grpSp>
      <p:sp>
        <p:nvSpPr>
          <p:cNvPr id="54" name="矩形 53"/>
          <p:cNvSpPr/>
          <p:nvPr/>
        </p:nvSpPr>
        <p:spPr>
          <a:xfrm>
            <a:off x="5603958" y="3851208"/>
            <a:ext cx="3330493" cy="714375"/>
          </a:xfrm>
          <a:prstGeom prst="rect">
            <a:avLst/>
          </a:prstGeom>
        </p:spPr>
        <p:txBody>
          <a:bodyPr wrap="square">
            <a:spAutoFit/>
          </a:bodyPr>
          <a:lstStyle/>
          <a:p>
            <a:pPr>
              <a:lnSpc>
                <a:spcPct val="150000"/>
              </a:lnSpc>
            </a:pPr>
            <a:r>
              <a:rPr lang="zh-CN" altLang="en-US" sz="1350" dirty="0">
                <a:solidFill>
                  <a:prstClr val="black">
                    <a:lumMod val="50000"/>
                    <a:lumOff val="50000"/>
                  </a:prstClr>
                </a:solidFill>
              </a:rPr>
              <a:t>HTML元素内的文本是文本节点，文本节点处理文档中的文本。</a:t>
            </a:r>
            <a:endParaRPr lang="zh-CN" altLang="en-US" sz="1350" dirty="0">
              <a:solidFill>
                <a:prstClr val="black">
                  <a:lumMod val="50000"/>
                  <a:lumOff val="50000"/>
                </a:prstClr>
              </a:solidFill>
            </a:endParaRPr>
          </a:p>
        </p:txBody>
      </p:sp>
      <p:sp>
        <p:nvSpPr>
          <p:cNvPr id="56" name="矩形 55"/>
          <p:cNvSpPr/>
          <p:nvPr/>
        </p:nvSpPr>
        <p:spPr>
          <a:xfrm>
            <a:off x="278330" y="3878057"/>
            <a:ext cx="2860979" cy="1337945"/>
          </a:xfrm>
          <a:prstGeom prst="rect">
            <a:avLst/>
          </a:prstGeom>
        </p:spPr>
        <p:txBody>
          <a:bodyPr wrap="square">
            <a:spAutoFit/>
          </a:bodyPr>
          <a:lstStyle/>
          <a:p>
            <a:pPr>
              <a:lnSpc>
                <a:spcPct val="150000"/>
              </a:lnSpc>
            </a:pPr>
            <a:r>
              <a:rPr lang="zh-CN" altLang="en-US" sz="1350" dirty="0">
                <a:solidFill>
                  <a:prstClr val="black">
                    <a:lumMod val="50000"/>
                    <a:lumOff val="50000"/>
                  </a:prstClr>
                </a:solidFill>
              </a:rPr>
              <a:t>元素是除文本之外的大多数对象，是从节点类型推导出来的。元素包含属性，而且可以是另一个元素的父类型。</a:t>
            </a:r>
            <a:endParaRPr lang="zh-CN" altLang="en-US" sz="1350" dirty="0">
              <a:solidFill>
                <a:prstClr val="black">
                  <a:lumMod val="50000"/>
                  <a:lumOff val="50000"/>
                </a:prstClr>
              </a:solidFill>
            </a:endParaRPr>
          </a:p>
        </p:txBody>
      </p:sp>
      <p:sp>
        <p:nvSpPr>
          <p:cNvPr id="57" name="矩形 56"/>
          <p:cNvSpPr/>
          <p:nvPr/>
        </p:nvSpPr>
        <p:spPr>
          <a:xfrm>
            <a:off x="243825" y="1608085"/>
            <a:ext cx="3330493" cy="1649095"/>
          </a:xfrm>
          <a:prstGeom prst="rect">
            <a:avLst/>
          </a:prstGeom>
        </p:spPr>
        <p:txBody>
          <a:bodyPr wrap="square">
            <a:spAutoFit/>
          </a:bodyPr>
          <a:lstStyle/>
          <a:p>
            <a:pPr>
              <a:lnSpc>
                <a:spcPct val="150000"/>
              </a:lnSpc>
            </a:pPr>
            <a:r>
              <a:rPr lang="zh-CN" altLang="zh-CN" sz="1350" dirty="0">
                <a:solidFill>
                  <a:prstClr val="black">
                    <a:lumMod val="50000"/>
                    <a:lumOff val="50000"/>
                  </a:prstClr>
                </a:solidFill>
              </a:rPr>
              <a:t>根据 W3C 的HTML DOM标准，HTML 文档中的所有内容都是节点。DOM文档是由分层的节点对象构成，这些节点对象构成一个页面。文档是一个节点，该节点只有一个元素，这个元素就是它自己。</a:t>
            </a:r>
            <a:endParaRPr lang="zh-CN" altLang="zh-CN" sz="1350" dirty="0">
              <a:solidFill>
                <a:prstClr val="black">
                  <a:lumMod val="50000"/>
                  <a:lumOff val="50000"/>
                </a:prstClr>
              </a:solidFill>
            </a:endParaRPr>
          </a:p>
        </p:txBody>
      </p:sp>
      <p:sp>
        <p:nvSpPr>
          <p:cNvPr id="58" name="任意多边形 57"/>
          <p:cNvSpPr/>
          <p:nvPr/>
        </p:nvSpPr>
        <p:spPr>
          <a:xfrm>
            <a:off x="3113315" y="1467733"/>
            <a:ext cx="1053873" cy="1086934"/>
          </a:xfrm>
          <a:custGeom>
            <a:avLst/>
            <a:gdLst>
              <a:gd name="connsiteX0" fmla="*/ 0 w 2129671"/>
              <a:gd name="connsiteY0" fmla="*/ 0 h 1465942"/>
              <a:gd name="connsiteX1" fmla="*/ 1886857 w 2129671"/>
              <a:gd name="connsiteY1" fmla="*/ 304800 h 1465942"/>
              <a:gd name="connsiteX2" fmla="*/ 2046514 w 2129671"/>
              <a:gd name="connsiteY2" fmla="*/ 1465942 h 1465942"/>
              <a:gd name="connsiteX0-1" fmla="*/ 0 w 3575982"/>
              <a:gd name="connsiteY0-2" fmla="*/ 0 h 1516742"/>
              <a:gd name="connsiteX1-3" fmla="*/ 1886857 w 3575982"/>
              <a:gd name="connsiteY1-4" fmla="*/ 304800 h 1516742"/>
              <a:gd name="connsiteX2-5" fmla="*/ 3571865 w 3575982"/>
              <a:gd name="connsiteY2-6" fmla="*/ 1516742 h 1516742"/>
              <a:gd name="connsiteX0-7" fmla="*/ 0 w 3571864"/>
              <a:gd name="connsiteY0-8" fmla="*/ 0 h 1516742"/>
              <a:gd name="connsiteX1-9" fmla="*/ 1886857 w 3571864"/>
              <a:gd name="connsiteY1-10" fmla="*/ 304800 h 1516742"/>
              <a:gd name="connsiteX2-11" fmla="*/ 3571865 w 3571864"/>
              <a:gd name="connsiteY2-12" fmla="*/ 1516742 h 1516742"/>
              <a:gd name="connsiteX0-13" fmla="*/ 0 w 3571864"/>
              <a:gd name="connsiteY0-14" fmla="*/ 0 h 1516742"/>
              <a:gd name="connsiteX1-15" fmla="*/ 2232219 w 3571864"/>
              <a:gd name="connsiteY1-16" fmla="*/ 635000 h 1516742"/>
              <a:gd name="connsiteX2-17" fmla="*/ 3571865 w 3571864"/>
              <a:gd name="connsiteY2-18" fmla="*/ 1516742 h 1516742"/>
              <a:gd name="connsiteX0-19" fmla="*/ 0 w 3571864"/>
              <a:gd name="connsiteY0-20" fmla="*/ 0 h 1516742"/>
              <a:gd name="connsiteX1-21" fmla="*/ 2232219 w 3571864"/>
              <a:gd name="connsiteY1-22" fmla="*/ 635000 h 1516742"/>
              <a:gd name="connsiteX2-23" fmla="*/ 3571865 w 3571864"/>
              <a:gd name="connsiteY2-24" fmla="*/ 1516742 h 1516742"/>
              <a:gd name="connsiteX0-25" fmla="*/ 0 w 3571864"/>
              <a:gd name="connsiteY0-26" fmla="*/ 0 h 1516742"/>
              <a:gd name="connsiteX1-27" fmla="*/ 2232219 w 3571864"/>
              <a:gd name="connsiteY1-28" fmla="*/ 635000 h 1516742"/>
              <a:gd name="connsiteX2-29" fmla="*/ 3571865 w 3571864"/>
              <a:gd name="connsiteY2-30" fmla="*/ 1516742 h 1516742"/>
            </a:gdLst>
            <a:ahLst/>
            <a:cxnLst>
              <a:cxn ang="0">
                <a:pos x="connsiteX0-1" y="connsiteY0-2"/>
              </a:cxn>
              <a:cxn ang="0">
                <a:pos x="connsiteX1-3" y="connsiteY1-4"/>
              </a:cxn>
              <a:cxn ang="0">
                <a:pos x="connsiteX2-5" y="connsiteY2-6"/>
              </a:cxn>
            </a:cxnLst>
            <a:rect l="l" t="t" r="r" b="b"/>
            <a:pathLst>
              <a:path w="3571864" h="1516742">
                <a:moveTo>
                  <a:pt x="0" y="0"/>
                </a:moveTo>
                <a:cubicBezTo>
                  <a:pt x="772885" y="30238"/>
                  <a:pt x="1603331" y="327176"/>
                  <a:pt x="2232219" y="635000"/>
                </a:cubicBezTo>
                <a:cubicBezTo>
                  <a:pt x="2861107" y="942824"/>
                  <a:pt x="2943074" y="1045633"/>
                  <a:pt x="3571865" y="1516742"/>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1" name="任意多边形 60"/>
          <p:cNvSpPr/>
          <p:nvPr/>
        </p:nvSpPr>
        <p:spPr>
          <a:xfrm rot="971766">
            <a:off x="4945511" y="1327158"/>
            <a:ext cx="519531" cy="1384332"/>
          </a:xfrm>
          <a:custGeom>
            <a:avLst/>
            <a:gdLst>
              <a:gd name="connsiteX0" fmla="*/ 17322 w 1004294"/>
              <a:gd name="connsiteY0" fmla="*/ 1465943 h 1465943"/>
              <a:gd name="connsiteX1" fmla="*/ 133437 w 1004294"/>
              <a:gd name="connsiteY1" fmla="*/ 537029 h 1465943"/>
              <a:gd name="connsiteX2" fmla="*/ 1004294 w 1004294"/>
              <a:gd name="connsiteY2" fmla="*/ 0 h 1465943"/>
              <a:gd name="connsiteX0-1" fmla="*/ 688 w 1633324"/>
              <a:gd name="connsiteY0-2" fmla="*/ 1444002 h 1444002"/>
              <a:gd name="connsiteX1-3" fmla="*/ 762467 w 1633324"/>
              <a:gd name="connsiteY1-4" fmla="*/ 537029 h 1444002"/>
              <a:gd name="connsiteX2-5" fmla="*/ 1633324 w 1633324"/>
              <a:gd name="connsiteY2-6" fmla="*/ 0 h 1444002"/>
              <a:gd name="connsiteX0-7" fmla="*/ 2761 w 1635397"/>
              <a:gd name="connsiteY0-8" fmla="*/ 1444002 h 1444002"/>
              <a:gd name="connsiteX1-9" fmla="*/ 281252 w 1635397"/>
              <a:gd name="connsiteY1-10" fmla="*/ 596491 h 1444002"/>
              <a:gd name="connsiteX2-11" fmla="*/ 1635397 w 1635397"/>
              <a:gd name="connsiteY2-12" fmla="*/ 0 h 1444002"/>
              <a:gd name="connsiteX0-13" fmla="*/ 2761 w 1635397"/>
              <a:gd name="connsiteY0-14" fmla="*/ 1444002 h 1444002"/>
              <a:gd name="connsiteX1-15" fmla="*/ 281252 w 1635397"/>
              <a:gd name="connsiteY1-16" fmla="*/ 596491 h 1444002"/>
              <a:gd name="connsiteX2-17" fmla="*/ 1635397 w 1635397"/>
              <a:gd name="connsiteY2-18" fmla="*/ 0 h 1444002"/>
              <a:gd name="connsiteX0-19" fmla="*/ 38303 w 1670939"/>
              <a:gd name="connsiteY0-20" fmla="*/ 1444002 h 1444002"/>
              <a:gd name="connsiteX1-21" fmla="*/ 316794 w 1670939"/>
              <a:gd name="connsiteY1-22" fmla="*/ 596491 h 1444002"/>
              <a:gd name="connsiteX2-23" fmla="*/ 1670939 w 1670939"/>
              <a:gd name="connsiteY2-24" fmla="*/ 0 h 1444002"/>
              <a:gd name="connsiteX0-25" fmla="*/ 2175 w 1634811"/>
              <a:gd name="connsiteY0-26" fmla="*/ 1444002 h 1444002"/>
              <a:gd name="connsiteX1-27" fmla="*/ 591374 w 1634811"/>
              <a:gd name="connsiteY1-28" fmla="*/ 630399 h 1444002"/>
              <a:gd name="connsiteX2-29" fmla="*/ 1634811 w 1634811"/>
              <a:gd name="connsiteY2-30" fmla="*/ 0 h 1444002"/>
              <a:gd name="connsiteX0-31" fmla="*/ 0 w 1632636"/>
              <a:gd name="connsiteY0-32" fmla="*/ 1444002 h 1444002"/>
              <a:gd name="connsiteX1-33" fmla="*/ 589199 w 1632636"/>
              <a:gd name="connsiteY1-34" fmla="*/ 630399 h 1444002"/>
              <a:gd name="connsiteX2-35" fmla="*/ 1632636 w 1632636"/>
              <a:gd name="connsiteY2-36" fmla="*/ 0 h 1444002"/>
              <a:gd name="connsiteX0-37" fmla="*/ 0 w 1703563"/>
              <a:gd name="connsiteY0-38" fmla="*/ 1396840 h 1396840"/>
              <a:gd name="connsiteX1-39" fmla="*/ 660126 w 1703563"/>
              <a:gd name="connsiteY1-40" fmla="*/ 630399 h 1396840"/>
              <a:gd name="connsiteX2-41" fmla="*/ 1703563 w 1703563"/>
              <a:gd name="connsiteY2-42" fmla="*/ 0 h 1396840"/>
            </a:gdLst>
            <a:ahLst/>
            <a:cxnLst>
              <a:cxn ang="0">
                <a:pos x="connsiteX0-1" y="connsiteY0-2"/>
              </a:cxn>
              <a:cxn ang="0">
                <a:pos x="connsiteX1-3" y="connsiteY1-4"/>
              </a:cxn>
              <a:cxn ang="0">
                <a:pos x="connsiteX2-5" y="connsiteY2-6"/>
              </a:cxn>
            </a:cxnLst>
            <a:rect l="l" t="t" r="r" b="b"/>
            <a:pathLst>
              <a:path w="1703563" h="1396840">
                <a:moveTo>
                  <a:pt x="0" y="1396840"/>
                </a:moveTo>
                <a:cubicBezTo>
                  <a:pt x="37494" y="1352400"/>
                  <a:pt x="376199" y="863206"/>
                  <a:pt x="660126" y="630399"/>
                </a:cubicBezTo>
                <a:cubicBezTo>
                  <a:pt x="944053" y="397592"/>
                  <a:pt x="1350382" y="146352"/>
                  <a:pt x="1703563" y="0"/>
                </a:cubicBez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3" name="文本框 27"/>
          <p:cNvSpPr txBox="1"/>
          <p:nvPr/>
        </p:nvSpPr>
        <p:spPr>
          <a:xfrm>
            <a:off x="6630203" y="234392"/>
            <a:ext cx="2204085" cy="299085"/>
          </a:xfrm>
          <a:prstGeom prst="rect">
            <a:avLst/>
          </a:prstGeom>
          <a:noFill/>
        </p:spPr>
        <p:txBody>
          <a:bodyPr wrap="none" rtlCol="0">
            <a:spAutoFit/>
          </a:bodyPr>
          <a:lstStyle/>
          <a:p>
            <a:pPr algn="l"/>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 </a:t>
            </a:r>
            <a:endParaRPr lang="zh-CN" altLang="en-US" sz="1350" dirty="0">
              <a:solidFill>
                <a:prstClr val="white"/>
              </a:solidFill>
            </a:endParaRPr>
          </a:p>
        </p:txBody>
      </p:sp>
      <p:sp>
        <p:nvSpPr>
          <p:cNvPr id="11" name="矩形 10"/>
          <p:cNvSpPr/>
          <p:nvPr/>
        </p:nvSpPr>
        <p:spPr>
          <a:xfrm>
            <a:off x="5638018" y="1687976"/>
            <a:ext cx="3132515" cy="714375"/>
          </a:xfrm>
          <a:prstGeom prst="rect">
            <a:avLst/>
          </a:prstGeom>
        </p:spPr>
        <p:txBody>
          <a:bodyPr wrap="square">
            <a:spAutoFit/>
          </a:bodyPr>
          <a:lstStyle/>
          <a:p>
            <a:pPr>
              <a:lnSpc>
                <a:spcPct val="150000"/>
              </a:lnSpc>
            </a:pPr>
            <a:r>
              <a:rPr lang="zh-CN" altLang="zh-CN" sz="1350" dirty="0">
                <a:solidFill>
                  <a:prstClr val="black">
                    <a:lumMod val="50000"/>
                    <a:lumOff val="50000"/>
                  </a:prstClr>
                </a:solidFill>
              </a:rPr>
              <a:t>整个文档是一个文档节点，每个HTML元素是元素节点。 </a:t>
            </a:r>
            <a:endParaRPr lang="zh-CN" altLang="zh-CN" sz="1350" dirty="0">
              <a:solidFill>
                <a:prstClr val="black">
                  <a:lumMod val="50000"/>
                  <a:lumOff val="50000"/>
                </a:prstClr>
              </a:solidFill>
            </a:endParaRPr>
          </a:p>
        </p:txBody>
      </p:sp>
      <p:cxnSp>
        <p:nvCxnSpPr>
          <p:cNvPr id="18" name="曲线连接符 17"/>
          <p:cNvCxnSpPr>
            <a:stCxn id="22" idx="2"/>
          </p:cNvCxnSpPr>
          <p:nvPr/>
        </p:nvCxnSpPr>
        <p:spPr>
          <a:xfrm rot="10800000" flipV="1">
            <a:off x="3139310" y="3310894"/>
            <a:ext cx="477321" cy="540313"/>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曲线连接符 25"/>
          <p:cNvCxnSpPr/>
          <p:nvPr/>
        </p:nvCxnSpPr>
        <p:spPr>
          <a:xfrm>
            <a:off x="5216833" y="3259139"/>
            <a:ext cx="409632" cy="515274"/>
          </a:xfrm>
          <a:prstGeom prst="curved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文本框 6"/>
          <p:cNvSpPr txBox="1"/>
          <p:nvPr/>
        </p:nvSpPr>
        <p:spPr>
          <a:xfrm>
            <a:off x="452232" y="173917"/>
            <a:ext cx="1962785" cy="414020"/>
          </a:xfrm>
          <a:prstGeom prst="rect">
            <a:avLst/>
          </a:prstGeom>
          <a:noFill/>
        </p:spPr>
        <p:txBody>
          <a:bodyPr wrap="none" rtlCol="0">
            <a:spAutoFit/>
          </a:bodyPr>
          <a:lstStyle/>
          <a:p>
            <a:pPr algn="l"/>
            <a:r>
              <a:rPr lang="en-US" altLang="zh-CN" sz="2100" b="1" spc="225" dirty="0" smtClean="0">
                <a:solidFill>
                  <a:prstClr val="white"/>
                </a:solidFill>
                <a:sym typeface="+mn-ea"/>
              </a:rPr>
              <a:t>7.1 </a:t>
            </a:r>
            <a:r>
              <a:rPr lang="zh-CN" altLang="en-US" sz="2100" b="1" spc="225" dirty="0" smtClean="0">
                <a:solidFill>
                  <a:prstClr val="white"/>
                </a:solidFill>
                <a:sym typeface="+mn-ea"/>
              </a:rPr>
              <a:t>网页结构</a:t>
            </a:r>
            <a:endParaRPr lang="zh-CN" altLang="en-US" sz="2100" b="1" spc="225" dirty="0">
              <a:solidFill>
                <a:prstClr val="white"/>
              </a:solidFill>
            </a:endParaRPr>
          </a:p>
        </p:txBody>
      </p:sp>
      <p:grpSp>
        <p:nvGrpSpPr>
          <p:cNvPr id="12" name="组合 11"/>
          <p:cNvGrpSpPr/>
          <p:nvPr/>
        </p:nvGrpSpPr>
        <p:grpSpPr>
          <a:xfrm>
            <a:off x="3554095" y="4660265"/>
            <a:ext cx="2061845" cy="705485"/>
            <a:chOff x="7471943" y="1805208"/>
            <a:chExt cx="4548351" cy="940970"/>
          </a:xfrm>
        </p:grpSpPr>
        <p:grpSp>
          <p:nvGrpSpPr>
            <p:cNvPr id="13" name="组合 12"/>
            <p:cNvGrpSpPr/>
            <p:nvPr/>
          </p:nvGrpSpPr>
          <p:grpSpPr>
            <a:xfrm>
              <a:off x="7517356" y="1805208"/>
              <a:ext cx="3739185" cy="494851"/>
              <a:chOff x="7892653" y="2132469"/>
              <a:chExt cx="3739185" cy="494851"/>
            </a:xfrm>
          </p:grpSpPr>
          <p:sp>
            <p:nvSpPr>
              <p:cNvPr id="14" name="圆角矩形 13"/>
              <p:cNvSpPr/>
              <p:nvPr/>
            </p:nvSpPr>
            <p:spPr>
              <a:xfrm>
                <a:off x="7892653" y="2132469"/>
                <a:ext cx="3739185" cy="47076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solidFill>
                    <a:prstClr val="white"/>
                  </a:solidFill>
                </a:endParaRPr>
              </a:p>
            </p:txBody>
          </p:sp>
          <p:sp>
            <p:nvSpPr>
              <p:cNvPr id="15" name="矩形 14"/>
              <p:cNvSpPr/>
              <p:nvPr/>
            </p:nvSpPr>
            <p:spPr>
              <a:xfrm>
                <a:off x="8021525" y="2136704"/>
                <a:ext cx="2381336" cy="490616"/>
              </a:xfrm>
              <a:prstGeom prst="rect">
                <a:avLst/>
              </a:prstGeom>
            </p:spPr>
            <p:txBody>
              <a:bodyPr wrap="square">
                <a:spAutoFit/>
              </a:bodyPr>
              <a:p>
                <a:r>
                  <a:rPr lang="zh-CN" altLang="en-US" kern="500" spc="225" dirty="0" smtClean="0">
                    <a:solidFill>
                      <a:prstClr val="white"/>
                    </a:solidFill>
                  </a:rPr>
                  <a:t>属性</a:t>
                </a:r>
                <a:endParaRPr lang="zh-CN" altLang="en-US" kern="500" spc="225" dirty="0" smtClean="0">
                  <a:solidFill>
                    <a:prstClr val="white"/>
                  </a:solidFill>
                </a:endParaRPr>
              </a:p>
            </p:txBody>
          </p:sp>
        </p:grpSp>
        <p:sp>
          <p:nvSpPr>
            <p:cNvPr id="16" name="矩形 15"/>
            <p:cNvSpPr/>
            <p:nvPr/>
          </p:nvSpPr>
          <p:spPr>
            <a:xfrm>
              <a:off x="7471943" y="2256471"/>
              <a:ext cx="4548351" cy="489707"/>
            </a:xfrm>
            <a:prstGeom prst="rect">
              <a:avLst/>
            </a:prstGeom>
          </p:spPr>
          <p:txBody>
            <a:bodyPr wrap="square">
              <a:spAutoFit/>
            </a:bodyPr>
            <a:p>
              <a:pPr>
                <a:lnSpc>
                  <a:spcPct val="150000"/>
                </a:lnSpc>
              </a:pPr>
              <a:endParaRPr lang="zh-CN" altLang="en-US" sz="1350" dirty="0">
                <a:solidFill>
                  <a:prstClr val="black">
                    <a:lumMod val="50000"/>
                    <a:lumOff val="50000"/>
                  </a:prstClr>
                </a:solidFill>
              </a:endParaRPr>
            </a:p>
          </p:txBody>
        </p:sp>
      </p:grpSp>
      <p:cxnSp>
        <p:nvCxnSpPr>
          <p:cNvPr id="17" name="曲线连接符 16"/>
          <p:cNvCxnSpPr>
            <a:stCxn id="22" idx="4"/>
          </p:cNvCxnSpPr>
          <p:nvPr/>
        </p:nvCxnSpPr>
        <p:spPr>
          <a:xfrm rot="5400000">
            <a:off x="4084955" y="4325620"/>
            <a:ext cx="546100" cy="116840"/>
          </a:xfrm>
          <a:prstGeom prst="curved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251283" y="5215823"/>
            <a:ext cx="3330493" cy="714375"/>
          </a:xfrm>
          <a:prstGeom prst="rect">
            <a:avLst/>
          </a:prstGeom>
        </p:spPr>
        <p:txBody>
          <a:bodyPr wrap="square">
            <a:spAutoFit/>
          </a:bodyPr>
          <a:p>
            <a:pPr>
              <a:lnSpc>
                <a:spcPct val="150000"/>
              </a:lnSpc>
            </a:pPr>
            <a:r>
              <a:rPr lang="zh-CN" altLang="en-US" sz="1350" dirty="0">
                <a:solidFill>
                  <a:prstClr val="black">
                    <a:lumMod val="50000"/>
                    <a:lumOff val="50000"/>
                  </a:prstClr>
                </a:solidFill>
              </a:rPr>
              <a:t>每个 HTML 属性是属性节点，是元素的基本属性，因此它们不是元素的子节点。</a:t>
            </a:r>
            <a:endParaRPr lang="zh-CN" altLang="en-US" sz="1350" dirty="0">
              <a:solidFill>
                <a:prstClr val="black">
                  <a:lumMod val="50000"/>
                  <a:lumOff val="50000"/>
                </a:prstClr>
              </a:solidFill>
            </a:endParaRPr>
          </a:p>
        </p:txBody>
      </p:sp>
      <p:sp>
        <p:nvSpPr>
          <p:cNvPr id="20" name="文本框 19"/>
          <p:cNvSpPr txBox="1"/>
          <p:nvPr/>
        </p:nvSpPr>
        <p:spPr>
          <a:xfrm>
            <a:off x="3486150" y="5886450"/>
            <a:ext cx="2292350" cy="306705"/>
          </a:xfrm>
          <a:prstGeom prst="rect">
            <a:avLst/>
          </a:prstGeom>
          <a:noFill/>
        </p:spPr>
        <p:txBody>
          <a:bodyPr wrap="square" rtlCol="0">
            <a:spAutoFit/>
          </a:bodyPr>
          <a:p>
            <a:r>
              <a:rPr lang="zh-CN" altLang="en-US" sz="1400"/>
              <a:t>图</a:t>
            </a:r>
            <a:r>
              <a:rPr lang="en-US" altLang="zh-CN" sz="1400"/>
              <a:t>7-1 DOM</a:t>
            </a:r>
            <a:r>
              <a:rPr lang="zh-CN" altLang="en-US" sz="1400"/>
              <a:t>结构元素</a:t>
            </a:r>
            <a:endParaRPr lang="zh-CN" altLang="en-US"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204085" cy="299085"/>
          </a:xfrm>
          <a:prstGeom prst="rect">
            <a:avLst/>
          </a:prstGeom>
          <a:noFill/>
        </p:spPr>
        <p:txBody>
          <a:bodyPr wrap="none" rtlCol="0">
            <a:spAutoFit/>
          </a:bodyPr>
          <a:lstStyle/>
          <a:p>
            <a:pPr algn="l"/>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 </a:t>
            </a:r>
            <a:endParaRPr lang="zh-CN" altLang="en-US" sz="1350" dirty="0">
              <a:solidFill>
                <a:prstClr val="white"/>
              </a:solidFill>
            </a:endParaRPr>
          </a:p>
        </p:txBody>
      </p:sp>
      <p:sp>
        <p:nvSpPr>
          <p:cNvPr id="37" name="文本框 6"/>
          <p:cNvSpPr txBox="1"/>
          <p:nvPr/>
        </p:nvSpPr>
        <p:spPr>
          <a:xfrm>
            <a:off x="452232" y="173917"/>
            <a:ext cx="1962785" cy="414020"/>
          </a:xfrm>
          <a:prstGeom prst="rect">
            <a:avLst/>
          </a:prstGeom>
          <a:noFill/>
        </p:spPr>
        <p:txBody>
          <a:bodyPr wrap="none" rtlCol="0">
            <a:spAutoFit/>
          </a:bodyPr>
          <a:lstStyle/>
          <a:p>
            <a:pPr algn="l"/>
            <a:r>
              <a:rPr lang="en-US" altLang="zh-CN" sz="2100" b="1" spc="225" dirty="0" smtClean="0">
                <a:solidFill>
                  <a:prstClr val="white"/>
                </a:solidFill>
                <a:sym typeface="+mn-ea"/>
              </a:rPr>
              <a:t>7.1 </a:t>
            </a:r>
            <a:r>
              <a:rPr lang="zh-CN" altLang="en-US" sz="2100" b="1" spc="225" dirty="0" smtClean="0">
                <a:solidFill>
                  <a:prstClr val="white"/>
                </a:solidFill>
                <a:sym typeface="+mn-ea"/>
              </a:rPr>
              <a:t>网页结构</a:t>
            </a:r>
            <a:endParaRPr lang="zh-CN" altLang="en-US" sz="2100" b="1" spc="225" dirty="0">
              <a:solidFill>
                <a:prstClr val="white"/>
              </a:solidFill>
            </a:endParaRPr>
          </a:p>
        </p:txBody>
      </p:sp>
      <p:sp>
        <p:nvSpPr>
          <p:cNvPr id="3" name="矩形 2"/>
          <p:cNvSpPr/>
          <p:nvPr/>
        </p:nvSpPr>
        <p:spPr>
          <a:xfrm>
            <a:off x="268457" y="992840"/>
            <a:ext cx="2447290" cy="337185"/>
          </a:xfrm>
          <a:prstGeom prst="rect">
            <a:avLst/>
          </a:prstGeom>
        </p:spPr>
        <p:txBody>
          <a:bodyPr wrap="none">
            <a:spAutoFit/>
          </a:bodyPr>
          <a:lstStyle/>
          <a:p>
            <a:pPr algn="l"/>
            <a:r>
              <a:rPr lang="zh-CN" altLang="zh-CN" sz="1600" dirty="0"/>
              <a:t>（</a:t>
            </a:r>
            <a:r>
              <a:rPr lang="en-US" altLang="zh-CN" sz="1600" dirty="0"/>
              <a:t>4</a:t>
            </a:r>
            <a:r>
              <a:rPr lang="zh-CN" altLang="zh-CN" sz="1600" dirty="0"/>
              <a:t>）DOM的优点和缺点</a:t>
            </a:r>
            <a:endParaRPr lang="zh-CN" altLang="zh-CN" sz="1600" dirty="0"/>
          </a:p>
        </p:txBody>
      </p:sp>
      <p:sp>
        <p:nvSpPr>
          <p:cNvPr id="7" name="矩形 6"/>
          <p:cNvSpPr/>
          <p:nvPr/>
        </p:nvSpPr>
        <p:spPr>
          <a:xfrm flipH="1">
            <a:off x="451762" y="1434810"/>
            <a:ext cx="3930453" cy="5774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a:t>DOM</a:t>
            </a:r>
            <a:r>
              <a:rPr lang="zh-CN" altLang="en-US"/>
              <a:t>的优点</a:t>
            </a:r>
            <a:endParaRPr lang="zh-CN" altLang="en-US"/>
          </a:p>
        </p:txBody>
      </p:sp>
      <p:sp>
        <p:nvSpPr>
          <p:cNvPr id="8" name="矩形 7"/>
          <p:cNvSpPr/>
          <p:nvPr/>
        </p:nvSpPr>
        <p:spPr>
          <a:xfrm flipH="1">
            <a:off x="4795162" y="1434810"/>
            <a:ext cx="3930453" cy="57743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a:t>DOM</a:t>
            </a:r>
            <a:r>
              <a:rPr lang="zh-CN" altLang="en-US"/>
              <a:t>的缺点</a:t>
            </a:r>
            <a:endParaRPr lang="zh-CN" altLang="en-US"/>
          </a:p>
        </p:txBody>
      </p:sp>
      <p:sp>
        <p:nvSpPr>
          <p:cNvPr id="9" name="矩形 8"/>
          <p:cNvSpPr/>
          <p:nvPr/>
        </p:nvSpPr>
        <p:spPr>
          <a:xfrm>
            <a:off x="495300" y="2423795"/>
            <a:ext cx="3672205" cy="82994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pPr>
            <a:r>
              <a:rPr sz="1600">
                <a:solidFill>
                  <a:schemeClr val="tx1">
                    <a:lumMod val="75000"/>
                    <a:lumOff val="25000"/>
                  </a:schemeClr>
                </a:solidFill>
              </a:rPr>
              <a:t>易用性强，使用DOM时，将把所有的XML文档信息都存于内存中，并且遍历简单，支持XPath。</a:t>
            </a:r>
            <a:endParaRPr sz="1600">
              <a:solidFill>
                <a:schemeClr val="tx1">
                  <a:lumMod val="75000"/>
                  <a:lumOff val="25000"/>
                </a:schemeClr>
              </a:solidFill>
            </a:endParaRPr>
          </a:p>
        </p:txBody>
      </p:sp>
      <p:sp>
        <p:nvSpPr>
          <p:cNvPr id="10" name="矩形 9"/>
          <p:cNvSpPr/>
          <p:nvPr/>
        </p:nvSpPr>
        <p:spPr>
          <a:xfrm>
            <a:off x="451762" y="2194040"/>
            <a:ext cx="3930453" cy="25527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矩形 10"/>
          <p:cNvSpPr/>
          <p:nvPr/>
        </p:nvSpPr>
        <p:spPr>
          <a:xfrm>
            <a:off x="4953635" y="2423795"/>
            <a:ext cx="3613785" cy="5029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solidFill>
                <a:schemeClr val="tx1">
                  <a:lumMod val="75000"/>
                  <a:lumOff val="25000"/>
                </a:schemeClr>
              </a:solidFill>
            </a:endParaRPr>
          </a:p>
        </p:txBody>
      </p:sp>
      <p:sp>
        <p:nvSpPr>
          <p:cNvPr id="12" name="矩形 11"/>
          <p:cNvSpPr/>
          <p:nvPr/>
        </p:nvSpPr>
        <p:spPr>
          <a:xfrm>
            <a:off x="4795162" y="2194040"/>
            <a:ext cx="3930453" cy="2552700"/>
          </a:xfrm>
          <a:prstGeom prst="rect">
            <a:avLst/>
          </a:prstGeom>
          <a:noFill/>
          <a:ln>
            <a:solidFill>
              <a:srgbClr val="3D8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zh-CN" sz="1600">
                <a:solidFill>
                  <a:schemeClr val="tx1">
                    <a:lumMod val="75000"/>
                    <a:lumOff val="25000"/>
                  </a:schemeClr>
                </a:solidFill>
                <a:sym typeface="+mn-ea"/>
              </a:rPr>
              <a:t>效率低，解析速度慢，内存占用量过高，对于大文件来说几乎不可能使用。另外，效率低还表现在大量地消耗时间，因为使用DOM进行解析时，将为文档的每个element、attribute、processing-instruction和comment都创建一个对象，这样在DOM机制中所运用的大量对象的创建和销毁无疑会影响其效率。</a:t>
            </a:r>
            <a:endParaRPr lang="zh-CN" sz="1600">
              <a:solidFill>
                <a:schemeClr val="tx1">
                  <a:lumMod val="75000"/>
                  <a:lumOff val="25000"/>
                </a:schemeClr>
              </a:solidFill>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204085" cy="299085"/>
          </a:xfrm>
          <a:prstGeom prst="rect">
            <a:avLst/>
          </a:prstGeom>
          <a:noFill/>
        </p:spPr>
        <p:txBody>
          <a:bodyPr wrap="none" rtlCol="0">
            <a:spAutoFit/>
          </a:bodyPr>
          <a:lstStyle/>
          <a:p>
            <a:pPr algn="l"/>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 </a:t>
            </a:r>
            <a:endParaRPr lang="zh-CN" altLang="en-US" sz="1350" dirty="0">
              <a:solidFill>
                <a:prstClr val="white"/>
              </a:solidFill>
            </a:endParaRPr>
          </a:p>
        </p:txBody>
      </p:sp>
      <p:sp>
        <p:nvSpPr>
          <p:cNvPr id="37" name="文本框 6"/>
          <p:cNvSpPr txBox="1"/>
          <p:nvPr/>
        </p:nvSpPr>
        <p:spPr>
          <a:xfrm>
            <a:off x="452232" y="173917"/>
            <a:ext cx="1962785" cy="414020"/>
          </a:xfrm>
          <a:prstGeom prst="rect">
            <a:avLst/>
          </a:prstGeom>
          <a:noFill/>
        </p:spPr>
        <p:txBody>
          <a:bodyPr wrap="none" rtlCol="0">
            <a:spAutoFit/>
          </a:bodyPr>
          <a:lstStyle/>
          <a:p>
            <a:pPr algn="l"/>
            <a:r>
              <a:rPr lang="en-US" altLang="zh-CN" sz="2100" b="1" spc="225" dirty="0" smtClean="0">
                <a:solidFill>
                  <a:prstClr val="white"/>
                </a:solidFill>
                <a:sym typeface="+mn-ea"/>
              </a:rPr>
              <a:t>7.1 </a:t>
            </a:r>
            <a:r>
              <a:rPr lang="zh-CN" altLang="en-US" sz="2100" b="1" spc="225" dirty="0" smtClean="0">
                <a:solidFill>
                  <a:prstClr val="white"/>
                </a:solidFill>
                <a:sym typeface="+mn-ea"/>
              </a:rPr>
              <a:t>网页结构</a:t>
            </a:r>
            <a:endParaRPr lang="zh-CN" altLang="en-US" sz="2100" b="1" spc="225" dirty="0">
              <a:solidFill>
                <a:prstClr val="white"/>
              </a:solidFill>
            </a:endParaRPr>
          </a:p>
        </p:txBody>
      </p:sp>
      <p:sp>
        <p:nvSpPr>
          <p:cNvPr id="3" name="矩形 2"/>
          <p:cNvSpPr/>
          <p:nvPr/>
        </p:nvSpPr>
        <p:spPr>
          <a:xfrm>
            <a:off x="268457" y="992840"/>
            <a:ext cx="1810385" cy="337185"/>
          </a:xfrm>
          <a:prstGeom prst="rect">
            <a:avLst/>
          </a:prstGeom>
        </p:spPr>
        <p:txBody>
          <a:bodyPr wrap="none">
            <a:spAutoFit/>
          </a:bodyPr>
          <a:lstStyle/>
          <a:p>
            <a:pPr algn="l"/>
            <a:r>
              <a:rPr lang="en-US" altLang="zh-CN" sz="1600" b="1" dirty="0">
                <a:solidFill>
                  <a:srgbClr val="3D89BC"/>
                </a:solidFill>
                <a:sym typeface="+mn-ea"/>
              </a:rPr>
              <a:t>1.1.2  </a:t>
            </a:r>
            <a:r>
              <a:rPr lang="zh-CN" altLang="en-US" sz="1600" b="1" dirty="0">
                <a:solidFill>
                  <a:srgbClr val="3D89BC"/>
                </a:solidFill>
                <a:sym typeface="+mn-ea"/>
              </a:rPr>
              <a:t>正则表达式</a:t>
            </a:r>
            <a:endParaRPr lang="zh-CN" altLang="en-US" sz="1600" b="1" dirty="0">
              <a:solidFill>
                <a:srgbClr val="3D89BC"/>
              </a:solidFill>
              <a:sym typeface="+mn-ea"/>
            </a:endParaRPr>
          </a:p>
        </p:txBody>
      </p:sp>
      <p:sp>
        <p:nvSpPr>
          <p:cNvPr id="5" name="文本框 4"/>
          <p:cNvSpPr txBox="1"/>
          <p:nvPr/>
        </p:nvSpPr>
        <p:spPr>
          <a:xfrm>
            <a:off x="452120" y="2529205"/>
            <a:ext cx="7971790" cy="3415030"/>
          </a:xfrm>
          <a:prstGeom prst="rect">
            <a:avLst/>
          </a:prstGeom>
          <a:noFill/>
        </p:spPr>
        <p:txBody>
          <a:bodyPr wrap="square" rtlCol="0" anchor="t">
            <a:spAutoFit/>
          </a:bodyPr>
          <a:lstStyle/>
          <a:p>
            <a:pPr marL="285750" indent="-285750" fontAlgn="auto">
              <a:lnSpc>
                <a:spcPct val="150000"/>
              </a:lnSpc>
              <a:buClr>
                <a:srgbClr val="3D89BC"/>
              </a:buClr>
              <a:buFont typeface="Wingdings" panose="05000000000000000000" charset="0"/>
              <a:buChar char="l"/>
            </a:pPr>
            <a:r>
              <a:rPr lang="zh-CN" altLang="en-US" sz="1600"/>
              <a:t>普通字符</a:t>
            </a:r>
            <a:endParaRPr lang="zh-CN" altLang="en-US" sz="1600"/>
          </a:p>
          <a:p>
            <a:pPr marL="285750" indent="-285750" fontAlgn="auto">
              <a:lnSpc>
                <a:spcPct val="150000"/>
              </a:lnSpc>
              <a:buClr>
                <a:srgbClr val="3D89BC"/>
              </a:buClr>
              <a:buFont typeface="Wingdings" panose="05000000000000000000" charset="0"/>
              <a:buChar char="l"/>
            </a:pPr>
            <a:r>
              <a:rPr lang="zh-CN" altLang="en-US" sz="1600"/>
              <a:t>非打印字符</a:t>
            </a:r>
            <a:endParaRPr lang="zh-CN" altLang="en-US" sz="1600"/>
          </a:p>
          <a:p>
            <a:pPr marL="285750" indent="-285750" fontAlgn="auto">
              <a:lnSpc>
                <a:spcPct val="150000"/>
              </a:lnSpc>
              <a:buClr>
                <a:srgbClr val="3D89BC"/>
              </a:buClr>
              <a:buFont typeface="Wingdings" panose="05000000000000000000" charset="0"/>
              <a:buChar char="l"/>
            </a:pPr>
            <a:r>
              <a:rPr lang="zh-CN" altLang="en-US" sz="1600"/>
              <a:t>特殊字符：特殊字符是一些有特殊含义的字符，若要匹配这些特殊字符，必须首先使字符“转义”，即将反斜杠字符（\）放在它们前面</a:t>
            </a:r>
            <a:endParaRPr lang="zh-CN" altLang="en-US" sz="1600"/>
          </a:p>
          <a:p>
            <a:pPr marL="285750" indent="-285750" fontAlgn="auto">
              <a:lnSpc>
                <a:spcPct val="150000"/>
              </a:lnSpc>
              <a:buClr>
                <a:srgbClr val="3D89BC"/>
              </a:buClr>
              <a:buFont typeface="Wingdings" panose="05000000000000000000" charset="0"/>
              <a:buChar char="l"/>
            </a:pPr>
            <a:r>
              <a:rPr lang="zh-CN" altLang="en-US" sz="1600"/>
              <a:t>限定符：限定符用来指定正则表达式的一个给定组件必须要出现多少次才能满足匹配</a:t>
            </a:r>
            <a:endParaRPr lang="zh-CN" altLang="en-US" sz="1600"/>
          </a:p>
          <a:p>
            <a:pPr marL="285750" indent="-285750" fontAlgn="auto">
              <a:lnSpc>
                <a:spcPct val="150000"/>
              </a:lnSpc>
              <a:buClr>
                <a:srgbClr val="3D89BC"/>
              </a:buClr>
              <a:buFont typeface="Wingdings" panose="05000000000000000000" charset="0"/>
              <a:buChar char="l"/>
            </a:pPr>
            <a:r>
              <a:rPr lang="zh-CN" altLang="en-US" sz="1600"/>
              <a:t>定位符：定位符用来描述字符串或单词的边界，它能够将正则表达式固定到行首或行尾，还可以用来创建出现在一个单词内、一个单词的开头或者一个单词的结尾的正则表达式</a:t>
            </a:r>
            <a:endParaRPr lang="zh-CN" altLang="en-US" sz="1600"/>
          </a:p>
        </p:txBody>
      </p:sp>
      <p:sp>
        <p:nvSpPr>
          <p:cNvPr id="6" name="文本框 5"/>
          <p:cNvSpPr txBox="1"/>
          <p:nvPr/>
        </p:nvSpPr>
        <p:spPr>
          <a:xfrm>
            <a:off x="434340" y="1330325"/>
            <a:ext cx="8193405" cy="1198880"/>
          </a:xfrm>
          <a:prstGeom prst="rect">
            <a:avLst/>
          </a:prstGeom>
          <a:noFill/>
        </p:spPr>
        <p:txBody>
          <a:bodyPr wrap="square" rtlCol="0" anchor="t">
            <a:spAutoFit/>
          </a:bodyPr>
          <a:lstStyle/>
          <a:p>
            <a:pPr fontAlgn="auto">
              <a:lnSpc>
                <a:spcPct val="150000"/>
              </a:lnSpc>
            </a:pPr>
            <a:r>
              <a:rPr lang="zh-CN" altLang="en-US" sz="1600" dirty="0">
                <a:sym typeface="+mn-ea"/>
              </a:rPr>
              <a:t>（</a:t>
            </a:r>
            <a:r>
              <a:rPr lang="en-US" altLang="zh-CN" sz="1600" dirty="0">
                <a:sym typeface="+mn-ea"/>
              </a:rPr>
              <a:t>2</a:t>
            </a:r>
            <a:r>
              <a:rPr lang="zh-CN" altLang="en-US" sz="1600" dirty="0">
                <a:sym typeface="+mn-ea"/>
              </a:rPr>
              <a:t>）规则</a:t>
            </a:r>
            <a:endParaRPr lang="zh-CN" altLang="en-US" sz="1600" dirty="0">
              <a:sym typeface="+mn-ea"/>
            </a:endParaRPr>
          </a:p>
          <a:p>
            <a:pPr fontAlgn="auto">
              <a:lnSpc>
                <a:spcPct val="150000"/>
              </a:lnSpc>
            </a:pPr>
            <a:r>
              <a:rPr lang="zh-CN" altLang="en-US" sz="1600" dirty="0">
                <a:sym typeface="+mn-ea"/>
              </a:rPr>
              <a:t>    正则表达式一般由普通字符（例如字符“a”到“z”）以及特殊字符（称为“元字符”）组成。</a:t>
            </a:r>
            <a:endParaRPr lang="zh-CN" altLang="en-US" sz="1600" dirty="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204085" cy="299085"/>
          </a:xfrm>
          <a:prstGeom prst="rect">
            <a:avLst/>
          </a:prstGeom>
          <a:noFill/>
        </p:spPr>
        <p:txBody>
          <a:bodyPr wrap="none" rtlCol="0">
            <a:spAutoFit/>
          </a:bodyPr>
          <a:lstStyle/>
          <a:p>
            <a:pPr algn="l"/>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 </a:t>
            </a:r>
            <a:endParaRPr lang="zh-CN" altLang="en-US" sz="1350" dirty="0">
              <a:solidFill>
                <a:prstClr val="white"/>
              </a:solidFill>
            </a:endParaRPr>
          </a:p>
        </p:txBody>
      </p:sp>
      <p:sp>
        <p:nvSpPr>
          <p:cNvPr id="37" name="文本框 6"/>
          <p:cNvSpPr txBox="1"/>
          <p:nvPr/>
        </p:nvSpPr>
        <p:spPr>
          <a:xfrm>
            <a:off x="452232" y="173917"/>
            <a:ext cx="1962785" cy="414020"/>
          </a:xfrm>
          <a:prstGeom prst="rect">
            <a:avLst/>
          </a:prstGeom>
          <a:noFill/>
        </p:spPr>
        <p:txBody>
          <a:bodyPr wrap="none" rtlCol="0">
            <a:spAutoFit/>
          </a:bodyPr>
          <a:lstStyle/>
          <a:p>
            <a:pPr algn="l"/>
            <a:r>
              <a:rPr lang="en-US" altLang="zh-CN" sz="2100" b="1" spc="225" dirty="0" smtClean="0">
                <a:solidFill>
                  <a:prstClr val="white"/>
                </a:solidFill>
                <a:sym typeface="+mn-ea"/>
              </a:rPr>
              <a:t>7.1 </a:t>
            </a:r>
            <a:r>
              <a:rPr lang="zh-CN" altLang="en-US" sz="2100" b="1" spc="225" dirty="0" smtClean="0">
                <a:solidFill>
                  <a:prstClr val="white"/>
                </a:solidFill>
                <a:sym typeface="+mn-ea"/>
              </a:rPr>
              <a:t>网页结构</a:t>
            </a:r>
            <a:endParaRPr lang="zh-CN" altLang="en-US" sz="2100" b="1" spc="225" dirty="0">
              <a:solidFill>
                <a:prstClr val="white"/>
              </a:solidFill>
            </a:endParaRPr>
          </a:p>
        </p:txBody>
      </p:sp>
      <p:sp>
        <p:nvSpPr>
          <p:cNvPr id="3" name="矩形 2"/>
          <p:cNvSpPr/>
          <p:nvPr/>
        </p:nvSpPr>
        <p:spPr>
          <a:xfrm>
            <a:off x="268457" y="992840"/>
            <a:ext cx="1810385" cy="337185"/>
          </a:xfrm>
          <a:prstGeom prst="rect">
            <a:avLst/>
          </a:prstGeom>
        </p:spPr>
        <p:txBody>
          <a:bodyPr wrap="none">
            <a:spAutoFit/>
          </a:bodyPr>
          <a:lstStyle/>
          <a:p>
            <a:pPr algn="l"/>
            <a:r>
              <a:rPr lang="en-US" altLang="zh-CN" sz="1600" b="1" dirty="0">
                <a:solidFill>
                  <a:srgbClr val="3D89BC"/>
                </a:solidFill>
                <a:sym typeface="+mn-ea"/>
              </a:rPr>
              <a:t>1.1.2  </a:t>
            </a:r>
            <a:r>
              <a:rPr lang="zh-CN" altLang="en-US" sz="1600" b="1" dirty="0">
                <a:solidFill>
                  <a:srgbClr val="3D89BC"/>
                </a:solidFill>
                <a:sym typeface="+mn-ea"/>
              </a:rPr>
              <a:t>正则表达式</a:t>
            </a:r>
            <a:endParaRPr lang="zh-CN" altLang="en-US" sz="1600" b="1" dirty="0">
              <a:solidFill>
                <a:srgbClr val="3D89BC"/>
              </a:solidFill>
              <a:sym typeface="+mn-ea"/>
            </a:endParaRPr>
          </a:p>
        </p:txBody>
      </p:sp>
      <p:sp>
        <p:nvSpPr>
          <p:cNvPr id="5" name="文本框 4"/>
          <p:cNvSpPr txBox="1"/>
          <p:nvPr/>
        </p:nvSpPr>
        <p:spPr>
          <a:xfrm>
            <a:off x="508635" y="2758440"/>
            <a:ext cx="7971790" cy="1938020"/>
          </a:xfrm>
          <a:prstGeom prst="rect">
            <a:avLst/>
          </a:prstGeom>
          <a:noFill/>
        </p:spPr>
        <p:txBody>
          <a:bodyPr wrap="square" rtlCol="0" anchor="t">
            <a:spAutoFit/>
          </a:bodyPr>
          <a:lstStyle/>
          <a:p>
            <a:pPr marL="285750" indent="-285750" fontAlgn="auto">
              <a:lnSpc>
                <a:spcPct val="150000"/>
              </a:lnSpc>
              <a:buClr>
                <a:srgbClr val="3D89BC"/>
              </a:buClr>
              <a:buFont typeface="Wingdings" panose="05000000000000000000" charset="0"/>
              <a:buChar char="l"/>
            </a:pPr>
            <a:r>
              <a:rPr lang="zh-CN" altLang="en-US" sz="1600"/>
              <a:t>选择：用圆括号将所有选择项括起来，相邻的选择项之间用“|”分隔。但用圆括号会有一个副作用，相关的匹配会被缓存，此时可用“?:”放在第一个选项前来消除这种副作用。</a:t>
            </a:r>
            <a:endParaRPr lang="zh-CN" altLang="en-US" sz="1600"/>
          </a:p>
          <a:p>
            <a:pPr marL="285750" indent="-285750" fontAlgn="auto">
              <a:lnSpc>
                <a:spcPct val="150000"/>
              </a:lnSpc>
              <a:buClr>
                <a:srgbClr val="3D89BC"/>
              </a:buClr>
              <a:buFont typeface="Wingdings" panose="05000000000000000000" charset="0"/>
              <a:buChar char="l"/>
            </a:pPr>
            <a:r>
              <a:rPr lang="zh-CN" altLang="en-US" sz="1600"/>
              <a:t>反向引用：需要匹配两个或多个连续的相同的字符的时候，就需要使用反向引用。</a:t>
            </a:r>
            <a:endParaRPr lang="zh-CN" altLang="en-US" sz="1600"/>
          </a:p>
          <a:p>
            <a:pPr indent="0" fontAlgn="auto">
              <a:lnSpc>
                <a:spcPct val="150000"/>
              </a:lnSpc>
              <a:buClr>
                <a:srgbClr val="3D89BC"/>
              </a:buClr>
              <a:buFont typeface="Wingdings" panose="05000000000000000000" charset="0"/>
              <a:buNone/>
            </a:pPr>
            <a:endParaRPr lang="zh-CN" altLang="en-US" sz="1600"/>
          </a:p>
        </p:txBody>
      </p:sp>
      <p:sp>
        <p:nvSpPr>
          <p:cNvPr id="6" name="文本框 5"/>
          <p:cNvSpPr txBox="1"/>
          <p:nvPr/>
        </p:nvSpPr>
        <p:spPr>
          <a:xfrm>
            <a:off x="434340" y="1559560"/>
            <a:ext cx="8193405" cy="1198880"/>
          </a:xfrm>
          <a:prstGeom prst="rect">
            <a:avLst/>
          </a:prstGeom>
          <a:noFill/>
        </p:spPr>
        <p:txBody>
          <a:bodyPr wrap="square" rtlCol="0" anchor="t">
            <a:spAutoFit/>
          </a:bodyPr>
          <a:lstStyle/>
          <a:p>
            <a:pPr fontAlgn="auto">
              <a:lnSpc>
                <a:spcPct val="150000"/>
              </a:lnSpc>
            </a:pPr>
            <a:r>
              <a:rPr lang="zh-CN" altLang="en-US" sz="1600" dirty="0">
                <a:sym typeface="+mn-ea"/>
              </a:rPr>
              <a:t>（</a:t>
            </a:r>
            <a:r>
              <a:rPr lang="en-US" altLang="zh-CN" sz="1600" dirty="0">
                <a:sym typeface="+mn-ea"/>
              </a:rPr>
              <a:t>2</a:t>
            </a:r>
            <a:r>
              <a:rPr lang="zh-CN" altLang="en-US" sz="1600" dirty="0">
                <a:sym typeface="+mn-ea"/>
              </a:rPr>
              <a:t>）规则</a:t>
            </a:r>
            <a:endParaRPr lang="zh-CN" altLang="en-US" sz="1600" dirty="0">
              <a:sym typeface="+mn-ea"/>
            </a:endParaRPr>
          </a:p>
          <a:p>
            <a:pPr fontAlgn="auto">
              <a:lnSpc>
                <a:spcPct val="150000"/>
              </a:lnSpc>
            </a:pPr>
            <a:r>
              <a:rPr lang="zh-CN" altLang="en-US" sz="1600" dirty="0">
                <a:sym typeface="+mn-ea"/>
              </a:rPr>
              <a:t>    正则表达式一般由普通字符（例如字符“a”到“z”）以及特殊字符（称为“元字符”）组成。</a:t>
            </a:r>
            <a:endParaRPr lang="zh-CN" altLang="en-US" sz="1600" dirty="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4" name="矩形 23"/>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27"/>
          <p:cNvSpPr txBox="1"/>
          <p:nvPr/>
        </p:nvSpPr>
        <p:spPr>
          <a:xfrm>
            <a:off x="6630203" y="234392"/>
            <a:ext cx="2204085" cy="299085"/>
          </a:xfrm>
          <a:prstGeom prst="rect">
            <a:avLst/>
          </a:prstGeom>
          <a:noFill/>
        </p:spPr>
        <p:txBody>
          <a:bodyPr wrap="none" rtlCol="0">
            <a:spAutoFit/>
          </a:bodyPr>
          <a:lstStyle/>
          <a:p>
            <a:pPr algn="l"/>
            <a:r>
              <a:rPr lang="zh-CN" altLang="en-US" sz="1350" dirty="0" smtClean="0">
                <a:solidFill>
                  <a:prstClr val="white"/>
                </a:solidFill>
                <a:sym typeface="+mn-ea"/>
              </a:rPr>
              <a:t>第七章 采集</a:t>
            </a:r>
            <a:r>
              <a:rPr lang="en-US" altLang="zh-CN" sz="1350" dirty="0" smtClean="0">
                <a:solidFill>
                  <a:prstClr val="white"/>
                </a:solidFill>
                <a:sym typeface="+mn-ea"/>
              </a:rPr>
              <a:t>Web</a:t>
            </a:r>
            <a:r>
              <a:rPr lang="zh-CN" altLang="en-US" sz="1350" dirty="0" smtClean="0">
                <a:solidFill>
                  <a:prstClr val="white"/>
                </a:solidFill>
                <a:sym typeface="+mn-ea"/>
              </a:rPr>
              <a:t>数据实例 </a:t>
            </a:r>
            <a:endParaRPr lang="zh-CN" altLang="en-US" sz="1350" dirty="0">
              <a:solidFill>
                <a:prstClr val="white"/>
              </a:solidFill>
            </a:endParaRPr>
          </a:p>
        </p:txBody>
      </p:sp>
      <p:sp>
        <p:nvSpPr>
          <p:cNvPr id="37" name="文本框 6"/>
          <p:cNvSpPr txBox="1"/>
          <p:nvPr/>
        </p:nvSpPr>
        <p:spPr>
          <a:xfrm>
            <a:off x="452232" y="173917"/>
            <a:ext cx="1962785" cy="414020"/>
          </a:xfrm>
          <a:prstGeom prst="rect">
            <a:avLst/>
          </a:prstGeom>
          <a:noFill/>
        </p:spPr>
        <p:txBody>
          <a:bodyPr wrap="none" rtlCol="0">
            <a:spAutoFit/>
          </a:bodyPr>
          <a:lstStyle/>
          <a:p>
            <a:pPr algn="l"/>
            <a:r>
              <a:rPr lang="en-US" altLang="zh-CN" sz="2100" b="1" spc="225" dirty="0" smtClean="0">
                <a:solidFill>
                  <a:prstClr val="white"/>
                </a:solidFill>
                <a:sym typeface="+mn-ea"/>
              </a:rPr>
              <a:t>7.1 </a:t>
            </a:r>
            <a:r>
              <a:rPr lang="zh-CN" altLang="en-US" sz="2100" b="1" spc="225" dirty="0" smtClean="0">
                <a:solidFill>
                  <a:prstClr val="white"/>
                </a:solidFill>
                <a:sym typeface="+mn-ea"/>
              </a:rPr>
              <a:t>网页结构</a:t>
            </a:r>
            <a:endParaRPr lang="zh-CN" altLang="en-US" sz="2100" b="1" spc="225" dirty="0">
              <a:solidFill>
                <a:prstClr val="white"/>
              </a:solidFill>
            </a:endParaRPr>
          </a:p>
        </p:txBody>
      </p:sp>
      <p:sp>
        <p:nvSpPr>
          <p:cNvPr id="3" name="矩形 2"/>
          <p:cNvSpPr/>
          <p:nvPr/>
        </p:nvSpPr>
        <p:spPr>
          <a:xfrm>
            <a:off x="268457" y="992840"/>
            <a:ext cx="1810385" cy="337185"/>
          </a:xfrm>
          <a:prstGeom prst="rect">
            <a:avLst/>
          </a:prstGeom>
        </p:spPr>
        <p:txBody>
          <a:bodyPr wrap="none">
            <a:spAutoFit/>
          </a:bodyPr>
          <a:lstStyle/>
          <a:p>
            <a:pPr algn="l"/>
            <a:r>
              <a:rPr lang="en-US" altLang="zh-CN" sz="1600" b="1" dirty="0">
                <a:solidFill>
                  <a:srgbClr val="3D89BC"/>
                </a:solidFill>
                <a:sym typeface="+mn-ea"/>
              </a:rPr>
              <a:t>1.1.2  </a:t>
            </a:r>
            <a:r>
              <a:rPr lang="zh-CN" altLang="en-US" sz="1600" b="1" dirty="0">
                <a:solidFill>
                  <a:srgbClr val="3D89BC"/>
                </a:solidFill>
                <a:sym typeface="+mn-ea"/>
              </a:rPr>
              <a:t>正则表达式</a:t>
            </a:r>
            <a:endParaRPr lang="zh-CN" altLang="en-US" sz="1600" b="1" dirty="0">
              <a:solidFill>
                <a:srgbClr val="3D89BC"/>
              </a:solidFill>
              <a:sym typeface="+mn-ea"/>
            </a:endParaRPr>
          </a:p>
        </p:txBody>
      </p:sp>
      <p:sp>
        <p:nvSpPr>
          <p:cNvPr id="5" name="文本框 4"/>
          <p:cNvSpPr txBox="1"/>
          <p:nvPr/>
        </p:nvSpPr>
        <p:spPr>
          <a:xfrm>
            <a:off x="508635" y="2758440"/>
            <a:ext cx="7971790" cy="829945"/>
          </a:xfrm>
          <a:prstGeom prst="rect">
            <a:avLst/>
          </a:prstGeom>
          <a:noFill/>
        </p:spPr>
        <p:txBody>
          <a:bodyPr wrap="square" rtlCol="0" anchor="t">
            <a:spAutoFit/>
          </a:bodyPr>
          <a:lstStyle/>
          <a:p>
            <a:pPr marL="285750" indent="-285750" fontAlgn="auto">
              <a:lnSpc>
                <a:spcPct val="150000"/>
              </a:lnSpc>
              <a:buClr>
                <a:srgbClr val="3D89BC"/>
              </a:buClr>
              <a:buFont typeface="Wingdings" panose="05000000000000000000" charset="0"/>
              <a:buChar char="l"/>
            </a:pPr>
            <a:endParaRPr lang="zh-CN" altLang="en-US" sz="1600"/>
          </a:p>
          <a:p>
            <a:pPr indent="0" fontAlgn="auto">
              <a:lnSpc>
                <a:spcPct val="150000"/>
              </a:lnSpc>
              <a:buClr>
                <a:srgbClr val="3D89BC"/>
              </a:buClr>
              <a:buFont typeface="Wingdings" panose="05000000000000000000" charset="0"/>
              <a:buNone/>
            </a:pPr>
            <a:endParaRPr lang="zh-CN" altLang="en-US" sz="1600"/>
          </a:p>
        </p:txBody>
      </p:sp>
      <p:sp>
        <p:nvSpPr>
          <p:cNvPr id="6" name="文本框 5"/>
          <p:cNvSpPr txBox="1"/>
          <p:nvPr/>
        </p:nvSpPr>
        <p:spPr>
          <a:xfrm>
            <a:off x="434340" y="1559560"/>
            <a:ext cx="8193405" cy="1938020"/>
          </a:xfrm>
          <a:prstGeom prst="rect">
            <a:avLst/>
          </a:prstGeom>
          <a:noFill/>
        </p:spPr>
        <p:txBody>
          <a:bodyPr wrap="square" rtlCol="0" anchor="t">
            <a:spAutoFit/>
          </a:bodyPr>
          <a:lstStyle/>
          <a:p>
            <a:pPr fontAlgn="auto">
              <a:lnSpc>
                <a:spcPct val="150000"/>
              </a:lnSpc>
            </a:pPr>
            <a:r>
              <a:rPr lang="zh-CN" altLang="en-US" sz="1600" dirty="0">
                <a:sym typeface="+mn-ea"/>
              </a:rPr>
              <a:t>（</a:t>
            </a:r>
            <a:r>
              <a:rPr lang="en-US" altLang="zh-CN" sz="1600" dirty="0">
                <a:sym typeface="+mn-ea"/>
              </a:rPr>
              <a:t>3</a:t>
            </a:r>
            <a:r>
              <a:rPr lang="zh-CN" altLang="en-US" sz="1600" dirty="0">
                <a:sym typeface="+mn-ea"/>
              </a:rPr>
              <a:t>）局限性</a:t>
            </a:r>
            <a:endParaRPr lang="zh-CN" altLang="en-US" sz="1600" dirty="0">
              <a:sym typeface="+mn-ea"/>
            </a:endParaRPr>
          </a:p>
          <a:p>
            <a:pPr fontAlgn="auto">
              <a:lnSpc>
                <a:spcPct val="150000"/>
              </a:lnSpc>
            </a:pPr>
            <a:r>
              <a:rPr lang="zh-CN" altLang="en-US" sz="1600" dirty="0">
                <a:sym typeface="+mn-ea"/>
              </a:rPr>
              <a:t>    利用正则表达式来清洗网络数据具有很大局限性，因为正则表达式是完全依赖网页结构的。一旦网页布局发生变化，哪怕是一个小小的标记，也会导致数据清洗工作者费了很大时间、精力设计和调试的正则表达式失效。更多情况是，网页的结构是无法使用正则表达式来精确匹配的。</a:t>
            </a:r>
            <a:endParaRPr lang="zh-CN" altLang="en-US" sz="1600" dirty="0">
              <a:sym typeface="+mn-ea"/>
            </a:endParaRPr>
          </a:p>
        </p:txBody>
      </p:sp>
      <p:pic>
        <p:nvPicPr>
          <p:cNvPr id="2" name="图片 1"/>
          <p:cNvPicPr>
            <a:picLocks noChangeAspect="1"/>
          </p:cNvPicPr>
          <p:nvPr/>
        </p:nvPicPr>
        <p:blipFill>
          <a:blip r:embed="rId1"/>
          <a:stretch>
            <a:fillRect/>
          </a:stretch>
        </p:blipFill>
        <p:spPr>
          <a:xfrm>
            <a:off x="0" y="3832225"/>
            <a:ext cx="2570480" cy="1926590"/>
          </a:xfrm>
          <a:prstGeom prst="rect">
            <a:avLst/>
          </a:prstGeom>
        </p:spPr>
      </p:pic>
      <p:pic>
        <p:nvPicPr>
          <p:cNvPr id="4" name="图片 3"/>
          <p:cNvPicPr>
            <a:picLocks noChangeAspect="1"/>
          </p:cNvPicPr>
          <p:nvPr/>
        </p:nvPicPr>
        <p:blipFill>
          <a:blip r:embed="rId2"/>
          <a:stretch>
            <a:fillRect/>
          </a:stretch>
        </p:blipFill>
        <p:spPr>
          <a:xfrm>
            <a:off x="2570480" y="3832225"/>
            <a:ext cx="3447415" cy="1910715"/>
          </a:xfrm>
          <a:prstGeom prst="rect">
            <a:avLst/>
          </a:prstGeom>
        </p:spPr>
      </p:pic>
      <p:pic>
        <p:nvPicPr>
          <p:cNvPr id="7" name="图片 6"/>
          <p:cNvPicPr>
            <a:picLocks noChangeAspect="1"/>
          </p:cNvPicPr>
          <p:nvPr/>
        </p:nvPicPr>
        <p:blipFill>
          <a:blip r:embed="rId3"/>
          <a:stretch>
            <a:fillRect/>
          </a:stretch>
        </p:blipFill>
        <p:spPr>
          <a:xfrm>
            <a:off x="6017895" y="3832225"/>
            <a:ext cx="2816860" cy="1926590"/>
          </a:xfrm>
          <a:prstGeom prst="rect">
            <a:avLst/>
          </a:prstGeom>
        </p:spPr>
      </p:pic>
    </p:spTree>
  </p:cSld>
  <p:clrMapOvr>
    <a:masterClrMapping/>
  </p:clrMapOvr>
</p:sld>
</file>

<file path=ppt/tags/tag1.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10.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11.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12.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13.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14.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15.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16.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17.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18.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19.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2.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20.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21.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22.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23.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24.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25.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26.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27.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28.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29.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3.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30.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31.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32.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33.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34.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35.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36.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37.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38.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39.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4.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40.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41.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42.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43.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44.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45.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ags/tag46.xml><?xml version="1.0" encoding="utf-8"?>
<p:tagLst xmlns:p="http://schemas.openxmlformats.org/presentationml/2006/main">
  <p:tag name="KSO_WM_TEMPLATE_CATEGORY" val="diagram"/>
  <p:tag name="KSO_WM_TEMPLATE_INDEX" val="99"/>
  <p:tag name="KSO_WM_UNIT_TYPE" val="l_h_f"/>
  <p:tag name="KSO_WM_UNIT_INDEX" val="1_1_1"/>
  <p:tag name="KSO_WM_UNIT_ID" val="260*l_h_f*1_1_1"/>
  <p:tag name="KSO_WM_UNIT_CLEAR" val="1"/>
  <p:tag name="KSO_WM_UNIT_LAYERLEVEL" val="1_1_1"/>
  <p:tag name="KSO_WM_UNIT_VALUE" val="38"/>
  <p:tag name="KSO_WM_UNIT_HIGHLIGHT" val="0"/>
  <p:tag name="KSO_WM_UNIT_COMPATIBLE" val="0"/>
  <p:tag name="KSO_WM_BEAUTIFY_FLAG" val="#wm#"/>
  <p:tag name="KSO_WM_UNIT_PRESET_TEXT_INDEX" val="4"/>
  <p:tag name="KSO_WM_UNIT_PRESET_TEXT_LEN" val="55"/>
  <p:tag name="KSO_WM_DIAGRAM_GROUP_CODE" val="l1-1"/>
  <p:tag name="KSO_WM_TAG_VERSION" val="1.0"/>
  <p:tag name="KSO_WM_UNIT_TEXT_FILL_FORE_SCHEMECOLOR_INDEX" val="13"/>
  <p:tag name="KSO_WM_UNIT_TEXT_FILL_TYPE" val="1"/>
  <p:tag name="KSO_WM_UNIT_USESOURCEFORMAT_APPLY" val="0"/>
</p:tagLst>
</file>

<file path=ppt/tags/tag47.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48.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5.xml><?xml version="1.0" encoding="utf-8"?>
<p:tagLst xmlns:p="http://schemas.openxmlformats.org/presentationml/2006/main">
  <p:tag name="KSO_WM_TEMPLATE_CATEGORY" val="diagram"/>
  <p:tag name="KSO_WM_TEMPLATE_INDEX" val="99"/>
  <p:tag name="KSO_WM_UNIT_TYPE" val="l_i"/>
  <p:tag name="KSO_WM_UNIT_INDEX" val="1_2"/>
  <p:tag name="KSO_WM_UNIT_ID" val="260*l_i*1_2"/>
  <p:tag name="KSO_WM_UNIT_CLEAR" val="1"/>
  <p:tag name="KSO_WM_UNIT_LAYERLEVEL" val="1_1"/>
  <p:tag name="KSO_WM_BEAUTIFY_FLAG" val="#wm#"/>
  <p:tag name="KSO_WM_DIAGRAM_GROUP_CODE" val="l1-1"/>
  <p:tag name="KSO_WM_TAG_VERSION" val="1.0"/>
  <p:tag name="KSO_WM_UNIT_LINE_FORE_SCHEMECOLOR_INDEX" val="14"/>
  <p:tag name="KSO_WM_UNIT_LINE_FILL_TYPE" val="2"/>
  <p:tag name="KSO_WM_UNIT_USESOURCEFORMAT_APPLY" val="0"/>
</p:tagLst>
</file>

<file path=ppt/tags/tag6.xml><?xml version="1.0" encoding="utf-8"?>
<p:tagLst xmlns:p="http://schemas.openxmlformats.org/presentationml/2006/main">
  <p:tag name="KSO_WM_TEMPLATE_CATEGORY" val="diagram"/>
  <p:tag name="KSO_WM_TEMPLATE_INDEX" val="99"/>
  <p:tag name="KSO_WM_UNIT_TYPE" val="l_i"/>
  <p:tag name="KSO_WM_UNIT_INDEX" val="1_3"/>
  <p:tag name="KSO_WM_UNIT_ID" val="260*l_i*1_3"/>
  <p:tag name="KSO_WM_UNIT_CLEAR" val="1"/>
  <p:tag name="KSO_WM_UNIT_LAYERLEVEL" val="1_1"/>
  <p:tag name="KSO_WM_BEAUTIFY_FLAG" val="#wm#"/>
  <p:tag name="KSO_WM_DIAGRAM_GROUP_CODE" val="l1-1"/>
  <p:tag name="KSO_WM_TAG_VERSION" val="1.0"/>
  <p:tag name="KSO_WM_UNIT_TEXT_FILL_FORE_SCHEMECOLOR_INDEX" val="5"/>
  <p:tag name="KSO_WM_UNIT_TEXT_FILL_TYPE" val="1"/>
  <p:tag name="KSO_WM_UNIT_USESOURCEFORMAT_APPLY" val="0"/>
</p:tagLst>
</file>

<file path=ppt/tags/tag7.xml><?xml version="1.0" encoding="utf-8"?>
<p:tagLst xmlns:p="http://schemas.openxmlformats.org/presentationml/2006/main">
  <p:tag name="KSO_WM_BEAUTIFY_FLAG" val="#wm#"/>
  <p:tag name="KSO_WM_UNIT_TYPE" val="i"/>
  <p:tag name="KSO_WM_UNIT_ID" val="diagram99_5*i*0"/>
  <p:tag name="KSO_WM_TEMPLATE_CATEGORY" val="diagram"/>
  <p:tag name="KSO_WM_TEMPLATE_INDEX" val="99"/>
  <p:tag name="KSO_WM_TAG_VERSION" val="1.0"/>
  <p:tag name="KSO_WM_UNIT_INDEX" val="0"/>
</p:tagLst>
</file>

<file path=ppt/tags/tag8.xml><?xml version="1.0" encoding="utf-8"?>
<p:tagLst xmlns:p="http://schemas.openxmlformats.org/presentationml/2006/main">
  <p:tag name="KSO_WM_TEMPLATE_CATEGORY" val="diagram"/>
  <p:tag name="KSO_WM_TEMPLATE_INDEX" val="99"/>
  <p:tag name="KSO_WM_UNIT_TYPE" val="l_h_a"/>
  <p:tag name="KSO_WM_UNIT_INDEX" val="1_1_1"/>
  <p:tag name="KSO_WM_UNIT_ID" val="260*l_h_a*1_1_1"/>
  <p:tag name="KSO_WM_UNIT_CLEAR" val="1"/>
  <p:tag name="KSO_WM_UNIT_LAYERLEVEL" val="1_1_1"/>
  <p:tag name="KSO_WM_UNIT_VALUE" val="19"/>
  <p:tag name="KSO_WM_UNIT_HIGHLIGHT" val="0"/>
  <p:tag name="KSO_WM_UNIT_COMPATIBLE" val="0"/>
  <p:tag name="KSO_WM_BEAUTIFY_FLAG" val="#wm#"/>
  <p:tag name="KSO_WM_UNIT_PRESET_TEXT_INDEX" val="4"/>
  <p:tag name="KSO_WM_UNIT_PRESET_TEXT_LEN" val="12"/>
  <p:tag name="KSO_WM_DIAGRAM_GROUP_CODE" val="l1-1"/>
  <p:tag name="KSO_WM_TAG_VERSION" val="1.0"/>
  <p:tag name="KSO_WM_UNIT_TEXT_FILL_FORE_SCHEMECOLOR_INDEX" val="5"/>
  <p:tag name="KSO_WM_UNIT_TEXT_FILL_TYPE" val="1"/>
  <p:tag name="KSO_WM_UNIT_USESOURCEFORMAT_APPLY" val="0"/>
</p:tagLst>
</file>

<file path=ppt/tags/tag9.xml><?xml version="1.0" encoding="utf-8"?>
<p:tagLst xmlns:p="http://schemas.openxmlformats.org/presentationml/2006/main">
  <p:tag name="KSO_WM_TEMPLATE_CATEGORY" val="diagram"/>
  <p:tag name="KSO_WM_TEMPLATE_INDEX" val="99"/>
  <p:tag name="KSO_WM_UNIT_TYPE" val="l_i"/>
  <p:tag name="KSO_WM_UNIT_INDEX" val="1_1"/>
  <p:tag name="KSO_WM_UNIT_ID" val="260*l_i*1_1"/>
  <p:tag name="KSO_WM_UNIT_CLEAR" val="1"/>
  <p:tag name="KSO_WM_UNIT_LAYERLEVEL" val="1_1"/>
  <p:tag name="KSO_WM_BEAUTIFY_FLAG" val="#wm#"/>
  <p:tag name="KSO_WM_DIAGRAM_GROUP_CODE" val="l1-1"/>
  <p:tag name="KSO_WM_TAG_VERSION" val="1.0"/>
  <p:tag name="KSO_WM_UNIT_FILL_FORE_SCHEMECOLOR_INDEX" val="14"/>
  <p:tag name="KSO_WM_UNIT_FILL_TYPE" val="1"/>
  <p:tag name="KSO_WM_UNIT_USESOURCEFORMAT_APPLY" val="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8358</Words>
  <Application>WPS 演示</Application>
  <PresentationFormat>全屏显示(4:3)</PresentationFormat>
  <Paragraphs>597</Paragraphs>
  <Slides>38</Slides>
  <Notes>2</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38</vt:i4>
      </vt:variant>
    </vt:vector>
  </HeadingPairs>
  <TitlesOfParts>
    <vt:vector size="47" baseType="lpstr">
      <vt:lpstr>Arial</vt:lpstr>
      <vt:lpstr>宋体</vt:lpstr>
      <vt:lpstr>Wingdings</vt:lpstr>
      <vt:lpstr>微软雅黑</vt:lpstr>
      <vt:lpstr>Wingdings</vt:lpstr>
      <vt:lpstr>Arial Unicode MS</vt:lpstr>
      <vt:lpstr>Calibri</vt:lpstr>
      <vt:lpstr>Office 主题</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510</cp:revision>
  <dcterms:created xsi:type="dcterms:W3CDTF">2015-11-23T03:31:00Z</dcterms:created>
  <dcterms:modified xsi:type="dcterms:W3CDTF">2018-12-25T08:30:18Z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