
<file path=[Content_Types].xml><?xml version="1.0" encoding="utf-8"?>
<Types xmlns="http://schemas.openxmlformats.org/package/2006/content-types">
  <Default Extension="jpeg" ContentType="image/jpeg"/>
  <Default Extension="png" ContentType="image/png"/>
  <Default Extension="wdp" ContentType="image/vnd.ms-photo"/>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handoutMasterIdLst>
    <p:handoutMasterId r:id="rId47"/>
  </p:handoutMasterIdLst>
  <p:sldIdLst>
    <p:sldId id="902" r:id="rId3"/>
    <p:sldId id="793" r:id="rId4"/>
    <p:sldId id="794" r:id="rId5"/>
    <p:sldId id="820" r:id="rId6"/>
    <p:sldId id="821" r:id="rId7"/>
    <p:sldId id="823" r:id="rId8"/>
    <p:sldId id="824" r:id="rId9"/>
    <p:sldId id="825" r:id="rId10"/>
    <p:sldId id="826" r:id="rId11"/>
    <p:sldId id="828" r:id="rId12"/>
    <p:sldId id="827" r:id="rId13"/>
    <p:sldId id="830" r:id="rId14"/>
    <p:sldId id="844" r:id="rId15"/>
    <p:sldId id="845" r:id="rId16"/>
    <p:sldId id="846" r:id="rId17"/>
    <p:sldId id="847" r:id="rId18"/>
    <p:sldId id="848" r:id="rId19"/>
    <p:sldId id="850" r:id="rId20"/>
    <p:sldId id="836" r:id="rId21"/>
    <p:sldId id="852" r:id="rId22"/>
    <p:sldId id="853" r:id="rId23"/>
    <p:sldId id="854" r:id="rId24"/>
    <p:sldId id="832" r:id="rId25"/>
    <p:sldId id="855" r:id="rId26"/>
    <p:sldId id="840" r:id="rId27"/>
    <p:sldId id="842" r:id="rId28"/>
    <p:sldId id="841" r:id="rId29"/>
    <p:sldId id="837" r:id="rId30"/>
    <p:sldId id="833" r:id="rId31"/>
    <p:sldId id="856" r:id="rId32"/>
    <p:sldId id="857" r:id="rId33"/>
    <p:sldId id="858" r:id="rId34"/>
    <p:sldId id="834" r:id="rId35"/>
    <p:sldId id="843" r:id="rId36"/>
    <p:sldId id="835" r:id="rId37"/>
    <p:sldId id="838" r:id="rId38"/>
    <p:sldId id="816" r:id="rId39"/>
    <p:sldId id="839" r:id="rId40"/>
    <p:sldId id="903" r:id="rId41"/>
    <p:sldId id="904" r:id="rId42"/>
    <p:sldId id="905" r:id="rId43"/>
    <p:sldId id="945" r:id="rId44"/>
    <p:sldId id="907" r:id="rId4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3D89BC"/>
    <a:srgbClr val="ED7D31"/>
    <a:srgbClr val="F0C3B5"/>
    <a:srgbClr val="E6E6E6"/>
    <a:srgbClr val="EEEEEE"/>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11" autoAdjust="0"/>
    <p:restoredTop sz="96429" autoAdjust="0"/>
  </p:normalViewPr>
  <p:slideViewPr>
    <p:cSldViewPr snapToGrid="0" showGuides="1">
      <p:cViewPr varScale="1">
        <p:scale>
          <a:sx n="112" d="100"/>
          <a:sy n="112" d="100"/>
        </p:scale>
        <p:origin x="1314" y="102"/>
      </p:cViewPr>
      <p:guideLst>
        <p:guide orient="horz" pos="4029"/>
        <p:guide orient="horz" pos="1527"/>
        <p:guide orient="horz" pos="680"/>
        <p:guide pos="1914"/>
        <p:guide pos="217"/>
        <p:guide pos="5537"/>
        <p:guide pos="1180"/>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2879"/>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1" Type="http://schemas.openxmlformats.org/officeDocument/2006/relationships/commentAuthors" Target="commentAuthors.xml"/><Relationship Id="rId50" Type="http://schemas.openxmlformats.org/officeDocument/2006/relationships/tableStyles" Target="tableStyles.xml"/><Relationship Id="rId5" Type="http://schemas.openxmlformats.org/officeDocument/2006/relationships/slide" Target="slides/slide3.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handoutMaster" Target="handoutMasters/handoutMaster1.xml"/><Relationship Id="rId46" Type="http://schemas.openxmlformats.org/officeDocument/2006/relationships/notesMaster" Target="notesMasters/notesMaster1.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45E1B-70AA-4D6D-A851-01FA6AD8BF9A}" type="datetime1">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E695A926-9446-4F62-9ECE-08A9B18F975E}"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ACDE336F-82DC-4654-9554-07866832948F}"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DD3B142-B2B8-4750-964D-A3BDE93F3EF2}"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1FC838B-5E56-4490-B16F-070FD98B5E3F}"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a:lstStyle/>
          <a:p>
            <a:pPr lvl="0"/>
            <a:endParaRPr lang="zh-CN" altLang="en-US" noProof="0" smtClean="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8509C01B-2147-4857-BC9C-29BBF313931D}"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9DEBA8EB-3E98-45DF-95F9-20499AB89BB5}"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E974B168-BF23-49EB-A4EA-A33054B30FF3}"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F4B3E32-CF70-4BAE-9C47-A15603A9F1F6}"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EB995835-E83C-4B3D-BEF0-E2AC128A0F5B}" type="datetime1">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3AF3-DAC5-4E98-94B6-B2F606A2A076}" type="datetime1">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3.wdp"/><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6.wdp"/><Relationship Id="rId1"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3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hyperlink" Target="http://www.cstor.cn/proTextdetail_11007.html" TargetMode="External"/><Relationship Id="rId4" Type="http://schemas.openxmlformats.org/officeDocument/2006/relationships/image" Target="../media/image19.jpeg"/><Relationship Id="rId3" Type="http://schemas.openxmlformats.org/officeDocument/2006/relationships/hyperlink" Target="http://www.cstor.cn/proTextdetail_12031.html" TargetMode="External"/><Relationship Id="rId2" Type="http://schemas.openxmlformats.org/officeDocument/2006/relationships/image" Target="../media/image18.jpeg"/><Relationship Id="rId1" Type="http://schemas.openxmlformats.org/officeDocument/2006/relationships/hyperlink" Target="http://www.cstor.cn/proTextdetail_10766.html" TargetMode="External"/></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1.jpeg"/><Relationship Id="rId7" Type="http://schemas.openxmlformats.org/officeDocument/2006/relationships/image" Target="../media/image10.jpe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40.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7.jpeg"/><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4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42.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36.png"/><Relationship Id="rId7" Type="http://schemas.openxmlformats.org/officeDocument/2006/relationships/hyperlink" Target="http://www.chinarobots.cn/" TargetMode="External"/><Relationship Id="rId6" Type="http://schemas.openxmlformats.org/officeDocument/2006/relationships/image" Target="../media/image35.png"/><Relationship Id="rId5" Type="http://schemas.openxmlformats.org/officeDocument/2006/relationships/hyperlink" Target="http://www.chinaaiworld.cn/" TargetMode="External"/><Relationship Id="rId4" Type="http://schemas.openxmlformats.org/officeDocument/2006/relationships/image" Target="../media/image34.png"/><Relationship Id="rId3" Type="http://schemas.openxmlformats.org/officeDocument/2006/relationships/hyperlink" Target="http://www.chinacloud.cn/" TargetMode="External"/><Relationship Id="rId27" Type="http://schemas.openxmlformats.org/officeDocument/2006/relationships/slideLayout" Target="../slideLayouts/slideLayout2.xml"/><Relationship Id="rId26" Type="http://schemas.openxmlformats.org/officeDocument/2006/relationships/image" Target="../media/image46.png"/><Relationship Id="rId25" Type="http://schemas.openxmlformats.org/officeDocument/2006/relationships/image" Target="../media/image45.png"/><Relationship Id="rId24" Type="http://schemas.openxmlformats.org/officeDocument/2006/relationships/hyperlink" Target="http://www.envicloud.cn/" TargetMode="External"/><Relationship Id="rId23" Type="http://schemas.openxmlformats.org/officeDocument/2006/relationships/image" Target="../media/image44.png"/><Relationship Id="rId22" Type="http://schemas.openxmlformats.org/officeDocument/2006/relationships/image" Target="../media/image43.png"/><Relationship Id="rId21" Type="http://schemas.openxmlformats.org/officeDocument/2006/relationships/hyperlink" Target="http://www.wanwuyun.com/" TargetMode="External"/><Relationship Id="rId20" Type="http://schemas.openxmlformats.org/officeDocument/2006/relationships/image" Target="../media/image42.png"/><Relationship Id="rId2" Type="http://schemas.openxmlformats.org/officeDocument/2006/relationships/image" Target="../media/image33.png"/><Relationship Id="rId19" Type="http://schemas.openxmlformats.org/officeDocument/2006/relationships/hyperlink" Target="http://www.smartcitychina.cn/" TargetMode="External"/><Relationship Id="rId18" Type="http://schemas.openxmlformats.org/officeDocument/2006/relationships/image" Target="../media/image41.png"/><Relationship Id="rId17" Type="http://schemas.openxmlformats.org/officeDocument/2006/relationships/hyperlink" Target="http://www.netofthings.cn/" TargetMode="External"/><Relationship Id="rId16" Type="http://schemas.openxmlformats.org/officeDocument/2006/relationships/image" Target="../media/image40.png"/><Relationship Id="rId15" Type="http://schemas.openxmlformats.org/officeDocument/2006/relationships/hyperlink" Target="http://www.thebigdata.cn/" TargetMode="External"/><Relationship Id="rId14" Type="http://schemas.openxmlformats.org/officeDocument/2006/relationships/image" Target="../media/image39.png"/><Relationship Id="rId13" Type="http://schemas.openxmlformats.org/officeDocument/2006/relationships/hyperlink" Target="http://www.worldstor.cn/" TargetMode="External"/><Relationship Id="rId12" Type="http://schemas.openxmlformats.org/officeDocument/2006/relationships/image" Target="../media/image38.png"/><Relationship Id="rId11" Type="http://schemas.openxmlformats.org/officeDocument/2006/relationships/hyperlink" Target="http://www.pm25.org.cn/" TargetMode="External"/><Relationship Id="rId10" Type="http://schemas.openxmlformats.org/officeDocument/2006/relationships/image" Target="../media/image37.png"/><Relationship Id="rId1" Type="http://schemas.openxmlformats.org/officeDocument/2006/relationships/hyperlink" Target="http://www.chinaznyj.com/" TargetMode="Externa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
        <p:nvSpPr>
          <p:cNvPr id="4" name="矩形 3"/>
          <p:cNvSpPr/>
          <p:nvPr/>
        </p:nvSpPr>
        <p:spPr>
          <a:xfrm>
            <a:off x="1062228" y="728895"/>
            <a:ext cx="7426960" cy="1323439"/>
          </a:xfrm>
          <a:prstGeom prst="rect">
            <a:avLst/>
          </a:prstGeom>
          <a:effectLst/>
        </p:spPr>
        <p:txBody>
          <a:bodyPr wrap="square">
            <a:spAutoFit/>
          </a:bodyPr>
          <a:lstStyle/>
          <a:p>
            <a:pPr algn="ctr">
              <a:defRPr/>
            </a:pPr>
            <a:r>
              <a:rPr lang="zh-CN" altLang="en-US" sz="8000" b="1" spc="300" dirty="0" smtClean="0">
                <a:ln w="11430"/>
                <a:solidFill>
                  <a:schemeClr val="accent1">
                    <a:lumMod val="75000"/>
                  </a:schemeClr>
                </a:solidFill>
                <a:latin typeface="微软雅黑" panose="020B0503020204020204" pitchFamily="34" charset="-122"/>
                <a:ea typeface="微软雅黑" panose="020B0503020204020204" pitchFamily="34" charset="-122"/>
              </a:rPr>
              <a:t>数据</a:t>
            </a:r>
            <a:r>
              <a:rPr lang="zh-CN" altLang="en-US" sz="8000" b="1" dirty="0" smtClean="0">
                <a:solidFill>
                  <a:schemeClr val="accent1">
                    <a:lumMod val="75000"/>
                  </a:schemeClr>
                </a:solidFill>
                <a:latin typeface="微软雅黑" panose="020B0503020204020204" pitchFamily="34" charset="-122"/>
                <a:ea typeface="微软雅黑" panose="020B0503020204020204" pitchFamily="34" charset="-122"/>
              </a:rPr>
              <a:t>挖掘基础</a:t>
            </a:r>
            <a:endParaRPr lang="en-US" altLang="zh-CN" sz="8000" b="1" spc="300" dirty="0" smtClean="0">
              <a:ln w="11430"/>
              <a:solidFill>
                <a:schemeClr val="accent1">
                  <a:lumMod val="7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21" name="矩形 20"/>
          <p:cNvSpPr/>
          <p:nvPr/>
        </p:nvSpPr>
        <p:spPr>
          <a:xfrm>
            <a:off x="1410335" y="2209165"/>
            <a:ext cx="259715" cy="86487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66"/>
              </a:solidFill>
            </a:endParaRPr>
          </a:p>
        </p:txBody>
      </p:sp>
      <p:sp>
        <p:nvSpPr>
          <p:cNvPr id="20" name="矩形 19"/>
          <p:cNvSpPr/>
          <p:nvPr/>
        </p:nvSpPr>
        <p:spPr>
          <a:xfrm>
            <a:off x="1571604" y="2214554"/>
            <a:ext cx="6269990" cy="864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TextBox 6"/>
          <p:cNvSpPr txBox="1"/>
          <p:nvPr/>
        </p:nvSpPr>
        <p:spPr>
          <a:xfrm>
            <a:off x="1670340" y="2297556"/>
            <a:ext cx="6270084" cy="337185"/>
          </a:xfrm>
          <a:prstGeom prst="rect">
            <a:avLst/>
          </a:prstGeom>
          <a:noFill/>
        </p:spPr>
        <p:txBody>
          <a:bodyPr wrap="square" rtlCol="0">
            <a:spAutoFit/>
          </a:bodyPr>
          <a:lstStyle/>
          <a:p>
            <a:r>
              <a:rPr lang="zh-CN" altLang="en-US" sz="1600" dirty="0">
                <a:solidFill>
                  <a:schemeClr val="tx1">
                    <a:lumMod val="75000"/>
                    <a:lumOff val="25000"/>
                  </a:schemeClr>
                </a:solidFill>
              </a:rPr>
              <a:t>刘  鹏    张  燕    总主编</a:t>
            </a:r>
            <a:endParaRPr lang="zh-CN" altLang="en-US" sz="1600" dirty="0">
              <a:solidFill>
                <a:schemeClr val="tx1">
                  <a:lumMod val="75000"/>
                  <a:lumOff val="25000"/>
                </a:schemeClr>
              </a:solidFill>
            </a:endParaRPr>
          </a:p>
        </p:txBody>
      </p:sp>
      <p:sp>
        <p:nvSpPr>
          <p:cNvPr id="22" name="TextBox 6"/>
          <p:cNvSpPr txBox="1"/>
          <p:nvPr/>
        </p:nvSpPr>
        <p:spPr>
          <a:xfrm>
            <a:off x="1643042" y="2643182"/>
            <a:ext cx="6270084" cy="337185"/>
          </a:xfrm>
          <a:prstGeom prst="rect">
            <a:avLst/>
          </a:prstGeom>
          <a:noFill/>
        </p:spPr>
        <p:txBody>
          <a:bodyPr wrap="square" rtlCol="0">
            <a:spAutoFit/>
          </a:bodyPr>
          <a:lstStyle/>
          <a:p>
            <a:r>
              <a:rPr lang="zh-CN" altLang="en-US" sz="1600" dirty="0" smtClean="0">
                <a:solidFill>
                  <a:schemeClr val="tx1">
                    <a:lumMod val="75000"/>
                    <a:lumOff val="25000"/>
                  </a:schemeClr>
                </a:solidFill>
              </a:rPr>
              <a:t>陶建辉     主编                                    姜才康     副</a:t>
            </a:r>
            <a:r>
              <a:rPr lang="zh-CN" altLang="en-US" sz="1600" dirty="0">
                <a:solidFill>
                  <a:schemeClr val="tx1">
                    <a:lumMod val="75000"/>
                    <a:lumOff val="25000"/>
                  </a:schemeClr>
                </a:solidFill>
              </a:rPr>
              <a:t>主编</a:t>
            </a:r>
            <a:endParaRPr lang="zh-CN" altLang="en-US" sz="1600" dirty="0">
              <a:solidFill>
                <a:schemeClr val="tx1">
                  <a:lumMod val="75000"/>
                  <a:lumOff val="25000"/>
                </a:schemeClr>
              </a:solidFill>
            </a:endParaRPr>
          </a:p>
        </p:txBody>
      </p:sp>
      <p:sp>
        <p:nvSpPr>
          <p:cNvPr id="29" name="Freeform 25"/>
          <p:cNvSpPr>
            <a:spLocks noEditPoints="1"/>
          </p:cNvSpPr>
          <p:nvPr/>
        </p:nvSpPr>
        <p:spPr bwMode="auto">
          <a:xfrm>
            <a:off x="3078008" y="240596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25"/>
          <p:cNvSpPr>
            <a:spLocks noEditPoints="1"/>
          </p:cNvSpPr>
          <p:nvPr/>
        </p:nvSpPr>
        <p:spPr bwMode="auto">
          <a:xfrm>
            <a:off x="6584171"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5"/>
          <p:cNvSpPr>
            <a:spLocks noEditPoints="1"/>
          </p:cNvSpPr>
          <p:nvPr/>
        </p:nvSpPr>
        <p:spPr bwMode="auto">
          <a:xfrm>
            <a:off x="2451898"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 name="Picture 3"/>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7143" y="3240900"/>
            <a:ext cx="8496050" cy="3071004"/>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6768" y="6337300"/>
            <a:ext cx="2217463" cy="520700"/>
          </a:xfrm>
          <a:prstGeom prst="rect">
            <a:avLst/>
          </a:prstGeom>
        </p:spPr>
      </p:pic>
      <p:sp>
        <p:nvSpPr>
          <p:cNvPr id="2" name="Freeform 25"/>
          <p:cNvSpPr>
            <a:spLocks noEditPoints="1"/>
          </p:cNvSpPr>
          <p:nvPr/>
        </p:nvSpPr>
        <p:spPr bwMode="auto">
          <a:xfrm>
            <a:off x="5931063" y="275140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1"/>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850950" y="1169836"/>
              <a:ext cx="1442090" cy="521969"/>
            </a:xfrm>
            <a:prstGeom prst="rect">
              <a:avLst/>
            </a:prstGeom>
            <a:noFill/>
          </p:spPr>
          <p:txBody>
            <a:bodyPr wrap="none" rtlCol="0">
              <a:spAutoFit/>
            </a:bodyPr>
            <a:lstStyle/>
            <a:p>
              <a:pPr algn="ctr"/>
              <a:r>
                <a:rPr lang="zh-CN" altLang="en-US" sz="2800" dirty="0">
                  <a:solidFill>
                    <a:schemeClr val="accent4"/>
                  </a:solidFill>
                </a:rPr>
                <a:t>第四章　关联规则</a:t>
              </a:r>
              <a:endParaRPr lang="zh-CN" altLang="en-US" sz="2800" dirty="0">
                <a:solidFill>
                  <a:schemeClr val="accent4"/>
                </a:solidFill>
              </a:endParaRPr>
            </a:p>
          </p:txBody>
        </p:sp>
      </p:grpSp>
      <p:grpSp>
        <p:nvGrpSpPr>
          <p:cNvPr id="67" name="组合 66"/>
          <p:cNvGrpSpPr/>
          <p:nvPr/>
        </p:nvGrpSpPr>
        <p:grpSpPr>
          <a:xfrm>
            <a:off x="1769079" y="2720350"/>
            <a:ext cx="5693399" cy="738664"/>
            <a:chOff x="1807265" y="2462595"/>
            <a:chExt cx="5693399" cy="738664"/>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2462595"/>
              <a:ext cx="3634328" cy="738664"/>
            </a:xfrm>
            <a:prstGeom prst="rect">
              <a:avLst/>
            </a:prstGeom>
          </p:spPr>
          <p:txBody>
            <a:bodyPr wrap="none">
              <a:spAutoFit/>
            </a:bodyPr>
            <a:lstStyle/>
            <a:p>
              <a:pPr lvl="0"/>
              <a:r>
                <a:rPr lang="en-US" altLang="zh-CN" sz="2100" spc="225" dirty="0" smtClean="0">
                  <a:solidFill>
                    <a:schemeClr val="bg1"/>
                  </a:solidFill>
                  <a:latin typeface="微软雅黑" panose="020B0503020204020204" pitchFamily="34" charset="-122"/>
                  <a:ea typeface="微软雅黑" panose="020B0503020204020204" pitchFamily="34" charset="-122"/>
                  <a:sym typeface="+mn-ea"/>
                </a:rPr>
                <a:t>4.2</a:t>
              </a:r>
              <a:r>
                <a:rPr lang="zh-CN" altLang="en-US" sz="2100" spc="225" dirty="0">
                  <a:solidFill>
                    <a:schemeClr val="bg1"/>
                  </a:solidFill>
                  <a:latin typeface="微软雅黑" panose="020B0503020204020204" pitchFamily="34" charset="-122"/>
                  <a:ea typeface="微软雅黑" panose="020B0503020204020204" pitchFamily="34" charset="-122"/>
                  <a:sym typeface="+mn-ea"/>
                </a:rPr>
                <a:t>　关联规则的挖掘过程</a:t>
              </a:r>
              <a:endParaRPr lang="zh-CN" altLang="en-US" sz="2100" spc="225" dirty="0">
                <a:solidFill>
                  <a:schemeClr val="bg1"/>
                </a:solidFill>
                <a:latin typeface="微软雅黑" panose="020B0503020204020204" pitchFamily="34" charset="-122"/>
                <a:ea typeface="微软雅黑" panose="020B0503020204020204" pitchFamily="34" charset="-122"/>
                <a:sym typeface="+mn-ea"/>
              </a:endParaRPr>
            </a:p>
            <a:p>
              <a:pPr lvl="0"/>
              <a:endParaRPr lang="zh-CN" altLang="en-US" sz="2100" spc="225" dirty="0">
                <a:solidFill>
                  <a:schemeClr val="bg1"/>
                </a:solidFill>
                <a:latin typeface="微软雅黑" panose="020B0503020204020204" pitchFamily="34" charset="-122"/>
                <a:ea typeface="微软雅黑" panose="020B0503020204020204" pitchFamily="34" charset="-122"/>
                <a:sym typeface="+mn-ea"/>
              </a:endParaRPr>
            </a:p>
          </p:txBody>
        </p:sp>
      </p:grpSp>
      <p:grpSp>
        <p:nvGrpSpPr>
          <p:cNvPr id="68" name="组合 67"/>
          <p:cNvGrpSpPr/>
          <p:nvPr/>
        </p:nvGrpSpPr>
        <p:grpSpPr>
          <a:xfrm>
            <a:off x="1754535" y="2023920"/>
            <a:ext cx="5693399" cy="415498"/>
            <a:chOff x="1807265" y="2205454"/>
            <a:chExt cx="5693399" cy="415498"/>
          </a:xfrm>
        </p:grpSpPr>
        <p:sp>
          <p:nvSpPr>
            <p:cNvPr id="49" name="圆角矩形 48"/>
            <p:cNvSpPr/>
            <p:nvPr/>
          </p:nvSpPr>
          <p:spPr>
            <a:xfrm>
              <a:off x="1807265" y="2205851"/>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79682" y="2205454"/>
              <a:ext cx="3634328"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4.1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关联规则的基本概念</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5" y="3469343"/>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1814" y="3411473"/>
              <a:ext cx="4121641"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4.3</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关联规则的Apriori算法</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54535" y="4185131"/>
            <a:ext cx="5693399" cy="426279"/>
            <a:chOff x="1807265" y="3866296"/>
            <a:chExt cx="5693399" cy="426279"/>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4" name="矩形 53"/>
            <p:cNvSpPr/>
            <p:nvPr/>
          </p:nvSpPr>
          <p:spPr>
            <a:xfrm>
              <a:off x="1881814" y="3877077"/>
              <a:ext cx="4672498"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4.4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关联规则的</a:t>
              </a:r>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FP-Growth</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算法</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3663182" cy="738664"/>
          </a:xfrm>
          <a:prstGeom prst="rect">
            <a:avLst/>
          </a:prstGeom>
          <a:noFill/>
        </p:spPr>
        <p:txBody>
          <a:bodyPr wrap="none" rtlCol="0">
            <a:spAutoFit/>
          </a:bodyPr>
          <a:lstStyle/>
          <a:p>
            <a:r>
              <a:rPr lang="en-US" altLang="zh-CN" sz="2100" b="1" spc="225" dirty="0">
                <a:solidFill>
                  <a:prstClr val="white"/>
                </a:solidFill>
              </a:rPr>
              <a:t>4.2</a:t>
            </a:r>
            <a:r>
              <a:rPr lang="zh-CN" altLang="en-US" sz="2100" b="1" spc="225" dirty="0">
                <a:solidFill>
                  <a:prstClr val="white"/>
                </a:solidFill>
              </a:rPr>
              <a:t>　关联规则的挖掘过程</a:t>
            </a:r>
            <a:endParaRPr lang="zh-CN" altLang="en-US" sz="2100" b="1" spc="225" dirty="0">
              <a:solidFill>
                <a:prstClr val="white"/>
              </a:solidFill>
            </a:endParaRPr>
          </a:p>
          <a:p>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25152" cy="738664"/>
          </a:xfrm>
          <a:prstGeom prst="rect">
            <a:avLst/>
          </a:prstGeom>
          <a:noFill/>
        </p:spPr>
        <p:txBody>
          <a:bodyPr wrap="none" rtlCol="0">
            <a:spAutoFit/>
          </a:bodyPr>
          <a:lstStyle/>
          <a:p>
            <a:r>
              <a:rPr lang="zh-CN" altLang="en-US" sz="1360" spc="225" dirty="0" smtClean="0">
                <a:solidFill>
                  <a:prstClr val="white"/>
                </a:solidFill>
              </a:rPr>
              <a:t>第四章 关联规则</a:t>
            </a:r>
            <a:endParaRPr lang="zh-CN" altLang="en-US" sz="1360" spc="225" dirty="0">
              <a:solidFill>
                <a:prstClr val="white"/>
              </a:solidFill>
            </a:endParaRPr>
          </a:p>
          <a:p>
            <a:endParaRPr lang="zh-CN" altLang="en-US" sz="1400" b="1" spc="225" dirty="0">
              <a:solidFill>
                <a:prstClr val="white"/>
              </a:solidFill>
            </a:endParaRPr>
          </a:p>
          <a:p>
            <a:endParaRPr lang="zh-CN" altLang="en-US" sz="1400" b="1" spc="225" dirty="0">
              <a:solidFill>
                <a:prstClr val="white"/>
              </a:solidFill>
            </a:endParaRPr>
          </a:p>
        </p:txBody>
      </p:sp>
      <p:sp>
        <p:nvSpPr>
          <p:cNvPr id="11" name="矩形 10"/>
          <p:cNvSpPr/>
          <p:nvPr/>
        </p:nvSpPr>
        <p:spPr>
          <a:xfrm>
            <a:off x="442707" y="947922"/>
            <a:ext cx="8075577" cy="369332"/>
          </a:xfrm>
          <a:prstGeom prst="rect">
            <a:avLst/>
          </a:prstGeom>
        </p:spPr>
        <p:txBody>
          <a:bodyPr wrap="square">
            <a:spAutoFit/>
          </a:bodyPr>
          <a:lstStyle/>
          <a:p>
            <a:r>
              <a:rPr lang="en-US" altLang="zh-CN" b="1" dirty="0">
                <a:solidFill>
                  <a:srgbClr val="3D89BC"/>
                </a:solidFill>
                <a:latin typeface="微软雅黑" panose="020B0503020204020204" pitchFamily="34" charset="-122"/>
                <a:ea typeface="微软雅黑" panose="020B0503020204020204" pitchFamily="34" charset="-122"/>
              </a:rPr>
              <a:t>4.2.1 </a:t>
            </a:r>
            <a:r>
              <a:rPr lang="zh-CN" altLang="en-US" b="1" dirty="0">
                <a:solidFill>
                  <a:srgbClr val="3D89BC"/>
                </a:solidFill>
                <a:latin typeface="微软雅黑" panose="020B0503020204020204" pitchFamily="34" charset="-122"/>
                <a:ea typeface="微软雅黑" panose="020B0503020204020204" pitchFamily="34" charset="-122"/>
              </a:rPr>
              <a:t>频繁项集产生</a:t>
            </a:r>
            <a:endParaRPr lang="zh-CN" altLang="en-US" b="1" dirty="0">
              <a:solidFill>
                <a:srgbClr val="3D89BC"/>
              </a:solidFill>
              <a:latin typeface="微软雅黑" panose="020B0503020204020204" pitchFamily="34" charset="-122"/>
              <a:ea typeface="微软雅黑" panose="020B0503020204020204" pitchFamily="34" charset="-122"/>
            </a:endParaRPr>
          </a:p>
        </p:txBody>
      </p:sp>
      <p:sp>
        <p:nvSpPr>
          <p:cNvPr id="12" name="矩形 11"/>
          <p:cNvSpPr/>
          <p:nvPr/>
        </p:nvSpPr>
        <p:spPr>
          <a:xfrm>
            <a:off x="278407" y="1348032"/>
            <a:ext cx="9029893" cy="418191"/>
          </a:xfrm>
          <a:prstGeom prst="rect">
            <a:avLst/>
          </a:prstGeom>
        </p:spPr>
        <p:txBody>
          <a:bodyPr wrap="square">
            <a:spAutoFit/>
          </a:bodyPr>
          <a:lstStyle/>
          <a:p>
            <a:pPr indent="45720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格结构（</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Lattice Structure</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）常常被用来枚举所有可能的项集。</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grpSp>
        <p:nvGrpSpPr>
          <p:cNvPr id="17" name="组合 16"/>
          <p:cNvGrpSpPr/>
          <p:nvPr/>
        </p:nvGrpSpPr>
        <p:grpSpPr>
          <a:xfrm>
            <a:off x="1434760" y="1869102"/>
            <a:ext cx="6091470" cy="4676429"/>
            <a:chOff x="3430835" y="1227739"/>
            <a:chExt cx="6091470" cy="4676429"/>
          </a:xfrm>
        </p:grpSpPr>
        <p:pic>
          <p:nvPicPr>
            <p:cNvPr id="18" name="图片 209" descr="说明: 7-11"/>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3430835" y="1227739"/>
              <a:ext cx="6091470" cy="4179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p:cNvSpPr/>
            <p:nvPr/>
          </p:nvSpPr>
          <p:spPr>
            <a:xfrm>
              <a:off x="5592353" y="5504058"/>
              <a:ext cx="1768433" cy="400110"/>
            </a:xfrm>
            <a:prstGeom prst="rect">
              <a:avLst/>
            </a:prstGeom>
          </p:spPr>
          <p:txBody>
            <a:bodyPr wrap="none">
              <a:spAutoFit/>
            </a:bodyPr>
            <a:lstStyle/>
            <a:p>
              <a:r>
                <a:rPr lang="zh-CN" altLang="zh-CN" sz="2000" dirty="0"/>
                <a:t>图</a:t>
              </a:r>
              <a:r>
                <a:rPr lang="en-US" altLang="zh-CN" sz="2000" dirty="0"/>
                <a:t>1  </a:t>
              </a:r>
              <a:r>
                <a:rPr lang="zh-CN" altLang="zh-CN" sz="2000" dirty="0"/>
                <a:t>项集的格</a:t>
              </a:r>
              <a:endParaRPr lang="zh-CN" altLang="zh-CN" sz="2000" dirty="0"/>
            </a:p>
          </p:txBody>
        </p:sp>
      </p:gr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3663182" cy="738664"/>
          </a:xfrm>
          <a:prstGeom prst="rect">
            <a:avLst/>
          </a:prstGeom>
          <a:noFill/>
        </p:spPr>
        <p:txBody>
          <a:bodyPr wrap="none" rtlCol="0">
            <a:spAutoFit/>
          </a:bodyPr>
          <a:lstStyle/>
          <a:p>
            <a:r>
              <a:rPr lang="en-US" altLang="zh-CN" sz="2100" b="1" spc="225" dirty="0">
                <a:solidFill>
                  <a:prstClr val="white"/>
                </a:solidFill>
              </a:rPr>
              <a:t>4.2</a:t>
            </a:r>
            <a:r>
              <a:rPr lang="zh-CN" altLang="en-US" sz="2100" b="1" spc="225" dirty="0">
                <a:solidFill>
                  <a:prstClr val="white"/>
                </a:solidFill>
              </a:rPr>
              <a:t>　关联规则的挖掘过程</a:t>
            </a:r>
            <a:endParaRPr lang="zh-CN" altLang="en-US" sz="2100" b="1" spc="225" dirty="0">
              <a:solidFill>
                <a:prstClr val="white"/>
              </a:solidFill>
            </a:endParaRPr>
          </a:p>
          <a:p>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25152" cy="738664"/>
          </a:xfrm>
          <a:prstGeom prst="rect">
            <a:avLst/>
          </a:prstGeom>
          <a:noFill/>
        </p:spPr>
        <p:txBody>
          <a:bodyPr wrap="none" rtlCol="0">
            <a:spAutoFit/>
          </a:bodyPr>
          <a:lstStyle/>
          <a:p>
            <a:r>
              <a:rPr lang="zh-CN" altLang="en-US" sz="1360" spc="225" dirty="0" smtClean="0">
                <a:solidFill>
                  <a:prstClr val="white"/>
                </a:solidFill>
              </a:rPr>
              <a:t>第四章 关联规则</a:t>
            </a:r>
            <a:endParaRPr lang="zh-CN" altLang="en-US" sz="1360" spc="225" dirty="0">
              <a:solidFill>
                <a:prstClr val="white"/>
              </a:solidFill>
            </a:endParaRPr>
          </a:p>
          <a:p>
            <a:endParaRPr lang="zh-CN" altLang="en-US" sz="1400" b="1" spc="225" dirty="0">
              <a:solidFill>
                <a:prstClr val="white"/>
              </a:solidFill>
            </a:endParaRPr>
          </a:p>
          <a:p>
            <a:endParaRPr lang="zh-CN" altLang="en-US" sz="1400" b="1" spc="225" dirty="0">
              <a:solidFill>
                <a:prstClr val="white"/>
              </a:solidFill>
            </a:endParaRPr>
          </a:p>
        </p:txBody>
      </p:sp>
      <p:sp>
        <p:nvSpPr>
          <p:cNvPr id="11" name="矩形 10"/>
          <p:cNvSpPr/>
          <p:nvPr/>
        </p:nvSpPr>
        <p:spPr>
          <a:xfrm>
            <a:off x="442708" y="963408"/>
            <a:ext cx="8075577" cy="369332"/>
          </a:xfrm>
          <a:prstGeom prst="rect">
            <a:avLst/>
          </a:prstGeom>
        </p:spPr>
        <p:txBody>
          <a:bodyPr wrap="square">
            <a:spAutoFit/>
          </a:bodyPr>
          <a:lstStyle/>
          <a:p>
            <a:r>
              <a:rPr lang="en-US" altLang="zh-CN" b="1" dirty="0">
                <a:solidFill>
                  <a:srgbClr val="3D89BC"/>
                </a:solidFill>
                <a:latin typeface="微软雅黑" panose="020B0503020204020204" pitchFamily="34" charset="-122"/>
                <a:ea typeface="微软雅黑" panose="020B0503020204020204" pitchFamily="34" charset="-122"/>
              </a:rPr>
              <a:t>4.2.2 </a:t>
            </a:r>
            <a:r>
              <a:rPr lang="zh-CN" altLang="en-US" b="1" dirty="0">
                <a:solidFill>
                  <a:srgbClr val="3D89BC"/>
                </a:solidFill>
                <a:latin typeface="微软雅黑" panose="020B0503020204020204" pitchFamily="34" charset="-122"/>
                <a:ea typeface="微软雅黑" panose="020B0503020204020204" pitchFamily="34" charset="-122"/>
              </a:rPr>
              <a:t>频繁项集的产生及其经典算法</a:t>
            </a:r>
            <a:endParaRPr lang="zh-CN" altLang="en-US" b="1" dirty="0">
              <a:solidFill>
                <a:srgbClr val="3D89BC"/>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486823" y="1956119"/>
            <a:ext cx="7987346" cy="4119520"/>
            <a:chOff x="843106" y="1847819"/>
            <a:chExt cx="7987346" cy="4119520"/>
          </a:xfrm>
        </p:grpSpPr>
        <p:sp>
          <p:nvSpPr>
            <p:cNvPr id="15" name="矩形 14"/>
            <p:cNvSpPr/>
            <p:nvPr/>
          </p:nvSpPr>
          <p:spPr>
            <a:xfrm>
              <a:off x="865913" y="2008225"/>
              <a:ext cx="881692" cy="830997"/>
            </a:xfrm>
            <a:prstGeom prst="rect">
              <a:avLst/>
            </a:prstGeom>
            <a:solidFill>
              <a:schemeClr val="accent1"/>
            </a:solidFill>
          </p:spPr>
          <p:txBody>
            <a:bodyPr wrap="square">
              <a:spAutoFit/>
            </a:bodyPr>
            <a:lstStyle/>
            <a:p>
              <a:pPr algn="ctr"/>
              <a:r>
                <a:rPr lang="zh-CN" altLang="zh-CN" sz="1600" b="1" dirty="0">
                  <a:solidFill>
                    <a:schemeClr val="bg1"/>
                  </a:solidFill>
                </a:rPr>
                <a:t>查找频繁项目集</a:t>
              </a:r>
              <a:endParaRPr lang="zh-CN" altLang="en-US" sz="1600" b="1" dirty="0">
                <a:solidFill>
                  <a:schemeClr val="bg1"/>
                </a:solidFill>
              </a:endParaRPr>
            </a:p>
          </p:txBody>
        </p:sp>
        <p:sp>
          <p:nvSpPr>
            <p:cNvPr id="16" name="矩形 15"/>
            <p:cNvSpPr/>
            <p:nvPr/>
          </p:nvSpPr>
          <p:spPr>
            <a:xfrm>
              <a:off x="5071928" y="1847819"/>
              <a:ext cx="2881447" cy="338554"/>
            </a:xfrm>
            <a:prstGeom prst="rect">
              <a:avLst/>
            </a:prstGeom>
            <a:solidFill>
              <a:schemeClr val="accent1"/>
            </a:solidFill>
          </p:spPr>
          <p:txBody>
            <a:bodyPr wrap="square">
              <a:spAutoFit/>
            </a:bodyPr>
            <a:lstStyle/>
            <a:p>
              <a:r>
                <a:rPr lang="zh-CN" altLang="zh-CN" sz="1600" dirty="0">
                  <a:solidFill>
                    <a:schemeClr val="bg1"/>
                  </a:solidFill>
                </a:rPr>
                <a:t>经典的查找策略</a:t>
              </a:r>
              <a:endParaRPr lang="zh-CN" altLang="en-US" sz="1600" dirty="0">
                <a:solidFill>
                  <a:schemeClr val="bg1"/>
                </a:solidFill>
              </a:endParaRPr>
            </a:p>
          </p:txBody>
        </p:sp>
        <p:sp>
          <p:nvSpPr>
            <p:cNvPr id="17" name="矩形 16"/>
            <p:cNvSpPr/>
            <p:nvPr/>
          </p:nvSpPr>
          <p:spPr>
            <a:xfrm>
              <a:off x="5071928" y="2252290"/>
              <a:ext cx="2881447" cy="338554"/>
            </a:xfrm>
            <a:prstGeom prst="rect">
              <a:avLst/>
            </a:prstGeom>
            <a:solidFill>
              <a:schemeClr val="accent1"/>
            </a:solidFill>
          </p:spPr>
          <p:txBody>
            <a:bodyPr wrap="square">
              <a:spAutoFit/>
            </a:bodyPr>
            <a:lstStyle/>
            <a:p>
              <a:r>
                <a:rPr lang="zh-CN" altLang="zh-CN" sz="1600" dirty="0">
                  <a:solidFill>
                    <a:schemeClr val="bg1"/>
                  </a:solidFill>
                </a:rPr>
                <a:t>基于精简</a:t>
              </a:r>
              <a:r>
                <a:rPr lang="zh-CN" altLang="zh-CN" sz="1600" dirty="0" smtClean="0">
                  <a:solidFill>
                    <a:schemeClr val="bg1"/>
                  </a:solidFill>
                </a:rPr>
                <a:t>集的</a:t>
              </a:r>
              <a:r>
                <a:rPr lang="zh-CN" altLang="zh-CN" sz="1600" dirty="0">
                  <a:solidFill>
                    <a:schemeClr val="bg1"/>
                  </a:solidFill>
                </a:rPr>
                <a:t>查找策略</a:t>
              </a:r>
              <a:endParaRPr lang="zh-CN" altLang="en-US" sz="1600" dirty="0">
                <a:solidFill>
                  <a:schemeClr val="bg1"/>
                </a:solidFill>
              </a:endParaRPr>
            </a:p>
          </p:txBody>
        </p:sp>
        <p:sp>
          <p:nvSpPr>
            <p:cNvPr id="18" name="矩形 17"/>
            <p:cNvSpPr/>
            <p:nvPr/>
          </p:nvSpPr>
          <p:spPr>
            <a:xfrm>
              <a:off x="5071928" y="2656760"/>
              <a:ext cx="2881447" cy="338554"/>
            </a:xfrm>
            <a:prstGeom prst="rect">
              <a:avLst/>
            </a:prstGeom>
            <a:solidFill>
              <a:schemeClr val="accent1"/>
            </a:solidFill>
          </p:spPr>
          <p:txBody>
            <a:bodyPr wrap="square">
              <a:spAutoFit/>
            </a:bodyPr>
            <a:lstStyle/>
            <a:p>
              <a:r>
                <a:rPr lang="zh-CN" altLang="zh-CN" sz="1600" dirty="0">
                  <a:solidFill>
                    <a:schemeClr val="bg1"/>
                  </a:solidFill>
                </a:rPr>
                <a:t>基于最大频繁</a:t>
              </a:r>
              <a:r>
                <a:rPr lang="zh-CN" altLang="zh-CN" sz="1600" dirty="0" smtClean="0">
                  <a:solidFill>
                    <a:schemeClr val="bg1"/>
                  </a:solidFill>
                </a:rPr>
                <a:t>项集的</a:t>
              </a:r>
              <a:r>
                <a:rPr lang="zh-CN" altLang="zh-CN" sz="1600" dirty="0">
                  <a:solidFill>
                    <a:schemeClr val="bg1"/>
                  </a:solidFill>
                </a:rPr>
                <a:t>查找策略</a:t>
              </a:r>
              <a:endParaRPr lang="zh-CN" altLang="en-US" sz="1600" dirty="0">
                <a:solidFill>
                  <a:schemeClr val="bg1"/>
                </a:solidFill>
              </a:endParaRPr>
            </a:p>
          </p:txBody>
        </p:sp>
        <p:grpSp>
          <p:nvGrpSpPr>
            <p:cNvPr id="19" name="组合 18"/>
            <p:cNvGrpSpPr/>
            <p:nvPr/>
          </p:nvGrpSpPr>
          <p:grpSpPr>
            <a:xfrm>
              <a:off x="1747605" y="2017096"/>
              <a:ext cx="3324323" cy="808941"/>
              <a:chOff x="1747605" y="2017096"/>
              <a:chExt cx="3324323" cy="808941"/>
            </a:xfrm>
          </p:grpSpPr>
          <p:cxnSp>
            <p:nvCxnSpPr>
              <p:cNvPr id="33" name="直接箭头连接符 32"/>
              <p:cNvCxnSpPr>
                <a:stCxn id="15" idx="3"/>
                <a:endCxn id="17" idx="1"/>
              </p:cNvCxnSpPr>
              <p:nvPr/>
            </p:nvCxnSpPr>
            <p:spPr>
              <a:xfrm flipV="1">
                <a:off x="1747605" y="2421567"/>
                <a:ext cx="3324323" cy="2157"/>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4" name="肘形连接符 33"/>
              <p:cNvCxnSpPr>
                <a:stCxn id="15" idx="3"/>
                <a:endCxn id="16" idx="1"/>
              </p:cNvCxnSpPr>
              <p:nvPr/>
            </p:nvCxnSpPr>
            <p:spPr>
              <a:xfrm flipV="1">
                <a:off x="1747605" y="2017096"/>
                <a:ext cx="3324323" cy="406628"/>
              </a:xfrm>
              <a:prstGeom prst="bentConnector3">
                <a:avLst>
                  <a:gd name="adj1" fmla="val 75787"/>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5" name="肘形连接符 34"/>
              <p:cNvCxnSpPr>
                <a:stCxn id="15" idx="3"/>
                <a:endCxn id="18" idx="1"/>
              </p:cNvCxnSpPr>
              <p:nvPr/>
            </p:nvCxnSpPr>
            <p:spPr>
              <a:xfrm>
                <a:off x="1747605" y="2423724"/>
                <a:ext cx="3324323" cy="402313"/>
              </a:xfrm>
              <a:prstGeom prst="bentConnector3">
                <a:avLst>
                  <a:gd name="adj1" fmla="val 75787"/>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sp>
          <p:nvSpPr>
            <p:cNvPr id="20" name="矩形 19"/>
            <p:cNvSpPr/>
            <p:nvPr/>
          </p:nvSpPr>
          <p:spPr>
            <a:xfrm>
              <a:off x="2145106" y="2032485"/>
              <a:ext cx="1800493" cy="307777"/>
            </a:xfrm>
            <a:prstGeom prst="rect">
              <a:avLst/>
            </a:prstGeom>
          </p:spPr>
          <p:txBody>
            <a:bodyPr wrap="none">
              <a:spAutoFit/>
            </a:bodyPr>
            <a:lstStyle/>
            <a:p>
              <a:r>
                <a:rPr lang="zh-CN" altLang="zh-CN" sz="1400" b="1" dirty="0">
                  <a:solidFill>
                    <a:schemeClr val="accent1"/>
                  </a:solidFill>
                </a:rPr>
                <a:t>按照挖掘的策略不同</a:t>
              </a:r>
              <a:endParaRPr lang="zh-CN" altLang="en-US" sz="1400" b="1" dirty="0">
                <a:solidFill>
                  <a:schemeClr val="accent1"/>
                </a:solidFill>
              </a:endParaRPr>
            </a:p>
          </p:txBody>
        </p:sp>
        <p:sp>
          <p:nvSpPr>
            <p:cNvPr id="21" name="矩形 20"/>
            <p:cNvSpPr/>
            <p:nvPr/>
          </p:nvSpPr>
          <p:spPr>
            <a:xfrm>
              <a:off x="843106" y="3457514"/>
              <a:ext cx="904500" cy="954107"/>
            </a:xfrm>
            <a:prstGeom prst="rect">
              <a:avLst/>
            </a:prstGeom>
            <a:solidFill>
              <a:schemeClr val="accent1"/>
            </a:solidFill>
          </p:spPr>
          <p:txBody>
            <a:bodyPr wrap="square">
              <a:spAutoFit/>
            </a:bodyPr>
            <a:lstStyle/>
            <a:p>
              <a:pPr algn="ctr"/>
              <a:r>
                <a:rPr lang="zh-CN" altLang="zh-CN" sz="1400" b="1" dirty="0">
                  <a:solidFill>
                    <a:schemeClr val="bg1"/>
                  </a:solidFill>
                </a:rPr>
                <a:t>经典的挖掘完全频繁项集方法</a:t>
              </a:r>
              <a:endParaRPr lang="zh-CN" altLang="en-US" sz="1400" b="1" dirty="0">
                <a:solidFill>
                  <a:schemeClr val="bg1"/>
                </a:solidFill>
              </a:endParaRPr>
            </a:p>
          </p:txBody>
        </p:sp>
        <p:sp>
          <p:nvSpPr>
            <p:cNvPr id="22" name="矩形 21"/>
            <p:cNvSpPr/>
            <p:nvPr/>
          </p:nvSpPr>
          <p:spPr>
            <a:xfrm>
              <a:off x="2070713" y="3411927"/>
              <a:ext cx="3615675" cy="391628"/>
            </a:xfrm>
            <a:prstGeom prst="rect">
              <a:avLst/>
            </a:prstGeom>
            <a:solidFill>
              <a:schemeClr val="accent1"/>
            </a:solidFill>
          </p:spPr>
          <p:txBody>
            <a:bodyPr wrap="square" lIns="72000" tIns="72000" rIns="72000" bIns="72000">
              <a:spAutoFit/>
            </a:bodyPr>
            <a:lstStyle/>
            <a:p>
              <a:r>
                <a:rPr lang="zh-CN" altLang="zh-CN" sz="1600" dirty="0">
                  <a:solidFill>
                    <a:schemeClr val="bg1"/>
                  </a:solidFill>
                </a:rPr>
                <a:t>基于广度优先搜索策略的关联规则算法</a:t>
              </a:r>
              <a:endParaRPr lang="zh-CN" altLang="en-US" sz="1600" dirty="0">
                <a:solidFill>
                  <a:schemeClr val="bg1"/>
                </a:solidFill>
              </a:endParaRPr>
            </a:p>
          </p:txBody>
        </p:sp>
        <p:sp>
          <p:nvSpPr>
            <p:cNvPr id="23" name="矩形 22"/>
            <p:cNvSpPr/>
            <p:nvPr/>
          </p:nvSpPr>
          <p:spPr>
            <a:xfrm>
              <a:off x="2070712" y="4073646"/>
              <a:ext cx="3615675" cy="391628"/>
            </a:xfrm>
            <a:prstGeom prst="rect">
              <a:avLst/>
            </a:prstGeom>
            <a:solidFill>
              <a:schemeClr val="accent1"/>
            </a:solidFill>
          </p:spPr>
          <p:txBody>
            <a:bodyPr wrap="square" lIns="72000" tIns="72000" rIns="72000" bIns="72000">
              <a:spAutoFit/>
            </a:bodyPr>
            <a:lstStyle/>
            <a:p>
              <a:r>
                <a:rPr lang="zh-CN" altLang="zh-CN" sz="1600" dirty="0">
                  <a:solidFill>
                    <a:schemeClr val="bg1"/>
                  </a:solidFill>
                </a:rPr>
                <a:t>基于深度优先搜索</a:t>
              </a:r>
              <a:r>
                <a:rPr lang="zh-CN" altLang="zh-CN" sz="1600" dirty="0" smtClean="0">
                  <a:solidFill>
                    <a:schemeClr val="bg1"/>
                  </a:solidFill>
                </a:rPr>
                <a:t>策略</a:t>
              </a:r>
              <a:r>
                <a:rPr lang="zh-CN" altLang="en-US" sz="1600" dirty="0" smtClean="0">
                  <a:solidFill>
                    <a:schemeClr val="bg1"/>
                  </a:solidFill>
                </a:rPr>
                <a:t>的算法</a:t>
              </a:r>
              <a:endParaRPr lang="zh-CN" altLang="en-US" sz="1600" dirty="0">
                <a:solidFill>
                  <a:schemeClr val="bg1"/>
                </a:solidFill>
              </a:endParaRPr>
            </a:p>
          </p:txBody>
        </p:sp>
        <p:sp>
          <p:nvSpPr>
            <p:cNvPr id="24" name="矩形 23"/>
            <p:cNvSpPr/>
            <p:nvPr/>
          </p:nvSpPr>
          <p:spPr>
            <a:xfrm>
              <a:off x="5775874" y="3438464"/>
              <a:ext cx="2323072" cy="338554"/>
            </a:xfrm>
            <a:prstGeom prst="rect">
              <a:avLst/>
            </a:prstGeom>
          </p:spPr>
          <p:txBody>
            <a:bodyPr wrap="none">
              <a:spAutoFit/>
            </a:bodyPr>
            <a:lstStyle/>
            <a:p>
              <a:r>
                <a:rPr lang="en-US" altLang="zh-CN" sz="1600" dirty="0" err="1">
                  <a:solidFill>
                    <a:schemeClr val="accent1"/>
                  </a:solidFill>
                </a:rPr>
                <a:t>Apriori</a:t>
              </a:r>
              <a:r>
                <a:rPr lang="zh-CN" altLang="zh-CN" sz="1600" dirty="0" smtClean="0">
                  <a:solidFill>
                    <a:schemeClr val="accent1"/>
                  </a:solidFill>
                </a:rPr>
                <a:t>算法</a:t>
              </a:r>
              <a:r>
                <a:rPr lang="zh-CN" altLang="en-US" sz="1600" dirty="0" smtClean="0">
                  <a:solidFill>
                    <a:schemeClr val="accent1"/>
                  </a:solidFill>
                </a:rPr>
                <a:t>、</a:t>
              </a:r>
              <a:r>
                <a:rPr lang="en-US" altLang="zh-CN" sz="1600" dirty="0" smtClean="0">
                  <a:solidFill>
                    <a:schemeClr val="accent1"/>
                  </a:solidFill>
                </a:rPr>
                <a:t>DHP</a:t>
              </a:r>
              <a:r>
                <a:rPr lang="zh-CN" altLang="en-US" sz="1600" dirty="0" smtClean="0">
                  <a:solidFill>
                    <a:schemeClr val="accent1"/>
                  </a:solidFill>
                </a:rPr>
                <a:t>算法</a:t>
              </a:r>
              <a:endParaRPr lang="zh-CN" altLang="en-US" sz="1600" dirty="0">
                <a:solidFill>
                  <a:schemeClr val="accent1"/>
                </a:solidFill>
              </a:endParaRPr>
            </a:p>
          </p:txBody>
        </p:sp>
        <p:sp>
          <p:nvSpPr>
            <p:cNvPr id="25" name="矩形 24"/>
            <p:cNvSpPr/>
            <p:nvPr/>
          </p:nvSpPr>
          <p:spPr>
            <a:xfrm>
              <a:off x="5775874" y="3976358"/>
              <a:ext cx="3054578" cy="584775"/>
            </a:xfrm>
            <a:prstGeom prst="rect">
              <a:avLst/>
            </a:prstGeom>
          </p:spPr>
          <p:txBody>
            <a:bodyPr wrap="square">
              <a:spAutoFit/>
            </a:bodyPr>
            <a:lstStyle/>
            <a:p>
              <a:r>
                <a:rPr lang="en-US" altLang="zh-CN" sz="1600" dirty="0">
                  <a:solidFill>
                    <a:schemeClr val="accent1"/>
                  </a:solidFill>
                </a:rPr>
                <a:t>FP-Growth</a:t>
              </a:r>
              <a:r>
                <a:rPr lang="zh-CN" altLang="zh-CN" sz="1600" dirty="0" smtClean="0">
                  <a:solidFill>
                    <a:schemeClr val="accent1"/>
                  </a:solidFill>
                </a:rPr>
                <a:t>算法</a:t>
              </a:r>
              <a:r>
                <a:rPr lang="zh-CN" altLang="en-US" sz="1600" dirty="0" smtClean="0">
                  <a:solidFill>
                    <a:schemeClr val="accent1"/>
                  </a:solidFill>
                </a:rPr>
                <a:t>、</a:t>
              </a:r>
              <a:r>
                <a:rPr lang="en-US" altLang="zh-CN" sz="1600" dirty="0" smtClean="0">
                  <a:solidFill>
                    <a:schemeClr val="accent1"/>
                  </a:solidFill>
                </a:rPr>
                <a:t>ECLAT</a:t>
              </a:r>
              <a:r>
                <a:rPr lang="zh-CN" altLang="zh-CN" sz="1600" dirty="0" smtClean="0">
                  <a:solidFill>
                    <a:schemeClr val="accent1"/>
                  </a:solidFill>
                </a:rPr>
                <a:t>算法</a:t>
              </a:r>
              <a:r>
                <a:rPr lang="en-US" altLang="zh-CN" sz="1600" dirty="0" smtClean="0">
                  <a:solidFill>
                    <a:schemeClr val="accent1"/>
                  </a:solidFill>
                </a:rPr>
                <a:t>COFI</a:t>
              </a:r>
              <a:r>
                <a:rPr lang="zh-CN" altLang="zh-CN" sz="1600" dirty="0" smtClean="0">
                  <a:solidFill>
                    <a:schemeClr val="accent1"/>
                  </a:solidFill>
                </a:rPr>
                <a:t>算法</a:t>
              </a:r>
              <a:endParaRPr lang="zh-CN" altLang="en-US" sz="1600" dirty="0">
                <a:solidFill>
                  <a:schemeClr val="accent1"/>
                </a:solidFill>
              </a:endParaRPr>
            </a:p>
          </p:txBody>
        </p:sp>
        <p:sp>
          <p:nvSpPr>
            <p:cNvPr id="26" name="矩形 25"/>
            <p:cNvSpPr/>
            <p:nvPr/>
          </p:nvSpPr>
          <p:spPr>
            <a:xfrm>
              <a:off x="974920" y="4797788"/>
              <a:ext cx="663678" cy="1169551"/>
            </a:xfrm>
            <a:prstGeom prst="rect">
              <a:avLst/>
            </a:prstGeom>
            <a:solidFill>
              <a:schemeClr val="accent1"/>
            </a:solidFill>
          </p:spPr>
          <p:txBody>
            <a:bodyPr wrap="square">
              <a:spAutoFit/>
            </a:bodyPr>
            <a:lstStyle/>
            <a:p>
              <a:pPr algn="ctr"/>
              <a:r>
                <a:rPr lang="zh-CN" altLang="en-US" sz="1400" b="1" dirty="0" smtClean="0">
                  <a:solidFill>
                    <a:schemeClr val="bg1"/>
                  </a:solidFill>
                </a:rPr>
                <a:t>与</a:t>
              </a:r>
              <a:r>
                <a:rPr lang="zh-CN" altLang="zh-CN" sz="1400" b="1" dirty="0" smtClean="0">
                  <a:solidFill>
                    <a:schemeClr val="bg1"/>
                  </a:solidFill>
                </a:rPr>
                <a:t>经典</a:t>
              </a:r>
              <a:r>
                <a:rPr lang="zh-CN" altLang="en-US" sz="1400" b="1" dirty="0" smtClean="0">
                  <a:solidFill>
                    <a:schemeClr val="bg1"/>
                  </a:solidFill>
                </a:rPr>
                <a:t>查找不同</a:t>
              </a:r>
              <a:r>
                <a:rPr lang="zh-CN" altLang="zh-CN" sz="1400" b="1" dirty="0">
                  <a:solidFill>
                    <a:schemeClr val="bg1"/>
                  </a:solidFill>
                </a:rPr>
                <a:t>方法</a:t>
              </a:r>
              <a:endParaRPr lang="zh-CN" altLang="en-US" sz="1400" b="1" dirty="0">
                <a:solidFill>
                  <a:schemeClr val="bg1"/>
                </a:solidFill>
              </a:endParaRPr>
            </a:p>
          </p:txBody>
        </p:sp>
        <p:sp>
          <p:nvSpPr>
            <p:cNvPr id="27" name="矩形 26"/>
            <p:cNvSpPr/>
            <p:nvPr/>
          </p:nvSpPr>
          <p:spPr>
            <a:xfrm>
              <a:off x="2070713" y="4838313"/>
              <a:ext cx="3615675" cy="391628"/>
            </a:xfrm>
            <a:prstGeom prst="rect">
              <a:avLst/>
            </a:prstGeom>
            <a:solidFill>
              <a:schemeClr val="accent1"/>
            </a:solidFill>
          </p:spPr>
          <p:txBody>
            <a:bodyPr wrap="square" lIns="72000" tIns="72000" rIns="72000" bIns="72000">
              <a:spAutoFit/>
            </a:bodyPr>
            <a:lstStyle/>
            <a:p>
              <a:r>
                <a:rPr lang="zh-CN" altLang="zh-CN" sz="1600" dirty="0">
                  <a:solidFill>
                    <a:schemeClr val="bg1"/>
                  </a:solidFill>
                </a:rPr>
                <a:t>基于精简集的方法</a:t>
              </a:r>
              <a:endParaRPr lang="zh-CN" altLang="en-US" sz="1600" dirty="0">
                <a:solidFill>
                  <a:schemeClr val="bg1"/>
                </a:solidFill>
              </a:endParaRPr>
            </a:p>
          </p:txBody>
        </p:sp>
        <p:sp>
          <p:nvSpPr>
            <p:cNvPr id="28" name="矩形 27"/>
            <p:cNvSpPr/>
            <p:nvPr/>
          </p:nvSpPr>
          <p:spPr>
            <a:xfrm>
              <a:off x="2070712" y="5500032"/>
              <a:ext cx="3615675" cy="391628"/>
            </a:xfrm>
            <a:prstGeom prst="rect">
              <a:avLst/>
            </a:prstGeom>
            <a:solidFill>
              <a:schemeClr val="accent1"/>
            </a:solidFill>
          </p:spPr>
          <p:txBody>
            <a:bodyPr wrap="square" lIns="72000" tIns="72000" rIns="72000" bIns="72000">
              <a:spAutoFit/>
            </a:bodyPr>
            <a:lstStyle/>
            <a:p>
              <a:r>
                <a:rPr lang="zh-CN" altLang="zh-CN" sz="1600" dirty="0">
                  <a:solidFill>
                    <a:schemeClr val="bg1"/>
                  </a:solidFill>
                </a:rPr>
                <a:t>基于最大频繁项目集的方法</a:t>
              </a:r>
              <a:endParaRPr lang="zh-CN" altLang="en-US" sz="1600" dirty="0">
                <a:solidFill>
                  <a:schemeClr val="bg1"/>
                </a:solidFill>
              </a:endParaRPr>
            </a:p>
          </p:txBody>
        </p:sp>
        <p:sp>
          <p:nvSpPr>
            <p:cNvPr id="29" name="左大括号 28"/>
            <p:cNvSpPr/>
            <p:nvPr/>
          </p:nvSpPr>
          <p:spPr>
            <a:xfrm>
              <a:off x="1885950" y="3502862"/>
              <a:ext cx="45719" cy="908759"/>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左大括号 29"/>
            <p:cNvSpPr/>
            <p:nvPr/>
          </p:nvSpPr>
          <p:spPr>
            <a:xfrm>
              <a:off x="1885950" y="4928183"/>
              <a:ext cx="45719" cy="908759"/>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矩形 30"/>
            <p:cNvSpPr/>
            <p:nvPr/>
          </p:nvSpPr>
          <p:spPr>
            <a:xfrm>
              <a:off x="5775874" y="4860609"/>
              <a:ext cx="1326004" cy="338554"/>
            </a:xfrm>
            <a:prstGeom prst="rect">
              <a:avLst/>
            </a:prstGeom>
          </p:spPr>
          <p:txBody>
            <a:bodyPr wrap="none">
              <a:spAutoFit/>
            </a:bodyPr>
            <a:lstStyle/>
            <a:p>
              <a:r>
                <a:rPr lang="en-US" altLang="zh-CN" sz="1600" dirty="0">
                  <a:solidFill>
                    <a:schemeClr val="accent1"/>
                  </a:solidFill>
                </a:rPr>
                <a:t>A-close</a:t>
              </a:r>
              <a:r>
                <a:rPr lang="zh-CN" altLang="zh-CN" sz="1600" dirty="0">
                  <a:solidFill>
                    <a:schemeClr val="accent1"/>
                  </a:solidFill>
                </a:rPr>
                <a:t>算法</a:t>
              </a:r>
              <a:endParaRPr lang="zh-CN" altLang="en-US" sz="1600" dirty="0">
                <a:solidFill>
                  <a:schemeClr val="accent1"/>
                </a:solidFill>
              </a:endParaRPr>
            </a:p>
          </p:txBody>
        </p:sp>
        <p:sp>
          <p:nvSpPr>
            <p:cNvPr id="32" name="矩形 31"/>
            <p:cNvSpPr/>
            <p:nvPr/>
          </p:nvSpPr>
          <p:spPr>
            <a:xfrm>
              <a:off x="5775874" y="5372680"/>
              <a:ext cx="2815676" cy="584775"/>
            </a:xfrm>
            <a:prstGeom prst="rect">
              <a:avLst/>
            </a:prstGeom>
          </p:spPr>
          <p:txBody>
            <a:bodyPr wrap="square">
              <a:spAutoFit/>
            </a:bodyPr>
            <a:lstStyle/>
            <a:p>
              <a:r>
                <a:rPr lang="en-US" altLang="zh-CN" sz="1600" dirty="0">
                  <a:solidFill>
                    <a:schemeClr val="accent1"/>
                  </a:solidFill>
                </a:rPr>
                <a:t>MAFIA</a:t>
              </a:r>
              <a:r>
                <a:rPr lang="zh-CN" altLang="zh-CN" sz="1600" dirty="0">
                  <a:solidFill>
                    <a:schemeClr val="accent1"/>
                  </a:solidFill>
                </a:rPr>
                <a:t>算法</a:t>
              </a:r>
              <a:r>
                <a:rPr lang="zh-CN" altLang="zh-CN" sz="1600" dirty="0" smtClean="0">
                  <a:solidFill>
                    <a:schemeClr val="accent1"/>
                  </a:solidFill>
                </a:rPr>
                <a:t>、</a:t>
              </a:r>
              <a:r>
                <a:rPr lang="en-US" altLang="zh-CN" sz="1600" dirty="0" err="1">
                  <a:solidFill>
                    <a:schemeClr val="accent1"/>
                  </a:solidFill>
                </a:rPr>
                <a:t>GenMax</a:t>
              </a:r>
              <a:r>
                <a:rPr lang="zh-CN" altLang="zh-CN" sz="1600" dirty="0">
                  <a:solidFill>
                    <a:schemeClr val="accent1"/>
                  </a:solidFill>
                </a:rPr>
                <a:t>算法</a:t>
              </a:r>
              <a:endParaRPr lang="zh-CN" altLang="en-US" sz="1600" dirty="0">
                <a:solidFill>
                  <a:schemeClr val="accent1"/>
                </a:solidFill>
              </a:endParaRPr>
            </a:p>
            <a:p>
              <a:r>
                <a:rPr lang="en-US" altLang="zh-CN" sz="1600" dirty="0" err="1" smtClean="0">
                  <a:solidFill>
                    <a:schemeClr val="accent1"/>
                  </a:solidFill>
                </a:rPr>
                <a:t>DepthProject</a:t>
              </a:r>
              <a:r>
                <a:rPr lang="zh-CN" altLang="zh-CN" sz="1600" dirty="0" smtClean="0">
                  <a:solidFill>
                    <a:schemeClr val="accent1"/>
                  </a:solidFill>
                </a:rPr>
                <a:t>算法</a:t>
              </a:r>
              <a:endParaRPr lang="en-US" altLang="zh-CN" sz="1600" dirty="0">
                <a:solidFill>
                  <a:schemeClr val="accent1"/>
                </a:solidFill>
              </a:endParaRPr>
            </a:p>
          </p:txBody>
        </p:sp>
      </p:grpSp>
      <p:sp>
        <p:nvSpPr>
          <p:cNvPr id="36" name="矩形 35"/>
          <p:cNvSpPr/>
          <p:nvPr/>
        </p:nvSpPr>
        <p:spPr>
          <a:xfrm>
            <a:off x="0" y="1336855"/>
            <a:ext cx="9029893" cy="418191"/>
          </a:xfrm>
          <a:prstGeom prst="rect">
            <a:avLst/>
          </a:prstGeom>
        </p:spPr>
        <p:txBody>
          <a:bodyPr wrap="square">
            <a:spAutoFit/>
          </a:bodyPr>
          <a:lstStyle/>
          <a:p>
            <a:pPr indent="45720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格结构（</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Lattice Structure</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）常常被用来枚举所有可能的项集。</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3663182" cy="738664"/>
          </a:xfrm>
          <a:prstGeom prst="rect">
            <a:avLst/>
          </a:prstGeom>
          <a:noFill/>
        </p:spPr>
        <p:txBody>
          <a:bodyPr wrap="none" rtlCol="0">
            <a:spAutoFit/>
          </a:bodyPr>
          <a:lstStyle/>
          <a:p>
            <a:r>
              <a:rPr lang="en-US" altLang="zh-CN" sz="2100" b="1" spc="225" dirty="0">
                <a:solidFill>
                  <a:prstClr val="white"/>
                </a:solidFill>
              </a:rPr>
              <a:t>4.2</a:t>
            </a:r>
            <a:r>
              <a:rPr lang="zh-CN" altLang="en-US" sz="2100" b="1" spc="225" dirty="0">
                <a:solidFill>
                  <a:prstClr val="white"/>
                </a:solidFill>
              </a:rPr>
              <a:t>　关联规则的挖掘过程</a:t>
            </a:r>
            <a:endParaRPr lang="zh-CN" altLang="en-US" sz="2100" b="1" spc="225" dirty="0">
              <a:solidFill>
                <a:prstClr val="white"/>
              </a:solidFill>
            </a:endParaRPr>
          </a:p>
          <a:p>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25152" cy="738664"/>
          </a:xfrm>
          <a:prstGeom prst="rect">
            <a:avLst/>
          </a:prstGeom>
          <a:noFill/>
        </p:spPr>
        <p:txBody>
          <a:bodyPr wrap="none" rtlCol="0">
            <a:spAutoFit/>
          </a:bodyPr>
          <a:lstStyle/>
          <a:p>
            <a:r>
              <a:rPr lang="zh-CN" altLang="en-US" sz="1360" spc="225" dirty="0" smtClean="0">
                <a:solidFill>
                  <a:prstClr val="white"/>
                </a:solidFill>
              </a:rPr>
              <a:t>第四章 关联规则</a:t>
            </a:r>
            <a:endParaRPr lang="zh-CN" altLang="en-US" sz="1360" spc="225" dirty="0">
              <a:solidFill>
                <a:prstClr val="white"/>
              </a:solidFill>
            </a:endParaRPr>
          </a:p>
          <a:p>
            <a:endParaRPr lang="zh-CN" altLang="en-US" sz="1400" b="1" spc="225" dirty="0">
              <a:solidFill>
                <a:prstClr val="white"/>
              </a:solidFill>
            </a:endParaRPr>
          </a:p>
          <a:p>
            <a:endParaRPr lang="zh-CN" altLang="en-US" sz="1400" b="1" spc="225" dirty="0">
              <a:solidFill>
                <a:prstClr val="white"/>
              </a:solidFill>
            </a:endParaRPr>
          </a:p>
        </p:txBody>
      </p:sp>
      <p:sp>
        <p:nvSpPr>
          <p:cNvPr id="11" name="矩形 10"/>
          <p:cNvSpPr/>
          <p:nvPr/>
        </p:nvSpPr>
        <p:spPr>
          <a:xfrm>
            <a:off x="442708" y="963408"/>
            <a:ext cx="8075577" cy="369332"/>
          </a:xfrm>
          <a:prstGeom prst="rect">
            <a:avLst/>
          </a:prstGeom>
        </p:spPr>
        <p:txBody>
          <a:bodyPr wrap="square">
            <a:spAutoFit/>
          </a:bodyPr>
          <a:lstStyle/>
          <a:p>
            <a:r>
              <a:rPr lang="en-US" altLang="zh-CN" b="1" dirty="0">
                <a:solidFill>
                  <a:srgbClr val="3D89BC"/>
                </a:solidFill>
                <a:latin typeface="微软雅黑" panose="020B0503020204020204" pitchFamily="34" charset="-122"/>
                <a:ea typeface="微软雅黑" panose="020B0503020204020204" pitchFamily="34" charset="-122"/>
              </a:rPr>
              <a:t>4.2.3 </a:t>
            </a:r>
            <a:r>
              <a:rPr lang="zh-CN" altLang="en-US" b="1" dirty="0">
                <a:solidFill>
                  <a:srgbClr val="3D89BC"/>
                </a:solidFill>
                <a:latin typeface="微软雅黑" panose="020B0503020204020204" pitchFamily="34" charset="-122"/>
                <a:ea typeface="微软雅黑" panose="020B0503020204020204" pitchFamily="34" charset="-122"/>
              </a:rPr>
              <a:t>强关联规则</a:t>
            </a:r>
            <a:endParaRPr lang="zh-CN" altLang="en-US" b="1" dirty="0">
              <a:solidFill>
                <a:srgbClr val="3D89BC"/>
              </a:solidFill>
              <a:latin typeface="微软雅黑" panose="020B0503020204020204" pitchFamily="34" charset="-122"/>
              <a:ea typeface="微软雅黑" panose="020B0503020204020204" pitchFamily="34" charset="-122"/>
            </a:endParaRPr>
          </a:p>
        </p:txBody>
      </p:sp>
      <p:sp>
        <p:nvSpPr>
          <p:cNvPr id="12" name="矩形 11"/>
          <p:cNvSpPr/>
          <p:nvPr/>
        </p:nvSpPr>
        <p:spPr>
          <a:xfrm>
            <a:off x="227952" y="1659851"/>
            <a:ext cx="9029893" cy="3946721"/>
          </a:xfrm>
          <a:prstGeom prst="rect">
            <a:avLst/>
          </a:prstGeom>
        </p:spPr>
        <p:txBody>
          <a:bodyPr wrap="square">
            <a:spAutoFit/>
          </a:bodyPr>
          <a:lstStyle/>
          <a:p>
            <a:pPr indent="457200">
              <a:lnSpc>
                <a:spcPct val="20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生成关联规则是指通过用户给定的最小可信度，在每个最大频繁项集中，寻找可信度不小于</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Minconfidence</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的关联规则。</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20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得到频繁项目集之后，则需要从频繁项目集中找出符合条件的关联规则。最简单的办法是：遍历所有的频繁项目集，然后从每个项目集中依次取</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1</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2</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...k</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个元素作为后件，该项目集中的其他元素作为前件，计算该规则的置信度进行筛选即可。这样的穷举效率显然很低。</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20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假如对于一个频繁项目集</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f</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，可以生成下面这样的关联规则：</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20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f-β</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-&gt;β</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endParaRPr lang="zh-CN" altLang="en-US" sz="20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3663182" cy="738664"/>
          </a:xfrm>
          <a:prstGeom prst="rect">
            <a:avLst/>
          </a:prstGeom>
          <a:noFill/>
        </p:spPr>
        <p:txBody>
          <a:bodyPr wrap="none" rtlCol="0">
            <a:spAutoFit/>
          </a:bodyPr>
          <a:lstStyle/>
          <a:p>
            <a:r>
              <a:rPr lang="en-US" altLang="zh-CN" sz="2100" b="1" spc="225" dirty="0">
                <a:solidFill>
                  <a:prstClr val="white"/>
                </a:solidFill>
              </a:rPr>
              <a:t>4.2</a:t>
            </a:r>
            <a:r>
              <a:rPr lang="zh-CN" altLang="en-US" sz="2100" b="1" spc="225" dirty="0">
                <a:solidFill>
                  <a:prstClr val="white"/>
                </a:solidFill>
              </a:rPr>
              <a:t>　关联规则的挖掘过程</a:t>
            </a:r>
            <a:endParaRPr lang="zh-CN" altLang="en-US" sz="2100" b="1" spc="225" dirty="0">
              <a:solidFill>
                <a:prstClr val="white"/>
              </a:solidFill>
            </a:endParaRPr>
          </a:p>
          <a:p>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25152" cy="738664"/>
          </a:xfrm>
          <a:prstGeom prst="rect">
            <a:avLst/>
          </a:prstGeom>
          <a:noFill/>
        </p:spPr>
        <p:txBody>
          <a:bodyPr wrap="none" rtlCol="0">
            <a:spAutoFit/>
          </a:bodyPr>
          <a:lstStyle/>
          <a:p>
            <a:r>
              <a:rPr lang="zh-CN" altLang="en-US" sz="1360" spc="225" dirty="0" smtClean="0">
                <a:solidFill>
                  <a:prstClr val="white"/>
                </a:solidFill>
              </a:rPr>
              <a:t>第四章 关联规则</a:t>
            </a:r>
            <a:endParaRPr lang="zh-CN" altLang="en-US" sz="1360" spc="225" dirty="0">
              <a:solidFill>
                <a:prstClr val="white"/>
              </a:solidFill>
            </a:endParaRPr>
          </a:p>
          <a:p>
            <a:endParaRPr lang="zh-CN" altLang="en-US" sz="1400" b="1" spc="225" dirty="0">
              <a:solidFill>
                <a:prstClr val="white"/>
              </a:solidFill>
            </a:endParaRPr>
          </a:p>
          <a:p>
            <a:endParaRPr lang="zh-CN" altLang="en-US" sz="1400" b="1" spc="225" dirty="0">
              <a:solidFill>
                <a:prstClr val="white"/>
              </a:solidFill>
            </a:endParaRPr>
          </a:p>
        </p:txBody>
      </p:sp>
      <p:sp>
        <p:nvSpPr>
          <p:cNvPr id="11" name="矩形 10"/>
          <p:cNvSpPr/>
          <p:nvPr/>
        </p:nvSpPr>
        <p:spPr>
          <a:xfrm>
            <a:off x="442708" y="963408"/>
            <a:ext cx="8075577" cy="369332"/>
          </a:xfrm>
          <a:prstGeom prst="rect">
            <a:avLst/>
          </a:prstGeom>
        </p:spPr>
        <p:txBody>
          <a:bodyPr wrap="square">
            <a:spAutoFit/>
          </a:bodyPr>
          <a:lstStyle/>
          <a:p>
            <a:r>
              <a:rPr lang="en-US" altLang="zh-CN" b="1" dirty="0">
                <a:solidFill>
                  <a:srgbClr val="3D89BC"/>
                </a:solidFill>
                <a:latin typeface="微软雅黑" panose="020B0503020204020204" pitchFamily="34" charset="-122"/>
                <a:ea typeface="微软雅黑" panose="020B0503020204020204" pitchFamily="34" charset="-122"/>
              </a:rPr>
              <a:t>4.2.4 </a:t>
            </a:r>
            <a:r>
              <a:rPr lang="zh-CN" altLang="en-US" b="1" dirty="0">
                <a:solidFill>
                  <a:srgbClr val="3D89BC"/>
                </a:solidFill>
                <a:latin typeface="微软雅黑" panose="020B0503020204020204" pitchFamily="34" charset="-122"/>
                <a:ea typeface="微软雅黑" panose="020B0503020204020204" pitchFamily="34" charset="-122"/>
              </a:rPr>
              <a:t>关联规则评价标准</a:t>
            </a:r>
            <a:endParaRPr lang="zh-CN" altLang="en-US" b="1" dirty="0">
              <a:solidFill>
                <a:srgbClr val="3D89BC"/>
              </a:solidFill>
              <a:latin typeface="微软雅黑" panose="020B0503020204020204" pitchFamily="34" charset="-122"/>
              <a:ea typeface="微软雅黑" panose="020B0503020204020204" pitchFamily="34" charset="-122"/>
            </a:endParaRPr>
          </a:p>
        </p:txBody>
      </p:sp>
      <p:sp>
        <p:nvSpPr>
          <p:cNvPr id="12" name="矩形 11"/>
          <p:cNvSpPr/>
          <p:nvPr/>
        </p:nvSpPr>
        <p:spPr>
          <a:xfrm>
            <a:off x="227952" y="1659851"/>
            <a:ext cx="9029893" cy="1526187"/>
          </a:xfrm>
          <a:prstGeom prst="rect">
            <a:avLst/>
          </a:prstGeom>
        </p:spPr>
        <p:txBody>
          <a:bodyPr wrap="square">
            <a:spAutoFit/>
          </a:bodyPr>
          <a:lstStyle/>
          <a:p>
            <a:pPr indent="45720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在某些特定情况下，仅凭支持度和置信度来衡量一条规则，是完全不够的，对于数据的筛选力度也不足。因此，需要介绍更多的判断强关联规则的评价标准，来满足实际需求。</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支持度和置信度并不能过成功滤掉那些我们不感兴趣的规则，因此我们需要一些新的评价标准，下面介绍六中评价标准：相关性系数，卡方指数，全置信度、最大置信度、</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Kulc</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cosine</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距离。</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3663182" cy="738664"/>
          </a:xfrm>
          <a:prstGeom prst="rect">
            <a:avLst/>
          </a:prstGeom>
          <a:noFill/>
        </p:spPr>
        <p:txBody>
          <a:bodyPr wrap="none" rtlCol="0">
            <a:spAutoFit/>
          </a:bodyPr>
          <a:lstStyle/>
          <a:p>
            <a:r>
              <a:rPr lang="en-US" altLang="zh-CN" sz="2100" b="1" spc="225" dirty="0">
                <a:solidFill>
                  <a:prstClr val="white"/>
                </a:solidFill>
              </a:rPr>
              <a:t>4.2</a:t>
            </a:r>
            <a:r>
              <a:rPr lang="zh-CN" altLang="en-US" sz="2100" b="1" spc="225" dirty="0">
                <a:solidFill>
                  <a:prstClr val="white"/>
                </a:solidFill>
              </a:rPr>
              <a:t>　关联规则的挖掘过程</a:t>
            </a:r>
            <a:endParaRPr lang="zh-CN" altLang="en-US" sz="2100" b="1" spc="225" dirty="0">
              <a:solidFill>
                <a:prstClr val="white"/>
              </a:solidFill>
            </a:endParaRPr>
          </a:p>
          <a:p>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25152" cy="738664"/>
          </a:xfrm>
          <a:prstGeom prst="rect">
            <a:avLst/>
          </a:prstGeom>
          <a:noFill/>
        </p:spPr>
        <p:txBody>
          <a:bodyPr wrap="none" rtlCol="0">
            <a:spAutoFit/>
          </a:bodyPr>
          <a:lstStyle/>
          <a:p>
            <a:r>
              <a:rPr lang="zh-CN" altLang="en-US" sz="1360" spc="225" dirty="0" smtClean="0">
                <a:solidFill>
                  <a:prstClr val="white"/>
                </a:solidFill>
              </a:rPr>
              <a:t>第四章 关联规则</a:t>
            </a:r>
            <a:endParaRPr lang="zh-CN" altLang="en-US" sz="1360" spc="225" dirty="0">
              <a:solidFill>
                <a:prstClr val="white"/>
              </a:solidFill>
            </a:endParaRPr>
          </a:p>
          <a:p>
            <a:endParaRPr lang="zh-CN" altLang="en-US" sz="1400" b="1" spc="225" dirty="0">
              <a:solidFill>
                <a:prstClr val="white"/>
              </a:solidFill>
            </a:endParaRPr>
          </a:p>
          <a:p>
            <a:endParaRPr lang="zh-CN" altLang="en-US" sz="1400" b="1" spc="225" dirty="0">
              <a:solidFill>
                <a:prstClr val="white"/>
              </a:solidFill>
            </a:endParaRPr>
          </a:p>
        </p:txBody>
      </p:sp>
      <p:sp>
        <p:nvSpPr>
          <p:cNvPr id="11" name="矩形 10"/>
          <p:cNvSpPr/>
          <p:nvPr/>
        </p:nvSpPr>
        <p:spPr>
          <a:xfrm>
            <a:off x="442708" y="963408"/>
            <a:ext cx="8075577" cy="369332"/>
          </a:xfrm>
          <a:prstGeom prst="rect">
            <a:avLst/>
          </a:prstGeom>
        </p:spPr>
        <p:txBody>
          <a:bodyPr wrap="square">
            <a:spAutoFit/>
          </a:bodyPr>
          <a:lstStyle/>
          <a:p>
            <a:r>
              <a:rPr lang="en-US" altLang="zh-CN" b="1" dirty="0">
                <a:solidFill>
                  <a:srgbClr val="3D89BC"/>
                </a:solidFill>
                <a:latin typeface="微软雅黑" panose="020B0503020204020204" pitchFamily="34" charset="-122"/>
                <a:ea typeface="微软雅黑" panose="020B0503020204020204" pitchFamily="34" charset="-122"/>
              </a:rPr>
              <a:t>4.2.4 </a:t>
            </a:r>
            <a:r>
              <a:rPr lang="zh-CN" altLang="en-US" b="1" dirty="0">
                <a:solidFill>
                  <a:srgbClr val="3D89BC"/>
                </a:solidFill>
                <a:latin typeface="微软雅黑" panose="020B0503020204020204" pitchFamily="34" charset="-122"/>
                <a:ea typeface="微软雅黑" panose="020B0503020204020204" pitchFamily="34" charset="-122"/>
              </a:rPr>
              <a:t>关联规则评价标准</a:t>
            </a:r>
            <a:endParaRPr lang="zh-CN" altLang="en-US" b="1" dirty="0">
              <a:solidFill>
                <a:srgbClr val="3D89BC"/>
              </a:solidFill>
              <a:latin typeface="微软雅黑" panose="020B0503020204020204" pitchFamily="34" charset="-122"/>
              <a:ea typeface="微软雅黑" panose="020B0503020204020204" pitchFamily="34" charset="-122"/>
            </a:endParaRPr>
          </a:p>
        </p:txBody>
      </p:sp>
      <p:sp>
        <p:nvSpPr>
          <p:cNvPr id="12" name="矩形 11"/>
          <p:cNvSpPr/>
          <p:nvPr/>
        </p:nvSpPr>
        <p:spPr>
          <a:xfrm>
            <a:off x="227952" y="1659851"/>
            <a:ext cx="9029893" cy="4388509"/>
          </a:xfrm>
          <a:prstGeom prst="rect">
            <a:avLst/>
          </a:prstGeom>
        </p:spPr>
        <p:txBody>
          <a:bodyPr wrap="square">
            <a:spAutoFit/>
          </a:bodyPr>
          <a:lstStyle/>
          <a:p>
            <a:pPr indent="360045">
              <a:lnSpc>
                <a:spcPct val="30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1</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）相关性系数</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lift</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360045">
              <a:lnSpc>
                <a:spcPct val="30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引入正相关和负相关的机制，对于不是正相关的商品规则，可以用相关性系数</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lift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过滤掉。对于规则</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A-&gt;B</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或者</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B-&gt;A</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lift(A,B)=P(A∩B)/(P(A)*P(B))</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，如果</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lift(A,B)&gt;1</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表示</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B</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呈正相关，</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lift(A,B)&lt;1</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表示</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B</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呈负相关，</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lift(A,B)=1</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表示</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B</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不相关（独立）。实际运用中，正相关和负相关都是我们需要关注的，而独立往往是我们不需要的，两个商品都没有相互影响也就是不是强规则，</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lift(A,B)</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等于</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1</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的情形也很少，一般只要接近于</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1</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，便认为是独立了。</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3663182" cy="738664"/>
          </a:xfrm>
          <a:prstGeom prst="rect">
            <a:avLst/>
          </a:prstGeom>
          <a:noFill/>
        </p:spPr>
        <p:txBody>
          <a:bodyPr wrap="none" rtlCol="0">
            <a:spAutoFit/>
          </a:bodyPr>
          <a:lstStyle/>
          <a:p>
            <a:r>
              <a:rPr lang="en-US" altLang="zh-CN" sz="2100" b="1" spc="225" dirty="0">
                <a:solidFill>
                  <a:prstClr val="white"/>
                </a:solidFill>
              </a:rPr>
              <a:t>4.2</a:t>
            </a:r>
            <a:r>
              <a:rPr lang="zh-CN" altLang="en-US" sz="2100" b="1" spc="225" dirty="0">
                <a:solidFill>
                  <a:prstClr val="white"/>
                </a:solidFill>
              </a:rPr>
              <a:t>　关联规则的挖掘过程</a:t>
            </a:r>
            <a:endParaRPr lang="zh-CN" altLang="en-US" sz="2100" b="1" spc="225" dirty="0">
              <a:solidFill>
                <a:prstClr val="white"/>
              </a:solidFill>
            </a:endParaRPr>
          </a:p>
          <a:p>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25152" cy="738664"/>
          </a:xfrm>
          <a:prstGeom prst="rect">
            <a:avLst/>
          </a:prstGeom>
          <a:noFill/>
        </p:spPr>
        <p:txBody>
          <a:bodyPr wrap="none" rtlCol="0">
            <a:spAutoFit/>
          </a:bodyPr>
          <a:lstStyle/>
          <a:p>
            <a:r>
              <a:rPr lang="zh-CN" altLang="en-US" sz="1360" spc="225" dirty="0" smtClean="0">
                <a:solidFill>
                  <a:prstClr val="white"/>
                </a:solidFill>
              </a:rPr>
              <a:t>第四章 关联规则</a:t>
            </a:r>
            <a:endParaRPr lang="zh-CN" altLang="en-US" sz="1360" spc="225" dirty="0">
              <a:solidFill>
                <a:prstClr val="white"/>
              </a:solidFill>
            </a:endParaRPr>
          </a:p>
          <a:p>
            <a:endParaRPr lang="zh-CN" altLang="en-US" sz="1400" b="1" spc="225" dirty="0">
              <a:solidFill>
                <a:prstClr val="white"/>
              </a:solidFill>
            </a:endParaRPr>
          </a:p>
          <a:p>
            <a:endParaRPr lang="zh-CN" altLang="en-US" sz="1400" b="1" spc="225" dirty="0">
              <a:solidFill>
                <a:prstClr val="white"/>
              </a:solidFill>
            </a:endParaRPr>
          </a:p>
        </p:txBody>
      </p:sp>
      <p:sp>
        <p:nvSpPr>
          <p:cNvPr id="11" name="矩形 10"/>
          <p:cNvSpPr/>
          <p:nvPr/>
        </p:nvSpPr>
        <p:spPr>
          <a:xfrm>
            <a:off x="442708" y="963408"/>
            <a:ext cx="8075577" cy="369332"/>
          </a:xfrm>
          <a:prstGeom prst="rect">
            <a:avLst/>
          </a:prstGeom>
        </p:spPr>
        <p:txBody>
          <a:bodyPr wrap="square">
            <a:spAutoFit/>
          </a:bodyPr>
          <a:lstStyle/>
          <a:p>
            <a:r>
              <a:rPr lang="en-US" altLang="zh-CN" b="1" dirty="0">
                <a:solidFill>
                  <a:srgbClr val="3D89BC"/>
                </a:solidFill>
                <a:latin typeface="微软雅黑" panose="020B0503020204020204" pitchFamily="34" charset="-122"/>
                <a:ea typeface="微软雅黑" panose="020B0503020204020204" pitchFamily="34" charset="-122"/>
              </a:rPr>
              <a:t>4.2.4 </a:t>
            </a:r>
            <a:r>
              <a:rPr lang="zh-CN" altLang="en-US" b="1" dirty="0">
                <a:solidFill>
                  <a:srgbClr val="3D89BC"/>
                </a:solidFill>
                <a:latin typeface="微软雅黑" panose="020B0503020204020204" pitchFamily="34" charset="-122"/>
                <a:ea typeface="微软雅黑" panose="020B0503020204020204" pitchFamily="34" charset="-122"/>
              </a:rPr>
              <a:t>关联规则评价标准</a:t>
            </a:r>
            <a:endParaRPr lang="zh-CN" altLang="en-US" b="1" dirty="0">
              <a:solidFill>
                <a:srgbClr val="3D89BC"/>
              </a:solidFill>
              <a:latin typeface="微软雅黑" panose="020B0503020204020204" pitchFamily="34" charset="-122"/>
              <a:ea typeface="微软雅黑" panose="020B0503020204020204" pitchFamily="34" charset="-122"/>
            </a:endParaRPr>
          </a:p>
        </p:txBody>
      </p:sp>
      <p:sp>
        <p:nvSpPr>
          <p:cNvPr id="12" name="矩形 11"/>
          <p:cNvSpPr/>
          <p:nvPr/>
        </p:nvSpPr>
        <p:spPr>
          <a:xfrm>
            <a:off x="227952" y="1659851"/>
            <a:ext cx="9029893" cy="1156855"/>
          </a:xfrm>
          <a:prstGeom prst="rect">
            <a:avLst/>
          </a:prstGeom>
        </p:spPr>
        <p:txBody>
          <a:bodyPr wrap="square">
            <a:spAutoFit/>
          </a:bodyPr>
          <a:lstStyle/>
          <a:p>
            <a:pPr indent="457200">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2</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）卡方系数</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卡方分布是数理统计中的一个重要分布，利用卡方系数我们可以确定两个变量是否相关。卡方系数的定义：</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pic>
        <p:nvPicPr>
          <p:cNvPr id="1027" name="图片 236" descr="123"/>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042747" y="3594164"/>
            <a:ext cx="4507344" cy="97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3663182" cy="738664"/>
          </a:xfrm>
          <a:prstGeom prst="rect">
            <a:avLst/>
          </a:prstGeom>
          <a:noFill/>
        </p:spPr>
        <p:txBody>
          <a:bodyPr wrap="none" rtlCol="0">
            <a:spAutoFit/>
          </a:bodyPr>
          <a:lstStyle/>
          <a:p>
            <a:r>
              <a:rPr lang="en-US" altLang="zh-CN" sz="2100" b="1" spc="225" dirty="0">
                <a:solidFill>
                  <a:prstClr val="white"/>
                </a:solidFill>
              </a:rPr>
              <a:t>4.2</a:t>
            </a:r>
            <a:r>
              <a:rPr lang="zh-CN" altLang="en-US" sz="2100" b="1" spc="225" dirty="0">
                <a:solidFill>
                  <a:prstClr val="white"/>
                </a:solidFill>
              </a:rPr>
              <a:t>　关联规则的挖掘过程</a:t>
            </a:r>
            <a:endParaRPr lang="zh-CN" altLang="en-US" sz="2100" b="1" spc="225" dirty="0">
              <a:solidFill>
                <a:prstClr val="white"/>
              </a:solidFill>
            </a:endParaRPr>
          </a:p>
          <a:p>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25152" cy="738664"/>
          </a:xfrm>
          <a:prstGeom prst="rect">
            <a:avLst/>
          </a:prstGeom>
          <a:noFill/>
        </p:spPr>
        <p:txBody>
          <a:bodyPr wrap="none" rtlCol="0">
            <a:spAutoFit/>
          </a:bodyPr>
          <a:lstStyle/>
          <a:p>
            <a:r>
              <a:rPr lang="zh-CN" altLang="en-US" sz="1360" spc="225" dirty="0" smtClean="0">
                <a:solidFill>
                  <a:prstClr val="white"/>
                </a:solidFill>
              </a:rPr>
              <a:t>第四章 关联规则</a:t>
            </a:r>
            <a:endParaRPr lang="zh-CN" altLang="en-US" sz="1360" spc="225" dirty="0">
              <a:solidFill>
                <a:prstClr val="white"/>
              </a:solidFill>
            </a:endParaRPr>
          </a:p>
          <a:p>
            <a:endParaRPr lang="zh-CN" altLang="en-US" sz="1400" b="1" spc="225" dirty="0">
              <a:solidFill>
                <a:prstClr val="white"/>
              </a:solidFill>
            </a:endParaRPr>
          </a:p>
          <a:p>
            <a:endParaRPr lang="zh-CN" altLang="en-US" sz="1400" b="1" spc="225" dirty="0">
              <a:solidFill>
                <a:prstClr val="white"/>
              </a:solidFill>
            </a:endParaRPr>
          </a:p>
        </p:txBody>
      </p:sp>
      <p:sp>
        <p:nvSpPr>
          <p:cNvPr id="11" name="矩形 10"/>
          <p:cNvSpPr/>
          <p:nvPr/>
        </p:nvSpPr>
        <p:spPr>
          <a:xfrm>
            <a:off x="442708" y="963408"/>
            <a:ext cx="8075577" cy="369332"/>
          </a:xfrm>
          <a:prstGeom prst="rect">
            <a:avLst/>
          </a:prstGeom>
        </p:spPr>
        <p:txBody>
          <a:bodyPr wrap="square">
            <a:spAutoFit/>
          </a:bodyPr>
          <a:lstStyle/>
          <a:p>
            <a:r>
              <a:rPr lang="en-US" altLang="zh-CN" b="1" dirty="0">
                <a:solidFill>
                  <a:srgbClr val="3D89BC"/>
                </a:solidFill>
                <a:latin typeface="微软雅黑" panose="020B0503020204020204" pitchFamily="34" charset="-122"/>
                <a:ea typeface="微软雅黑" panose="020B0503020204020204" pitchFamily="34" charset="-122"/>
              </a:rPr>
              <a:t>4.2.4 </a:t>
            </a:r>
            <a:r>
              <a:rPr lang="zh-CN" altLang="en-US" b="1" dirty="0">
                <a:solidFill>
                  <a:srgbClr val="3D89BC"/>
                </a:solidFill>
                <a:latin typeface="微软雅黑" panose="020B0503020204020204" pitchFamily="34" charset="-122"/>
                <a:ea typeface="微软雅黑" panose="020B0503020204020204" pitchFamily="34" charset="-122"/>
              </a:rPr>
              <a:t>关联规则评价标准</a:t>
            </a:r>
            <a:endParaRPr lang="zh-CN" altLang="en-US" b="1" dirty="0">
              <a:solidFill>
                <a:srgbClr val="3D89BC"/>
              </a:solidFill>
              <a:latin typeface="微软雅黑" panose="020B0503020204020204" pitchFamily="34" charset="-122"/>
              <a:ea typeface="微软雅黑" panose="020B0503020204020204" pitchFamily="34" charset="-122"/>
            </a:endParaRPr>
          </a:p>
        </p:txBody>
      </p:sp>
      <p:sp>
        <p:nvSpPr>
          <p:cNvPr id="12" name="矩形 11"/>
          <p:cNvSpPr/>
          <p:nvPr/>
        </p:nvSpPr>
        <p:spPr>
          <a:xfrm>
            <a:off x="227952" y="1659851"/>
            <a:ext cx="9029893" cy="1987852"/>
          </a:xfrm>
          <a:prstGeom prst="rect">
            <a:avLst/>
          </a:prstGeom>
        </p:spPr>
        <p:txBody>
          <a:bodyPr wrap="square">
            <a:spAutoFit/>
          </a:bodyPr>
          <a:lstStyle/>
          <a:p>
            <a:pPr indent="360045">
              <a:lnSpc>
                <a:spcPct val="20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3</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）全置信度</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all_confidence</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360045">
              <a:lnSpc>
                <a:spcPct val="20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全置信度的定义如下：</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360045">
              <a:lnSpc>
                <a:spcPct val="200000"/>
              </a:lnSpc>
            </a:pP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all_confidence</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(A,B)=P(A∩B) / max{P(A),P(B)}=min{P(B|A),P(A|B)}</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360045">
              <a:lnSpc>
                <a:spcPct val="20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=min{confidence(A-&gt;B),confidence(B-&gt;A)}</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
        <p:nvSpPr>
          <p:cNvPr id="10" name="矩形 9"/>
          <p:cNvSpPr/>
          <p:nvPr/>
        </p:nvSpPr>
        <p:spPr>
          <a:xfrm>
            <a:off x="159090" y="3773071"/>
            <a:ext cx="7912647" cy="2224776"/>
          </a:xfrm>
          <a:prstGeom prst="rect">
            <a:avLst/>
          </a:prstGeom>
        </p:spPr>
        <p:txBody>
          <a:bodyPr wrap="square">
            <a:spAutoFit/>
          </a:bodyPr>
          <a:lstStyle/>
          <a:p>
            <a:pPr indent="360045">
              <a:lnSpc>
                <a:spcPct val="20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）最大置信度</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rPr>
              <a:t>max_confidence</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60045">
              <a:lnSpc>
                <a:spcPct val="20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最大置信度则与全置信度相反，求的不是最小的支持度而是最大的支持度，</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rPr>
              <a:t>max_confidence</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(A,B) = max{confidence(A-&gt;B),confidence(B-&gt;A)}</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，不过感觉最大置信度不太实用。</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3663182" cy="738664"/>
          </a:xfrm>
          <a:prstGeom prst="rect">
            <a:avLst/>
          </a:prstGeom>
          <a:noFill/>
        </p:spPr>
        <p:txBody>
          <a:bodyPr wrap="none" rtlCol="0">
            <a:spAutoFit/>
          </a:bodyPr>
          <a:lstStyle/>
          <a:p>
            <a:r>
              <a:rPr lang="en-US" altLang="zh-CN" sz="2100" b="1" spc="225" dirty="0">
                <a:solidFill>
                  <a:prstClr val="white"/>
                </a:solidFill>
              </a:rPr>
              <a:t>4.2</a:t>
            </a:r>
            <a:r>
              <a:rPr lang="zh-CN" altLang="en-US" sz="2100" b="1" spc="225" dirty="0">
                <a:solidFill>
                  <a:prstClr val="white"/>
                </a:solidFill>
              </a:rPr>
              <a:t>　关联规则的挖掘过程</a:t>
            </a:r>
            <a:endParaRPr lang="zh-CN" altLang="en-US" sz="2100" b="1" spc="225" dirty="0">
              <a:solidFill>
                <a:prstClr val="white"/>
              </a:solidFill>
            </a:endParaRPr>
          </a:p>
          <a:p>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25152" cy="738664"/>
          </a:xfrm>
          <a:prstGeom prst="rect">
            <a:avLst/>
          </a:prstGeom>
          <a:noFill/>
        </p:spPr>
        <p:txBody>
          <a:bodyPr wrap="none" rtlCol="0">
            <a:spAutoFit/>
          </a:bodyPr>
          <a:lstStyle/>
          <a:p>
            <a:r>
              <a:rPr lang="zh-CN" altLang="en-US" sz="1360" spc="225" dirty="0" smtClean="0">
                <a:solidFill>
                  <a:prstClr val="white"/>
                </a:solidFill>
              </a:rPr>
              <a:t>第四章 关联规则</a:t>
            </a:r>
            <a:endParaRPr lang="zh-CN" altLang="en-US" sz="1360" spc="225" dirty="0">
              <a:solidFill>
                <a:prstClr val="white"/>
              </a:solidFill>
            </a:endParaRPr>
          </a:p>
          <a:p>
            <a:endParaRPr lang="zh-CN" altLang="en-US" sz="1400" b="1" spc="225" dirty="0">
              <a:solidFill>
                <a:prstClr val="white"/>
              </a:solidFill>
            </a:endParaRPr>
          </a:p>
          <a:p>
            <a:endParaRPr lang="zh-CN" altLang="en-US" sz="1400" b="1" spc="225" dirty="0">
              <a:solidFill>
                <a:prstClr val="white"/>
              </a:solidFill>
            </a:endParaRPr>
          </a:p>
        </p:txBody>
      </p:sp>
      <p:sp>
        <p:nvSpPr>
          <p:cNvPr id="11" name="矩形 10"/>
          <p:cNvSpPr/>
          <p:nvPr/>
        </p:nvSpPr>
        <p:spPr>
          <a:xfrm>
            <a:off x="442708" y="963408"/>
            <a:ext cx="8075577" cy="369332"/>
          </a:xfrm>
          <a:prstGeom prst="rect">
            <a:avLst/>
          </a:prstGeom>
        </p:spPr>
        <p:txBody>
          <a:bodyPr wrap="square">
            <a:spAutoFit/>
          </a:bodyPr>
          <a:lstStyle/>
          <a:p>
            <a:r>
              <a:rPr lang="en-US" altLang="zh-CN" b="1" dirty="0">
                <a:solidFill>
                  <a:srgbClr val="3D89BC"/>
                </a:solidFill>
                <a:latin typeface="微软雅黑" panose="020B0503020204020204" pitchFamily="34" charset="-122"/>
                <a:ea typeface="微软雅黑" panose="020B0503020204020204" pitchFamily="34" charset="-122"/>
              </a:rPr>
              <a:t>4.2.4 </a:t>
            </a:r>
            <a:r>
              <a:rPr lang="zh-CN" altLang="en-US" b="1" dirty="0">
                <a:solidFill>
                  <a:srgbClr val="3D89BC"/>
                </a:solidFill>
                <a:latin typeface="微软雅黑" panose="020B0503020204020204" pitchFamily="34" charset="-122"/>
                <a:ea typeface="微软雅黑" panose="020B0503020204020204" pitchFamily="34" charset="-122"/>
              </a:rPr>
              <a:t>关联规则评价标准</a:t>
            </a:r>
            <a:endParaRPr lang="zh-CN" altLang="en-US" b="1" dirty="0">
              <a:solidFill>
                <a:srgbClr val="3D89BC"/>
              </a:solidFill>
              <a:latin typeface="微软雅黑" panose="020B0503020204020204" pitchFamily="34" charset="-122"/>
              <a:ea typeface="微软雅黑" panose="020B0503020204020204" pitchFamily="34" charset="-122"/>
            </a:endParaRPr>
          </a:p>
        </p:txBody>
      </p:sp>
      <p:sp>
        <p:nvSpPr>
          <p:cNvPr id="12" name="矩形 11"/>
          <p:cNvSpPr/>
          <p:nvPr/>
        </p:nvSpPr>
        <p:spPr>
          <a:xfrm>
            <a:off x="227952" y="1659851"/>
            <a:ext cx="9029893" cy="1495409"/>
          </a:xfrm>
          <a:prstGeom prst="rect">
            <a:avLst/>
          </a:prstGeom>
        </p:spPr>
        <p:txBody>
          <a:bodyPr wrap="square">
            <a:spAutoFit/>
          </a:bodyPr>
          <a:lstStyle/>
          <a:p>
            <a:pPr indent="360045">
              <a:lnSpc>
                <a:spcPct val="20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5</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Kulc</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360045">
              <a:lnSpc>
                <a:spcPct val="200000"/>
              </a:lnSpc>
            </a:pP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Kulc</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系数本质上是对两个置信度做一个平均处理，公式为：</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360045">
              <a:lnSpc>
                <a:spcPct val="200000"/>
              </a:lnSpc>
            </a:pP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kulc</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(A,B)=(confidence(A-&gt;B)+confidence(B-&gt;A))/2</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
        <p:nvSpPr>
          <p:cNvPr id="10" name="矩形 9"/>
          <p:cNvSpPr/>
          <p:nvPr/>
        </p:nvSpPr>
        <p:spPr>
          <a:xfrm>
            <a:off x="227952" y="3512386"/>
            <a:ext cx="6762508" cy="1670778"/>
          </a:xfrm>
          <a:prstGeom prst="rect">
            <a:avLst/>
          </a:prstGeom>
        </p:spPr>
        <p:txBody>
          <a:bodyPr wrap="square">
            <a:spAutoFit/>
          </a:bodyPr>
          <a:lstStyle/>
          <a:p>
            <a:pPr indent="360045">
              <a:lnSpc>
                <a:spcPct val="20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6</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cosine</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距离</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60045">
              <a:lnSpc>
                <a:spcPct val="20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cosine(A,B)=P(A∩B)/</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rPr>
              <a:t>sqrt</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(P(A)*P(B))=</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rPr>
              <a:t>sqrt</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(P(A|B)*P(B|A))</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60045">
              <a:lnSpc>
                <a:spcPct val="200000"/>
              </a:lnSpc>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rPr>
              <a:t>sqrt</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(confidence(A-&gt;B)*confidence(B-&gt;A))</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1"/>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850950" y="1169836"/>
              <a:ext cx="1442090" cy="521969"/>
            </a:xfrm>
            <a:prstGeom prst="rect">
              <a:avLst/>
            </a:prstGeom>
            <a:noFill/>
          </p:spPr>
          <p:txBody>
            <a:bodyPr wrap="none" rtlCol="0">
              <a:spAutoFit/>
            </a:bodyPr>
            <a:lstStyle/>
            <a:p>
              <a:pPr algn="ctr"/>
              <a:r>
                <a:rPr lang="zh-CN" altLang="en-US" sz="2800" dirty="0">
                  <a:solidFill>
                    <a:schemeClr val="accent4"/>
                  </a:solidFill>
                </a:rPr>
                <a:t>第四章　关联规则</a:t>
              </a:r>
              <a:endParaRPr lang="zh-CN" altLang="en-US" sz="2800" dirty="0">
                <a:solidFill>
                  <a:schemeClr val="accent4"/>
                </a:solidFill>
              </a:endParaRPr>
            </a:p>
          </p:txBody>
        </p:sp>
      </p:grpSp>
      <p:grpSp>
        <p:nvGrpSpPr>
          <p:cNvPr id="67" name="组合 66"/>
          <p:cNvGrpSpPr/>
          <p:nvPr/>
        </p:nvGrpSpPr>
        <p:grpSpPr>
          <a:xfrm>
            <a:off x="1769079" y="3472703"/>
            <a:ext cx="5693399" cy="1061829"/>
            <a:chOff x="1807265" y="3214948"/>
            <a:chExt cx="5693399" cy="1061829"/>
          </a:xfrm>
        </p:grpSpPr>
        <p:sp>
          <p:nvSpPr>
            <p:cNvPr id="47" name="圆角矩形 46"/>
            <p:cNvSpPr/>
            <p:nvPr/>
          </p:nvSpPr>
          <p:spPr>
            <a:xfrm>
              <a:off x="1807265" y="3219305"/>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3214948"/>
              <a:ext cx="4121641" cy="1061829"/>
            </a:xfrm>
            <a:prstGeom prst="rect">
              <a:avLst/>
            </a:prstGeom>
          </p:spPr>
          <p:txBody>
            <a:bodyPr wrap="none">
              <a:spAutoFit/>
            </a:bodyPr>
            <a:lstStyle/>
            <a:p>
              <a:pPr lvl="0"/>
              <a:r>
                <a:rPr lang="en-US" altLang="zh-CN" sz="2100" spc="225" dirty="0" smtClean="0">
                  <a:solidFill>
                    <a:schemeClr val="bg1"/>
                  </a:solidFill>
                  <a:latin typeface="微软雅黑" panose="020B0503020204020204" pitchFamily="34" charset="-122"/>
                  <a:ea typeface="微软雅黑" panose="020B0503020204020204" pitchFamily="34" charset="-122"/>
                  <a:sym typeface="+mn-ea"/>
                </a:rPr>
                <a:t>4.3</a:t>
              </a:r>
              <a:r>
                <a:rPr lang="zh-CN" altLang="en-US" sz="2100" spc="225" dirty="0">
                  <a:solidFill>
                    <a:schemeClr val="bg1"/>
                  </a:solidFill>
                  <a:latin typeface="微软雅黑" panose="020B0503020204020204" pitchFamily="34" charset="-122"/>
                  <a:ea typeface="微软雅黑" panose="020B0503020204020204" pitchFamily="34" charset="-122"/>
                  <a:sym typeface="+mn-ea"/>
                </a:rPr>
                <a:t>　关联规则的</a:t>
              </a:r>
              <a:r>
                <a:rPr lang="en-US" altLang="zh-CN" sz="2100" spc="225" dirty="0" err="1">
                  <a:solidFill>
                    <a:schemeClr val="bg1"/>
                  </a:solidFill>
                  <a:latin typeface="微软雅黑" panose="020B0503020204020204" pitchFamily="34" charset="-122"/>
                  <a:ea typeface="微软雅黑" panose="020B0503020204020204" pitchFamily="34" charset="-122"/>
                  <a:sym typeface="+mn-ea"/>
                </a:rPr>
                <a:t>Apriori</a:t>
              </a:r>
              <a:r>
                <a:rPr lang="zh-CN" altLang="en-US" sz="2100" spc="225" dirty="0">
                  <a:solidFill>
                    <a:schemeClr val="bg1"/>
                  </a:solidFill>
                  <a:latin typeface="微软雅黑" panose="020B0503020204020204" pitchFamily="34" charset="-122"/>
                  <a:ea typeface="微软雅黑" panose="020B0503020204020204" pitchFamily="34" charset="-122"/>
                  <a:sym typeface="+mn-ea"/>
                </a:rPr>
                <a:t>算法</a:t>
              </a:r>
              <a:endParaRPr lang="zh-CN" altLang="en-US" sz="2100" spc="225" dirty="0">
                <a:solidFill>
                  <a:schemeClr val="bg1"/>
                </a:solidFill>
                <a:latin typeface="微软雅黑" panose="020B0503020204020204" pitchFamily="34" charset="-122"/>
                <a:ea typeface="微软雅黑" panose="020B0503020204020204" pitchFamily="34" charset="-122"/>
                <a:sym typeface="+mn-ea"/>
              </a:endParaRPr>
            </a:p>
            <a:p>
              <a:pPr lvl="0"/>
              <a:endParaRPr lang="zh-CN" altLang="en-US" sz="2100" spc="225" dirty="0" smtClean="0">
                <a:solidFill>
                  <a:schemeClr val="bg1"/>
                </a:solidFill>
                <a:latin typeface="微软雅黑" panose="020B0503020204020204" pitchFamily="34" charset="-122"/>
                <a:ea typeface="微软雅黑" panose="020B0503020204020204" pitchFamily="34" charset="-122"/>
                <a:sym typeface="+mn-ea"/>
              </a:endParaRPr>
            </a:p>
            <a:p>
              <a:pPr lvl="0"/>
              <a:endParaRPr lang="zh-CN" altLang="en-US" sz="2100" spc="225" dirty="0">
                <a:solidFill>
                  <a:schemeClr val="bg1"/>
                </a:solidFill>
                <a:latin typeface="微软雅黑" panose="020B0503020204020204" pitchFamily="34" charset="-122"/>
                <a:ea typeface="微软雅黑" panose="020B0503020204020204" pitchFamily="34" charset="-122"/>
                <a:sym typeface="+mn-ea"/>
              </a:endParaRPr>
            </a:p>
          </p:txBody>
        </p:sp>
      </p:grpSp>
      <p:grpSp>
        <p:nvGrpSpPr>
          <p:cNvPr id="68" name="组合 67"/>
          <p:cNvGrpSpPr/>
          <p:nvPr/>
        </p:nvGrpSpPr>
        <p:grpSpPr>
          <a:xfrm>
            <a:off x="1754535" y="2023920"/>
            <a:ext cx="5693399" cy="415498"/>
            <a:chOff x="1807265" y="2205454"/>
            <a:chExt cx="5693399" cy="415498"/>
          </a:xfrm>
        </p:grpSpPr>
        <p:sp>
          <p:nvSpPr>
            <p:cNvPr id="49" name="圆角矩形 48"/>
            <p:cNvSpPr/>
            <p:nvPr/>
          </p:nvSpPr>
          <p:spPr>
            <a:xfrm>
              <a:off x="1807265" y="2205851"/>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79682" y="2205454"/>
              <a:ext cx="3634328"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4.1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关联规则的基本概念</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5" y="2751712"/>
            <a:ext cx="5693399" cy="426278"/>
            <a:chOff x="1807265" y="2683062"/>
            <a:chExt cx="5693399" cy="426278"/>
          </a:xfrm>
        </p:grpSpPr>
        <p:sp>
          <p:nvSpPr>
            <p:cNvPr id="51" name="圆角矩形 50"/>
            <p:cNvSpPr/>
            <p:nvPr/>
          </p:nvSpPr>
          <p:spPr>
            <a:xfrm>
              <a:off x="1807265" y="2683062"/>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1814" y="2693842"/>
              <a:ext cx="3634328"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4.2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关联规则的挖掘过程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54535" y="4185131"/>
            <a:ext cx="5693399" cy="426279"/>
            <a:chOff x="1807265" y="3866296"/>
            <a:chExt cx="5693399" cy="426279"/>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4" name="矩形 53"/>
            <p:cNvSpPr/>
            <p:nvPr/>
          </p:nvSpPr>
          <p:spPr>
            <a:xfrm>
              <a:off x="1881814" y="3877077"/>
              <a:ext cx="4672498"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4.4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关联规则的</a:t>
              </a:r>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FP-Growth</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算法</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1"/>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850950" y="1169836"/>
              <a:ext cx="1442090" cy="521969"/>
            </a:xfrm>
            <a:prstGeom prst="rect">
              <a:avLst/>
            </a:prstGeom>
            <a:noFill/>
          </p:spPr>
          <p:txBody>
            <a:bodyPr wrap="none" rtlCol="0">
              <a:spAutoFit/>
            </a:bodyPr>
            <a:lstStyle/>
            <a:p>
              <a:pPr algn="ctr"/>
              <a:r>
                <a:rPr lang="zh-CN" altLang="en-US" sz="2800" dirty="0">
                  <a:solidFill>
                    <a:schemeClr val="accent4"/>
                  </a:solidFill>
                </a:rPr>
                <a:t>第四章　关联规则</a:t>
              </a:r>
              <a:endParaRPr lang="zh-CN" altLang="en-US" sz="2800" dirty="0">
                <a:solidFill>
                  <a:schemeClr val="accent4"/>
                </a:solidFill>
              </a:endParaRPr>
            </a:p>
          </p:txBody>
        </p:sp>
      </p:grpSp>
      <p:grpSp>
        <p:nvGrpSpPr>
          <p:cNvPr id="67" name="组合 66"/>
          <p:cNvGrpSpPr/>
          <p:nvPr/>
        </p:nvGrpSpPr>
        <p:grpSpPr>
          <a:xfrm>
            <a:off x="1754535" y="2048547"/>
            <a:ext cx="5693399" cy="415498"/>
            <a:chOff x="1807265" y="2462595"/>
            <a:chExt cx="5693399" cy="415498"/>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2462595"/>
              <a:ext cx="3634328" cy="415498"/>
            </a:xfrm>
            <a:prstGeom prst="rect">
              <a:avLst/>
            </a:prstGeom>
          </p:spPr>
          <p:txBody>
            <a:bodyPr wrap="none">
              <a:spAutoFit/>
            </a:bodyPr>
            <a:lstStyle/>
            <a:p>
              <a:pPr lvl="0"/>
              <a:r>
                <a:rPr lang="zh-CN" altLang="en-US" sz="2100" spc="225" dirty="0">
                  <a:solidFill>
                    <a:schemeClr val="bg1"/>
                  </a:solidFill>
                  <a:latin typeface="微软雅黑" panose="020B0503020204020204" pitchFamily="34" charset="-122"/>
                  <a:ea typeface="微软雅黑" panose="020B0503020204020204" pitchFamily="34" charset="-122"/>
                  <a:sym typeface="+mn-ea"/>
                </a:rPr>
                <a:t>4.1　关联规则的基本概念</a:t>
              </a:r>
              <a:endParaRPr lang="zh-CN" altLang="en-US" sz="2100" spc="225" dirty="0">
                <a:solidFill>
                  <a:schemeClr val="bg1"/>
                </a:solidFill>
                <a:latin typeface="微软雅黑" panose="020B0503020204020204" pitchFamily="34" charset="-122"/>
                <a:ea typeface="微软雅黑" panose="020B0503020204020204" pitchFamily="34" charset="-122"/>
                <a:sym typeface="+mn-ea"/>
              </a:endParaRPr>
            </a:p>
          </p:txBody>
        </p:sp>
      </p:grpSp>
      <p:grpSp>
        <p:nvGrpSpPr>
          <p:cNvPr id="68" name="组合 67"/>
          <p:cNvGrpSpPr/>
          <p:nvPr/>
        </p:nvGrpSpPr>
        <p:grpSpPr>
          <a:xfrm>
            <a:off x="1754535" y="2753555"/>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81814" y="2945869"/>
              <a:ext cx="3634328"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4.2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关联规则的挖掘过程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5" y="3469343"/>
            <a:ext cx="5693399" cy="426278"/>
            <a:chOff x="1807265" y="3400693"/>
            <a:chExt cx="5693399" cy="426278"/>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1814" y="3411473"/>
              <a:ext cx="4121641"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4.3</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关联规则的Apriori算法</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54535" y="4185131"/>
            <a:ext cx="5693399" cy="426279"/>
            <a:chOff x="1807265" y="3866296"/>
            <a:chExt cx="5693399" cy="426279"/>
          </a:xfrm>
        </p:grpSpPr>
        <p:sp>
          <p:nvSpPr>
            <p:cNvPr id="53" name="圆角矩形 52"/>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4" name="矩形 53"/>
            <p:cNvSpPr/>
            <p:nvPr/>
          </p:nvSpPr>
          <p:spPr>
            <a:xfrm>
              <a:off x="1881814" y="3877077"/>
              <a:ext cx="4672498"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4.4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关联规则的</a:t>
              </a:r>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FP-Growth</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算法</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4216411" cy="415498"/>
          </a:xfrm>
          <a:prstGeom prst="rect">
            <a:avLst/>
          </a:prstGeom>
          <a:noFill/>
        </p:spPr>
        <p:txBody>
          <a:bodyPr wrap="none" rtlCol="0">
            <a:spAutoFit/>
          </a:bodyPr>
          <a:lstStyle/>
          <a:p>
            <a:r>
              <a:rPr lang="en-US" altLang="zh-CN" sz="2100" b="1" spc="225" dirty="0">
                <a:solidFill>
                  <a:prstClr val="white"/>
                </a:solidFill>
              </a:rPr>
              <a:t>4.3</a:t>
            </a:r>
            <a:r>
              <a:rPr lang="zh-CN" altLang="en-US" sz="2100" b="1" spc="225" dirty="0">
                <a:solidFill>
                  <a:prstClr val="white"/>
                </a:solidFill>
              </a:rPr>
              <a:t>　关联规则的</a:t>
            </a:r>
            <a:r>
              <a:rPr lang="en-US" altLang="zh-CN" sz="2100" b="1" spc="225" dirty="0" err="1">
                <a:solidFill>
                  <a:prstClr val="white"/>
                </a:solidFill>
              </a:rPr>
              <a:t>Apriori</a:t>
            </a:r>
            <a:r>
              <a:rPr lang="zh-CN" altLang="en-US" sz="2100" b="1" spc="225" dirty="0">
                <a:solidFill>
                  <a:prstClr val="white"/>
                </a:solidFill>
              </a:rPr>
              <a:t>算法</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922137" y="236654"/>
            <a:ext cx="1725152" cy="307777"/>
          </a:xfrm>
          <a:prstGeom prst="rect">
            <a:avLst/>
          </a:prstGeom>
          <a:noFill/>
        </p:spPr>
        <p:txBody>
          <a:bodyPr wrap="none" rtlCol="0">
            <a:spAutoFit/>
          </a:bodyPr>
          <a:lstStyle/>
          <a:p>
            <a:r>
              <a:rPr lang="zh-CN" altLang="en-US" sz="1360" spc="225" dirty="0" smtClean="0">
                <a:solidFill>
                  <a:prstClr val="white"/>
                </a:solidFill>
              </a:rPr>
              <a:t>第四章 关联规则</a:t>
            </a:r>
            <a:endParaRPr lang="zh-CN" altLang="en-US" sz="1360" spc="225" dirty="0">
              <a:solidFill>
                <a:prstClr val="white"/>
              </a:solidFill>
            </a:endParaRPr>
          </a:p>
        </p:txBody>
      </p:sp>
      <p:sp>
        <p:nvSpPr>
          <p:cNvPr id="11" name="矩形 10"/>
          <p:cNvSpPr/>
          <p:nvPr/>
        </p:nvSpPr>
        <p:spPr>
          <a:xfrm>
            <a:off x="442708" y="963408"/>
            <a:ext cx="8075577" cy="677108"/>
          </a:xfrm>
          <a:prstGeom prst="rect">
            <a:avLst/>
          </a:prstGeom>
        </p:spPr>
        <p:txBody>
          <a:bodyPr wrap="square">
            <a:spAutoFit/>
          </a:bodyPr>
          <a:lstStyle/>
          <a:p>
            <a:r>
              <a:rPr lang="zh-CN" altLang="en-US" b="1" dirty="0">
                <a:solidFill>
                  <a:srgbClr val="3D89BC"/>
                </a:solidFill>
                <a:latin typeface="微软雅黑" panose="020B0503020204020204" pitchFamily="34" charset="-122"/>
                <a:ea typeface="微软雅黑" panose="020B0503020204020204" pitchFamily="34" charset="-122"/>
              </a:rPr>
              <a:t>频繁项集的产生及其经典算法之一</a:t>
            </a:r>
            <a:r>
              <a:rPr lang="en-US" altLang="zh-CN" b="1" dirty="0">
                <a:solidFill>
                  <a:srgbClr val="3D89BC"/>
                </a:solidFill>
                <a:latin typeface="微软雅黑" panose="020B0503020204020204" pitchFamily="34" charset="-122"/>
                <a:ea typeface="微软雅黑" panose="020B0503020204020204" pitchFamily="34" charset="-122"/>
              </a:rPr>
              <a:t>——</a:t>
            </a:r>
            <a:r>
              <a:rPr lang="en-US" altLang="zh-CN" b="1" dirty="0" err="1">
                <a:solidFill>
                  <a:srgbClr val="3D89BC"/>
                </a:solidFill>
                <a:latin typeface="微软雅黑" panose="020B0503020204020204" pitchFamily="34" charset="-122"/>
                <a:ea typeface="微软雅黑" panose="020B0503020204020204" pitchFamily="34" charset="-122"/>
              </a:rPr>
              <a:t>Apriori</a:t>
            </a:r>
            <a:r>
              <a:rPr lang="zh-CN" altLang="en-US" b="1" dirty="0">
                <a:solidFill>
                  <a:srgbClr val="3D89BC"/>
                </a:solidFill>
                <a:latin typeface="微软雅黑" panose="020B0503020204020204" pitchFamily="34" charset="-122"/>
                <a:ea typeface="微软雅黑" panose="020B0503020204020204" pitchFamily="34" charset="-122"/>
              </a:rPr>
              <a:t>算法</a:t>
            </a:r>
            <a:endParaRPr lang="zh-CN" altLang="en-US" b="1" dirty="0">
              <a:solidFill>
                <a:srgbClr val="3D89BC"/>
              </a:solidFill>
              <a:latin typeface="微软雅黑" panose="020B0503020204020204" pitchFamily="34" charset="-122"/>
              <a:ea typeface="微软雅黑" panose="020B0503020204020204" pitchFamily="34" charset="-122"/>
            </a:endParaRPr>
          </a:p>
          <a:p>
            <a:endParaRPr lang="zh-CN" altLang="en-US" sz="2000" dirty="0"/>
          </a:p>
        </p:txBody>
      </p:sp>
      <p:sp>
        <p:nvSpPr>
          <p:cNvPr id="12" name="矩形 11"/>
          <p:cNvSpPr/>
          <p:nvPr/>
        </p:nvSpPr>
        <p:spPr>
          <a:xfrm>
            <a:off x="227952" y="1410039"/>
            <a:ext cx="9029893" cy="3785652"/>
          </a:xfrm>
          <a:prstGeom prst="rect">
            <a:avLst/>
          </a:prstGeom>
        </p:spPr>
        <p:txBody>
          <a:bodyPr wrap="square">
            <a:spAutoFit/>
          </a:bodyPr>
          <a:lstStyle/>
          <a:p>
            <a:pPr indent="457200">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&gt;&gt;&gt;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Apriori</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算法</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——1</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概念</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Apriori</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算法基于频繁项集性质的先验知识，使用由下至上逐层搜索的迭代方法，即从频繁</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1</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项集开始，采用频繁</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k</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项集搜索频繁</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k+1</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项集，直到不能找到包含更多项的频繁项集为止。</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Apriori</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算法由以下步骤组成，其中的核心步骤是连接步和剪枝步：</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endParaRPr lang="en-US" altLang="zh-CN" sz="2000" dirty="0"/>
          </a:p>
          <a:p>
            <a:pPr indent="457200">
              <a:lnSpc>
                <a:spcPct val="150000"/>
              </a:lnSpc>
            </a:pPr>
            <a:endParaRPr lang="en-US" altLang="zh-CN" sz="2000" dirty="0" smtClean="0"/>
          </a:p>
          <a:p>
            <a:pPr indent="457200">
              <a:lnSpc>
                <a:spcPct val="150000"/>
              </a:lnSpc>
            </a:pPr>
            <a:endParaRPr lang="en-US" altLang="zh-CN" sz="2000" dirty="0"/>
          </a:p>
          <a:p>
            <a:pPr indent="457200">
              <a:lnSpc>
                <a:spcPct val="150000"/>
              </a:lnSpc>
            </a:pPr>
            <a:endParaRPr lang="zh-CN" altLang="en-US" sz="2000"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4216411" cy="415498"/>
          </a:xfrm>
          <a:prstGeom prst="rect">
            <a:avLst/>
          </a:prstGeom>
          <a:noFill/>
        </p:spPr>
        <p:txBody>
          <a:bodyPr wrap="none" rtlCol="0">
            <a:spAutoFit/>
          </a:bodyPr>
          <a:lstStyle/>
          <a:p>
            <a:r>
              <a:rPr lang="en-US" altLang="zh-CN" sz="2100" b="1" spc="225" dirty="0">
                <a:solidFill>
                  <a:prstClr val="white"/>
                </a:solidFill>
              </a:rPr>
              <a:t>4.3</a:t>
            </a:r>
            <a:r>
              <a:rPr lang="zh-CN" altLang="en-US" sz="2100" b="1" spc="225" dirty="0">
                <a:solidFill>
                  <a:prstClr val="white"/>
                </a:solidFill>
              </a:rPr>
              <a:t>　关联规则的</a:t>
            </a:r>
            <a:r>
              <a:rPr lang="en-US" altLang="zh-CN" sz="2100" b="1" spc="225" dirty="0" err="1">
                <a:solidFill>
                  <a:prstClr val="white"/>
                </a:solidFill>
              </a:rPr>
              <a:t>Apriori</a:t>
            </a:r>
            <a:r>
              <a:rPr lang="zh-CN" altLang="en-US" sz="2100" b="1" spc="225" dirty="0">
                <a:solidFill>
                  <a:prstClr val="white"/>
                </a:solidFill>
              </a:rPr>
              <a:t>算法</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922137" y="236654"/>
            <a:ext cx="1725152" cy="307777"/>
          </a:xfrm>
          <a:prstGeom prst="rect">
            <a:avLst/>
          </a:prstGeom>
          <a:noFill/>
        </p:spPr>
        <p:txBody>
          <a:bodyPr wrap="none" rtlCol="0">
            <a:spAutoFit/>
          </a:bodyPr>
          <a:lstStyle/>
          <a:p>
            <a:r>
              <a:rPr lang="zh-CN" altLang="en-US" sz="1360" spc="225" dirty="0" smtClean="0">
                <a:solidFill>
                  <a:prstClr val="white"/>
                </a:solidFill>
              </a:rPr>
              <a:t>第四章 关联规则</a:t>
            </a:r>
            <a:endParaRPr lang="zh-CN" altLang="en-US" sz="1360" spc="225" dirty="0">
              <a:solidFill>
                <a:prstClr val="white"/>
              </a:solidFill>
            </a:endParaRPr>
          </a:p>
        </p:txBody>
      </p:sp>
      <p:sp>
        <p:nvSpPr>
          <p:cNvPr id="11" name="矩形 10"/>
          <p:cNvSpPr/>
          <p:nvPr/>
        </p:nvSpPr>
        <p:spPr>
          <a:xfrm>
            <a:off x="442708" y="963408"/>
            <a:ext cx="8075577" cy="677108"/>
          </a:xfrm>
          <a:prstGeom prst="rect">
            <a:avLst/>
          </a:prstGeom>
        </p:spPr>
        <p:txBody>
          <a:bodyPr wrap="square">
            <a:spAutoFit/>
          </a:bodyPr>
          <a:lstStyle/>
          <a:p>
            <a:r>
              <a:rPr lang="zh-CN" altLang="en-US" b="1" dirty="0">
                <a:solidFill>
                  <a:srgbClr val="3D89BC"/>
                </a:solidFill>
                <a:latin typeface="微软雅黑" panose="020B0503020204020204" pitchFamily="34" charset="-122"/>
                <a:ea typeface="微软雅黑" panose="020B0503020204020204" pitchFamily="34" charset="-122"/>
              </a:rPr>
              <a:t>频繁项集的产生及其经典算法之一</a:t>
            </a:r>
            <a:r>
              <a:rPr lang="en-US" altLang="zh-CN" b="1" dirty="0">
                <a:solidFill>
                  <a:srgbClr val="3D89BC"/>
                </a:solidFill>
                <a:latin typeface="微软雅黑" panose="020B0503020204020204" pitchFamily="34" charset="-122"/>
                <a:ea typeface="微软雅黑" panose="020B0503020204020204" pitchFamily="34" charset="-122"/>
              </a:rPr>
              <a:t>——</a:t>
            </a:r>
            <a:r>
              <a:rPr lang="en-US" altLang="zh-CN" b="1" dirty="0" err="1">
                <a:solidFill>
                  <a:srgbClr val="3D89BC"/>
                </a:solidFill>
                <a:latin typeface="微软雅黑" panose="020B0503020204020204" pitchFamily="34" charset="-122"/>
                <a:ea typeface="微软雅黑" panose="020B0503020204020204" pitchFamily="34" charset="-122"/>
              </a:rPr>
              <a:t>Apriori</a:t>
            </a:r>
            <a:r>
              <a:rPr lang="zh-CN" altLang="en-US" b="1" dirty="0">
                <a:solidFill>
                  <a:srgbClr val="3D89BC"/>
                </a:solidFill>
                <a:latin typeface="微软雅黑" panose="020B0503020204020204" pitchFamily="34" charset="-122"/>
                <a:ea typeface="微软雅黑" panose="020B0503020204020204" pitchFamily="34" charset="-122"/>
              </a:rPr>
              <a:t>算法</a:t>
            </a:r>
            <a:endParaRPr lang="zh-CN" altLang="en-US" b="1" dirty="0">
              <a:solidFill>
                <a:srgbClr val="3D89BC"/>
              </a:solidFill>
              <a:latin typeface="微软雅黑" panose="020B0503020204020204" pitchFamily="34" charset="-122"/>
              <a:ea typeface="微软雅黑" panose="020B0503020204020204" pitchFamily="34" charset="-122"/>
            </a:endParaRPr>
          </a:p>
          <a:p>
            <a:endParaRPr lang="zh-CN" altLang="en-US" sz="2000" dirty="0"/>
          </a:p>
        </p:txBody>
      </p:sp>
      <p:sp>
        <p:nvSpPr>
          <p:cNvPr id="12" name="矩形 11"/>
          <p:cNvSpPr/>
          <p:nvPr/>
        </p:nvSpPr>
        <p:spPr>
          <a:xfrm>
            <a:off x="227952" y="1410039"/>
            <a:ext cx="9029893" cy="2954655"/>
          </a:xfrm>
          <a:prstGeom prst="rect">
            <a:avLst/>
          </a:prstGeom>
        </p:spPr>
        <p:txBody>
          <a:bodyPr wrap="square">
            <a:spAutoFit/>
          </a:bodyPr>
          <a:lstStyle/>
          <a:p>
            <a:pPr indent="457200">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&gt;&gt;&gt;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Apriori</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算法</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——2</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核心思想</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Apriori</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算法的核心思想主要体现在两个方面，即其两个关键步骤： </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1)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连接步</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为了找到频繁</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k</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项集</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Lk</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，首先将</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Lk-1</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与自身连接，产生候选</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k</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项集</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Ck</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Lk-1</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的元素是可连接的。</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endParaRPr lang="en-US" altLang="zh-CN" sz="2000" dirty="0" smtClean="0"/>
          </a:p>
          <a:p>
            <a:pPr indent="457200">
              <a:lnSpc>
                <a:spcPct val="150000"/>
              </a:lnSpc>
            </a:pPr>
            <a:endParaRPr lang="en-US" altLang="zh-CN" sz="2000" dirty="0"/>
          </a:p>
          <a:p>
            <a:pPr indent="457200">
              <a:lnSpc>
                <a:spcPct val="150000"/>
              </a:lnSpc>
            </a:pPr>
            <a:endParaRPr lang="zh-CN" altLang="en-US" sz="200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4216411" cy="415498"/>
          </a:xfrm>
          <a:prstGeom prst="rect">
            <a:avLst/>
          </a:prstGeom>
          <a:noFill/>
        </p:spPr>
        <p:txBody>
          <a:bodyPr wrap="none" rtlCol="0">
            <a:spAutoFit/>
          </a:bodyPr>
          <a:lstStyle/>
          <a:p>
            <a:r>
              <a:rPr lang="en-US" altLang="zh-CN" sz="2100" b="1" spc="225" dirty="0">
                <a:solidFill>
                  <a:prstClr val="white"/>
                </a:solidFill>
              </a:rPr>
              <a:t>4.3</a:t>
            </a:r>
            <a:r>
              <a:rPr lang="zh-CN" altLang="en-US" sz="2100" b="1" spc="225" dirty="0">
                <a:solidFill>
                  <a:prstClr val="white"/>
                </a:solidFill>
              </a:rPr>
              <a:t>　关联规则的</a:t>
            </a:r>
            <a:r>
              <a:rPr lang="en-US" altLang="zh-CN" sz="2100" b="1" spc="225" dirty="0" err="1">
                <a:solidFill>
                  <a:prstClr val="white"/>
                </a:solidFill>
              </a:rPr>
              <a:t>Apriori</a:t>
            </a:r>
            <a:r>
              <a:rPr lang="zh-CN" altLang="en-US" sz="2100" b="1" spc="225" dirty="0">
                <a:solidFill>
                  <a:prstClr val="white"/>
                </a:solidFill>
              </a:rPr>
              <a:t>算法</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922137" y="236654"/>
            <a:ext cx="1725152" cy="307777"/>
          </a:xfrm>
          <a:prstGeom prst="rect">
            <a:avLst/>
          </a:prstGeom>
          <a:noFill/>
        </p:spPr>
        <p:txBody>
          <a:bodyPr wrap="none" rtlCol="0">
            <a:spAutoFit/>
          </a:bodyPr>
          <a:lstStyle/>
          <a:p>
            <a:r>
              <a:rPr lang="zh-CN" altLang="en-US" sz="1360" spc="225" dirty="0" smtClean="0">
                <a:solidFill>
                  <a:prstClr val="white"/>
                </a:solidFill>
              </a:rPr>
              <a:t>第四章 关联规则</a:t>
            </a:r>
            <a:endParaRPr lang="zh-CN" altLang="en-US" sz="1360" spc="225" dirty="0">
              <a:solidFill>
                <a:prstClr val="white"/>
              </a:solidFill>
            </a:endParaRPr>
          </a:p>
        </p:txBody>
      </p:sp>
      <p:sp>
        <p:nvSpPr>
          <p:cNvPr id="11" name="矩形 10"/>
          <p:cNvSpPr/>
          <p:nvPr/>
        </p:nvSpPr>
        <p:spPr>
          <a:xfrm>
            <a:off x="442708" y="963408"/>
            <a:ext cx="8075577" cy="677108"/>
          </a:xfrm>
          <a:prstGeom prst="rect">
            <a:avLst/>
          </a:prstGeom>
        </p:spPr>
        <p:txBody>
          <a:bodyPr wrap="square">
            <a:spAutoFit/>
          </a:bodyPr>
          <a:lstStyle/>
          <a:p>
            <a:r>
              <a:rPr lang="zh-CN" altLang="en-US" b="1" dirty="0">
                <a:solidFill>
                  <a:srgbClr val="3D89BC"/>
                </a:solidFill>
                <a:latin typeface="微软雅黑" panose="020B0503020204020204" pitchFamily="34" charset="-122"/>
                <a:ea typeface="微软雅黑" panose="020B0503020204020204" pitchFamily="34" charset="-122"/>
              </a:rPr>
              <a:t>频繁项集的产生及其经典算法之一</a:t>
            </a:r>
            <a:r>
              <a:rPr lang="en-US" altLang="zh-CN" b="1" dirty="0">
                <a:solidFill>
                  <a:srgbClr val="3D89BC"/>
                </a:solidFill>
                <a:latin typeface="微软雅黑" panose="020B0503020204020204" pitchFamily="34" charset="-122"/>
                <a:ea typeface="微软雅黑" panose="020B0503020204020204" pitchFamily="34" charset="-122"/>
              </a:rPr>
              <a:t>——</a:t>
            </a:r>
            <a:r>
              <a:rPr lang="en-US" altLang="zh-CN" b="1" dirty="0" err="1">
                <a:solidFill>
                  <a:srgbClr val="3D89BC"/>
                </a:solidFill>
                <a:latin typeface="微软雅黑" panose="020B0503020204020204" pitchFamily="34" charset="-122"/>
                <a:ea typeface="微软雅黑" panose="020B0503020204020204" pitchFamily="34" charset="-122"/>
              </a:rPr>
              <a:t>Apriori</a:t>
            </a:r>
            <a:r>
              <a:rPr lang="zh-CN" altLang="en-US" b="1" dirty="0">
                <a:solidFill>
                  <a:srgbClr val="3D89BC"/>
                </a:solidFill>
                <a:latin typeface="微软雅黑" panose="020B0503020204020204" pitchFamily="34" charset="-122"/>
                <a:ea typeface="微软雅黑" panose="020B0503020204020204" pitchFamily="34" charset="-122"/>
              </a:rPr>
              <a:t>算法</a:t>
            </a:r>
            <a:endParaRPr lang="zh-CN" altLang="en-US" b="1" dirty="0">
              <a:solidFill>
                <a:srgbClr val="3D89BC"/>
              </a:solidFill>
              <a:latin typeface="微软雅黑" panose="020B0503020204020204" pitchFamily="34" charset="-122"/>
              <a:ea typeface="微软雅黑" panose="020B0503020204020204" pitchFamily="34" charset="-122"/>
            </a:endParaRPr>
          </a:p>
          <a:p>
            <a:endParaRPr lang="zh-CN" altLang="en-US" sz="2000" dirty="0"/>
          </a:p>
        </p:txBody>
      </p:sp>
      <p:sp>
        <p:nvSpPr>
          <p:cNvPr id="12" name="矩形 11"/>
          <p:cNvSpPr/>
          <p:nvPr/>
        </p:nvSpPr>
        <p:spPr>
          <a:xfrm>
            <a:off x="227952" y="1410039"/>
            <a:ext cx="9029893" cy="4339650"/>
          </a:xfrm>
          <a:prstGeom prst="rect">
            <a:avLst/>
          </a:prstGeom>
        </p:spPr>
        <p:txBody>
          <a:bodyPr wrap="square">
            <a:spAutoFit/>
          </a:bodyPr>
          <a:lstStyle/>
          <a:p>
            <a:pPr indent="457200">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&gt;&gt;&gt;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Apriori</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算法</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——2</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核心思想</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Apriori</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算法的核心思想主要体现在两个方面，即其两个关键步骤： </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2)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剪枝步</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候选</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k</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项集</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Ck</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是</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Lk</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的超集，因此，</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Ck</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成员即可为频繁项集也可不是频繁的，但所有的频繁项集都包括在</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Ck</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中。扫描数据库，确定</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Ck</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中每一个候选的计数，从而确定</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Lk</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（计数值不小于最小支持度计数的所有候选是频繁的，从而属于</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Lk</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）。然而，</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Ck</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可能很大，这样所涉及的计算量就很大。为压缩</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Ck</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，使用</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Apriori</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性质：任何非频繁的</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(k-1)</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项集都不可能是频繁</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k</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项集的子集。因此，如果一个候选</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k</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项集的</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(k-1)</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项集不在</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Lk</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中，则该候选项也不可能是频繁的，从而可以由</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Ck</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中删除。这种子集测试可以使用所有频繁项集的散列树快速完成。</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endParaRPr lang="en-US" altLang="zh-CN" sz="2000" dirty="0"/>
          </a:p>
          <a:p>
            <a:pPr indent="457200">
              <a:lnSpc>
                <a:spcPct val="150000"/>
              </a:lnSpc>
            </a:pPr>
            <a:endParaRPr lang="zh-CN" altLang="en-US" sz="2000"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文本框 6"/>
          <p:cNvSpPr txBox="1"/>
          <p:nvPr/>
        </p:nvSpPr>
        <p:spPr>
          <a:xfrm>
            <a:off x="452232" y="173917"/>
            <a:ext cx="3663182" cy="738664"/>
          </a:xfrm>
          <a:prstGeom prst="rect">
            <a:avLst/>
          </a:prstGeom>
          <a:noFill/>
        </p:spPr>
        <p:txBody>
          <a:bodyPr wrap="none" rtlCol="0">
            <a:spAutoFit/>
          </a:bodyPr>
          <a:lstStyle/>
          <a:p>
            <a:r>
              <a:rPr lang="en-US" altLang="zh-CN" sz="2100" b="1" spc="225" dirty="0">
                <a:solidFill>
                  <a:prstClr val="white"/>
                </a:solidFill>
              </a:rPr>
              <a:t>4.2</a:t>
            </a:r>
            <a:r>
              <a:rPr lang="zh-CN" altLang="en-US" sz="2100" b="1" spc="225" dirty="0">
                <a:solidFill>
                  <a:prstClr val="white"/>
                </a:solidFill>
              </a:rPr>
              <a:t>　关联规则的挖掘过程</a:t>
            </a:r>
            <a:endParaRPr lang="zh-CN" altLang="en-US" sz="2100" b="1" spc="225" dirty="0">
              <a:solidFill>
                <a:prstClr val="white"/>
              </a:solidFill>
            </a:endParaRPr>
          </a:p>
          <a:p>
            <a:endParaRPr lang="zh-CN" altLang="en-US" sz="2100" b="1" spc="225" dirty="0">
              <a:solidFill>
                <a:prstClr val="white"/>
              </a:solidFill>
            </a:endParaRPr>
          </a:p>
        </p:txBody>
      </p:sp>
      <p:sp>
        <p:nvSpPr>
          <p:cNvPr id="14" name="文本框 27"/>
          <p:cNvSpPr txBox="1"/>
          <p:nvPr/>
        </p:nvSpPr>
        <p:spPr>
          <a:xfrm>
            <a:off x="6630203" y="234392"/>
            <a:ext cx="2627642" cy="738664"/>
          </a:xfrm>
          <a:prstGeom prst="rect">
            <a:avLst/>
          </a:prstGeom>
          <a:noFill/>
        </p:spPr>
        <p:txBody>
          <a:bodyPr wrap="none" rtlCol="0">
            <a:spAutoFit/>
          </a:bodyPr>
          <a:lstStyle/>
          <a:p>
            <a:r>
              <a:rPr lang="en-US" altLang="zh-CN" sz="1400" b="1" spc="225" dirty="0">
                <a:solidFill>
                  <a:prstClr val="white"/>
                </a:solidFill>
              </a:rPr>
              <a:t>4.2</a:t>
            </a:r>
            <a:r>
              <a:rPr lang="zh-CN" altLang="en-US" sz="1400" b="1" spc="225" dirty="0">
                <a:solidFill>
                  <a:prstClr val="white"/>
                </a:solidFill>
              </a:rPr>
              <a:t>　关联规则的挖掘过程</a:t>
            </a:r>
            <a:endParaRPr lang="zh-CN" altLang="en-US" sz="1400" b="1" spc="225" dirty="0">
              <a:solidFill>
                <a:prstClr val="white"/>
              </a:solidFill>
            </a:endParaRPr>
          </a:p>
          <a:p>
            <a:endParaRPr lang="zh-CN" altLang="en-US" sz="1400" b="1" spc="225" dirty="0">
              <a:solidFill>
                <a:prstClr val="white"/>
              </a:solidFill>
            </a:endParaRPr>
          </a:p>
          <a:p>
            <a:endParaRPr lang="zh-CN" altLang="en-US" sz="1400" b="1" spc="225" dirty="0">
              <a:solidFill>
                <a:prstClr val="white"/>
              </a:solidFill>
            </a:endParaRPr>
          </a:p>
        </p:txBody>
      </p:sp>
      <p:sp>
        <p:nvSpPr>
          <p:cNvPr id="11" name="矩形 10"/>
          <p:cNvSpPr/>
          <p:nvPr/>
        </p:nvSpPr>
        <p:spPr>
          <a:xfrm>
            <a:off x="442708" y="963408"/>
            <a:ext cx="8075577" cy="677108"/>
          </a:xfrm>
          <a:prstGeom prst="rect">
            <a:avLst/>
          </a:prstGeom>
        </p:spPr>
        <p:txBody>
          <a:bodyPr wrap="square">
            <a:spAutoFit/>
          </a:bodyPr>
          <a:lstStyle/>
          <a:p>
            <a:r>
              <a:rPr lang="zh-CN" altLang="en-US" b="1" dirty="0">
                <a:solidFill>
                  <a:srgbClr val="3D89BC"/>
                </a:solidFill>
                <a:latin typeface="微软雅黑" panose="020B0503020204020204" pitchFamily="34" charset="-122"/>
                <a:ea typeface="微软雅黑" panose="020B0503020204020204" pitchFamily="34" charset="-122"/>
              </a:rPr>
              <a:t>频繁项集的产生及其经典算法之一</a:t>
            </a:r>
            <a:r>
              <a:rPr lang="en-US" altLang="zh-CN" b="1" dirty="0">
                <a:solidFill>
                  <a:srgbClr val="3D89BC"/>
                </a:solidFill>
                <a:latin typeface="微软雅黑" panose="020B0503020204020204" pitchFamily="34" charset="-122"/>
                <a:ea typeface="微软雅黑" panose="020B0503020204020204" pitchFamily="34" charset="-122"/>
              </a:rPr>
              <a:t>——</a:t>
            </a:r>
            <a:r>
              <a:rPr lang="en-US" altLang="zh-CN" b="1" dirty="0" err="1">
                <a:solidFill>
                  <a:srgbClr val="3D89BC"/>
                </a:solidFill>
                <a:latin typeface="微软雅黑" panose="020B0503020204020204" pitchFamily="34" charset="-122"/>
                <a:ea typeface="微软雅黑" panose="020B0503020204020204" pitchFamily="34" charset="-122"/>
              </a:rPr>
              <a:t>Apriori</a:t>
            </a:r>
            <a:r>
              <a:rPr lang="zh-CN" altLang="en-US" b="1" dirty="0">
                <a:solidFill>
                  <a:srgbClr val="3D89BC"/>
                </a:solidFill>
                <a:latin typeface="微软雅黑" panose="020B0503020204020204" pitchFamily="34" charset="-122"/>
                <a:ea typeface="微软雅黑" panose="020B0503020204020204" pitchFamily="34" charset="-122"/>
              </a:rPr>
              <a:t>算法</a:t>
            </a:r>
            <a:endParaRPr lang="zh-CN" altLang="en-US" b="1" dirty="0">
              <a:solidFill>
                <a:srgbClr val="3D89BC"/>
              </a:solidFill>
              <a:latin typeface="微软雅黑" panose="020B0503020204020204" pitchFamily="34" charset="-122"/>
              <a:ea typeface="微软雅黑" panose="020B0503020204020204" pitchFamily="34" charset="-122"/>
            </a:endParaRPr>
          </a:p>
          <a:p>
            <a:endParaRPr lang="zh-CN" altLang="en-US" sz="2000" dirty="0"/>
          </a:p>
        </p:txBody>
      </p:sp>
      <p:sp>
        <p:nvSpPr>
          <p:cNvPr id="12" name="矩形 11"/>
          <p:cNvSpPr/>
          <p:nvPr/>
        </p:nvSpPr>
        <p:spPr>
          <a:xfrm>
            <a:off x="227952" y="1410039"/>
            <a:ext cx="9029893" cy="418191"/>
          </a:xfrm>
          <a:prstGeom prst="rect">
            <a:avLst/>
          </a:prstGeom>
        </p:spPr>
        <p:txBody>
          <a:bodyPr wrap="square">
            <a:spAutoFit/>
          </a:bodyPr>
          <a:lstStyle/>
          <a:p>
            <a:pPr indent="457200">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&gt;&gt;&gt;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Apriori</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算法</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——3</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步骤</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
        <p:nvSpPr>
          <p:cNvPr id="29" name="矩形 28"/>
          <p:cNvSpPr/>
          <p:nvPr/>
        </p:nvSpPr>
        <p:spPr>
          <a:xfrm>
            <a:off x="5181157" y="3383441"/>
            <a:ext cx="1110768" cy="16486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7110043" y="3383441"/>
            <a:ext cx="1110768" cy="16486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498354" y="2550406"/>
            <a:ext cx="1798569" cy="338554"/>
          </a:xfrm>
          <a:prstGeom prst="rect">
            <a:avLst/>
          </a:prstGeom>
          <a:solidFill>
            <a:schemeClr val="accent1"/>
          </a:solidFill>
        </p:spPr>
        <p:txBody>
          <a:bodyPr wrap="square">
            <a:spAutoFit/>
          </a:bodyPr>
          <a:lstStyle/>
          <a:p>
            <a:r>
              <a:rPr lang="zh-CN" altLang="zh-CN" sz="1600" dirty="0">
                <a:solidFill>
                  <a:schemeClr val="bg1"/>
                </a:solidFill>
              </a:rPr>
              <a:t>生成频繁</a:t>
            </a:r>
            <a:r>
              <a:rPr lang="en-US" altLang="zh-CN" sz="1600" dirty="0">
                <a:solidFill>
                  <a:schemeClr val="bg1"/>
                </a:solidFill>
              </a:rPr>
              <a:t>1</a:t>
            </a:r>
            <a:r>
              <a:rPr lang="zh-CN" altLang="zh-CN" sz="1600" dirty="0">
                <a:solidFill>
                  <a:schemeClr val="bg1"/>
                </a:solidFill>
              </a:rPr>
              <a:t>项集</a:t>
            </a:r>
            <a:r>
              <a:rPr lang="en-US" altLang="zh-CN" sz="1600" i="1" dirty="0">
                <a:solidFill>
                  <a:schemeClr val="bg1"/>
                </a:solidFill>
              </a:rPr>
              <a:t>L</a:t>
            </a:r>
            <a:r>
              <a:rPr lang="en-US" altLang="zh-CN" sz="1600" baseline="-25000" dirty="0">
                <a:solidFill>
                  <a:schemeClr val="bg1"/>
                </a:solidFill>
              </a:rPr>
              <a:t>1</a:t>
            </a:r>
            <a:endParaRPr lang="zh-CN" altLang="en-US" sz="1600" dirty="0">
              <a:solidFill>
                <a:schemeClr val="bg1"/>
              </a:solidFill>
            </a:endParaRPr>
          </a:p>
        </p:txBody>
      </p:sp>
      <p:sp>
        <p:nvSpPr>
          <p:cNvPr id="32" name="矩形 31"/>
          <p:cNvSpPr/>
          <p:nvPr/>
        </p:nvSpPr>
        <p:spPr>
          <a:xfrm>
            <a:off x="1498354" y="3097729"/>
            <a:ext cx="1798569" cy="338554"/>
          </a:xfrm>
          <a:prstGeom prst="rect">
            <a:avLst/>
          </a:prstGeom>
          <a:solidFill>
            <a:schemeClr val="accent1"/>
          </a:solidFill>
        </p:spPr>
        <p:txBody>
          <a:bodyPr wrap="square">
            <a:spAutoFit/>
          </a:bodyPr>
          <a:lstStyle/>
          <a:p>
            <a:r>
              <a:rPr lang="zh-CN" altLang="zh-CN" sz="1600" dirty="0">
                <a:solidFill>
                  <a:schemeClr val="bg1"/>
                </a:solidFill>
              </a:rPr>
              <a:t>连接步</a:t>
            </a:r>
            <a:endParaRPr lang="zh-CN" altLang="en-US" sz="1600" dirty="0">
              <a:solidFill>
                <a:schemeClr val="bg1"/>
              </a:solidFill>
            </a:endParaRPr>
          </a:p>
        </p:txBody>
      </p:sp>
      <p:sp>
        <p:nvSpPr>
          <p:cNvPr id="33" name="矩形 32"/>
          <p:cNvSpPr/>
          <p:nvPr/>
        </p:nvSpPr>
        <p:spPr>
          <a:xfrm>
            <a:off x="1498354" y="3645052"/>
            <a:ext cx="1798569" cy="338554"/>
          </a:xfrm>
          <a:prstGeom prst="rect">
            <a:avLst/>
          </a:prstGeom>
          <a:solidFill>
            <a:schemeClr val="accent1"/>
          </a:solidFill>
        </p:spPr>
        <p:txBody>
          <a:bodyPr wrap="square">
            <a:spAutoFit/>
          </a:bodyPr>
          <a:lstStyle/>
          <a:p>
            <a:r>
              <a:rPr lang="zh-CN" altLang="zh-CN" sz="1600" dirty="0">
                <a:solidFill>
                  <a:schemeClr val="bg1"/>
                </a:solidFill>
              </a:rPr>
              <a:t>剪枝步</a:t>
            </a:r>
            <a:endParaRPr lang="zh-CN" altLang="en-US" sz="1600" dirty="0">
              <a:solidFill>
                <a:schemeClr val="bg1"/>
              </a:solidFill>
            </a:endParaRPr>
          </a:p>
        </p:txBody>
      </p:sp>
      <p:sp>
        <p:nvSpPr>
          <p:cNvPr id="34" name="矩形 33"/>
          <p:cNvSpPr/>
          <p:nvPr/>
        </p:nvSpPr>
        <p:spPr>
          <a:xfrm>
            <a:off x="1498355" y="4192375"/>
            <a:ext cx="1798569" cy="338554"/>
          </a:xfrm>
          <a:prstGeom prst="rect">
            <a:avLst/>
          </a:prstGeom>
          <a:solidFill>
            <a:schemeClr val="accent1"/>
          </a:solidFill>
        </p:spPr>
        <p:txBody>
          <a:bodyPr wrap="square">
            <a:spAutoFit/>
          </a:bodyPr>
          <a:lstStyle/>
          <a:p>
            <a:r>
              <a:rPr lang="zh-CN" altLang="zh-CN" sz="1600" dirty="0">
                <a:solidFill>
                  <a:schemeClr val="bg1"/>
                </a:solidFill>
              </a:rPr>
              <a:t>生成频繁</a:t>
            </a:r>
            <a:r>
              <a:rPr lang="en-US" altLang="zh-CN" sz="1600" i="1" dirty="0">
                <a:solidFill>
                  <a:schemeClr val="bg1"/>
                </a:solidFill>
              </a:rPr>
              <a:t>k</a:t>
            </a:r>
            <a:r>
              <a:rPr lang="zh-CN" altLang="zh-CN" sz="1600" dirty="0">
                <a:solidFill>
                  <a:schemeClr val="bg1"/>
                </a:solidFill>
              </a:rPr>
              <a:t>项集</a:t>
            </a:r>
            <a:r>
              <a:rPr lang="en-US" altLang="zh-CN" sz="1600" i="1" dirty="0" err="1">
                <a:solidFill>
                  <a:schemeClr val="bg1"/>
                </a:solidFill>
              </a:rPr>
              <a:t>L</a:t>
            </a:r>
            <a:r>
              <a:rPr lang="en-US" altLang="zh-CN" sz="1600" i="1" baseline="-25000" dirty="0" err="1">
                <a:solidFill>
                  <a:schemeClr val="bg1"/>
                </a:solidFill>
              </a:rPr>
              <a:t>k</a:t>
            </a:r>
            <a:endParaRPr lang="zh-CN" altLang="en-US" sz="1600" dirty="0">
              <a:solidFill>
                <a:schemeClr val="bg1"/>
              </a:solidFill>
            </a:endParaRPr>
          </a:p>
        </p:txBody>
      </p:sp>
      <p:sp>
        <p:nvSpPr>
          <p:cNvPr id="35" name="矩形 34"/>
          <p:cNvSpPr/>
          <p:nvPr/>
        </p:nvSpPr>
        <p:spPr>
          <a:xfrm>
            <a:off x="584350" y="4739698"/>
            <a:ext cx="3770584" cy="584775"/>
          </a:xfrm>
          <a:prstGeom prst="rect">
            <a:avLst/>
          </a:prstGeom>
          <a:solidFill>
            <a:schemeClr val="accent1"/>
          </a:solidFill>
        </p:spPr>
        <p:txBody>
          <a:bodyPr wrap="square">
            <a:spAutoFit/>
          </a:bodyPr>
          <a:lstStyle/>
          <a:p>
            <a:r>
              <a:rPr lang="zh-CN" altLang="zh-CN" sz="1600" dirty="0">
                <a:solidFill>
                  <a:schemeClr val="bg1"/>
                </a:solidFill>
              </a:rPr>
              <a:t>重复步骤（</a:t>
            </a:r>
            <a:r>
              <a:rPr lang="en-US" altLang="zh-CN" sz="1600" dirty="0">
                <a:solidFill>
                  <a:schemeClr val="bg1"/>
                </a:solidFill>
              </a:rPr>
              <a:t>2</a:t>
            </a:r>
            <a:r>
              <a:rPr lang="zh-CN" altLang="zh-CN" sz="1600" dirty="0">
                <a:solidFill>
                  <a:schemeClr val="bg1"/>
                </a:solidFill>
              </a:rPr>
              <a:t>）～（</a:t>
            </a:r>
            <a:r>
              <a:rPr lang="en-US" altLang="zh-CN" sz="1600" dirty="0">
                <a:solidFill>
                  <a:schemeClr val="bg1"/>
                </a:solidFill>
              </a:rPr>
              <a:t>4</a:t>
            </a:r>
            <a:r>
              <a:rPr lang="zh-CN" altLang="zh-CN" sz="1600" dirty="0">
                <a:solidFill>
                  <a:schemeClr val="bg1"/>
                </a:solidFill>
              </a:rPr>
              <a:t>），直到不能产生新的频繁项集的集合为止，算法中止。</a:t>
            </a:r>
            <a:endParaRPr lang="zh-CN" altLang="en-US" sz="1600" dirty="0">
              <a:solidFill>
                <a:schemeClr val="bg1"/>
              </a:solidFill>
            </a:endParaRPr>
          </a:p>
        </p:txBody>
      </p:sp>
      <p:sp>
        <p:nvSpPr>
          <p:cNvPr id="36" name="下箭头 35"/>
          <p:cNvSpPr/>
          <p:nvPr/>
        </p:nvSpPr>
        <p:spPr>
          <a:xfrm>
            <a:off x="2239589" y="2888960"/>
            <a:ext cx="232416" cy="20876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下箭头 36"/>
          <p:cNvSpPr/>
          <p:nvPr/>
        </p:nvSpPr>
        <p:spPr>
          <a:xfrm>
            <a:off x="2239589" y="3436283"/>
            <a:ext cx="232416" cy="20876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下箭头 37"/>
          <p:cNvSpPr/>
          <p:nvPr/>
        </p:nvSpPr>
        <p:spPr>
          <a:xfrm>
            <a:off x="2239589" y="3983606"/>
            <a:ext cx="232416" cy="20876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下箭头 38"/>
          <p:cNvSpPr/>
          <p:nvPr/>
        </p:nvSpPr>
        <p:spPr>
          <a:xfrm>
            <a:off x="2239589" y="4530929"/>
            <a:ext cx="232416" cy="20876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6291925" y="2624012"/>
            <a:ext cx="1107996" cy="369332"/>
          </a:xfrm>
          <a:prstGeom prst="rect">
            <a:avLst/>
          </a:prstGeom>
        </p:spPr>
        <p:txBody>
          <a:bodyPr wrap="none">
            <a:spAutoFit/>
          </a:bodyPr>
          <a:lstStyle/>
          <a:p>
            <a:r>
              <a:rPr lang="zh-CN" altLang="zh-CN" b="1" dirty="0">
                <a:solidFill>
                  <a:schemeClr val="accent1"/>
                </a:solidFill>
              </a:rPr>
              <a:t>性能瓶颈</a:t>
            </a:r>
            <a:endParaRPr lang="zh-CN" altLang="en-US" b="1" dirty="0">
              <a:solidFill>
                <a:schemeClr val="accent1"/>
              </a:solidFill>
            </a:endParaRPr>
          </a:p>
        </p:txBody>
      </p:sp>
      <p:sp>
        <p:nvSpPr>
          <p:cNvPr id="41" name="矩形 40"/>
          <p:cNvSpPr/>
          <p:nvPr/>
        </p:nvSpPr>
        <p:spPr>
          <a:xfrm>
            <a:off x="5181157" y="3668634"/>
            <a:ext cx="1110768" cy="1077218"/>
          </a:xfrm>
          <a:prstGeom prst="rect">
            <a:avLst/>
          </a:prstGeom>
        </p:spPr>
        <p:txBody>
          <a:bodyPr wrap="square">
            <a:spAutoFit/>
          </a:bodyPr>
          <a:lstStyle/>
          <a:p>
            <a:pPr algn="ctr"/>
            <a:r>
              <a:rPr lang="en-US" altLang="zh-CN" sz="1600" b="1" dirty="0" err="1">
                <a:solidFill>
                  <a:schemeClr val="bg1"/>
                </a:solidFill>
              </a:rPr>
              <a:t>Apriori</a:t>
            </a:r>
            <a:r>
              <a:rPr lang="zh-CN" altLang="zh-CN" sz="1600" b="1" dirty="0">
                <a:solidFill>
                  <a:schemeClr val="bg1"/>
                </a:solidFill>
              </a:rPr>
              <a:t>算法是一个多趟搜索算法</a:t>
            </a:r>
            <a:endParaRPr lang="zh-CN" altLang="en-US" sz="1600" b="1" dirty="0">
              <a:solidFill>
                <a:schemeClr val="bg1"/>
              </a:solidFill>
            </a:endParaRPr>
          </a:p>
        </p:txBody>
      </p:sp>
      <p:sp>
        <p:nvSpPr>
          <p:cNvPr id="42" name="矩形 41"/>
          <p:cNvSpPr/>
          <p:nvPr/>
        </p:nvSpPr>
        <p:spPr>
          <a:xfrm>
            <a:off x="7110043" y="3792264"/>
            <a:ext cx="1110768" cy="830997"/>
          </a:xfrm>
          <a:prstGeom prst="rect">
            <a:avLst/>
          </a:prstGeom>
        </p:spPr>
        <p:txBody>
          <a:bodyPr wrap="square">
            <a:spAutoFit/>
          </a:bodyPr>
          <a:lstStyle/>
          <a:p>
            <a:pPr algn="ctr"/>
            <a:r>
              <a:rPr lang="zh-CN" altLang="zh-CN" sz="1600" b="1" dirty="0">
                <a:solidFill>
                  <a:schemeClr val="bg1"/>
                </a:solidFill>
              </a:rPr>
              <a:t>可能产生庞大的候选项集</a:t>
            </a:r>
            <a:endParaRPr lang="zh-CN" altLang="en-US" sz="1600" b="1" dirty="0">
              <a:solidFill>
                <a:schemeClr val="bg1"/>
              </a:solidFill>
            </a:endParaRPr>
          </a:p>
        </p:txBody>
      </p:sp>
      <p:sp>
        <p:nvSpPr>
          <p:cNvPr id="43" name="左大括号 42"/>
          <p:cNvSpPr/>
          <p:nvPr/>
        </p:nvSpPr>
        <p:spPr>
          <a:xfrm rot="5400000">
            <a:off x="6727092" y="2366128"/>
            <a:ext cx="169279" cy="1632479"/>
          </a:xfrm>
          <a:prstGeom prst="lef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44" name="组合 43"/>
          <p:cNvGrpSpPr/>
          <p:nvPr/>
        </p:nvGrpSpPr>
        <p:grpSpPr>
          <a:xfrm>
            <a:off x="-1" y="-2439"/>
            <a:ext cx="9145787" cy="718411"/>
            <a:chOff x="-1" y="190175"/>
            <a:chExt cx="9145786" cy="525795"/>
          </a:xfrm>
        </p:grpSpPr>
        <p:sp>
          <p:nvSpPr>
            <p:cNvPr id="45" name="任意多边形 4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46" name="任意多边形 4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47" name="任意多边形 4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48" name="文本框 6"/>
          <p:cNvSpPr txBox="1"/>
          <p:nvPr/>
        </p:nvSpPr>
        <p:spPr>
          <a:xfrm>
            <a:off x="452232" y="173917"/>
            <a:ext cx="4216411" cy="415498"/>
          </a:xfrm>
          <a:prstGeom prst="rect">
            <a:avLst/>
          </a:prstGeom>
          <a:noFill/>
        </p:spPr>
        <p:txBody>
          <a:bodyPr wrap="none" rtlCol="0">
            <a:spAutoFit/>
          </a:bodyPr>
          <a:lstStyle/>
          <a:p>
            <a:r>
              <a:rPr lang="en-US" altLang="zh-CN" sz="2100" b="1" spc="225" dirty="0">
                <a:solidFill>
                  <a:prstClr val="white"/>
                </a:solidFill>
              </a:rPr>
              <a:t>4.3</a:t>
            </a:r>
            <a:r>
              <a:rPr lang="zh-CN" altLang="en-US" sz="2100" b="1" spc="225" dirty="0">
                <a:solidFill>
                  <a:prstClr val="white"/>
                </a:solidFill>
              </a:rPr>
              <a:t>　关联规则的</a:t>
            </a:r>
            <a:r>
              <a:rPr lang="en-US" altLang="zh-CN" sz="2100" b="1" spc="225" dirty="0" err="1">
                <a:solidFill>
                  <a:prstClr val="white"/>
                </a:solidFill>
              </a:rPr>
              <a:t>Apriori</a:t>
            </a:r>
            <a:r>
              <a:rPr lang="zh-CN" altLang="en-US" sz="2100" b="1" spc="225" dirty="0">
                <a:solidFill>
                  <a:prstClr val="white"/>
                </a:solidFill>
              </a:rPr>
              <a:t>算法</a:t>
            </a:r>
            <a:endParaRPr lang="zh-CN" altLang="en-US" sz="2100" b="1" spc="225" dirty="0">
              <a:solidFill>
                <a:prstClr val="white"/>
              </a:solidFill>
            </a:endParaRPr>
          </a:p>
        </p:txBody>
      </p:sp>
      <p:sp>
        <p:nvSpPr>
          <p:cNvPr id="4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50" name="文本框 27"/>
          <p:cNvSpPr txBox="1"/>
          <p:nvPr/>
        </p:nvSpPr>
        <p:spPr>
          <a:xfrm>
            <a:off x="6922137" y="236654"/>
            <a:ext cx="1725152" cy="307777"/>
          </a:xfrm>
          <a:prstGeom prst="rect">
            <a:avLst/>
          </a:prstGeom>
          <a:noFill/>
        </p:spPr>
        <p:txBody>
          <a:bodyPr wrap="none" rtlCol="0">
            <a:spAutoFit/>
          </a:bodyPr>
          <a:lstStyle/>
          <a:p>
            <a:r>
              <a:rPr lang="zh-CN" altLang="en-US" sz="1360" spc="225" dirty="0" smtClean="0">
                <a:solidFill>
                  <a:prstClr val="white"/>
                </a:solidFill>
              </a:rPr>
              <a:t>第四章 关联规则</a:t>
            </a:r>
            <a:endParaRPr lang="zh-CN" altLang="en-US" sz="1360" spc="22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4216411" cy="415498"/>
          </a:xfrm>
          <a:prstGeom prst="rect">
            <a:avLst/>
          </a:prstGeom>
          <a:noFill/>
        </p:spPr>
        <p:txBody>
          <a:bodyPr wrap="none" rtlCol="0">
            <a:spAutoFit/>
          </a:bodyPr>
          <a:lstStyle/>
          <a:p>
            <a:r>
              <a:rPr lang="en-US" altLang="zh-CN" sz="2100" b="1" spc="225" dirty="0">
                <a:solidFill>
                  <a:prstClr val="white"/>
                </a:solidFill>
              </a:rPr>
              <a:t>4.3</a:t>
            </a:r>
            <a:r>
              <a:rPr lang="zh-CN" altLang="en-US" sz="2100" b="1" spc="225" dirty="0">
                <a:solidFill>
                  <a:prstClr val="white"/>
                </a:solidFill>
              </a:rPr>
              <a:t>　关联规则的</a:t>
            </a:r>
            <a:r>
              <a:rPr lang="en-US" altLang="zh-CN" sz="2100" b="1" spc="225" dirty="0" err="1">
                <a:solidFill>
                  <a:prstClr val="white"/>
                </a:solidFill>
              </a:rPr>
              <a:t>Apriori</a:t>
            </a:r>
            <a:r>
              <a:rPr lang="zh-CN" altLang="en-US" sz="2100" b="1" spc="225" dirty="0">
                <a:solidFill>
                  <a:prstClr val="white"/>
                </a:solidFill>
              </a:rPr>
              <a:t>算法</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922137" y="236654"/>
            <a:ext cx="1725152" cy="307777"/>
          </a:xfrm>
          <a:prstGeom prst="rect">
            <a:avLst/>
          </a:prstGeom>
          <a:noFill/>
        </p:spPr>
        <p:txBody>
          <a:bodyPr wrap="none" rtlCol="0">
            <a:spAutoFit/>
          </a:bodyPr>
          <a:lstStyle/>
          <a:p>
            <a:r>
              <a:rPr lang="zh-CN" altLang="en-US" sz="1360" spc="225" dirty="0" smtClean="0">
                <a:solidFill>
                  <a:prstClr val="white"/>
                </a:solidFill>
              </a:rPr>
              <a:t>第四章 关联规则</a:t>
            </a:r>
            <a:endParaRPr lang="zh-CN" altLang="en-US" sz="1360" spc="225" dirty="0">
              <a:solidFill>
                <a:prstClr val="white"/>
              </a:solidFill>
            </a:endParaRPr>
          </a:p>
        </p:txBody>
      </p:sp>
      <p:sp>
        <p:nvSpPr>
          <p:cNvPr id="11" name="矩形 10"/>
          <p:cNvSpPr/>
          <p:nvPr/>
        </p:nvSpPr>
        <p:spPr>
          <a:xfrm>
            <a:off x="442708" y="963408"/>
            <a:ext cx="8075577" cy="677108"/>
          </a:xfrm>
          <a:prstGeom prst="rect">
            <a:avLst/>
          </a:prstGeom>
        </p:spPr>
        <p:txBody>
          <a:bodyPr wrap="square">
            <a:spAutoFit/>
          </a:bodyPr>
          <a:lstStyle/>
          <a:p>
            <a:r>
              <a:rPr lang="zh-CN" altLang="en-US" b="1" dirty="0">
                <a:solidFill>
                  <a:srgbClr val="3D89BC"/>
                </a:solidFill>
                <a:latin typeface="微软雅黑" panose="020B0503020204020204" pitchFamily="34" charset="-122"/>
                <a:ea typeface="微软雅黑" panose="020B0503020204020204" pitchFamily="34" charset="-122"/>
              </a:rPr>
              <a:t>频繁项集的产生及其经典算法之一</a:t>
            </a:r>
            <a:r>
              <a:rPr lang="en-US" altLang="zh-CN" b="1" dirty="0">
                <a:solidFill>
                  <a:srgbClr val="3D89BC"/>
                </a:solidFill>
                <a:latin typeface="微软雅黑" panose="020B0503020204020204" pitchFamily="34" charset="-122"/>
                <a:ea typeface="微软雅黑" panose="020B0503020204020204" pitchFamily="34" charset="-122"/>
              </a:rPr>
              <a:t>——</a:t>
            </a:r>
            <a:r>
              <a:rPr lang="en-US" altLang="zh-CN" b="1" dirty="0" err="1">
                <a:solidFill>
                  <a:srgbClr val="3D89BC"/>
                </a:solidFill>
                <a:latin typeface="微软雅黑" panose="020B0503020204020204" pitchFamily="34" charset="-122"/>
                <a:ea typeface="微软雅黑" panose="020B0503020204020204" pitchFamily="34" charset="-122"/>
              </a:rPr>
              <a:t>Apriori</a:t>
            </a:r>
            <a:r>
              <a:rPr lang="zh-CN" altLang="en-US" b="1" dirty="0">
                <a:solidFill>
                  <a:srgbClr val="3D89BC"/>
                </a:solidFill>
                <a:latin typeface="微软雅黑" panose="020B0503020204020204" pitchFamily="34" charset="-122"/>
                <a:ea typeface="微软雅黑" panose="020B0503020204020204" pitchFamily="34" charset="-122"/>
              </a:rPr>
              <a:t>算法</a:t>
            </a:r>
            <a:endParaRPr lang="zh-CN" altLang="en-US" b="1" dirty="0">
              <a:solidFill>
                <a:srgbClr val="3D89BC"/>
              </a:solidFill>
              <a:latin typeface="微软雅黑" panose="020B0503020204020204" pitchFamily="34" charset="-122"/>
              <a:ea typeface="微软雅黑" panose="020B0503020204020204" pitchFamily="34" charset="-122"/>
            </a:endParaRPr>
          </a:p>
          <a:p>
            <a:endParaRPr lang="zh-CN" altLang="en-US" sz="2000" dirty="0"/>
          </a:p>
        </p:txBody>
      </p:sp>
      <p:sp>
        <p:nvSpPr>
          <p:cNvPr id="12" name="矩形 11"/>
          <p:cNvSpPr/>
          <p:nvPr/>
        </p:nvSpPr>
        <p:spPr>
          <a:xfrm>
            <a:off x="227952" y="1410039"/>
            <a:ext cx="9029893" cy="5693866"/>
          </a:xfrm>
          <a:prstGeom prst="rect">
            <a:avLst/>
          </a:prstGeom>
        </p:spPr>
        <p:txBody>
          <a:bodyPr wrap="square">
            <a:spAutoFit/>
          </a:bodyPr>
          <a:lstStyle/>
          <a:p>
            <a:pPr indent="457200">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&gt;&gt;&gt;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Apriori</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算法</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——4</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算法描述</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算法</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4-1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Apriori</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——发现频繁项目集</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(1)   L1 = {large 1-itemsets};</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(2)   FOR (k=2; Lk-1</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sym typeface="Symbol" panose="05050102010706020507" pitchFamily="18" charset="2"/>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k++) DO BEGIN</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(3)   </a:t>
            </a:r>
            <a:r>
              <a:rPr lang="en-US" altLang="zh-CN" sz="1600" dirty="0" err="1" smtClean="0">
                <a:solidFill>
                  <a:schemeClr val="tx1">
                    <a:lumMod val="75000"/>
                    <a:lumOff val="25000"/>
                  </a:schemeClr>
                </a:solidFill>
                <a:latin typeface="微软雅黑" panose="020B0503020204020204" pitchFamily="34" charset="-122"/>
                <a:ea typeface="微软雅黑" panose="020B0503020204020204" pitchFamily="34" charset="-122"/>
                <a:cs typeface="+mj-cs"/>
              </a:rPr>
              <a:t>Ck</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err="1" smtClean="0">
                <a:solidFill>
                  <a:schemeClr val="tx1">
                    <a:lumMod val="75000"/>
                    <a:lumOff val="25000"/>
                  </a:schemeClr>
                </a:solidFill>
                <a:latin typeface="微软雅黑" panose="020B0503020204020204" pitchFamily="34" charset="-122"/>
                <a:ea typeface="微软雅黑" panose="020B0503020204020204" pitchFamily="34" charset="-122"/>
                <a:cs typeface="+mj-cs"/>
              </a:rPr>
              <a:t>apriori</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cs typeface="+mj-cs"/>
              </a:rPr>
              <a:t>-gen(Lk-1</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Ck</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是</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k</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个元素的候选集</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(4)   </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cs typeface="+mj-cs"/>
              </a:rPr>
              <a:t>FOR </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all transactions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t</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sym typeface="Symbol" panose="05050102010706020507" pitchFamily="18" charset="2"/>
              </a:rPr>
              <a:t></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D</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DO BEGIN</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(5)   </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cs typeface="+mj-cs"/>
              </a:rPr>
              <a:t>Ct=subset(</a:t>
            </a:r>
            <a:r>
              <a:rPr lang="en-US" altLang="zh-CN" sz="1600" dirty="0" err="1" smtClean="0">
                <a:solidFill>
                  <a:schemeClr val="tx1">
                    <a:lumMod val="75000"/>
                    <a:lumOff val="25000"/>
                  </a:schemeClr>
                </a:solidFill>
                <a:latin typeface="微软雅黑" panose="020B0503020204020204" pitchFamily="34" charset="-122"/>
                <a:ea typeface="微软雅黑" panose="020B0503020204020204" pitchFamily="34" charset="-122"/>
                <a:cs typeface="+mj-cs"/>
              </a:rPr>
              <a:t>Ck,t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 Ct</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是所有</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t</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包含的候选集元素</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(6)   </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cs typeface="+mj-cs"/>
              </a:rPr>
              <a:t>FOR </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all candidates c</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sym typeface="Symbol" panose="05050102010706020507" pitchFamily="18" charset="2"/>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Ct  DO</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(7)   </a:t>
            </a:r>
            <a:r>
              <a:rPr lang="en-US" altLang="zh-CN" sz="1600" dirty="0" err="1" smtClean="0">
                <a:solidFill>
                  <a:schemeClr val="tx1">
                    <a:lumMod val="75000"/>
                    <a:lumOff val="25000"/>
                  </a:schemeClr>
                </a:solidFill>
                <a:latin typeface="微软雅黑" panose="020B0503020204020204" pitchFamily="34" charset="-122"/>
                <a:ea typeface="微软雅黑" panose="020B0503020204020204" pitchFamily="34" charset="-122"/>
                <a:cs typeface="+mj-cs"/>
              </a:rPr>
              <a:t>c.count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(8)   </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cs typeface="+mj-cs"/>
              </a:rPr>
              <a:t>END</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(9)   </a:t>
            </a:r>
            <a:r>
              <a:rPr lang="en-US" altLang="zh-CN" sz="1600" dirty="0" err="1" smtClean="0">
                <a:solidFill>
                  <a:schemeClr val="tx1">
                    <a:lumMod val="75000"/>
                    <a:lumOff val="25000"/>
                  </a:schemeClr>
                </a:solidFill>
                <a:latin typeface="微软雅黑" panose="020B0503020204020204" pitchFamily="34" charset="-122"/>
                <a:ea typeface="微软雅黑" panose="020B0503020204020204" pitchFamily="34" charset="-122"/>
                <a:cs typeface="+mj-cs"/>
              </a:rPr>
              <a:t>Lk</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={c</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sym typeface="Symbol" panose="05050102010706020507" pitchFamily="18" charset="2"/>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Ck</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c.count</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sym typeface="Symbol" panose="05050102010706020507" pitchFamily="18" charset="2"/>
              </a:rPr>
              <a:t></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minsup_count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(10) </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cs typeface="+mj-cs"/>
              </a:rPr>
              <a:t>END</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(11) Answer= </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sym typeface="Symbol" panose="05050102010706020507" pitchFamily="18" charset="2"/>
              </a:rPr>
              <a:t></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kLk</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endParaRPr lang="en-US" altLang="zh-CN" sz="2000" dirty="0"/>
          </a:p>
          <a:p>
            <a:pPr indent="457200">
              <a:lnSpc>
                <a:spcPct val="150000"/>
              </a:lnSpc>
            </a:pPr>
            <a:endParaRPr lang="zh-CN" altLang="en-US" sz="2000"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4216411" cy="415498"/>
          </a:xfrm>
          <a:prstGeom prst="rect">
            <a:avLst/>
          </a:prstGeom>
          <a:noFill/>
        </p:spPr>
        <p:txBody>
          <a:bodyPr wrap="none" rtlCol="0">
            <a:spAutoFit/>
          </a:bodyPr>
          <a:lstStyle/>
          <a:p>
            <a:r>
              <a:rPr lang="en-US" altLang="zh-CN" sz="2100" b="1" spc="225" dirty="0">
                <a:solidFill>
                  <a:prstClr val="white"/>
                </a:solidFill>
              </a:rPr>
              <a:t>4.3</a:t>
            </a:r>
            <a:r>
              <a:rPr lang="zh-CN" altLang="en-US" sz="2100" b="1" spc="225" dirty="0">
                <a:solidFill>
                  <a:prstClr val="white"/>
                </a:solidFill>
              </a:rPr>
              <a:t>　关联规则的</a:t>
            </a:r>
            <a:r>
              <a:rPr lang="en-US" altLang="zh-CN" sz="2100" b="1" spc="225" dirty="0" err="1">
                <a:solidFill>
                  <a:prstClr val="white"/>
                </a:solidFill>
              </a:rPr>
              <a:t>Apriori</a:t>
            </a:r>
            <a:r>
              <a:rPr lang="zh-CN" altLang="en-US" sz="2100" b="1" spc="225" dirty="0">
                <a:solidFill>
                  <a:prstClr val="white"/>
                </a:solidFill>
              </a:rPr>
              <a:t>算法</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922137" y="236654"/>
            <a:ext cx="1725152" cy="307777"/>
          </a:xfrm>
          <a:prstGeom prst="rect">
            <a:avLst/>
          </a:prstGeom>
          <a:noFill/>
        </p:spPr>
        <p:txBody>
          <a:bodyPr wrap="none" rtlCol="0">
            <a:spAutoFit/>
          </a:bodyPr>
          <a:lstStyle/>
          <a:p>
            <a:r>
              <a:rPr lang="zh-CN" altLang="en-US" sz="1360" spc="225" dirty="0" smtClean="0">
                <a:solidFill>
                  <a:prstClr val="white"/>
                </a:solidFill>
              </a:rPr>
              <a:t>第四章 关联规则</a:t>
            </a:r>
            <a:endParaRPr lang="zh-CN" altLang="en-US" sz="1360" spc="225" dirty="0">
              <a:solidFill>
                <a:prstClr val="white"/>
              </a:solidFill>
            </a:endParaRPr>
          </a:p>
        </p:txBody>
      </p:sp>
      <p:sp>
        <p:nvSpPr>
          <p:cNvPr id="11" name="矩形 10"/>
          <p:cNvSpPr/>
          <p:nvPr/>
        </p:nvSpPr>
        <p:spPr>
          <a:xfrm>
            <a:off x="442708" y="963408"/>
            <a:ext cx="8075577" cy="677108"/>
          </a:xfrm>
          <a:prstGeom prst="rect">
            <a:avLst/>
          </a:prstGeom>
        </p:spPr>
        <p:txBody>
          <a:bodyPr wrap="square">
            <a:spAutoFit/>
          </a:bodyPr>
          <a:lstStyle/>
          <a:p>
            <a:r>
              <a:rPr lang="zh-CN" altLang="en-US" b="1" dirty="0">
                <a:solidFill>
                  <a:srgbClr val="3D89BC"/>
                </a:solidFill>
                <a:latin typeface="微软雅黑" panose="020B0503020204020204" pitchFamily="34" charset="-122"/>
                <a:ea typeface="微软雅黑" panose="020B0503020204020204" pitchFamily="34" charset="-122"/>
              </a:rPr>
              <a:t>频繁项集的产生及其经典算法之一</a:t>
            </a:r>
            <a:r>
              <a:rPr lang="en-US" altLang="zh-CN" b="1" dirty="0">
                <a:solidFill>
                  <a:srgbClr val="3D89BC"/>
                </a:solidFill>
                <a:latin typeface="微软雅黑" panose="020B0503020204020204" pitchFamily="34" charset="-122"/>
                <a:ea typeface="微软雅黑" panose="020B0503020204020204" pitchFamily="34" charset="-122"/>
              </a:rPr>
              <a:t>——</a:t>
            </a:r>
            <a:r>
              <a:rPr lang="en-US" altLang="zh-CN" b="1" dirty="0" err="1">
                <a:solidFill>
                  <a:srgbClr val="3D89BC"/>
                </a:solidFill>
                <a:latin typeface="微软雅黑" panose="020B0503020204020204" pitchFamily="34" charset="-122"/>
                <a:ea typeface="微软雅黑" panose="020B0503020204020204" pitchFamily="34" charset="-122"/>
              </a:rPr>
              <a:t>Apriori</a:t>
            </a:r>
            <a:r>
              <a:rPr lang="zh-CN" altLang="en-US" b="1" dirty="0">
                <a:solidFill>
                  <a:srgbClr val="3D89BC"/>
                </a:solidFill>
                <a:latin typeface="微软雅黑" panose="020B0503020204020204" pitchFamily="34" charset="-122"/>
                <a:ea typeface="微软雅黑" panose="020B0503020204020204" pitchFamily="34" charset="-122"/>
              </a:rPr>
              <a:t>算法</a:t>
            </a:r>
            <a:endParaRPr lang="zh-CN" altLang="en-US" b="1" dirty="0">
              <a:solidFill>
                <a:srgbClr val="3D89BC"/>
              </a:solidFill>
              <a:latin typeface="微软雅黑" panose="020B0503020204020204" pitchFamily="34" charset="-122"/>
              <a:ea typeface="微软雅黑" panose="020B0503020204020204" pitchFamily="34" charset="-122"/>
            </a:endParaRPr>
          </a:p>
          <a:p>
            <a:endParaRPr lang="zh-CN" altLang="en-US" sz="2000" dirty="0"/>
          </a:p>
        </p:txBody>
      </p:sp>
      <p:sp>
        <p:nvSpPr>
          <p:cNvPr id="12" name="矩形 11"/>
          <p:cNvSpPr/>
          <p:nvPr/>
        </p:nvSpPr>
        <p:spPr>
          <a:xfrm>
            <a:off x="227952" y="1410039"/>
            <a:ext cx="9029893" cy="2954655"/>
          </a:xfrm>
          <a:prstGeom prst="rect">
            <a:avLst/>
          </a:prstGeom>
        </p:spPr>
        <p:txBody>
          <a:bodyPr wrap="square">
            <a:spAutoFit/>
          </a:bodyPr>
          <a:lstStyle/>
          <a:p>
            <a:pPr indent="457200">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&gt;&gt;&gt;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Apriori</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算法</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——5</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改进</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endParaRPr lang="en-US" altLang="zh-CN" sz="2000" dirty="0" smtClean="0"/>
          </a:p>
          <a:p>
            <a:pPr indent="45720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鉴于</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Apriori</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算法需要多次扫描数据库，在实际应用中，运行效率往往不能令人感到满意，尤其是当数据库较大时更为棘手。为了提高</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Apriori</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算法的性能和运行效率，许多专家对</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Apriori</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算法的改进展开了研究，形成了许多改进和扩展</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Apriori</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的方法。</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endParaRPr lang="en-US" altLang="zh-CN" sz="2000" dirty="0"/>
          </a:p>
          <a:p>
            <a:pPr indent="457200">
              <a:lnSpc>
                <a:spcPct val="150000"/>
              </a:lnSpc>
            </a:pPr>
            <a:endParaRPr lang="zh-CN" altLang="en-US" sz="2000"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4216411" cy="415498"/>
          </a:xfrm>
          <a:prstGeom prst="rect">
            <a:avLst/>
          </a:prstGeom>
          <a:noFill/>
        </p:spPr>
        <p:txBody>
          <a:bodyPr wrap="none" rtlCol="0">
            <a:spAutoFit/>
          </a:bodyPr>
          <a:lstStyle/>
          <a:p>
            <a:r>
              <a:rPr lang="en-US" altLang="zh-CN" sz="2100" b="1" spc="225" dirty="0">
                <a:solidFill>
                  <a:prstClr val="white"/>
                </a:solidFill>
              </a:rPr>
              <a:t>4.3</a:t>
            </a:r>
            <a:r>
              <a:rPr lang="zh-CN" altLang="en-US" sz="2100" b="1" spc="225" dirty="0">
                <a:solidFill>
                  <a:prstClr val="white"/>
                </a:solidFill>
              </a:rPr>
              <a:t>　关联规则的</a:t>
            </a:r>
            <a:r>
              <a:rPr lang="en-US" altLang="zh-CN" sz="2100" b="1" spc="225" dirty="0" err="1">
                <a:solidFill>
                  <a:prstClr val="white"/>
                </a:solidFill>
              </a:rPr>
              <a:t>Apriori</a:t>
            </a:r>
            <a:r>
              <a:rPr lang="zh-CN" altLang="en-US" sz="2100" b="1" spc="225" dirty="0">
                <a:solidFill>
                  <a:prstClr val="white"/>
                </a:solidFill>
              </a:rPr>
              <a:t>算法</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922137" y="236654"/>
            <a:ext cx="1725152" cy="307777"/>
          </a:xfrm>
          <a:prstGeom prst="rect">
            <a:avLst/>
          </a:prstGeom>
          <a:noFill/>
        </p:spPr>
        <p:txBody>
          <a:bodyPr wrap="none" rtlCol="0">
            <a:spAutoFit/>
          </a:bodyPr>
          <a:lstStyle/>
          <a:p>
            <a:r>
              <a:rPr lang="zh-CN" altLang="en-US" sz="1360" spc="225" dirty="0" smtClean="0">
                <a:solidFill>
                  <a:prstClr val="white"/>
                </a:solidFill>
              </a:rPr>
              <a:t>第四章 关联规则</a:t>
            </a:r>
            <a:endParaRPr lang="zh-CN" altLang="en-US" sz="1360" spc="225" dirty="0">
              <a:solidFill>
                <a:prstClr val="white"/>
              </a:solidFill>
            </a:endParaRPr>
          </a:p>
        </p:txBody>
      </p:sp>
      <p:sp>
        <p:nvSpPr>
          <p:cNvPr id="11" name="矩形 10"/>
          <p:cNvSpPr/>
          <p:nvPr/>
        </p:nvSpPr>
        <p:spPr>
          <a:xfrm>
            <a:off x="442708" y="963408"/>
            <a:ext cx="8075577" cy="677108"/>
          </a:xfrm>
          <a:prstGeom prst="rect">
            <a:avLst/>
          </a:prstGeom>
        </p:spPr>
        <p:txBody>
          <a:bodyPr wrap="square">
            <a:spAutoFit/>
          </a:bodyPr>
          <a:lstStyle/>
          <a:p>
            <a:r>
              <a:rPr lang="zh-CN" altLang="en-US" b="1" dirty="0">
                <a:solidFill>
                  <a:srgbClr val="3D89BC"/>
                </a:solidFill>
                <a:latin typeface="微软雅黑" panose="020B0503020204020204" pitchFamily="34" charset="-122"/>
                <a:ea typeface="微软雅黑" panose="020B0503020204020204" pitchFamily="34" charset="-122"/>
              </a:rPr>
              <a:t>频繁项集的产生及其经典算法之一</a:t>
            </a:r>
            <a:r>
              <a:rPr lang="en-US" altLang="zh-CN" b="1" dirty="0">
                <a:solidFill>
                  <a:srgbClr val="3D89BC"/>
                </a:solidFill>
                <a:latin typeface="微软雅黑" panose="020B0503020204020204" pitchFamily="34" charset="-122"/>
                <a:ea typeface="微软雅黑" panose="020B0503020204020204" pitchFamily="34" charset="-122"/>
              </a:rPr>
              <a:t>——</a:t>
            </a:r>
            <a:r>
              <a:rPr lang="en-US" altLang="zh-CN" b="1" dirty="0" err="1">
                <a:solidFill>
                  <a:srgbClr val="3D89BC"/>
                </a:solidFill>
                <a:latin typeface="微软雅黑" panose="020B0503020204020204" pitchFamily="34" charset="-122"/>
                <a:ea typeface="微软雅黑" panose="020B0503020204020204" pitchFamily="34" charset="-122"/>
              </a:rPr>
              <a:t>Apriori</a:t>
            </a:r>
            <a:r>
              <a:rPr lang="zh-CN" altLang="en-US" b="1" dirty="0">
                <a:solidFill>
                  <a:srgbClr val="3D89BC"/>
                </a:solidFill>
                <a:latin typeface="微软雅黑" panose="020B0503020204020204" pitchFamily="34" charset="-122"/>
                <a:ea typeface="微软雅黑" panose="020B0503020204020204" pitchFamily="34" charset="-122"/>
              </a:rPr>
              <a:t>算法</a:t>
            </a:r>
            <a:endParaRPr lang="zh-CN" altLang="en-US" b="1" dirty="0">
              <a:solidFill>
                <a:srgbClr val="3D89BC"/>
              </a:solidFill>
              <a:latin typeface="微软雅黑" panose="020B0503020204020204" pitchFamily="34" charset="-122"/>
              <a:ea typeface="微软雅黑" panose="020B0503020204020204" pitchFamily="34" charset="-122"/>
            </a:endParaRPr>
          </a:p>
          <a:p>
            <a:endParaRPr lang="zh-CN" altLang="en-US" sz="2000" dirty="0"/>
          </a:p>
        </p:txBody>
      </p:sp>
      <p:sp>
        <p:nvSpPr>
          <p:cNvPr id="12" name="矩形 11"/>
          <p:cNvSpPr/>
          <p:nvPr/>
        </p:nvSpPr>
        <p:spPr>
          <a:xfrm>
            <a:off x="227952" y="1410039"/>
            <a:ext cx="9029893" cy="4678204"/>
          </a:xfrm>
          <a:prstGeom prst="rect">
            <a:avLst/>
          </a:prstGeom>
        </p:spPr>
        <p:txBody>
          <a:bodyPr wrap="square">
            <a:spAutoFit/>
          </a:bodyPr>
          <a:lstStyle/>
          <a:p>
            <a:pPr indent="457200">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&gt;&gt;&gt;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Apriori</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算法</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——5</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改进</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endParaRPr lang="en-US" altLang="zh-CN" sz="2000" dirty="0" smtClean="0"/>
          </a:p>
          <a:p>
            <a:pPr indent="45720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改进算法的途径包括以下几个方面：</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20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①通过减少扫描数据库的次数改进</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I/O</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的性能；</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20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②改进产生频繁项集的计算性能；</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20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③寻找有效的并行关联规则算法；</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20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④引入抽样技术改进生成频繁项集的</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I/O</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和计算性能；</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20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⑤扩展应用领域。比如展开定量关联规则、泛化关联规则及周期性的关联规则的研究。</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endParaRPr lang="en-US" altLang="zh-CN" sz="2000" dirty="0"/>
          </a:p>
          <a:p>
            <a:pPr indent="457200">
              <a:lnSpc>
                <a:spcPct val="150000"/>
              </a:lnSpc>
            </a:pPr>
            <a:endParaRPr lang="zh-CN" altLang="en-US" sz="2000"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4216411" cy="415498"/>
          </a:xfrm>
          <a:prstGeom prst="rect">
            <a:avLst/>
          </a:prstGeom>
          <a:noFill/>
        </p:spPr>
        <p:txBody>
          <a:bodyPr wrap="none" rtlCol="0">
            <a:spAutoFit/>
          </a:bodyPr>
          <a:lstStyle/>
          <a:p>
            <a:r>
              <a:rPr lang="en-US" altLang="zh-CN" sz="2100" b="1" spc="225" dirty="0">
                <a:solidFill>
                  <a:prstClr val="white"/>
                </a:solidFill>
              </a:rPr>
              <a:t>4.3</a:t>
            </a:r>
            <a:r>
              <a:rPr lang="zh-CN" altLang="en-US" sz="2100" b="1" spc="225" dirty="0">
                <a:solidFill>
                  <a:prstClr val="white"/>
                </a:solidFill>
              </a:rPr>
              <a:t>　关联规则的</a:t>
            </a:r>
            <a:r>
              <a:rPr lang="en-US" altLang="zh-CN" sz="2100" b="1" spc="225" dirty="0" err="1">
                <a:solidFill>
                  <a:prstClr val="white"/>
                </a:solidFill>
              </a:rPr>
              <a:t>Apriori</a:t>
            </a:r>
            <a:r>
              <a:rPr lang="zh-CN" altLang="en-US" sz="2100" b="1" spc="225" dirty="0">
                <a:solidFill>
                  <a:prstClr val="white"/>
                </a:solidFill>
              </a:rPr>
              <a:t>算法</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922137" y="236654"/>
            <a:ext cx="1725152" cy="307777"/>
          </a:xfrm>
          <a:prstGeom prst="rect">
            <a:avLst/>
          </a:prstGeom>
          <a:noFill/>
        </p:spPr>
        <p:txBody>
          <a:bodyPr wrap="none" rtlCol="0">
            <a:spAutoFit/>
          </a:bodyPr>
          <a:lstStyle/>
          <a:p>
            <a:r>
              <a:rPr lang="zh-CN" altLang="en-US" sz="1360" spc="225" dirty="0" smtClean="0">
                <a:solidFill>
                  <a:prstClr val="white"/>
                </a:solidFill>
              </a:rPr>
              <a:t>第四章 关联规则</a:t>
            </a:r>
            <a:endParaRPr lang="zh-CN" altLang="en-US" sz="1360" spc="225" dirty="0">
              <a:solidFill>
                <a:prstClr val="white"/>
              </a:solidFill>
            </a:endParaRPr>
          </a:p>
        </p:txBody>
      </p:sp>
      <p:sp>
        <p:nvSpPr>
          <p:cNvPr id="11" name="矩形 10"/>
          <p:cNvSpPr/>
          <p:nvPr/>
        </p:nvSpPr>
        <p:spPr>
          <a:xfrm>
            <a:off x="442708" y="963408"/>
            <a:ext cx="8075577" cy="677108"/>
          </a:xfrm>
          <a:prstGeom prst="rect">
            <a:avLst/>
          </a:prstGeom>
        </p:spPr>
        <p:txBody>
          <a:bodyPr wrap="square">
            <a:spAutoFit/>
          </a:bodyPr>
          <a:lstStyle/>
          <a:p>
            <a:r>
              <a:rPr lang="zh-CN" altLang="en-US" b="1" dirty="0">
                <a:solidFill>
                  <a:srgbClr val="3D89BC"/>
                </a:solidFill>
                <a:latin typeface="微软雅黑" panose="020B0503020204020204" pitchFamily="34" charset="-122"/>
                <a:ea typeface="微软雅黑" panose="020B0503020204020204" pitchFamily="34" charset="-122"/>
              </a:rPr>
              <a:t>频繁项集的产生及其经典算法之一</a:t>
            </a:r>
            <a:r>
              <a:rPr lang="en-US" altLang="zh-CN" b="1" dirty="0">
                <a:solidFill>
                  <a:srgbClr val="3D89BC"/>
                </a:solidFill>
                <a:latin typeface="微软雅黑" panose="020B0503020204020204" pitchFamily="34" charset="-122"/>
                <a:ea typeface="微软雅黑" panose="020B0503020204020204" pitchFamily="34" charset="-122"/>
              </a:rPr>
              <a:t>——</a:t>
            </a:r>
            <a:r>
              <a:rPr lang="en-US" altLang="zh-CN" b="1" dirty="0" err="1">
                <a:solidFill>
                  <a:srgbClr val="3D89BC"/>
                </a:solidFill>
                <a:latin typeface="微软雅黑" panose="020B0503020204020204" pitchFamily="34" charset="-122"/>
                <a:ea typeface="微软雅黑" panose="020B0503020204020204" pitchFamily="34" charset="-122"/>
              </a:rPr>
              <a:t>Apriori</a:t>
            </a:r>
            <a:r>
              <a:rPr lang="zh-CN" altLang="en-US" b="1" dirty="0">
                <a:solidFill>
                  <a:srgbClr val="3D89BC"/>
                </a:solidFill>
                <a:latin typeface="微软雅黑" panose="020B0503020204020204" pitchFamily="34" charset="-122"/>
                <a:ea typeface="微软雅黑" panose="020B0503020204020204" pitchFamily="34" charset="-122"/>
              </a:rPr>
              <a:t>算法</a:t>
            </a:r>
            <a:endParaRPr lang="zh-CN" altLang="en-US" b="1" dirty="0">
              <a:solidFill>
                <a:srgbClr val="3D89BC"/>
              </a:solidFill>
              <a:latin typeface="微软雅黑" panose="020B0503020204020204" pitchFamily="34" charset="-122"/>
              <a:ea typeface="微软雅黑" panose="020B0503020204020204" pitchFamily="34" charset="-122"/>
            </a:endParaRPr>
          </a:p>
          <a:p>
            <a:endParaRPr lang="zh-CN" altLang="en-US" sz="2000" dirty="0"/>
          </a:p>
        </p:txBody>
      </p:sp>
      <p:sp>
        <p:nvSpPr>
          <p:cNvPr id="12" name="矩形 11"/>
          <p:cNvSpPr/>
          <p:nvPr/>
        </p:nvSpPr>
        <p:spPr>
          <a:xfrm>
            <a:off x="227952" y="1410039"/>
            <a:ext cx="9029893" cy="2492990"/>
          </a:xfrm>
          <a:prstGeom prst="rect">
            <a:avLst/>
          </a:prstGeom>
        </p:spPr>
        <p:txBody>
          <a:bodyPr wrap="square">
            <a:spAutoFit/>
          </a:bodyPr>
          <a:lstStyle/>
          <a:p>
            <a:pPr indent="457200">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&gt;&gt;&gt;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Apriori</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算法</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——5</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改进</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鉴于</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Apriori</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算法需要多次扫描数据库，在实际应用中，运行效率往往不能令人感到满意，尤其是当数据库较大时更为棘手。为了提高</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Apriori</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算法的性能和运行效率，许多专家对</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Apriori</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算法的改进展开了研究，形成了许多改进和扩展</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Apriori</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的方法。</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endParaRPr lang="en-US" altLang="zh-CN" sz="2000" dirty="0"/>
          </a:p>
          <a:p>
            <a:pPr indent="457200">
              <a:lnSpc>
                <a:spcPct val="150000"/>
              </a:lnSpc>
            </a:pPr>
            <a:endParaRPr lang="zh-CN" altLang="en-US" sz="2000"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1"/>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850950" y="1169836"/>
              <a:ext cx="1442090" cy="521969"/>
            </a:xfrm>
            <a:prstGeom prst="rect">
              <a:avLst/>
            </a:prstGeom>
            <a:noFill/>
          </p:spPr>
          <p:txBody>
            <a:bodyPr wrap="none" rtlCol="0">
              <a:spAutoFit/>
            </a:bodyPr>
            <a:lstStyle/>
            <a:p>
              <a:pPr algn="ctr"/>
              <a:r>
                <a:rPr lang="zh-CN" altLang="en-US" sz="2800" dirty="0">
                  <a:solidFill>
                    <a:schemeClr val="accent4"/>
                  </a:solidFill>
                </a:rPr>
                <a:t>第四章　关联规则</a:t>
              </a:r>
              <a:endParaRPr lang="zh-CN" altLang="en-US" sz="2800" dirty="0">
                <a:solidFill>
                  <a:schemeClr val="accent4"/>
                </a:solidFill>
              </a:endParaRPr>
            </a:p>
          </p:txBody>
        </p:sp>
      </p:grpSp>
      <p:grpSp>
        <p:nvGrpSpPr>
          <p:cNvPr id="67" name="组合 66"/>
          <p:cNvGrpSpPr/>
          <p:nvPr/>
        </p:nvGrpSpPr>
        <p:grpSpPr>
          <a:xfrm>
            <a:off x="1769079" y="4248202"/>
            <a:ext cx="5693399" cy="415498"/>
            <a:chOff x="1807265" y="3990447"/>
            <a:chExt cx="5693399" cy="415498"/>
          </a:xfrm>
        </p:grpSpPr>
        <p:sp>
          <p:nvSpPr>
            <p:cNvPr id="47" name="圆角矩形 46"/>
            <p:cNvSpPr/>
            <p:nvPr/>
          </p:nvSpPr>
          <p:spPr>
            <a:xfrm>
              <a:off x="1807265" y="4006379"/>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3990447"/>
              <a:ext cx="4672498" cy="415498"/>
            </a:xfrm>
            <a:prstGeom prst="rect">
              <a:avLst/>
            </a:prstGeom>
          </p:spPr>
          <p:txBody>
            <a:bodyPr wrap="none">
              <a:spAutoFit/>
            </a:bodyPr>
            <a:lstStyle/>
            <a:p>
              <a:pPr lvl="0"/>
              <a:r>
                <a:rPr lang="en-US" altLang="zh-CN" sz="2100" spc="225" dirty="0">
                  <a:solidFill>
                    <a:schemeClr val="bg1"/>
                  </a:solidFill>
                  <a:latin typeface="微软雅黑" panose="020B0503020204020204" pitchFamily="34" charset="-122"/>
                  <a:ea typeface="微软雅黑" panose="020B0503020204020204" pitchFamily="34" charset="-122"/>
                  <a:sym typeface="+mn-ea"/>
                </a:rPr>
                <a:t>4.4</a:t>
              </a:r>
              <a:r>
                <a:rPr lang="zh-CN" altLang="en-US" sz="2100" spc="225" dirty="0">
                  <a:solidFill>
                    <a:schemeClr val="bg1"/>
                  </a:solidFill>
                  <a:latin typeface="微软雅黑" panose="020B0503020204020204" pitchFamily="34" charset="-122"/>
                  <a:ea typeface="微软雅黑" panose="020B0503020204020204" pitchFamily="34" charset="-122"/>
                  <a:sym typeface="+mn-ea"/>
                </a:rPr>
                <a:t>　关联规则的</a:t>
              </a:r>
              <a:r>
                <a:rPr lang="en-US" altLang="zh-CN" sz="2100" spc="225" dirty="0">
                  <a:solidFill>
                    <a:schemeClr val="bg1"/>
                  </a:solidFill>
                  <a:latin typeface="微软雅黑" panose="020B0503020204020204" pitchFamily="34" charset="-122"/>
                  <a:ea typeface="微软雅黑" panose="020B0503020204020204" pitchFamily="34" charset="-122"/>
                  <a:sym typeface="+mn-ea"/>
                </a:rPr>
                <a:t>FP-Growth</a:t>
              </a:r>
              <a:r>
                <a:rPr lang="zh-CN" altLang="en-US" sz="2100" spc="225" dirty="0">
                  <a:solidFill>
                    <a:schemeClr val="bg1"/>
                  </a:solidFill>
                  <a:latin typeface="微软雅黑" panose="020B0503020204020204" pitchFamily="34" charset="-122"/>
                  <a:ea typeface="微软雅黑" panose="020B0503020204020204" pitchFamily="34" charset="-122"/>
                  <a:sym typeface="+mn-ea"/>
                </a:rPr>
                <a:t>算法</a:t>
              </a:r>
              <a:endParaRPr lang="zh-CN" altLang="en-US" sz="2100" spc="225" dirty="0">
                <a:solidFill>
                  <a:schemeClr val="bg1"/>
                </a:solidFill>
                <a:latin typeface="微软雅黑" panose="020B0503020204020204" pitchFamily="34" charset="-122"/>
                <a:ea typeface="微软雅黑" panose="020B0503020204020204" pitchFamily="34" charset="-122"/>
                <a:sym typeface="+mn-ea"/>
              </a:endParaRPr>
            </a:p>
          </p:txBody>
        </p:sp>
      </p:grpSp>
      <p:grpSp>
        <p:nvGrpSpPr>
          <p:cNvPr id="68" name="组合 67"/>
          <p:cNvGrpSpPr/>
          <p:nvPr/>
        </p:nvGrpSpPr>
        <p:grpSpPr>
          <a:xfrm>
            <a:off x="1754535" y="2023920"/>
            <a:ext cx="5693399" cy="415498"/>
            <a:chOff x="1807265" y="2205454"/>
            <a:chExt cx="5693399" cy="415498"/>
          </a:xfrm>
        </p:grpSpPr>
        <p:sp>
          <p:nvSpPr>
            <p:cNvPr id="49" name="圆角矩形 48"/>
            <p:cNvSpPr/>
            <p:nvPr/>
          </p:nvSpPr>
          <p:spPr>
            <a:xfrm>
              <a:off x="1807265" y="2205851"/>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79682" y="2205454"/>
              <a:ext cx="3634328"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4.1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关联规则的基本概念</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5" y="2751712"/>
            <a:ext cx="5693399" cy="426278"/>
            <a:chOff x="1807265" y="2683062"/>
            <a:chExt cx="5693399" cy="426278"/>
          </a:xfrm>
        </p:grpSpPr>
        <p:sp>
          <p:nvSpPr>
            <p:cNvPr id="51" name="圆角矩形 50"/>
            <p:cNvSpPr/>
            <p:nvPr/>
          </p:nvSpPr>
          <p:spPr>
            <a:xfrm>
              <a:off x="1807265" y="2683062"/>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1814" y="2693842"/>
              <a:ext cx="3634328"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4.2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关联规则的挖掘过程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54535" y="3489857"/>
            <a:ext cx="5693399" cy="452868"/>
            <a:chOff x="1807265" y="3171022"/>
            <a:chExt cx="5693399" cy="452868"/>
          </a:xfrm>
        </p:grpSpPr>
        <p:sp>
          <p:nvSpPr>
            <p:cNvPr id="53" name="圆角矩形 52"/>
            <p:cNvSpPr/>
            <p:nvPr/>
          </p:nvSpPr>
          <p:spPr>
            <a:xfrm>
              <a:off x="1807265" y="322969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4" name="矩形 53"/>
            <p:cNvSpPr/>
            <p:nvPr/>
          </p:nvSpPr>
          <p:spPr>
            <a:xfrm>
              <a:off x="1881814" y="3171022"/>
              <a:ext cx="4121641"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4.3</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关联规则的</a:t>
              </a:r>
              <a:r>
                <a:rPr lang="en-US" altLang="zh-CN" sz="2100" spc="225" dirty="0" err="1">
                  <a:solidFill>
                    <a:schemeClr val="tx1">
                      <a:lumMod val="75000"/>
                      <a:lumOff val="25000"/>
                    </a:schemeClr>
                  </a:solidFill>
                  <a:latin typeface="微软雅黑" panose="020B0503020204020204" pitchFamily="34" charset="-122"/>
                  <a:ea typeface="微软雅黑" panose="020B0503020204020204" pitchFamily="34" charset="-122"/>
                </a:rPr>
                <a:t>Apriori</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算法</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5367" y="490091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27"/>
          <p:cNvSpPr txBox="1"/>
          <p:nvPr/>
        </p:nvSpPr>
        <p:spPr>
          <a:xfrm>
            <a:off x="6630203" y="234392"/>
            <a:ext cx="2627642" cy="738664"/>
          </a:xfrm>
          <a:prstGeom prst="rect">
            <a:avLst/>
          </a:prstGeom>
          <a:noFill/>
        </p:spPr>
        <p:txBody>
          <a:bodyPr wrap="none" rtlCol="0">
            <a:spAutoFit/>
          </a:bodyPr>
          <a:lstStyle/>
          <a:p>
            <a:r>
              <a:rPr lang="en-US" altLang="zh-CN" sz="1400" b="1" spc="225" dirty="0">
                <a:solidFill>
                  <a:prstClr val="white"/>
                </a:solidFill>
              </a:rPr>
              <a:t>4.2</a:t>
            </a:r>
            <a:r>
              <a:rPr lang="zh-CN" altLang="en-US" sz="1400" b="1" spc="225" dirty="0">
                <a:solidFill>
                  <a:prstClr val="white"/>
                </a:solidFill>
              </a:rPr>
              <a:t>　关联规则的挖掘过程</a:t>
            </a:r>
            <a:endParaRPr lang="zh-CN" altLang="en-US" sz="1400" b="1" spc="225" dirty="0">
              <a:solidFill>
                <a:prstClr val="white"/>
              </a:solidFill>
            </a:endParaRPr>
          </a:p>
          <a:p>
            <a:endParaRPr lang="zh-CN" altLang="en-US" sz="1400" b="1" spc="225" dirty="0">
              <a:solidFill>
                <a:prstClr val="white"/>
              </a:solidFill>
            </a:endParaRPr>
          </a:p>
          <a:p>
            <a:endParaRPr lang="zh-CN" altLang="en-US" sz="1400" b="1" spc="225" dirty="0">
              <a:solidFill>
                <a:prstClr val="white"/>
              </a:solidFill>
            </a:endParaRPr>
          </a:p>
        </p:txBody>
      </p:sp>
      <p:sp>
        <p:nvSpPr>
          <p:cNvPr id="11" name="矩形 10"/>
          <p:cNvSpPr/>
          <p:nvPr/>
        </p:nvSpPr>
        <p:spPr>
          <a:xfrm>
            <a:off x="442708" y="963408"/>
            <a:ext cx="8075577" cy="677108"/>
          </a:xfrm>
          <a:prstGeom prst="rect">
            <a:avLst/>
          </a:prstGeom>
        </p:spPr>
        <p:txBody>
          <a:bodyPr wrap="square">
            <a:spAutoFit/>
          </a:bodyPr>
          <a:lstStyle/>
          <a:p>
            <a:r>
              <a:rPr lang="zh-CN" altLang="en-US" b="1" dirty="0">
                <a:solidFill>
                  <a:srgbClr val="3D89BC"/>
                </a:solidFill>
                <a:latin typeface="微软雅黑" panose="020B0503020204020204" pitchFamily="34" charset="-122"/>
                <a:ea typeface="微软雅黑" panose="020B0503020204020204" pitchFamily="34" charset="-122"/>
              </a:rPr>
              <a:t>频繁项集的产生及其经典算法之二</a:t>
            </a:r>
            <a:r>
              <a:rPr lang="en-US" altLang="zh-CN" b="1" dirty="0">
                <a:solidFill>
                  <a:srgbClr val="3D89BC"/>
                </a:solidFill>
                <a:latin typeface="微软雅黑" panose="020B0503020204020204" pitchFamily="34" charset="-122"/>
                <a:ea typeface="微软雅黑" panose="020B0503020204020204" pitchFamily="34" charset="-122"/>
              </a:rPr>
              <a:t>——FP-Growth</a:t>
            </a:r>
            <a:r>
              <a:rPr lang="zh-CN" altLang="en-US" b="1" dirty="0">
                <a:solidFill>
                  <a:srgbClr val="3D89BC"/>
                </a:solidFill>
                <a:latin typeface="微软雅黑" panose="020B0503020204020204" pitchFamily="34" charset="-122"/>
                <a:ea typeface="微软雅黑" panose="020B0503020204020204" pitchFamily="34" charset="-122"/>
              </a:rPr>
              <a:t>算法</a:t>
            </a:r>
            <a:endParaRPr lang="zh-CN" altLang="en-US" b="1" dirty="0">
              <a:solidFill>
                <a:srgbClr val="3D89BC"/>
              </a:solidFill>
              <a:latin typeface="微软雅黑" panose="020B0503020204020204" pitchFamily="34" charset="-122"/>
              <a:ea typeface="微软雅黑" panose="020B0503020204020204" pitchFamily="34" charset="-122"/>
            </a:endParaRPr>
          </a:p>
          <a:p>
            <a:endParaRPr lang="zh-CN" altLang="en-US" sz="2000" dirty="0"/>
          </a:p>
        </p:txBody>
      </p:sp>
      <p:sp>
        <p:nvSpPr>
          <p:cNvPr id="12" name="矩形 11"/>
          <p:cNvSpPr/>
          <p:nvPr/>
        </p:nvSpPr>
        <p:spPr>
          <a:xfrm>
            <a:off x="227952" y="1410039"/>
            <a:ext cx="9029893" cy="3693319"/>
          </a:xfrm>
          <a:prstGeom prst="rect">
            <a:avLst/>
          </a:prstGeom>
        </p:spPr>
        <p:txBody>
          <a:bodyPr wrap="square">
            <a:spAutoFit/>
          </a:bodyPr>
          <a:lstStyle/>
          <a:p>
            <a:pPr indent="457200">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&gt;&gt;&gt;FP-Growth</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算法</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——1</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概念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频繁模式树增长算法（</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Frequent Pattern Tree Growth</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采用分而治之的基本思想，将数据库中的频繁项集压缩到一棵频繁模式树中，同时保持项集之间的关联关系。然后将这棵压缩后的频繁模式树分成一些条件子树，每个条件子树对应一个频繁项，从而获得频繁项集，最后进行关联规则挖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endParaRPr lang="en-US" altLang="zh-CN" sz="2000" dirty="0" smtClean="0"/>
          </a:p>
          <a:p>
            <a:pPr indent="457200">
              <a:lnSpc>
                <a:spcPct val="150000"/>
              </a:lnSpc>
            </a:pPr>
            <a:endParaRPr lang="en-US" altLang="zh-CN" sz="2000" dirty="0"/>
          </a:p>
          <a:p>
            <a:pPr indent="457200">
              <a:lnSpc>
                <a:spcPct val="150000"/>
              </a:lnSpc>
            </a:pPr>
            <a:endParaRPr lang="zh-CN" altLang="en-US" sz="2000" dirty="0"/>
          </a:p>
        </p:txBody>
      </p:sp>
      <p:grpSp>
        <p:nvGrpSpPr>
          <p:cNvPr id="13" name="组合 12"/>
          <p:cNvGrpSpPr/>
          <p:nvPr/>
        </p:nvGrpSpPr>
        <p:grpSpPr>
          <a:xfrm>
            <a:off x="-1" y="-2439"/>
            <a:ext cx="9145787" cy="718411"/>
            <a:chOff x="-1" y="190175"/>
            <a:chExt cx="9145786" cy="525795"/>
          </a:xfrm>
        </p:grpSpPr>
        <p:sp>
          <p:nvSpPr>
            <p:cNvPr id="15" name="任意多边形 1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6" name="任意多边形 1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7" name="任意多边形 1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8" name="文本框 6"/>
          <p:cNvSpPr txBox="1"/>
          <p:nvPr/>
        </p:nvSpPr>
        <p:spPr>
          <a:xfrm>
            <a:off x="452232" y="173917"/>
            <a:ext cx="4780732" cy="415498"/>
          </a:xfrm>
          <a:prstGeom prst="rect">
            <a:avLst/>
          </a:prstGeom>
          <a:noFill/>
        </p:spPr>
        <p:txBody>
          <a:bodyPr wrap="none" rtlCol="0">
            <a:spAutoFit/>
          </a:bodyPr>
          <a:lstStyle/>
          <a:p>
            <a:r>
              <a:rPr lang="en-US" altLang="zh-CN" sz="2100" b="1" spc="225" dirty="0">
                <a:solidFill>
                  <a:prstClr val="white"/>
                </a:solidFill>
              </a:rPr>
              <a:t>4.4</a:t>
            </a:r>
            <a:r>
              <a:rPr lang="zh-CN" altLang="en-US" sz="2100" b="1" spc="225" dirty="0">
                <a:solidFill>
                  <a:prstClr val="white"/>
                </a:solidFill>
              </a:rPr>
              <a:t>　关联规则的</a:t>
            </a:r>
            <a:r>
              <a:rPr lang="en-US" altLang="zh-CN" sz="2100" b="1" spc="225" dirty="0">
                <a:solidFill>
                  <a:prstClr val="white"/>
                </a:solidFill>
              </a:rPr>
              <a:t>FP-Growth</a:t>
            </a:r>
            <a:r>
              <a:rPr lang="zh-CN" altLang="en-US" sz="2100" b="1" spc="225" dirty="0">
                <a:solidFill>
                  <a:prstClr val="white"/>
                </a:solidFill>
              </a:rPr>
              <a:t>算法</a:t>
            </a:r>
            <a:endParaRPr lang="zh-CN" altLang="en-US" sz="2100" b="1" spc="225" dirty="0">
              <a:solidFill>
                <a:prstClr val="white"/>
              </a:solidFill>
            </a:endParaRPr>
          </a:p>
        </p:txBody>
      </p:sp>
      <p:sp>
        <p:nvSpPr>
          <p:cNvPr id="1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20" name="文本框 27"/>
          <p:cNvSpPr txBox="1"/>
          <p:nvPr/>
        </p:nvSpPr>
        <p:spPr>
          <a:xfrm>
            <a:off x="6674077" y="236654"/>
            <a:ext cx="1725152" cy="307777"/>
          </a:xfrm>
          <a:prstGeom prst="rect">
            <a:avLst/>
          </a:prstGeom>
          <a:noFill/>
        </p:spPr>
        <p:txBody>
          <a:bodyPr wrap="none" rtlCol="0">
            <a:spAutoFit/>
          </a:bodyPr>
          <a:lstStyle/>
          <a:p>
            <a:r>
              <a:rPr lang="zh-CN" altLang="en-US" sz="1360" spc="225" dirty="0" smtClean="0">
                <a:solidFill>
                  <a:prstClr val="white"/>
                </a:solidFill>
              </a:rPr>
              <a:t>第四章 关联规则</a:t>
            </a:r>
            <a:endParaRPr lang="zh-CN" altLang="en-US" sz="1360" spc="22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3474028" cy="415498"/>
          </a:xfrm>
          <a:prstGeom prst="rect">
            <a:avLst/>
          </a:prstGeom>
          <a:noFill/>
        </p:spPr>
        <p:txBody>
          <a:bodyPr wrap="none" rtlCol="0">
            <a:spAutoFit/>
          </a:bodyPr>
          <a:lstStyle/>
          <a:p>
            <a:r>
              <a:rPr lang="en-US" altLang="zh-CN" sz="2100" b="1" spc="225" dirty="0">
                <a:solidFill>
                  <a:prstClr val="white"/>
                </a:solidFill>
              </a:rPr>
              <a:t>4.1 </a:t>
            </a:r>
            <a:r>
              <a:rPr lang="zh-CN" altLang="en-US" sz="2100" b="1" spc="225" dirty="0">
                <a:solidFill>
                  <a:prstClr val="white"/>
                </a:solidFill>
              </a:rPr>
              <a:t>关联规则的基本概念</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25152" cy="307777"/>
          </a:xfrm>
          <a:prstGeom prst="rect">
            <a:avLst/>
          </a:prstGeom>
          <a:noFill/>
        </p:spPr>
        <p:txBody>
          <a:bodyPr wrap="none" rtlCol="0">
            <a:spAutoFit/>
          </a:bodyPr>
          <a:lstStyle/>
          <a:p>
            <a:r>
              <a:rPr lang="zh-CN" altLang="en-US" sz="1400" spc="225" dirty="0" smtClean="0">
                <a:solidFill>
                  <a:prstClr val="white"/>
                </a:solidFill>
              </a:rPr>
              <a:t>第四章 关联</a:t>
            </a:r>
            <a:r>
              <a:rPr lang="zh-CN" altLang="en-US" sz="1360" spc="225" dirty="0" smtClean="0">
                <a:solidFill>
                  <a:prstClr val="white"/>
                </a:solidFill>
              </a:rPr>
              <a:t>规则</a:t>
            </a:r>
            <a:endParaRPr lang="zh-CN" altLang="en-US" sz="1360" spc="225" dirty="0">
              <a:solidFill>
                <a:prstClr val="white"/>
              </a:solidFill>
            </a:endParaRPr>
          </a:p>
        </p:txBody>
      </p:sp>
      <p:sp>
        <p:nvSpPr>
          <p:cNvPr id="11" name="矩形 10"/>
          <p:cNvSpPr/>
          <p:nvPr/>
        </p:nvSpPr>
        <p:spPr>
          <a:xfrm>
            <a:off x="452232" y="1491868"/>
            <a:ext cx="8075577" cy="2264851"/>
          </a:xfrm>
          <a:prstGeom prst="rect">
            <a:avLst/>
          </a:prstGeom>
        </p:spPr>
        <p:txBody>
          <a:bodyPr wrap="square">
            <a:spAutoFit/>
          </a:bodyPr>
          <a:lstStyle/>
          <a:p>
            <a:pPr indent="457200">
              <a:lnSpc>
                <a:spcPct val="150000"/>
              </a:lnSpc>
            </a:pP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关联规则概念最早是由Agrawal等人在1993年首先提出的，最初的动机是针对购物篮分析问题提出的，其目的是为了发现交易数据库中不同商品之间的联系规则。Agrawal等人于1993年提出了关联规则挖掘算法AIS，但是性能较差。1994年，他们建立了项目集格空间理论，并提出了著名的Apriori算法，至今Apriori仍然作为关联规则挖掘的经典算法被广泛讨论，以后诸多的研究人员对关联规则的挖掘问题进行了大量的研究。</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27"/>
          <p:cNvSpPr txBox="1"/>
          <p:nvPr/>
        </p:nvSpPr>
        <p:spPr>
          <a:xfrm>
            <a:off x="6630203" y="234392"/>
            <a:ext cx="2627642" cy="738664"/>
          </a:xfrm>
          <a:prstGeom prst="rect">
            <a:avLst/>
          </a:prstGeom>
          <a:noFill/>
        </p:spPr>
        <p:txBody>
          <a:bodyPr wrap="none" rtlCol="0">
            <a:spAutoFit/>
          </a:bodyPr>
          <a:lstStyle/>
          <a:p>
            <a:r>
              <a:rPr lang="en-US" altLang="zh-CN" sz="1400" b="1" spc="225" dirty="0">
                <a:solidFill>
                  <a:prstClr val="white"/>
                </a:solidFill>
              </a:rPr>
              <a:t>4.2</a:t>
            </a:r>
            <a:r>
              <a:rPr lang="zh-CN" altLang="en-US" sz="1400" b="1" spc="225" dirty="0">
                <a:solidFill>
                  <a:prstClr val="white"/>
                </a:solidFill>
              </a:rPr>
              <a:t>　关联规则的挖掘过程</a:t>
            </a:r>
            <a:endParaRPr lang="zh-CN" altLang="en-US" sz="1400" b="1" spc="225" dirty="0">
              <a:solidFill>
                <a:prstClr val="white"/>
              </a:solidFill>
            </a:endParaRPr>
          </a:p>
          <a:p>
            <a:endParaRPr lang="zh-CN" altLang="en-US" sz="1400" b="1" spc="225" dirty="0">
              <a:solidFill>
                <a:prstClr val="white"/>
              </a:solidFill>
            </a:endParaRPr>
          </a:p>
          <a:p>
            <a:endParaRPr lang="zh-CN" altLang="en-US" sz="1400" b="1" spc="225" dirty="0">
              <a:solidFill>
                <a:prstClr val="white"/>
              </a:solidFill>
            </a:endParaRPr>
          </a:p>
        </p:txBody>
      </p:sp>
      <p:sp>
        <p:nvSpPr>
          <p:cNvPr id="11" name="矩形 10"/>
          <p:cNvSpPr/>
          <p:nvPr/>
        </p:nvSpPr>
        <p:spPr>
          <a:xfrm>
            <a:off x="442708" y="963408"/>
            <a:ext cx="8075577" cy="677108"/>
          </a:xfrm>
          <a:prstGeom prst="rect">
            <a:avLst/>
          </a:prstGeom>
        </p:spPr>
        <p:txBody>
          <a:bodyPr wrap="square">
            <a:spAutoFit/>
          </a:bodyPr>
          <a:lstStyle/>
          <a:p>
            <a:r>
              <a:rPr lang="zh-CN" altLang="en-US" b="1" dirty="0">
                <a:solidFill>
                  <a:srgbClr val="3D89BC"/>
                </a:solidFill>
                <a:latin typeface="微软雅黑" panose="020B0503020204020204" pitchFamily="34" charset="-122"/>
                <a:ea typeface="微软雅黑" panose="020B0503020204020204" pitchFamily="34" charset="-122"/>
              </a:rPr>
              <a:t>频繁项集的产生及其经典算法之二</a:t>
            </a:r>
            <a:r>
              <a:rPr lang="en-US" altLang="zh-CN" b="1" dirty="0">
                <a:solidFill>
                  <a:srgbClr val="3D89BC"/>
                </a:solidFill>
                <a:latin typeface="微软雅黑" panose="020B0503020204020204" pitchFamily="34" charset="-122"/>
                <a:ea typeface="微软雅黑" panose="020B0503020204020204" pitchFamily="34" charset="-122"/>
              </a:rPr>
              <a:t>——FP-Growth</a:t>
            </a:r>
            <a:r>
              <a:rPr lang="zh-CN" altLang="en-US" b="1" dirty="0">
                <a:solidFill>
                  <a:srgbClr val="3D89BC"/>
                </a:solidFill>
                <a:latin typeface="微软雅黑" panose="020B0503020204020204" pitchFamily="34" charset="-122"/>
                <a:ea typeface="微软雅黑" panose="020B0503020204020204" pitchFamily="34" charset="-122"/>
              </a:rPr>
              <a:t>算法</a:t>
            </a:r>
            <a:endParaRPr lang="zh-CN" altLang="en-US" b="1" dirty="0">
              <a:solidFill>
                <a:srgbClr val="3D89BC"/>
              </a:solidFill>
              <a:latin typeface="微软雅黑" panose="020B0503020204020204" pitchFamily="34" charset="-122"/>
              <a:ea typeface="微软雅黑" panose="020B0503020204020204" pitchFamily="34" charset="-122"/>
            </a:endParaRPr>
          </a:p>
          <a:p>
            <a:endParaRPr lang="zh-CN" altLang="en-US" sz="2000" dirty="0"/>
          </a:p>
        </p:txBody>
      </p:sp>
      <p:sp>
        <p:nvSpPr>
          <p:cNvPr id="12" name="矩形 11"/>
          <p:cNvSpPr/>
          <p:nvPr/>
        </p:nvSpPr>
        <p:spPr>
          <a:xfrm>
            <a:off x="227952" y="1410039"/>
            <a:ext cx="9029893" cy="5170646"/>
          </a:xfrm>
          <a:prstGeom prst="rect">
            <a:avLst/>
          </a:prstGeom>
        </p:spPr>
        <p:txBody>
          <a:bodyPr wrap="square">
            <a:spAutoFit/>
          </a:bodyPr>
          <a:lstStyle/>
          <a:p>
            <a:pPr indent="457200">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&gt;&gt;&gt;FP-Growth</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算法</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——2</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构建</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FP</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树</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FP-growth</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算法将数据集的特点以一种树结构的方式存储，称为</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FpTree</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FpTree</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是一种用于编码数据集的有效方式，树结构定义如下：</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public class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FpNode</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String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idName</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 id</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号</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List&lt;</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FpNode</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&gt; children; //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子结点</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FpNode</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parent; //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父结点</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FpNode</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next; //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下一个</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id</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号相同的结点</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long count; //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出现次数</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endParaRPr lang="en-US" altLang="zh-CN" sz="2000" dirty="0" smtClean="0"/>
          </a:p>
          <a:p>
            <a:pPr indent="457200">
              <a:lnSpc>
                <a:spcPct val="150000"/>
              </a:lnSpc>
            </a:pPr>
            <a:endParaRPr lang="en-US" altLang="zh-CN" sz="2000" dirty="0"/>
          </a:p>
          <a:p>
            <a:pPr indent="457200">
              <a:lnSpc>
                <a:spcPct val="150000"/>
              </a:lnSpc>
            </a:pPr>
            <a:endParaRPr lang="zh-CN" altLang="en-US" sz="2000" dirty="0"/>
          </a:p>
        </p:txBody>
      </p:sp>
      <p:grpSp>
        <p:nvGrpSpPr>
          <p:cNvPr id="13" name="组合 12"/>
          <p:cNvGrpSpPr/>
          <p:nvPr/>
        </p:nvGrpSpPr>
        <p:grpSpPr>
          <a:xfrm>
            <a:off x="-1" y="-2439"/>
            <a:ext cx="9145787" cy="718411"/>
            <a:chOff x="-1" y="190175"/>
            <a:chExt cx="9145786" cy="525795"/>
          </a:xfrm>
        </p:grpSpPr>
        <p:sp>
          <p:nvSpPr>
            <p:cNvPr id="15" name="任意多边形 1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6" name="任意多边形 1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7" name="任意多边形 1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8" name="文本框 6"/>
          <p:cNvSpPr txBox="1"/>
          <p:nvPr/>
        </p:nvSpPr>
        <p:spPr>
          <a:xfrm>
            <a:off x="452232" y="173917"/>
            <a:ext cx="4780732" cy="415498"/>
          </a:xfrm>
          <a:prstGeom prst="rect">
            <a:avLst/>
          </a:prstGeom>
          <a:noFill/>
        </p:spPr>
        <p:txBody>
          <a:bodyPr wrap="none" rtlCol="0">
            <a:spAutoFit/>
          </a:bodyPr>
          <a:lstStyle/>
          <a:p>
            <a:r>
              <a:rPr lang="en-US" altLang="zh-CN" sz="2100" b="1" spc="225" dirty="0">
                <a:solidFill>
                  <a:prstClr val="white"/>
                </a:solidFill>
              </a:rPr>
              <a:t>4.4</a:t>
            </a:r>
            <a:r>
              <a:rPr lang="zh-CN" altLang="en-US" sz="2100" b="1" spc="225" dirty="0">
                <a:solidFill>
                  <a:prstClr val="white"/>
                </a:solidFill>
              </a:rPr>
              <a:t>　关联规则的</a:t>
            </a:r>
            <a:r>
              <a:rPr lang="en-US" altLang="zh-CN" sz="2100" b="1" spc="225" dirty="0">
                <a:solidFill>
                  <a:prstClr val="white"/>
                </a:solidFill>
              </a:rPr>
              <a:t>FP-Growth</a:t>
            </a:r>
            <a:r>
              <a:rPr lang="zh-CN" altLang="en-US" sz="2100" b="1" spc="225" dirty="0">
                <a:solidFill>
                  <a:prstClr val="white"/>
                </a:solidFill>
              </a:rPr>
              <a:t>算法</a:t>
            </a:r>
            <a:endParaRPr lang="zh-CN" altLang="en-US" sz="2100" b="1" spc="225" dirty="0">
              <a:solidFill>
                <a:prstClr val="white"/>
              </a:solidFill>
            </a:endParaRPr>
          </a:p>
        </p:txBody>
      </p:sp>
      <p:sp>
        <p:nvSpPr>
          <p:cNvPr id="1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20" name="文本框 27"/>
          <p:cNvSpPr txBox="1"/>
          <p:nvPr/>
        </p:nvSpPr>
        <p:spPr>
          <a:xfrm>
            <a:off x="6674077" y="236654"/>
            <a:ext cx="1725152" cy="307777"/>
          </a:xfrm>
          <a:prstGeom prst="rect">
            <a:avLst/>
          </a:prstGeom>
          <a:noFill/>
        </p:spPr>
        <p:txBody>
          <a:bodyPr wrap="none" rtlCol="0">
            <a:spAutoFit/>
          </a:bodyPr>
          <a:lstStyle/>
          <a:p>
            <a:r>
              <a:rPr lang="zh-CN" altLang="en-US" sz="1400" spc="225" dirty="0" smtClean="0">
                <a:solidFill>
                  <a:prstClr val="white"/>
                </a:solidFill>
              </a:rPr>
              <a:t>第四章 </a:t>
            </a:r>
            <a:r>
              <a:rPr lang="zh-CN" altLang="en-US" sz="1360" spc="225" dirty="0" smtClean="0">
                <a:solidFill>
                  <a:prstClr val="white"/>
                </a:solidFill>
              </a:rPr>
              <a:t>关联</a:t>
            </a:r>
            <a:r>
              <a:rPr lang="zh-CN" altLang="en-US" sz="1400" spc="225" dirty="0" smtClean="0">
                <a:solidFill>
                  <a:prstClr val="white"/>
                </a:solidFill>
              </a:rPr>
              <a:t>规则</a:t>
            </a:r>
            <a:endParaRPr lang="zh-CN" altLang="en-US" sz="1400" spc="22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27"/>
          <p:cNvSpPr txBox="1"/>
          <p:nvPr/>
        </p:nvSpPr>
        <p:spPr>
          <a:xfrm>
            <a:off x="6630203" y="234392"/>
            <a:ext cx="2627642" cy="738664"/>
          </a:xfrm>
          <a:prstGeom prst="rect">
            <a:avLst/>
          </a:prstGeom>
          <a:noFill/>
        </p:spPr>
        <p:txBody>
          <a:bodyPr wrap="none" rtlCol="0">
            <a:spAutoFit/>
          </a:bodyPr>
          <a:lstStyle/>
          <a:p>
            <a:r>
              <a:rPr lang="en-US" altLang="zh-CN" sz="1400" b="1" spc="225" dirty="0">
                <a:solidFill>
                  <a:prstClr val="white"/>
                </a:solidFill>
              </a:rPr>
              <a:t>4.2</a:t>
            </a:r>
            <a:r>
              <a:rPr lang="zh-CN" altLang="en-US" sz="1400" b="1" spc="225" dirty="0">
                <a:solidFill>
                  <a:prstClr val="white"/>
                </a:solidFill>
              </a:rPr>
              <a:t>　关联规则的挖掘过程</a:t>
            </a:r>
            <a:endParaRPr lang="zh-CN" altLang="en-US" sz="1400" b="1" spc="225" dirty="0">
              <a:solidFill>
                <a:prstClr val="white"/>
              </a:solidFill>
            </a:endParaRPr>
          </a:p>
          <a:p>
            <a:endParaRPr lang="zh-CN" altLang="en-US" sz="1400" b="1" spc="225" dirty="0">
              <a:solidFill>
                <a:prstClr val="white"/>
              </a:solidFill>
            </a:endParaRPr>
          </a:p>
          <a:p>
            <a:endParaRPr lang="zh-CN" altLang="en-US" sz="1400" b="1" spc="225" dirty="0">
              <a:solidFill>
                <a:prstClr val="white"/>
              </a:solidFill>
            </a:endParaRPr>
          </a:p>
        </p:txBody>
      </p:sp>
      <p:sp>
        <p:nvSpPr>
          <p:cNvPr id="11" name="矩形 10"/>
          <p:cNvSpPr/>
          <p:nvPr/>
        </p:nvSpPr>
        <p:spPr>
          <a:xfrm>
            <a:off x="442708" y="963408"/>
            <a:ext cx="8075577" cy="677108"/>
          </a:xfrm>
          <a:prstGeom prst="rect">
            <a:avLst/>
          </a:prstGeom>
        </p:spPr>
        <p:txBody>
          <a:bodyPr wrap="square">
            <a:spAutoFit/>
          </a:bodyPr>
          <a:lstStyle/>
          <a:p>
            <a:r>
              <a:rPr lang="zh-CN" altLang="en-US" b="1" dirty="0">
                <a:solidFill>
                  <a:srgbClr val="3D89BC"/>
                </a:solidFill>
                <a:latin typeface="微软雅黑" panose="020B0503020204020204" pitchFamily="34" charset="-122"/>
                <a:ea typeface="微软雅黑" panose="020B0503020204020204" pitchFamily="34" charset="-122"/>
              </a:rPr>
              <a:t>频繁项集的产生及其经典算法之二</a:t>
            </a:r>
            <a:r>
              <a:rPr lang="en-US" altLang="zh-CN" b="1" dirty="0">
                <a:solidFill>
                  <a:srgbClr val="3D89BC"/>
                </a:solidFill>
                <a:latin typeface="微软雅黑" panose="020B0503020204020204" pitchFamily="34" charset="-122"/>
                <a:ea typeface="微软雅黑" panose="020B0503020204020204" pitchFamily="34" charset="-122"/>
              </a:rPr>
              <a:t>——FP-Growth</a:t>
            </a:r>
            <a:r>
              <a:rPr lang="zh-CN" altLang="en-US" b="1" dirty="0">
                <a:solidFill>
                  <a:srgbClr val="3D89BC"/>
                </a:solidFill>
                <a:latin typeface="微软雅黑" panose="020B0503020204020204" pitchFamily="34" charset="-122"/>
                <a:ea typeface="微软雅黑" panose="020B0503020204020204" pitchFamily="34" charset="-122"/>
              </a:rPr>
              <a:t>算法</a:t>
            </a:r>
            <a:endParaRPr lang="zh-CN" altLang="en-US" b="1" dirty="0">
              <a:solidFill>
                <a:srgbClr val="3D89BC"/>
              </a:solidFill>
              <a:latin typeface="微软雅黑" panose="020B0503020204020204" pitchFamily="34" charset="-122"/>
              <a:ea typeface="微软雅黑" panose="020B0503020204020204" pitchFamily="34" charset="-122"/>
            </a:endParaRPr>
          </a:p>
          <a:p>
            <a:endParaRPr lang="zh-CN" altLang="en-US" sz="2000" dirty="0"/>
          </a:p>
        </p:txBody>
      </p:sp>
      <p:sp>
        <p:nvSpPr>
          <p:cNvPr id="12" name="矩形 11"/>
          <p:cNvSpPr/>
          <p:nvPr/>
        </p:nvSpPr>
        <p:spPr>
          <a:xfrm>
            <a:off x="227952" y="1410039"/>
            <a:ext cx="9029893" cy="2123658"/>
          </a:xfrm>
          <a:prstGeom prst="rect">
            <a:avLst/>
          </a:prstGeom>
        </p:spPr>
        <p:txBody>
          <a:bodyPr wrap="square">
            <a:spAutoFit/>
          </a:bodyPr>
          <a:lstStyle/>
          <a:p>
            <a:pPr indent="457200">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&gt;&gt;&gt;FP-Growth</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算法</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——2</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构建</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FP</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树</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树的每一个结点</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FpNode</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代表一个项，项的内容包括</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id</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号</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idName</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、子结点</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children</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、父结点</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parent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、下一个</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id</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号相同的结点</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next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以及该项的出现次数</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count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endParaRPr lang="en-US" altLang="zh-CN" sz="2000" dirty="0"/>
          </a:p>
          <a:p>
            <a:pPr indent="457200">
              <a:lnSpc>
                <a:spcPct val="150000"/>
              </a:lnSpc>
            </a:pPr>
            <a:endParaRPr lang="zh-CN" altLang="en-US" sz="2000" dirty="0"/>
          </a:p>
        </p:txBody>
      </p:sp>
      <p:grpSp>
        <p:nvGrpSpPr>
          <p:cNvPr id="13" name="组合 12"/>
          <p:cNvGrpSpPr/>
          <p:nvPr/>
        </p:nvGrpSpPr>
        <p:grpSpPr>
          <a:xfrm>
            <a:off x="-1" y="-2439"/>
            <a:ext cx="9145787" cy="718411"/>
            <a:chOff x="-1" y="190175"/>
            <a:chExt cx="9145786" cy="525795"/>
          </a:xfrm>
        </p:grpSpPr>
        <p:sp>
          <p:nvSpPr>
            <p:cNvPr id="15" name="任意多边形 1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6" name="任意多边形 1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7" name="任意多边形 1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8" name="文本框 6"/>
          <p:cNvSpPr txBox="1"/>
          <p:nvPr/>
        </p:nvSpPr>
        <p:spPr>
          <a:xfrm>
            <a:off x="452232" y="173917"/>
            <a:ext cx="4780732" cy="415498"/>
          </a:xfrm>
          <a:prstGeom prst="rect">
            <a:avLst/>
          </a:prstGeom>
          <a:noFill/>
        </p:spPr>
        <p:txBody>
          <a:bodyPr wrap="none" rtlCol="0">
            <a:spAutoFit/>
          </a:bodyPr>
          <a:lstStyle/>
          <a:p>
            <a:r>
              <a:rPr lang="en-US" altLang="zh-CN" sz="2100" b="1" spc="225" dirty="0">
                <a:solidFill>
                  <a:prstClr val="white"/>
                </a:solidFill>
              </a:rPr>
              <a:t>4.4</a:t>
            </a:r>
            <a:r>
              <a:rPr lang="zh-CN" altLang="en-US" sz="2100" b="1" spc="225" dirty="0">
                <a:solidFill>
                  <a:prstClr val="white"/>
                </a:solidFill>
              </a:rPr>
              <a:t>　关联规则的</a:t>
            </a:r>
            <a:r>
              <a:rPr lang="en-US" altLang="zh-CN" sz="2100" b="1" spc="225" dirty="0">
                <a:solidFill>
                  <a:prstClr val="white"/>
                </a:solidFill>
              </a:rPr>
              <a:t>FP-Growth</a:t>
            </a:r>
            <a:r>
              <a:rPr lang="zh-CN" altLang="en-US" sz="2100" b="1" spc="225" dirty="0">
                <a:solidFill>
                  <a:prstClr val="white"/>
                </a:solidFill>
              </a:rPr>
              <a:t>算法</a:t>
            </a:r>
            <a:endParaRPr lang="zh-CN" altLang="en-US" sz="2100" b="1" spc="225" dirty="0">
              <a:solidFill>
                <a:prstClr val="white"/>
              </a:solidFill>
            </a:endParaRPr>
          </a:p>
        </p:txBody>
      </p:sp>
      <p:sp>
        <p:nvSpPr>
          <p:cNvPr id="1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20" name="文本框 27"/>
          <p:cNvSpPr txBox="1"/>
          <p:nvPr/>
        </p:nvSpPr>
        <p:spPr>
          <a:xfrm>
            <a:off x="6674077" y="236654"/>
            <a:ext cx="1725152" cy="307777"/>
          </a:xfrm>
          <a:prstGeom prst="rect">
            <a:avLst/>
          </a:prstGeom>
          <a:noFill/>
        </p:spPr>
        <p:txBody>
          <a:bodyPr wrap="none" rtlCol="0">
            <a:spAutoFit/>
          </a:bodyPr>
          <a:lstStyle/>
          <a:p>
            <a:r>
              <a:rPr lang="zh-CN" altLang="en-US" sz="1360" spc="225" dirty="0" smtClean="0">
                <a:solidFill>
                  <a:prstClr val="white"/>
                </a:solidFill>
              </a:rPr>
              <a:t>第四章 关联规则</a:t>
            </a:r>
            <a:endParaRPr lang="zh-CN" altLang="en-US" sz="1360" spc="22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27"/>
          <p:cNvSpPr txBox="1"/>
          <p:nvPr/>
        </p:nvSpPr>
        <p:spPr>
          <a:xfrm>
            <a:off x="6630203" y="234392"/>
            <a:ext cx="2627642" cy="738664"/>
          </a:xfrm>
          <a:prstGeom prst="rect">
            <a:avLst/>
          </a:prstGeom>
          <a:noFill/>
        </p:spPr>
        <p:txBody>
          <a:bodyPr wrap="none" rtlCol="0">
            <a:spAutoFit/>
          </a:bodyPr>
          <a:lstStyle/>
          <a:p>
            <a:r>
              <a:rPr lang="en-US" altLang="zh-CN" sz="1400" b="1" spc="225" dirty="0">
                <a:solidFill>
                  <a:prstClr val="white"/>
                </a:solidFill>
              </a:rPr>
              <a:t>4.2</a:t>
            </a:r>
            <a:r>
              <a:rPr lang="zh-CN" altLang="en-US" sz="1400" b="1" spc="225" dirty="0">
                <a:solidFill>
                  <a:prstClr val="white"/>
                </a:solidFill>
              </a:rPr>
              <a:t>　关联规则的挖掘过程</a:t>
            </a:r>
            <a:endParaRPr lang="zh-CN" altLang="en-US" sz="1400" b="1" spc="225" dirty="0">
              <a:solidFill>
                <a:prstClr val="white"/>
              </a:solidFill>
            </a:endParaRPr>
          </a:p>
          <a:p>
            <a:endParaRPr lang="zh-CN" altLang="en-US" sz="1400" b="1" spc="225" dirty="0">
              <a:solidFill>
                <a:prstClr val="white"/>
              </a:solidFill>
            </a:endParaRPr>
          </a:p>
          <a:p>
            <a:endParaRPr lang="zh-CN" altLang="en-US" sz="1400" b="1" spc="225" dirty="0">
              <a:solidFill>
                <a:prstClr val="white"/>
              </a:solidFill>
            </a:endParaRPr>
          </a:p>
        </p:txBody>
      </p:sp>
      <p:sp>
        <p:nvSpPr>
          <p:cNvPr id="11" name="矩形 10"/>
          <p:cNvSpPr/>
          <p:nvPr/>
        </p:nvSpPr>
        <p:spPr>
          <a:xfrm>
            <a:off x="442708" y="963408"/>
            <a:ext cx="8075577" cy="677108"/>
          </a:xfrm>
          <a:prstGeom prst="rect">
            <a:avLst/>
          </a:prstGeom>
        </p:spPr>
        <p:txBody>
          <a:bodyPr wrap="square">
            <a:spAutoFit/>
          </a:bodyPr>
          <a:lstStyle/>
          <a:p>
            <a:r>
              <a:rPr lang="zh-CN" altLang="en-US" b="1" dirty="0">
                <a:solidFill>
                  <a:srgbClr val="3D89BC"/>
                </a:solidFill>
                <a:latin typeface="微软雅黑" panose="020B0503020204020204" pitchFamily="34" charset="-122"/>
                <a:ea typeface="微软雅黑" panose="020B0503020204020204" pitchFamily="34" charset="-122"/>
              </a:rPr>
              <a:t>频繁项集的产生及其经典算法之二</a:t>
            </a:r>
            <a:r>
              <a:rPr lang="en-US" altLang="zh-CN" b="1" dirty="0">
                <a:solidFill>
                  <a:srgbClr val="3D89BC"/>
                </a:solidFill>
                <a:latin typeface="微软雅黑" panose="020B0503020204020204" pitchFamily="34" charset="-122"/>
                <a:ea typeface="微软雅黑" panose="020B0503020204020204" pitchFamily="34" charset="-122"/>
              </a:rPr>
              <a:t>——FP-Growth</a:t>
            </a:r>
            <a:r>
              <a:rPr lang="zh-CN" altLang="en-US" b="1" dirty="0">
                <a:solidFill>
                  <a:srgbClr val="3D89BC"/>
                </a:solidFill>
                <a:latin typeface="微软雅黑" panose="020B0503020204020204" pitchFamily="34" charset="-122"/>
                <a:ea typeface="微软雅黑" panose="020B0503020204020204" pitchFamily="34" charset="-122"/>
              </a:rPr>
              <a:t>算法</a:t>
            </a:r>
            <a:endParaRPr lang="zh-CN" altLang="en-US" b="1" dirty="0">
              <a:solidFill>
                <a:srgbClr val="3D89BC"/>
              </a:solidFill>
              <a:latin typeface="微软雅黑" panose="020B0503020204020204" pitchFamily="34" charset="-122"/>
              <a:ea typeface="微软雅黑" panose="020B0503020204020204" pitchFamily="34" charset="-122"/>
            </a:endParaRPr>
          </a:p>
          <a:p>
            <a:endParaRPr lang="zh-CN" altLang="en-US" sz="2000" dirty="0"/>
          </a:p>
        </p:txBody>
      </p:sp>
      <p:sp>
        <p:nvSpPr>
          <p:cNvPr id="12" name="矩形 11"/>
          <p:cNvSpPr/>
          <p:nvPr/>
        </p:nvSpPr>
        <p:spPr>
          <a:xfrm>
            <a:off x="227952" y="1410039"/>
            <a:ext cx="9029893" cy="3970318"/>
          </a:xfrm>
          <a:prstGeom prst="rect">
            <a:avLst/>
          </a:prstGeom>
        </p:spPr>
        <p:txBody>
          <a:bodyPr wrap="square">
            <a:spAutoFit/>
          </a:bodyPr>
          <a:lstStyle/>
          <a:p>
            <a:pPr indent="457200">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&gt;&gt;&gt;FP-Growth</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算法</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——3</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从</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FP</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树中挖掘频繁项集</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1</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）从</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header table</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的最下面的</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item</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开始，构造每个</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item</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的条件模式基（</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Conditional Pattern Base</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CPB</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2</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）构造条件</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FP-tree</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Conditional FP-tree</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累加每个</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CPB</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上的</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item</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的频繁度（计数），过滤低于阈值的</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item</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，构建</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FP-tree</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3</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FP-</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Growh</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：递归的挖掘每个条件</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FP-tree</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，累加后缀频繁项集，直到找到</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FP-tree</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为空或者</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FP-tree</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只有一条路径（只有一条路径情况下，所有路径上</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item</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的组合都是频繁项集）。可以证明（严谨的算法和证明在此不进行叙述），频繁项集即不重复也不遗漏。</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endParaRPr lang="en-US" altLang="zh-CN" sz="2000" dirty="0" smtClean="0"/>
          </a:p>
          <a:p>
            <a:pPr indent="457200">
              <a:lnSpc>
                <a:spcPct val="150000"/>
              </a:lnSpc>
            </a:pPr>
            <a:endParaRPr lang="zh-CN" altLang="en-US" sz="2000" dirty="0"/>
          </a:p>
        </p:txBody>
      </p:sp>
      <p:grpSp>
        <p:nvGrpSpPr>
          <p:cNvPr id="13" name="组合 12"/>
          <p:cNvGrpSpPr/>
          <p:nvPr/>
        </p:nvGrpSpPr>
        <p:grpSpPr>
          <a:xfrm>
            <a:off x="-1" y="-2439"/>
            <a:ext cx="9145787" cy="718411"/>
            <a:chOff x="-1" y="190175"/>
            <a:chExt cx="9145786" cy="525795"/>
          </a:xfrm>
        </p:grpSpPr>
        <p:sp>
          <p:nvSpPr>
            <p:cNvPr id="15" name="任意多边形 1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6" name="任意多边形 1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7" name="任意多边形 1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8" name="文本框 6"/>
          <p:cNvSpPr txBox="1"/>
          <p:nvPr/>
        </p:nvSpPr>
        <p:spPr>
          <a:xfrm>
            <a:off x="452232" y="173917"/>
            <a:ext cx="4780732" cy="415498"/>
          </a:xfrm>
          <a:prstGeom prst="rect">
            <a:avLst/>
          </a:prstGeom>
          <a:noFill/>
        </p:spPr>
        <p:txBody>
          <a:bodyPr wrap="none" rtlCol="0">
            <a:spAutoFit/>
          </a:bodyPr>
          <a:lstStyle/>
          <a:p>
            <a:r>
              <a:rPr lang="en-US" altLang="zh-CN" sz="2100" b="1" spc="225" dirty="0">
                <a:solidFill>
                  <a:prstClr val="white"/>
                </a:solidFill>
              </a:rPr>
              <a:t>4.4</a:t>
            </a:r>
            <a:r>
              <a:rPr lang="zh-CN" altLang="en-US" sz="2100" b="1" spc="225" dirty="0">
                <a:solidFill>
                  <a:prstClr val="white"/>
                </a:solidFill>
              </a:rPr>
              <a:t>　关联规则的</a:t>
            </a:r>
            <a:r>
              <a:rPr lang="en-US" altLang="zh-CN" sz="2100" b="1" spc="225" dirty="0">
                <a:solidFill>
                  <a:prstClr val="white"/>
                </a:solidFill>
              </a:rPr>
              <a:t>FP-Growth</a:t>
            </a:r>
            <a:r>
              <a:rPr lang="zh-CN" altLang="en-US" sz="2100" b="1" spc="225" dirty="0">
                <a:solidFill>
                  <a:prstClr val="white"/>
                </a:solidFill>
              </a:rPr>
              <a:t>算法</a:t>
            </a:r>
            <a:endParaRPr lang="zh-CN" altLang="en-US" sz="2100" b="1" spc="225" dirty="0">
              <a:solidFill>
                <a:prstClr val="white"/>
              </a:solidFill>
            </a:endParaRPr>
          </a:p>
        </p:txBody>
      </p:sp>
      <p:sp>
        <p:nvSpPr>
          <p:cNvPr id="1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20" name="文本框 27"/>
          <p:cNvSpPr txBox="1"/>
          <p:nvPr/>
        </p:nvSpPr>
        <p:spPr>
          <a:xfrm>
            <a:off x="6674077" y="236654"/>
            <a:ext cx="1725152" cy="307777"/>
          </a:xfrm>
          <a:prstGeom prst="rect">
            <a:avLst/>
          </a:prstGeom>
          <a:noFill/>
        </p:spPr>
        <p:txBody>
          <a:bodyPr wrap="none" rtlCol="0">
            <a:spAutoFit/>
          </a:bodyPr>
          <a:lstStyle/>
          <a:p>
            <a:r>
              <a:rPr lang="zh-CN" altLang="en-US" sz="1360" spc="225" dirty="0" smtClean="0">
                <a:solidFill>
                  <a:prstClr val="white"/>
                </a:solidFill>
              </a:rPr>
              <a:t>第四章 关联规则</a:t>
            </a:r>
            <a:endParaRPr lang="zh-CN" altLang="en-US" sz="1360" spc="22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27"/>
          <p:cNvSpPr txBox="1"/>
          <p:nvPr/>
        </p:nvSpPr>
        <p:spPr>
          <a:xfrm>
            <a:off x="6630203" y="234392"/>
            <a:ext cx="2627642" cy="738664"/>
          </a:xfrm>
          <a:prstGeom prst="rect">
            <a:avLst/>
          </a:prstGeom>
          <a:noFill/>
        </p:spPr>
        <p:txBody>
          <a:bodyPr wrap="none" rtlCol="0">
            <a:spAutoFit/>
          </a:bodyPr>
          <a:lstStyle/>
          <a:p>
            <a:r>
              <a:rPr lang="en-US" altLang="zh-CN" sz="1400" b="1" spc="225" dirty="0">
                <a:solidFill>
                  <a:prstClr val="white"/>
                </a:solidFill>
              </a:rPr>
              <a:t>4.2</a:t>
            </a:r>
            <a:r>
              <a:rPr lang="zh-CN" altLang="en-US" sz="1400" b="1" spc="225" dirty="0">
                <a:solidFill>
                  <a:prstClr val="white"/>
                </a:solidFill>
              </a:rPr>
              <a:t>　关联规则的挖掘过程</a:t>
            </a:r>
            <a:endParaRPr lang="zh-CN" altLang="en-US" sz="1400" b="1" spc="225" dirty="0">
              <a:solidFill>
                <a:prstClr val="white"/>
              </a:solidFill>
            </a:endParaRPr>
          </a:p>
          <a:p>
            <a:endParaRPr lang="zh-CN" altLang="en-US" sz="1400" b="1" spc="225" dirty="0">
              <a:solidFill>
                <a:prstClr val="white"/>
              </a:solidFill>
            </a:endParaRPr>
          </a:p>
          <a:p>
            <a:endParaRPr lang="zh-CN" altLang="en-US" sz="1400" b="1" spc="225" dirty="0">
              <a:solidFill>
                <a:prstClr val="white"/>
              </a:solidFill>
            </a:endParaRPr>
          </a:p>
        </p:txBody>
      </p:sp>
      <p:sp>
        <p:nvSpPr>
          <p:cNvPr id="12" name="矩形 11"/>
          <p:cNvSpPr/>
          <p:nvPr/>
        </p:nvSpPr>
        <p:spPr>
          <a:xfrm>
            <a:off x="250672" y="1649769"/>
            <a:ext cx="9029893" cy="418191"/>
          </a:xfrm>
          <a:prstGeom prst="rect">
            <a:avLst/>
          </a:prstGeom>
        </p:spPr>
        <p:txBody>
          <a:bodyPr wrap="square">
            <a:spAutoFit/>
          </a:bodyPr>
          <a:lstStyle/>
          <a:p>
            <a:pPr indent="457200">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&gt;&gt;&gt; FP-Growth</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算法</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——4</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步骤</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
        <p:nvSpPr>
          <p:cNvPr id="13" name="矩形 12"/>
          <p:cNvSpPr/>
          <p:nvPr/>
        </p:nvSpPr>
        <p:spPr>
          <a:xfrm>
            <a:off x="278407" y="2442265"/>
            <a:ext cx="3281989" cy="338554"/>
          </a:xfrm>
          <a:prstGeom prst="rect">
            <a:avLst/>
          </a:prstGeom>
        </p:spPr>
        <p:txBody>
          <a:bodyPr wrap="none">
            <a:spAutoFit/>
          </a:bodyPr>
          <a:lstStyle/>
          <a:p>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FP-Growth</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算法由以下步骤组成：</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
        <p:nvSpPr>
          <p:cNvPr id="15" name="矩形 14"/>
          <p:cNvSpPr/>
          <p:nvPr/>
        </p:nvSpPr>
        <p:spPr>
          <a:xfrm>
            <a:off x="1286342" y="3148724"/>
            <a:ext cx="2527754" cy="523220"/>
          </a:xfrm>
          <a:prstGeom prst="rect">
            <a:avLst/>
          </a:prstGeom>
          <a:solidFill>
            <a:schemeClr val="accent1"/>
          </a:solidFill>
        </p:spPr>
        <p:txBody>
          <a:bodyPr wrap="square">
            <a:spAutoFit/>
          </a:bodyPr>
          <a:lstStyle/>
          <a:p>
            <a:r>
              <a:rPr lang="zh-CN" altLang="zh-CN" sz="1400" dirty="0">
                <a:solidFill>
                  <a:schemeClr val="bg1"/>
                </a:solidFill>
              </a:rPr>
              <a:t>扫描事务数据库</a:t>
            </a:r>
            <a:r>
              <a:rPr lang="en-US" altLang="zh-CN" sz="1400" i="1" dirty="0">
                <a:solidFill>
                  <a:schemeClr val="bg1"/>
                </a:solidFill>
              </a:rPr>
              <a:t>D</a:t>
            </a:r>
            <a:r>
              <a:rPr lang="zh-CN" altLang="zh-CN" sz="1400" dirty="0">
                <a:solidFill>
                  <a:schemeClr val="bg1"/>
                </a:solidFill>
              </a:rPr>
              <a:t>，生成频繁</a:t>
            </a:r>
            <a:r>
              <a:rPr lang="en-US" altLang="zh-CN" sz="1400" dirty="0">
                <a:solidFill>
                  <a:schemeClr val="bg1"/>
                </a:solidFill>
              </a:rPr>
              <a:t>1</a:t>
            </a:r>
            <a:r>
              <a:rPr lang="zh-CN" altLang="zh-CN" sz="1400" dirty="0">
                <a:solidFill>
                  <a:schemeClr val="bg1"/>
                </a:solidFill>
              </a:rPr>
              <a:t>项集</a:t>
            </a:r>
            <a:r>
              <a:rPr lang="en-US" altLang="zh-CN" sz="1400" i="1" dirty="0">
                <a:solidFill>
                  <a:schemeClr val="bg1"/>
                </a:solidFill>
              </a:rPr>
              <a:t>L</a:t>
            </a:r>
            <a:r>
              <a:rPr lang="en-US" altLang="zh-CN" sz="1400" baseline="-25000" dirty="0">
                <a:solidFill>
                  <a:schemeClr val="bg1"/>
                </a:solidFill>
              </a:rPr>
              <a:t>1</a:t>
            </a:r>
            <a:endParaRPr lang="zh-CN" altLang="en-US" sz="1400" dirty="0">
              <a:solidFill>
                <a:schemeClr val="bg1"/>
              </a:solidFill>
            </a:endParaRPr>
          </a:p>
        </p:txBody>
      </p:sp>
      <p:sp>
        <p:nvSpPr>
          <p:cNvPr id="16" name="矩形 15"/>
          <p:cNvSpPr/>
          <p:nvPr/>
        </p:nvSpPr>
        <p:spPr>
          <a:xfrm>
            <a:off x="1286344" y="3848784"/>
            <a:ext cx="2527753" cy="738664"/>
          </a:xfrm>
          <a:prstGeom prst="rect">
            <a:avLst/>
          </a:prstGeom>
          <a:solidFill>
            <a:schemeClr val="accent1"/>
          </a:solidFill>
        </p:spPr>
        <p:txBody>
          <a:bodyPr wrap="square">
            <a:spAutoFit/>
          </a:bodyPr>
          <a:lstStyle/>
          <a:p>
            <a:r>
              <a:rPr lang="zh-CN" altLang="zh-CN" sz="1400" dirty="0">
                <a:solidFill>
                  <a:schemeClr val="bg1"/>
                </a:solidFill>
              </a:rPr>
              <a:t>将频繁</a:t>
            </a:r>
            <a:r>
              <a:rPr lang="en-US" altLang="zh-CN" sz="1400" dirty="0">
                <a:solidFill>
                  <a:schemeClr val="bg1"/>
                </a:solidFill>
              </a:rPr>
              <a:t>1</a:t>
            </a:r>
            <a:r>
              <a:rPr lang="zh-CN" altLang="zh-CN" sz="1400" dirty="0">
                <a:solidFill>
                  <a:schemeClr val="bg1"/>
                </a:solidFill>
              </a:rPr>
              <a:t>项集</a:t>
            </a:r>
            <a:r>
              <a:rPr lang="en-US" altLang="zh-CN" sz="1400" i="1" dirty="0">
                <a:solidFill>
                  <a:schemeClr val="bg1"/>
                </a:solidFill>
              </a:rPr>
              <a:t>L</a:t>
            </a:r>
            <a:r>
              <a:rPr lang="en-US" altLang="zh-CN" sz="1400" baseline="-25000" dirty="0">
                <a:solidFill>
                  <a:schemeClr val="bg1"/>
                </a:solidFill>
              </a:rPr>
              <a:t>1</a:t>
            </a:r>
            <a:r>
              <a:rPr lang="zh-CN" altLang="zh-CN" sz="1400" dirty="0">
                <a:solidFill>
                  <a:schemeClr val="bg1"/>
                </a:solidFill>
              </a:rPr>
              <a:t>按照支持度递减顺序排序，得到排序后的项集</a:t>
            </a:r>
            <a:r>
              <a:rPr lang="en-US" altLang="zh-CN" sz="1400" i="1" dirty="0">
                <a:solidFill>
                  <a:schemeClr val="bg1"/>
                </a:solidFill>
              </a:rPr>
              <a:t>L</a:t>
            </a:r>
            <a:r>
              <a:rPr lang="en-US" altLang="zh-CN" sz="1400" baseline="-25000" dirty="0">
                <a:solidFill>
                  <a:schemeClr val="bg1"/>
                </a:solidFill>
              </a:rPr>
              <a:t>1</a:t>
            </a:r>
            <a:endParaRPr lang="zh-CN" altLang="en-US" sz="1400" dirty="0">
              <a:solidFill>
                <a:schemeClr val="bg1"/>
              </a:solidFill>
            </a:endParaRPr>
          </a:p>
        </p:txBody>
      </p:sp>
      <p:sp>
        <p:nvSpPr>
          <p:cNvPr id="17" name="矩形 16"/>
          <p:cNvSpPr/>
          <p:nvPr/>
        </p:nvSpPr>
        <p:spPr>
          <a:xfrm>
            <a:off x="1286341" y="4764288"/>
            <a:ext cx="2527754" cy="307777"/>
          </a:xfrm>
          <a:prstGeom prst="rect">
            <a:avLst/>
          </a:prstGeom>
          <a:solidFill>
            <a:schemeClr val="accent1"/>
          </a:solidFill>
        </p:spPr>
        <p:txBody>
          <a:bodyPr wrap="square">
            <a:spAutoFit/>
          </a:bodyPr>
          <a:lstStyle/>
          <a:p>
            <a:r>
              <a:rPr lang="zh-CN" altLang="zh-CN" sz="1400" dirty="0">
                <a:solidFill>
                  <a:schemeClr val="bg1"/>
                </a:solidFill>
              </a:rPr>
              <a:t>构造</a:t>
            </a:r>
            <a:r>
              <a:rPr lang="en-US" altLang="zh-CN" sz="1400" dirty="0">
                <a:solidFill>
                  <a:schemeClr val="bg1"/>
                </a:solidFill>
              </a:rPr>
              <a:t>FP</a:t>
            </a:r>
            <a:r>
              <a:rPr lang="zh-CN" altLang="zh-CN" sz="1400" dirty="0">
                <a:solidFill>
                  <a:schemeClr val="bg1"/>
                </a:solidFill>
              </a:rPr>
              <a:t>树</a:t>
            </a:r>
            <a:endParaRPr lang="zh-CN" altLang="en-US" sz="1400" dirty="0">
              <a:solidFill>
                <a:schemeClr val="bg1"/>
              </a:solidFill>
            </a:endParaRPr>
          </a:p>
        </p:txBody>
      </p:sp>
      <p:sp>
        <p:nvSpPr>
          <p:cNvPr id="18" name="矩形 17"/>
          <p:cNvSpPr/>
          <p:nvPr/>
        </p:nvSpPr>
        <p:spPr>
          <a:xfrm>
            <a:off x="1286341" y="5248905"/>
            <a:ext cx="2527754" cy="523220"/>
          </a:xfrm>
          <a:prstGeom prst="rect">
            <a:avLst/>
          </a:prstGeom>
          <a:solidFill>
            <a:schemeClr val="accent1"/>
          </a:solidFill>
        </p:spPr>
        <p:txBody>
          <a:bodyPr wrap="square">
            <a:spAutoFit/>
          </a:bodyPr>
          <a:lstStyle/>
          <a:p>
            <a:r>
              <a:rPr lang="zh-CN" altLang="zh-CN" sz="1400" dirty="0">
                <a:solidFill>
                  <a:schemeClr val="bg1"/>
                </a:solidFill>
              </a:rPr>
              <a:t>通过后缀模式与条件</a:t>
            </a:r>
            <a:r>
              <a:rPr lang="en-US" altLang="zh-CN" sz="1400" dirty="0">
                <a:solidFill>
                  <a:schemeClr val="bg1"/>
                </a:solidFill>
              </a:rPr>
              <a:t>FP</a:t>
            </a:r>
            <a:r>
              <a:rPr lang="zh-CN" altLang="zh-CN" sz="1400" dirty="0">
                <a:solidFill>
                  <a:schemeClr val="bg1"/>
                </a:solidFill>
              </a:rPr>
              <a:t>树产生的频繁模式连接实现模式增长</a:t>
            </a:r>
            <a:endParaRPr lang="zh-CN" altLang="en-US" sz="1400" dirty="0">
              <a:solidFill>
                <a:schemeClr val="bg1"/>
              </a:solidFill>
            </a:endParaRPr>
          </a:p>
        </p:txBody>
      </p:sp>
      <p:sp>
        <p:nvSpPr>
          <p:cNvPr id="19" name="矩形 18"/>
          <p:cNvSpPr/>
          <p:nvPr/>
        </p:nvSpPr>
        <p:spPr>
          <a:xfrm>
            <a:off x="885179" y="3148725"/>
            <a:ext cx="273377" cy="52322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20" name="矩形 19"/>
          <p:cNvSpPr/>
          <p:nvPr/>
        </p:nvSpPr>
        <p:spPr>
          <a:xfrm>
            <a:off x="885179" y="3848784"/>
            <a:ext cx="273377" cy="73866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21" name="矩形 20"/>
          <p:cNvSpPr/>
          <p:nvPr/>
        </p:nvSpPr>
        <p:spPr>
          <a:xfrm>
            <a:off x="885179" y="4764288"/>
            <a:ext cx="273377" cy="30777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22" name="矩形 21"/>
          <p:cNvSpPr/>
          <p:nvPr/>
        </p:nvSpPr>
        <p:spPr>
          <a:xfrm>
            <a:off x="885179" y="5248906"/>
            <a:ext cx="273377" cy="52322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pic>
        <p:nvPicPr>
          <p:cNvPr id="23" name="图片 24" descr="说明: 7-12"/>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t="3903" r="9499" b="9444"/>
          <a:stretch>
            <a:fillRect/>
          </a:stretch>
        </p:blipFill>
        <p:spPr bwMode="auto">
          <a:xfrm>
            <a:off x="4765619" y="2607532"/>
            <a:ext cx="3581399" cy="2902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矩形 23"/>
          <p:cNvSpPr/>
          <p:nvPr/>
        </p:nvSpPr>
        <p:spPr>
          <a:xfrm>
            <a:off x="5712978" y="5647588"/>
            <a:ext cx="1686680" cy="338554"/>
          </a:xfrm>
          <a:prstGeom prst="rect">
            <a:avLst/>
          </a:prstGeom>
        </p:spPr>
        <p:txBody>
          <a:bodyPr wrap="none">
            <a:spAutoFit/>
          </a:bodyPr>
          <a:lstStyle/>
          <a:p>
            <a:pPr algn="ct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图</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2  FP</a:t>
            </a:r>
            <a:r>
              <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树的构造</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grpSp>
        <p:nvGrpSpPr>
          <p:cNvPr id="25" name="组合 24"/>
          <p:cNvGrpSpPr/>
          <p:nvPr/>
        </p:nvGrpSpPr>
        <p:grpSpPr>
          <a:xfrm>
            <a:off x="-1" y="-2439"/>
            <a:ext cx="9145787" cy="718411"/>
            <a:chOff x="-1" y="190175"/>
            <a:chExt cx="9145786" cy="525795"/>
          </a:xfrm>
        </p:grpSpPr>
        <p:sp>
          <p:nvSpPr>
            <p:cNvPr id="26" name="任意多边形 25"/>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27" name="任意多边形 26"/>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28" name="任意多边形 27"/>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29" name="文本框 6"/>
          <p:cNvSpPr txBox="1"/>
          <p:nvPr/>
        </p:nvSpPr>
        <p:spPr>
          <a:xfrm>
            <a:off x="452232" y="173917"/>
            <a:ext cx="4780732" cy="415498"/>
          </a:xfrm>
          <a:prstGeom prst="rect">
            <a:avLst/>
          </a:prstGeom>
          <a:noFill/>
        </p:spPr>
        <p:txBody>
          <a:bodyPr wrap="none" rtlCol="0">
            <a:spAutoFit/>
          </a:bodyPr>
          <a:lstStyle/>
          <a:p>
            <a:r>
              <a:rPr lang="en-US" altLang="zh-CN" sz="2100" b="1" spc="225" dirty="0">
                <a:solidFill>
                  <a:prstClr val="white"/>
                </a:solidFill>
              </a:rPr>
              <a:t>4.4</a:t>
            </a:r>
            <a:r>
              <a:rPr lang="zh-CN" altLang="en-US" sz="2100" b="1" spc="225" dirty="0">
                <a:solidFill>
                  <a:prstClr val="white"/>
                </a:solidFill>
              </a:rPr>
              <a:t>　关联规则的</a:t>
            </a:r>
            <a:r>
              <a:rPr lang="en-US" altLang="zh-CN" sz="2100" b="1" spc="225" dirty="0">
                <a:solidFill>
                  <a:prstClr val="white"/>
                </a:solidFill>
              </a:rPr>
              <a:t>FP-Growth</a:t>
            </a:r>
            <a:r>
              <a:rPr lang="zh-CN" altLang="en-US" sz="2100" b="1" spc="225" dirty="0">
                <a:solidFill>
                  <a:prstClr val="white"/>
                </a:solidFill>
              </a:rPr>
              <a:t>算法</a:t>
            </a:r>
            <a:endParaRPr lang="zh-CN" altLang="en-US" sz="2100" b="1" spc="225" dirty="0">
              <a:solidFill>
                <a:prstClr val="white"/>
              </a:solidFill>
            </a:endParaRPr>
          </a:p>
        </p:txBody>
      </p:sp>
      <p:sp>
        <p:nvSpPr>
          <p:cNvPr id="30"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31" name="文本框 27"/>
          <p:cNvSpPr txBox="1"/>
          <p:nvPr/>
        </p:nvSpPr>
        <p:spPr>
          <a:xfrm>
            <a:off x="6674077" y="236654"/>
            <a:ext cx="1725152" cy="307777"/>
          </a:xfrm>
          <a:prstGeom prst="rect">
            <a:avLst/>
          </a:prstGeom>
          <a:noFill/>
        </p:spPr>
        <p:txBody>
          <a:bodyPr wrap="none" rtlCol="0">
            <a:spAutoFit/>
          </a:bodyPr>
          <a:lstStyle/>
          <a:p>
            <a:r>
              <a:rPr lang="zh-CN" altLang="en-US" sz="1360" spc="225" dirty="0" smtClean="0">
                <a:solidFill>
                  <a:prstClr val="white"/>
                </a:solidFill>
              </a:rPr>
              <a:t>第四章 关联规则</a:t>
            </a:r>
            <a:endParaRPr lang="zh-CN" altLang="en-US" sz="1360" spc="225" dirty="0">
              <a:solidFill>
                <a:prstClr val="white"/>
              </a:solidFill>
            </a:endParaRPr>
          </a:p>
        </p:txBody>
      </p:sp>
      <p:sp>
        <p:nvSpPr>
          <p:cNvPr id="32" name="矩形 31"/>
          <p:cNvSpPr/>
          <p:nvPr/>
        </p:nvSpPr>
        <p:spPr>
          <a:xfrm>
            <a:off x="442708" y="963408"/>
            <a:ext cx="8075577" cy="677108"/>
          </a:xfrm>
          <a:prstGeom prst="rect">
            <a:avLst/>
          </a:prstGeom>
        </p:spPr>
        <p:txBody>
          <a:bodyPr wrap="square">
            <a:spAutoFit/>
          </a:bodyPr>
          <a:lstStyle/>
          <a:p>
            <a:r>
              <a:rPr lang="zh-CN" altLang="en-US" b="1" dirty="0">
                <a:solidFill>
                  <a:srgbClr val="3D89BC"/>
                </a:solidFill>
                <a:latin typeface="微软雅黑" panose="020B0503020204020204" pitchFamily="34" charset="-122"/>
                <a:ea typeface="微软雅黑" panose="020B0503020204020204" pitchFamily="34" charset="-122"/>
              </a:rPr>
              <a:t>频繁项集的产生及其经典算法之二</a:t>
            </a:r>
            <a:r>
              <a:rPr lang="en-US" altLang="zh-CN" b="1" dirty="0">
                <a:solidFill>
                  <a:srgbClr val="3D89BC"/>
                </a:solidFill>
                <a:latin typeface="微软雅黑" panose="020B0503020204020204" pitchFamily="34" charset="-122"/>
                <a:ea typeface="微软雅黑" panose="020B0503020204020204" pitchFamily="34" charset="-122"/>
              </a:rPr>
              <a:t>——FP-Growth</a:t>
            </a:r>
            <a:r>
              <a:rPr lang="zh-CN" altLang="en-US" b="1" dirty="0">
                <a:solidFill>
                  <a:srgbClr val="3D89BC"/>
                </a:solidFill>
                <a:latin typeface="微软雅黑" panose="020B0503020204020204" pitchFamily="34" charset="-122"/>
                <a:ea typeface="微软雅黑" panose="020B0503020204020204" pitchFamily="34" charset="-122"/>
              </a:rPr>
              <a:t>算法</a:t>
            </a:r>
            <a:endParaRPr lang="zh-CN" altLang="en-US" b="1" dirty="0">
              <a:solidFill>
                <a:srgbClr val="3D89BC"/>
              </a:solidFill>
              <a:latin typeface="微软雅黑" panose="020B0503020204020204" pitchFamily="34" charset="-122"/>
              <a:ea typeface="微软雅黑" panose="020B0503020204020204" pitchFamily="34" charset="-122"/>
            </a:endParaRPr>
          </a:p>
          <a:p>
            <a:endParaRPr lang="zh-CN" altLang="en-US" sz="2000"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27"/>
          <p:cNvSpPr txBox="1"/>
          <p:nvPr/>
        </p:nvSpPr>
        <p:spPr>
          <a:xfrm>
            <a:off x="6630203" y="234392"/>
            <a:ext cx="2627642" cy="738664"/>
          </a:xfrm>
          <a:prstGeom prst="rect">
            <a:avLst/>
          </a:prstGeom>
          <a:noFill/>
        </p:spPr>
        <p:txBody>
          <a:bodyPr wrap="none" rtlCol="0">
            <a:spAutoFit/>
          </a:bodyPr>
          <a:lstStyle/>
          <a:p>
            <a:r>
              <a:rPr lang="en-US" altLang="zh-CN" sz="1400" b="1" spc="225" dirty="0">
                <a:solidFill>
                  <a:prstClr val="white"/>
                </a:solidFill>
              </a:rPr>
              <a:t>4.2</a:t>
            </a:r>
            <a:r>
              <a:rPr lang="zh-CN" altLang="en-US" sz="1400" b="1" spc="225" dirty="0">
                <a:solidFill>
                  <a:prstClr val="white"/>
                </a:solidFill>
              </a:rPr>
              <a:t>　关联规则的挖掘过程</a:t>
            </a:r>
            <a:endParaRPr lang="zh-CN" altLang="en-US" sz="1400" b="1" spc="225" dirty="0">
              <a:solidFill>
                <a:prstClr val="white"/>
              </a:solidFill>
            </a:endParaRPr>
          </a:p>
          <a:p>
            <a:endParaRPr lang="zh-CN" altLang="en-US" sz="1400" b="1" spc="225" dirty="0">
              <a:solidFill>
                <a:prstClr val="white"/>
              </a:solidFill>
            </a:endParaRPr>
          </a:p>
          <a:p>
            <a:endParaRPr lang="zh-CN" altLang="en-US" sz="1400" b="1" spc="225" dirty="0">
              <a:solidFill>
                <a:prstClr val="white"/>
              </a:solidFill>
            </a:endParaRPr>
          </a:p>
        </p:txBody>
      </p:sp>
      <p:sp>
        <p:nvSpPr>
          <p:cNvPr id="11" name="矩形 10"/>
          <p:cNvSpPr/>
          <p:nvPr/>
        </p:nvSpPr>
        <p:spPr>
          <a:xfrm>
            <a:off x="442708" y="963408"/>
            <a:ext cx="8075577" cy="677108"/>
          </a:xfrm>
          <a:prstGeom prst="rect">
            <a:avLst/>
          </a:prstGeom>
        </p:spPr>
        <p:txBody>
          <a:bodyPr wrap="square">
            <a:spAutoFit/>
          </a:bodyPr>
          <a:lstStyle/>
          <a:p>
            <a:r>
              <a:rPr lang="zh-CN" altLang="en-US" b="1" dirty="0">
                <a:solidFill>
                  <a:srgbClr val="3D89BC"/>
                </a:solidFill>
                <a:latin typeface="微软雅黑" panose="020B0503020204020204" pitchFamily="34" charset="-122"/>
                <a:ea typeface="微软雅黑" panose="020B0503020204020204" pitchFamily="34" charset="-122"/>
              </a:rPr>
              <a:t>频繁项集的产生及其经典算法之二</a:t>
            </a:r>
            <a:r>
              <a:rPr lang="en-US" altLang="zh-CN" b="1" dirty="0">
                <a:solidFill>
                  <a:srgbClr val="3D89BC"/>
                </a:solidFill>
                <a:latin typeface="微软雅黑" panose="020B0503020204020204" pitchFamily="34" charset="-122"/>
                <a:ea typeface="微软雅黑" panose="020B0503020204020204" pitchFamily="34" charset="-122"/>
              </a:rPr>
              <a:t>——FP-Growth</a:t>
            </a:r>
            <a:r>
              <a:rPr lang="zh-CN" altLang="en-US" b="1" dirty="0">
                <a:solidFill>
                  <a:srgbClr val="3D89BC"/>
                </a:solidFill>
                <a:latin typeface="微软雅黑" panose="020B0503020204020204" pitchFamily="34" charset="-122"/>
                <a:ea typeface="微软雅黑" panose="020B0503020204020204" pitchFamily="34" charset="-122"/>
              </a:rPr>
              <a:t>算法</a:t>
            </a:r>
            <a:endParaRPr lang="zh-CN" altLang="en-US" b="1" dirty="0">
              <a:solidFill>
                <a:srgbClr val="3D89BC"/>
              </a:solidFill>
              <a:latin typeface="微软雅黑" panose="020B0503020204020204" pitchFamily="34" charset="-122"/>
              <a:ea typeface="微软雅黑" panose="020B0503020204020204" pitchFamily="34" charset="-122"/>
            </a:endParaRPr>
          </a:p>
          <a:p>
            <a:endParaRPr lang="zh-CN" altLang="en-US" sz="2000" dirty="0"/>
          </a:p>
        </p:txBody>
      </p:sp>
      <p:sp>
        <p:nvSpPr>
          <p:cNvPr id="12" name="矩形 11"/>
          <p:cNvSpPr/>
          <p:nvPr/>
        </p:nvSpPr>
        <p:spPr>
          <a:xfrm>
            <a:off x="227952" y="1410039"/>
            <a:ext cx="9029893" cy="4154984"/>
          </a:xfrm>
          <a:prstGeom prst="rect">
            <a:avLst/>
          </a:prstGeom>
        </p:spPr>
        <p:txBody>
          <a:bodyPr wrap="square">
            <a:spAutoFit/>
          </a:bodyPr>
          <a:lstStyle/>
          <a:p>
            <a:pPr indent="457200">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&gt;&gt;&gt;FP-Growth</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算法</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——5</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对比</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FpGrowth</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算法的平均效率远高于</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Apriori</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算法，但它并不能保证高效率，它的效率依赖于数据集。当数据集中的频繁项集的没有公共项时，所有的项集都挂在根结点上，不能实现压缩存储，而且</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Fptree</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还需要其他的开销，需要存储空间更大，使用</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FpGrowth</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算法前，首先需要对数据分析，在决策是否采用</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FpGrowth</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算法。</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endParaRPr lang="en-US" altLang="zh-CN" sz="2000" dirty="0"/>
          </a:p>
          <a:p>
            <a:pPr indent="457200">
              <a:lnSpc>
                <a:spcPct val="150000"/>
              </a:lnSpc>
            </a:pPr>
            <a:endParaRPr lang="en-US" altLang="zh-CN" sz="2000" dirty="0" smtClean="0"/>
          </a:p>
          <a:p>
            <a:pPr indent="457200">
              <a:lnSpc>
                <a:spcPct val="150000"/>
              </a:lnSpc>
            </a:pPr>
            <a:endParaRPr lang="en-US" altLang="zh-CN" sz="2000" dirty="0"/>
          </a:p>
          <a:p>
            <a:pPr indent="457200">
              <a:lnSpc>
                <a:spcPct val="150000"/>
              </a:lnSpc>
            </a:pPr>
            <a:endParaRPr lang="zh-CN" altLang="en-US" sz="2000" dirty="0"/>
          </a:p>
        </p:txBody>
      </p:sp>
      <p:grpSp>
        <p:nvGrpSpPr>
          <p:cNvPr id="13" name="组合 12"/>
          <p:cNvGrpSpPr/>
          <p:nvPr/>
        </p:nvGrpSpPr>
        <p:grpSpPr>
          <a:xfrm>
            <a:off x="-1" y="-2439"/>
            <a:ext cx="9145787" cy="718411"/>
            <a:chOff x="-1" y="190175"/>
            <a:chExt cx="9145786" cy="525795"/>
          </a:xfrm>
        </p:grpSpPr>
        <p:sp>
          <p:nvSpPr>
            <p:cNvPr id="15" name="任意多边形 1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6" name="任意多边形 1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7" name="任意多边形 1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18" name="文本框 6"/>
          <p:cNvSpPr txBox="1"/>
          <p:nvPr/>
        </p:nvSpPr>
        <p:spPr>
          <a:xfrm>
            <a:off x="452232" y="173917"/>
            <a:ext cx="4780732" cy="415498"/>
          </a:xfrm>
          <a:prstGeom prst="rect">
            <a:avLst/>
          </a:prstGeom>
          <a:noFill/>
        </p:spPr>
        <p:txBody>
          <a:bodyPr wrap="none" rtlCol="0">
            <a:spAutoFit/>
          </a:bodyPr>
          <a:lstStyle/>
          <a:p>
            <a:r>
              <a:rPr lang="en-US" altLang="zh-CN" sz="2100" b="1" spc="225" dirty="0">
                <a:solidFill>
                  <a:prstClr val="white"/>
                </a:solidFill>
              </a:rPr>
              <a:t>4.4</a:t>
            </a:r>
            <a:r>
              <a:rPr lang="zh-CN" altLang="en-US" sz="2100" b="1" spc="225" dirty="0">
                <a:solidFill>
                  <a:prstClr val="white"/>
                </a:solidFill>
              </a:rPr>
              <a:t>　关联规则的</a:t>
            </a:r>
            <a:r>
              <a:rPr lang="en-US" altLang="zh-CN" sz="2100" b="1" spc="225" dirty="0">
                <a:solidFill>
                  <a:prstClr val="white"/>
                </a:solidFill>
              </a:rPr>
              <a:t>FP-Growth</a:t>
            </a:r>
            <a:r>
              <a:rPr lang="zh-CN" altLang="en-US" sz="2100" b="1" spc="225" dirty="0">
                <a:solidFill>
                  <a:prstClr val="white"/>
                </a:solidFill>
              </a:rPr>
              <a:t>算法</a:t>
            </a:r>
            <a:endParaRPr lang="zh-CN" altLang="en-US" sz="2100" b="1" spc="225" dirty="0">
              <a:solidFill>
                <a:prstClr val="white"/>
              </a:solidFill>
            </a:endParaRPr>
          </a:p>
        </p:txBody>
      </p:sp>
      <p:sp>
        <p:nvSpPr>
          <p:cNvPr id="1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20" name="文本框 27"/>
          <p:cNvSpPr txBox="1"/>
          <p:nvPr/>
        </p:nvSpPr>
        <p:spPr>
          <a:xfrm>
            <a:off x="6674077" y="236654"/>
            <a:ext cx="1725152" cy="307777"/>
          </a:xfrm>
          <a:prstGeom prst="rect">
            <a:avLst/>
          </a:prstGeom>
          <a:noFill/>
        </p:spPr>
        <p:txBody>
          <a:bodyPr wrap="none" rtlCol="0">
            <a:spAutoFit/>
          </a:bodyPr>
          <a:lstStyle/>
          <a:p>
            <a:r>
              <a:rPr lang="zh-CN" altLang="en-US" sz="1360" spc="225" dirty="0" smtClean="0">
                <a:solidFill>
                  <a:prstClr val="white"/>
                </a:solidFill>
              </a:rPr>
              <a:t>第四章 关联规则</a:t>
            </a:r>
            <a:endParaRPr lang="zh-CN" altLang="en-US" sz="1360" spc="22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27"/>
          <p:cNvSpPr txBox="1"/>
          <p:nvPr/>
        </p:nvSpPr>
        <p:spPr>
          <a:xfrm>
            <a:off x="6630203" y="234392"/>
            <a:ext cx="2627642" cy="738664"/>
          </a:xfrm>
          <a:prstGeom prst="rect">
            <a:avLst/>
          </a:prstGeom>
          <a:noFill/>
        </p:spPr>
        <p:txBody>
          <a:bodyPr wrap="none" rtlCol="0">
            <a:spAutoFit/>
          </a:bodyPr>
          <a:lstStyle/>
          <a:p>
            <a:r>
              <a:rPr lang="en-US" altLang="zh-CN" sz="1400" b="1" spc="225" dirty="0">
                <a:solidFill>
                  <a:prstClr val="white"/>
                </a:solidFill>
              </a:rPr>
              <a:t>4.2</a:t>
            </a:r>
            <a:r>
              <a:rPr lang="zh-CN" altLang="en-US" sz="1400" b="1" spc="225" dirty="0">
                <a:solidFill>
                  <a:prstClr val="white"/>
                </a:solidFill>
              </a:rPr>
              <a:t>　关联规则的挖掘过程</a:t>
            </a:r>
            <a:endParaRPr lang="zh-CN" altLang="en-US" sz="1400" b="1" spc="225" dirty="0">
              <a:solidFill>
                <a:prstClr val="white"/>
              </a:solidFill>
            </a:endParaRPr>
          </a:p>
          <a:p>
            <a:endParaRPr lang="zh-CN" altLang="en-US" sz="1400" b="1" spc="225" dirty="0">
              <a:solidFill>
                <a:prstClr val="white"/>
              </a:solidFill>
            </a:endParaRPr>
          </a:p>
          <a:p>
            <a:endParaRPr lang="zh-CN" altLang="en-US" sz="1400" b="1" spc="225" dirty="0">
              <a:solidFill>
                <a:prstClr val="white"/>
              </a:solidFill>
            </a:endParaRPr>
          </a:p>
        </p:txBody>
      </p:sp>
      <p:sp>
        <p:nvSpPr>
          <p:cNvPr id="11" name="矩形 10"/>
          <p:cNvSpPr/>
          <p:nvPr/>
        </p:nvSpPr>
        <p:spPr>
          <a:xfrm>
            <a:off x="442708" y="963408"/>
            <a:ext cx="8075577" cy="369332"/>
          </a:xfrm>
          <a:prstGeom prst="rect">
            <a:avLst/>
          </a:prstGeom>
        </p:spPr>
        <p:txBody>
          <a:bodyPr wrap="square">
            <a:spAutoFit/>
          </a:bodyPr>
          <a:lstStyle/>
          <a:p>
            <a:r>
              <a:rPr lang="en-US" altLang="zh-CN" b="1" dirty="0">
                <a:solidFill>
                  <a:srgbClr val="3D89BC"/>
                </a:solidFill>
                <a:latin typeface="微软雅黑" panose="020B0503020204020204" pitchFamily="34" charset="-122"/>
                <a:ea typeface="微软雅黑" panose="020B0503020204020204" pitchFamily="34" charset="-122"/>
              </a:rPr>
              <a:t>4.2.2 </a:t>
            </a:r>
            <a:r>
              <a:rPr lang="zh-CN" altLang="en-US" b="1" dirty="0">
                <a:solidFill>
                  <a:srgbClr val="3D89BC"/>
                </a:solidFill>
                <a:latin typeface="微软雅黑" panose="020B0503020204020204" pitchFamily="34" charset="-122"/>
                <a:ea typeface="微软雅黑" panose="020B0503020204020204" pitchFamily="34" charset="-122"/>
              </a:rPr>
              <a:t>频繁项集的产生及其经典算法</a:t>
            </a:r>
            <a:endParaRPr lang="zh-CN" altLang="en-US" b="1" dirty="0">
              <a:solidFill>
                <a:srgbClr val="3D89BC"/>
              </a:solidFill>
              <a:latin typeface="微软雅黑" panose="020B0503020204020204" pitchFamily="34" charset="-122"/>
              <a:ea typeface="微软雅黑" panose="020B0503020204020204" pitchFamily="34" charset="-122"/>
            </a:endParaRPr>
          </a:p>
        </p:txBody>
      </p:sp>
      <p:sp>
        <p:nvSpPr>
          <p:cNvPr id="12" name="矩形 11"/>
          <p:cNvSpPr/>
          <p:nvPr/>
        </p:nvSpPr>
        <p:spPr>
          <a:xfrm>
            <a:off x="227952" y="1410039"/>
            <a:ext cx="9029893" cy="1156855"/>
          </a:xfrm>
          <a:prstGeom prst="rect">
            <a:avLst/>
          </a:prstGeom>
        </p:spPr>
        <p:txBody>
          <a:bodyPr wrap="square">
            <a:spAutoFit/>
          </a:bodyPr>
          <a:lstStyle/>
          <a:p>
            <a:pPr indent="45720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给定一个事务数据库，如表</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2</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所示，采用</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Apriori</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算法生成该事务数据库的关联规则。设置信度为</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2/3</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采用</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Apriori</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算法求出强关联规则？</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graphicFrame>
        <p:nvGraphicFramePr>
          <p:cNvPr id="28" name="表格 27"/>
          <p:cNvGraphicFramePr/>
          <p:nvPr/>
        </p:nvGraphicFramePr>
        <p:xfrm>
          <a:off x="2446357" y="2996531"/>
          <a:ext cx="4251284" cy="3017520"/>
        </p:xfrm>
        <a:graphic>
          <a:graphicData uri="http://schemas.openxmlformats.org/drawingml/2006/table">
            <a:tbl>
              <a:tblPr firstRow="1" bandRow="1">
                <a:tableStyleId>{5940675A-B579-460E-94D1-54222C63F5DA}</a:tableStyleId>
              </a:tblPr>
              <a:tblGrid>
                <a:gridCol w="2123911"/>
                <a:gridCol w="2127373"/>
              </a:tblGrid>
              <a:tr h="210185">
                <a:tc>
                  <a:txBody>
                    <a:bodyPr/>
                    <a:lstStyle/>
                    <a:p>
                      <a:pPr indent="0" algn="ctr">
                        <a:buNone/>
                      </a:pPr>
                      <a:r>
                        <a:rPr lang="en-US" sz="1800" b="0" dirty="0">
                          <a:latin typeface="宋体" panose="02010600030101010101" pitchFamily="2" charset="-122"/>
                          <a:ea typeface="宋体" panose="02010600030101010101" pitchFamily="2" charset="-122"/>
                          <a:cs typeface="宋体" panose="02010600030101010101" pitchFamily="2" charset="-122"/>
                        </a:rPr>
                        <a:t>TID</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Times New Roman" panose="02020603050405020304" charset="0"/>
                          <a:cs typeface="Times New Roman" panose="02020603050405020304" charset="0"/>
                        </a:rPr>
                        <a:t>项目列表</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0185">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T1</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I1,</a:t>
                      </a:r>
                      <a:r>
                        <a:rPr lang="en-US" sz="1800" b="0">
                          <a:latin typeface="Times New Roman" panose="02020603050405020304" charset="0"/>
                          <a:cs typeface="Times New Roman" panose="02020603050405020304" charset="0"/>
                        </a:rPr>
                        <a:t> </a:t>
                      </a:r>
                      <a:r>
                        <a:rPr lang="en-US" sz="1800" b="0">
                          <a:latin typeface="宋体" panose="02010600030101010101" pitchFamily="2" charset="-122"/>
                          <a:ea typeface="宋体" panose="02010600030101010101" pitchFamily="2" charset="-122"/>
                          <a:cs typeface="宋体" panose="02010600030101010101" pitchFamily="2" charset="-122"/>
                        </a:rPr>
                        <a:t>I2,</a:t>
                      </a:r>
                      <a:r>
                        <a:rPr lang="en-US" sz="1800" b="0">
                          <a:latin typeface="Times New Roman" panose="02020603050405020304" charset="0"/>
                          <a:cs typeface="Times New Roman" panose="02020603050405020304" charset="0"/>
                        </a:rPr>
                        <a:t> </a:t>
                      </a:r>
                      <a:r>
                        <a:rPr lang="en-US" sz="1800" b="0">
                          <a:latin typeface="宋体" panose="02010600030101010101" pitchFamily="2" charset="-122"/>
                          <a:ea typeface="宋体" panose="02010600030101010101" pitchFamily="2" charset="-122"/>
                          <a:cs typeface="宋体" panose="02010600030101010101" pitchFamily="2" charset="-122"/>
                        </a:rPr>
                        <a:t>I5</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0185">
                <a:tc>
                  <a:txBody>
                    <a:bodyPr/>
                    <a:lstStyle/>
                    <a:p>
                      <a:pPr indent="0" algn="ctr">
                        <a:buNone/>
                      </a:pPr>
                      <a:r>
                        <a:rPr lang="en-US" sz="1800" b="0" dirty="0">
                          <a:latin typeface="宋体" panose="02010600030101010101" pitchFamily="2" charset="-122"/>
                          <a:ea typeface="宋体" panose="02010600030101010101" pitchFamily="2" charset="-122"/>
                          <a:cs typeface="宋体" panose="02010600030101010101" pitchFamily="2" charset="-122"/>
                        </a:rPr>
                        <a:t>T</a:t>
                      </a:r>
                      <a:r>
                        <a:rPr lang="en-US" sz="1800" b="0" dirty="0">
                          <a:latin typeface="Times New Roman" panose="02020603050405020304" charset="0"/>
                          <a:cs typeface="Times New Roman" panose="02020603050405020304" charset="0"/>
                        </a:rPr>
                        <a:t>2</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I2,</a:t>
                      </a:r>
                      <a:r>
                        <a:rPr lang="en-US" sz="1800" b="0">
                          <a:latin typeface="Times New Roman" panose="02020603050405020304" charset="0"/>
                          <a:cs typeface="Times New Roman" panose="02020603050405020304" charset="0"/>
                        </a:rPr>
                        <a:t> </a:t>
                      </a:r>
                      <a:r>
                        <a:rPr lang="en-US" sz="1800" b="0">
                          <a:latin typeface="宋体" panose="02010600030101010101" pitchFamily="2" charset="-122"/>
                          <a:ea typeface="宋体" panose="02010600030101010101" pitchFamily="2" charset="-122"/>
                          <a:cs typeface="宋体" panose="02010600030101010101" pitchFamily="2" charset="-122"/>
                        </a:rPr>
                        <a:t>I</a:t>
                      </a:r>
                      <a:r>
                        <a:rPr lang="en-US" sz="1800" b="0">
                          <a:latin typeface="Times New Roman" panose="02020603050405020304" charset="0"/>
                          <a:cs typeface="Times New Roman" panose="02020603050405020304" charset="0"/>
                        </a:rPr>
                        <a:t>4</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0185">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T</a:t>
                      </a:r>
                      <a:r>
                        <a:rPr lang="en-US" sz="1800" b="0">
                          <a:latin typeface="Times New Roman" panose="02020603050405020304" charset="0"/>
                          <a:cs typeface="Times New Roman" panose="02020603050405020304" charset="0"/>
                        </a:rPr>
                        <a:t>3</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I2,</a:t>
                      </a:r>
                      <a:r>
                        <a:rPr lang="en-US" sz="1800" b="0">
                          <a:latin typeface="Times New Roman" panose="02020603050405020304" charset="0"/>
                          <a:cs typeface="Times New Roman" panose="02020603050405020304" charset="0"/>
                        </a:rPr>
                        <a:t> </a:t>
                      </a:r>
                      <a:r>
                        <a:rPr lang="en-US" sz="1800" b="0">
                          <a:latin typeface="宋体" panose="02010600030101010101" pitchFamily="2" charset="-122"/>
                          <a:ea typeface="宋体" panose="02010600030101010101" pitchFamily="2" charset="-122"/>
                          <a:cs typeface="宋体" panose="02010600030101010101" pitchFamily="2" charset="-122"/>
                        </a:rPr>
                        <a:t>I</a:t>
                      </a:r>
                      <a:r>
                        <a:rPr lang="en-US" sz="1800" b="0">
                          <a:latin typeface="Times New Roman" panose="02020603050405020304" charset="0"/>
                          <a:cs typeface="Times New Roman" panose="02020603050405020304" charset="0"/>
                        </a:rPr>
                        <a:t>3</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0185">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T</a:t>
                      </a:r>
                      <a:r>
                        <a:rPr lang="en-US" sz="1800" b="0">
                          <a:latin typeface="Times New Roman" panose="02020603050405020304" charset="0"/>
                          <a:cs typeface="Times New Roman" panose="02020603050405020304" charset="0"/>
                        </a:rPr>
                        <a:t>4</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I1,</a:t>
                      </a:r>
                      <a:r>
                        <a:rPr lang="en-US" sz="1800" b="0">
                          <a:latin typeface="Times New Roman" panose="02020603050405020304" charset="0"/>
                          <a:cs typeface="Times New Roman" panose="02020603050405020304" charset="0"/>
                        </a:rPr>
                        <a:t> </a:t>
                      </a:r>
                      <a:r>
                        <a:rPr lang="en-US" sz="1800" b="0">
                          <a:latin typeface="宋体" panose="02010600030101010101" pitchFamily="2" charset="-122"/>
                          <a:ea typeface="宋体" panose="02010600030101010101" pitchFamily="2" charset="-122"/>
                          <a:cs typeface="宋体" panose="02010600030101010101" pitchFamily="2" charset="-122"/>
                        </a:rPr>
                        <a:t>I2,</a:t>
                      </a:r>
                      <a:r>
                        <a:rPr lang="en-US" sz="1800" b="0">
                          <a:latin typeface="Times New Roman" panose="02020603050405020304" charset="0"/>
                          <a:cs typeface="Times New Roman" panose="02020603050405020304" charset="0"/>
                        </a:rPr>
                        <a:t> </a:t>
                      </a:r>
                      <a:r>
                        <a:rPr lang="en-US" sz="1800" b="0">
                          <a:latin typeface="宋体" panose="02010600030101010101" pitchFamily="2" charset="-122"/>
                          <a:ea typeface="宋体" panose="02010600030101010101" pitchFamily="2" charset="-122"/>
                          <a:cs typeface="宋体" panose="02010600030101010101" pitchFamily="2" charset="-122"/>
                        </a:rPr>
                        <a:t>I</a:t>
                      </a:r>
                      <a:r>
                        <a:rPr lang="en-US" sz="1800" b="0">
                          <a:latin typeface="Times New Roman" panose="02020603050405020304" charset="0"/>
                          <a:cs typeface="Times New Roman" panose="02020603050405020304" charset="0"/>
                        </a:rPr>
                        <a:t>4</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0185">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T</a:t>
                      </a:r>
                      <a:r>
                        <a:rPr lang="en-US" sz="1800" b="0">
                          <a:latin typeface="Times New Roman" panose="02020603050405020304" charset="0"/>
                          <a:cs typeface="Times New Roman" panose="02020603050405020304" charset="0"/>
                        </a:rPr>
                        <a:t>5</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I</a:t>
                      </a:r>
                      <a:r>
                        <a:rPr lang="en-US" sz="1800" b="0">
                          <a:latin typeface="Times New Roman" panose="02020603050405020304" charset="0"/>
                          <a:cs typeface="Times New Roman" panose="02020603050405020304" charset="0"/>
                        </a:rPr>
                        <a:t>3</a:t>
                      </a:r>
                      <a:r>
                        <a:rPr lang="en-US" sz="1800" b="0">
                          <a:latin typeface="宋体" panose="02010600030101010101" pitchFamily="2" charset="-122"/>
                          <a:ea typeface="宋体" panose="02010600030101010101" pitchFamily="2" charset="-122"/>
                          <a:cs typeface="宋体" panose="02010600030101010101" pitchFamily="2" charset="-122"/>
                        </a:rPr>
                        <a:t>,</a:t>
                      </a:r>
                      <a:r>
                        <a:rPr lang="en-US" sz="1800" b="0">
                          <a:latin typeface="Times New Roman" panose="02020603050405020304" charset="0"/>
                          <a:cs typeface="Times New Roman" panose="02020603050405020304" charset="0"/>
                        </a:rPr>
                        <a:t> </a:t>
                      </a:r>
                      <a:r>
                        <a:rPr lang="en-US" sz="1800" b="0">
                          <a:latin typeface="宋体" panose="02010600030101010101" pitchFamily="2" charset="-122"/>
                          <a:ea typeface="宋体" panose="02010600030101010101" pitchFamily="2" charset="-122"/>
                          <a:cs typeface="宋体" panose="02010600030101010101" pitchFamily="2" charset="-122"/>
                        </a:rPr>
                        <a:t>I4</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0185">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T</a:t>
                      </a:r>
                      <a:r>
                        <a:rPr lang="en-US" sz="1800" b="0">
                          <a:latin typeface="Times New Roman" panose="02020603050405020304" charset="0"/>
                          <a:cs typeface="Times New Roman" panose="02020603050405020304" charset="0"/>
                        </a:rPr>
                        <a:t>6</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dirty="0">
                          <a:latin typeface="宋体" panose="02010600030101010101" pitchFamily="2" charset="-122"/>
                          <a:ea typeface="宋体" panose="02010600030101010101" pitchFamily="2" charset="-122"/>
                          <a:cs typeface="宋体" panose="02010600030101010101" pitchFamily="2" charset="-122"/>
                        </a:rPr>
                        <a:t>I1,</a:t>
                      </a:r>
                      <a:r>
                        <a:rPr lang="en-US" sz="1800" b="0" dirty="0">
                          <a:latin typeface="Times New Roman" panose="02020603050405020304" charset="0"/>
                          <a:cs typeface="Times New Roman" panose="02020603050405020304" charset="0"/>
                        </a:rPr>
                        <a:t> </a:t>
                      </a:r>
                      <a:r>
                        <a:rPr lang="en-US" sz="1800" b="0" dirty="0">
                          <a:latin typeface="宋体" panose="02010600030101010101" pitchFamily="2" charset="-122"/>
                          <a:ea typeface="宋体" panose="02010600030101010101" pitchFamily="2" charset="-122"/>
                          <a:cs typeface="宋体" panose="02010600030101010101" pitchFamily="2" charset="-122"/>
                        </a:rPr>
                        <a:t>I</a:t>
                      </a:r>
                      <a:r>
                        <a:rPr lang="en-US" sz="1800" b="0" dirty="0">
                          <a:latin typeface="Times New Roman" panose="02020603050405020304" charset="0"/>
                          <a:cs typeface="Times New Roman" panose="02020603050405020304" charset="0"/>
                        </a:rPr>
                        <a:t>3</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0185">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T</a:t>
                      </a:r>
                      <a:r>
                        <a:rPr lang="en-US" sz="1800" b="0">
                          <a:latin typeface="Times New Roman" panose="02020603050405020304" charset="0"/>
                          <a:cs typeface="Times New Roman" panose="02020603050405020304" charset="0"/>
                        </a:rPr>
                        <a:t>7</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I1,</a:t>
                      </a:r>
                      <a:r>
                        <a:rPr lang="en-US" sz="1800" b="0">
                          <a:latin typeface="Times New Roman" panose="02020603050405020304" charset="0"/>
                          <a:cs typeface="Times New Roman" panose="02020603050405020304" charset="0"/>
                        </a:rPr>
                        <a:t> </a:t>
                      </a:r>
                      <a:r>
                        <a:rPr lang="en-US" sz="1800" b="0">
                          <a:latin typeface="宋体" panose="02010600030101010101" pitchFamily="2" charset="-122"/>
                          <a:ea typeface="宋体" panose="02010600030101010101" pitchFamily="2" charset="-122"/>
                          <a:cs typeface="宋体" panose="02010600030101010101" pitchFamily="2" charset="-122"/>
                        </a:rPr>
                        <a:t>I2,</a:t>
                      </a:r>
                      <a:r>
                        <a:rPr lang="en-US" sz="1800" b="0">
                          <a:latin typeface="Times New Roman" panose="02020603050405020304" charset="0"/>
                          <a:cs typeface="Times New Roman" panose="02020603050405020304" charset="0"/>
                        </a:rPr>
                        <a:t> </a:t>
                      </a:r>
                      <a:r>
                        <a:rPr lang="en-US" sz="1800" b="0">
                          <a:latin typeface="宋体" panose="02010600030101010101" pitchFamily="2" charset="-122"/>
                          <a:ea typeface="宋体" panose="02010600030101010101" pitchFamily="2" charset="-122"/>
                          <a:cs typeface="宋体" panose="02010600030101010101" pitchFamily="2" charset="-122"/>
                        </a:rPr>
                        <a:t>I3,</a:t>
                      </a:r>
                      <a:r>
                        <a:rPr lang="en-US" sz="1800" b="0">
                          <a:latin typeface="Times New Roman" panose="02020603050405020304" charset="0"/>
                          <a:cs typeface="Times New Roman" panose="02020603050405020304" charset="0"/>
                        </a:rPr>
                        <a:t> </a:t>
                      </a:r>
                      <a:r>
                        <a:rPr lang="en-US" sz="1800" b="0">
                          <a:latin typeface="宋体" panose="02010600030101010101" pitchFamily="2" charset="-122"/>
                          <a:ea typeface="宋体" panose="02010600030101010101" pitchFamily="2" charset="-122"/>
                          <a:cs typeface="宋体" panose="02010600030101010101" pitchFamily="2" charset="-122"/>
                        </a:rPr>
                        <a:t>I5</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0185">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T</a:t>
                      </a:r>
                      <a:r>
                        <a:rPr lang="en-US" sz="1800" b="0">
                          <a:latin typeface="Times New Roman" panose="02020603050405020304" charset="0"/>
                          <a:cs typeface="Times New Roman" panose="02020603050405020304" charset="0"/>
                        </a:rPr>
                        <a:t>8</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I</a:t>
                      </a:r>
                      <a:r>
                        <a:rPr lang="en-US" sz="1800" b="0">
                          <a:latin typeface="Times New Roman" panose="02020603050405020304" charset="0"/>
                          <a:cs typeface="Times New Roman" panose="02020603050405020304" charset="0"/>
                        </a:rPr>
                        <a:t>2</a:t>
                      </a:r>
                      <a:r>
                        <a:rPr lang="en-US" sz="1800" b="0">
                          <a:latin typeface="宋体" panose="02010600030101010101" pitchFamily="2" charset="-122"/>
                          <a:ea typeface="宋体" panose="02010600030101010101" pitchFamily="2" charset="-122"/>
                          <a:cs typeface="宋体" panose="02010600030101010101" pitchFamily="2" charset="-122"/>
                        </a:rPr>
                        <a:t>,</a:t>
                      </a:r>
                      <a:r>
                        <a:rPr lang="en-US" sz="1800" b="0">
                          <a:latin typeface="Times New Roman" panose="02020603050405020304" charset="0"/>
                          <a:cs typeface="Times New Roman" panose="02020603050405020304" charset="0"/>
                        </a:rPr>
                        <a:t> </a:t>
                      </a:r>
                      <a:r>
                        <a:rPr lang="en-US" sz="1800" b="0">
                          <a:latin typeface="宋体" panose="02010600030101010101" pitchFamily="2" charset="-122"/>
                          <a:ea typeface="宋体" panose="02010600030101010101" pitchFamily="2" charset="-122"/>
                          <a:cs typeface="宋体" panose="02010600030101010101" pitchFamily="2" charset="-122"/>
                        </a:rPr>
                        <a:t>I</a:t>
                      </a:r>
                      <a:r>
                        <a:rPr lang="en-US" sz="1800" b="0">
                          <a:latin typeface="Times New Roman" panose="02020603050405020304" charset="0"/>
                          <a:cs typeface="Times New Roman" panose="02020603050405020304" charset="0"/>
                        </a:rPr>
                        <a:t>3</a:t>
                      </a:r>
                      <a:r>
                        <a:rPr lang="en-US" sz="1800" b="0">
                          <a:latin typeface="宋体" panose="02010600030101010101" pitchFamily="2" charset="-122"/>
                          <a:ea typeface="宋体" panose="02010600030101010101" pitchFamily="2" charset="-122"/>
                          <a:cs typeface="宋体" panose="02010600030101010101" pitchFamily="2" charset="-122"/>
                        </a:rPr>
                        <a:t>,</a:t>
                      </a:r>
                      <a:r>
                        <a:rPr lang="en-US" sz="1800" b="0">
                          <a:latin typeface="Times New Roman" panose="02020603050405020304" charset="0"/>
                          <a:cs typeface="Times New Roman" panose="02020603050405020304" charset="0"/>
                        </a:rPr>
                        <a:t> </a:t>
                      </a:r>
                      <a:r>
                        <a:rPr lang="en-US" sz="1800" b="0">
                          <a:latin typeface="宋体" panose="02010600030101010101" pitchFamily="2" charset="-122"/>
                          <a:ea typeface="宋体" panose="02010600030101010101" pitchFamily="2" charset="-122"/>
                          <a:cs typeface="宋体" panose="02010600030101010101" pitchFamily="2" charset="-122"/>
                        </a:rPr>
                        <a:t>I</a:t>
                      </a:r>
                      <a:r>
                        <a:rPr lang="en-US" sz="1800" b="0">
                          <a:latin typeface="Times New Roman" panose="02020603050405020304" charset="0"/>
                          <a:cs typeface="Times New Roman" panose="02020603050405020304" charset="0"/>
                        </a:rPr>
                        <a:t>4</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0185">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T</a:t>
                      </a:r>
                      <a:r>
                        <a:rPr lang="en-US" sz="1800" b="0">
                          <a:latin typeface="Times New Roman" panose="02020603050405020304" charset="0"/>
                          <a:cs typeface="Times New Roman" panose="02020603050405020304" charset="0"/>
                        </a:rPr>
                        <a:t>9</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I</a:t>
                      </a:r>
                      <a:r>
                        <a:rPr lang="en-US" sz="1800" b="0">
                          <a:latin typeface="Times New Roman" panose="02020603050405020304" charset="0"/>
                          <a:cs typeface="Times New Roman" panose="02020603050405020304" charset="0"/>
                        </a:rPr>
                        <a:t>2</a:t>
                      </a:r>
                      <a:r>
                        <a:rPr lang="en-US" sz="1800" b="0">
                          <a:latin typeface="宋体" panose="02010600030101010101" pitchFamily="2" charset="-122"/>
                          <a:ea typeface="宋体" panose="02010600030101010101" pitchFamily="2" charset="-122"/>
                          <a:cs typeface="宋体" panose="02010600030101010101" pitchFamily="2" charset="-122"/>
                        </a:rPr>
                        <a:t>,</a:t>
                      </a:r>
                      <a:r>
                        <a:rPr lang="en-US" sz="1800" b="0">
                          <a:latin typeface="Times New Roman" panose="02020603050405020304" charset="0"/>
                          <a:cs typeface="Times New Roman" panose="02020603050405020304" charset="0"/>
                        </a:rPr>
                        <a:t> </a:t>
                      </a:r>
                      <a:r>
                        <a:rPr lang="en-US" sz="1800" b="0">
                          <a:latin typeface="宋体" panose="02010600030101010101" pitchFamily="2" charset="-122"/>
                          <a:ea typeface="宋体" panose="02010600030101010101" pitchFamily="2" charset="-122"/>
                          <a:cs typeface="宋体" panose="02010600030101010101" pitchFamily="2" charset="-122"/>
                        </a:rPr>
                        <a:t>I</a:t>
                      </a:r>
                      <a:r>
                        <a:rPr lang="en-US" sz="1800" b="0">
                          <a:latin typeface="Times New Roman" panose="02020603050405020304" charset="0"/>
                          <a:cs typeface="Times New Roman" panose="02020603050405020304" charset="0"/>
                        </a:rPr>
                        <a:t>3</a:t>
                      </a:r>
                      <a:r>
                        <a:rPr lang="en-US" sz="1800" b="0">
                          <a:latin typeface="宋体" panose="02010600030101010101" pitchFamily="2" charset="-122"/>
                          <a:ea typeface="宋体" panose="02010600030101010101" pitchFamily="2" charset="-122"/>
                          <a:cs typeface="宋体" panose="02010600030101010101" pitchFamily="2" charset="-122"/>
                        </a:rPr>
                        <a:t>,</a:t>
                      </a:r>
                      <a:r>
                        <a:rPr lang="en-US" sz="1800" b="0">
                          <a:latin typeface="Times New Roman" panose="02020603050405020304" charset="0"/>
                          <a:cs typeface="Times New Roman" panose="02020603050405020304" charset="0"/>
                        </a:rPr>
                        <a:t> </a:t>
                      </a:r>
                      <a:r>
                        <a:rPr lang="en-US" sz="1800" b="0">
                          <a:latin typeface="宋体" panose="02010600030101010101" pitchFamily="2" charset="-122"/>
                          <a:ea typeface="宋体" panose="02010600030101010101" pitchFamily="2" charset="-122"/>
                          <a:cs typeface="宋体" panose="02010600030101010101" pitchFamily="2" charset="-122"/>
                        </a:rPr>
                        <a:t>I5</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0185">
                <a:tc>
                  <a:txBody>
                    <a:bodyPr/>
                    <a:lstStyle/>
                    <a:p>
                      <a:pPr indent="0" algn="ctr">
                        <a:buNone/>
                      </a:pPr>
                      <a:r>
                        <a:rPr lang="en-US" sz="1800" b="0" dirty="0">
                          <a:latin typeface="宋体" panose="02010600030101010101" pitchFamily="2" charset="-122"/>
                          <a:ea typeface="宋体" panose="02010600030101010101" pitchFamily="2" charset="-122"/>
                          <a:cs typeface="宋体" panose="02010600030101010101" pitchFamily="2" charset="-122"/>
                        </a:rPr>
                        <a:t>T</a:t>
                      </a:r>
                      <a:r>
                        <a:rPr lang="en-US" sz="1800" b="0" dirty="0">
                          <a:latin typeface="Times New Roman" panose="02020603050405020304" charset="0"/>
                          <a:cs typeface="Times New Roman" panose="02020603050405020304" charset="0"/>
                        </a:rPr>
                        <a:t>10</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dirty="0">
                          <a:latin typeface="宋体" panose="02010600030101010101" pitchFamily="2" charset="-122"/>
                          <a:ea typeface="宋体" panose="02010600030101010101" pitchFamily="2" charset="-122"/>
                          <a:cs typeface="宋体" panose="02010600030101010101" pitchFamily="2" charset="-122"/>
                        </a:rPr>
                        <a:t>I</a:t>
                      </a:r>
                      <a:r>
                        <a:rPr lang="en-US" sz="1800" b="0" dirty="0">
                          <a:latin typeface="Times New Roman" panose="02020603050405020304" charset="0"/>
                          <a:cs typeface="Times New Roman" panose="02020603050405020304" charset="0"/>
                        </a:rPr>
                        <a:t>3</a:t>
                      </a:r>
                      <a:r>
                        <a:rPr lang="en-US" sz="1800" b="0" dirty="0">
                          <a:latin typeface="宋体" panose="02010600030101010101" pitchFamily="2" charset="-122"/>
                          <a:ea typeface="宋体" panose="02010600030101010101" pitchFamily="2" charset="-122"/>
                          <a:cs typeface="宋体" panose="02010600030101010101" pitchFamily="2" charset="-122"/>
                        </a:rPr>
                        <a:t>,</a:t>
                      </a:r>
                      <a:r>
                        <a:rPr lang="en-US" sz="1800" b="0" dirty="0">
                          <a:latin typeface="Times New Roman" panose="02020603050405020304" charset="0"/>
                          <a:cs typeface="Times New Roman" panose="02020603050405020304" charset="0"/>
                        </a:rPr>
                        <a:t> </a:t>
                      </a:r>
                      <a:r>
                        <a:rPr lang="en-US" sz="1800" b="0" dirty="0">
                          <a:latin typeface="宋体" panose="02010600030101010101" pitchFamily="2" charset="-122"/>
                          <a:ea typeface="宋体" panose="02010600030101010101" pitchFamily="2" charset="-122"/>
                          <a:cs typeface="宋体" panose="02010600030101010101" pitchFamily="2" charset="-122"/>
                        </a:rPr>
                        <a:t>I5</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pSp>
        <p:nvGrpSpPr>
          <p:cNvPr id="44" name="组合 43"/>
          <p:cNvGrpSpPr/>
          <p:nvPr/>
        </p:nvGrpSpPr>
        <p:grpSpPr>
          <a:xfrm>
            <a:off x="-1" y="-2439"/>
            <a:ext cx="9145787" cy="718411"/>
            <a:chOff x="-1" y="190175"/>
            <a:chExt cx="9145786" cy="525795"/>
          </a:xfrm>
        </p:grpSpPr>
        <p:sp>
          <p:nvSpPr>
            <p:cNvPr id="45" name="任意多边形 4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46" name="任意多边形 4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47" name="任意多边形 4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48" name="文本框 6"/>
          <p:cNvSpPr txBox="1"/>
          <p:nvPr/>
        </p:nvSpPr>
        <p:spPr>
          <a:xfrm>
            <a:off x="452232" y="173917"/>
            <a:ext cx="4780732" cy="415498"/>
          </a:xfrm>
          <a:prstGeom prst="rect">
            <a:avLst/>
          </a:prstGeom>
          <a:noFill/>
        </p:spPr>
        <p:txBody>
          <a:bodyPr wrap="none" rtlCol="0">
            <a:spAutoFit/>
          </a:bodyPr>
          <a:lstStyle/>
          <a:p>
            <a:r>
              <a:rPr lang="en-US" altLang="zh-CN" sz="2100" b="1" spc="225" dirty="0">
                <a:solidFill>
                  <a:prstClr val="white"/>
                </a:solidFill>
              </a:rPr>
              <a:t>4.4</a:t>
            </a:r>
            <a:r>
              <a:rPr lang="zh-CN" altLang="en-US" sz="2100" b="1" spc="225" dirty="0">
                <a:solidFill>
                  <a:prstClr val="white"/>
                </a:solidFill>
              </a:rPr>
              <a:t>　关联规则的</a:t>
            </a:r>
            <a:r>
              <a:rPr lang="en-US" altLang="zh-CN" sz="2100" b="1" spc="225" dirty="0">
                <a:solidFill>
                  <a:prstClr val="white"/>
                </a:solidFill>
              </a:rPr>
              <a:t>FP-Growth</a:t>
            </a:r>
            <a:r>
              <a:rPr lang="zh-CN" altLang="en-US" sz="2100" b="1" spc="225" dirty="0">
                <a:solidFill>
                  <a:prstClr val="white"/>
                </a:solidFill>
              </a:rPr>
              <a:t>算法</a:t>
            </a:r>
            <a:endParaRPr lang="zh-CN" altLang="en-US" sz="2100" b="1" spc="225" dirty="0">
              <a:solidFill>
                <a:prstClr val="white"/>
              </a:solidFill>
            </a:endParaRPr>
          </a:p>
        </p:txBody>
      </p:sp>
      <p:sp>
        <p:nvSpPr>
          <p:cNvPr id="4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50" name="文本框 27"/>
          <p:cNvSpPr txBox="1"/>
          <p:nvPr/>
        </p:nvSpPr>
        <p:spPr>
          <a:xfrm>
            <a:off x="6674077" y="236654"/>
            <a:ext cx="1725152" cy="307777"/>
          </a:xfrm>
          <a:prstGeom prst="rect">
            <a:avLst/>
          </a:prstGeom>
          <a:noFill/>
        </p:spPr>
        <p:txBody>
          <a:bodyPr wrap="none" rtlCol="0">
            <a:spAutoFit/>
          </a:bodyPr>
          <a:lstStyle/>
          <a:p>
            <a:r>
              <a:rPr lang="zh-CN" altLang="en-US" sz="1360" spc="225" dirty="0" smtClean="0">
                <a:solidFill>
                  <a:prstClr val="white"/>
                </a:solidFill>
              </a:rPr>
              <a:t>第四章 关联规则</a:t>
            </a:r>
            <a:endParaRPr lang="zh-CN" altLang="en-US" sz="1360" spc="225" dirty="0">
              <a:solidFill>
                <a:prstClr val="white"/>
              </a:solidFill>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1"/>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850950" y="1169836"/>
              <a:ext cx="1442090" cy="521969"/>
            </a:xfrm>
            <a:prstGeom prst="rect">
              <a:avLst/>
            </a:prstGeom>
            <a:noFill/>
          </p:spPr>
          <p:txBody>
            <a:bodyPr wrap="none" rtlCol="0">
              <a:spAutoFit/>
            </a:bodyPr>
            <a:lstStyle/>
            <a:p>
              <a:pPr algn="ctr"/>
              <a:r>
                <a:rPr lang="zh-CN" altLang="en-US" sz="2800" dirty="0">
                  <a:solidFill>
                    <a:schemeClr val="accent4"/>
                  </a:solidFill>
                </a:rPr>
                <a:t>第四章　关联规则</a:t>
              </a:r>
              <a:endParaRPr lang="zh-CN" altLang="en-US" sz="2800" dirty="0">
                <a:solidFill>
                  <a:schemeClr val="accent4"/>
                </a:solidFill>
              </a:endParaRPr>
            </a:p>
          </p:txBody>
        </p:sp>
      </p:grpSp>
      <p:grpSp>
        <p:nvGrpSpPr>
          <p:cNvPr id="67" name="组合 66"/>
          <p:cNvGrpSpPr/>
          <p:nvPr/>
        </p:nvGrpSpPr>
        <p:grpSpPr>
          <a:xfrm>
            <a:off x="1769079" y="4248202"/>
            <a:ext cx="5693399" cy="415498"/>
            <a:chOff x="1807265" y="3990447"/>
            <a:chExt cx="5693399" cy="415498"/>
          </a:xfrm>
        </p:grpSpPr>
        <p:sp>
          <p:nvSpPr>
            <p:cNvPr id="47" name="圆角矩形 46"/>
            <p:cNvSpPr/>
            <p:nvPr/>
          </p:nvSpPr>
          <p:spPr>
            <a:xfrm>
              <a:off x="1807265" y="4006379"/>
              <a:ext cx="5693399" cy="394154"/>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3990447"/>
              <a:ext cx="4672498" cy="415498"/>
            </a:xfrm>
            <a:prstGeom prst="rect">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sym typeface="+mn-ea"/>
                </a:rPr>
                <a:t>4.4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sym typeface="+mn-ea"/>
                </a:rPr>
                <a:t>　关联规则的</a:t>
              </a:r>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sym typeface="+mn-ea"/>
                </a:rPr>
                <a:t>FP-Growth</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sym typeface="+mn-ea"/>
                </a:rPr>
                <a:t>算法</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grpSp>
      <p:grpSp>
        <p:nvGrpSpPr>
          <p:cNvPr id="68" name="组合 67"/>
          <p:cNvGrpSpPr/>
          <p:nvPr/>
        </p:nvGrpSpPr>
        <p:grpSpPr>
          <a:xfrm>
            <a:off x="1754535" y="2023920"/>
            <a:ext cx="5693399" cy="415498"/>
            <a:chOff x="1807265" y="2205454"/>
            <a:chExt cx="5693399" cy="415498"/>
          </a:xfrm>
        </p:grpSpPr>
        <p:sp>
          <p:nvSpPr>
            <p:cNvPr id="49" name="圆角矩形 48"/>
            <p:cNvSpPr/>
            <p:nvPr/>
          </p:nvSpPr>
          <p:spPr>
            <a:xfrm>
              <a:off x="1807265" y="2205851"/>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79682" y="2205454"/>
              <a:ext cx="3634328"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4.1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关联规则的基本概念</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5" y="2751712"/>
            <a:ext cx="5693399" cy="426278"/>
            <a:chOff x="1807265" y="2683062"/>
            <a:chExt cx="5693399" cy="426278"/>
          </a:xfrm>
        </p:grpSpPr>
        <p:sp>
          <p:nvSpPr>
            <p:cNvPr id="51" name="圆角矩形 50"/>
            <p:cNvSpPr/>
            <p:nvPr/>
          </p:nvSpPr>
          <p:spPr>
            <a:xfrm>
              <a:off x="1807265" y="2683062"/>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1814" y="2693842"/>
              <a:ext cx="3634328"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4.2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关联规则的挖掘过程</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754535" y="3489857"/>
            <a:ext cx="5693399" cy="452868"/>
            <a:chOff x="1807265" y="3171022"/>
            <a:chExt cx="5693399" cy="452868"/>
          </a:xfrm>
        </p:grpSpPr>
        <p:sp>
          <p:nvSpPr>
            <p:cNvPr id="53" name="圆角矩形 52"/>
            <p:cNvSpPr/>
            <p:nvPr/>
          </p:nvSpPr>
          <p:spPr>
            <a:xfrm>
              <a:off x="1807265" y="322969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4" name="矩形 53"/>
            <p:cNvSpPr/>
            <p:nvPr/>
          </p:nvSpPr>
          <p:spPr>
            <a:xfrm>
              <a:off x="1881814" y="3171022"/>
              <a:ext cx="4121641"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4.3</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关联规则的</a:t>
              </a:r>
              <a:r>
                <a:rPr lang="en-US" altLang="zh-CN" sz="2100" spc="225" dirty="0" err="1">
                  <a:solidFill>
                    <a:schemeClr val="tx1">
                      <a:lumMod val="75000"/>
                      <a:lumOff val="25000"/>
                    </a:schemeClr>
                  </a:solidFill>
                  <a:latin typeface="微软雅黑" panose="020B0503020204020204" pitchFamily="34" charset="-122"/>
                  <a:ea typeface="微软雅黑" panose="020B0503020204020204" pitchFamily="34" charset="-122"/>
                </a:rPr>
                <a:t>Apriori</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算法</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65367" y="4900919"/>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spc="225" dirty="0">
                <a:solidFill>
                  <a:schemeClr val="bg1"/>
                </a:solidFill>
                <a:latin typeface="微软雅黑" panose="020B0503020204020204" pitchFamily="34" charset="-122"/>
                <a:ea typeface="微软雅黑" panose="020B0503020204020204" pitchFamily="34" charset="-122"/>
              </a:rPr>
              <a:t>习题</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pic>
        <p:nvPicPr>
          <p:cNvPr id="678" name="图片 677"/>
          <p:cNvPicPr>
            <a:picLocks noChangeAspect="1"/>
          </p:cNvPicPr>
          <p:nvPr/>
        </p:nvPicPr>
        <p:blipFill rotWithShape="1">
          <a:blip r:embed="rId1" cstate="print"/>
          <a:srcRect l="19090" t="21720" r="16280" b="22029"/>
          <a:stretch>
            <a:fillRect/>
          </a:stretch>
        </p:blipFill>
        <p:spPr>
          <a:xfrm>
            <a:off x="-14605" y="-22225"/>
            <a:ext cx="9169400" cy="6879590"/>
          </a:xfrm>
          <a:prstGeom prst="rect">
            <a:avLst/>
          </a:prstGeom>
        </p:spPr>
      </p:pic>
      <p:sp>
        <p:nvSpPr>
          <p:cNvPr id="5" name="矩形 4"/>
          <p:cNvSpPr/>
          <p:nvPr/>
        </p:nvSpPr>
        <p:spPr>
          <a:xfrm>
            <a:off x="564072" y="2260172"/>
            <a:ext cx="7961879" cy="1865126"/>
          </a:xfrm>
          <a:prstGeom prst="rect">
            <a:avLst/>
          </a:prstGeom>
        </p:spPr>
        <p:txBody>
          <a:bodyPr wrap="square">
            <a:spAutoFit/>
          </a:bodyPr>
          <a:lstStyle/>
          <a:p>
            <a:pPr>
              <a:lnSpc>
                <a:spcPct val="120000"/>
              </a:lnSpc>
              <a:spcBef>
                <a:spcPts val="0"/>
              </a:spcBef>
              <a:spcAft>
                <a:spcPts val="0"/>
              </a:spcAft>
            </a:pPr>
            <a:r>
              <a:rPr lang="en-US" altLang="zh-CN"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．说明关联规则挖掘的目的和作用。</a:t>
            </a:r>
            <a:endParaRPr lang="zh-CN" altLang="en-US"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spcBef>
                <a:spcPts val="0"/>
              </a:spcBef>
              <a:spcAft>
                <a:spcPts val="0"/>
              </a:spcAft>
            </a:pPr>
            <a:r>
              <a:rPr lang="en-US" altLang="zh-CN"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．简要说明在频繁模式发现技术中，产生候选项集和不产生候选项集两种技术各自的特点和优缺点。</a:t>
            </a:r>
            <a:endParaRPr lang="zh-CN" altLang="en-US"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spcBef>
                <a:spcPts val="0"/>
              </a:spcBef>
              <a:spcAft>
                <a:spcPts val="0"/>
              </a:spcAft>
            </a:pPr>
            <a:r>
              <a:rPr lang="en-US" altLang="zh-CN" sz="1600"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练习使用</a:t>
            </a:r>
            <a:r>
              <a:rPr lang="en-US" altLang="zh-CN"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SQL Server 2005</a:t>
            </a:r>
            <a:r>
              <a:rPr lang="zh-CN" altLang="en-US"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的关联规则挖掘模型</a:t>
            </a:r>
            <a:r>
              <a:rPr lang="zh-CN" altLang="en-US" sz="1600"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600"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pPr>
            <a:r>
              <a:rPr lang="en-US" altLang="zh-CN" sz="1600" spc="225" dirty="0" smtClean="0">
                <a:solidFill>
                  <a:prstClr val="white"/>
                </a:solidFill>
              </a:rPr>
              <a:t>4</a:t>
            </a:r>
            <a:r>
              <a:rPr lang="zh-CN" altLang="en-US" sz="1600" spc="225" dirty="0" smtClean="0">
                <a:solidFill>
                  <a:prstClr val="white"/>
                </a:solidFill>
              </a:rPr>
              <a:t>．如课本中表</a:t>
            </a:r>
            <a:r>
              <a:rPr lang="en-US" altLang="zh-CN" sz="1600" spc="225" dirty="0">
                <a:solidFill>
                  <a:prstClr val="white"/>
                </a:solidFill>
              </a:rPr>
              <a:t>4-1</a:t>
            </a:r>
            <a:r>
              <a:rPr lang="zh-CN" altLang="en-US" sz="1600" spc="225" dirty="0">
                <a:solidFill>
                  <a:prstClr val="white"/>
                </a:solidFill>
              </a:rPr>
              <a:t>所示，设定最小支持度</a:t>
            </a:r>
            <a:r>
              <a:rPr lang="en-US" altLang="zh-CN" sz="1600" spc="225" dirty="0">
                <a:solidFill>
                  <a:prstClr val="white"/>
                </a:solidFill>
              </a:rPr>
              <a:t>s=10%</a:t>
            </a:r>
            <a:r>
              <a:rPr lang="zh-CN" altLang="en-US" sz="1600" spc="225" dirty="0">
                <a:solidFill>
                  <a:prstClr val="white"/>
                </a:solidFill>
              </a:rPr>
              <a:t>和</a:t>
            </a:r>
            <a:r>
              <a:rPr lang="en-US" altLang="zh-CN" sz="1600" spc="225" dirty="0">
                <a:solidFill>
                  <a:prstClr val="white"/>
                </a:solidFill>
              </a:rPr>
              <a:t>s=40%</a:t>
            </a:r>
            <a:r>
              <a:rPr lang="zh-CN" altLang="en-US" sz="1600" spc="225" dirty="0">
                <a:solidFill>
                  <a:prstClr val="white"/>
                </a:solidFill>
              </a:rPr>
              <a:t>，置信度</a:t>
            </a:r>
            <a:r>
              <a:rPr lang="en-US" altLang="zh-CN" sz="1600" spc="225" dirty="0">
                <a:solidFill>
                  <a:prstClr val="white"/>
                </a:solidFill>
              </a:rPr>
              <a:t>c=70%</a:t>
            </a:r>
            <a:r>
              <a:rPr lang="zh-CN" altLang="en-US" sz="1600" spc="225" dirty="0">
                <a:solidFill>
                  <a:prstClr val="white"/>
                </a:solidFill>
              </a:rPr>
              <a:t>，试分别计算该示例数据库中的频繁项集和规则</a:t>
            </a:r>
            <a:r>
              <a:rPr lang="zh-CN" altLang="en-US" sz="1600" spc="225" dirty="0" smtClean="0">
                <a:solidFill>
                  <a:prstClr val="white"/>
                </a:solidFill>
              </a:rPr>
              <a:t>。</a:t>
            </a:r>
            <a:endParaRPr lang="zh-CN" altLang="en-US" sz="1600" spc="225" dirty="0">
              <a:solidFill>
                <a:prstClr val="white"/>
              </a:solidFill>
            </a:endParaRPr>
          </a:p>
        </p:txBody>
      </p:sp>
      <p:sp>
        <p:nvSpPr>
          <p:cNvPr id="3" name="矩形 2"/>
          <p:cNvSpPr/>
          <p:nvPr/>
        </p:nvSpPr>
        <p:spPr>
          <a:xfrm>
            <a:off x="564072" y="1012685"/>
            <a:ext cx="1554480" cy="645160"/>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5"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16970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pic>
        <p:nvPicPr>
          <p:cNvPr id="678" name="图片 677"/>
          <p:cNvPicPr>
            <a:picLocks noChangeAspect="1"/>
          </p:cNvPicPr>
          <p:nvPr/>
        </p:nvPicPr>
        <p:blipFill rotWithShape="1">
          <a:blip r:embed="rId1" cstate="print"/>
          <a:srcRect l="19090" t="21720" r="16280" b="22029"/>
          <a:stretch>
            <a:fillRect/>
          </a:stretch>
        </p:blipFill>
        <p:spPr>
          <a:xfrm>
            <a:off x="-14605" y="-22225"/>
            <a:ext cx="9169400" cy="6879590"/>
          </a:xfrm>
          <a:prstGeom prst="rect">
            <a:avLst/>
          </a:prstGeom>
        </p:spPr>
      </p:pic>
      <p:sp>
        <p:nvSpPr>
          <p:cNvPr id="5" name="矩形 4"/>
          <p:cNvSpPr/>
          <p:nvPr/>
        </p:nvSpPr>
        <p:spPr>
          <a:xfrm>
            <a:off x="564072" y="2074977"/>
            <a:ext cx="7961879" cy="978729"/>
          </a:xfrm>
          <a:prstGeom prst="rect">
            <a:avLst/>
          </a:prstGeom>
        </p:spPr>
        <p:txBody>
          <a:bodyPr wrap="square">
            <a:spAutoFit/>
          </a:bodyPr>
          <a:lstStyle/>
          <a:p>
            <a:pPr>
              <a:lnSpc>
                <a:spcPct val="120000"/>
              </a:lnSpc>
              <a:spcBef>
                <a:spcPts val="0"/>
              </a:spcBef>
              <a:spcAft>
                <a:spcPts val="0"/>
              </a:spcAft>
            </a:pPr>
            <a:r>
              <a:rPr lang="en-US" altLang="zh-CN" sz="1600" spc="225" dirty="0" smtClean="0">
                <a:solidFill>
                  <a:prstClr val="white"/>
                </a:solidFill>
              </a:rPr>
              <a:t>5</a:t>
            </a:r>
            <a:r>
              <a:rPr lang="zh-CN" altLang="en-US" sz="1600" spc="225" dirty="0" smtClean="0">
                <a:solidFill>
                  <a:prstClr val="white"/>
                </a:solidFill>
              </a:rPr>
              <a:t>．</a:t>
            </a:r>
            <a:r>
              <a:rPr lang="zh-CN" altLang="en-US" sz="1600"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给定</a:t>
            </a:r>
            <a:r>
              <a:rPr lang="zh-CN" altLang="en-US"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一个事务数据库，如表</a:t>
            </a:r>
            <a:r>
              <a:rPr lang="en-US" altLang="zh-CN"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所示，采用</a:t>
            </a:r>
            <a:r>
              <a:rPr lang="en-US" altLang="zh-CN" sz="1600" spc="225" dirty="0" err="1">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Apriori</a:t>
            </a:r>
            <a:r>
              <a:rPr lang="zh-CN" altLang="en-US"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算法生成该事务数据库的关联</a:t>
            </a:r>
            <a:r>
              <a:rPr lang="zh-CN" altLang="en-US" sz="1600"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规则（设置</a:t>
            </a:r>
            <a:r>
              <a:rPr lang="zh-CN" altLang="en-US"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信度为</a:t>
            </a:r>
            <a:r>
              <a:rPr lang="en-US" altLang="zh-CN" sz="1600"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2/3</a:t>
            </a:r>
            <a:r>
              <a:rPr lang="zh-CN" altLang="en-US"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spcBef>
                <a:spcPts val="0"/>
              </a:spcBef>
              <a:spcAft>
                <a:spcPts val="0"/>
              </a:spcAft>
            </a:pPr>
            <a:r>
              <a:rPr lang="zh-CN" altLang="en-US" sz="1600"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分别采用</a:t>
            </a:r>
            <a:r>
              <a:rPr lang="en-US" altLang="zh-CN" sz="1600" spc="225" dirty="0" err="1">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Apriori</a:t>
            </a:r>
            <a:r>
              <a:rPr lang="zh-CN" altLang="en-US" sz="1600"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算法和</a:t>
            </a:r>
            <a:r>
              <a:rPr lang="en-US" altLang="zh-CN"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FP-Growth</a:t>
            </a:r>
            <a:r>
              <a:rPr lang="zh-CN" altLang="en-US" sz="1600" spc="225" dirty="0"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算法，求</a:t>
            </a:r>
            <a:r>
              <a:rPr lang="zh-CN" altLang="en-US"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出强关联规则？</a:t>
            </a:r>
            <a:endParaRPr lang="zh-CN" altLang="en-US" sz="1600" spc="225"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矩形 2"/>
          <p:cNvSpPr/>
          <p:nvPr/>
        </p:nvSpPr>
        <p:spPr>
          <a:xfrm>
            <a:off x="564072" y="1012685"/>
            <a:ext cx="1554480" cy="645160"/>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5"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16970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8" name="表格 7"/>
          <p:cNvGraphicFramePr/>
          <p:nvPr/>
        </p:nvGraphicFramePr>
        <p:xfrm>
          <a:off x="2292047" y="3333510"/>
          <a:ext cx="4251284" cy="3080821"/>
        </p:xfrm>
        <a:graphic>
          <a:graphicData uri="http://schemas.openxmlformats.org/drawingml/2006/table">
            <a:tbl>
              <a:tblPr firstRow="1" bandRow="1">
                <a:tableStyleId>{5940675A-B579-460E-94D1-54222C63F5DA}</a:tableStyleId>
              </a:tblPr>
              <a:tblGrid>
                <a:gridCol w="2123911"/>
                <a:gridCol w="2127373"/>
              </a:tblGrid>
              <a:tr h="337621">
                <a:tc>
                  <a:txBody>
                    <a:bodyPr/>
                    <a:lstStyle/>
                    <a:p>
                      <a:pPr indent="0" algn="ctr">
                        <a:buNone/>
                      </a:pPr>
                      <a:r>
                        <a:rPr lang="en-US" sz="1800" b="0" dirty="0">
                          <a:solidFill>
                            <a:schemeClr val="bg1"/>
                          </a:solidFill>
                          <a:latin typeface="宋体" panose="02010600030101010101" pitchFamily="2" charset="-122"/>
                          <a:ea typeface="宋体" panose="02010600030101010101" pitchFamily="2" charset="-122"/>
                          <a:cs typeface="宋体" panose="02010600030101010101" pitchFamily="2" charset="-122"/>
                        </a:rPr>
                        <a:t>TID</a:t>
                      </a:r>
                      <a:endParaRPr lang="en-US" altLang="en-US" sz="1800" b="0" dirty="0">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dirty="0" err="1">
                          <a:solidFill>
                            <a:schemeClr val="bg1"/>
                          </a:solidFill>
                          <a:latin typeface="Times New Roman" panose="02020603050405020304" charset="0"/>
                          <a:cs typeface="Times New Roman" panose="02020603050405020304" charset="0"/>
                        </a:rPr>
                        <a:t>项目列表</a:t>
                      </a:r>
                      <a:endParaRPr lang="en-US" altLang="en-US" sz="1800" b="0" dirty="0">
                        <a:solidFill>
                          <a:schemeClr val="bg1"/>
                        </a:solidFill>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0185">
                <a:tc>
                  <a:txBody>
                    <a:bodyPr/>
                    <a:lstStyle/>
                    <a:p>
                      <a:pPr indent="0" algn="ctr">
                        <a:buNone/>
                      </a:pPr>
                      <a:r>
                        <a:rPr lang="en-US" sz="1800" b="0">
                          <a:solidFill>
                            <a:schemeClr val="bg1"/>
                          </a:solidFill>
                          <a:latin typeface="宋体" panose="02010600030101010101" pitchFamily="2" charset="-122"/>
                          <a:ea typeface="宋体" panose="02010600030101010101" pitchFamily="2" charset="-122"/>
                          <a:cs typeface="宋体" panose="02010600030101010101" pitchFamily="2" charset="-122"/>
                        </a:rPr>
                        <a:t>T1</a:t>
                      </a:r>
                      <a:endParaRPr lang="en-US" altLang="en-US" sz="1800" b="0">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chemeClr val="bg1"/>
                          </a:solidFill>
                          <a:latin typeface="宋体" panose="02010600030101010101" pitchFamily="2" charset="-122"/>
                          <a:ea typeface="宋体" panose="02010600030101010101" pitchFamily="2" charset="-122"/>
                          <a:cs typeface="宋体" panose="02010600030101010101" pitchFamily="2" charset="-122"/>
                        </a:rPr>
                        <a:t>I1,</a:t>
                      </a:r>
                      <a:r>
                        <a:rPr lang="en-US" sz="1800" b="0">
                          <a:solidFill>
                            <a:schemeClr val="bg1"/>
                          </a:solidFill>
                          <a:latin typeface="Times New Roman" panose="02020603050405020304" charset="0"/>
                          <a:cs typeface="Times New Roman" panose="02020603050405020304" charset="0"/>
                        </a:rPr>
                        <a:t> </a:t>
                      </a:r>
                      <a:r>
                        <a:rPr lang="en-US" sz="1800" b="0">
                          <a:solidFill>
                            <a:schemeClr val="bg1"/>
                          </a:solidFill>
                          <a:latin typeface="宋体" panose="02010600030101010101" pitchFamily="2" charset="-122"/>
                          <a:ea typeface="宋体" panose="02010600030101010101" pitchFamily="2" charset="-122"/>
                          <a:cs typeface="宋体" panose="02010600030101010101" pitchFamily="2" charset="-122"/>
                        </a:rPr>
                        <a:t>I2,</a:t>
                      </a:r>
                      <a:r>
                        <a:rPr lang="en-US" sz="1800" b="0">
                          <a:solidFill>
                            <a:schemeClr val="bg1"/>
                          </a:solidFill>
                          <a:latin typeface="Times New Roman" panose="02020603050405020304" charset="0"/>
                          <a:cs typeface="Times New Roman" panose="02020603050405020304" charset="0"/>
                        </a:rPr>
                        <a:t> </a:t>
                      </a:r>
                      <a:r>
                        <a:rPr lang="en-US" sz="1800" b="0">
                          <a:solidFill>
                            <a:schemeClr val="bg1"/>
                          </a:solidFill>
                          <a:latin typeface="宋体" panose="02010600030101010101" pitchFamily="2" charset="-122"/>
                          <a:ea typeface="宋体" panose="02010600030101010101" pitchFamily="2" charset="-122"/>
                          <a:cs typeface="宋体" panose="02010600030101010101" pitchFamily="2" charset="-122"/>
                        </a:rPr>
                        <a:t>I5</a:t>
                      </a:r>
                      <a:endParaRPr lang="en-US" altLang="en-US" sz="1800" b="0">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0185">
                <a:tc>
                  <a:txBody>
                    <a:bodyPr/>
                    <a:lstStyle/>
                    <a:p>
                      <a:pPr indent="0" algn="ctr">
                        <a:buNone/>
                      </a:pPr>
                      <a:r>
                        <a:rPr lang="en-US" sz="1800" b="0" dirty="0">
                          <a:solidFill>
                            <a:schemeClr val="bg1"/>
                          </a:solidFill>
                          <a:latin typeface="宋体" panose="02010600030101010101" pitchFamily="2" charset="-122"/>
                          <a:ea typeface="宋体" panose="02010600030101010101" pitchFamily="2" charset="-122"/>
                          <a:cs typeface="宋体" panose="02010600030101010101" pitchFamily="2" charset="-122"/>
                        </a:rPr>
                        <a:t>T</a:t>
                      </a:r>
                      <a:r>
                        <a:rPr lang="en-US" sz="1800" b="0" dirty="0">
                          <a:solidFill>
                            <a:schemeClr val="bg1"/>
                          </a:solidFill>
                          <a:latin typeface="Times New Roman" panose="02020603050405020304" charset="0"/>
                          <a:cs typeface="Times New Roman" panose="02020603050405020304" charset="0"/>
                        </a:rPr>
                        <a:t>2</a:t>
                      </a:r>
                      <a:endParaRPr lang="en-US" altLang="en-US" sz="1800" b="0" dirty="0">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chemeClr val="bg1"/>
                          </a:solidFill>
                          <a:latin typeface="宋体" panose="02010600030101010101" pitchFamily="2" charset="-122"/>
                          <a:ea typeface="宋体" panose="02010600030101010101" pitchFamily="2" charset="-122"/>
                          <a:cs typeface="宋体" panose="02010600030101010101" pitchFamily="2" charset="-122"/>
                        </a:rPr>
                        <a:t>I2,</a:t>
                      </a:r>
                      <a:r>
                        <a:rPr lang="en-US" sz="1800" b="0">
                          <a:solidFill>
                            <a:schemeClr val="bg1"/>
                          </a:solidFill>
                          <a:latin typeface="Times New Roman" panose="02020603050405020304" charset="0"/>
                          <a:cs typeface="Times New Roman" panose="02020603050405020304" charset="0"/>
                        </a:rPr>
                        <a:t> </a:t>
                      </a:r>
                      <a:r>
                        <a:rPr lang="en-US" sz="1800" b="0">
                          <a:solidFill>
                            <a:schemeClr val="bg1"/>
                          </a:solidFill>
                          <a:latin typeface="宋体" panose="02010600030101010101" pitchFamily="2" charset="-122"/>
                          <a:ea typeface="宋体" panose="02010600030101010101" pitchFamily="2" charset="-122"/>
                          <a:cs typeface="宋体" panose="02010600030101010101" pitchFamily="2" charset="-122"/>
                        </a:rPr>
                        <a:t>I</a:t>
                      </a:r>
                      <a:r>
                        <a:rPr lang="en-US" sz="1800" b="0">
                          <a:solidFill>
                            <a:schemeClr val="bg1"/>
                          </a:solidFill>
                          <a:latin typeface="Times New Roman" panose="02020603050405020304" charset="0"/>
                          <a:cs typeface="Times New Roman" panose="02020603050405020304" charset="0"/>
                        </a:rPr>
                        <a:t>4</a:t>
                      </a:r>
                      <a:endParaRPr lang="en-US" altLang="en-US" sz="1800" b="0">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0185">
                <a:tc>
                  <a:txBody>
                    <a:bodyPr/>
                    <a:lstStyle/>
                    <a:p>
                      <a:pPr indent="0" algn="ctr">
                        <a:buNone/>
                      </a:pPr>
                      <a:r>
                        <a:rPr lang="en-US" sz="1800" b="0">
                          <a:solidFill>
                            <a:schemeClr val="bg1"/>
                          </a:solidFill>
                          <a:latin typeface="宋体" panose="02010600030101010101" pitchFamily="2" charset="-122"/>
                          <a:ea typeface="宋体" panose="02010600030101010101" pitchFamily="2" charset="-122"/>
                          <a:cs typeface="宋体" panose="02010600030101010101" pitchFamily="2" charset="-122"/>
                        </a:rPr>
                        <a:t>T</a:t>
                      </a:r>
                      <a:r>
                        <a:rPr lang="en-US" sz="1800" b="0">
                          <a:solidFill>
                            <a:schemeClr val="bg1"/>
                          </a:solidFill>
                          <a:latin typeface="Times New Roman" panose="02020603050405020304" charset="0"/>
                          <a:cs typeface="Times New Roman" panose="02020603050405020304" charset="0"/>
                        </a:rPr>
                        <a:t>3</a:t>
                      </a:r>
                      <a:endParaRPr lang="en-US" altLang="en-US" sz="1800" b="0">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chemeClr val="bg1"/>
                          </a:solidFill>
                          <a:latin typeface="宋体" panose="02010600030101010101" pitchFamily="2" charset="-122"/>
                          <a:ea typeface="宋体" panose="02010600030101010101" pitchFamily="2" charset="-122"/>
                          <a:cs typeface="宋体" panose="02010600030101010101" pitchFamily="2" charset="-122"/>
                        </a:rPr>
                        <a:t>I2,</a:t>
                      </a:r>
                      <a:r>
                        <a:rPr lang="en-US" sz="1800" b="0">
                          <a:solidFill>
                            <a:schemeClr val="bg1"/>
                          </a:solidFill>
                          <a:latin typeface="Times New Roman" panose="02020603050405020304" charset="0"/>
                          <a:cs typeface="Times New Roman" panose="02020603050405020304" charset="0"/>
                        </a:rPr>
                        <a:t> </a:t>
                      </a:r>
                      <a:r>
                        <a:rPr lang="en-US" sz="1800" b="0">
                          <a:solidFill>
                            <a:schemeClr val="bg1"/>
                          </a:solidFill>
                          <a:latin typeface="宋体" panose="02010600030101010101" pitchFamily="2" charset="-122"/>
                          <a:ea typeface="宋体" panose="02010600030101010101" pitchFamily="2" charset="-122"/>
                          <a:cs typeface="宋体" panose="02010600030101010101" pitchFamily="2" charset="-122"/>
                        </a:rPr>
                        <a:t>I</a:t>
                      </a:r>
                      <a:r>
                        <a:rPr lang="en-US" sz="1800" b="0">
                          <a:solidFill>
                            <a:schemeClr val="bg1"/>
                          </a:solidFill>
                          <a:latin typeface="Times New Roman" panose="02020603050405020304" charset="0"/>
                          <a:cs typeface="Times New Roman" panose="02020603050405020304" charset="0"/>
                        </a:rPr>
                        <a:t>3</a:t>
                      </a:r>
                      <a:endParaRPr lang="en-US" altLang="en-US" sz="1800" b="0">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0185">
                <a:tc>
                  <a:txBody>
                    <a:bodyPr/>
                    <a:lstStyle/>
                    <a:p>
                      <a:pPr indent="0" algn="ctr">
                        <a:buNone/>
                      </a:pPr>
                      <a:r>
                        <a:rPr lang="en-US" sz="1800" b="0">
                          <a:solidFill>
                            <a:schemeClr val="bg1"/>
                          </a:solidFill>
                          <a:latin typeface="宋体" panose="02010600030101010101" pitchFamily="2" charset="-122"/>
                          <a:ea typeface="宋体" panose="02010600030101010101" pitchFamily="2" charset="-122"/>
                          <a:cs typeface="宋体" panose="02010600030101010101" pitchFamily="2" charset="-122"/>
                        </a:rPr>
                        <a:t>T</a:t>
                      </a:r>
                      <a:r>
                        <a:rPr lang="en-US" sz="1800" b="0">
                          <a:solidFill>
                            <a:schemeClr val="bg1"/>
                          </a:solidFill>
                          <a:latin typeface="Times New Roman" panose="02020603050405020304" charset="0"/>
                          <a:cs typeface="Times New Roman" panose="02020603050405020304" charset="0"/>
                        </a:rPr>
                        <a:t>4</a:t>
                      </a:r>
                      <a:endParaRPr lang="en-US" altLang="en-US" sz="1800" b="0">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chemeClr val="bg1"/>
                          </a:solidFill>
                          <a:latin typeface="宋体" panose="02010600030101010101" pitchFamily="2" charset="-122"/>
                          <a:ea typeface="宋体" panose="02010600030101010101" pitchFamily="2" charset="-122"/>
                          <a:cs typeface="宋体" panose="02010600030101010101" pitchFamily="2" charset="-122"/>
                        </a:rPr>
                        <a:t>I1,</a:t>
                      </a:r>
                      <a:r>
                        <a:rPr lang="en-US" sz="1800" b="0">
                          <a:solidFill>
                            <a:schemeClr val="bg1"/>
                          </a:solidFill>
                          <a:latin typeface="Times New Roman" panose="02020603050405020304" charset="0"/>
                          <a:cs typeface="Times New Roman" panose="02020603050405020304" charset="0"/>
                        </a:rPr>
                        <a:t> </a:t>
                      </a:r>
                      <a:r>
                        <a:rPr lang="en-US" sz="1800" b="0">
                          <a:solidFill>
                            <a:schemeClr val="bg1"/>
                          </a:solidFill>
                          <a:latin typeface="宋体" panose="02010600030101010101" pitchFamily="2" charset="-122"/>
                          <a:ea typeface="宋体" panose="02010600030101010101" pitchFamily="2" charset="-122"/>
                          <a:cs typeface="宋体" panose="02010600030101010101" pitchFamily="2" charset="-122"/>
                        </a:rPr>
                        <a:t>I2,</a:t>
                      </a:r>
                      <a:r>
                        <a:rPr lang="en-US" sz="1800" b="0">
                          <a:solidFill>
                            <a:schemeClr val="bg1"/>
                          </a:solidFill>
                          <a:latin typeface="Times New Roman" panose="02020603050405020304" charset="0"/>
                          <a:cs typeface="Times New Roman" panose="02020603050405020304" charset="0"/>
                        </a:rPr>
                        <a:t> </a:t>
                      </a:r>
                      <a:r>
                        <a:rPr lang="en-US" sz="1800" b="0">
                          <a:solidFill>
                            <a:schemeClr val="bg1"/>
                          </a:solidFill>
                          <a:latin typeface="宋体" panose="02010600030101010101" pitchFamily="2" charset="-122"/>
                          <a:ea typeface="宋体" panose="02010600030101010101" pitchFamily="2" charset="-122"/>
                          <a:cs typeface="宋体" panose="02010600030101010101" pitchFamily="2" charset="-122"/>
                        </a:rPr>
                        <a:t>I</a:t>
                      </a:r>
                      <a:r>
                        <a:rPr lang="en-US" sz="1800" b="0">
                          <a:solidFill>
                            <a:schemeClr val="bg1"/>
                          </a:solidFill>
                          <a:latin typeface="Times New Roman" panose="02020603050405020304" charset="0"/>
                          <a:cs typeface="Times New Roman" panose="02020603050405020304" charset="0"/>
                        </a:rPr>
                        <a:t>4</a:t>
                      </a:r>
                      <a:endParaRPr lang="en-US" altLang="en-US" sz="1800" b="0">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0185">
                <a:tc>
                  <a:txBody>
                    <a:bodyPr/>
                    <a:lstStyle/>
                    <a:p>
                      <a:pPr indent="0" algn="ctr">
                        <a:buNone/>
                      </a:pPr>
                      <a:r>
                        <a:rPr lang="en-US" sz="1800" b="0">
                          <a:solidFill>
                            <a:schemeClr val="bg1"/>
                          </a:solidFill>
                          <a:latin typeface="宋体" panose="02010600030101010101" pitchFamily="2" charset="-122"/>
                          <a:ea typeface="宋体" panose="02010600030101010101" pitchFamily="2" charset="-122"/>
                          <a:cs typeface="宋体" panose="02010600030101010101" pitchFamily="2" charset="-122"/>
                        </a:rPr>
                        <a:t>T</a:t>
                      </a:r>
                      <a:r>
                        <a:rPr lang="en-US" sz="1800" b="0">
                          <a:solidFill>
                            <a:schemeClr val="bg1"/>
                          </a:solidFill>
                          <a:latin typeface="Times New Roman" panose="02020603050405020304" charset="0"/>
                          <a:cs typeface="Times New Roman" panose="02020603050405020304" charset="0"/>
                        </a:rPr>
                        <a:t>5</a:t>
                      </a:r>
                      <a:endParaRPr lang="en-US" altLang="en-US" sz="1800" b="0">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chemeClr val="bg1"/>
                          </a:solidFill>
                          <a:latin typeface="宋体" panose="02010600030101010101" pitchFamily="2" charset="-122"/>
                          <a:ea typeface="宋体" panose="02010600030101010101" pitchFamily="2" charset="-122"/>
                          <a:cs typeface="宋体" panose="02010600030101010101" pitchFamily="2" charset="-122"/>
                        </a:rPr>
                        <a:t>I</a:t>
                      </a:r>
                      <a:r>
                        <a:rPr lang="en-US" sz="1800" b="0">
                          <a:solidFill>
                            <a:schemeClr val="bg1"/>
                          </a:solidFill>
                          <a:latin typeface="Times New Roman" panose="02020603050405020304" charset="0"/>
                          <a:cs typeface="Times New Roman" panose="02020603050405020304" charset="0"/>
                        </a:rPr>
                        <a:t>3</a:t>
                      </a:r>
                      <a:r>
                        <a:rPr lang="en-US" sz="1800" b="0">
                          <a:solidFill>
                            <a:schemeClr val="bg1"/>
                          </a:solidFill>
                          <a:latin typeface="宋体" panose="02010600030101010101" pitchFamily="2" charset="-122"/>
                          <a:ea typeface="宋体" panose="02010600030101010101" pitchFamily="2" charset="-122"/>
                          <a:cs typeface="宋体" panose="02010600030101010101" pitchFamily="2" charset="-122"/>
                        </a:rPr>
                        <a:t>,</a:t>
                      </a:r>
                      <a:r>
                        <a:rPr lang="en-US" sz="1800" b="0">
                          <a:solidFill>
                            <a:schemeClr val="bg1"/>
                          </a:solidFill>
                          <a:latin typeface="Times New Roman" panose="02020603050405020304" charset="0"/>
                          <a:cs typeface="Times New Roman" panose="02020603050405020304" charset="0"/>
                        </a:rPr>
                        <a:t> </a:t>
                      </a:r>
                      <a:r>
                        <a:rPr lang="en-US" sz="1800" b="0">
                          <a:solidFill>
                            <a:schemeClr val="bg1"/>
                          </a:solidFill>
                          <a:latin typeface="宋体" panose="02010600030101010101" pitchFamily="2" charset="-122"/>
                          <a:ea typeface="宋体" panose="02010600030101010101" pitchFamily="2" charset="-122"/>
                          <a:cs typeface="宋体" panose="02010600030101010101" pitchFamily="2" charset="-122"/>
                        </a:rPr>
                        <a:t>I4</a:t>
                      </a:r>
                      <a:endParaRPr lang="en-US" altLang="en-US" sz="1800" b="0">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0185">
                <a:tc>
                  <a:txBody>
                    <a:bodyPr/>
                    <a:lstStyle/>
                    <a:p>
                      <a:pPr indent="0" algn="ctr">
                        <a:buNone/>
                      </a:pPr>
                      <a:r>
                        <a:rPr lang="en-US" sz="1800" b="0">
                          <a:solidFill>
                            <a:schemeClr val="bg1"/>
                          </a:solidFill>
                          <a:latin typeface="宋体" panose="02010600030101010101" pitchFamily="2" charset="-122"/>
                          <a:ea typeface="宋体" panose="02010600030101010101" pitchFamily="2" charset="-122"/>
                          <a:cs typeface="宋体" panose="02010600030101010101" pitchFamily="2" charset="-122"/>
                        </a:rPr>
                        <a:t>T</a:t>
                      </a:r>
                      <a:r>
                        <a:rPr lang="en-US" sz="1800" b="0">
                          <a:solidFill>
                            <a:schemeClr val="bg1"/>
                          </a:solidFill>
                          <a:latin typeface="Times New Roman" panose="02020603050405020304" charset="0"/>
                          <a:cs typeface="Times New Roman" panose="02020603050405020304" charset="0"/>
                        </a:rPr>
                        <a:t>6</a:t>
                      </a:r>
                      <a:endParaRPr lang="en-US" altLang="en-US" sz="1800" b="0">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dirty="0">
                          <a:solidFill>
                            <a:schemeClr val="bg1"/>
                          </a:solidFill>
                          <a:latin typeface="宋体" panose="02010600030101010101" pitchFamily="2" charset="-122"/>
                          <a:ea typeface="宋体" panose="02010600030101010101" pitchFamily="2" charset="-122"/>
                          <a:cs typeface="宋体" panose="02010600030101010101" pitchFamily="2" charset="-122"/>
                        </a:rPr>
                        <a:t>I1,</a:t>
                      </a:r>
                      <a:r>
                        <a:rPr lang="en-US" sz="1800" b="0" dirty="0">
                          <a:solidFill>
                            <a:schemeClr val="bg1"/>
                          </a:solidFill>
                          <a:latin typeface="Times New Roman" panose="02020603050405020304" charset="0"/>
                          <a:cs typeface="Times New Roman" panose="02020603050405020304" charset="0"/>
                        </a:rPr>
                        <a:t> </a:t>
                      </a:r>
                      <a:r>
                        <a:rPr lang="en-US" sz="1800" b="0" dirty="0">
                          <a:solidFill>
                            <a:schemeClr val="bg1"/>
                          </a:solidFill>
                          <a:latin typeface="宋体" panose="02010600030101010101" pitchFamily="2" charset="-122"/>
                          <a:ea typeface="宋体" panose="02010600030101010101" pitchFamily="2" charset="-122"/>
                          <a:cs typeface="宋体" panose="02010600030101010101" pitchFamily="2" charset="-122"/>
                        </a:rPr>
                        <a:t>I</a:t>
                      </a:r>
                      <a:r>
                        <a:rPr lang="en-US" sz="1800" b="0" dirty="0">
                          <a:solidFill>
                            <a:schemeClr val="bg1"/>
                          </a:solidFill>
                          <a:latin typeface="Times New Roman" panose="02020603050405020304" charset="0"/>
                          <a:cs typeface="Times New Roman" panose="02020603050405020304" charset="0"/>
                        </a:rPr>
                        <a:t>3</a:t>
                      </a:r>
                      <a:endParaRPr lang="en-US" altLang="en-US" sz="1800" b="0" dirty="0">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0185">
                <a:tc>
                  <a:txBody>
                    <a:bodyPr/>
                    <a:lstStyle/>
                    <a:p>
                      <a:pPr indent="0" algn="ctr">
                        <a:buNone/>
                      </a:pPr>
                      <a:r>
                        <a:rPr lang="en-US" sz="1800" b="0">
                          <a:solidFill>
                            <a:schemeClr val="bg1"/>
                          </a:solidFill>
                          <a:latin typeface="宋体" panose="02010600030101010101" pitchFamily="2" charset="-122"/>
                          <a:ea typeface="宋体" panose="02010600030101010101" pitchFamily="2" charset="-122"/>
                          <a:cs typeface="宋体" panose="02010600030101010101" pitchFamily="2" charset="-122"/>
                        </a:rPr>
                        <a:t>T</a:t>
                      </a:r>
                      <a:r>
                        <a:rPr lang="en-US" sz="1800" b="0">
                          <a:solidFill>
                            <a:schemeClr val="bg1"/>
                          </a:solidFill>
                          <a:latin typeface="Times New Roman" panose="02020603050405020304" charset="0"/>
                          <a:cs typeface="Times New Roman" panose="02020603050405020304" charset="0"/>
                        </a:rPr>
                        <a:t>7</a:t>
                      </a:r>
                      <a:endParaRPr lang="en-US" altLang="en-US" sz="1800" b="0">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chemeClr val="bg1"/>
                          </a:solidFill>
                          <a:latin typeface="宋体" panose="02010600030101010101" pitchFamily="2" charset="-122"/>
                          <a:ea typeface="宋体" panose="02010600030101010101" pitchFamily="2" charset="-122"/>
                          <a:cs typeface="宋体" panose="02010600030101010101" pitchFamily="2" charset="-122"/>
                        </a:rPr>
                        <a:t>I1,</a:t>
                      </a:r>
                      <a:r>
                        <a:rPr lang="en-US" sz="1800" b="0">
                          <a:solidFill>
                            <a:schemeClr val="bg1"/>
                          </a:solidFill>
                          <a:latin typeface="Times New Roman" panose="02020603050405020304" charset="0"/>
                          <a:cs typeface="Times New Roman" panose="02020603050405020304" charset="0"/>
                        </a:rPr>
                        <a:t> </a:t>
                      </a:r>
                      <a:r>
                        <a:rPr lang="en-US" sz="1800" b="0">
                          <a:solidFill>
                            <a:schemeClr val="bg1"/>
                          </a:solidFill>
                          <a:latin typeface="宋体" panose="02010600030101010101" pitchFamily="2" charset="-122"/>
                          <a:ea typeface="宋体" panose="02010600030101010101" pitchFamily="2" charset="-122"/>
                          <a:cs typeface="宋体" panose="02010600030101010101" pitchFamily="2" charset="-122"/>
                        </a:rPr>
                        <a:t>I2,</a:t>
                      </a:r>
                      <a:r>
                        <a:rPr lang="en-US" sz="1800" b="0">
                          <a:solidFill>
                            <a:schemeClr val="bg1"/>
                          </a:solidFill>
                          <a:latin typeface="Times New Roman" panose="02020603050405020304" charset="0"/>
                          <a:cs typeface="Times New Roman" panose="02020603050405020304" charset="0"/>
                        </a:rPr>
                        <a:t> </a:t>
                      </a:r>
                      <a:r>
                        <a:rPr lang="en-US" sz="1800" b="0">
                          <a:solidFill>
                            <a:schemeClr val="bg1"/>
                          </a:solidFill>
                          <a:latin typeface="宋体" panose="02010600030101010101" pitchFamily="2" charset="-122"/>
                          <a:ea typeface="宋体" panose="02010600030101010101" pitchFamily="2" charset="-122"/>
                          <a:cs typeface="宋体" panose="02010600030101010101" pitchFamily="2" charset="-122"/>
                        </a:rPr>
                        <a:t>I3,</a:t>
                      </a:r>
                      <a:r>
                        <a:rPr lang="en-US" sz="1800" b="0">
                          <a:solidFill>
                            <a:schemeClr val="bg1"/>
                          </a:solidFill>
                          <a:latin typeface="Times New Roman" panose="02020603050405020304" charset="0"/>
                          <a:cs typeface="Times New Roman" panose="02020603050405020304" charset="0"/>
                        </a:rPr>
                        <a:t> </a:t>
                      </a:r>
                      <a:r>
                        <a:rPr lang="en-US" sz="1800" b="0">
                          <a:solidFill>
                            <a:schemeClr val="bg1"/>
                          </a:solidFill>
                          <a:latin typeface="宋体" panose="02010600030101010101" pitchFamily="2" charset="-122"/>
                          <a:ea typeface="宋体" panose="02010600030101010101" pitchFamily="2" charset="-122"/>
                          <a:cs typeface="宋体" panose="02010600030101010101" pitchFamily="2" charset="-122"/>
                        </a:rPr>
                        <a:t>I5</a:t>
                      </a:r>
                      <a:endParaRPr lang="en-US" altLang="en-US" sz="1800" b="0">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0185">
                <a:tc>
                  <a:txBody>
                    <a:bodyPr/>
                    <a:lstStyle/>
                    <a:p>
                      <a:pPr indent="0" algn="ctr">
                        <a:buNone/>
                      </a:pPr>
                      <a:r>
                        <a:rPr lang="en-US" sz="1800" b="0">
                          <a:solidFill>
                            <a:schemeClr val="bg1"/>
                          </a:solidFill>
                          <a:latin typeface="宋体" panose="02010600030101010101" pitchFamily="2" charset="-122"/>
                          <a:ea typeface="宋体" panose="02010600030101010101" pitchFamily="2" charset="-122"/>
                          <a:cs typeface="宋体" panose="02010600030101010101" pitchFamily="2" charset="-122"/>
                        </a:rPr>
                        <a:t>T</a:t>
                      </a:r>
                      <a:r>
                        <a:rPr lang="en-US" sz="1800" b="0">
                          <a:solidFill>
                            <a:schemeClr val="bg1"/>
                          </a:solidFill>
                          <a:latin typeface="Times New Roman" panose="02020603050405020304" charset="0"/>
                          <a:cs typeface="Times New Roman" panose="02020603050405020304" charset="0"/>
                        </a:rPr>
                        <a:t>8</a:t>
                      </a:r>
                      <a:endParaRPr lang="en-US" altLang="en-US" sz="1800" b="0">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chemeClr val="bg1"/>
                          </a:solidFill>
                          <a:latin typeface="宋体" panose="02010600030101010101" pitchFamily="2" charset="-122"/>
                          <a:ea typeface="宋体" panose="02010600030101010101" pitchFamily="2" charset="-122"/>
                          <a:cs typeface="宋体" panose="02010600030101010101" pitchFamily="2" charset="-122"/>
                        </a:rPr>
                        <a:t>I</a:t>
                      </a:r>
                      <a:r>
                        <a:rPr lang="en-US" sz="1800" b="0">
                          <a:solidFill>
                            <a:schemeClr val="bg1"/>
                          </a:solidFill>
                          <a:latin typeface="Times New Roman" panose="02020603050405020304" charset="0"/>
                          <a:cs typeface="Times New Roman" panose="02020603050405020304" charset="0"/>
                        </a:rPr>
                        <a:t>2</a:t>
                      </a:r>
                      <a:r>
                        <a:rPr lang="en-US" sz="1800" b="0">
                          <a:solidFill>
                            <a:schemeClr val="bg1"/>
                          </a:solidFill>
                          <a:latin typeface="宋体" panose="02010600030101010101" pitchFamily="2" charset="-122"/>
                          <a:ea typeface="宋体" panose="02010600030101010101" pitchFamily="2" charset="-122"/>
                          <a:cs typeface="宋体" panose="02010600030101010101" pitchFamily="2" charset="-122"/>
                        </a:rPr>
                        <a:t>,</a:t>
                      </a:r>
                      <a:r>
                        <a:rPr lang="en-US" sz="1800" b="0">
                          <a:solidFill>
                            <a:schemeClr val="bg1"/>
                          </a:solidFill>
                          <a:latin typeface="Times New Roman" panose="02020603050405020304" charset="0"/>
                          <a:cs typeface="Times New Roman" panose="02020603050405020304" charset="0"/>
                        </a:rPr>
                        <a:t> </a:t>
                      </a:r>
                      <a:r>
                        <a:rPr lang="en-US" sz="1800" b="0">
                          <a:solidFill>
                            <a:schemeClr val="bg1"/>
                          </a:solidFill>
                          <a:latin typeface="宋体" panose="02010600030101010101" pitchFamily="2" charset="-122"/>
                          <a:ea typeface="宋体" panose="02010600030101010101" pitchFamily="2" charset="-122"/>
                          <a:cs typeface="宋体" panose="02010600030101010101" pitchFamily="2" charset="-122"/>
                        </a:rPr>
                        <a:t>I</a:t>
                      </a:r>
                      <a:r>
                        <a:rPr lang="en-US" sz="1800" b="0">
                          <a:solidFill>
                            <a:schemeClr val="bg1"/>
                          </a:solidFill>
                          <a:latin typeface="Times New Roman" panose="02020603050405020304" charset="0"/>
                          <a:cs typeface="Times New Roman" panose="02020603050405020304" charset="0"/>
                        </a:rPr>
                        <a:t>3</a:t>
                      </a:r>
                      <a:r>
                        <a:rPr lang="en-US" sz="1800" b="0">
                          <a:solidFill>
                            <a:schemeClr val="bg1"/>
                          </a:solidFill>
                          <a:latin typeface="宋体" panose="02010600030101010101" pitchFamily="2" charset="-122"/>
                          <a:ea typeface="宋体" panose="02010600030101010101" pitchFamily="2" charset="-122"/>
                          <a:cs typeface="宋体" panose="02010600030101010101" pitchFamily="2" charset="-122"/>
                        </a:rPr>
                        <a:t>,</a:t>
                      </a:r>
                      <a:r>
                        <a:rPr lang="en-US" sz="1800" b="0">
                          <a:solidFill>
                            <a:schemeClr val="bg1"/>
                          </a:solidFill>
                          <a:latin typeface="Times New Roman" panose="02020603050405020304" charset="0"/>
                          <a:cs typeface="Times New Roman" panose="02020603050405020304" charset="0"/>
                        </a:rPr>
                        <a:t> </a:t>
                      </a:r>
                      <a:r>
                        <a:rPr lang="en-US" sz="1800" b="0">
                          <a:solidFill>
                            <a:schemeClr val="bg1"/>
                          </a:solidFill>
                          <a:latin typeface="宋体" panose="02010600030101010101" pitchFamily="2" charset="-122"/>
                          <a:ea typeface="宋体" panose="02010600030101010101" pitchFamily="2" charset="-122"/>
                          <a:cs typeface="宋体" panose="02010600030101010101" pitchFamily="2" charset="-122"/>
                        </a:rPr>
                        <a:t>I</a:t>
                      </a:r>
                      <a:r>
                        <a:rPr lang="en-US" sz="1800" b="0">
                          <a:solidFill>
                            <a:schemeClr val="bg1"/>
                          </a:solidFill>
                          <a:latin typeface="Times New Roman" panose="02020603050405020304" charset="0"/>
                          <a:cs typeface="Times New Roman" panose="02020603050405020304" charset="0"/>
                        </a:rPr>
                        <a:t>4</a:t>
                      </a:r>
                      <a:endParaRPr lang="en-US" altLang="en-US" sz="1800" b="0">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0185">
                <a:tc>
                  <a:txBody>
                    <a:bodyPr/>
                    <a:lstStyle/>
                    <a:p>
                      <a:pPr indent="0" algn="ctr">
                        <a:buNone/>
                      </a:pPr>
                      <a:r>
                        <a:rPr lang="en-US" sz="1800" b="0">
                          <a:solidFill>
                            <a:schemeClr val="bg1"/>
                          </a:solidFill>
                          <a:latin typeface="宋体" panose="02010600030101010101" pitchFamily="2" charset="-122"/>
                          <a:ea typeface="宋体" panose="02010600030101010101" pitchFamily="2" charset="-122"/>
                          <a:cs typeface="宋体" panose="02010600030101010101" pitchFamily="2" charset="-122"/>
                        </a:rPr>
                        <a:t>T</a:t>
                      </a:r>
                      <a:r>
                        <a:rPr lang="en-US" sz="1800" b="0">
                          <a:solidFill>
                            <a:schemeClr val="bg1"/>
                          </a:solidFill>
                          <a:latin typeface="Times New Roman" panose="02020603050405020304" charset="0"/>
                          <a:cs typeface="Times New Roman" panose="02020603050405020304" charset="0"/>
                        </a:rPr>
                        <a:t>9</a:t>
                      </a:r>
                      <a:endParaRPr lang="en-US" altLang="en-US" sz="1800" b="0">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a:solidFill>
                            <a:schemeClr val="bg1"/>
                          </a:solidFill>
                          <a:latin typeface="宋体" panose="02010600030101010101" pitchFamily="2" charset="-122"/>
                          <a:ea typeface="宋体" panose="02010600030101010101" pitchFamily="2" charset="-122"/>
                          <a:cs typeface="宋体" panose="02010600030101010101" pitchFamily="2" charset="-122"/>
                        </a:rPr>
                        <a:t>I</a:t>
                      </a:r>
                      <a:r>
                        <a:rPr lang="en-US" sz="1800" b="0">
                          <a:solidFill>
                            <a:schemeClr val="bg1"/>
                          </a:solidFill>
                          <a:latin typeface="Times New Roman" panose="02020603050405020304" charset="0"/>
                          <a:cs typeface="Times New Roman" panose="02020603050405020304" charset="0"/>
                        </a:rPr>
                        <a:t>2</a:t>
                      </a:r>
                      <a:r>
                        <a:rPr lang="en-US" sz="1800" b="0">
                          <a:solidFill>
                            <a:schemeClr val="bg1"/>
                          </a:solidFill>
                          <a:latin typeface="宋体" panose="02010600030101010101" pitchFamily="2" charset="-122"/>
                          <a:ea typeface="宋体" panose="02010600030101010101" pitchFamily="2" charset="-122"/>
                          <a:cs typeface="宋体" panose="02010600030101010101" pitchFamily="2" charset="-122"/>
                        </a:rPr>
                        <a:t>,</a:t>
                      </a:r>
                      <a:r>
                        <a:rPr lang="en-US" sz="1800" b="0">
                          <a:solidFill>
                            <a:schemeClr val="bg1"/>
                          </a:solidFill>
                          <a:latin typeface="Times New Roman" panose="02020603050405020304" charset="0"/>
                          <a:cs typeface="Times New Roman" panose="02020603050405020304" charset="0"/>
                        </a:rPr>
                        <a:t> </a:t>
                      </a:r>
                      <a:r>
                        <a:rPr lang="en-US" sz="1800" b="0">
                          <a:solidFill>
                            <a:schemeClr val="bg1"/>
                          </a:solidFill>
                          <a:latin typeface="宋体" panose="02010600030101010101" pitchFamily="2" charset="-122"/>
                          <a:ea typeface="宋体" panose="02010600030101010101" pitchFamily="2" charset="-122"/>
                          <a:cs typeface="宋体" panose="02010600030101010101" pitchFamily="2" charset="-122"/>
                        </a:rPr>
                        <a:t>I</a:t>
                      </a:r>
                      <a:r>
                        <a:rPr lang="en-US" sz="1800" b="0">
                          <a:solidFill>
                            <a:schemeClr val="bg1"/>
                          </a:solidFill>
                          <a:latin typeface="Times New Roman" panose="02020603050405020304" charset="0"/>
                          <a:cs typeface="Times New Roman" panose="02020603050405020304" charset="0"/>
                        </a:rPr>
                        <a:t>3</a:t>
                      </a:r>
                      <a:r>
                        <a:rPr lang="en-US" sz="1800" b="0">
                          <a:solidFill>
                            <a:schemeClr val="bg1"/>
                          </a:solidFill>
                          <a:latin typeface="宋体" panose="02010600030101010101" pitchFamily="2" charset="-122"/>
                          <a:ea typeface="宋体" panose="02010600030101010101" pitchFamily="2" charset="-122"/>
                          <a:cs typeface="宋体" panose="02010600030101010101" pitchFamily="2" charset="-122"/>
                        </a:rPr>
                        <a:t>,</a:t>
                      </a:r>
                      <a:r>
                        <a:rPr lang="en-US" sz="1800" b="0">
                          <a:solidFill>
                            <a:schemeClr val="bg1"/>
                          </a:solidFill>
                          <a:latin typeface="Times New Roman" panose="02020603050405020304" charset="0"/>
                          <a:cs typeface="Times New Roman" panose="02020603050405020304" charset="0"/>
                        </a:rPr>
                        <a:t> </a:t>
                      </a:r>
                      <a:r>
                        <a:rPr lang="en-US" sz="1800" b="0">
                          <a:solidFill>
                            <a:schemeClr val="bg1"/>
                          </a:solidFill>
                          <a:latin typeface="宋体" panose="02010600030101010101" pitchFamily="2" charset="-122"/>
                          <a:ea typeface="宋体" panose="02010600030101010101" pitchFamily="2" charset="-122"/>
                          <a:cs typeface="宋体" panose="02010600030101010101" pitchFamily="2" charset="-122"/>
                        </a:rPr>
                        <a:t>I5</a:t>
                      </a:r>
                      <a:endParaRPr lang="en-US" altLang="en-US" sz="1800" b="0">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0185">
                <a:tc>
                  <a:txBody>
                    <a:bodyPr/>
                    <a:lstStyle/>
                    <a:p>
                      <a:pPr indent="0" algn="ctr">
                        <a:buNone/>
                      </a:pPr>
                      <a:r>
                        <a:rPr lang="en-US" sz="1800" b="0" dirty="0">
                          <a:solidFill>
                            <a:schemeClr val="bg1"/>
                          </a:solidFill>
                          <a:latin typeface="宋体" panose="02010600030101010101" pitchFamily="2" charset="-122"/>
                          <a:ea typeface="宋体" panose="02010600030101010101" pitchFamily="2" charset="-122"/>
                          <a:cs typeface="宋体" panose="02010600030101010101" pitchFamily="2" charset="-122"/>
                        </a:rPr>
                        <a:t>T</a:t>
                      </a:r>
                      <a:r>
                        <a:rPr lang="en-US" sz="1800" b="0" dirty="0">
                          <a:solidFill>
                            <a:schemeClr val="bg1"/>
                          </a:solidFill>
                          <a:latin typeface="Times New Roman" panose="02020603050405020304" charset="0"/>
                          <a:cs typeface="Times New Roman" panose="02020603050405020304" charset="0"/>
                        </a:rPr>
                        <a:t>10</a:t>
                      </a:r>
                      <a:endParaRPr lang="en-US" altLang="en-US" sz="1800" b="0" dirty="0">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800" b="0" dirty="0">
                          <a:solidFill>
                            <a:schemeClr val="bg1"/>
                          </a:solidFill>
                          <a:latin typeface="宋体" panose="02010600030101010101" pitchFamily="2" charset="-122"/>
                          <a:ea typeface="宋体" panose="02010600030101010101" pitchFamily="2" charset="-122"/>
                          <a:cs typeface="宋体" panose="02010600030101010101" pitchFamily="2" charset="-122"/>
                        </a:rPr>
                        <a:t>I</a:t>
                      </a:r>
                      <a:r>
                        <a:rPr lang="en-US" sz="1800" b="0" dirty="0">
                          <a:solidFill>
                            <a:schemeClr val="bg1"/>
                          </a:solidFill>
                          <a:latin typeface="Times New Roman" panose="02020603050405020304" charset="0"/>
                          <a:cs typeface="Times New Roman" panose="02020603050405020304" charset="0"/>
                        </a:rPr>
                        <a:t>3</a:t>
                      </a:r>
                      <a:r>
                        <a:rPr lang="en-US" sz="1800" b="0" dirty="0">
                          <a:solidFill>
                            <a:schemeClr val="bg1"/>
                          </a:solidFill>
                          <a:latin typeface="宋体" panose="02010600030101010101" pitchFamily="2" charset="-122"/>
                          <a:ea typeface="宋体" panose="02010600030101010101" pitchFamily="2" charset="-122"/>
                          <a:cs typeface="宋体" panose="02010600030101010101" pitchFamily="2" charset="-122"/>
                        </a:rPr>
                        <a:t>,</a:t>
                      </a:r>
                      <a:r>
                        <a:rPr lang="en-US" sz="1800" b="0" dirty="0">
                          <a:solidFill>
                            <a:schemeClr val="bg1"/>
                          </a:solidFill>
                          <a:latin typeface="Times New Roman" panose="02020603050405020304" charset="0"/>
                          <a:cs typeface="Times New Roman" panose="02020603050405020304" charset="0"/>
                        </a:rPr>
                        <a:t> </a:t>
                      </a:r>
                      <a:r>
                        <a:rPr lang="en-US" sz="1800" b="0" dirty="0">
                          <a:solidFill>
                            <a:schemeClr val="bg1"/>
                          </a:solidFill>
                          <a:latin typeface="宋体" panose="02010600030101010101" pitchFamily="2" charset="-122"/>
                          <a:ea typeface="宋体" panose="02010600030101010101" pitchFamily="2" charset="-122"/>
                          <a:cs typeface="宋体" panose="02010600030101010101" pitchFamily="2" charset="-122"/>
                        </a:rPr>
                        <a:t>I5</a:t>
                      </a:r>
                      <a:endParaRPr lang="en-US" altLang="en-US" sz="1800" b="0" dirty="0">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454792" cy="646331"/>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zh-CN" altLang="zh-CN" dirty="0">
                <a:solidFill>
                  <a:schemeClr val="tx1">
                    <a:lumMod val="50000"/>
                    <a:lumOff val="50000"/>
                  </a:schemeClr>
                </a:solidFill>
              </a:rPr>
              <a:t>——一站式的人工智能实验平台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3474028" cy="415498"/>
          </a:xfrm>
          <a:prstGeom prst="rect">
            <a:avLst/>
          </a:prstGeom>
          <a:noFill/>
        </p:spPr>
        <p:txBody>
          <a:bodyPr wrap="none" rtlCol="0">
            <a:spAutoFit/>
          </a:bodyPr>
          <a:lstStyle/>
          <a:p>
            <a:r>
              <a:rPr lang="en-US" altLang="zh-CN" sz="2100" b="1" spc="225" dirty="0">
                <a:solidFill>
                  <a:prstClr val="white"/>
                </a:solidFill>
              </a:rPr>
              <a:t>4.1 </a:t>
            </a:r>
            <a:r>
              <a:rPr lang="zh-CN" altLang="en-US" sz="2100" b="1" spc="225" dirty="0">
                <a:solidFill>
                  <a:prstClr val="white"/>
                </a:solidFill>
              </a:rPr>
              <a:t>关联规则的基本概念</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25152" cy="307777"/>
          </a:xfrm>
          <a:prstGeom prst="rect">
            <a:avLst/>
          </a:prstGeom>
          <a:noFill/>
        </p:spPr>
        <p:txBody>
          <a:bodyPr wrap="none" rtlCol="0">
            <a:spAutoFit/>
          </a:bodyPr>
          <a:lstStyle/>
          <a:p>
            <a:r>
              <a:rPr lang="zh-CN" altLang="en-US" sz="1360" spc="225" dirty="0" smtClean="0">
                <a:solidFill>
                  <a:prstClr val="white"/>
                </a:solidFill>
              </a:rPr>
              <a:t>第四章 关联规则</a:t>
            </a:r>
            <a:endParaRPr lang="zh-CN" altLang="en-US" sz="1360" spc="225" dirty="0">
              <a:solidFill>
                <a:prstClr val="white"/>
              </a:solidFill>
            </a:endParaRPr>
          </a:p>
        </p:txBody>
      </p:sp>
      <p:grpSp>
        <p:nvGrpSpPr>
          <p:cNvPr id="12" name="组合 11"/>
          <p:cNvGrpSpPr/>
          <p:nvPr/>
        </p:nvGrpSpPr>
        <p:grpSpPr>
          <a:xfrm>
            <a:off x="497076" y="1547047"/>
            <a:ext cx="8149845" cy="4196085"/>
            <a:chOff x="232155" y="2872809"/>
            <a:chExt cx="8410192" cy="4330129"/>
          </a:xfrm>
        </p:grpSpPr>
        <p:pic>
          <p:nvPicPr>
            <p:cNvPr id="13" name="图片 12"/>
            <p:cNvPicPr>
              <a:picLocks noChangeAspect="1"/>
            </p:cNvPicPr>
            <p:nvPr/>
          </p:nvPicPr>
          <p:blipFill rotWithShape="1">
            <a:blip r:embed="rId1" cstate="print">
              <a:extLst>
                <a:ext uri="{28A0092B-C50C-407E-A947-70E740481C1C}">
                  <a14:useLocalDpi xmlns:a14="http://schemas.microsoft.com/office/drawing/2010/main" val="0"/>
                </a:ext>
              </a:extLst>
            </a:blip>
            <a:srcRect t="8728"/>
            <a:stretch>
              <a:fillRect/>
            </a:stretch>
          </p:blipFill>
          <p:spPr>
            <a:xfrm>
              <a:off x="5052069" y="4064921"/>
              <a:ext cx="2229415" cy="1405438"/>
            </a:xfrm>
            <a:prstGeom prst="rect">
              <a:avLst/>
            </a:prstGeom>
          </p:spPr>
        </p:pic>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b="5251"/>
            <a:stretch>
              <a:fillRect/>
            </a:stretch>
          </p:blipFill>
          <p:spPr>
            <a:xfrm>
              <a:off x="6401367" y="2872809"/>
              <a:ext cx="2240980" cy="1194365"/>
            </a:xfrm>
            <a:prstGeom prst="rect">
              <a:avLst/>
            </a:prstGeom>
          </p:spPr>
        </p:pic>
        <p:pic>
          <p:nvPicPr>
            <p:cNvPr id="16" name="图片 15"/>
            <p:cNvPicPr>
              <a:picLocks noChangeAspect="1"/>
            </p:cNvPicPr>
            <p:nvPr/>
          </p:nvPicPr>
          <p:blipFill rotWithShape="1">
            <a:blip r:embed="rId3" cstate="print">
              <a:extLst>
                <a:ext uri="{28A0092B-C50C-407E-A947-70E740481C1C}">
                  <a14:useLocalDpi xmlns:a14="http://schemas.microsoft.com/office/drawing/2010/main" val="0"/>
                </a:ext>
              </a:extLst>
            </a:blip>
            <a:srcRect b="4751"/>
            <a:stretch>
              <a:fillRect/>
            </a:stretch>
          </p:blipFill>
          <p:spPr>
            <a:xfrm>
              <a:off x="4681538" y="2872809"/>
              <a:ext cx="2165313" cy="1194366"/>
            </a:xfrm>
            <a:prstGeom prst="rect">
              <a:avLst/>
            </a:prstGeom>
          </p:spPr>
        </p:pic>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l="18191" t="4057" r="51147" b="58876"/>
            <a:stretch>
              <a:fillRect/>
            </a:stretch>
          </p:blipFill>
          <p:spPr>
            <a:xfrm>
              <a:off x="232155" y="4067175"/>
              <a:ext cx="2336420" cy="1403185"/>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l="46453"/>
            <a:stretch>
              <a:fillRect/>
            </a:stretch>
          </p:blipFill>
          <p:spPr>
            <a:xfrm>
              <a:off x="2581275" y="4067175"/>
              <a:ext cx="1303808" cy="1403185"/>
            </a:xfrm>
            <a:prstGeom prst="rect">
              <a:avLst/>
            </a:prstGeom>
          </p:spPr>
        </p:pic>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r="45019"/>
            <a:stretch>
              <a:fillRect/>
            </a:stretch>
          </p:blipFill>
          <p:spPr>
            <a:xfrm>
              <a:off x="3885083" y="4065346"/>
              <a:ext cx="1167930" cy="1405013"/>
            </a:xfrm>
            <a:prstGeom prst="rect">
              <a:avLst/>
            </a:prstGeom>
          </p:spPr>
        </p:pic>
        <p:grpSp>
          <p:nvGrpSpPr>
            <p:cNvPr id="20" name="组合 19"/>
            <p:cNvGrpSpPr/>
            <p:nvPr/>
          </p:nvGrpSpPr>
          <p:grpSpPr>
            <a:xfrm>
              <a:off x="6846851" y="4065346"/>
              <a:ext cx="1795495" cy="1405013"/>
              <a:chOff x="6818276" y="4448658"/>
              <a:chExt cx="1795495" cy="1593202"/>
            </a:xfrm>
          </p:grpSpPr>
          <p:sp>
            <p:nvSpPr>
              <p:cNvPr id="26" name="矩形 25"/>
              <p:cNvSpPr/>
              <p:nvPr/>
            </p:nvSpPr>
            <p:spPr>
              <a:xfrm>
                <a:off x="6818276" y="4448658"/>
                <a:ext cx="1795495" cy="159320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7252909" y="4694621"/>
                <a:ext cx="975868" cy="10783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10"/>
              <p:cNvSpPr>
                <a:spLocks noChangeArrowheads="1"/>
              </p:cNvSpPr>
              <p:nvPr/>
            </p:nvSpPr>
            <p:spPr bwMode="auto">
              <a:xfrm>
                <a:off x="7299391" y="4959346"/>
                <a:ext cx="879837" cy="39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6819" tIns="13409" rIns="26819" bIns="13409">
                <a:spAutoFit/>
              </a:bodyPr>
              <a:lstStyle>
                <a:lvl1pPr>
                  <a:spcBef>
                    <a:spcPct val="20000"/>
                  </a:spcBef>
                  <a:buChar char="•"/>
                  <a:defRPr sz="40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3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3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5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5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en-US" altLang="zh-CN" sz="2400" b="1"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More</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21" name="图片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2155" y="2872809"/>
              <a:ext cx="1463973" cy="1194366"/>
            </a:xfrm>
            <a:prstGeom prst="rect">
              <a:avLst/>
            </a:prstGeom>
          </p:spPr>
        </p:pic>
        <p:pic>
          <p:nvPicPr>
            <p:cNvPr id="22" name="图片 21"/>
            <p:cNvPicPr>
              <a:picLocks noChangeAspect="1"/>
            </p:cNvPicPr>
            <p:nvPr/>
          </p:nvPicPr>
          <p:blipFill rotWithShape="1">
            <a:blip r:embed="rId8" cstate="print">
              <a:extLst>
                <a:ext uri="{28A0092B-C50C-407E-A947-70E740481C1C}">
                  <a14:useLocalDpi xmlns:a14="http://schemas.microsoft.com/office/drawing/2010/main" val="0"/>
                </a:ext>
              </a:extLst>
            </a:blip>
            <a:srcRect t="21683" r="16096" b="28430"/>
            <a:stretch>
              <a:fillRect/>
            </a:stretch>
          </p:blipFill>
          <p:spPr>
            <a:xfrm>
              <a:off x="1689856" y="2872809"/>
              <a:ext cx="2991682" cy="1193430"/>
            </a:xfrm>
            <a:prstGeom prst="rect">
              <a:avLst/>
            </a:prstGeom>
          </p:spPr>
        </p:pic>
        <p:grpSp>
          <p:nvGrpSpPr>
            <p:cNvPr id="23" name="组合 22"/>
            <p:cNvGrpSpPr/>
            <p:nvPr/>
          </p:nvGrpSpPr>
          <p:grpSpPr>
            <a:xfrm>
              <a:off x="261247" y="3642102"/>
              <a:ext cx="6774574" cy="3560836"/>
              <a:chOff x="232672" y="4927169"/>
              <a:chExt cx="6774574" cy="1931339"/>
            </a:xfrm>
          </p:grpSpPr>
          <p:sp>
            <p:nvSpPr>
              <p:cNvPr id="24" name="矩形 23"/>
              <p:cNvSpPr/>
              <p:nvPr/>
            </p:nvSpPr>
            <p:spPr>
              <a:xfrm>
                <a:off x="705769" y="6230609"/>
                <a:ext cx="6301477" cy="627899"/>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a:spLocks noChangeArrowheads="1"/>
              </p:cNvSpPr>
              <p:nvPr/>
            </p:nvSpPr>
            <p:spPr bwMode="auto">
              <a:xfrm>
                <a:off x="232672" y="4927169"/>
                <a:ext cx="6650037" cy="234066"/>
              </a:xfrm>
              <a:prstGeom prst="rect">
                <a:avLst/>
              </a:prstGeom>
            </p:spPr>
            <p:txBody>
              <a:bodyPr wrap="square">
                <a:spAutoFit/>
              </a:bodyPr>
              <a:lstStyle/>
              <a:p>
                <a:pPr>
                  <a:lnSpc>
                    <a:spcPct val="150000"/>
                  </a:lnSpc>
                  <a:spcBef>
                    <a:spcPct val="0"/>
                  </a:spcBef>
                </a:pP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grpSp>
      <p:sp>
        <p:nvSpPr>
          <p:cNvPr id="29" name="矩形 28"/>
          <p:cNvSpPr/>
          <p:nvPr/>
        </p:nvSpPr>
        <p:spPr>
          <a:xfrm>
            <a:off x="1152913" y="4769744"/>
            <a:ext cx="5768017" cy="830997"/>
          </a:xfrm>
          <a:prstGeom prst="rect">
            <a:avLst/>
          </a:prstGeom>
        </p:spPr>
        <p:txBody>
          <a:bodyPr wrap="square">
            <a:spAutoFit/>
          </a:bodyPr>
          <a:lstStyle/>
          <a:p>
            <a:r>
              <a:rPr lang="zh-CN" altLang="en-US" sz="1600" dirty="0" smtClean="0">
                <a:solidFill>
                  <a:schemeClr val="bg1"/>
                </a:solidFill>
              </a:rPr>
              <a:t>应用市场：</a:t>
            </a:r>
            <a:r>
              <a:rPr lang="zh-CN" altLang="zh-CN" sz="1600" dirty="0" smtClean="0">
                <a:solidFill>
                  <a:schemeClr val="bg1"/>
                </a:solidFill>
              </a:rPr>
              <a:t>市场</a:t>
            </a:r>
            <a:r>
              <a:rPr lang="zh-CN" altLang="zh-CN" sz="1600" dirty="0">
                <a:solidFill>
                  <a:schemeClr val="bg1"/>
                </a:solidFill>
              </a:rPr>
              <a:t>货篮分析、交叉销售（</a:t>
            </a:r>
            <a:r>
              <a:rPr lang="en-US" altLang="zh-CN" sz="1600" dirty="0">
                <a:solidFill>
                  <a:schemeClr val="bg1"/>
                </a:solidFill>
              </a:rPr>
              <a:t>Crossing Sale</a:t>
            </a:r>
            <a:r>
              <a:rPr lang="zh-CN" altLang="zh-CN" sz="1600" dirty="0">
                <a:solidFill>
                  <a:schemeClr val="bg1"/>
                </a:solidFill>
              </a:rPr>
              <a:t>）、部分分类（</a:t>
            </a:r>
            <a:r>
              <a:rPr lang="en-US" altLang="zh-CN" sz="1600" dirty="0">
                <a:solidFill>
                  <a:schemeClr val="bg1"/>
                </a:solidFill>
              </a:rPr>
              <a:t>Partial Classification</a:t>
            </a:r>
            <a:r>
              <a:rPr lang="zh-CN" altLang="zh-CN" sz="1600" dirty="0">
                <a:solidFill>
                  <a:schemeClr val="bg1"/>
                </a:solidFill>
              </a:rPr>
              <a:t>）、金融服务（</a:t>
            </a:r>
            <a:r>
              <a:rPr lang="en-US" altLang="zh-CN" sz="1600" dirty="0">
                <a:solidFill>
                  <a:schemeClr val="bg1"/>
                </a:solidFill>
              </a:rPr>
              <a:t>Financial Service</a:t>
            </a:r>
            <a:r>
              <a:rPr lang="zh-CN" altLang="zh-CN" sz="1600" dirty="0">
                <a:solidFill>
                  <a:schemeClr val="bg1"/>
                </a:solidFill>
              </a:rPr>
              <a:t>），以及通信、互联网、</a:t>
            </a:r>
            <a:r>
              <a:rPr lang="zh-CN" altLang="zh-CN" sz="1600" dirty="0" smtClean="0">
                <a:solidFill>
                  <a:schemeClr val="bg1"/>
                </a:solidFill>
              </a:rPr>
              <a:t>电子商务</a:t>
            </a:r>
            <a:r>
              <a:rPr lang="en-US" altLang="zh-CN" sz="1600" dirty="0" smtClean="0">
                <a:solidFill>
                  <a:schemeClr val="bg1"/>
                </a:solidFill>
              </a:rPr>
              <a:t> ······</a:t>
            </a:r>
            <a:endParaRPr lang="zh-CN" altLang="en-US" sz="16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3474028" cy="415498"/>
          </a:xfrm>
          <a:prstGeom prst="rect">
            <a:avLst/>
          </a:prstGeom>
          <a:noFill/>
        </p:spPr>
        <p:txBody>
          <a:bodyPr wrap="none" rtlCol="0">
            <a:spAutoFit/>
          </a:bodyPr>
          <a:lstStyle/>
          <a:p>
            <a:r>
              <a:rPr lang="en-US" altLang="zh-CN" sz="2100" b="1" spc="225" dirty="0">
                <a:solidFill>
                  <a:prstClr val="white"/>
                </a:solidFill>
              </a:rPr>
              <a:t>4.1 </a:t>
            </a:r>
            <a:r>
              <a:rPr lang="zh-CN" altLang="en-US" sz="2100" b="1" spc="225" dirty="0">
                <a:solidFill>
                  <a:prstClr val="white"/>
                </a:solidFill>
              </a:rPr>
              <a:t>关联规则的基本概念</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25152" cy="307777"/>
          </a:xfrm>
          <a:prstGeom prst="rect">
            <a:avLst/>
          </a:prstGeom>
          <a:noFill/>
        </p:spPr>
        <p:txBody>
          <a:bodyPr wrap="none" rtlCol="0">
            <a:spAutoFit/>
          </a:bodyPr>
          <a:lstStyle/>
          <a:p>
            <a:r>
              <a:rPr lang="zh-CN" altLang="en-US" sz="1400" spc="225" dirty="0" smtClean="0">
                <a:solidFill>
                  <a:prstClr val="white"/>
                </a:solidFill>
              </a:rPr>
              <a:t>第四章 </a:t>
            </a:r>
            <a:r>
              <a:rPr lang="zh-CN" altLang="en-US" sz="1360" spc="225" dirty="0" smtClean="0">
                <a:solidFill>
                  <a:prstClr val="white"/>
                </a:solidFill>
              </a:rPr>
              <a:t>关联</a:t>
            </a:r>
            <a:r>
              <a:rPr lang="zh-CN" altLang="en-US" sz="1400" spc="225" dirty="0" smtClean="0">
                <a:solidFill>
                  <a:prstClr val="white"/>
                </a:solidFill>
              </a:rPr>
              <a:t>规则</a:t>
            </a:r>
            <a:endParaRPr lang="zh-CN" altLang="en-US" sz="1400" spc="225" dirty="0">
              <a:solidFill>
                <a:prstClr val="white"/>
              </a:solidFill>
            </a:endParaRPr>
          </a:p>
        </p:txBody>
      </p:sp>
      <p:sp>
        <p:nvSpPr>
          <p:cNvPr id="11" name="矩形 10"/>
          <p:cNvSpPr/>
          <p:nvPr/>
        </p:nvSpPr>
        <p:spPr>
          <a:xfrm>
            <a:off x="452232" y="962096"/>
            <a:ext cx="8075577" cy="369332"/>
          </a:xfrm>
          <a:prstGeom prst="rect">
            <a:avLst/>
          </a:prstGeom>
        </p:spPr>
        <p:txBody>
          <a:bodyPr wrap="square">
            <a:spAutoFit/>
          </a:bodyPr>
          <a:lstStyle/>
          <a:p>
            <a:r>
              <a:rPr lang="en-US" altLang="zh-CN" b="1" dirty="0">
                <a:solidFill>
                  <a:srgbClr val="3D89BC"/>
                </a:solidFill>
                <a:latin typeface="微软雅黑" panose="020B0503020204020204" pitchFamily="34" charset="-122"/>
                <a:ea typeface="微软雅黑" panose="020B0503020204020204" pitchFamily="34" charset="-122"/>
              </a:rPr>
              <a:t>4.1.1 </a:t>
            </a:r>
            <a:r>
              <a:rPr lang="zh-CN" altLang="zh-CN" b="1" dirty="0">
                <a:solidFill>
                  <a:srgbClr val="3D89BC"/>
                </a:solidFill>
                <a:latin typeface="微软雅黑" panose="020B0503020204020204" pitchFamily="34" charset="-122"/>
                <a:ea typeface="微软雅黑" panose="020B0503020204020204" pitchFamily="34" charset="-122"/>
              </a:rPr>
              <a:t>基本概念</a:t>
            </a:r>
            <a:endParaRPr lang="zh-CN" altLang="zh-CN" b="1" dirty="0">
              <a:solidFill>
                <a:srgbClr val="3D89BC"/>
              </a:solidFill>
              <a:latin typeface="微软雅黑" panose="020B0503020204020204" pitchFamily="34" charset="-122"/>
              <a:ea typeface="微软雅黑" panose="020B0503020204020204" pitchFamily="34" charset="-122"/>
            </a:endParaRPr>
          </a:p>
        </p:txBody>
      </p:sp>
      <p:sp>
        <p:nvSpPr>
          <p:cNvPr id="12" name="矩形 11"/>
          <p:cNvSpPr/>
          <p:nvPr/>
        </p:nvSpPr>
        <p:spPr>
          <a:xfrm>
            <a:off x="614336" y="1415406"/>
            <a:ext cx="7915326" cy="3823611"/>
          </a:xfrm>
          <a:prstGeom prst="rect">
            <a:avLst/>
          </a:prstGeom>
        </p:spPr>
        <p:txBody>
          <a:bodyPr wrap="square">
            <a:spAutoFit/>
          </a:bodyPr>
          <a:lstStyle/>
          <a:p>
            <a:pPr indent="457200">
              <a:lnSpc>
                <a:spcPct val="150000"/>
              </a:lnSpc>
            </a:pPr>
            <a:r>
              <a:rP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1）项（Item）、</a:t>
            </a:r>
            <a:r>
              <a:rPr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项集（Itemset</a:t>
            </a:r>
            <a:r>
              <a:rP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）、k-</a:t>
            </a:r>
            <a:r>
              <a:rPr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项集与事务</a:t>
            </a:r>
            <a:r>
              <a:rP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endParaRP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项：是指数据库中不可分割的最小单位</a:t>
            </a:r>
            <a:r>
              <a:rP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项集：是指多个项的集合，其中，空集是指不包含任何项的项集</a:t>
            </a:r>
            <a:r>
              <a:rP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k-项集：是指由k个项构成的项集组合</a:t>
            </a:r>
            <a:r>
              <a:rP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事务：是指用户定义的一个数据库操作序列，这些操作序列是一个不可分割的工作单位</a:t>
            </a:r>
            <a:r>
              <a:rP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2）频繁项集（Frequent </a:t>
            </a:r>
            <a:r>
              <a:rPr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Itemset</a:t>
            </a:r>
            <a:r>
              <a:rP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频繁项集：是指在所有训练元组中同时出现的次数，超过人工定义的阈值的项集。在关联规则的挖掘过程中，一般只保留候选项集中满足支持度条件的项集，不满足条件的舍弃。</a:t>
            </a:r>
            <a:endParaRP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3474028" cy="415498"/>
          </a:xfrm>
          <a:prstGeom prst="rect">
            <a:avLst/>
          </a:prstGeom>
          <a:noFill/>
        </p:spPr>
        <p:txBody>
          <a:bodyPr wrap="none" rtlCol="0">
            <a:spAutoFit/>
          </a:bodyPr>
          <a:lstStyle/>
          <a:p>
            <a:r>
              <a:rPr lang="en-US" altLang="zh-CN" sz="2100" b="1" spc="225" dirty="0">
                <a:solidFill>
                  <a:prstClr val="white"/>
                </a:solidFill>
              </a:rPr>
              <a:t>4.1 </a:t>
            </a:r>
            <a:r>
              <a:rPr lang="zh-CN" altLang="en-US" sz="2100" b="1" spc="225" dirty="0">
                <a:solidFill>
                  <a:prstClr val="white"/>
                </a:solidFill>
              </a:rPr>
              <a:t>关联规则的基本概念</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25152" cy="307777"/>
          </a:xfrm>
          <a:prstGeom prst="rect">
            <a:avLst/>
          </a:prstGeom>
          <a:noFill/>
        </p:spPr>
        <p:txBody>
          <a:bodyPr wrap="none" rtlCol="0">
            <a:spAutoFit/>
          </a:bodyPr>
          <a:lstStyle/>
          <a:p>
            <a:r>
              <a:rPr lang="zh-CN" altLang="en-US" sz="1360" spc="225" dirty="0" smtClean="0">
                <a:solidFill>
                  <a:prstClr val="white"/>
                </a:solidFill>
              </a:rPr>
              <a:t>第四章 关联规则</a:t>
            </a:r>
            <a:endParaRPr lang="zh-CN" altLang="en-US" sz="1360" spc="225" dirty="0">
              <a:solidFill>
                <a:prstClr val="white"/>
              </a:solidFill>
            </a:endParaRPr>
          </a:p>
        </p:txBody>
      </p:sp>
      <p:sp>
        <p:nvSpPr>
          <p:cNvPr id="11" name="矩形 10"/>
          <p:cNvSpPr/>
          <p:nvPr/>
        </p:nvSpPr>
        <p:spPr>
          <a:xfrm>
            <a:off x="452232" y="890349"/>
            <a:ext cx="8075577" cy="369332"/>
          </a:xfrm>
          <a:prstGeom prst="rect">
            <a:avLst/>
          </a:prstGeom>
        </p:spPr>
        <p:txBody>
          <a:bodyPr wrap="square">
            <a:spAutoFit/>
          </a:bodyPr>
          <a:lstStyle/>
          <a:p>
            <a:r>
              <a:rPr lang="en-US" altLang="zh-CN" b="1" dirty="0">
                <a:solidFill>
                  <a:srgbClr val="3D89BC"/>
                </a:solidFill>
                <a:latin typeface="微软雅黑" panose="020B0503020204020204" pitchFamily="34" charset="-122"/>
                <a:ea typeface="微软雅黑" panose="020B0503020204020204" pitchFamily="34" charset="-122"/>
              </a:rPr>
              <a:t>4.1.1 </a:t>
            </a:r>
            <a:r>
              <a:rPr lang="zh-CN" altLang="zh-CN" b="1" dirty="0">
                <a:solidFill>
                  <a:srgbClr val="3D89BC"/>
                </a:solidFill>
                <a:latin typeface="微软雅黑" panose="020B0503020204020204" pitchFamily="34" charset="-122"/>
                <a:ea typeface="微软雅黑" panose="020B0503020204020204" pitchFamily="34" charset="-122"/>
              </a:rPr>
              <a:t>基本概念</a:t>
            </a:r>
            <a:endParaRPr lang="zh-CN" altLang="zh-CN" b="1" dirty="0">
              <a:solidFill>
                <a:srgbClr val="3D89BC"/>
              </a:solidFill>
              <a:latin typeface="微软雅黑" panose="020B0503020204020204" pitchFamily="34" charset="-122"/>
              <a:ea typeface="微软雅黑" panose="020B0503020204020204" pitchFamily="34" charset="-122"/>
            </a:endParaRPr>
          </a:p>
        </p:txBody>
      </p:sp>
      <p:sp>
        <p:nvSpPr>
          <p:cNvPr id="12" name="矩形 11"/>
          <p:cNvSpPr/>
          <p:nvPr/>
        </p:nvSpPr>
        <p:spPr>
          <a:xfrm>
            <a:off x="602959" y="1518189"/>
            <a:ext cx="7915326" cy="2715615"/>
          </a:xfrm>
          <a:prstGeom prst="rect">
            <a:avLst/>
          </a:prstGeom>
        </p:spPr>
        <p:txBody>
          <a:bodyPr wrap="square">
            <a:spAutoFit/>
          </a:bodyPr>
          <a:lstStyle/>
          <a:p>
            <a:pPr indent="457200">
              <a:lnSpc>
                <a:spcPct val="150000"/>
              </a:lnSpc>
            </a:pPr>
            <a:r>
              <a:rP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3）极大频繁项集（Frequent Large </a:t>
            </a:r>
            <a:r>
              <a:rPr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Itemset</a:t>
            </a:r>
            <a:r>
              <a:rP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极大频繁项集：不存在包含当前频繁项集的频繁超集，则当前频繁项集就是极大频繁项集</a:t>
            </a:r>
            <a:r>
              <a:rP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4）支持度（Support）</a:t>
            </a:r>
            <a:endParaRP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支持度：是指项集在所有训练元组中同时出现的次数，因此，支持度可以表述为Support</a:t>
            </a:r>
            <a:r>
              <a:rP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(X-&gt;Y) = |X U Y|/ |N|。</a:t>
            </a:r>
            <a:r>
              <a:rPr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其中，X，YN，X∩Y</a:t>
            </a:r>
            <a:r>
              <a:rP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=Ф，|X U </a:t>
            </a:r>
            <a:r>
              <a:rPr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Y|表示集合X与Y在一个事务中同时出现的次数</a:t>
            </a:r>
            <a:r>
              <a:rPr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N|表示数据记录的总个数</a:t>
            </a:r>
            <a:r>
              <a:rPr altLang="zh-CN" sz="2000" dirty="0" smtClean="0"/>
              <a:t>。</a:t>
            </a:r>
            <a:endParaRPr altLang="zh-CN" sz="2000" dirty="0"/>
          </a:p>
        </p:txBody>
      </p:sp>
      <p:sp>
        <p:nvSpPr>
          <p:cNvPr id="10" name="矩形 9"/>
          <p:cNvSpPr/>
          <p:nvPr/>
        </p:nvSpPr>
        <p:spPr>
          <a:xfrm>
            <a:off x="602959" y="4323955"/>
            <a:ext cx="8071022" cy="1526187"/>
          </a:xfrm>
          <a:prstGeom prst="rect">
            <a:avLst/>
          </a:prstGeom>
        </p:spPr>
        <p:txBody>
          <a:bodyPr wrap="square">
            <a:spAutoFit/>
          </a:bodyPr>
          <a:lstStyle/>
          <a:p>
            <a:pPr indent="457200">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5</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）置信度（</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Confidence</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置信度可以表述为：</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Confidence (X-&gt;Y)= |X U Y|/ |X| = Support(X-&gt;Y) / Support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X</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），其中，</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X</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YN</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X∩Y=</a:t>
            </a:r>
            <a:r>
              <a:rPr lang="az-Cyrl-AZ"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Ф</a:t>
            </a:r>
            <a:r>
              <a:rPr lang="zh-CN" altLang="az-Cyrl-AZ"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az-Cyrl-AZ"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X U Y|</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表示集合</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X</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与</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Y</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在一个事务中同时出现的次数，</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|X|</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表示</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X</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出现的总次数。</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3474028" cy="415498"/>
          </a:xfrm>
          <a:prstGeom prst="rect">
            <a:avLst/>
          </a:prstGeom>
          <a:noFill/>
        </p:spPr>
        <p:txBody>
          <a:bodyPr wrap="none" rtlCol="0">
            <a:spAutoFit/>
          </a:bodyPr>
          <a:lstStyle/>
          <a:p>
            <a:r>
              <a:rPr lang="en-US" altLang="zh-CN" sz="2100" b="1" spc="225" dirty="0">
                <a:solidFill>
                  <a:prstClr val="white"/>
                </a:solidFill>
              </a:rPr>
              <a:t>4.1 </a:t>
            </a:r>
            <a:r>
              <a:rPr lang="zh-CN" altLang="en-US" sz="2100" b="1" spc="225" dirty="0">
                <a:solidFill>
                  <a:prstClr val="white"/>
                </a:solidFill>
              </a:rPr>
              <a:t>关联规则的基本概念</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25152" cy="307777"/>
          </a:xfrm>
          <a:prstGeom prst="rect">
            <a:avLst/>
          </a:prstGeom>
          <a:noFill/>
        </p:spPr>
        <p:txBody>
          <a:bodyPr wrap="none" rtlCol="0">
            <a:spAutoFit/>
          </a:bodyPr>
          <a:lstStyle/>
          <a:p>
            <a:r>
              <a:rPr lang="zh-CN" altLang="en-US" sz="1360" spc="225" dirty="0" smtClean="0">
                <a:solidFill>
                  <a:prstClr val="white"/>
                </a:solidFill>
              </a:rPr>
              <a:t>第四章 关联规则</a:t>
            </a:r>
            <a:endParaRPr lang="zh-CN" altLang="en-US" sz="1360" spc="225" dirty="0">
              <a:solidFill>
                <a:prstClr val="white"/>
              </a:solidFill>
            </a:endParaRPr>
          </a:p>
        </p:txBody>
      </p:sp>
      <p:sp>
        <p:nvSpPr>
          <p:cNvPr id="11" name="矩形 10"/>
          <p:cNvSpPr/>
          <p:nvPr/>
        </p:nvSpPr>
        <p:spPr>
          <a:xfrm>
            <a:off x="442708" y="1088314"/>
            <a:ext cx="8075577" cy="369332"/>
          </a:xfrm>
          <a:prstGeom prst="rect">
            <a:avLst/>
          </a:prstGeom>
        </p:spPr>
        <p:txBody>
          <a:bodyPr wrap="square">
            <a:spAutoFit/>
          </a:bodyPr>
          <a:lstStyle/>
          <a:p>
            <a:r>
              <a:rPr lang="en-US" altLang="zh-CN" b="1" dirty="0">
                <a:solidFill>
                  <a:srgbClr val="3D89BC"/>
                </a:solidFill>
                <a:latin typeface="微软雅黑" panose="020B0503020204020204" pitchFamily="34" charset="-122"/>
                <a:ea typeface="微软雅黑" panose="020B0503020204020204" pitchFamily="34" charset="-122"/>
              </a:rPr>
              <a:t>4.1.2 </a:t>
            </a:r>
            <a:r>
              <a:rPr lang="en-US" altLang="zh-CN" b="1" dirty="0" err="1">
                <a:solidFill>
                  <a:srgbClr val="3D89BC"/>
                </a:solidFill>
                <a:latin typeface="微软雅黑" panose="020B0503020204020204" pitchFamily="34" charset="-122"/>
                <a:ea typeface="微软雅黑" panose="020B0503020204020204" pitchFamily="34" charset="-122"/>
              </a:rPr>
              <a:t>关联规则定义</a:t>
            </a:r>
            <a:endParaRPr lang="en-US" altLang="zh-CN" b="1" dirty="0">
              <a:solidFill>
                <a:srgbClr val="3D89BC"/>
              </a:solidFill>
              <a:latin typeface="微软雅黑" panose="020B0503020204020204" pitchFamily="34" charset="-122"/>
              <a:ea typeface="微软雅黑" panose="020B0503020204020204" pitchFamily="34" charset="-122"/>
            </a:endParaRPr>
          </a:p>
        </p:txBody>
      </p:sp>
      <p:sp>
        <p:nvSpPr>
          <p:cNvPr id="12" name="矩形 11"/>
          <p:cNvSpPr/>
          <p:nvPr/>
        </p:nvSpPr>
        <p:spPr>
          <a:xfrm>
            <a:off x="602959" y="1691992"/>
            <a:ext cx="7915326" cy="1895519"/>
          </a:xfrm>
          <a:prstGeom prst="rect">
            <a:avLst/>
          </a:prstGeom>
        </p:spPr>
        <p:txBody>
          <a:bodyPr wrap="square">
            <a:spAutoFit/>
          </a:bodyPr>
          <a:lstStyle/>
          <a:p>
            <a:pPr indent="45720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关联规则（</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Association rule</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）：指从事务数据库、关系数据库和其他信息存储中的大量数据的项集之间发现有趣的、频繁出现的模式、关联和相关性。</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关联分析（</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Association analysis</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）：用于发现隐藏在大型数据集中的令人感兴趣的联系。所发现的联系可以用关联规则或者频繁项集的形式表示。关联规则挖掘就是从大量的数据中挖掘出描述数据项之间相互联系的有价值的有关知识。</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3474028" cy="415498"/>
          </a:xfrm>
          <a:prstGeom prst="rect">
            <a:avLst/>
          </a:prstGeom>
          <a:noFill/>
        </p:spPr>
        <p:txBody>
          <a:bodyPr wrap="none" rtlCol="0">
            <a:spAutoFit/>
          </a:bodyPr>
          <a:lstStyle/>
          <a:p>
            <a:r>
              <a:rPr lang="en-US" altLang="zh-CN" sz="2100" b="1" spc="225" dirty="0">
                <a:solidFill>
                  <a:prstClr val="white"/>
                </a:solidFill>
              </a:rPr>
              <a:t>4.1 </a:t>
            </a:r>
            <a:r>
              <a:rPr lang="zh-CN" altLang="en-US" sz="2100" b="1" spc="225" dirty="0">
                <a:solidFill>
                  <a:prstClr val="white"/>
                </a:solidFill>
              </a:rPr>
              <a:t>关联规则的基本概念</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25152" cy="307777"/>
          </a:xfrm>
          <a:prstGeom prst="rect">
            <a:avLst/>
          </a:prstGeom>
          <a:noFill/>
        </p:spPr>
        <p:txBody>
          <a:bodyPr wrap="none" rtlCol="0">
            <a:spAutoFit/>
          </a:bodyPr>
          <a:lstStyle/>
          <a:p>
            <a:r>
              <a:rPr lang="zh-CN" altLang="en-US" sz="1400" spc="225" dirty="0" smtClean="0">
                <a:solidFill>
                  <a:prstClr val="white"/>
                </a:solidFill>
              </a:rPr>
              <a:t>第四章 关联</a:t>
            </a:r>
            <a:r>
              <a:rPr lang="zh-CN" altLang="en-US" sz="1360" spc="225" dirty="0" smtClean="0">
                <a:solidFill>
                  <a:prstClr val="white"/>
                </a:solidFill>
              </a:rPr>
              <a:t>规则</a:t>
            </a:r>
            <a:endParaRPr lang="zh-CN" altLang="en-US" sz="1360" spc="225" dirty="0">
              <a:solidFill>
                <a:prstClr val="white"/>
              </a:solidFill>
            </a:endParaRPr>
          </a:p>
        </p:txBody>
      </p:sp>
      <p:sp>
        <p:nvSpPr>
          <p:cNvPr id="11" name="矩形 10"/>
          <p:cNvSpPr/>
          <p:nvPr/>
        </p:nvSpPr>
        <p:spPr>
          <a:xfrm>
            <a:off x="442708" y="1088314"/>
            <a:ext cx="8075577" cy="369332"/>
          </a:xfrm>
          <a:prstGeom prst="rect">
            <a:avLst/>
          </a:prstGeom>
        </p:spPr>
        <p:txBody>
          <a:bodyPr wrap="square">
            <a:spAutoFit/>
          </a:bodyPr>
          <a:lstStyle/>
          <a:p>
            <a:r>
              <a:rPr lang="en-US" altLang="zh-CN" b="1" dirty="0">
                <a:solidFill>
                  <a:srgbClr val="3D89BC"/>
                </a:solidFill>
                <a:latin typeface="微软雅黑" panose="020B0503020204020204" pitchFamily="34" charset="-122"/>
                <a:ea typeface="微软雅黑" panose="020B0503020204020204" pitchFamily="34" charset="-122"/>
              </a:rPr>
              <a:t>4.1.2 </a:t>
            </a:r>
            <a:r>
              <a:rPr lang="en-US" altLang="zh-CN" b="1" dirty="0" err="1">
                <a:solidFill>
                  <a:srgbClr val="3D89BC"/>
                </a:solidFill>
                <a:latin typeface="微软雅黑" panose="020B0503020204020204" pitchFamily="34" charset="-122"/>
                <a:ea typeface="微软雅黑" panose="020B0503020204020204" pitchFamily="34" charset="-122"/>
              </a:rPr>
              <a:t>关联规则定义</a:t>
            </a:r>
            <a:endParaRPr lang="en-US" altLang="zh-CN" b="1" dirty="0">
              <a:solidFill>
                <a:srgbClr val="3D89BC"/>
              </a:solidFill>
              <a:latin typeface="微软雅黑" panose="020B0503020204020204" pitchFamily="34" charset="-122"/>
              <a:ea typeface="微软雅黑" panose="020B0503020204020204" pitchFamily="34" charset="-122"/>
            </a:endParaRPr>
          </a:p>
        </p:txBody>
      </p:sp>
      <p:sp>
        <p:nvSpPr>
          <p:cNvPr id="12" name="矩形 11"/>
          <p:cNvSpPr/>
          <p:nvPr/>
        </p:nvSpPr>
        <p:spPr>
          <a:xfrm>
            <a:off x="522833" y="1488424"/>
            <a:ext cx="7915326" cy="3454279"/>
          </a:xfrm>
          <a:prstGeom prst="rect">
            <a:avLst/>
          </a:prstGeom>
        </p:spPr>
        <p:txBody>
          <a:bodyPr wrap="square">
            <a:spAutoFit/>
          </a:bodyPr>
          <a:lstStyle/>
          <a:p>
            <a:pPr indent="45720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一般地，关联规则挖掘问题可以划分成两个子问题：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1</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）发现频繁项目集</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通过用户给定的</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Minsupport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，寻找所有频繁项目集，即满足</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Support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不小于</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Minsupport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的项目集。事实上，这些频繁项目集可能具有包含关系。一般地，我们只关心那些不被其它频繁项目集所包含的所谓频繁大项集的集合。这些频繁大项集是形成关联规则基础。</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2</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）生成关联规则</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通过用户给定的</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Minconfidence</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，在每个最大频繁项目项目集中，寻找</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Confidence</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不小于</a:t>
            </a: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cs typeface="+mj-cs"/>
              </a:rPr>
              <a:t>Minconfidence</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的关联规则。这两个子问题主要在</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4.3</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节中进行介绍。</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3474028" cy="415498"/>
          </a:xfrm>
          <a:prstGeom prst="rect">
            <a:avLst/>
          </a:prstGeom>
          <a:noFill/>
        </p:spPr>
        <p:txBody>
          <a:bodyPr wrap="none" rtlCol="0">
            <a:spAutoFit/>
          </a:bodyPr>
          <a:lstStyle/>
          <a:p>
            <a:r>
              <a:rPr lang="en-US" altLang="zh-CN" sz="2100" b="1" spc="225" dirty="0">
                <a:solidFill>
                  <a:prstClr val="white"/>
                </a:solidFill>
              </a:rPr>
              <a:t>4.1 </a:t>
            </a:r>
            <a:r>
              <a:rPr lang="zh-CN" altLang="en-US" sz="2100" b="1" spc="225" dirty="0">
                <a:solidFill>
                  <a:prstClr val="white"/>
                </a:solidFill>
              </a:rPr>
              <a:t>关联规则的基本概念</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25152" cy="307777"/>
          </a:xfrm>
          <a:prstGeom prst="rect">
            <a:avLst/>
          </a:prstGeom>
          <a:noFill/>
        </p:spPr>
        <p:txBody>
          <a:bodyPr wrap="none" rtlCol="0">
            <a:spAutoFit/>
          </a:bodyPr>
          <a:lstStyle/>
          <a:p>
            <a:r>
              <a:rPr lang="zh-CN" altLang="en-US" sz="1360" spc="225" dirty="0" smtClean="0">
                <a:solidFill>
                  <a:prstClr val="white"/>
                </a:solidFill>
              </a:rPr>
              <a:t>第四章 关联规则</a:t>
            </a:r>
            <a:endParaRPr lang="zh-CN" altLang="en-US" sz="1360" spc="225" dirty="0">
              <a:solidFill>
                <a:prstClr val="white"/>
              </a:solidFill>
            </a:endParaRPr>
          </a:p>
        </p:txBody>
      </p:sp>
      <p:sp>
        <p:nvSpPr>
          <p:cNvPr id="11" name="矩形 10"/>
          <p:cNvSpPr/>
          <p:nvPr/>
        </p:nvSpPr>
        <p:spPr>
          <a:xfrm>
            <a:off x="442708" y="1088314"/>
            <a:ext cx="8075577" cy="369332"/>
          </a:xfrm>
          <a:prstGeom prst="rect">
            <a:avLst/>
          </a:prstGeom>
        </p:spPr>
        <p:txBody>
          <a:bodyPr wrap="square">
            <a:spAutoFit/>
          </a:bodyPr>
          <a:lstStyle/>
          <a:p>
            <a:r>
              <a:rPr lang="en-US" altLang="zh-CN" b="1" dirty="0">
                <a:solidFill>
                  <a:srgbClr val="3D89BC"/>
                </a:solidFill>
                <a:latin typeface="微软雅黑" panose="020B0503020204020204" pitchFamily="34" charset="-122"/>
                <a:ea typeface="微软雅黑" panose="020B0503020204020204" pitchFamily="34" charset="-122"/>
              </a:rPr>
              <a:t>4.1.3 </a:t>
            </a:r>
            <a:r>
              <a:rPr lang="en-US" altLang="zh-CN" b="1" dirty="0" err="1">
                <a:solidFill>
                  <a:srgbClr val="3D89BC"/>
                </a:solidFill>
                <a:latin typeface="微软雅黑" panose="020B0503020204020204" pitchFamily="34" charset="-122"/>
                <a:ea typeface="微软雅黑" panose="020B0503020204020204" pitchFamily="34" charset="-122"/>
              </a:rPr>
              <a:t>关联规则</a:t>
            </a:r>
            <a:r>
              <a:rPr lang="zh-CN" altLang="en-US" b="1" dirty="0">
                <a:solidFill>
                  <a:srgbClr val="3D89BC"/>
                </a:solidFill>
                <a:latin typeface="微软雅黑" panose="020B0503020204020204" pitchFamily="34" charset="-122"/>
                <a:ea typeface="微软雅黑" panose="020B0503020204020204" pitchFamily="34" charset="-122"/>
              </a:rPr>
              <a:t>分类</a:t>
            </a:r>
            <a:endParaRPr lang="zh-CN" altLang="en-US" b="1" dirty="0">
              <a:solidFill>
                <a:srgbClr val="3D89BC"/>
              </a:solidFill>
              <a:latin typeface="微软雅黑" panose="020B0503020204020204" pitchFamily="34" charset="-122"/>
              <a:ea typeface="微软雅黑" panose="020B0503020204020204" pitchFamily="34" charset="-122"/>
            </a:endParaRPr>
          </a:p>
        </p:txBody>
      </p:sp>
      <p:sp>
        <p:nvSpPr>
          <p:cNvPr id="12" name="矩形 11"/>
          <p:cNvSpPr/>
          <p:nvPr/>
        </p:nvSpPr>
        <p:spPr>
          <a:xfrm>
            <a:off x="278407" y="2344950"/>
            <a:ext cx="9029893" cy="1976951"/>
          </a:xfrm>
          <a:prstGeom prst="rect">
            <a:avLst/>
          </a:prstGeom>
        </p:spPr>
        <p:txBody>
          <a:bodyPr wrap="square">
            <a:spAutoFit/>
          </a:bodyPr>
          <a:lstStyle/>
          <a:p>
            <a:pPr indent="457200">
              <a:lnSpc>
                <a:spcPct val="150000"/>
              </a:lnSpc>
            </a:pP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cs typeface="+mj-cs"/>
              </a:rPr>
              <a:t>1</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）基于规则中处理的变量的类别，关联规则可以分为布尔型和数值型。</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b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b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cs typeface="+mj-cs"/>
              </a:rPr>
              <a:t>  </a:t>
            </a:r>
            <a:r>
              <a:rPr lang="en-US" altLang="zh-CN" sz="1600" dirty="0" smtClean="0">
                <a:solidFill>
                  <a:schemeClr val="tx1">
                    <a:lumMod val="75000"/>
                    <a:lumOff val="25000"/>
                  </a:schemeClr>
                </a:solidFill>
                <a:latin typeface="微软雅黑" panose="020B0503020204020204" pitchFamily="34" charset="-122"/>
                <a:ea typeface="微软雅黑" panose="020B0503020204020204" pitchFamily="34" charset="-122"/>
                <a:cs typeface="+mj-cs"/>
              </a:rPr>
              <a:t>2</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）基于规则中数据的抽象层次，可以分为单层关联规则和多层关联规则。</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a:p>
            <a:pPr indent="457200">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3</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rPr>
              <a:t>）基于规则中涉及到的数据的维数，关联规则可以分为单维的和多维的。</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8298</Words>
  <Application>WPS 演示</Application>
  <PresentationFormat>全屏显示(4:3)</PresentationFormat>
  <Paragraphs>757</Paragraphs>
  <Slides>43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43</vt:i4>
      </vt:variant>
    </vt:vector>
  </HeadingPairs>
  <TitlesOfParts>
    <vt:vector size="52" baseType="lpstr">
      <vt:lpstr>Arial</vt:lpstr>
      <vt:lpstr>宋体</vt:lpstr>
      <vt:lpstr>Wingdings</vt:lpstr>
      <vt:lpstr>微软雅黑</vt:lpstr>
      <vt:lpstr>Arial Unicode MS</vt:lpstr>
      <vt:lpstr>Calibri</vt:lpstr>
      <vt:lpstr>Symbol</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繁华忧伤</cp:lastModifiedBy>
  <cp:revision>527</cp:revision>
  <dcterms:created xsi:type="dcterms:W3CDTF">2015-11-23T03:31:00Z</dcterms:created>
  <dcterms:modified xsi:type="dcterms:W3CDTF">2018-12-25T08:33:22Z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