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49"/>
  </p:handoutMasterIdLst>
  <p:sldIdLst>
    <p:sldId id="510" r:id="rId3"/>
    <p:sldId id="554" r:id="rId4"/>
    <p:sldId id="446" r:id="rId5"/>
    <p:sldId id="437" r:id="rId6"/>
    <p:sldId id="459" r:id="rId7"/>
    <p:sldId id="463" r:id="rId8"/>
    <p:sldId id="464" r:id="rId9"/>
    <p:sldId id="465" r:id="rId10"/>
    <p:sldId id="466" r:id="rId11"/>
    <p:sldId id="467" r:id="rId12"/>
    <p:sldId id="468" r:id="rId13"/>
    <p:sldId id="469" r:id="rId14"/>
    <p:sldId id="470" r:id="rId15"/>
    <p:sldId id="472" r:id="rId16"/>
    <p:sldId id="474" r:id="rId17"/>
    <p:sldId id="473" r:id="rId18"/>
    <p:sldId id="475" r:id="rId19"/>
    <p:sldId id="487" r:id="rId20"/>
    <p:sldId id="476" r:id="rId21"/>
    <p:sldId id="462" r:id="rId22"/>
    <p:sldId id="489" r:id="rId23"/>
    <p:sldId id="490" r:id="rId24"/>
    <p:sldId id="491" r:id="rId25"/>
    <p:sldId id="488" r:id="rId26"/>
    <p:sldId id="460" r:id="rId27"/>
    <p:sldId id="477" r:id="rId28"/>
    <p:sldId id="478" r:id="rId29"/>
    <p:sldId id="479" r:id="rId30"/>
    <p:sldId id="480" r:id="rId31"/>
    <p:sldId id="481" r:id="rId32"/>
    <p:sldId id="482" r:id="rId33"/>
    <p:sldId id="483" r:id="rId34"/>
    <p:sldId id="484" r:id="rId35"/>
    <p:sldId id="485" r:id="rId36"/>
    <p:sldId id="486" r:id="rId37"/>
    <p:sldId id="447" r:id="rId39"/>
    <p:sldId id="555" r:id="rId40"/>
    <p:sldId id="556" r:id="rId41"/>
    <p:sldId id="557" r:id="rId42"/>
    <p:sldId id="558" r:id="rId43"/>
    <p:sldId id="559" r:id="rId44"/>
    <p:sldId id="560" r:id="rId45"/>
    <p:sldId id="561" r:id="rId46"/>
    <p:sldId id="562" r:id="rId47"/>
    <p:sldId id="563"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008080"/>
    <a:srgbClr val="006666"/>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6429" autoAdjust="0"/>
  </p:normalViewPr>
  <p:slideViewPr>
    <p:cSldViewPr snapToGrid="0" showGuides="1">
      <p:cViewPr>
        <p:scale>
          <a:sx n="100" d="100"/>
          <a:sy n="100" d="100"/>
        </p:scale>
        <p:origin x="-2076" y="-312"/>
      </p:cViewPr>
      <p:guideLst>
        <p:guide orient="horz" pos="4042"/>
        <p:guide orient="horz" pos="1480"/>
        <p:guide orient="horz" pos="799"/>
        <p:guide pos="1882"/>
        <p:guide pos="226"/>
        <p:guide pos="5488"/>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handoutMaster" Target="handoutMasters/handout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35C404A-EB1F-4A95-B06E-86DC9EC1667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zh-CN" altLang="en-US"/>
        </a:p>
      </dgm:t>
    </dgm:pt>
    <dgm:pt modelId="{BF43566A-7B53-4CDC-AF62-52439292CABB}">
      <dgm:prSet phldrT="[文本]" custT="1"/>
      <dgm:spPr/>
      <dgm:t>
        <a:bodyPr/>
        <a:lstStyle/>
        <a:p>
          <a:r>
            <a:rPr lang="zh-CN" altLang="en-US" sz="1200" b="1" smtClean="0"/>
            <a:t>垃圾邮件</a:t>
          </a:r>
          <a:endParaRPr lang="zh-CN" altLang="en-US" sz="1200" b="1"/>
        </a:p>
      </dgm:t>
    </dgm:pt>
    <dgm:pt modelId="{314E6F31-E8F1-4182-9B50-86A645E8DDFE}" cxnId="{C0A31B7D-E72D-4E2D-BEF6-CF0F66FF1BF8}" type="parTrans">
      <dgm:prSet/>
      <dgm:spPr>
        <a:ln w="28575">
          <a:solidFill>
            <a:schemeClr val="accent1"/>
          </a:solidFill>
        </a:ln>
      </dgm:spPr>
      <dgm:t>
        <a:bodyPr/>
        <a:lstStyle/>
        <a:p>
          <a:endParaRPr lang="zh-CN" altLang="en-US"/>
        </a:p>
      </dgm:t>
    </dgm:pt>
    <dgm:pt modelId="{2D014010-E94F-49DC-82AE-77F9C33A867F}" cxnId="{C0A31B7D-E72D-4E2D-BEF6-CF0F66FF1BF8}" type="sibTrans">
      <dgm:prSet/>
      <dgm:spPr/>
      <dgm:t>
        <a:bodyPr/>
        <a:lstStyle/>
        <a:p>
          <a:endParaRPr lang="zh-CN" altLang="en-US"/>
        </a:p>
      </dgm:t>
    </dgm:pt>
    <dgm:pt modelId="{5F269317-7107-46CC-8666-3DCE71A3CF65}">
      <dgm:prSet phldrT="[文本]" custT="1"/>
      <dgm:spPr/>
      <dgm:t>
        <a:bodyPr/>
        <a:lstStyle/>
        <a:p>
          <a:r>
            <a:rPr lang="zh-CN" altLang="en-US" sz="1200" b="1" smtClean="0"/>
            <a:t>广告点击</a:t>
          </a:r>
          <a:endParaRPr lang="zh-CN" altLang="en-US" sz="1200" b="1"/>
        </a:p>
      </dgm:t>
    </dgm:pt>
    <dgm:pt modelId="{7F17E14E-47C6-41E7-AE25-7D78A842A3BD}" cxnId="{CC1857DF-A851-48FD-A9CB-4AD4E1A81B6C}" type="parTrans">
      <dgm:prSet/>
      <dgm:spPr>
        <a:ln w="28575">
          <a:solidFill>
            <a:schemeClr val="accent1"/>
          </a:solidFill>
        </a:ln>
      </dgm:spPr>
      <dgm:t>
        <a:bodyPr/>
        <a:lstStyle/>
        <a:p>
          <a:endParaRPr lang="zh-CN" altLang="en-US"/>
        </a:p>
      </dgm:t>
    </dgm:pt>
    <dgm:pt modelId="{6C971259-6B5C-4E60-B6E8-05EE41EE4FC3}" cxnId="{CC1857DF-A851-48FD-A9CB-4AD4E1A81B6C}" type="sibTrans">
      <dgm:prSet/>
      <dgm:spPr/>
      <dgm:t>
        <a:bodyPr/>
        <a:lstStyle/>
        <a:p>
          <a:endParaRPr lang="zh-CN" altLang="en-US"/>
        </a:p>
      </dgm:t>
    </dgm:pt>
    <dgm:pt modelId="{F598BA01-AC8E-4AAE-860C-D2474317FEA8}">
      <dgm:prSet phldrT="[文本]" custT="1"/>
      <dgm:spPr/>
      <dgm:t>
        <a:bodyPr/>
        <a:lstStyle/>
        <a:p>
          <a:r>
            <a:rPr lang="zh-CN" altLang="en-US" sz="1200" b="1" smtClean="0"/>
            <a:t>金融诈骗</a:t>
          </a:r>
          <a:endParaRPr lang="zh-CN" altLang="en-US" sz="1200" b="1"/>
        </a:p>
      </dgm:t>
    </dgm:pt>
    <dgm:pt modelId="{BB4FE29B-43C6-428A-AE2C-C283355CBEA3}" cxnId="{56834D50-55A0-4072-81E6-90443014013C}" type="parTrans">
      <dgm:prSet/>
      <dgm:spPr>
        <a:ln w="28575">
          <a:solidFill>
            <a:schemeClr val="accent1"/>
          </a:solidFill>
        </a:ln>
      </dgm:spPr>
      <dgm:t>
        <a:bodyPr/>
        <a:lstStyle/>
        <a:p>
          <a:endParaRPr lang="zh-CN" altLang="en-US"/>
        </a:p>
      </dgm:t>
    </dgm:pt>
    <dgm:pt modelId="{872E51A6-0389-438D-AFC1-CEAA3B6F69F7}" cxnId="{56834D50-55A0-4072-81E6-90443014013C}" type="sibTrans">
      <dgm:prSet/>
      <dgm:spPr/>
      <dgm:t>
        <a:bodyPr/>
        <a:lstStyle/>
        <a:p>
          <a:endParaRPr lang="zh-CN" altLang="en-US"/>
        </a:p>
      </dgm:t>
    </dgm:pt>
    <dgm:pt modelId="{A68BB0F0-429B-476D-A83E-3DBE82A7CF4B}">
      <dgm:prSet/>
      <dgm:spPr/>
      <dgm:t>
        <a:bodyPr/>
        <a:lstStyle/>
        <a:p>
          <a:r>
            <a:rPr lang="zh-CN" altLang="en-US" b="1" smtClean="0"/>
            <a:t>用电异常</a:t>
          </a:r>
          <a:endParaRPr lang="zh-CN" altLang="en-US" b="1"/>
        </a:p>
      </dgm:t>
    </dgm:pt>
    <dgm:pt modelId="{398364F0-480C-4FED-B5CB-7EB69BE50822}" cxnId="{F70B6AF8-57F8-41EA-BD3F-CA720BABAE26}" type="parTrans">
      <dgm:prSet/>
      <dgm:spPr>
        <a:ln w="28575">
          <a:solidFill>
            <a:schemeClr val="accent1"/>
          </a:solidFill>
        </a:ln>
      </dgm:spPr>
      <dgm:t>
        <a:bodyPr/>
        <a:lstStyle/>
        <a:p>
          <a:endParaRPr lang="zh-CN" altLang="en-US"/>
        </a:p>
      </dgm:t>
    </dgm:pt>
    <dgm:pt modelId="{05BAAC22-F044-457A-BFD2-702B9251AABF}" cxnId="{F70B6AF8-57F8-41EA-BD3F-CA720BABAE26}" type="sibTrans">
      <dgm:prSet/>
      <dgm:spPr/>
      <dgm:t>
        <a:bodyPr/>
        <a:lstStyle/>
        <a:p>
          <a:endParaRPr lang="zh-CN" altLang="en-US"/>
        </a:p>
      </dgm:t>
    </dgm:pt>
    <dgm:pt modelId="{FE8550C1-31A2-4669-A005-DF95B008CFDD}" type="pres">
      <dgm:prSet presAssocID="{D35C404A-EB1F-4A95-B06E-86DC9EC1667E}" presName="composite" presStyleCnt="0">
        <dgm:presLayoutVars>
          <dgm:chMax val="5"/>
          <dgm:dir/>
          <dgm:animLvl val="ctr"/>
          <dgm:resizeHandles val="exact"/>
        </dgm:presLayoutVars>
      </dgm:prSet>
      <dgm:spPr/>
      <dgm:t>
        <a:bodyPr/>
        <a:lstStyle/>
        <a:p>
          <a:endParaRPr lang="zh-CN" altLang="en-US"/>
        </a:p>
      </dgm:t>
    </dgm:pt>
    <dgm:pt modelId="{658DC3C9-4C63-4218-9542-CBA28AF178FF}" type="pres">
      <dgm:prSet presAssocID="{D35C404A-EB1F-4A95-B06E-86DC9EC1667E}" presName="cycle" presStyleCnt="0"/>
      <dgm:spPr/>
    </dgm:pt>
    <dgm:pt modelId="{8CB3F968-A4B8-4667-9B57-00BA1E762667}" type="pres">
      <dgm:prSet presAssocID="{D35C404A-EB1F-4A95-B06E-86DC9EC1667E}" presName="centerShape" presStyleCnt="0"/>
      <dgm:spPr/>
    </dgm:pt>
    <dgm:pt modelId="{8624E681-320B-4E02-9878-EFD503D05A74}" type="pres">
      <dgm:prSet presAssocID="{D35C404A-EB1F-4A95-B06E-86DC9EC1667E}" presName="connSite" presStyleLbl="node1" presStyleIdx="0" presStyleCnt="5"/>
      <dgm:spPr/>
    </dgm:pt>
    <dgm:pt modelId="{07483453-B5ED-4AAA-AF31-65EEA20955A6}" type="pres">
      <dgm:prSet presAssocID="{D35C404A-EB1F-4A95-B06E-86DC9EC1667E}" presName="visible" presStyleLbl="node1" presStyleIdx="0" presStyleCnt="5"/>
      <dgm:spPr>
        <a:solidFill>
          <a:schemeClr val="tx1">
            <a:lumMod val="75000"/>
            <a:lumOff val="25000"/>
          </a:schemeClr>
        </a:solidFill>
      </dgm:spPr>
      <dgm:t>
        <a:bodyPr/>
        <a:lstStyle/>
        <a:p>
          <a:endParaRPr lang="zh-CN" altLang="en-US"/>
        </a:p>
      </dgm:t>
    </dgm:pt>
    <dgm:pt modelId="{B887F38D-6E91-4822-97E8-1A240CF94B95}" type="pres">
      <dgm:prSet presAssocID="{314E6F31-E8F1-4182-9B50-86A645E8DDFE}" presName="Name25" presStyleLbl="parChTrans1D1" presStyleIdx="0" presStyleCnt="4"/>
      <dgm:spPr/>
      <dgm:t>
        <a:bodyPr/>
        <a:lstStyle/>
        <a:p>
          <a:endParaRPr lang="zh-CN" altLang="en-US"/>
        </a:p>
      </dgm:t>
    </dgm:pt>
    <dgm:pt modelId="{D28E7806-CAE6-41F8-B135-A5AE6C83945E}" type="pres">
      <dgm:prSet presAssocID="{BF43566A-7B53-4CDC-AF62-52439292CABB}" presName="node" presStyleCnt="0"/>
      <dgm:spPr/>
    </dgm:pt>
    <dgm:pt modelId="{17F8984C-4B66-463D-AEB6-50581D8D4995}" type="pres">
      <dgm:prSet presAssocID="{BF43566A-7B53-4CDC-AF62-52439292CABB}" presName="parentNode" presStyleLbl="node1" presStyleIdx="1" presStyleCnt="5">
        <dgm:presLayoutVars>
          <dgm:chMax val="1"/>
          <dgm:bulletEnabled val="1"/>
        </dgm:presLayoutVars>
      </dgm:prSet>
      <dgm:spPr/>
      <dgm:t>
        <a:bodyPr/>
        <a:lstStyle/>
        <a:p>
          <a:endParaRPr lang="zh-CN" altLang="en-US"/>
        </a:p>
      </dgm:t>
    </dgm:pt>
    <dgm:pt modelId="{2A6DB7D8-12F8-43DF-BD02-C67FAEB46086}" type="pres">
      <dgm:prSet presAssocID="{BF43566A-7B53-4CDC-AF62-52439292CABB}" presName="childNode" presStyleLbl="revTx" presStyleIdx="0" presStyleCnt="0">
        <dgm:presLayoutVars>
          <dgm:bulletEnabled val="1"/>
        </dgm:presLayoutVars>
      </dgm:prSet>
      <dgm:spPr/>
      <dgm:t>
        <a:bodyPr/>
        <a:lstStyle/>
        <a:p>
          <a:endParaRPr lang="zh-CN" altLang="en-US"/>
        </a:p>
      </dgm:t>
    </dgm:pt>
    <dgm:pt modelId="{6EA2AF28-E346-4A81-B7A9-758951576718}" type="pres">
      <dgm:prSet presAssocID="{7F17E14E-47C6-41E7-AE25-7D78A842A3BD}" presName="Name25" presStyleLbl="parChTrans1D1" presStyleIdx="1" presStyleCnt="4"/>
      <dgm:spPr/>
      <dgm:t>
        <a:bodyPr/>
        <a:lstStyle/>
        <a:p>
          <a:endParaRPr lang="zh-CN" altLang="en-US"/>
        </a:p>
      </dgm:t>
    </dgm:pt>
    <dgm:pt modelId="{7BF4EC4C-A067-479F-ACF4-808BF6B53C9E}" type="pres">
      <dgm:prSet presAssocID="{5F269317-7107-46CC-8666-3DCE71A3CF65}" presName="node" presStyleCnt="0"/>
      <dgm:spPr/>
    </dgm:pt>
    <dgm:pt modelId="{24BE2923-EEA1-4AA5-AE1B-E6EC63830D5D}" type="pres">
      <dgm:prSet presAssocID="{5F269317-7107-46CC-8666-3DCE71A3CF65}" presName="parentNode" presStyleLbl="node1" presStyleIdx="2" presStyleCnt="5">
        <dgm:presLayoutVars>
          <dgm:chMax val="1"/>
          <dgm:bulletEnabled val="1"/>
        </dgm:presLayoutVars>
      </dgm:prSet>
      <dgm:spPr/>
      <dgm:t>
        <a:bodyPr/>
        <a:lstStyle/>
        <a:p>
          <a:endParaRPr lang="zh-CN" altLang="en-US"/>
        </a:p>
      </dgm:t>
    </dgm:pt>
    <dgm:pt modelId="{AF8A2DBF-8D82-438F-8045-7687B091A725}" type="pres">
      <dgm:prSet presAssocID="{5F269317-7107-46CC-8666-3DCE71A3CF65}" presName="childNode" presStyleLbl="revTx" presStyleIdx="0" presStyleCnt="0">
        <dgm:presLayoutVars>
          <dgm:bulletEnabled val="1"/>
        </dgm:presLayoutVars>
      </dgm:prSet>
      <dgm:spPr/>
      <dgm:t>
        <a:bodyPr/>
        <a:lstStyle/>
        <a:p>
          <a:endParaRPr lang="zh-CN" altLang="en-US"/>
        </a:p>
      </dgm:t>
    </dgm:pt>
    <dgm:pt modelId="{E8CD0CE5-C465-4DDE-8C1B-A11E8886DAF1}" type="pres">
      <dgm:prSet presAssocID="{BB4FE29B-43C6-428A-AE2C-C283355CBEA3}" presName="Name25" presStyleLbl="parChTrans1D1" presStyleIdx="2" presStyleCnt="4"/>
      <dgm:spPr/>
      <dgm:t>
        <a:bodyPr/>
        <a:lstStyle/>
        <a:p>
          <a:endParaRPr lang="zh-CN" altLang="en-US"/>
        </a:p>
      </dgm:t>
    </dgm:pt>
    <dgm:pt modelId="{969B888B-AD6D-4431-AD84-9941B93733A8}" type="pres">
      <dgm:prSet presAssocID="{F598BA01-AC8E-4AAE-860C-D2474317FEA8}" presName="node" presStyleCnt="0"/>
      <dgm:spPr/>
    </dgm:pt>
    <dgm:pt modelId="{54199213-60A9-494F-83C1-E1BD0B41EAB9}" type="pres">
      <dgm:prSet presAssocID="{F598BA01-AC8E-4AAE-860C-D2474317FEA8}" presName="parentNode" presStyleLbl="node1" presStyleIdx="3" presStyleCnt="5">
        <dgm:presLayoutVars>
          <dgm:chMax val="1"/>
          <dgm:bulletEnabled val="1"/>
        </dgm:presLayoutVars>
      </dgm:prSet>
      <dgm:spPr/>
      <dgm:t>
        <a:bodyPr/>
        <a:lstStyle/>
        <a:p>
          <a:endParaRPr lang="zh-CN" altLang="en-US"/>
        </a:p>
      </dgm:t>
    </dgm:pt>
    <dgm:pt modelId="{C338411C-DF14-4969-B242-05059B64CB29}" type="pres">
      <dgm:prSet presAssocID="{F598BA01-AC8E-4AAE-860C-D2474317FEA8}" presName="childNode" presStyleLbl="revTx" presStyleIdx="0" presStyleCnt="0">
        <dgm:presLayoutVars>
          <dgm:bulletEnabled val="1"/>
        </dgm:presLayoutVars>
      </dgm:prSet>
      <dgm:spPr/>
      <dgm:t>
        <a:bodyPr/>
        <a:lstStyle/>
        <a:p>
          <a:endParaRPr lang="zh-CN" altLang="en-US"/>
        </a:p>
      </dgm:t>
    </dgm:pt>
    <dgm:pt modelId="{549FE723-2E8C-4745-AF3C-B10CF052272F}" type="pres">
      <dgm:prSet presAssocID="{398364F0-480C-4FED-B5CB-7EB69BE50822}" presName="Name25" presStyleLbl="parChTrans1D1" presStyleIdx="3" presStyleCnt="4"/>
      <dgm:spPr/>
      <dgm:t>
        <a:bodyPr/>
        <a:lstStyle/>
        <a:p>
          <a:endParaRPr lang="zh-CN" altLang="en-US"/>
        </a:p>
      </dgm:t>
    </dgm:pt>
    <dgm:pt modelId="{7E209594-85AF-49CE-8262-A2308E02FCDF}" type="pres">
      <dgm:prSet presAssocID="{A68BB0F0-429B-476D-A83E-3DBE82A7CF4B}" presName="node" presStyleCnt="0"/>
      <dgm:spPr/>
    </dgm:pt>
    <dgm:pt modelId="{425A4C2A-7162-4D36-BF75-8E2D2330D5D2}" type="pres">
      <dgm:prSet presAssocID="{A68BB0F0-429B-476D-A83E-3DBE82A7CF4B}" presName="parentNode" presStyleLbl="node1" presStyleIdx="4" presStyleCnt="5">
        <dgm:presLayoutVars>
          <dgm:chMax val="1"/>
          <dgm:bulletEnabled val="1"/>
        </dgm:presLayoutVars>
      </dgm:prSet>
      <dgm:spPr/>
      <dgm:t>
        <a:bodyPr/>
        <a:lstStyle/>
        <a:p>
          <a:endParaRPr lang="zh-CN" altLang="en-US"/>
        </a:p>
      </dgm:t>
    </dgm:pt>
    <dgm:pt modelId="{EB59577E-83BC-4001-9176-F36340ED45C2}" type="pres">
      <dgm:prSet presAssocID="{A68BB0F0-429B-476D-A83E-3DBE82A7CF4B}" presName="childNode" presStyleLbl="revTx" presStyleIdx="0" presStyleCnt="0">
        <dgm:presLayoutVars>
          <dgm:bulletEnabled val="1"/>
        </dgm:presLayoutVars>
      </dgm:prSet>
      <dgm:spPr/>
    </dgm:pt>
  </dgm:ptLst>
  <dgm:cxnLst>
    <dgm:cxn modelId="{CCF8236D-00AC-4490-B64C-2E39B20C6C77}" type="presOf" srcId="{A68BB0F0-429B-476D-A83E-3DBE82A7CF4B}" destId="{425A4C2A-7162-4D36-BF75-8E2D2330D5D2}" srcOrd="0" destOrd="0" presId="urn:microsoft.com/office/officeart/2005/8/layout/radial2"/>
    <dgm:cxn modelId="{C0A31B7D-E72D-4E2D-BEF6-CF0F66FF1BF8}" srcId="{D35C404A-EB1F-4A95-B06E-86DC9EC1667E}" destId="{BF43566A-7B53-4CDC-AF62-52439292CABB}" srcOrd="0" destOrd="0" parTransId="{314E6F31-E8F1-4182-9B50-86A645E8DDFE}" sibTransId="{2D014010-E94F-49DC-82AE-77F9C33A867F}"/>
    <dgm:cxn modelId="{59C3679B-FDC0-4E78-AB17-427D528E71BB}" type="presOf" srcId="{5F269317-7107-46CC-8666-3DCE71A3CF65}" destId="{24BE2923-EEA1-4AA5-AE1B-E6EC63830D5D}" srcOrd="0" destOrd="0" presId="urn:microsoft.com/office/officeart/2005/8/layout/radial2"/>
    <dgm:cxn modelId="{4922EED2-89A6-402F-BEB5-2317888E7DFE}" type="presOf" srcId="{BB4FE29B-43C6-428A-AE2C-C283355CBEA3}" destId="{E8CD0CE5-C465-4DDE-8C1B-A11E8886DAF1}" srcOrd="0" destOrd="0" presId="urn:microsoft.com/office/officeart/2005/8/layout/radial2"/>
    <dgm:cxn modelId="{CC1857DF-A851-48FD-A9CB-4AD4E1A81B6C}" srcId="{D35C404A-EB1F-4A95-B06E-86DC9EC1667E}" destId="{5F269317-7107-46CC-8666-3DCE71A3CF65}" srcOrd="1" destOrd="0" parTransId="{7F17E14E-47C6-41E7-AE25-7D78A842A3BD}" sibTransId="{6C971259-6B5C-4E60-B6E8-05EE41EE4FC3}"/>
    <dgm:cxn modelId="{3D74FEF9-6721-4EA0-AD47-E1B3939D5138}" type="presOf" srcId="{398364F0-480C-4FED-B5CB-7EB69BE50822}" destId="{549FE723-2E8C-4745-AF3C-B10CF052272F}" srcOrd="0" destOrd="0" presId="urn:microsoft.com/office/officeart/2005/8/layout/radial2"/>
    <dgm:cxn modelId="{56834D50-55A0-4072-81E6-90443014013C}" srcId="{D35C404A-EB1F-4A95-B06E-86DC9EC1667E}" destId="{F598BA01-AC8E-4AAE-860C-D2474317FEA8}" srcOrd="2" destOrd="0" parTransId="{BB4FE29B-43C6-428A-AE2C-C283355CBEA3}" sibTransId="{872E51A6-0389-438D-AFC1-CEAA3B6F69F7}"/>
    <dgm:cxn modelId="{344D9DB9-7DE2-4588-81EA-2099ACA3DFE4}" type="presOf" srcId="{7F17E14E-47C6-41E7-AE25-7D78A842A3BD}" destId="{6EA2AF28-E346-4A81-B7A9-758951576718}" srcOrd="0" destOrd="0" presId="urn:microsoft.com/office/officeart/2005/8/layout/radial2"/>
    <dgm:cxn modelId="{CC608D5B-3D6A-4150-AA9E-AF9D75FED851}" type="presOf" srcId="{D35C404A-EB1F-4A95-B06E-86DC9EC1667E}" destId="{FE8550C1-31A2-4669-A005-DF95B008CFDD}" srcOrd="0" destOrd="0" presId="urn:microsoft.com/office/officeart/2005/8/layout/radial2"/>
    <dgm:cxn modelId="{18AC3D7D-269E-45CE-8B9A-68ABCF791324}" type="presOf" srcId="{314E6F31-E8F1-4182-9B50-86A645E8DDFE}" destId="{B887F38D-6E91-4822-97E8-1A240CF94B95}" srcOrd="0" destOrd="0" presId="urn:microsoft.com/office/officeart/2005/8/layout/radial2"/>
    <dgm:cxn modelId="{306F95B5-0417-4CFC-AA09-6BE8F70DF4C0}" type="presOf" srcId="{BF43566A-7B53-4CDC-AF62-52439292CABB}" destId="{17F8984C-4B66-463D-AEB6-50581D8D4995}" srcOrd="0" destOrd="0" presId="urn:microsoft.com/office/officeart/2005/8/layout/radial2"/>
    <dgm:cxn modelId="{F70B6AF8-57F8-41EA-BD3F-CA720BABAE26}" srcId="{D35C404A-EB1F-4A95-B06E-86DC9EC1667E}" destId="{A68BB0F0-429B-476D-A83E-3DBE82A7CF4B}" srcOrd="3" destOrd="0" parTransId="{398364F0-480C-4FED-B5CB-7EB69BE50822}" sibTransId="{05BAAC22-F044-457A-BFD2-702B9251AABF}"/>
    <dgm:cxn modelId="{AE7836C8-8ACA-4732-9EDF-7161579C4B5B}" type="presOf" srcId="{F598BA01-AC8E-4AAE-860C-D2474317FEA8}" destId="{54199213-60A9-494F-83C1-E1BD0B41EAB9}" srcOrd="0" destOrd="0" presId="urn:microsoft.com/office/officeart/2005/8/layout/radial2"/>
    <dgm:cxn modelId="{720E5BA2-4A2C-4726-B34B-7F36BAFB4F74}" type="presParOf" srcId="{FE8550C1-31A2-4669-A005-DF95B008CFDD}" destId="{658DC3C9-4C63-4218-9542-CBA28AF178FF}" srcOrd="0" destOrd="0" presId="urn:microsoft.com/office/officeart/2005/8/layout/radial2"/>
    <dgm:cxn modelId="{6EDF96F0-D1F0-4C99-B5FF-ACC273370113}" type="presParOf" srcId="{658DC3C9-4C63-4218-9542-CBA28AF178FF}" destId="{8CB3F968-A4B8-4667-9B57-00BA1E762667}" srcOrd="0" destOrd="0" presId="urn:microsoft.com/office/officeart/2005/8/layout/radial2"/>
    <dgm:cxn modelId="{3444ECF1-5023-4C8F-984D-843A55FC530B}" type="presParOf" srcId="{8CB3F968-A4B8-4667-9B57-00BA1E762667}" destId="{8624E681-320B-4E02-9878-EFD503D05A74}" srcOrd="0" destOrd="0" presId="urn:microsoft.com/office/officeart/2005/8/layout/radial2"/>
    <dgm:cxn modelId="{D9E1610B-84A4-49EA-9B6E-49BCDEF08D82}" type="presParOf" srcId="{8CB3F968-A4B8-4667-9B57-00BA1E762667}" destId="{07483453-B5ED-4AAA-AF31-65EEA20955A6}" srcOrd="1" destOrd="0" presId="urn:microsoft.com/office/officeart/2005/8/layout/radial2"/>
    <dgm:cxn modelId="{5CF7675A-6F65-4D1E-B896-A39E6DF0CAAB}" type="presParOf" srcId="{658DC3C9-4C63-4218-9542-CBA28AF178FF}" destId="{B887F38D-6E91-4822-97E8-1A240CF94B95}" srcOrd="1" destOrd="0" presId="urn:microsoft.com/office/officeart/2005/8/layout/radial2"/>
    <dgm:cxn modelId="{C73993A4-20C5-4B6C-883D-D788A6B215F8}" type="presParOf" srcId="{658DC3C9-4C63-4218-9542-CBA28AF178FF}" destId="{D28E7806-CAE6-41F8-B135-A5AE6C83945E}" srcOrd="2" destOrd="0" presId="urn:microsoft.com/office/officeart/2005/8/layout/radial2"/>
    <dgm:cxn modelId="{013B13F4-E48B-4E81-8559-DCD730E9DB82}" type="presParOf" srcId="{D28E7806-CAE6-41F8-B135-A5AE6C83945E}" destId="{17F8984C-4B66-463D-AEB6-50581D8D4995}" srcOrd="0" destOrd="0" presId="urn:microsoft.com/office/officeart/2005/8/layout/radial2"/>
    <dgm:cxn modelId="{EE31DABD-3E6B-4BA5-8BC8-F634BC075235}" type="presParOf" srcId="{D28E7806-CAE6-41F8-B135-A5AE6C83945E}" destId="{2A6DB7D8-12F8-43DF-BD02-C67FAEB46086}" srcOrd="1" destOrd="0" presId="urn:microsoft.com/office/officeart/2005/8/layout/radial2"/>
    <dgm:cxn modelId="{1647CC83-3319-4497-AA29-549A3F67BD31}" type="presParOf" srcId="{658DC3C9-4C63-4218-9542-CBA28AF178FF}" destId="{6EA2AF28-E346-4A81-B7A9-758951576718}" srcOrd="3" destOrd="0" presId="urn:microsoft.com/office/officeart/2005/8/layout/radial2"/>
    <dgm:cxn modelId="{10BB0904-49A8-4877-981A-8813E76DCEB3}" type="presParOf" srcId="{658DC3C9-4C63-4218-9542-CBA28AF178FF}" destId="{7BF4EC4C-A067-479F-ACF4-808BF6B53C9E}" srcOrd="4" destOrd="0" presId="urn:microsoft.com/office/officeart/2005/8/layout/radial2"/>
    <dgm:cxn modelId="{F7C94199-BE72-43DD-A70E-0E607AC72B62}" type="presParOf" srcId="{7BF4EC4C-A067-479F-ACF4-808BF6B53C9E}" destId="{24BE2923-EEA1-4AA5-AE1B-E6EC63830D5D}" srcOrd="0" destOrd="0" presId="urn:microsoft.com/office/officeart/2005/8/layout/radial2"/>
    <dgm:cxn modelId="{BB2E2777-2EF6-47DE-BB16-4D99DF8DD97F}" type="presParOf" srcId="{7BF4EC4C-A067-479F-ACF4-808BF6B53C9E}" destId="{AF8A2DBF-8D82-438F-8045-7687B091A725}" srcOrd="1" destOrd="0" presId="urn:microsoft.com/office/officeart/2005/8/layout/radial2"/>
    <dgm:cxn modelId="{48EB7DE4-F57D-4D37-91F9-276BED1008C2}" type="presParOf" srcId="{658DC3C9-4C63-4218-9542-CBA28AF178FF}" destId="{E8CD0CE5-C465-4DDE-8C1B-A11E8886DAF1}" srcOrd="5" destOrd="0" presId="urn:microsoft.com/office/officeart/2005/8/layout/radial2"/>
    <dgm:cxn modelId="{93EC0306-214D-48CC-8BC7-26FF0FFC54F5}" type="presParOf" srcId="{658DC3C9-4C63-4218-9542-CBA28AF178FF}" destId="{969B888B-AD6D-4431-AD84-9941B93733A8}" srcOrd="6" destOrd="0" presId="urn:microsoft.com/office/officeart/2005/8/layout/radial2"/>
    <dgm:cxn modelId="{0AA4078D-4D20-4722-9F10-D0BD50AED99B}" type="presParOf" srcId="{969B888B-AD6D-4431-AD84-9941B93733A8}" destId="{54199213-60A9-494F-83C1-E1BD0B41EAB9}" srcOrd="0" destOrd="0" presId="urn:microsoft.com/office/officeart/2005/8/layout/radial2"/>
    <dgm:cxn modelId="{FBE50FD7-BA6A-4249-9E42-961AD812AB2B}" type="presParOf" srcId="{969B888B-AD6D-4431-AD84-9941B93733A8}" destId="{C338411C-DF14-4969-B242-05059B64CB29}" srcOrd="1" destOrd="0" presId="urn:microsoft.com/office/officeart/2005/8/layout/radial2"/>
    <dgm:cxn modelId="{98F56813-49DE-4210-AA3C-950E5D90B663}" type="presParOf" srcId="{658DC3C9-4C63-4218-9542-CBA28AF178FF}" destId="{549FE723-2E8C-4745-AF3C-B10CF052272F}" srcOrd="7" destOrd="0" presId="urn:microsoft.com/office/officeart/2005/8/layout/radial2"/>
    <dgm:cxn modelId="{26477A0F-A3AB-46FB-AF91-6BED7132D8A2}" type="presParOf" srcId="{658DC3C9-4C63-4218-9542-CBA28AF178FF}" destId="{7E209594-85AF-49CE-8262-A2308E02FCDF}" srcOrd="8" destOrd="0" presId="urn:microsoft.com/office/officeart/2005/8/layout/radial2"/>
    <dgm:cxn modelId="{B0EC5E2E-186B-46B9-B261-5B9B9E083580}" type="presParOf" srcId="{7E209594-85AF-49CE-8262-A2308E02FCDF}" destId="{425A4C2A-7162-4D36-BF75-8E2D2330D5D2}" srcOrd="0" destOrd="0" presId="urn:microsoft.com/office/officeart/2005/8/layout/radial2"/>
    <dgm:cxn modelId="{1CFA8ECF-3587-410B-B0E7-877E22492D1A}" type="presParOf" srcId="{7E209594-85AF-49CE-8262-A2308E02FCDF}" destId="{EB59577E-83BC-4001-9176-F36340ED45C2}" srcOrd="1" destOrd="0" presId="urn:microsoft.com/office/officeart/2005/8/layout/radial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D9C363-F87E-4B51-BCE8-BD93DBE48361}" type="doc">
      <dgm:prSet loTypeId="urn:microsoft.com/office/officeart/2005/8/layout/process2" loCatId="process" qsTypeId="urn:microsoft.com/office/officeart/2005/8/quickstyle/simple1" qsCatId="simple" csTypeId="urn:microsoft.com/office/officeart/2005/8/colors/accent1_2" csCatId="accent1" phldr="1"/>
      <dgm:spPr/>
    </dgm:pt>
    <dgm:pt modelId="{87B53CBD-2AEF-4092-87CF-573222406BA6}">
      <dgm:prSet phldrT="[文本]"/>
      <dgm:spPr>
        <a:solidFill>
          <a:schemeClr val="accent3">
            <a:lumMod val="75000"/>
          </a:schemeClr>
        </a:solidFill>
      </dgm:spPr>
      <dgm:t>
        <a:bodyPr/>
        <a:lstStyle/>
        <a:p>
          <a:r>
            <a:rPr lang="zh-CN" altLang="en-US" smtClean="0"/>
            <a:t>空白处未评分</a:t>
          </a:r>
          <a:endParaRPr lang="zh-CN" altLang="en-US"/>
        </a:p>
      </dgm:t>
    </dgm:pt>
    <dgm:pt modelId="{CDA9A481-DC04-40F9-95AE-A500D2F848C6}" cxnId="{43E7FB5E-C3D0-476D-AAA2-FE00FA7939D2}" type="parTrans">
      <dgm:prSet/>
      <dgm:spPr/>
      <dgm:t>
        <a:bodyPr/>
        <a:lstStyle/>
        <a:p>
          <a:endParaRPr lang="zh-CN" altLang="en-US"/>
        </a:p>
      </dgm:t>
    </dgm:pt>
    <dgm:pt modelId="{6F83C9E4-4913-4427-B172-D21FA45867FF}" cxnId="{43E7FB5E-C3D0-476D-AAA2-FE00FA7939D2}" type="sibTrans">
      <dgm:prSet/>
      <dgm:spPr/>
      <dgm:t>
        <a:bodyPr/>
        <a:lstStyle/>
        <a:p>
          <a:endParaRPr lang="zh-CN" altLang="en-US"/>
        </a:p>
      </dgm:t>
    </dgm:pt>
    <dgm:pt modelId="{B765DC3B-F7EB-4943-9BA7-F6F2ED6063CB}">
      <dgm:prSet phldrT="[文本]"/>
      <dgm:spPr>
        <a:solidFill>
          <a:schemeClr val="accent3">
            <a:lumMod val="75000"/>
          </a:schemeClr>
        </a:solidFill>
      </dgm:spPr>
      <dgm:t>
        <a:bodyPr/>
        <a:lstStyle/>
        <a:p>
          <a:r>
            <a:rPr lang="zh-CN" altLang="en-US" smtClean="0"/>
            <a:t>物品相似度</a:t>
          </a:r>
          <a:endParaRPr lang="zh-CN" altLang="en-US"/>
        </a:p>
      </dgm:t>
    </dgm:pt>
    <dgm:pt modelId="{FDD0B3BF-94F2-4546-8919-69426B592A8D}" cxnId="{FA426E47-690A-4DFF-9CCF-E9E601307F41}" type="parTrans">
      <dgm:prSet/>
      <dgm:spPr/>
      <dgm:t>
        <a:bodyPr/>
        <a:lstStyle/>
        <a:p>
          <a:endParaRPr lang="zh-CN" altLang="en-US"/>
        </a:p>
      </dgm:t>
    </dgm:pt>
    <dgm:pt modelId="{64E29D6A-7994-4FE3-B763-4590FAC9050C}" cxnId="{FA426E47-690A-4DFF-9CCF-E9E601307F41}" type="sibTrans">
      <dgm:prSet/>
      <dgm:spPr/>
      <dgm:t>
        <a:bodyPr/>
        <a:lstStyle/>
        <a:p>
          <a:endParaRPr lang="zh-CN" altLang="en-US"/>
        </a:p>
      </dgm:t>
    </dgm:pt>
    <dgm:pt modelId="{4C7FAA3A-EA7D-43C1-90FC-ADF9DABF8384}">
      <dgm:prSet phldrT="[文本]"/>
      <dgm:spPr>
        <a:solidFill>
          <a:schemeClr val="accent3">
            <a:lumMod val="75000"/>
          </a:schemeClr>
        </a:solidFill>
      </dgm:spPr>
      <dgm:t>
        <a:bodyPr/>
        <a:lstStyle/>
        <a:p>
          <a:r>
            <a:rPr lang="zh-CN" altLang="en-US" smtClean="0"/>
            <a:t>预测评分</a:t>
          </a:r>
          <a:endParaRPr lang="zh-CN" altLang="en-US"/>
        </a:p>
      </dgm:t>
    </dgm:pt>
    <dgm:pt modelId="{14AAFAB9-2B1E-4F28-A5D0-7111C987F422}" cxnId="{07D1DBA7-DA90-480E-BD83-A75ED923568F}" type="parTrans">
      <dgm:prSet/>
      <dgm:spPr/>
      <dgm:t>
        <a:bodyPr/>
        <a:lstStyle/>
        <a:p>
          <a:endParaRPr lang="zh-CN" altLang="en-US"/>
        </a:p>
      </dgm:t>
    </dgm:pt>
    <dgm:pt modelId="{A2C4EAA4-34CB-45F7-A26E-1B284FBB43AA}" cxnId="{07D1DBA7-DA90-480E-BD83-A75ED923568F}" type="sibTrans">
      <dgm:prSet/>
      <dgm:spPr/>
      <dgm:t>
        <a:bodyPr/>
        <a:lstStyle/>
        <a:p>
          <a:endParaRPr lang="zh-CN" altLang="en-US"/>
        </a:p>
      </dgm:t>
    </dgm:pt>
    <dgm:pt modelId="{D9CEBFE1-3209-40FA-9FD6-906D38840072}" type="pres">
      <dgm:prSet presAssocID="{BAD9C363-F87E-4B51-BCE8-BD93DBE48361}" presName="linearFlow" presStyleCnt="0">
        <dgm:presLayoutVars>
          <dgm:resizeHandles val="exact"/>
        </dgm:presLayoutVars>
      </dgm:prSet>
      <dgm:spPr/>
    </dgm:pt>
    <dgm:pt modelId="{70C5959C-13A5-41F8-8ADD-E4FA5EE878CA}" type="pres">
      <dgm:prSet presAssocID="{87B53CBD-2AEF-4092-87CF-573222406BA6}" presName="node" presStyleLbl="node1" presStyleIdx="0" presStyleCnt="3">
        <dgm:presLayoutVars>
          <dgm:bulletEnabled val="1"/>
        </dgm:presLayoutVars>
      </dgm:prSet>
      <dgm:spPr/>
      <dgm:t>
        <a:bodyPr/>
        <a:lstStyle/>
        <a:p>
          <a:endParaRPr lang="zh-CN" altLang="en-US"/>
        </a:p>
      </dgm:t>
    </dgm:pt>
    <dgm:pt modelId="{153418DC-E992-49A1-8431-561F87DF9080}" type="pres">
      <dgm:prSet presAssocID="{6F83C9E4-4913-4427-B172-D21FA45867FF}" presName="sibTrans" presStyleLbl="sibTrans2D1" presStyleIdx="0" presStyleCnt="2" custLinFactNeighborY="2120"/>
      <dgm:spPr/>
      <dgm:t>
        <a:bodyPr/>
        <a:lstStyle/>
        <a:p>
          <a:endParaRPr lang="zh-CN" altLang="en-US"/>
        </a:p>
      </dgm:t>
    </dgm:pt>
    <dgm:pt modelId="{75EE3A81-C0D3-482D-9714-93271F231ADB}" type="pres">
      <dgm:prSet presAssocID="{6F83C9E4-4913-4427-B172-D21FA45867FF}" presName="connectorText" presStyleLbl="sibTrans2D1" presStyleIdx="0" presStyleCnt="2"/>
      <dgm:spPr/>
      <dgm:t>
        <a:bodyPr/>
        <a:lstStyle/>
        <a:p>
          <a:endParaRPr lang="zh-CN" altLang="en-US"/>
        </a:p>
      </dgm:t>
    </dgm:pt>
    <dgm:pt modelId="{D4A0AB13-69EE-4C6D-88DC-79754C2E5656}" type="pres">
      <dgm:prSet presAssocID="{B765DC3B-F7EB-4943-9BA7-F6F2ED6063CB}" presName="node" presStyleLbl="node1" presStyleIdx="1" presStyleCnt="3">
        <dgm:presLayoutVars>
          <dgm:bulletEnabled val="1"/>
        </dgm:presLayoutVars>
      </dgm:prSet>
      <dgm:spPr/>
      <dgm:t>
        <a:bodyPr/>
        <a:lstStyle/>
        <a:p>
          <a:endParaRPr lang="zh-CN" altLang="en-US"/>
        </a:p>
      </dgm:t>
    </dgm:pt>
    <dgm:pt modelId="{1B1E2BD8-C3FC-4B0C-81A8-977E45CE5EA9}" type="pres">
      <dgm:prSet presAssocID="{64E29D6A-7994-4FE3-B763-4590FAC9050C}" presName="sibTrans" presStyleLbl="sibTrans2D1" presStyleIdx="1" presStyleCnt="2" custLinFactNeighborY="2120"/>
      <dgm:spPr/>
      <dgm:t>
        <a:bodyPr/>
        <a:lstStyle/>
        <a:p>
          <a:endParaRPr lang="zh-CN" altLang="en-US"/>
        </a:p>
      </dgm:t>
    </dgm:pt>
    <dgm:pt modelId="{3CBE9B51-0A72-44C1-9BB1-B6C8A5DEA941}" type="pres">
      <dgm:prSet presAssocID="{64E29D6A-7994-4FE3-B763-4590FAC9050C}" presName="connectorText" presStyleLbl="sibTrans2D1" presStyleIdx="1" presStyleCnt="2"/>
      <dgm:spPr/>
      <dgm:t>
        <a:bodyPr/>
        <a:lstStyle/>
        <a:p>
          <a:endParaRPr lang="zh-CN" altLang="en-US"/>
        </a:p>
      </dgm:t>
    </dgm:pt>
    <dgm:pt modelId="{CE3230CE-45E4-43FA-A32E-3CB5061D3123}" type="pres">
      <dgm:prSet presAssocID="{4C7FAA3A-EA7D-43C1-90FC-ADF9DABF8384}" presName="node" presStyleLbl="node1" presStyleIdx="2" presStyleCnt="3">
        <dgm:presLayoutVars>
          <dgm:bulletEnabled val="1"/>
        </dgm:presLayoutVars>
      </dgm:prSet>
      <dgm:spPr/>
      <dgm:t>
        <a:bodyPr/>
        <a:lstStyle/>
        <a:p>
          <a:endParaRPr lang="zh-CN" altLang="en-US"/>
        </a:p>
      </dgm:t>
    </dgm:pt>
  </dgm:ptLst>
  <dgm:cxnLst>
    <dgm:cxn modelId="{B8D22425-7AC7-43A1-B1DE-86EAAB49F2E9}" type="presOf" srcId="{B765DC3B-F7EB-4943-9BA7-F6F2ED6063CB}" destId="{D4A0AB13-69EE-4C6D-88DC-79754C2E5656}" srcOrd="0" destOrd="0" presId="urn:microsoft.com/office/officeart/2005/8/layout/process2"/>
    <dgm:cxn modelId="{07D1DBA7-DA90-480E-BD83-A75ED923568F}" srcId="{BAD9C363-F87E-4B51-BCE8-BD93DBE48361}" destId="{4C7FAA3A-EA7D-43C1-90FC-ADF9DABF8384}" srcOrd="2" destOrd="0" parTransId="{14AAFAB9-2B1E-4F28-A5D0-7111C987F422}" sibTransId="{A2C4EAA4-34CB-45F7-A26E-1B284FBB43AA}"/>
    <dgm:cxn modelId="{60397E46-13AE-472B-B44F-9925C6F98E71}" type="presOf" srcId="{6F83C9E4-4913-4427-B172-D21FA45867FF}" destId="{75EE3A81-C0D3-482D-9714-93271F231ADB}" srcOrd="1" destOrd="0" presId="urn:microsoft.com/office/officeart/2005/8/layout/process2"/>
    <dgm:cxn modelId="{8A27B4B9-97A7-458D-B040-A6407328B5AA}" type="presOf" srcId="{BAD9C363-F87E-4B51-BCE8-BD93DBE48361}" destId="{D9CEBFE1-3209-40FA-9FD6-906D38840072}" srcOrd="0" destOrd="0" presId="urn:microsoft.com/office/officeart/2005/8/layout/process2"/>
    <dgm:cxn modelId="{851B036E-C64E-4D72-810C-5AD1BB7115C6}" type="presOf" srcId="{64E29D6A-7994-4FE3-B763-4590FAC9050C}" destId="{3CBE9B51-0A72-44C1-9BB1-B6C8A5DEA941}" srcOrd="1" destOrd="0" presId="urn:microsoft.com/office/officeart/2005/8/layout/process2"/>
    <dgm:cxn modelId="{43E7FB5E-C3D0-476D-AAA2-FE00FA7939D2}" srcId="{BAD9C363-F87E-4B51-BCE8-BD93DBE48361}" destId="{87B53CBD-2AEF-4092-87CF-573222406BA6}" srcOrd="0" destOrd="0" parTransId="{CDA9A481-DC04-40F9-95AE-A500D2F848C6}" sibTransId="{6F83C9E4-4913-4427-B172-D21FA45867FF}"/>
    <dgm:cxn modelId="{8AA828F2-D1DA-42E2-A0C5-76DDA5850633}" type="presOf" srcId="{4C7FAA3A-EA7D-43C1-90FC-ADF9DABF8384}" destId="{CE3230CE-45E4-43FA-A32E-3CB5061D3123}" srcOrd="0" destOrd="0" presId="urn:microsoft.com/office/officeart/2005/8/layout/process2"/>
    <dgm:cxn modelId="{FA426E47-690A-4DFF-9CCF-E9E601307F41}" srcId="{BAD9C363-F87E-4B51-BCE8-BD93DBE48361}" destId="{B765DC3B-F7EB-4943-9BA7-F6F2ED6063CB}" srcOrd="1" destOrd="0" parTransId="{FDD0B3BF-94F2-4546-8919-69426B592A8D}" sibTransId="{64E29D6A-7994-4FE3-B763-4590FAC9050C}"/>
    <dgm:cxn modelId="{637DEEAA-7A50-4BAE-8888-4497D7FA920A}" type="presOf" srcId="{64E29D6A-7994-4FE3-B763-4590FAC9050C}" destId="{1B1E2BD8-C3FC-4B0C-81A8-977E45CE5EA9}" srcOrd="0" destOrd="0" presId="urn:microsoft.com/office/officeart/2005/8/layout/process2"/>
    <dgm:cxn modelId="{4DF2EBFB-A984-4DAA-9F62-CB6479B93375}" type="presOf" srcId="{6F83C9E4-4913-4427-B172-D21FA45867FF}" destId="{153418DC-E992-49A1-8431-561F87DF9080}" srcOrd="0" destOrd="0" presId="urn:microsoft.com/office/officeart/2005/8/layout/process2"/>
    <dgm:cxn modelId="{5BE9F04E-BE3D-4C4A-ABC7-C28D7B74C09C}" type="presOf" srcId="{87B53CBD-2AEF-4092-87CF-573222406BA6}" destId="{70C5959C-13A5-41F8-8ADD-E4FA5EE878CA}" srcOrd="0" destOrd="0" presId="urn:microsoft.com/office/officeart/2005/8/layout/process2"/>
    <dgm:cxn modelId="{2D73B718-D86A-4159-8080-41542F272057}" type="presParOf" srcId="{D9CEBFE1-3209-40FA-9FD6-906D38840072}" destId="{70C5959C-13A5-41F8-8ADD-E4FA5EE878CA}" srcOrd="0" destOrd="0" presId="urn:microsoft.com/office/officeart/2005/8/layout/process2"/>
    <dgm:cxn modelId="{C00AF1CB-C18C-4A6D-B014-A48E2D149B37}" type="presParOf" srcId="{D9CEBFE1-3209-40FA-9FD6-906D38840072}" destId="{153418DC-E992-49A1-8431-561F87DF9080}" srcOrd="1" destOrd="0" presId="urn:microsoft.com/office/officeart/2005/8/layout/process2"/>
    <dgm:cxn modelId="{E349F29A-47FA-4A07-98B4-8D3D102440F8}" type="presParOf" srcId="{153418DC-E992-49A1-8431-561F87DF9080}" destId="{75EE3A81-C0D3-482D-9714-93271F231ADB}" srcOrd="0" destOrd="0" presId="urn:microsoft.com/office/officeart/2005/8/layout/process2"/>
    <dgm:cxn modelId="{F20CB556-1875-48F7-A3C9-E8B787CA299D}" type="presParOf" srcId="{D9CEBFE1-3209-40FA-9FD6-906D38840072}" destId="{D4A0AB13-69EE-4C6D-88DC-79754C2E5656}" srcOrd="2" destOrd="0" presId="urn:microsoft.com/office/officeart/2005/8/layout/process2"/>
    <dgm:cxn modelId="{890BAA8E-2BFF-4EAC-AF41-B9A00360793B}" type="presParOf" srcId="{D9CEBFE1-3209-40FA-9FD6-906D38840072}" destId="{1B1E2BD8-C3FC-4B0C-81A8-977E45CE5EA9}" srcOrd="3" destOrd="0" presId="urn:microsoft.com/office/officeart/2005/8/layout/process2"/>
    <dgm:cxn modelId="{D634EA87-4DF6-49BD-AEAD-3F6588B9D8A4}" type="presParOf" srcId="{1B1E2BD8-C3FC-4B0C-81A8-977E45CE5EA9}" destId="{3CBE9B51-0A72-44C1-9BB1-B6C8A5DEA941}" srcOrd="0" destOrd="0" presId="urn:microsoft.com/office/officeart/2005/8/layout/process2"/>
    <dgm:cxn modelId="{A00ED251-281A-4441-9395-45AA67950C26}" type="presParOf" srcId="{D9CEBFE1-3209-40FA-9FD6-906D38840072}" destId="{CE3230CE-45E4-43FA-A32E-3CB5061D3123}" srcOrd="4" destOrd="0" presId="urn:microsoft.com/office/officeart/2005/8/layout/process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FF1654-4B7F-4BE5-90DA-DE59CC843B3B}" type="doc">
      <dgm:prSet loTypeId="urn:microsoft.com/office/officeart/2005/8/layout/pyramid1" loCatId="pyramid" qsTypeId="urn:microsoft.com/office/officeart/2005/8/quickstyle/simple1" qsCatId="simple" csTypeId="urn:microsoft.com/office/officeart/2005/8/colors/accent1_2" csCatId="accent1" phldr="1"/>
      <dgm:spPr/>
    </dgm:pt>
    <dgm:pt modelId="{546D4E34-C9C1-4BFA-8EEC-62DF4C819794}">
      <dgm:prSet phldrT="[文本]" custT="1"/>
      <dgm:spPr>
        <a:solidFill>
          <a:schemeClr val="bg2">
            <a:lumMod val="75000"/>
          </a:schemeClr>
        </a:solidFill>
      </dgm:spPr>
      <dgm:t>
        <a:bodyPr/>
        <a:lstStyle/>
        <a:p>
          <a:endParaRPr lang="zh-CN" altLang="en-US" sz="1400">
            <a:solidFill>
              <a:schemeClr val="bg1"/>
            </a:solidFill>
          </a:endParaRPr>
        </a:p>
      </dgm:t>
    </dgm:pt>
    <dgm:pt modelId="{0A1074B8-368A-46A6-A289-8C54C81D8A2F}" cxnId="{2B5D1331-024B-4864-9499-2C5D7562691A}" type="parTrans">
      <dgm:prSet/>
      <dgm:spPr/>
      <dgm:t>
        <a:bodyPr/>
        <a:lstStyle/>
        <a:p>
          <a:endParaRPr lang="zh-CN" altLang="en-US"/>
        </a:p>
      </dgm:t>
    </dgm:pt>
    <dgm:pt modelId="{908920BE-CC87-4AAB-B7CA-87A1764DAE73}" cxnId="{2B5D1331-024B-4864-9499-2C5D7562691A}" type="sibTrans">
      <dgm:prSet/>
      <dgm:spPr/>
      <dgm:t>
        <a:bodyPr/>
        <a:lstStyle/>
        <a:p>
          <a:endParaRPr lang="zh-CN" altLang="en-US"/>
        </a:p>
      </dgm:t>
    </dgm:pt>
    <dgm:pt modelId="{AEF9C243-550E-4359-8E90-F495EAA70D7E}">
      <dgm:prSet phldrT="[文本]" custT="1"/>
      <dgm:spPr>
        <a:solidFill>
          <a:schemeClr val="bg2">
            <a:lumMod val="50000"/>
          </a:schemeClr>
        </a:solidFill>
      </dgm:spPr>
      <dgm:t>
        <a:bodyPr/>
        <a:lstStyle/>
        <a:p>
          <a:r>
            <a:rPr lang="en-US" altLang="zh-CN" sz="3200" smtClean="0">
              <a:solidFill>
                <a:schemeClr val="bg1"/>
              </a:solidFill>
            </a:rPr>
            <a:t>Spark</a:t>
          </a:r>
          <a:endParaRPr lang="zh-CN" altLang="en-US" sz="3200">
            <a:solidFill>
              <a:schemeClr val="bg1"/>
            </a:solidFill>
          </a:endParaRPr>
        </a:p>
      </dgm:t>
    </dgm:pt>
    <dgm:pt modelId="{0F0722EA-DDFE-4FE6-BE05-9DBA28EFD50D}" cxnId="{738D0706-A30F-43F3-BA36-EFF35E518B6E}" type="parTrans">
      <dgm:prSet/>
      <dgm:spPr/>
      <dgm:t>
        <a:bodyPr/>
        <a:lstStyle/>
        <a:p>
          <a:endParaRPr lang="zh-CN" altLang="en-US"/>
        </a:p>
      </dgm:t>
    </dgm:pt>
    <dgm:pt modelId="{7ACB1596-4687-4591-AAB1-1F0A81BB8C7C}" cxnId="{738D0706-A30F-43F3-BA36-EFF35E518B6E}" type="sibTrans">
      <dgm:prSet/>
      <dgm:spPr/>
      <dgm:t>
        <a:bodyPr/>
        <a:lstStyle/>
        <a:p>
          <a:endParaRPr lang="zh-CN" altLang="en-US"/>
        </a:p>
      </dgm:t>
    </dgm:pt>
    <dgm:pt modelId="{98C722D5-1272-4E2A-B2CF-3905CC67180D}" type="pres">
      <dgm:prSet presAssocID="{48FF1654-4B7F-4BE5-90DA-DE59CC843B3B}" presName="Name0" presStyleCnt="0">
        <dgm:presLayoutVars>
          <dgm:dir/>
          <dgm:animLvl val="lvl"/>
          <dgm:resizeHandles val="exact"/>
        </dgm:presLayoutVars>
      </dgm:prSet>
      <dgm:spPr/>
    </dgm:pt>
    <dgm:pt modelId="{BDEE03DF-FF78-4A44-BE02-FB790EE3E483}" type="pres">
      <dgm:prSet presAssocID="{546D4E34-C9C1-4BFA-8EEC-62DF4C819794}" presName="Name8" presStyleCnt="0"/>
      <dgm:spPr/>
    </dgm:pt>
    <dgm:pt modelId="{9D8F9844-7EBE-4F19-9BD6-018B3C4EDD6C}" type="pres">
      <dgm:prSet presAssocID="{546D4E34-C9C1-4BFA-8EEC-62DF4C819794}" presName="level" presStyleLbl="node1" presStyleIdx="0" presStyleCnt="2" custLinFactNeighborX="-532" custLinFactNeighborY="1014">
        <dgm:presLayoutVars>
          <dgm:chMax val="1"/>
          <dgm:bulletEnabled val="1"/>
        </dgm:presLayoutVars>
      </dgm:prSet>
      <dgm:spPr/>
      <dgm:t>
        <a:bodyPr/>
        <a:lstStyle/>
        <a:p>
          <a:endParaRPr lang="zh-CN" altLang="en-US"/>
        </a:p>
      </dgm:t>
    </dgm:pt>
    <dgm:pt modelId="{492A7C9A-4553-4466-8FDB-64F0DBB0016B}" type="pres">
      <dgm:prSet presAssocID="{546D4E34-C9C1-4BFA-8EEC-62DF4C819794}" presName="levelTx" presStyleLbl="revTx" presStyleIdx="0" presStyleCnt="0">
        <dgm:presLayoutVars>
          <dgm:chMax val="1"/>
          <dgm:bulletEnabled val="1"/>
        </dgm:presLayoutVars>
      </dgm:prSet>
      <dgm:spPr/>
      <dgm:t>
        <a:bodyPr/>
        <a:lstStyle/>
        <a:p>
          <a:endParaRPr lang="zh-CN" altLang="en-US"/>
        </a:p>
      </dgm:t>
    </dgm:pt>
    <dgm:pt modelId="{7D7B0539-4762-4D5A-9DF9-7CC530481AB9}" type="pres">
      <dgm:prSet presAssocID="{AEF9C243-550E-4359-8E90-F495EAA70D7E}" presName="Name8" presStyleCnt="0"/>
      <dgm:spPr/>
    </dgm:pt>
    <dgm:pt modelId="{47331891-0F89-43AB-A111-59AFA6336BA1}" type="pres">
      <dgm:prSet presAssocID="{AEF9C243-550E-4359-8E90-F495EAA70D7E}" presName="level" presStyleLbl="node1" presStyleIdx="1" presStyleCnt="2">
        <dgm:presLayoutVars>
          <dgm:chMax val="1"/>
          <dgm:bulletEnabled val="1"/>
        </dgm:presLayoutVars>
      </dgm:prSet>
      <dgm:spPr/>
      <dgm:t>
        <a:bodyPr/>
        <a:lstStyle/>
        <a:p>
          <a:endParaRPr lang="zh-CN" altLang="en-US"/>
        </a:p>
      </dgm:t>
    </dgm:pt>
    <dgm:pt modelId="{5FF72904-3CB9-43BB-B506-400FD832914D}" type="pres">
      <dgm:prSet presAssocID="{AEF9C243-550E-4359-8E90-F495EAA70D7E}" presName="levelTx" presStyleLbl="revTx" presStyleIdx="0" presStyleCnt="0">
        <dgm:presLayoutVars>
          <dgm:chMax val="1"/>
          <dgm:bulletEnabled val="1"/>
        </dgm:presLayoutVars>
      </dgm:prSet>
      <dgm:spPr/>
      <dgm:t>
        <a:bodyPr/>
        <a:lstStyle/>
        <a:p>
          <a:endParaRPr lang="zh-CN" altLang="en-US"/>
        </a:p>
      </dgm:t>
    </dgm:pt>
  </dgm:ptLst>
  <dgm:cxnLst>
    <dgm:cxn modelId="{DBD06286-F423-4488-80D7-CE906DD49DDC}" type="presOf" srcId="{AEF9C243-550E-4359-8E90-F495EAA70D7E}" destId="{47331891-0F89-43AB-A111-59AFA6336BA1}" srcOrd="0" destOrd="0" presId="urn:microsoft.com/office/officeart/2005/8/layout/pyramid1"/>
    <dgm:cxn modelId="{D335DEEC-ABBE-45CB-A170-B31AC3FA6497}" type="presOf" srcId="{546D4E34-C9C1-4BFA-8EEC-62DF4C819794}" destId="{492A7C9A-4553-4466-8FDB-64F0DBB0016B}" srcOrd="1" destOrd="0" presId="urn:microsoft.com/office/officeart/2005/8/layout/pyramid1"/>
    <dgm:cxn modelId="{2B5D1331-024B-4864-9499-2C5D7562691A}" srcId="{48FF1654-4B7F-4BE5-90DA-DE59CC843B3B}" destId="{546D4E34-C9C1-4BFA-8EEC-62DF4C819794}" srcOrd="0" destOrd="0" parTransId="{0A1074B8-368A-46A6-A289-8C54C81D8A2F}" sibTransId="{908920BE-CC87-4AAB-B7CA-87A1764DAE73}"/>
    <dgm:cxn modelId="{2F9F9651-2ED8-405E-9107-F402B2167D0F}" type="presOf" srcId="{546D4E34-C9C1-4BFA-8EEC-62DF4C819794}" destId="{9D8F9844-7EBE-4F19-9BD6-018B3C4EDD6C}" srcOrd="0" destOrd="0" presId="urn:microsoft.com/office/officeart/2005/8/layout/pyramid1"/>
    <dgm:cxn modelId="{738D0706-A30F-43F3-BA36-EFF35E518B6E}" srcId="{48FF1654-4B7F-4BE5-90DA-DE59CC843B3B}" destId="{AEF9C243-550E-4359-8E90-F495EAA70D7E}" srcOrd="1" destOrd="0" parTransId="{0F0722EA-DDFE-4FE6-BE05-9DBA28EFD50D}" sibTransId="{7ACB1596-4687-4591-AAB1-1F0A81BB8C7C}"/>
    <dgm:cxn modelId="{D682C7F8-FF94-4F12-8080-8FFB2C9909A8}" type="presOf" srcId="{AEF9C243-550E-4359-8E90-F495EAA70D7E}" destId="{5FF72904-3CB9-43BB-B506-400FD832914D}" srcOrd="1" destOrd="0" presId="urn:microsoft.com/office/officeart/2005/8/layout/pyramid1"/>
    <dgm:cxn modelId="{C2D411F2-F953-444C-A324-5EF3FDB32ED8}" type="presOf" srcId="{48FF1654-4B7F-4BE5-90DA-DE59CC843B3B}" destId="{98C722D5-1272-4E2A-B2CF-3905CC67180D}" srcOrd="0" destOrd="0" presId="urn:microsoft.com/office/officeart/2005/8/layout/pyramid1"/>
    <dgm:cxn modelId="{0671B303-6AE6-4CE5-B7D7-1FC1BE03E3C4}" type="presParOf" srcId="{98C722D5-1272-4E2A-B2CF-3905CC67180D}" destId="{BDEE03DF-FF78-4A44-BE02-FB790EE3E483}" srcOrd="0" destOrd="0" presId="urn:microsoft.com/office/officeart/2005/8/layout/pyramid1"/>
    <dgm:cxn modelId="{A5665EBF-21E0-4828-90F1-0EEAF085A9A5}" type="presParOf" srcId="{BDEE03DF-FF78-4A44-BE02-FB790EE3E483}" destId="{9D8F9844-7EBE-4F19-9BD6-018B3C4EDD6C}" srcOrd="0" destOrd="0" presId="urn:microsoft.com/office/officeart/2005/8/layout/pyramid1"/>
    <dgm:cxn modelId="{48C7E500-BFF3-4401-BB25-59202332ECAD}" type="presParOf" srcId="{BDEE03DF-FF78-4A44-BE02-FB790EE3E483}" destId="{492A7C9A-4553-4466-8FDB-64F0DBB0016B}" srcOrd="1" destOrd="0" presId="urn:microsoft.com/office/officeart/2005/8/layout/pyramid1"/>
    <dgm:cxn modelId="{1550D783-E3CE-4375-BB04-7DA9856531FF}" type="presParOf" srcId="{98C722D5-1272-4E2A-B2CF-3905CC67180D}" destId="{7D7B0539-4762-4D5A-9DF9-7CC530481AB9}" srcOrd="1" destOrd="0" presId="urn:microsoft.com/office/officeart/2005/8/layout/pyramid1"/>
    <dgm:cxn modelId="{74946DA6-B2AA-48EB-8A2B-2EC299988C44}" type="presParOf" srcId="{7D7B0539-4762-4D5A-9DF9-7CC530481AB9}" destId="{47331891-0F89-43AB-A111-59AFA6336BA1}" srcOrd="0" destOrd="0" presId="urn:microsoft.com/office/officeart/2005/8/layout/pyramid1"/>
    <dgm:cxn modelId="{7E26CB2C-41FC-43DF-93B9-C21A7881A2DF}" type="presParOf" srcId="{7D7B0539-4762-4D5A-9DF9-7CC530481AB9}" destId="{5FF72904-3CB9-43BB-B506-400FD832914D}" srcOrd="1" destOrd="0" presId="urn:microsoft.com/office/officeart/2005/8/layout/pyramid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A975AE-5055-4DF3-8C75-F34B083401A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F5258F92-AC16-4B29-A78C-FB9C0D1948F0}">
      <dgm:prSet phldrT="[文本]"/>
      <dgm:spPr>
        <a:solidFill>
          <a:schemeClr val="tx1">
            <a:lumMod val="65000"/>
            <a:lumOff val="35000"/>
          </a:schemeClr>
        </a:solidFill>
      </dgm:spPr>
      <dgm:t>
        <a:bodyPr/>
        <a:lstStyle/>
        <a:p>
          <a:r>
            <a:rPr lang="zh-CN" altLang="en-US" smtClean="0"/>
            <a:t>分类</a:t>
          </a:r>
          <a:endParaRPr lang="zh-CN" altLang="en-US"/>
        </a:p>
      </dgm:t>
    </dgm:pt>
    <dgm:pt modelId="{4290F813-5AD7-4CBB-8629-9B7AC54505FC}" cxnId="{D39273B8-F402-44A6-B101-8DA72B00CCE1}" type="parTrans">
      <dgm:prSet/>
      <dgm:spPr/>
      <dgm:t>
        <a:bodyPr/>
        <a:lstStyle/>
        <a:p>
          <a:endParaRPr lang="zh-CN" altLang="en-US"/>
        </a:p>
      </dgm:t>
    </dgm:pt>
    <dgm:pt modelId="{25421FE1-BE97-415B-93DB-82FA5E14E4F6}" cxnId="{D39273B8-F402-44A6-B101-8DA72B00CCE1}" type="sibTrans">
      <dgm:prSet/>
      <dgm:spPr/>
      <dgm:t>
        <a:bodyPr/>
        <a:lstStyle/>
        <a:p>
          <a:endParaRPr lang="zh-CN" altLang="en-US"/>
        </a:p>
      </dgm:t>
    </dgm:pt>
    <dgm:pt modelId="{4ACC20C0-B871-418A-904B-646378295096}">
      <dgm:prSet phldrT="[文本]"/>
      <dgm:spPr>
        <a:solidFill>
          <a:srgbClr val="008080"/>
        </a:solidFill>
      </dgm:spPr>
      <dgm:t>
        <a:bodyPr/>
        <a:lstStyle/>
        <a:p>
          <a:r>
            <a:rPr lang="zh-CN" altLang="en-US" smtClean="0"/>
            <a:t>归类</a:t>
          </a:r>
          <a:endParaRPr lang="zh-CN" altLang="en-US"/>
        </a:p>
      </dgm:t>
    </dgm:pt>
    <dgm:pt modelId="{63FC6959-4E01-4AE9-AB23-0DFE2B5AF9E3}" cxnId="{052C3D86-5935-4AD7-A992-0E330C07BE0E}" type="parTrans">
      <dgm:prSet/>
      <dgm:spPr/>
      <dgm:t>
        <a:bodyPr/>
        <a:lstStyle/>
        <a:p>
          <a:endParaRPr lang="zh-CN" altLang="en-US"/>
        </a:p>
      </dgm:t>
    </dgm:pt>
    <dgm:pt modelId="{90270108-B2C2-4A39-ACA9-E7AB0A308BDA}" cxnId="{052C3D86-5935-4AD7-A992-0E330C07BE0E}" type="sibTrans">
      <dgm:prSet/>
      <dgm:spPr/>
      <dgm:t>
        <a:bodyPr/>
        <a:lstStyle/>
        <a:p>
          <a:endParaRPr lang="zh-CN" altLang="en-US"/>
        </a:p>
      </dgm:t>
    </dgm:pt>
    <dgm:pt modelId="{48F5BF4D-3266-4228-8756-855F5433870A}">
      <dgm:prSet phldrT="[文本]"/>
      <dgm:spPr>
        <a:solidFill>
          <a:srgbClr val="3D89BC"/>
        </a:solidFill>
      </dgm:spPr>
      <dgm:t>
        <a:bodyPr/>
        <a:lstStyle/>
        <a:p>
          <a:r>
            <a:rPr lang="zh-CN" altLang="en-US" smtClean="0"/>
            <a:t>聚类</a:t>
          </a:r>
          <a:endParaRPr lang="zh-CN" altLang="en-US"/>
        </a:p>
      </dgm:t>
    </dgm:pt>
    <dgm:pt modelId="{7E37F95B-3EB3-447E-B64D-917590EAF4F8}" cxnId="{46DA0813-6570-485D-AD12-290C6C7C03FB}" type="parTrans">
      <dgm:prSet/>
      <dgm:spPr/>
      <dgm:t>
        <a:bodyPr/>
        <a:lstStyle/>
        <a:p>
          <a:endParaRPr lang="zh-CN" altLang="en-US"/>
        </a:p>
      </dgm:t>
    </dgm:pt>
    <dgm:pt modelId="{0925B6C9-9D33-427E-B49B-3DC739BA135B}" cxnId="{46DA0813-6570-485D-AD12-290C6C7C03FB}" type="sibTrans">
      <dgm:prSet/>
      <dgm:spPr/>
      <dgm:t>
        <a:bodyPr/>
        <a:lstStyle/>
        <a:p>
          <a:endParaRPr lang="zh-CN" altLang="en-US"/>
        </a:p>
      </dgm:t>
    </dgm:pt>
    <dgm:pt modelId="{8D483503-83ED-4868-96F8-180A993B16D7}">
      <dgm:prSet phldrT="[文本]"/>
      <dgm:spPr>
        <a:solidFill>
          <a:schemeClr val="tx2">
            <a:lumMod val="60000"/>
            <a:lumOff val="40000"/>
          </a:schemeClr>
        </a:solidFill>
      </dgm:spPr>
      <dgm:t>
        <a:bodyPr/>
        <a:lstStyle/>
        <a:p>
          <a:r>
            <a:rPr lang="zh-CN" altLang="en-US" smtClean="0"/>
            <a:t>关联</a:t>
          </a:r>
          <a:endParaRPr lang="zh-CN" altLang="en-US"/>
        </a:p>
      </dgm:t>
    </dgm:pt>
    <dgm:pt modelId="{DD8F60B3-9338-4AA8-B699-1D80414DB560}" cxnId="{343732D3-71D9-4F55-B37A-A304A5E17911}" type="parTrans">
      <dgm:prSet/>
      <dgm:spPr/>
      <dgm:t>
        <a:bodyPr/>
        <a:lstStyle/>
        <a:p>
          <a:endParaRPr lang="zh-CN" altLang="en-US"/>
        </a:p>
      </dgm:t>
    </dgm:pt>
    <dgm:pt modelId="{2B301417-E751-4FBC-ACB5-9E4CBDBBC0FD}" cxnId="{343732D3-71D9-4F55-B37A-A304A5E17911}" type="sibTrans">
      <dgm:prSet/>
      <dgm:spPr/>
      <dgm:t>
        <a:bodyPr/>
        <a:lstStyle/>
        <a:p>
          <a:endParaRPr lang="zh-CN" altLang="en-US"/>
        </a:p>
      </dgm:t>
    </dgm:pt>
    <dgm:pt modelId="{175E89C3-DC62-48BE-B259-D4FF3D36C741}" type="pres">
      <dgm:prSet presAssocID="{ACA975AE-5055-4DF3-8C75-F34B083401A4}" presName="matrix" presStyleCnt="0">
        <dgm:presLayoutVars>
          <dgm:chMax val="1"/>
          <dgm:dir/>
          <dgm:resizeHandles val="exact"/>
        </dgm:presLayoutVars>
      </dgm:prSet>
      <dgm:spPr/>
      <dgm:t>
        <a:bodyPr/>
        <a:lstStyle/>
        <a:p>
          <a:endParaRPr lang="zh-CN" altLang="en-US"/>
        </a:p>
      </dgm:t>
    </dgm:pt>
    <dgm:pt modelId="{1E4D3B26-D4D2-43DF-8FE0-62196C86B68D}" type="pres">
      <dgm:prSet presAssocID="{ACA975AE-5055-4DF3-8C75-F34B083401A4}" presName="diamond" presStyleLbl="bgShp" presStyleIdx="0" presStyleCnt="1"/>
      <dgm:spPr/>
    </dgm:pt>
    <dgm:pt modelId="{180C84E1-606D-4643-ABAB-9494F74942EC}" type="pres">
      <dgm:prSet presAssocID="{ACA975AE-5055-4DF3-8C75-F34B083401A4}" presName="quad1" presStyleLbl="node1" presStyleIdx="0" presStyleCnt="4">
        <dgm:presLayoutVars>
          <dgm:chMax val="0"/>
          <dgm:chPref val="0"/>
          <dgm:bulletEnabled val="1"/>
        </dgm:presLayoutVars>
      </dgm:prSet>
      <dgm:spPr>
        <a:prstGeom prst="diamond">
          <a:avLst/>
        </a:prstGeom>
      </dgm:spPr>
      <dgm:t>
        <a:bodyPr/>
        <a:lstStyle/>
        <a:p>
          <a:endParaRPr lang="zh-CN" altLang="en-US"/>
        </a:p>
      </dgm:t>
    </dgm:pt>
    <dgm:pt modelId="{356F2766-B14B-4DCA-A3DE-0466F3A2B90E}" type="pres">
      <dgm:prSet presAssocID="{ACA975AE-5055-4DF3-8C75-F34B083401A4}" presName="quad2" presStyleLbl="node1" presStyleIdx="1" presStyleCnt="4">
        <dgm:presLayoutVars>
          <dgm:chMax val="0"/>
          <dgm:chPref val="0"/>
          <dgm:bulletEnabled val="1"/>
        </dgm:presLayoutVars>
      </dgm:prSet>
      <dgm:spPr>
        <a:prstGeom prst="diamond">
          <a:avLst/>
        </a:prstGeom>
      </dgm:spPr>
      <dgm:t>
        <a:bodyPr/>
        <a:lstStyle/>
        <a:p>
          <a:endParaRPr lang="zh-CN" altLang="en-US"/>
        </a:p>
      </dgm:t>
    </dgm:pt>
    <dgm:pt modelId="{1A63DAD4-2E29-455D-A446-076B6A365860}" type="pres">
      <dgm:prSet presAssocID="{ACA975AE-5055-4DF3-8C75-F34B083401A4}" presName="quad3" presStyleLbl="node1" presStyleIdx="2" presStyleCnt="4">
        <dgm:presLayoutVars>
          <dgm:chMax val="0"/>
          <dgm:chPref val="0"/>
          <dgm:bulletEnabled val="1"/>
        </dgm:presLayoutVars>
      </dgm:prSet>
      <dgm:spPr>
        <a:prstGeom prst="diamond">
          <a:avLst/>
        </a:prstGeom>
      </dgm:spPr>
      <dgm:t>
        <a:bodyPr/>
        <a:lstStyle/>
        <a:p>
          <a:endParaRPr lang="zh-CN" altLang="en-US"/>
        </a:p>
      </dgm:t>
    </dgm:pt>
    <dgm:pt modelId="{DEF5C5D6-0EBA-41C4-9F97-D1BCEDEFE0B1}" type="pres">
      <dgm:prSet presAssocID="{ACA975AE-5055-4DF3-8C75-F34B083401A4}" presName="quad4" presStyleLbl="node1" presStyleIdx="3" presStyleCnt="4">
        <dgm:presLayoutVars>
          <dgm:chMax val="0"/>
          <dgm:chPref val="0"/>
          <dgm:bulletEnabled val="1"/>
        </dgm:presLayoutVars>
      </dgm:prSet>
      <dgm:spPr>
        <a:prstGeom prst="diamond">
          <a:avLst/>
        </a:prstGeom>
      </dgm:spPr>
      <dgm:t>
        <a:bodyPr/>
        <a:lstStyle/>
        <a:p>
          <a:endParaRPr lang="zh-CN" altLang="en-US"/>
        </a:p>
      </dgm:t>
    </dgm:pt>
  </dgm:ptLst>
  <dgm:cxnLst>
    <dgm:cxn modelId="{4C81F103-3101-446E-A8D0-B719544071C9}" type="presOf" srcId="{F5258F92-AC16-4B29-A78C-FB9C0D1948F0}" destId="{180C84E1-606D-4643-ABAB-9494F74942EC}" srcOrd="0" destOrd="0" presId="urn:microsoft.com/office/officeart/2005/8/layout/matrix3"/>
    <dgm:cxn modelId="{36F4CA86-1FA7-4111-A18E-B42B832C1977}" type="presOf" srcId="{4ACC20C0-B871-418A-904B-646378295096}" destId="{356F2766-B14B-4DCA-A3DE-0466F3A2B90E}" srcOrd="0" destOrd="0" presId="urn:microsoft.com/office/officeart/2005/8/layout/matrix3"/>
    <dgm:cxn modelId="{052C3D86-5935-4AD7-A992-0E330C07BE0E}" srcId="{ACA975AE-5055-4DF3-8C75-F34B083401A4}" destId="{4ACC20C0-B871-418A-904B-646378295096}" srcOrd="1" destOrd="0" parTransId="{63FC6959-4E01-4AE9-AB23-0DFE2B5AF9E3}" sibTransId="{90270108-B2C2-4A39-ACA9-E7AB0A308BDA}"/>
    <dgm:cxn modelId="{46DA0813-6570-485D-AD12-290C6C7C03FB}" srcId="{ACA975AE-5055-4DF3-8C75-F34B083401A4}" destId="{48F5BF4D-3266-4228-8756-855F5433870A}" srcOrd="2" destOrd="0" parTransId="{7E37F95B-3EB3-447E-B64D-917590EAF4F8}" sibTransId="{0925B6C9-9D33-427E-B49B-3DC739BA135B}"/>
    <dgm:cxn modelId="{6C78F003-7F06-4B67-9763-3A4728D73FD1}" type="presOf" srcId="{48F5BF4D-3266-4228-8756-855F5433870A}" destId="{1A63DAD4-2E29-455D-A446-076B6A365860}" srcOrd="0" destOrd="0" presId="urn:microsoft.com/office/officeart/2005/8/layout/matrix3"/>
    <dgm:cxn modelId="{22C15D71-D290-467F-929D-AD28DA9B70AE}" type="presOf" srcId="{8D483503-83ED-4868-96F8-180A993B16D7}" destId="{DEF5C5D6-0EBA-41C4-9F97-D1BCEDEFE0B1}" srcOrd="0" destOrd="0" presId="urn:microsoft.com/office/officeart/2005/8/layout/matrix3"/>
    <dgm:cxn modelId="{C3BC9BE5-CBAC-45D4-9326-45BF1E199CFF}" type="presOf" srcId="{ACA975AE-5055-4DF3-8C75-F34B083401A4}" destId="{175E89C3-DC62-48BE-B259-D4FF3D36C741}" srcOrd="0" destOrd="0" presId="urn:microsoft.com/office/officeart/2005/8/layout/matrix3"/>
    <dgm:cxn modelId="{D39273B8-F402-44A6-B101-8DA72B00CCE1}" srcId="{ACA975AE-5055-4DF3-8C75-F34B083401A4}" destId="{F5258F92-AC16-4B29-A78C-FB9C0D1948F0}" srcOrd="0" destOrd="0" parTransId="{4290F813-5AD7-4CBB-8629-9B7AC54505FC}" sibTransId="{25421FE1-BE97-415B-93DB-82FA5E14E4F6}"/>
    <dgm:cxn modelId="{343732D3-71D9-4F55-B37A-A304A5E17911}" srcId="{ACA975AE-5055-4DF3-8C75-F34B083401A4}" destId="{8D483503-83ED-4868-96F8-180A993B16D7}" srcOrd="3" destOrd="0" parTransId="{DD8F60B3-9338-4AA8-B699-1D80414DB560}" sibTransId="{2B301417-E751-4FBC-ACB5-9E4CBDBBC0FD}"/>
    <dgm:cxn modelId="{E19C461E-B974-49A7-B0CE-39104A89A8C6}" type="presParOf" srcId="{175E89C3-DC62-48BE-B259-D4FF3D36C741}" destId="{1E4D3B26-D4D2-43DF-8FE0-62196C86B68D}" srcOrd="0" destOrd="0" presId="urn:microsoft.com/office/officeart/2005/8/layout/matrix3"/>
    <dgm:cxn modelId="{981FEC3E-198E-49E4-9A86-B36D2BD19EDA}" type="presParOf" srcId="{175E89C3-DC62-48BE-B259-D4FF3D36C741}" destId="{180C84E1-606D-4643-ABAB-9494F74942EC}" srcOrd="1" destOrd="0" presId="urn:microsoft.com/office/officeart/2005/8/layout/matrix3"/>
    <dgm:cxn modelId="{C9F3E9D5-F0CE-4C79-8949-CF83CA661415}" type="presParOf" srcId="{175E89C3-DC62-48BE-B259-D4FF3D36C741}" destId="{356F2766-B14B-4DCA-A3DE-0466F3A2B90E}" srcOrd="2" destOrd="0" presId="urn:microsoft.com/office/officeart/2005/8/layout/matrix3"/>
    <dgm:cxn modelId="{60BA65CE-CDD5-4832-92AE-FBE0584814BC}" type="presParOf" srcId="{175E89C3-DC62-48BE-B259-D4FF3D36C741}" destId="{1A63DAD4-2E29-455D-A446-076B6A365860}" srcOrd="3" destOrd="0" presId="urn:microsoft.com/office/officeart/2005/8/layout/matrix3"/>
    <dgm:cxn modelId="{780C1A15-6229-4C5A-A62C-320DA6AF9548}" type="presParOf" srcId="{175E89C3-DC62-48BE-B259-D4FF3D36C741}" destId="{DEF5C5D6-0EBA-41C4-9F97-D1BCEDEFE0B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FE723-2E8C-4745-AF3C-B10CF052272F}">
      <dsp:nvSpPr>
        <dsp:cNvPr id="0" name=""/>
        <dsp:cNvSpPr/>
      </dsp:nvSpPr>
      <dsp:spPr>
        <a:xfrm rot="3683376">
          <a:off x="1844288" y="1961188"/>
          <a:ext cx="517386" cy="34628"/>
        </a:xfrm>
        <a:custGeom>
          <a:avLst/>
          <a:gdLst/>
          <a:ahLst/>
          <a:cxnLst/>
          <a:rect l="0" t="0" r="0" b="0"/>
          <a:pathLst>
            <a:path>
              <a:moveTo>
                <a:pt x="0" y="17314"/>
              </a:moveTo>
              <a:lnTo>
                <a:pt x="517386" y="17314"/>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E8CD0CE5-C465-4DDE-8C1B-A11E8886DAF1}">
      <dsp:nvSpPr>
        <dsp:cNvPr id="0" name=""/>
        <dsp:cNvSpPr/>
      </dsp:nvSpPr>
      <dsp:spPr>
        <a:xfrm rot="1312744">
          <a:off x="2129054" y="1587995"/>
          <a:ext cx="369483" cy="34628"/>
        </a:xfrm>
        <a:custGeom>
          <a:avLst/>
          <a:gdLst/>
          <a:ahLst/>
          <a:cxnLst/>
          <a:rect l="0" t="0" r="0" b="0"/>
          <a:pathLst>
            <a:path>
              <a:moveTo>
                <a:pt x="0" y="17314"/>
              </a:moveTo>
              <a:lnTo>
                <a:pt x="369483" y="17314"/>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6EA2AF28-E346-4A81-B7A9-758951576718}">
      <dsp:nvSpPr>
        <dsp:cNvPr id="0" name=""/>
        <dsp:cNvSpPr/>
      </dsp:nvSpPr>
      <dsp:spPr>
        <a:xfrm rot="20287256">
          <a:off x="2129054" y="1161850"/>
          <a:ext cx="369483" cy="34628"/>
        </a:xfrm>
        <a:custGeom>
          <a:avLst/>
          <a:gdLst/>
          <a:ahLst/>
          <a:cxnLst/>
          <a:rect l="0" t="0" r="0" b="0"/>
          <a:pathLst>
            <a:path>
              <a:moveTo>
                <a:pt x="0" y="17314"/>
              </a:moveTo>
              <a:lnTo>
                <a:pt x="369483" y="17314"/>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B887F38D-6E91-4822-97E8-1A240CF94B95}">
      <dsp:nvSpPr>
        <dsp:cNvPr id="0" name=""/>
        <dsp:cNvSpPr/>
      </dsp:nvSpPr>
      <dsp:spPr>
        <a:xfrm rot="17916624">
          <a:off x="1844288" y="788657"/>
          <a:ext cx="517386" cy="34628"/>
        </a:xfrm>
        <a:custGeom>
          <a:avLst/>
          <a:gdLst/>
          <a:ahLst/>
          <a:cxnLst/>
          <a:rect l="0" t="0" r="0" b="0"/>
          <a:pathLst>
            <a:path>
              <a:moveTo>
                <a:pt x="0" y="17314"/>
              </a:moveTo>
              <a:lnTo>
                <a:pt x="517386" y="17314"/>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07483453-B5ED-4AAA-AF31-65EEA20955A6}">
      <dsp:nvSpPr>
        <dsp:cNvPr id="0" name=""/>
        <dsp:cNvSpPr/>
      </dsp:nvSpPr>
      <dsp:spPr>
        <a:xfrm>
          <a:off x="1270116" y="879152"/>
          <a:ext cx="1026169" cy="1026169"/>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8984C-4B66-463D-AEB6-50581D8D4995}">
      <dsp:nvSpPr>
        <dsp:cNvPr id="0" name=""/>
        <dsp:cNvSpPr/>
      </dsp:nvSpPr>
      <dsp:spPr>
        <a:xfrm>
          <a:off x="2066421" y="754"/>
          <a:ext cx="615701" cy="615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smtClean="0"/>
            <a:t>垃圾邮件</a:t>
          </a:r>
          <a:endParaRPr lang="zh-CN" altLang="en-US" sz="1200" b="1" kern="1200"/>
        </a:p>
      </dsp:txBody>
      <dsp:txXfrm>
        <a:off x="2156588" y="90921"/>
        <a:ext cx="435367" cy="435367"/>
      </dsp:txXfrm>
    </dsp:sp>
    <dsp:sp modelId="{24BE2923-EEA1-4AA5-AE1B-E6EC63830D5D}">
      <dsp:nvSpPr>
        <dsp:cNvPr id="0" name=""/>
        <dsp:cNvSpPr/>
      </dsp:nvSpPr>
      <dsp:spPr>
        <a:xfrm>
          <a:off x="2463058" y="687749"/>
          <a:ext cx="615701" cy="615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smtClean="0"/>
            <a:t>广告点击</a:t>
          </a:r>
          <a:endParaRPr lang="zh-CN" altLang="en-US" sz="1200" b="1" kern="1200"/>
        </a:p>
      </dsp:txBody>
      <dsp:txXfrm>
        <a:off x="2553225" y="777916"/>
        <a:ext cx="435367" cy="435367"/>
      </dsp:txXfrm>
    </dsp:sp>
    <dsp:sp modelId="{54199213-60A9-494F-83C1-E1BD0B41EAB9}">
      <dsp:nvSpPr>
        <dsp:cNvPr id="0" name=""/>
        <dsp:cNvSpPr/>
      </dsp:nvSpPr>
      <dsp:spPr>
        <a:xfrm>
          <a:off x="2463058" y="1481023"/>
          <a:ext cx="615701" cy="615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smtClean="0"/>
            <a:t>金融诈骗</a:t>
          </a:r>
          <a:endParaRPr lang="zh-CN" altLang="en-US" sz="1200" b="1" kern="1200"/>
        </a:p>
      </dsp:txBody>
      <dsp:txXfrm>
        <a:off x="2553225" y="1571190"/>
        <a:ext cx="435367" cy="435367"/>
      </dsp:txXfrm>
    </dsp:sp>
    <dsp:sp modelId="{425A4C2A-7162-4D36-BF75-8E2D2330D5D2}">
      <dsp:nvSpPr>
        <dsp:cNvPr id="0" name=""/>
        <dsp:cNvSpPr/>
      </dsp:nvSpPr>
      <dsp:spPr>
        <a:xfrm>
          <a:off x="2066421" y="2168018"/>
          <a:ext cx="615701" cy="615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zh-CN" altLang="en-US" sz="1000" b="1" kern="1200" smtClean="0"/>
            <a:t>用电异常</a:t>
          </a:r>
          <a:endParaRPr lang="zh-CN" altLang="en-US" sz="1000" b="1" kern="1200"/>
        </a:p>
      </dsp:txBody>
      <dsp:txXfrm>
        <a:off x="2156588" y="2258185"/>
        <a:ext cx="435367" cy="435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981325" cy="3994150"/>
        <a:chOff x="0" y="0"/>
        <a:chExt cx="2981325" cy="3994150"/>
      </a:xfrm>
    </dsp:grpSpPr>
    <dsp:sp>
      <dsp:nvSpPr>
        <dsp:cNvPr id="3" name="圆角矩形 2"/>
        <dsp:cNvSpPr/>
      </dsp:nvSpPr>
      <dsp:spPr bwMode="white">
        <a:xfrm>
          <a:off x="591979" y="0"/>
          <a:ext cx="1797368" cy="998538"/>
        </a:xfrm>
        <a:prstGeom prst="roundRect">
          <a:avLst>
            <a:gd name="adj" fmla="val 10000"/>
          </a:avLst>
        </a:prstGeom>
        <a:solidFill>
          <a:schemeClr val="accent3">
            <a:lumMod val="75000"/>
          </a:schemeClr>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smtClean="0"/>
            <a:t>空白处未评分</a:t>
          </a:r>
          <a:endParaRPr lang="zh-CN" altLang="en-US"/>
        </a:p>
      </dsp:txBody>
      <dsp:txXfrm>
        <a:off x="591979" y="0"/>
        <a:ext cx="1797368" cy="998538"/>
      </dsp:txXfrm>
    </dsp:sp>
    <dsp:sp>
      <dsp:nvSpPr>
        <dsp:cNvPr id="4" name="右箭头 3"/>
        <dsp:cNvSpPr/>
      </dsp:nvSpPr>
      <dsp:spPr bwMode="white">
        <a:xfrm rot="5399999">
          <a:off x="1303437" y="1044670"/>
          <a:ext cx="374452" cy="44934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5399999">
        <a:off x="1303437" y="1044670"/>
        <a:ext cx="374452" cy="449342"/>
      </dsp:txXfrm>
    </dsp:sp>
    <dsp:sp>
      <dsp:nvSpPr>
        <dsp:cNvPr id="5" name="圆角矩形 4"/>
        <dsp:cNvSpPr/>
      </dsp:nvSpPr>
      <dsp:spPr bwMode="white">
        <a:xfrm>
          <a:off x="591979" y="1497806"/>
          <a:ext cx="1797368" cy="998538"/>
        </a:xfrm>
        <a:prstGeom prst="roundRect">
          <a:avLst>
            <a:gd name="adj" fmla="val 10000"/>
          </a:avLst>
        </a:prstGeom>
        <a:solidFill>
          <a:schemeClr val="accent3">
            <a:lumMod val="75000"/>
          </a:schemeClr>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smtClean="0"/>
            <a:t>物品相似度</a:t>
          </a:r>
          <a:endParaRPr lang="zh-CN" altLang="en-US"/>
        </a:p>
      </dsp:txBody>
      <dsp:txXfrm>
        <a:off x="591979" y="1497806"/>
        <a:ext cx="1797368" cy="998538"/>
      </dsp:txXfrm>
    </dsp:sp>
    <dsp:sp>
      <dsp:nvSpPr>
        <dsp:cNvPr id="6" name="右箭头 5"/>
        <dsp:cNvSpPr/>
      </dsp:nvSpPr>
      <dsp:spPr bwMode="white">
        <a:xfrm rot="5399999">
          <a:off x="1303437" y="2542476"/>
          <a:ext cx="374452" cy="449342"/>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5399999">
        <a:off x="1303437" y="2542476"/>
        <a:ext cx="374452" cy="449342"/>
      </dsp:txXfrm>
    </dsp:sp>
    <dsp:sp>
      <dsp:nvSpPr>
        <dsp:cNvPr id="7" name="圆角矩形 6"/>
        <dsp:cNvSpPr/>
      </dsp:nvSpPr>
      <dsp:spPr bwMode="white">
        <a:xfrm>
          <a:off x="591979" y="2995613"/>
          <a:ext cx="1797368" cy="998538"/>
        </a:xfrm>
        <a:prstGeom prst="roundRect">
          <a:avLst>
            <a:gd name="adj" fmla="val 10000"/>
          </a:avLst>
        </a:prstGeom>
        <a:solidFill>
          <a:schemeClr val="accent3">
            <a:lumMod val="75000"/>
          </a:schemeClr>
        </a:solidFill>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smtClean="0"/>
            <a:t>预测评分</a:t>
          </a:r>
          <a:endParaRPr lang="zh-CN" altLang="en-US"/>
        </a:p>
      </dsp:txBody>
      <dsp:txXfrm>
        <a:off x="591979" y="2995613"/>
        <a:ext cx="1797368" cy="998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581400" cy="1879600"/>
        <a:chOff x="0" y="0"/>
        <a:chExt cx="3581400" cy="1879600"/>
      </a:xfrm>
    </dsp:grpSpPr>
    <dsp:sp>
      <dsp:nvSpPr>
        <dsp:cNvPr id="3" name="梯形 2"/>
        <dsp:cNvSpPr/>
      </dsp:nvSpPr>
      <dsp:spPr bwMode="white">
        <a:xfrm>
          <a:off x="885823" y="9530"/>
          <a:ext cx="1790700" cy="939800"/>
        </a:xfrm>
        <a:prstGeom prst="trapezoid">
          <a:avLst>
            <a:gd name="adj" fmla="val 95270"/>
          </a:avLst>
        </a:prstGeom>
        <a:solidFill>
          <a:schemeClr val="bg2">
            <a:lumMod val="75000"/>
          </a:schemeClr>
        </a:solidFill>
      </dsp:spPr>
      <dsp:style>
        <a:lnRef idx="2">
          <a:schemeClr val="lt1"/>
        </a:lnRef>
        <a:fillRef idx="1">
          <a:schemeClr val="accent1"/>
        </a:fillRef>
        <a:effectRef idx="0">
          <a:scrgbClr r="0" g="0" b="0"/>
        </a:effectRef>
        <a:fontRef idx="minor">
          <a:schemeClr val="lt1"/>
        </a:fontRef>
      </dsp:style>
      <dsp:txXfrm>
        <a:off x="885823" y="9530"/>
        <a:ext cx="1790700" cy="939800"/>
      </dsp:txXfrm>
    </dsp:sp>
    <dsp:sp>
      <dsp:nvSpPr>
        <dsp:cNvPr id="5" name="梯形 4"/>
        <dsp:cNvSpPr/>
      </dsp:nvSpPr>
      <dsp:spPr bwMode="white">
        <a:xfrm>
          <a:off x="0" y="939800"/>
          <a:ext cx="3581400" cy="939800"/>
        </a:xfrm>
        <a:prstGeom prst="trapezoid">
          <a:avLst>
            <a:gd name="adj" fmla="val 95270"/>
          </a:avLst>
        </a:prstGeom>
        <a:solidFill>
          <a:schemeClr val="bg2">
            <a:lumMod val="50000"/>
          </a:schemeClr>
        </a:solidFill>
      </dsp:spPr>
      <dsp:style>
        <a:lnRef idx="2">
          <a:schemeClr val="lt1"/>
        </a:lnRef>
        <a:fillRef idx="1">
          <a:schemeClr val="accent1"/>
        </a:fillRef>
        <a:effectRef idx="0">
          <a:scrgbClr r="0" g="0" b="0"/>
        </a:effectRef>
        <a:fontRef idx="minor">
          <a:schemeClr val="lt1"/>
        </a:fontRef>
      </dsp:style>
      <dsp:txXfrm>
        <a:off x="0" y="939800"/>
        <a:ext cx="3581400" cy="939800"/>
      </dsp:txXfrm>
    </dsp:sp>
    <dsp:sp>
      <dsp:nvSpPr>
        <dsp:cNvPr id="4" name="矩形 3"/>
        <dsp:cNvSpPr/>
      </dsp:nvSpPr>
      <dsp:spPr bwMode="white">
        <a:xfrm>
          <a:off x="895350" y="0"/>
          <a:ext cx="1790700" cy="93980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bg1"/>
            </a:solidFill>
          </a:endParaRPr>
        </a:p>
      </dsp:txBody>
      <dsp:txXfrm>
        <a:off x="895350" y="0"/>
        <a:ext cx="1790700" cy="939800"/>
      </dsp:txXfrm>
    </dsp:sp>
    <dsp:sp>
      <dsp:nvSpPr>
        <dsp:cNvPr id="6" name="矩形 5"/>
        <dsp:cNvSpPr/>
      </dsp:nvSpPr>
      <dsp:spPr bwMode="white">
        <a:xfrm>
          <a:off x="0" y="939800"/>
          <a:ext cx="3581400" cy="939800"/>
        </a:xfrm>
        <a:prstGeom prst="rect">
          <a:avLst/>
        </a:prstGeom>
        <a:noFill/>
        <a:ln>
          <a:noFill/>
        </a:ln>
      </dsp:spPr>
      <dsp:style>
        <a:lnRef idx="0">
          <a:schemeClr val="dk1">
            <a:alpha val="0"/>
          </a:schemeClr>
        </a:lnRef>
        <a:fillRef idx="0">
          <a:schemeClr val="lt1">
            <a:alpha val="0"/>
          </a:schemeClr>
        </a:fillRef>
        <a:effectRef idx="0">
          <a:scrgbClr r="0" g="0" b="0"/>
        </a:effectRef>
        <a:fontRef idx="minor"/>
      </dsp:style>
      <dsp:txBody>
        <a:bodyPr lIns="40640" tIns="40640" rIns="40640" bIns="406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3200" smtClean="0">
              <a:solidFill>
                <a:schemeClr val="bg1"/>
              </a:solidFill>
            </a:rPr>
            <a:t>Spark</a:t>
          </a:r>
          <a:endParaRPr lang="zh-CN" altLang="en-US" sz="3200">
            <a:solidFill>
              <a:schemeClr val="bg1"/>
            </a:solidFill>
          </a:endParaRPr>
        </a:p>
      </dsp:txBody>
      <dsp:txXfrm>
        <a:off x="0" y="939800"/>
        <a:ext cx="3581400" cy="93980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13.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png"/><Relationship Id="rId6" Type="http://schemas.openxmlformats.org/officeDocument/2006/relationships/image" Target="../media/image5.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6.png"/><Relationship Id="rId6" Type="http://schemas.openxmlformats.org/officeDocument/2006/relationships/image" Target="../media/image5.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png"/><Relationship Id="rId7" Type="http://schemas.openxmlformats.org/officeDocument/2006/relationships/image" Target="../media/image5.png"/><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hyperlink" Target="http://www.cstor.cn/hadoop.html" TargetMode="External"/><Relationship Id="rId2" Type="http://schemas.openxmlformats.org/officeDocument/2006/relationships/image" Target="../media/image30.jpeg"/><Relationship Id="rId1" Type="http://schemas.openxmlformats.org/officeDocument/2006/relationships/hyperlink" Target="https://bd.cstor.cn/" TargetMode="Externa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hyperlink" Target="http://www.thebigdata.cn/" TargetMode="Externa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hyperlink" Target="http://www.chinacloud.cn/" TargetMode="Externa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hyperlink" Target="http://www.wanwuyun.com/" TargetMode="Externa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hyperlink" Target="http://www.envicloud.cn/" TargetMode="Externa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microsoft.com/office/2007/relationships/hdphoto" Target="../media/hdphoto2.wdp"/><Relationship Id="rId2" Type="http://schemas.openxmlformats.org/officeDocument/2006/relationships/image" Target="../media/image39.jpeg"/><Relationship Id="rId1" Type="http://schemas.openxmlformats.org/officeDocument/2006/relationships/hyperlink" Target="http://www.cstor.cn/hadoop.html" TargetMode="Externa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4" name="矩形 3"/>
          <p:cNvSpPr/>
          <p:nvPr/>
        </p:nvSpPr>
        <p:spPr>
          <a:xfrm>
            <a:off x="2170385" y="817472"/>
            <a:ext cx="4584111" cy="1569660"/>
          </a:xfrm>
          <a:prstGeom prst="rect">
            <a:avLst/>
          </a:prstGeom>
          <a:effectLst/>
        </p:spPr>
        <p:txBody>
          <a:bodyPr wrap="square">
            <a:spAutoFit/>
          </a:bodyPr>
          <a:lstStyle/>
          <a:p>
            <a:pPr algn="ctr">
              <a:defRPr/>
            </a:pPr>
            <a:r>
              <a:rPr lang="zh-CN" altLang="en-US" sz="9600" b="1" spc="300" dirty="0" smtClean="0">
                <a:ln w="11430"/>
                <a:solidFill>
                  <a:srgbClr val="3D89BC"/>
                </a:solidFill>
                <a:latin typeface="微软雅黑" panose="020B0503020204020204" pitchFamily="34" charset="-122"/>
                <a:ea typeface="微软雅黑" panose="020B0503020204020204" pitchFamily="34" charset="-122"/>
              </a:rPr>
              <a:t>大数据</a:t>
            </a:r>
            <a:endParaRPr lang="en-US" altLang="zh-CN" sz="96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descr="E:\PPT 胡占利 工作\《大数据》随书美化PPT\摄图网-蓝色科技光线背景.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9429" r="7373" b="20823"/>
          <a:stretch>
            <a:fillRect/>
          </a:stretch>
        </p:blipFill>
        <p:spPr bwMode="auto">
          <a:xfrm>
            <a:off x="0" y="3240900"/>
            <a:ext cx="8462513"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1719234" y="2626706"/>
            <a:ext cx="6177175" cy="417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719234" y="2627075"/>
            <a:ext cx="273468" cy="4171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096219" y="2666024"/>
            <a:ext cx="5684807" cy="338554"/>
          </a:xfrm>
          <a:prstGeom prst="rect">
            <a:avLst/>
          </a:prstGeom>
          <a:noFill/>
        </p:spPr>
        <p:txBody>
          <a:bodyPr wrap="square" rtlCol="0">
            <a:spAutoFit/>
          </a:bodyPr>
          <a:lstStyle/>
          <a:p>
            <a:r>
              <a:rPr lang="zh-CN" altLang="en-US" sz="1600" dirty="0" smtClean="0">
                <a:solidFill>
                  <a:schemeClr val="tx1">
                    <a:lumMod val="75000"/>
                    <a:lumOff val="25000"/>
                  </a:schemeClr>
                </a:solidFill>
              </a:rPr>
              <a:t>刘鹏　　主编　　　　张燕　张重生　张志立　 副主编</a:t>
            </a:r>
            <a:endParaRPr lang="zh-CN" altLang="en-US" sz="1600" dirty="0">
              <a:solidFill>
                <a:schemeClr val="tx1">
                  <a:lumMod val="75000"/>
                  <a:lumOff val="25000"/>
                </a:schemeClr>
              </a:solidFill>
            </a:endParaRPr>
          </a:p>
        </p:txBody>
      </p:sp>
      <p:sp>
        <p:nvSpPr>
          <p:cNvPr id="15" name="Freeform 25"/>
          <p:cNvSpPr>
            <a:spLocks noEditPoints="1"/>
          </p:cNvSpPr>
          <p:nvPr/>
        </p:nvSpPr>
        <p:spPr bwMode="auto">
          <a:xfrm>
            <a:off x="2830761"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6330209"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图片 13" descr="timgE8ADISUU.jpg"/>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3435350" y="6337300"/>
            <a:ext cx="2400300" cy="520700"/>
          </a:xfrm>
          <a:prstGeom prst="rect">
            <a:avLst/>
          </a:prstGeom>
        </p:spPr>
      </p:pic>
      <p:sp>
        <p:nvSpPr>
          <p:cNvPr id="3" name="TextBox 2"/>
          <p:cNvSpPr txBox="1"/>
          <p:nvPr/>
        </p:nvSpPr>
        <p:spPr>
          <a:xfrm>
            <a:off x="6292831" y="1034886"/>
            <a:ext cx="461665" cy="1196340"/>
          </a:xfrm>
          <a:prstGeom prst="rect">
            <a:avLst/>
          </a:prstGeom>
          <a:noFill/>
        </p:spPr>
        <p:txBody>
          <a:bodyPr vert="eaVert" wrap="square" rtlCol="0">
            <a:spAutoFit/>
          </a:bodyPr>
          <a:lstStyle/>
          <a:p>
            <a:r>
              <a:rPr lang="en-US" altLang="zh-CN" b="1" dirty="0" smtClean="0">
                <a:solidFill>
                  <a:srgbClr val="3D89BC"/>
                </a:solidFill>
              </a:rPr>
              <a:t>BIG DATA</a:t>
            </a:r>
            <a:endParaRPr lang="zh-CN" altLang="en-US" b="1" dirty="0">
              <a:solidFill>
                <a:srgbClr val="3D89B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30" name="TextBox 3_1"/>
          <p:cNvSpPr txBox="1"/>
          <p:nvPr/>
        </p:nvSpPr>
        <p:spPr>
          <a:xfrm>
            <a:off x="419644" y="808059"/>
            <a:ext cx="4224490"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基于多维输入数据运行</a:t>
            </a:r>
            <a:r>
              <a:rPr lang="en-US" altLang="zh-CN" b="1" smtClean="0">
                <a:solidFill>
                  <a:schemeClr val="accent1"/>
                </a:solidFill>
              </a:rPr>
              <a:t>k-means</a:t>
            </a:r>
            <a:r>
              <a:rPr lang="zh-CN" altLang="zh-CN" b="1">
                <a:solidFill>
                  <a:schemeClr val="accent1"/>
                </a:solidFill>
              </a:rPr>
              <a:t>算法</a:t>
            </a:r>
            <a:endParaRPr lang="zh-CN" altLang="en-US" b="1">
              <a:solidFill>
                <a:schemeClr val="accent1"/>
              </a:solidFill>
            </a:endParaRPr>
          </a:p>
        </p:txBody>
      </p:sp>
      <p:pic>
        <p:nvPicPr>
          <p:cNvPr id="6146" name="图片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76" y="1827213"/>
            <a:ext cx="4619625" cy="1135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665113" y="1416088"/>
            <a:ext cx="2343151" cy="369332"/>
          </a:xfrm>
          <a:prstGeom prst="rect">
            <a:avLst/>
          </a:prstGeom>
          <a:noFill/>
        </p:spPr>
        <p:txBody>
          <a:bodyPr wrap="square" rtlCol="0">
            <a:spAutoFit/>
          </a:bodyPr>
          <a:lstStyle/>
          <a:p>
            <a:r>
              <a:rPr lang="en-US" altLang="zh-CN" smtClean="0">
                <a:solidFill>
                  <a:schemeClr val="tx1">
                    <a:lumMod val="75000"/>
                    <a:lumOff val="25000"/>
                  </a:schemeClr>
                </a:solidFill>
              </a:rPr>
              <a:t>60</a:t>
            </a:r>
            <a:r>
              <a:rPr lang="zh-CN" altLang="en-US" smtClean="0">
                <a:solidFill>
                  <a:schemeClr val="tx1">
                    <a:lumMod val="75000"/>
                    <a:lumOff val="25000"/>
                  </a:schemeClr>
                </a:solidFill>
              </a:rPr>
              <a:t>维数据样本</a:t>
            </a:r>
            <a:endParaRPr lang="zh-CN" altLang="en-US">
              <a:solidFill>
                <a:schemeClr val="tx1">
                  <a:lumMod val="75000"/>
                  <a:lumOff val="25000"/>
                </a:schemeClr>
              </a:solidFill>
            </a:endParaRPr>
          </a:p>
        </p:txBody>
      </p:sp>
      <p:pic>
        <p:nvPicPr>
          <p:cNvPr id="6147" name="图片 6" descr="说明: 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9833" y="3848100"/>
            <a:ext cx="47799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5164335" y="1495980"/>
            <a:ext cx="3981450" cy="1754326"/>
          </a:xfrm>
          <a:prstGeom prst="rect">
            <a:avLst/>
          </a:prstGeom>
          <a:noFill/>
        </p:spPr>
        <p:txBody>
          <a:bodyPr wrap="square" rtlCol="0">
            <a:spAutoFit/>
          </a:bodyPr>
          <a:lstStyle/>
          <a:p>
            <a:pPr marL="285750" indent="-285750">
              <a:buFont typeface="Wingdings" panose="05000000000000000000" pitchFamily="2" charset="2"/>
              <a:buChar char="n"/>
            </a:pPr>
            <a:r>
              <a:rPr lang="en-US" altLang="zh-CN" smtClean="0">
                <a:solidFill>
                  <a:schemeClr val="tx1">
                    <a:lumMod val="75000"/>
                    <a:lumOff val="25000"/>
                  </a:schemeClr>
                </a:solidFill>
              </a:rPr>
              <a:t>600</a:t>
            </a:r>
            <a:r>
              <a:rPr lang="zh-CN" altLang="en-US" smtClean="0">
                <a:solidFill>
                  <a:schemeClr val="tx1">
                    <a:lumMod val="75000"/>
                    <a:lumOff val="25000"/>
                  </a:schemeClr>
                </a:solidFill>
              </a:rPr>
              <a:t>条</a:t>
            </a:r>
            <a:r>
              <a:rPr lang="en-US" altLang="zh-CN" smtClean="0">
                <a:solidFill>
                  <a:schemeClr val="tx1">
                    <a:lumMod val="75000"/>
                    <a:lumOff val="25000"/>
                  </a:schemeClr>
                </a:solidFill>
              </a:rPr>
              <a:t>60</a:t>
            </a:r>
            <a:r>
              <a:rPr lang="zh-CN" altLang="en-US" smtClean="0">
                <a:solidFill>
                  <a:schemeClr val="tx1">
                    <a:lumMod val="75000"/>
                    <a:lumOff val="25000"/>
                  </a:schemeClr>
                </a:solidFill>
              </a:rPr>
              <a:t>维趋势数据（</a:t>
            </a:r>
            <a:r>
              <a:rPr lang="en-US" altLang="zh-CN" smtClean="0">
                <a:solidFill>
                  <a:schemeClr val="tx1">
                    <a:lumMod val="75000"/>
                    <a:lumOff val="25000"/>
                  </a:schemeClr>
                </a:solidFill>
              </a:rPr>
              <a:t>600</a:t>
            </a:r>
            <a:r>
              <a:rPr lang="zh-CN" altLang="en-US" smtClean="0">
                <a:solidFill>
                  <a:schemeClr val="tx1">
                    <a:lumMod val="75000"/>
                    <a:lumOff val="25000"/>
                  </a:schemeClr>
                </a:solidFill>
              </a:rPr>
              <a:t>行</a:t>
            </a:r>
            <a:r>
              <a:rPr lang="en-US" altLang="zh-CN" smtClean="0">
                <a:solidFill>
                  <a:schemeClr val="tx1">
                    <a:lumMod val="75000"/>
                    <a:lumOff val="25000"/>
                  </a:schemeClr>
                </a:solidFill>
              </a:rPr>
              <a:t>60</a:t>
            </a:r>
            <a:r>
              <a:rPr lang="zh-CN" altLang="en-US" smtClean="0">
                <a:solidFill>
                  <a:schemeClr val="tx1">
                    <a:lumMod val="75000"/>
                    <a:lumOff val="25000"/>
                  </a:schemeClr>
                </a:solidFill>
              </a:rPr>
              <a:t>列）</a:t>
            </a:r>
            <a:endParaRPr lang="en-US" altLang="zh-CN" smtClean="0">
              <a:solidFill>
                <a:schemeClr val="tx1">
                  <a:lumMod val="75000"/>
                  <a:lumOff val="25000"/>
                </a:schemeClr>
              </a:solidFill>
            </a:endParaRPr>
          </a:p>
          <a:p>
            <a:pPr marL="285750" indent="-285750">
              <a:buFont typeface="Wingdings" panose="05000000000000000000" pitchFamily="2" charset="2"/>
              <a:buChar char="n"/>
            </a:pPr>
            <a:endParaRPr lang="en-US" altLang="zh-CN" smtClean="0">
              <a:solidFill>
                <a:schemeClr val="tx1">
                  <a:lumMod val="75000"/>
                  <a:lumOff val="25000"/>
                </a:schemeClr>
              </a:solidFill>
            </a:endParaRPr>
          </a:p>
          <a:p>
            <a:pPr marL="285750" indent="-285750">
              <a:buFont typeface="Wingdings" panose="05000000000000000000" pitchFamily="2" charset="2"/>
              <a:buChar char="n"/>
            </a:pPr>
            <a:r>
              <a:rPr lang="zh-CN" altLang="en-US">
                <a:solidFill>
                  <a:schemeClr val="tx1">
                    <a:lumMod val="75000"/>
                    <a:lumOff val="25000"/>
                  </a:schemeClr>
                </a:solidFill>
              </a:rPr>
              <a:t>表达了</a:t>
            </a:r>
            <a:r>
              <a:rPr lang="zh-CN" altLang="zh-CN">
                <a:solidFill>
                  <a:schemeClr val="tx1">
                    <a:lumMod val="75000"/>
                    <a:lumOff val="25000"/>
                  </a:schemeClr>
                </a:solidFill>
              </a:rPr>
              <a:t>正常、循环、渐增、渐减、向上偏移和向下偏移</a:t>
            </a:r>
            <a:r>
              <a:rPr lang="en-US" altLang="zh-CN">
                <a:solidFill>
                  <a:schemeClr val="tx1">
                    <a:lumMod val="75000"/>
                    <a:lumOff val="25000"/>
                  </a:schemeClr>
                </a:solidFill>
              </a:rPr>
              <a:t>6</a:t>
            </a:r>
            <a:r>
              <a:rPr lang="zh-CN" altLang="zh-CN">
                <a:solidFill>
                  <a:schemeClr val="tx1">
                    <a:lumMod val="75000"/>
                    <a:lumOff val="25000"/>
                  </a:schemeClr>
                </a:solidFill>
              </a:rPr>
              <a:t>类</a:t>
            </a:r>
            <a:r>
              <a:rPr lang="zh-CN" altLang="zh-CN" smtClean="0">
                <a:solidFill>
                  <a:schemeClr val="tx1">
                    <a:lumMod val="75000"/>
                    <a:lumOff val="25000"/>
                  </a:schemeClr>
                </a:solidFill>
              </a:rPr>
              <a:t>趋势</a:t>
            </a:r>
            <a:endParaRPr lang="en-US" altLang="zh-CN" smtClean="0">
              <a:solidFill>
                <a:schemeClr val="tx1">
                  <a:lumMod val="75000"/>
                  <a:lumOff val="25000"/>
                </a:schemeClr>
              </a:solidFill>
            </a:endParaRPr>
          </a:p>
          <a:p>
            <a:pPr marL="285750" indent="-285750">
              <a:buFont typeface="Wingdings" panose="05000000000000000000" pitchFamily="2" charset="2"/>
              <a:buChar char="n"/>
            </a:pPr>
            <a:endParaRPr lang="en-US" altLang="zh-CN" smtClean="0">
              <a:solidFill>
                <a:schemeClr val="tx1">
                  <a:lumMod val="75000"/>
                  <a:lumOff val="25000"/>
                </a:schemeClr>
              </a:solidFill>
            </a:endParaRPr>
          </a:p>
          <a:p>
            <a:pPr marL="285750" indent="-285750">
              <a:buFont typeface="Wingdings" panose="05000000000000000000" pitchFamily="2" charset="2"/>
              <a:buChar char="n"/>
            </a:pPr>
            <a:r>
              <a:rPr lang="zh-CN" altLang="en-US">
                <a:solidFill>
                  <a:schemeClr val="tx1">
                    <a:lumMod val="75000"/>
                    <a:lumOff val="25000"/>
                  </a:schemeClr>
                </a:solidFill>
              </a:rPr>
              <a:t>每</a:t>
            </a:r>
            <a:r>
              <a:rPr lang="zh-CN" altLang="en-US" smtClean="0">
                <a:solidFill>
                  <a:schemeClr val="tx1">
                    <a:lumMod val="75000"/>
                    <a:lumOff val="25000"/>
                  </a:schemeClr>
                </a:solidFill>
              </a:rPr>
              <a:t>类</a:t>
            </a:r>
            <a:r>
              <a:rPr lang="en-US" altLang="zh-CN" smtClean="0">
                <a:solidFill>
                  <a:schemeClr val="tx1">
                    <a:lumMod val="75000"/>
                    <a:lumOff val="25000"/>
                  </a:schemeClr>
                </a:solidFill>
              </a:rPr>
              <a:t>100</a:t>
            </a:r>
            <a:r>
              <a:rPr lang="zh-CN" altLang="en-US" smtClean="0">
                <a:solidFill>
                  <a:schemeClr val="tx1">
                    <a:lumMod val="75000"/>
                    <a:lumOff val="25000"/>
                  </a:schemeClr>
                </a:solidFill>
              </a:rPr>
              <a:t>条</a:t>
            </a:r>
            <a:endParaRPr lang="en-US" altLang="zh-CN">
              <a:solidFill>
                <a:schemeClr val="tx1">
                  <a:lumMod val="75000"/>
                  <a:lumOff val="25000"/>
                </a:schemeClr>
              </a:solidFill>
            </a:endParaRPr>
          </a:p>
        </p:txBody>
      </p:sp>
      <p:sp>
        <p:nvSpPr>
          <p:cNvPr id="28" name="TextBox 27"/>
          <p:cNvSpPr txBox="1"/>
          <p:nvPr/>
        </p:nvSpPr>
        <p:spPr>
          <a:xfrm>
            <a:off x="123849" y="3846374"/>
            <a:ext cx="3981450" cy="1754326"/>
          </a:xfrm>
          <a:prstGeom prst="rect">
            <a:avLst/>
          </a:prstGeom>
          <a:noFill/>
        </p:spPr>
        <p:txBody>
          <a:bodyPr wrap="square" rtlCol="0">
            <a:spAutoFit/>
          </a:bodyPr>
          <a:lstStyle/>
          <a:p>
            <a:pPr marL="285750" indent="-285750">
              <a:buFont typeface="Wingdings" panose="05000000000000000000" pitchFamily="2" charset="2"/>
              <a:buChar char="n"/>
            </a:pPr>
            <a:r>
              <a:rPr lang="zh-CN" altLang="en-US" smtClean="0">
                <a:solidFill>
                  <a:schemeClr val="tx1">
                    <a:lumMod val="75000"/>
                    <a:lumOff val="25000"/>
                  </a:schemeClr>
                </a:solidFill>
              </a:rPr>
              <a:t>每类取一条做初始聚类中心</a:t>
            </a:r>
            <a:endParaRPr lang="en-US" altLang="zh-CN" smtClean="0">
              <a:solidFill>
                <a:schemeClr val="tx1">
                  <a:lumMod val="75000"/>
                  <a:lumOff val="25000"/>
                </a:schemeClr>
              </a:solidFill>
            </a:endParaRPr>
          </a:p>
          <a:p>
            <a:pPr marL="285750" indent="-285750">
              <a:buFont typeface="Wingdings" panose="05000000000000000000" pitchFamily="2" charset="2"/>
              <a:buChar char="n"/>
            </a:pPr>
            <a:endParaRPr lang="en-US" altLang="zh-CN" smtClean="0">
              <a:solidFill>
                <a:schemeClr val="tx1">
                  <a:lumMod val="75000"/>
                  <a:lumOff val="25000"/>
                </a:schemeClr>
              </a:solidFill>
            </a:endParaRPr>
          </a:p>
          <a:p>
            <a:pPr marL="285750" indent="-285750">
              <a:buFont typeface="Wingdings" panose="05000000000000000000" pitchFamily="2" charset="2"/>
              <a:buChar char="n"/>
            </a:pPr>
            <a:r>
              <a:rPr lang="zh-CN" altLang="en-US">
                <a:solidFill>
                  <a:schemeClr val="tx1">
                    <a:lumMod val="75000"/>
                    <a:lumOff val="25000"/>
                  </a:schemeClr>
                </a:solidFill>
              </a:rPr>
              <a:t>运行</a:t>
            </a:r>
            <a:r>
              <a:rPr lang="en-US" altLang="zh-CN">
                <a:solidFill>
                  <a:schemeClr val="tx1">
                    <a:lumMod val="75000"/>
                    <a:lumOff val="25000"/>
                  </a:schemeClr>
                </a:solidFill>
              </a:rPr>
              <a:t>KmeansDemo</a:t>
            </a:r>
            <a:r>
              <a:rPr lang="zh-CN" altLang="zh-CN" smtClean="0">
                <a:solidFill>
                  <a:schemeClr val="tx1">
                    <a:lumMod val="75000"/>
                    <a:lumOff val="25000"/>
                  </a:schemeClr>
                </a:solidFill>
              </a:rPr>
              <a:t>类</a:t>
            </a:r>
            <a:endParaRPr lang="en-US" altLang="zh-CN" smtClean="0">
              <a:solidFill>
                <a:schemeClr val="tx1">
                  <a:lumMod val="75000"/>
                  <a:lumOff val="25000"/>
                </a:schemeClr>
              </a:solidFill>
            </a:endParaRPr>
          </a:p>
          <a:p>
            <a:pPr marL="285750" indent="-285750">
              <a:buFont typeface="Wingdings" panose="05000000000000000000" pitchFamily="2" charset="2"/>
              <a:buChar char="n"/>
            </a:pPr>
            <a:endParaRPr lang="en-US" altLang="zh-CN">
              <a:solidFill>
                <a:schemeClr val="tx1">
                  <a:lumMod val="75000"/>
                  <a:lumOff val="25000"/>
                </a:schemeClr>
              </a:solidFill>
            </a:endParaRPr>
          </a:p>
          <a:p>
            <a:pPr marL="285750" indent="-285750">
              <a:buFont typeface="Wingdings" panose="05000000000000000000" pitchFamily="2" charset="2"/>
              <a:buChar char="n"/>
            </a:pPr>
            <a:r>
              <a:rPr lang="zh-CN" altLang="zh-CN">
                <a:solidFill>
                  <a:schemeClr val="tx1">
                    <a:lumMod val="75000"/>
                    <a:lumOff val="25000"/>
                  </a:schemeClr>
                </a:solidFill>
              </a:rPr>
              <a:t>将计算出的聚类中心数据导入到</a:t>
            </a:r>
            <a:r>
              <a:rPr lang="en-US" altLang="zh-CN">
                <a:solidFill>
                  <a:schemeClr val="tx1">
                    <a:lumMod val="75000"/>
                    <a:lumOff val="25000"/>
                  </a:schemeClr>
                </a:solidFill>
              </a:rPr>
              <a:t>Excel</a:t>
            </a:r>
            <a:r>
              <a:rPr lang="zh-CN" altLang="zh-CN">
                <a:solidFill>
                  <a:schemeClr val="tx1">
                    <a:lumMod val="75000"/>
                    <a:lumOff val="25000"/>
                  </a:schemeClr>
                </a:solidFill>
              </a:rPr>
              <a:t>文件</a:t>
            </a:r>
            <a:endParaRPr lang="en-US" altLang="zh-CN">
              <a:solidFill>
                <a:schemeClr val="tx1">
                  <a:lumMod val="75000"/>
                  <a:lumOff val="25000"/>
                </a:schemeClr>
              </a:solidFill>
            </a:endParaRPr>
          </a:p>
        </p:txBody>
      </p:sp>
      <p:sp>
        <p:nvSpPr>
          <p:cNvPr id="31" name="TextBox 30"/>
          <p:cNvSpPr txBox="1"/>
          <p:nvPr/>
        </p:nvSpPr>
        <p:spPr>
          <a:xfrm>
            <a:off x="5080395" y="5657850"/>
            <a:ext cx="3590924" cy="369332"/>
          </a:xfrm>
          <a:prstGeom prst="rect">
            <a:avLst/>
          </a:prstGeom>
          <a:noFill/>
        </p:spPr>
        <p:txBody>
          <a:bodyPr wrap="square" rtlCol="0">
            <a:spAutoFit/>
          </a:bodyPr>
          <a:lstStyle/>
          <a:p>
            <a:r>
              <a:rPr lang="en-US" altLang="zh-CN">
                <a:solidFill>
                  <a:schemeClr val="tx1">
                    <a:lumMod val="75000"/>
                    <a:lumOff val="25000"/>
                  </a:schemeClr>
                </a:solidFill>
              </a:rPr>
              <a:t>6</a:t>
            </a:r>
            <a:r>
              <a:rPr lang="zh-CN" altLang="zh-CN">
                <a:solidFill>
                  <a:schemeClr val="tx1">
                    <a:lumMod val="75000"/>
                    <a:lumOff val="25000"/>
                  </a:schemeClr>
                </a:solidFill>
              </a:rPr>
              <a:t>个聚类中心所代表的趋势曲线</a:t>
            </a:r>
            <a:endParaRPr lang="zh-CN" altLang="en-US">
              <a:solidFill>
                <a:schemeClr val="tx1">
                  <a:lumMod val="75000"/>
                  <a:lumOff val="25000"/>
                </a:schemeClr>
              </a:solidFill>
            </a:endParaRPr>
          </a:p>
        </p:txBody>
      </p:sp>
      <p:pic>
        <p:nvPicPr>
          <p:cNvPr id="18"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1"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9" name="矩形 18"/>
          <p:cNvSpPr/>
          <p:nvPr/>
        </p:nvSpPr>
        <p:spPr>
          <a:xfrm>
            <a:off x="604693" y="1699043"/>
            <a:ext cx="8289471" cy="369332"/>
          </a:xfrm>
          <a:prstGeom prst="rect">
            <a:avLst/>
          </a:prstGeom>
          <a:solidFill>
            <a:schemeClr val="bg1">
              <a:lumMod val="85000"/>
            </a:schemeClr>
          </a:solidFill>
        </p:spPr>
        <p:txBody>
          <a:bodyPr wrap="square">
            <a:spAutoFit/>
          </a:bodyPr>
          <a:lstStyle/>
          <a:p>
            <a:r>
              <a:rPr lang="zh-CN" altLang="en-US" smtClean="0">
                <a:solidFill>
                  <a:schemeClr val="tx1">
                    <a:lumMod val="75000"/>
                    <a:lumOff val="25000"/>
                  </a:schemeClr>
                </a:solidFill>
              </a:rPr>
              <a:t>考察已被分类的样本数据，</a:t>
            </a:r>
            <a:r>
              <a:rPr lang="zh-CN" altLang="en-US" smtClean="0">
                <a:solidFill>
                  <a:srgbClr val="FF0000"/>
                </a:solidFill>
              </a:rPr>
              <a:t>学习</a:t>
            </a:r>
            <a:r>
              <a:rPr lang="zh-CN" altLang="en-US" smtClean="0">
                <a:solidFill>
                  <a:schemeClr val="tx1">
                    <a:lumMod val="75000"/>
                    <a:lumOff val="25000"/>
                  </a:schemeClr>
                </a:solidFill>
              </a:rPr>
              <a:t>训练分类规则</a:t>
            </a:r>
            <a:endParaRPr lang="zh-CN" altLang="en-US" dirty="0">
              <a:solidFill>
                <a:schemeClr val="tx1">
                  <a:lumMod val="75000"/>
                  <a:lumOff val="25000"/>
                </a:schemeClr>
              </a:solidFill>
            </a:endParaRPr>
          </a:p>
        </p:txBody>
      </p:sp>
      <p:sp>
        <p:nvSpPr>
          <p:cNvPr id="20" name="矩形 19"/>
          <p:cNvSpPr/>
          <p:nvPr/>
        </p:nvSpPr>
        <p:spPr>
          <a:xfrm>
            <a:off x="604693" y="1270583"/>
            <a:ext cx="8289471" cy="369332"/>
          </a:xfrm>
          <a:prstGeom prst="rect">
            <a:avLst/>
          </a:prstGeom>
          <a:solidFill>
            <a:schemeClr val="bg1">
              <a:lumMod val="85000"/>
            </a:schemeClr>
          </a:solidFill>
        </p:spPr>
        <p:txBody>
          <a:bodyPr wrap="square">
            <a:spAutoFit/>
          </a:bodyPr>
          <a:lstStyle/>
          <a:p>
            <a:r>
              <a:rPr lang="zh-CN" altLang="en-US" smtClean="0">
                <a:solidFill>
                  <a:schemeClr val="tx1">
                    <a:lumMod val="75000"/>
                    <a:lumOff val="25000"/>
                  </a:schemeClr>
                </a:solidFill>
              </a:rPr>
              <a:t>有监督学习算法</a:t>
            </a:r>
            <a:endParaRPr lang="zh-CN" altLang="en-US" dirty="0">
              <a:solidFill>
                <a:schemeClr val="tx1">
                  <a:lumMod val="75000"/>
                  <a:lumOff val="25000"/>
                </a:schemeClr>
              </a:solidFill>
            </a:endParaRPr>
          </a:p>
        </p:txBody>
      </p:sp>
      <p:sp>
        <p:nvSpPr>
          <p:cNvPr id="21" name="矩形 20"/>
          <p:cNvSpPr/>
          <p:nvPr/>
        </p:nvSpPr>
        <p:spPr>
          <a:xfrm>
            <a:off x="489315" y="1270583"/>
            <a:ext cx="93216" cy="34282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矩形 21"/>
          <p:cNvSpPr/>
          <p:nvPr/>
        </p:nvSpPr>
        <p:spPr>
          <a:xfrm>
            <a:off x="489315" y="1699043"/>
            <a:ext cx="93216" cy="34282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p:cNvSpPr/>
          <p:nvPr/>
        </p:nvSpPr>
        <p:spPr>
          <a:xfrm>
            <a:off x="604693" y="2137121"/>
            <a:ext cx="8289471" cy="369332"/>
          </a:xfrm>
          <a:prstGeom prst="rect">
            <a:avLst/>
          </a:prstGeom>
          <a:solidFill>
            <a:schemeClr val="bg1">
              <a:lumMod val="85000"/>
            </a:schemeClr>
          </a:solidFill>
        </p:spPr>
        <p:txBody>
          <a:bodyPr wrap="square">
            <a:spAutoFit/>
          </a:bodyPr>
          <a:lstStyle/>
          <a:p>
            <a:r>
              <a:rPr lang="zh-CN" altLang="en-US" smtClean="0">
                <a:solidFill>
                  <a:schemeClr val="tx1">
                    <a:lumMod val="75000"/>
                    <a:lumOff val="25000"/>
                  </a:schemeClr>
                </a:solidFill>
              </a:rPr>
              <a:t>进行输入数据的类别判定</a:t>
            </a:r>
            <a:endParaRPr lang="zh-CN" altLang="en-US" dirty="0">
              <a:solidFill>
                <a:schemeClr val="tx1">
                  <a:lumMod val="75000"/>
                  <a:lumOff val="25000"/>
                </a:schemeClr>
              </a:solidFill>
            </a:endParaRPr>
          </a:p>
        </p:txBody>
      </p:sp>
      <p:sp>
        <p:nvSpPr>
          <p:cNvPr id="25" name="矩形 24"/>
          <p:cNvSpPr/>
          <p:nvPr/>
        </p:nvSpPr>
        <p:spPr>
          <a:xfrm>
            <a:off x="489315" y="2137121"/>
            <a:ext cx="93216" cy="34282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aphicFrame>
        <p:nvGraphicFramePr>
          <p:cNvPr id="11" name="图示 10"/>
          <p:cNvGraphicFramePr/>
          <p:nvPr/>
        </p:nvGraphicFramePr>
        <p:xfrm>
          <a:off x="604693" y="2677913"/>
          <a:ext cx="5334000" cy="27844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 name="TextBox 11"/>
          <p:cNvSpPr txBox="1"/>
          <p:nvPr/>
        </p:nvSpPr>
        <p:spPr>
          <a:xfrm>
            <a:off x="1900092" y="3917652"/>
            <a:ext cx="1247776" cy="307777"/>
          </a:xfrm>
          <a:prstGeom prst="rect">
            <a:avLst/>
          </a:prstGeom>
          <a:noFill/>
        </p:spPr>
        <p:txBody>
          <a:bodyPr wrap="square" rtlCol="0">
            <a:spAutoFit/>
          </a:bodyPr>
          <a:lstStyle/>
          <a:p>
            <a:r>
              <a:rPr lang="zh-CN" altLang="en-US" sz="1400" b="1" smtClean="0">
                <a:solidFill>
                  <a:schemeClr val="bg1"/>
                </a:solidFill>
              </a:rPr>
              <a:t>分类预测</a:t>
            </a:r>
            <a:endParaRPr lang="zh-CN" altLang="en-US" sz="1400" b="1">
              <a:solidFill>
                <a:schemeClr val="bg1"/>
              </a:solidFill>
            </a:endParaRPr>
          </a:p>
        </p:txBody>
      </p:sp>
      <p:pic>
        <p:nvPicPr>
          <p:cNvPr id="1027" name="图片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090" y="2590004"/>
            <a:ext cx="1614487" cy="290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074893" y="5581650"/>
            <a:ext cx="1614487" cy="369332"/>
          </a:xfrm>
          <a:prstGeom prst="rect">
            <a:avLst/>
          </a:prstGeom>
          <a:noFill/>
        </p:spPr>
        <p:txBody>
          <a:bodyPr wrap="square" rtlCol="0">
            <a:spAutoFit/>
          </a:bodyPr>
          <a:lstStyle/>
          <a:p>
            <a:r>
              <a:rPr lang="zh-CN" altLang="en-US">
                <a:solidFill>
                  <a:schemeClr val="tx1">
                    <a:lumMod val="75000"/>
                    <a:lumOff val="25000"/>
                  </a:schemeClr>
                </a:solidFill>
              </a:rPr>
              <a:t>垃圾邮件检测</a:t>
            </a:r>
            <a:endParaRPr lang="zh-CN" altLang="en-US">
              <a:solidFill>
                <a:schemeClr val="tx1">
                  <a:lumMod val="75000"/>
                  <a:lumOff val="25000"/>
                </a:schemeClr>
              </a:solidFill>
            </a:endParaRPr>
          </a:p>
        </p:txBody>
      </p:sp>
      <p:pic>
        <p:nvPicPr>
          <p:cNvPr id="24" name="27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8" name="Imagen 27">
            <a:hlinkClick r:id="" action="ppaction://hlinkshowjump?jump=next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8">
            <a:hlinkClick r:id="" action="ppaction://hlinkshowjump?jump=previous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1" name="文本框 40"/>
          <p:cNvSpPr txBox="1"/>
          <p:nvPr/>
        </p:nvSpPr>
        <p:spPr>
          <a:xfrm>
            <a:off x="499173" y="832925"/>
            <a:ext cx="1736373" cy="369332"/>
          </a:xfrm>
          <a:prstGeom prst="rect">
            <a:avLst/>
          </a:prstGeom>
          <a:noFill/>
        </p:spPr>
        <p:txBody>
          <a:bodyPr wrap="none" rtlCol="0">
            <a:spAutoFit/>
          </a:bodyPr>
          <a:lstStyle/>
          <a:p>
            <a:r>
              <a:rPr lang="en-US" altLang="zh-CN" b="1" dirty="0" smtClean="0">
                <a:solidFill>
                  <a:srgbClr val="3D89BC"/>
                </a:solidFill>
              </a:rPr>
              <a:t>4.1.3 </a:t>
            </a:r>
            <a:r>
              <a:rPr lang="zh-CN" altLang="en-US" b="1" dirty="0">
                <a:solidFill>
                  <a:srgbClr val="3D89BC"/>
                </a:solidFill>
              </a:rPr>
              <a:t>分</a:t>
            </a:r>
            <a:r>
              <a:rPr lang="zh-CN" altLang="en-US" b="1" dirty="0" smtClean="0">
                <a:solidFill>
                  <a:srgbClr val="3D89BC"/>
                </a:solidFill>
              </a:rPr>
              <a:t>类算法</a:t>
            </a:r>
            <a:endParaRPr lang="en-US" altLang="zh-CN" b="1" dirty="0">
              <a:solidFill>
                <a:srgbClr val="3D89BC"/>
              </a:solidFill>
            </a:endParaRPr>
          </a:p>
        </p:txBody>
      </p:sp>
      <p:sp>
        <p:nvSpPr>
          <p:cNvPr id="32" name="椭圆 31"/>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8" name="文本框 6"/>
          <p:cNvSpPr txBox="1"/>
          <p:nvPr/>
        </p:nvSpPr>
        <p:spPr>
          <a:xfrm>
            <a:off x="433181" y="783517"/>
            <a:ext cx="1858201"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a:solidFill>
                  <a:schemeClr val="accent1"/>
                </a:solidFill>
              </a:rPr>
              <a:t>逻辑回归算法</a:t>
            </a:r>
            <a:endParaRPr lang="zh-CN" altLang="en-US" b="1" dirty="0">
              <a:solidFill>
                <a:schemeClr val="accent1"/>
              </a:solidFill>
            </a:endParaRPr>
          </a:p>
        </p:txBody>
      </p:sp>
      <p:sp>
        <p:nvSpPr>
          <p:cNvPr id="12" name="矩形 11"/>
          <p:cNvSpPr/>
          <p:nvPr/>
        </p:nvSpPr>
        <p:spPr>
          <a:xfrm>
            <a:off x="404049" y="1152849"/>
            <a:ext cx="7999912" cy="730777"/>
          </a:xfrm>
          <a:prstGeom prst="rect">
            <a:avLst/>
          </a:prstGeom>
          <a:solidFill>
            <a:srgbClr val="EAEAEA"/>
          </a:solidFill>
        </p:spPr>
        <p:txBody>
          <a:bodyPr wrap="square">
            <a:spAutoFit/>
          </a:bodyPr>
          <a:lstStyle/>
          <a:p>
            <a:pPr>
              <a:lnSpc>
                <a:spcPts val="2600"/>
              </a:lnSpc>
            </a:pPr>
            <a:r>
              <a:rPr lang="en-US" altLang="zh-CN">
                <a:solidFill>
                  <a:schemeClr val="tx1">
                    <a:lumMod val="75000"/>
                    <a:lumOff val="25000"/>
                  </a:schemeClr>
                </a:solidFill>
              </a:rPr>
              <a:t>Mahout</a:t>
            </a:r>
            <a:r>
              <a:rPr lang="zh-CN" altLang="zh-CN">
                <a:solidFill>
                  <a:schemeClr val="tx1">
                    <a:lumMod val="75000"/>
                    <a:lumOff val="25000"/>
                  </a:schemeClr>
                </a:solidFill>
              </a:rPr>
              <a:t>下基于随机梯度下降（</a:t>
            </a:r>
            <a:r>
              <a:rPr lang="en-US" altLang="zh-CN">
                <a:solidFill>
                  <a:schemeClr val="tx1">
                    <a:lumMod val="75000"/>
                    <a:lumOff val="25000"/>
                  </a:schemeClr>
                </a:solidFill>
              </a:rPr>
              <a:t>SGD</a:t>
            </a:r>
            <a:r>
              <a:rPr lang="zh-CN" altLang="zh-CN">
                <a:solidFill>
                  <a:schemeClr val="tx1">
                    <a:lumMod val="75000"/>
                    <a:lumOff val="25000"/>
                  </a:schemeClr>
                </a:solidFill>
              </a:rPr>
              <a:t>）实现的逻辑回归（</a:t>
            </a:r>
            <a:r>
              <a:rPr lang="en-US" altLang="zh-CN">
                <a:solidFill>
                  <a:schemeClr val="tx1">
                    <a:lumMod val="75000"/>
                    <a:lumOff val="25000"/>
                  </a:schemeClr>
                </a:solidFill>
              </a:rPr>
              <a:t>Logistic Regression</a:t>
            </a:r>
            <a:r>
              <a:rPr lang="zh-CN" altLang="zh-CN">
                <a:solidFill>
                  <a:schemeClr val="tx1">
                    <a:lumMod val="75000"/>
                    <a:lumOff val="25000"/>
                  </a:schemeClr>
                </a:solidFill>
              </a:rPr>
              <a:t>）算法是一种二元分类算法，只能在单机上</a:t>
            </a:r>
            <a:r>
              <a:rPr lang="zh-CN" altLang="zh-CN" smtClean="0">
                <a:solidFill>
                  <a:schemeClr val="tx1">
                    <a:lumMod val="75000"/>
                    <a:lumOff val="25000"/>
                  </a:schemeClr>
                </a:solidFill>
              </a:rPr>
              <a:t>运行</a:t>
            </a:r>
            <a:r>
              <a:rPr lang="zh-CN" altLang="en-US" smtClean="0">
                <a:solidFill>
                  <a:schemeClr val="tx1">
                    <a:lumMod val="75000"/>
                    <a:lumOff val="25000"/>
                  </a:schemeClr>
                </a:solidFill>
              </a:rPr>
              <a:t>，适合分类算法的入门学习。</a:t>
            </a:r>
            <a:endParaRPr lang="zh-CN" altLang="en-US">
              <a:solidFill>
                <a:schemeClr val="tx1">
                  <a:lumMod val="75000"/>
                  <a:lumOff val="25000"/>
                </a:schemeClr>
              </a:solidFill>
            </a:endParaRPr>
          </a:p>
        </p:txBody>
      </p:sp>
      <p:pic>
        <p:nvPicPr>
          <p:cNvPr id="2050"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06758" y="2009773"/>
            <a:ext cx="2577212" cy="2438400"/>
          </a:xfrm>
          <a:prstGeom prst="rect">
            <a:avLst/>
          </a:prstGeom>
          <a:noFill/>
          <a:ln>
            <a:noFill/>
          </a:ln>
          <a:effectLst>
            <a:glow rad="228600">
              <a:schemeClr val="accent1">
                <a:satMod val="175000"/>
                <a:alpha val="40000"/>
              </a:schemeClr>
            </a:glow>
          </a:effectLst>
          <a:scene3d>
            <a:camera prst="orthographicFront"/>
            <a:lightRig rig="threePt" dir="t"/>
          </a:scene3d>
          <a:sp3d>
            <a:bevelT w="114300" prst="hardEdg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41" y="2271710"/>
            <a:ext cx="4588789" cy="1990725"/>
          </a:xfrm>
          <a:prstGeom prst="rect">
            <a:avLst/>
          </a:prstGeom>
          <a:noFill/>
          <a:ln>
            <a:noFill/>
          </a:ln>
          <a:effectLst>
            <a:glow rad="228600">
              <a:schemeClr val="accent1">
                <a:satMod val="175000"/>
                <a:alpha val="40000"/>
              </a:schemeClr>
            </a:glow>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右箭头 10"/>
          <p:cNvSpPr/>
          <p:nvPr/>
        </p:nvSpPr>
        <p:spPr>
          <a:xfrm>
            <a:off x="5095875" y="3095623"/>
            <a:ext cx="771525" cy="266700"/>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980366" y="2761474"/>
            <a:ext cx="1327203" cy="276999"/>
          </a:xfrm>
          <a:prstGeom prst="rect">
            <a:avLst/>
          </a:prstGeom>
          <a:noFill/>
        </p:spPr>
        <p:txBody>
          <a:bodyPr wrap="square" rtlCol="0">
            <a:spAutoFit/>
          </a:bodyPr>
          <a:lstStyle/>
          <a:p>
            <a:r>
              <a:rPr lang="zh-CN" altLang="en-US" sz="1200" b="1" dirty="0" smtClean="0">
                <a:solidFill>
                  <a:srgbClr val="3D89BC"/>
                </a:solidFill>
              </a:rPr>
              <a:t>可视化表达</a:t>
            </a:r>
            <a:endParaRPr lang="zh-CN" altLang="en-US" sz="1200" b="1" dirty="0">
              <a:solidFill>
                <a:srgbClr val="3D89BC"/>
              </a:solidFill>
            </a:endParaRPr>
          </a:p>
        </p:txBody>
      </p:sp>
      <p:grpSp>
        <p:nvGrpSpPr>
          <p:cNvPr id="30" name="组合 29"/>
          <p:cNvGrpSpPr/>
          <p:nvPr/>
        </p:nvGrpSpPr>
        <p:grpSpPr>
          <a:xfrm>
            <a:off x="1152524" y="4638675"/>
            <a:ext cx="7094485" cy="1443625"/>
            <a:chOff x="965029" y="2608716"/>
            <a:chExt cx="7369074" cy="1567543"/>
          </a:xfrm>
        </p:grpSpPr>
        <p:grpSp>
          <p:nvGrpSpPr>
            <p:cNvPr id="31" name="组合 30"/>
            <p:cNvGrpSpPr/>
            <p:nvPr/>
          </p:nvGrpSpPr>
          <p:grpSpPr>
            <a:xfrm>
              <a:off x="965029" y="2608716"/>
              <a:ext cx="1567543" cy="1567543"/>
              <a:chOff x="834742" y="2995749"/>
              <a:chExt cx="1567543" cy="1567543"/>
            </a:xfrm>
          </p:grpSpPr>
          <p:sp>
            <p:nvSpPr>
              <p:cNvPr id="40" name="椭圆 39"/>
              <p:cNvSpPr/>
              <p:nvPr/>
            </p:nvSpPr>
            <p:spPr>
              <a:xfrm>
                <a:off x="834742" y="2995749"/>
                <a:ext cx="1567543" cy="15675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43759" y="3549437"/>
                <a:ext cx="1549507" cy="401035"/>
              </a:xfrm>
              <a:prstGeom prst="rect">
                <a:avLst/>
              </a:prstGeom>
            </p:spPr>
            <p:txBody>
              <a:bodyPr wrap="square">
                <a:spAutoFit/>
              </a:bodyPr>
              <a:lstStyle/>
              <a:p>
                <a:pPr algn="ctr"/>
                <a:r>
                  <a:rPr lang="zh-CN" altLang="en-US" smtClean="0">
                    <a:solidFill>
                      <a:schemeClr val="bg1"/>
                    </a:solidFill>
                  </a:rPr>
                  <a:t>样本数据</a:t>
                </a:r>
                <a:endParaRPr lang="zh-CN" altLang="en-US">
                  <a:solidFill>
                    <a:schemeClr val="bg1"/>
                  </a:solidFill>
                </a:endParaRPr>
              </a:p>
            </p:txBody>
          </p:sp>
        </p:grpSp>
        <p:grpSp>
          <p:nvGrpSpPr>
            <p:cNvPr id="32" name="组合 31"/>
            <p:cNvGrpSpPr/>
            <p:nvPr/>
          </p:nvGrpSpPr>
          <p:grpSpPr>
            <a:xfrm>
              <a:off x="3788228" y="2608716"/>
              <a:ext cx="1567543" cy="1567543"/>
              <a:chOff x="834742" y="2995749"/>
              <a:chExt cx="1567543" cy="1567543"/>
            </a:xfrm>
          </p:grpSpPr>
          <p:sp>
            <p:nvSpPr>
              <p:cNvPr id="38" name="椭圆 37"/>
              <p:cNvSpPr/>
              <p:nvPr/>
            </p:nvSpPr>
            <p:spPr>
              <a:xfrm>
                <a:off x="834742" y="2995749"/>
                <a:ext cx="1567543" cy="15675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43759" y="3549437"/>
                <a:ext cx="1549507" cy="401035"/>
              </a:xfrm>
              <a:prstGeom prst="rect">
                <a:avLst/>
              </a:prstGeom>
            </p:spPr>
            <p:txBody>
              <a:bodyPr wrap="square">
                <a:spAutoFit/>
              </a:bodyPr>
              <a:lstStyle/>
              <a:p>
                <a:pPr algn="ctr"/>
                <a:r>
                  <a:rPr lang="zh-CN" altLang="en-US" smtClean="0">
                    <a:solidFill>
                      <a:schemeClr val="bg1"/>
                    </a:solidFill>
                  </a:rPr>
                  <a:t>分类模型</a:t>
                </a:r>
                <a:endParaRPr lang="zh-CN" altLang="en-US">
                  <a:solidFill>
                    <a:schemeClr val="bg1"/>
                  </a:solidFill>
                </a:endParaRPr>
              </a:p>
            </p:txBody>
          </p:sp>
        </p:grpSp>
        <p:grpSp>
          <p:nvGrpSpPr>
            <p:cNvPr id="33" name="组合 32"/>
            <p:cNvGrpSpPr/>
            <p:nvPr/>
          </p:nvGrpSpPr>
          <p:grpSpPr>
            <a:xfrm>
              <a:off x="6766560" y="2608716"/>
              <a:ext cx="1567543" cy="1567543"/>
              <a:chOff x="834742" y="2995749"/>
              <a:chExt cx="1567543" cy="1567543"/>
            </a:xfrm>
          </p:grpSpPr>
          <p:sp>
            <p:nvSpPr>
              <p:cNvPr id="36" name="椭圆 35"/>
              <p:cNvSpPr/>
              <p:nvPr/>
            </p:nvSpPr>
            <p:spPr>
              <a:xfrm>
                <a:off x="834742" y="2995749"/>
                <a:ext cx="1567543" cy="15675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843759" y="3539095"/>
                <a:ext cx="1549507" cy="401035"/>
              </a:xfrm>
              <a:prstGeom prst="rect">
                <a:avLst/>
              </a:prstGeom>
            </p:spPr>
            <p:txBody>
              <a:bodyPr wrap="square">
                <a:spAutoFit/>
              </a:bodyPr>
              <a:lstStyle/>
              <a:p>
                <a:pPr algn="ctr"/>
                <a:r>
                  <a:rPr lang="zh-CN" altLang="en-US" smtClean="0">
                    <a:solidFill>
                      <a:schemeClr val="bg1"/>
                    </a:solidFill>
                  </a:rPr>
                  <a:t>正确分类</a:t>
                </a:r>
                <a:endParaRPr lang="zh-CN" altLang="en-US">
                  <a:solidFill>
                    <a:schemeClr val="bg1"/>
                  </a:solidFill>
                </a:endParaRPr>
              </a:p>
            </p:txBody>
          </p:sp>
        </p:grpSp>
        <p:sp>
          <p:nvSpPr>
            <p:cNvPr id="34" name="右箭头 33"/>
            <p:cNvSpPr/>
            <p:nvPr/>
          </p:nvSpPr>
          <p:spPr>
            <a:xfrm>
              <a:off x="2740852" y="2988036"/>
              <a:ext cx="839096" cy="727616"/>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a:off x="5641617" y="2988036"/>
              <a:ext cx="839096" cy="727616"/>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TextBox 41"/>
          <p:cNvSpPr txBox="1"/>
          <p:nvPr/>
        </p:nvSpPr>
        <p:spPr>
          <a:xfrm>
            <a:off x="2776800" y="4667248"/>
            <a:ext cx="833176" cy="276999"/>
          </a:xfrm>
          <a:prstGeom prst="rect">
            <a:avLst/>
          </a:prstGeom>
          <a:noFill/>
        </p:spPr>
        <p:txBody>
          <a:bodyPr wrap="square" rtlCol="0">
            <a:spAutoFit/>
          </a:bodyPr>
          <a:lstStyle/>
          <a:p>
            <a:r>
              <a:rPr lang="zh-CN" altLang="en-US" sz="1200" b="1" dirty="0" smtClean="0">
                <a:solidFill>
                  <a:srgbClr val="3D89BC"/>
                </a:solidFill>
              </a:rPr>
              <a:t>训练学习</a:t>
            </a:r>
            <a:endParaRPr lang="zh-CN" altLang="en-US" sz="1200" b="1" dirty="0">
              <a:solidFill>
                <a:srgbClr val="3D89BC"/>
              </a:solidFill>
            </a:endParaRPr>
          </a:p>
        </p:txBody>
      </p:sp>
      <p:sp>
        <p:nvSpPr>
          <p:cNvPr id="43" name="TextBox 42"/>
          <p:cNvSpPr txBox="1"/>
          <p:nvPr/>
        </p:nvSpPr>
        <p:spPr>
          <a:xfrm>
            <a:off x="5547295" y="4687072"/>
            <a:ext cx="833176" cy="276999"/>
          </a:xfrm>
          <a:prstGeom prst="rect">
            <a:avLst/>
          </a:prstGeom>
          <a:noFill/>
        </p:spPr>
        <p:txBody>
          <a:bodyPr wrap="square" rtlCol="0">
            <a:spAutoFit/>
          </a:bodyPr>
          <a:lstStyle/>
          <a:p>
            <a:r>
              <a:rPr lang="zh-CN" altLang="en-US" sz="1200" b="1" dirty="0" smtClean="0">
                <a:solidFill>
                  <a:srgbClr val="3D89BC"/>
                </a:solidFill>
              </a:rPr>
              <a:t>模型评估</a:t>
            </a:r>
            <a:endParaRPr lang="zh-CN" altLang="en-US" sz="1200" b="1" dirty="0">
              <a:solidFill>
                <a:srgbClr val="3D89BC"/>
              </a:solidFill>
            </a:endParaRPr>
          </a:p>
        </p:txBody>
      </p:sp>
      <p:pic>
        <p:nvPicPr>
          <p:cNvPr id="4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47"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8" name="文本框 6"/>
          <p:cNvSpPr txBox="1"/>
          <p:nvPr/>
        </p:nvSpPr>
        <p:spPr>
          <a:xfrm>
            <a:off x="433181" y="783517"/>
            <a:ext cx="2089033"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smtClean="0">
                <a:solidFill>
                  <a:schemeClr val="accent1"/>
                </a:solidFill>
              </a:rPr>
              <a:t>朴素贝叶斯算法</a:t>
            </a:r>
            <a:endParaRPr lang="zh-CN" altLang="en-US" b="1" dirty="0">
              <a:solidFill>
                <a:schemeClr val="accent1"/>
              </a:solidFill>
            </a:endParaRPr>
          </a:p>
        </p:txBody>
      </p:sp>
      <p:sp>
        <p:nvSpPr>
          <p:cNvPr id="13" name="矩形 12"/>
          <p:cNvSpPr/>
          <p:nvPr/>
        </p:nvSpPr>
        <p:spPr>
          <a:xfrm>
            <a:off x="425648" y="1428774"/>
            <a:ext cx="1593652" cy="12071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590536" y="1428774"/>
            <a:ext cx="1593652" cy="1207159"/>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55424" y="1428774"/>
            <a:ext cx="1593652" cy="1207159"/>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920313" y="1428774"/>
            <a:ext cx="1593652" cy="12071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55263" y="1847687"/>
            <a:ext cx="1569660" cy="369332"/>
          </a:xfrm>
          <a:prstGeom prst="rect">
            <a:avLst/>
          </a:prstGeom>
        </p:spPr>
        <p:txBody>
          <a:bodyPr wrap="none">
            <a:spAutoFit/>
          </a:bodyPr>
          <a:lstStyle/>
          <a:p>
            <a:r>
              <a:rPr lang="zh-CN" altLang="en-US" b="1" smtClean="0">
                <a:solidFill>
                  <a:schemeClr val="bg1"/>
                </a:solidFill>
              </a:rPr>
              <a:t>新闻网页数据</a:t>
            </a:r>
            <a:endParaRPr lang="zh-CN" altLang="en-US" b="1">
              <a:solidFill>
                <a:schemeClr val="bg1"/>
              </a:solidFill>
            </a:endParaRPr>
          </a:p>
        </p:txBody>
      </p:sp>
      <p:sp>
        <p:nvSpPr>
          <p:cNvPr id="23" name="矩形 22"/>
          <p:cNvSpPr/>
          <p:nvPr/>
        </p:nvSpPr>
        <p:spPr>
          <a:xfrm>
            <a:off x="2833364" y="1847687"/>
            <a:ext cx="1107996" cy="369332"/>
          </a:xfrm>
          <a:prstGeom prst="rect">
            <a:avLst/>
          </a:prstGeom>
        </p:spPr>
        <p:txBody>
          <a:bodyPr wrap="none">
            <a:spAutoFit/>
          </a:bodyPr>
          <a:lstStyle/>
          <a:p>
            <a:r>
              <a:rPr lang="zh-CN" altLang="en-US" smtClean="0">
                <a:solidFill>
                  <a:schemeClr val="bg1"/>
                </a:solidFill>
              </a:rPr>
              <a:t>数据清洗</a:t>
            </a:r>
            <a:endParaRPr lang="zh-CN" altLang="en-US">
              <a:solidFill>
                <a:schemeClr val="bg1"/>
              </a:solidFill>
            </a:endParaRPr>
          </a:p>
        </p:txBody>
      </p:sp>
      <p:sp>
        <p:nvSpPr>
          <p:cNvPr id="24" name="矩形 23"/>
          <p:cNvSpPr/>
          <p:nvPr/>
        </p:nvSpPr>
        <p:spPr>
          <a:xfrm>
            <a:off x="4836327" y="1842537"/>
            <a:ext cx="1569660" cy="369332"/>
          </a:xfrm>
          <a:prstGeom prst="rect">
            <a:avLst/>
          </a:prstGeom>
        </p:spPr>
        <p:txBody>
          <a:bodyPr wrap="none">
            <a:spAutoFit/>
          </a:bodyPr>
          <a:lstStyle/>
          <a:p>
            <a:r>
              <a:rPr lang="zh-CN" altLang="en-US" smtClean="0">
                <a:solidFill>
                  <a:schemeClr val="bg1"/>
                </a:solidFill>
              </a:rPr>
              <a:t>训练分类模型</a:t>
            </a:r>
            <a:endParaRPr lang="zh-CN" altLang="en-US">
              <a:solidFill>
                <a:schemeClr val="bg1"/>
              </a:solidFill>
            </a:endParaRPr>
          </a:p>
        </p:txBody>
      </p:sp>
      <p:sp>
        <p:nvSpPr>
          <p:cNvPr id="25" name="矩形 24"/>
          <p:cNvSpPr/>
          <p:nvPr/>
        </p:nvSpPr>
        <p:spPr>
          <a:xfrm>
            <a:off x="6918683" y="1842537"/>
            <a:ext cx="1569661" cy="369332"/>
          </a:xfrm>
          <a:prstGeom prst="rect">
            <a:avLst/>
          </a:prstGeom>
        </p:spPr>
        <p:txBody>
          <a:bodyPr wrap="none">
            <a:spAutoFit/>
          </a:bodyPr>
          <a:lstStyle/>
          <a:p>
            <a:pPr algn="ctr"/>
            <a:r>
              <a:rPr lang="zh-CN" altLang="en-US" smtClean="0">
                <a:solidFill>
                  <a:schemeClr val="bg1"/>
                </a:solidFill>
              </a:rPr>
              <a:t>新闻类别判定</a:t>
            </a:r>
            <a:endParaRPr lang="zh-CN" altLang="en-US">
              <a:solidFill>
                <a:schemeClr val="bg1"/>
              </a:solidFill>
            </a:endParaRPr>
          </a:p>
        </p:txBody>
      </p:sp>
      <p:sp>
        <p:nvSpPr>
          <p:cNvPr id="30" name="右箭头 29"/>
          <p:cNvSpPr/>
          <p:nvPr/>
        </p:nvSpPr>
        <p:spPr>
          <a:xfrm>
            <a:off x="2119048" y="1732372"/>
            <a:ext cx="382985" cy="62314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右箭头 30"/>
          <p:cNvSpPr/>
          <p:nvPr/>
        </p:nvSpPr>
        <p:spPr>
          <a:xfrm>
            <a:off x="4293852" y="1732372"/>
            <a:ext cx="382985" cy="62314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箭头 31"/>
          <p:cNvSpPr/>
          <p:nvPr/>
        </p:nvSpPr>
        <p:spPr>
          <a:xfrm>
            <a:off x="6467250" y="1732372"/>
            <a:ext cx="382985" cy="62314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2882" y="2843213"/>
            <a:ext cx="5248275" cy="2867025"/>
          </a:xfrm>
          <a:prstGeom prst="rect">
            <a:avLst/>
          </a:prstGeom>
          <a:noFill/>
          <a:ln>
            <a:noFill/>
          </a:ln>
          <a:effectLst>
            <a:glow rad="101600">
              <a:srgbClr val="3D89BC">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矩形 43"/>
          <p:cNvSpPr/>
          <p:nvPr/>
        </p:nvSpPr>
        <p:spPr>
          <a:xfrm>
            <a:off x="6467249" y="3419487"/>
            <a:ext cx="2046715" cy="145731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370397" y="3576087"/>
            <a:ext cx="2127505" cy="369332"/>
          </a:xfrm>
          <a:prstGeom prst="rect">
            <a:avLst/>
          </a:prstGeom>
        </p:spPr>
        <p:txBody>
          <a:bodyPr wrap="none">
            <a:spAutoFit/>
          </a:bodyPr>
          <a:lstStyle/>
          <a:p>
            <a:pPr marL="285750" indent="-285750" algn="ctr">
              <a:buFont typeface="Wingdings" panose="05000000000000000000" pitchFamily="2" charset="2"/>
              <a:buChar char="l"/>
            </a:pPr>
            <a:r>
              <a:rPr lang="zh-CN" altLang="en-US" smtClean="0">
                <a:solidFill>
                  <a:schemeClr val="bg1"/>
                </a:solidFill>
              </a:rPr>
              <a:t>共</a:t>
            </a:r>
            <a:r>
              <a:rPr lang="en-US" altLang="zh-CN" smtClean="0">
                <a:solidFill>
                  <a:schemeClr val="bg1"/>
                </a:solidFill>
              </a:rPr>
              <a:t>53</a:t>
            </a:r>
            <a:r>
              <a:rPr lang="zh-CN" altLang="en-US" smtClean="0">
                <a:solidFill>
                  <a:schemeClr val="bg1"/>
                </a:solidFill>
              </a:rPr>
              <a:t>条测试数据</a:t>
            </a:r>
            <a:endParaRPr lang="zh-CN" altLang="en-US">
              <a:solidFill>
                <a:schemeClr val="bg1"/>
              </a:solidFill>
            </a:endParaRPr>
          </a:p>
        </p:txBody>
      </p:sp>
      <p:sp>
        <p:nvSpPr>
          <p:cNvPr id="46" name="矩形 45"/>
          <p:cNvSpPr/>
          <p:nvPr/>
        </p:nvSpPr>
        <p:spPr>
          <a:xfrm>
            <a:off x="6370397" y="3947562"/>
            <a:ext cx="1896674" cy="369332"/>
          </a:xfrm>
          <a:prstGeom prst="rect">
            <a:avLst/>
          </a:prstGeom>
        </p:spPr>
        <p:txBody>
          <a:bodyPr wrap="none">
            <a:spAutoFit/>
          </a:bodyPr>
          <a:lstStyle/>
          <a:p>
            <a:pPr marL="285750" indent="-285750" algn="ctr">
              <a:buFont typeface="Wingdings" panose="05000000000000000000" pitchFamily="2" charset="2"/>
              <a:buChar char="l"/>
            </a:pPr>
            <a:r>
              <a:rPr lang="zh-CN" altLang="en-US">
                <a:solidFill>
                  <a:schemeClr val="bg1"/>
                </a:solidFill>
              </a:rPr>
              <a:t>正确分类</a:t>
            </a:r>
            <a:r>
              <a:rPr lang="en-US" altLang="zh-CN">
                <a:solidFill>
                  <a:schemeClr val="bg1"/>
                </a:solidFill>
              </a:rPr>
              <a:t>51</a:t>
            </a:r>
            <a:r>
              <a:rPr lang="zh-CN" altLang="en-US">
                <a:solidFill>
                  <a:schemeClr val="bg1"/>
                </a:solidFill>
              </a:rPr>
              <a:t>条</a:t>
            </a:r>
            <a:endParaRPr lang="zh-CN" altLang="en-US">
              <a:solidFill>
                <a:schemeClr val="bg1"/>
              </a:solidFill>
            </a:endParaRPr>
          </a:p>
        </p:txBody>
      </p:sp>
      <p:sp>
        <p:nvSpPr>
          <p:cNvPr id="47" name="矩形 46"/>
          <p:cNvSpPr/>
          <p:nvPr/>
        </p:nvSpPr>
        <p:spPr>
          <a:xfrm>
            <a:off x="6370397" y="4328562"/>
            <a:ext cx="1992854" cy="369332"/>
          </a:xfrm>
          <a:prstGeom prst="rect">
            <a:avLst/>
          </a:prstGeom>
        </p:spPr>
        <p:txBody>
          <a:bodyPr wrap="none">
            <a:spAutoFit/>
          </a:bodyPr>
          <a:lstStyle/>
          <a:p>
            <a:pPr marL="285750" indent="-285750" algn="ctr">
              <a:buFont typeface="Wingdings" panose="05000000000000000000" pitchFamily="2" charset="2"/>
              <a:buChar char="l"/>
            </a:pPr>
            <a:r>
              <a:rPr lang="zh-CN" altLang="en-US">
                <a:solidFill>
                  <a:schemeClr val="bg1"/>
                </a:solidFill>
              </a:rPr>
              <a:t>未正确分类</a:t>
            </a:r>
            <a:r>
              <a:rPr lang="en-US" altLang="zh-CN">
                <a:solidFill>
                  <a:schemeClr val="bg1"/>
                </a:solidFill>
              </a:rPr>
              <a:t>2</a:t>
            </a:r>
            <a:r>
              <a:rPr lang="zh-CN" altLang="en-US">
                <a:solidFill>
                  <a:schemeClr val="bg1"/>
                </a:solidFill>
              </a:rPr>
              <a:t>条</a:t>
            </a:r>
            <a:endParaRPr lang="zh-CN" altLang="en-US">
              <a:solidFill>
                <a:schemeClr val="bg1"/>
              </a:solidFill>
            </a:endParaRPr>
          </a:p>
        </p:txBody>
      </p:sp>
      <p:pic>
        <p:nvPicPr>
          <p:cNvPr id="28"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5622434" y="2846904"/>
            <a:ext cx="2904975" cy="6650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29" name="矩形 28"/>
          <p:cNvSpPr/>
          <p:nvPr/>
        </p:nvSpPr>
        <p:spPr>
          <a:xfrm>
            <a:off x="365984" y="1704764"/>
            <a:ext cx="8301982" cy="369332"/>
          </a:xfrm>
          <a:prstGeom prst="rect">
            <a:avLst/>
          </a:prstGeom>
          <a:solidFill>
            <a:schemeClr val="bg1">
              <a:lumMod val="85000"/>
            </a:schemeClr>
          </a:solidFill>
        </p:spPr>
        <p:txBody>
          <a:bodyPr wrap="square">
            <a:spAutoFit/>
          </a:bodyPr>
          <a:lstStyle/>
          <a:p>
            <a:r>
              <a:rPr lang="zh-CN" altLang="zh-CN">
                <a:solidFill>
                  <a:schemeClr val="tx1">
                    <a:lumMod val="75000"/>
                    <a:lumOff val="25000"/>
                  </a:schemeClr>
                </a:solidFill>
              </a:rPr>
              <a:t>通过收集大量用户（协同）的喜好信息，以自动预测（过滤）用户感兴趣的商品</a:t>
            </a:r>
            <a:endParaRPr lang="zh-CN" altLang="en-US">
              <a:solidFill>
                <a:schemeClr val="tx1">
                  <a:lumMod val="75000"/>
                  <a:lumOff val="25000"/>
                </a:schemeClr>
              </a:solidFill>
            </a:endParaRPr>
          </a:p>
        </p:txBody>
      </p:sp>
      <p:sp>
        <p:nvSpPr>
          <p:cNvPr id="33" name="矩形 32"/>
          <p:cNvSpPr/>
          <p:nvPr/>
        </p:nvSpPr>
        <p:spPr>
          <a:xfrm>
            <a:off x="409599" y="3071295"/>
            <a:ext cx="1193800" cy="12319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34103" y="3179413"/>
            <a:ext cx="697627" cy="1015663"/>
          </a:xfrm>
          <a:prstGeom prst="rect">
            <a:avLst/>
          </a:prstGeom>
        </p:spPr>
        <p:txBody>
          <a:bodyPr wrap="none">
            <a:spAutoFit/>
          </a:bodyPr>
          <a:lstStyle/>
          <a:p>
            <a:r>
              <a:rPr lang="zh-CN" altLang="en-US" sz="2000" smtClean="0">
                <a:solidFill>
                  <a:schemeClr val="bg1"/>
                </a:solidFill>
              </a:rPr>
              <a:t>协同</a:t>
            </a:r>
            <a:endParaRPr lang="en-US" altLang="zh-CN" sz="2000" smtClean="0">
              <a:solidFill>
                <a:schemeClr val="bg1"/>
              </a:solidFill>
            </a:endParaRPr>
          </a:p>
          <a:p>
            <a:r>
              <a:rPr lang="zh-CN" altLang="en-US" sz="2000" smtClean="0">
                <a:solidFill>
                  <a:schemeClr val="bg1"/>
                </a:solidFill>
              </a:rPr>
              <a:t>过滤</a:t>
            </a:r>
            <a:endParaRPr lang="en-US" altLang="zh-CN" sz="2000" smtClean="0">
              <a:solidFill>
                <a:schemeClr val="bg1"/>
              </a:solidFill>
            </a:endParaRPr>
          </a:p>
          <a:p>
            <a:r>
              <a:rPr lang="zh-CN" altLang="en-US" sz="2000" smtClean="0">
                <a:solidFill>
                  <a:schemeClr val="bg1"/>
                </a:solidFill>
              </a:rPr>
              <a:t>算法</a:t>
            </a:r>
            <a:endParaRPr lang="zh-CN" altLang="en-US" sz="2000">
              <a:solidFill>
                <a:schemeClr val="bg1"/>
              </a:solidFill>
            </a:endParaRPr>
          </a:p>
        </p:txBody>
      </p:sp>
      <p:sp>
        <p:nvSpPr>
          <p:cNvPr id="39" name="左大括号 38"/>
          <p:cNvSpPr/>
          <p:nvPr/>
        </p:nvSpPr>
        <p:spPr>
          <a:xfrm>
            <a:off x="1714385" y="2888578"/>
            <a:ext cx="371833" cy="1597334"/>
          </a:xfrm>
          <a:prstGeom prst="leftBrace">
            <a:avLst>
              <a:gd name="adj1" fmla="val 45593"/>
              <a:gd name="adj2" fmla="val 50000"/>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矩形 39"/>
          <p:cNvSpPr/>
          <p:nvPr/>
        </p:nvSpPr>
        <p:spPr>
          <a:xfrm>
            <a:off x="2279158" y="2852836"/>
            <a:ext cx="2904975" cy="6650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279159" y="3873446"/>
            <a:ext cx="2904974" cy="6650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2369733" y="3000679"/>
            <a:ext cx="2723823" cy="369332"/>
          </a:xfrm>
          <a:prstGeom prst="rect">
            <a:avLst/>
          </a:prstGeom>
        </p:spPr>
        <p:txBody>
          <a:bodyPr wrap="none">
            <a:spAutoFit/>
          </a:bodyPr>
          <a:lstStyle/>
          <a:p>
            <a:r>
              <a:rPr lang="zh-CN" altLang="en-US" smtClean="0">
                <a:solidFill>
                  <a:schemeClr val="bg1"/>
                </a:solidFill>
              </a:rPr>
              <a:t>基于物品的协同过滤算法</a:t>
            </a:r>
            <a:endParaRPr lang="zh-CN" altLang="en-US">
              <a:solidFill>
                <a:schemeClr val="bg1"/>
              </a:solidFill>
            </a:endParaRPr>
          </a:p>
        </p:txBody>
      </p:sp>
      <p:sp>
        <p:nvSpPr>
          <p:cNvPr id="43" name="矩形 42"/>
          <p:cNvSpPr/>
          <p:nvPr/>
        </p:nvSpPr>
        <p:spPr>
          <a:xfrm>
            <a:off x="2460311" y="4044327"/>
            <a:ext cx="2675732" cy="369332"/>
          </a:xfrm>
          <a:prstGeom prst="rect">
            <a:avLst/>
          </a:prstGeom>
        </p:spPr>
        <p:txBody>
          <a:bodyPr wrap="none">
            <a:spAutoFit/>
          </a:bodyPr>
          <a:lstStyle/>
          <a:p>
            <a:r>
              <a:rPr lang="zh-CN" altLang="zh-CN">
                <a:solidFill>
                  <a:schemeClr val="bg1"/>
                </a:solidFill>
              </a:rPr>
              <a:t>基于</a:t>
            </a:r>
            <a:r>
              <a:rPr lang="en-US" altLang="zh-CN">
                <a:solidFill>
                  <a:schemeClr val="bg1"/>
                </a:solidFill>
              </a:rPr>
              <a:t>ALS</a:t>
            </a:r>
            <a:r>
              <a:rPr lang="zh-CN" altLang="zh-CN">
                <a:solidFill>
                  <a:schemeClr val="bg1"/>
                </a:solidFill>
              </a:rPr>
              <a:t>的矩阵分解算法</a:t>
            </a:r>
            <a:endParaRPr lang="zh-CN" altLang="en-US">
              <a:solidFill>
                <a:schemeClr val="bg1"/>
              </a:solidFill>
            </a:endParaRPr>
          </a:p>
        </p:txBody>
      </p:sp>
      <p:sp>
        <p:nvSpPr>
          <p:cNvPr id="48" name="矩形 47"/>
          <p:cNvSpPr/>
          <p:nvPr/>
        </p:nvSpPr>
        <p:spPr>
          <a:xfrm>
            <a:off x="2205994" y="2759318"/>
            <a:ext cx="6529439" cy="850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205994" y="3780505"/>
            <a:ext cx="6529439" cy="8509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5904817" y="3000679"/>
            <a:ext cx="2262158" cy="369332"/>
          </a:xfrm>
          <a:prstGeom prst="rect">
            <a:avLst/>
          </a:prstGeom>
        </p:spPr>
        <p:txBody>
          <a:bodyPr wrap="none">
            <a:spAutoFit/>
          </a:bodyPr>
          <a:lstStyle/>
          <a:p>
            <a:r>
              <a:rPr lang="zh-CN" altLang="en-US" smtClean="0">
                <a:solidFill>
                  <a:schemeClr val="bg1"/>
                </a:solidFill>
              </a:rPr>
              <a:t>计算物品相似性矩阵</a:t>
            </a:r>
            <a:endParaRPr lang="zh-CN" altLang="en-US">
              <a:solidFill>
                <a:schemeClr val="bg1"/>
              </a:solidFill>
            </a:endParaRPr>
          </a:p>
        </p:txBody>
      </p:sp>
      <p:sp>
        <p:nvSpPr>
          <p:cNvPr id="52" name="矩形 51"/>
          <p:cNvSpPr/>
          <p:nvPr/>
        </p:nvSpPr>
        <p:spPr>
          <a:xfrm>
            <a:off x="5622434" y="3873446"/>
            <a:ext cx="2904974" cy="66501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5904817" y="4044327"/>
            <a:ext cx="2492990" cy="369332"/>
          </a:xfrm>
          <a:prstGeom prst="rect">
            <a:avLst/>
          </a:prstGeom>
        </p:spPr>
        <p:txBody>
          <a:bodyPr wrap="none">
            <a:spAutoFit/>
          </a:bodyPr>
          <a:lstStyle/>
          <a:p>
            <a:r>
              <a:rPr lang="zh-CN" altLang="zh-CN">
                <a:solidFill>
                  <a:schemeClr val="bg1"/>
                </a:solidFill>
              </a:rPr>
              <a:t>通过矩阵</a:t>
            </a:r>
            <a:r>
              <a:rPr lang="zh-CN" altLang="en-US">
                <a:solidFill>
                  <a:schemeClr val="bg1"/>
                </a:solidFill>
              </a:rPr>
              <a:t>分解</a:t>
            </a:r>
            <a:r>
              <a:rPr lang="zh-CN" altLang="zh-CN">
                <a:solidFill>
                  <a:schemeClr val="bg1"/>
                </a:solidFill>
              </a:rPr>
              <a:t>进行预测</a:t>
            </a:r>
            <a:endParaRPr lang="zh-CN" altLang="en-US">
              <a:solidFill>
                <a:schemeClr val="bg1"/>
              </a:solidFill>
            </a:endParaRPr>
          </a:p>
        </p:txBody>
      </p:sp>
      <p:pic>
        <p:nvPicPr>
          <p:cNvPr id="2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6" name="文本框 40"/>
          <p:cNvSpPr txBox="1"/>
          <p:nvPr/>
        </p:nvSpPr>
        <p:spPr>
          <a:xfrm>
            <a:off x="499173" y="832925"/>
            <a:ext cx="2198038" cy="369332"/>
          </a:xfrm>
          <a:prstGeom prst="rect">
            <a:avLst/>
          </a:prstGeom>
          <a:noFill/>
        </p:spPr>
        <p:txBody>
          <a:bodyPr wrap="none" rtlCol="0">
            <a:spAutoFit/>
          </a:bodyPr>
          <a:lstStyle/>
          <a:p>
            <a:r>
              <a:rPr lang="en-US" altLang="zh-CN" b="1" dirty="0" smtClean="0">
                <a:solidFill>
                  <a:srgbClr val="3D89BC"/>
                </a:solidFill>
              </a:rPr>
              <a:t>4.1.4 </a:t>
            </a:r>
            <a:r>
              <a:rPr lang="zh-CN" altLang="en-US" b="1" dirty="0" smtClean="0">
                <a:solidFill>
                  <a:srgbClr val="3D89BC"/>
                </a:solidFill>
              </a:rPr>
              <a:t>协同过滤算法</a:t>
            </a:r>
            <a:endParaRPr lang="en-US" altLang="zh-CN" b="1" dirty="0">
              <a:solidFill>
                <a:srgbClr val="3D89BC"/>
              </a:solidFill>
            </a:endParaRPr>
          </a:p>
        </p:txBody>
      </p:sp>
      <p:sp>
        <p:nvSpPr>
          <p:cNvPr id="37" name="椭圆 3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26" name="文本框 6"/>
          <p:cNvSpPr txBox="1"/>
          <p:nvPr/>
        </p:nvSpPr>
        <p:spPr>
          <a:xfrm>
            <a:off x="433181" y="783517"/>
            <a:ext cx="3012363"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smtClean="0">
                <a:solidFill>
                  <a:schemeClr val="accent1"/>
                </a:solidFill>
              </a:rPr>
              <a:t>基于物品的协同过滤算法</a:t>
            </a:r>
            <a:endParaRPr lang="zh-CN" altLang="en-US" b="1" dirty="0">
              <a:solidFill>
                <a:schemeClr val="accent1"/>
              </a:solidFill>
            </a:endParaRPr>
          </a:p>
        </p:txBody>
      </p:sp>
      <p:graphicFrame>
        <p:nvGraphicFramePr>
          <p:cNvPr id="13" name="表格 12"/>
          <p:cNvGraphicFramePr>
            <a:graphicFrameLocks noGrp="1"/>
          </p:cNvGraphicFramePr>
          <p:nvPr/>
        </p:nvGraphicFramePr>
        <p:xfrm>
          <a:off x="452230" y="1333499"/>
          <a:ext cx="5291344" cy="1075850"/>
        </p:xfrm>
        <a:graphic>
          <a:graphicData uri="http://schemas.openxmlformats.org/drawingml/2006/table">
            <a:tbl>
              <a:tblPr firstRow="1" firstCol="1" bandRow="1">
                <a:tableStyleId>{5C22544A-7EE6-4342-B048-85BDC9FD1C3A}</a:tableStyleId>
              </a:tblPr>
              <a:tblGrid>
                <a:gridCol w="1082532"/>
                <a:gridCol w="1073200"/>
                <a:gridCol w="1045204"/>
                <a:gridCol w="1045204"/>
                <a:gridCol w="1045204"/>
              </a:tblGrid>
              <a:tr h="215170">
                <a:tc>
                  <a:txBody>
                    <a:bodyPr/>
                    <a:lstStyle/>
                    <a:p>
                      <a:pPr indent="266700" algn="ctr">
                        <a:lnSpc>
                          <a:spcPts val="1200"/>
                        </a:lnSpc>
                        <a:spcAft>
                          <a:spcPts val="100"/>
                        </a:spcAft>
                        <a:tabLst>
                          <a:tab pos="2628265" algn="ctr"/>
                          <a:tab pos="5292725" algn="r"/>
                        </a:tabLst>
                      </a:pPr>
                      <a:r>
                        <a:rPr lang="en-US" sz="750" kern="100" dirty="0">
                          <a:effectLst/>
                        </a:rPr>
                        <a:t> </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1</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2</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3</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4</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r>
              <a:tr h="215170">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1</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2</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15170">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2</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2</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3</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15170">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3</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3</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15170">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4</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3</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bl>
          </a:graphicData>
        </a:graphic>
      </p:graphicFrame>
      <p:graphicFrame>
        <p:nvGraphicFramePr>
          <p:cNvPr id="14" name="表格 13"/>
          <p:cNvGraphicFramePr>
            <a:graphicFrameLocks noGrp="1"/>
          </p:cNvGraphicFramePr>
          <p:nvPr/>
        </p:nvGraphicFramePr>
        <p:xfrm>
          <a:off x="433181" y="2867024"/>
          <a:ext cx="5319918" cy="1123475"/>
        </p:xfrm>
        <a:graphic>
          <a:graphicData uri="http://schemas.openxmlformats.org/drawingml/2006/table">
            <a:tbl>
              <a:tblPr firstRow="1" firstCol="1" bandRow="1">
                <a:tableStyleId>{5C22544A-7EE6-4342-B048-85BDC9FD1C3A}</a:tableStyleId>
              </a:tblPr>
              <a:tblGrid>
                <a:gridCol w="1088378"/>
                <a:gridCol w="1078996"/>
                <a:gridCol w="1050848"/>
                <a:gridCol w="1050848"/>
                <a:gridCol w="1050848"/>
              </a:tblGrid>
              <a:tr h="224695">
                <a:tc>
                  <a:txBody>
                    <a:bodyPr/>
                    <a:lstStyle/>
                    <a:p>
                      <a:pPr indent="266700" algn="ctr">
                        <a:lnSpc>
                          <a:spcPts val="1200"/>
                        </a:lnSpc>
                        <a:spcAft>
                          <a:spcPts val="100"/>
                        </a:spcAft>
                        <a:tabLst>
                          <a:tab pos="2628265" algn="ctr"/>
                          <a:tab pos="5292725" algn="r"/>
                        </a:tabLst>
                      </a:pPr>
                      <a:r>
                        <a:rPr lang="en-US" sz="750" kern="100" dirty="0">
                          <a:effectLst/>
                        </a:rPr>
                        <a:t> </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1</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2</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3</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4</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r>
              <a:tr h="224695">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1</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0.25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0.66</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24695">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2</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0.25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0.33</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0.25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24695">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3</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0.66</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0.33</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0.25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24695">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4</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0.25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0.25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750" kern="100">
                          <a:effectLst/>
                        </a:rPr>
                        <a:t>—</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bl>
          </a:graphicData>
        </a:graphic>
      </p:graphicFrame>
      <p:graphicFrame>
        <p:nvGraphicFramePr>
          <p:cNvPr id="15" name="表格 14"/>
          <p:cNvGraphicFramePr>
            <a:graphicFrameLocks noGrp="1"/>
          </p:cNvGraphicFramePr>
          <p:nvPr/>
        </p:nvGraphicFramePr>
        <p:xfrm>
          <a:off x="433181" y="4457700"/>
          <a:ext cx="5291345" cy="1142525"/>
        </p:xfrm>
        <a:graphic>
          <a:graphicData uri="http://schemas.openxmlformats.org/drawingml/2006/table">
            <a:tbl>
              <a:tblPr firstRow="1" firstCol="1" bandRow="1">
                <a:tableStyleId>{5C22544A-7EE6-4342-B048-85BDC9FD1C3A}</a:tableStyleId>
              </a:tblPr>
              <a:tblGrid>
                <a:gridCol w="1082532"/>
                <a:gridCol w="1073201"/>
                <a:gridCol w="1045204"/>
                <a:gridCol w="1045204"/>
                <a:gridCol w="1045204"/>
              </a:tblGrid>
              <a:tr h="228505">
                <a:tc>
                  <a:txBody>
                    <a:bodyPr/>
                    <a:lstStyle/>
                    <a:p>
                      <a:pPr indent="266700" algn="ctr">
                        <a:lnSpc>
                          <a:spcPts val="1200"/>
                        </a:lnSpc>
                        <a:spcAft>
                          <a:spcPts val="100"/>
                        </a:spcAft>
                        <a:tabLst>
                          <a:tab pos="2628265" algn="ctr"/>
                          <a:tab pos="5292725" algn="r"/>
                        </a:tabLst>
                      </a:pPr>
                      <a:r>
                        <a:rPr lang="en-US" sz="750" kern="100" dirty="0">
                          <a:effectLst/>
                        </a:rPr>
                        <a:t> </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1</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2</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3</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4</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r>
              <a:tr h="228505">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1</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2</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u="sng" kern="100">
                          <a:effectLst/>
                        </a:rPr>
                        <a:t>4.25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28505">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2</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2</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u="sng" kern="100">
                          <a:effectLst/>
                        </a:rPr>
                        <a:t>3.3</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3</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28505">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3</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u="sng" kern="100">
                          <a:effectLst/>
                        </a:rPr>
                        <a:t>3.67</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u="sng" kern="100">
                          <a:effectLst/>
                        </a:rPr>
                        <a:t>4.14</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3</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28505">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4</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3</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u="sng" kern="100">
                          <a:effectLst/>
                        </a:rPr>
                        <a:t>4.0</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u="sng" kern="100">
                          <a:effectLst/>
                        </a:rPr>
                        <a:t>3.55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bl>
          </a:graphicData>
        </a:graphic>
      </p:graphicFrame>
      <p:sp>
        <p:nvSpPr>
          <p:cNvPr id="17" name="TextBox 16"/>
          <p:cNvSpPr txBox="1"/>
          <p:nvPr/>
        </p:nvSpPr>
        <p:spPr>
          <a:xfrm>
            <a:off x="2255368" y="2438400"/>
            <a:ext cx="1614487" cy="276999"/>
          </a:xfrm>
          <a:prstGeom prst="rect">
            <a:avLst/>
          </a:prstGeom>
          <a:noFill/>
        </p:spPr>
        <p:txBody>
          <a:bodyPr wrap="square" rtlCol="0">
            <a:spAutoFit/>
          </a:bodyPr>
          <a:lstStyle/>
          <a:p>
            <a:r>
              <a:rPr lang="zh-CN" altLang="en-US" sz="1200" smtClean="0">
                <a:solidFill>
                  <a:schemeClr val="tx1">
                    <a:lumMod val="75000"/>
                    <a:lumOff val="25000"/>
                  </a:schemeClr>
                </a:solidFill>
              </a:rPr>
              <a:t>用户评分矩阵</a:t>
            </a:r>
            <a:endParaRPr lang="zh-CN" altLang="en-US" sz="1200">
              <a:solidFill>
                <a:schemeClr val="tx1">
                  <a:lumMod val="75000"/>
                  <a:lumOff val="25000"/>
                </a:schemeClr>
              </a:solidFill>
            </a:endParaRPr>
          </a:p>
        </p:txBody>
      </p:sp>
      <p:sp>
        <p:nvSpPr>
          <p:cNvPr id="18" name="TextBox 17"/>
          <p:cNvSpPr txBox="1"/>
          <p:nvPr/>
        </p:nvSpPr>
        <p:spPr>
          <a:xfrm>
            <a:off x="2264029" y="4095750"/>
            <a:ext cx="1614487" cy="276999"/>
          </a:xfrm>
          <a:prstGeom prst="rect">
            <a:avLst/>
          </a:prstGeom>
          <a:noFill/>
        </p:spPr>
        <p:txBody>
          <a:bodyPr wrap="square" rtlCol="0">
            <a:spAutoFit/>
          </a:bodyPr>
          <a:lstStyle/>
          <a:p>
            <a:r>
              <a:rPr lang="zh-CN" altLang="en-US" sz="1200" smtClean="0">
                <a:solidFill>
                  <a:schemeClr val="tx1">
                    <a:lumMod val="75000"/>
                    <a:lumOff val="25000"/>
                  </a:schemeClr>
                </a:solidFill>
              </a:rPr>
              <a:t>物品相似性矩阵</a:t>
            </a:r>
            <a:endParaRPr lang="zh-CN" altLang="en-US" sz="1200">
              <a:solidFill>
                <a:schemeClr val="tx1">
                  <a:lumMod val="75000"/>
                  <a:lumOff val="25000"/>
                </a:schemeClr>
              </a:solidFill>
            </a:endParaRPr>
          </a:p>
        </p:txBody>
      </p:sp>
      <p:sp>
        <p:nvSpPr>
          <p:cNvPr id="19" name="TextBox 18"/>
          <p:cNvSpPr txBox="1"/>
          <p:nvPr/>
        </p:nvSpPr>
        <p:spPr>
          <a:xfrm>
            <a:off x="1939363" y="5705475"/>
            <a:ext cx="2299262" cy="276999"/>
          </a:xfrm>
          <a:prstGeom prst="rect">
            <a:avLst/>
          </a:prstGeom>
          <a:noFill/>
        </p:spPr>
        <p:txBody>
          <a:bodyPr wrap="square" rtlCol="0">
            <a:spAutoFit/>
          </a:bodyPr>
          <a:lstStyle/>
          <a:p>
            <a:r>
              <a:rPr lang="zh-CN" altLang="zh-CN" sz="1200">
                <a:solidFill>
                  <a:schemeClr val="tx1">
                    <a:lumMod val="75000"/>
                    <a:lumOff val="25000"/>
                  </a:schemeClr>
                </a:solidFill>
              </a:rPr>
              <a:t>用户评分矩阵（补入预测评分）</a:t>
            </a:r>
            <a:endParaRPr lang="zh-CN" altLang="en-US" sz="1200">
              <a:solidFill>
                <a:schemeClr val="tx1">
                  <a:lumMod val="75000"/>
                  <a:lumOff val="25000"/>
                </a:schemeClr>
              </a:solidFill>
            </a:endParaRPr>
          </a:p>
        </p:txBody>
      </p:sp>
      <p:graphicFrame>
        <p:nvGraphicFramePr>
          <p:cNvPr id="24" name="图示 23"/>
          <p:cNvGraphicFramePr/>
          <p:nvPr/>
        </p:nvGraphicFramePr>
        <p:xfrm>
          <a:off x="5924550" y="1444625"/>
          <a:ext cx="2981325" cy="39941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0" name="27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3" name="Imagen 27">
            <a:hlinkClick r:id="" action="ppaction://hlinkshowjump?jump=nextslide"/>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8">
            <a:hlinkClick r:id="" action="ppaction://hlinkshowjump?jump=previousslide"/>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26" name="文本框 6"/>
          <p:cNvSpPr txBox="1"/>
          <p:nvPr/>
        </p:nvSpPr>
        <p:spPr>
          <a:xfrm>
            <a:off x="433181" y="783517"/>
            <a:ext cx="3935693" cy="369332"/>
          </a:xfrm>
          <a:prstGeom prst="rect">
            <a:avLst/>
          </a:prstGeom>
          <a:noFill/>
        </p:spPr>
        <p:txBody>
          <a:bodyPr wrap="none" rtlCol="0">
            <a:spAutoFit/>
          </a:bodyPr>
          <a:lstStyle/>
          <a:p>
            <a:pPr marL="285750" indent="-285750">
              <a:buFont typeface="Wingdings" panose="05000000000000000000" pitchFamily="2" charset="2"/>
              <a:buChar char="u"/>
            </a:pPr>
            <a:r>
              <a:rPr lang="zh-CN" altLang="en-US" b="1" smtClean="0">
                <a:solidFill>
                  <a:schemeClr val="accent1"/>
                </a:solidFill>
              </a:rPr>
              <a:t>基于物品的协同过滤算法实现代码</a:t>
            </a:r>
            <a:endParaRPr lang="zh-CN" altLang="en-US" b="1" dirty="0">
              <a:solidFill>
                <a:schemeClr val="accent1"/>
              </a:solidFill>
            </a:endParaRPr>
          </a:p>
        </p:txBody>
      </p:sp>
      <p:sp>
        <p:nvSpPr>
          <p:cNvPr id="11" name="TextBox 10"/>
          <p:cNvSpPr txBox="1"/>
          <p:nvPr/>
        </p:nvSpPr>
        <p:spPr>
          <a:xfrm>
            <a:off x="352425" y="1209675"/>
            <a:ext cx="3581400" cy="4678204"/>
          </a:xfrm>
          <a:prstGeom prst="rect">
            <a:avLst/>
          </a:prstGeom>
          <a:noFill/>
        </p:spPr>
        <p:txBody>
          <a:bodyPr wrap="square" rtlCol="0">
            <a:spAutoFit/>
          </a:bodyPr>
          <a:lstStyle/>
          <a:p>
            <a:r>
              <a:rPr lang="en-US" altLang="zh-CN" sz="1000"/>
              <a:t>public class ItemCFDemo extends Configured implements Tool{</a:t>
            </a:r>
            <a:endParaRPr lang="zh-CN" altLang="zh-CN" sz="1000"/>
          </a:p>
          <a:p>
            <a:r>
              <a:rPr lang="en-US" altLang="zh-CN" sz="1000"/>
              <a:t> </a:t>
            </a:r>
            <a:r>
              <a:rPr lang="en-US" altLang="zh-CN" sz="1000" smtClean="0"/>
              <a:t>  </a:t>
            </a:r>
            <a:r>
              <a:rPr lang="en-US" altLang="zh-CN" sz="1000"/>
              <a:t>public static void main(String[] args) throws Exception{</a:t>
            </a:r>
            <a:endParaRPr lang="zh-CN" altLang="zh-CN" sz="1000"/>
          </a:p>
          <a:p>
            <a:r>
              <a:rPr lang="en-US" altLang="zh-CN" sz="1000"/>
              <a:t>      ToolRunner.run(new Configuration(), new ItemCFDemo(), args);  </a:t>
            </a:r>
            <a:endParaRPr lang="zh-CN" altLang="zh-CN" sz="1000"/>
          </a:p>
          <a:p>
            <a:r>
              <a:rPr lang="en-US" altLang="zh-CN" sz="1000"/>
              <a:t>  }</a:t>
            </a:r>
            <a:endParaRPr lang="zh-CN" altLang="zh-CN" sz="1000"/>
          </a:p>
          <a:p>
            <a:r>
              <a:rPr lang="en-US" altLang="zh-CN" sz="1000"/>
              <a:t> </a:t>
            </a:r>
            <a:r>
              <a:rPr lang="en-US" altLang="zh-CN" sz="1000" smtClean="0"/>
              <a:t>  </a:t>
            </a:r>
            <a:r>
              <a:rPr lang="en-US" altLang="zh-CN" sz="1000"/>
              <a:t>@Override</a:t>
            </a:r>
            <a:endParaRPr lang="zh-CN" altLang="zh-CN" sz="1000"/>
          </a:p>
          <a:p>
            <a:r>
              <a:rPr lang="en-US" altLang="zh-CN" sz="1000"/>
              <a:t>  public int run(String[] args) throws Exception {</a:t>
            </a:r>
            <a:endParaRPr lang="zh-CN" altLang="zh-CN" sz="1000"/>
          </a:p>
          <a:p>
            <a:r>
              <a:rPr lang="en-US" altLang="zh-CN" sz="1000"/>
              <a:t>    Configuration conf = getConf();</a:t>
            </a:r>
            <a:endParaRPr lang="zh-CN" altLang="zh-CN" sz="1000"/>
          </a:p>
          <a:p>
            <a:r>
              <a:rPr lang="en-US" altLang="zh-CN" sz="1000"/>
              <a:t>    try {</a:t>
            </a:r>
            <a:endParaRPr lang="zh-CN" altLang="zh-CN" sz="1000"/>
          </a:p>
          <a:p>
            <a:r>
              <a:rPr lang="en-US" altLang="zh-CN" sz="1000"/>
              <a:t>      FileSystem fs = FileSystem.get(conf);</a:t>
            </a:r>
            <a:endParaRPr lang="zh-CN" altLang="zh-CN" sz="1000"/>
          </a:p>
          <a:p>
            <a:r>
              <a:rPr lang="en-US" altLang="zh-CN" sz="1000"/>
              <a:t>   </a:t>
            </a:r>
            <a:r>
              <a:rPr lang="en-US" altLang="zh-CN" sz="1000" smtClean="0"/>
              <a:t>      </a:t>
            </a:r>
            <a:r>
              <a:rPr lang="en-US" altLang="zh-CN" sz="1000"/>
              <a:t>String dir="/itemcfdemo";</a:t>
            </a:r>
            <a:endParaRPr lang="zh-CN" altLang="zh-CN" sz="1000"/>
          </a:p>
          <a:p>
            <a:r>
              <a:rPr lang="en-US" altLang="zh-CN" sz="1000"/>
              <a:t>      if (!fs.exists(new Path(dir))) {</a:t>
            </a:r>
            <a:endParaRPr lang="zh-CN" altLang="zh-CN" sz="1000"/>
          </a:p>
          <a:p>
            <a:r>
              <a:rPr lang="en-US" altLang="zh-CN" sz="1000"/>
              <a:t>        System.err.println("Please make director /itemcfdemo");</a:t>
            </a:r>
            <a:endParaRPr lang="zh-CN" altLang="zh-CN" sz="1000"/>
          </a:p>
          <a:p>
            <a:r>
              <a:rPr lang="en-US" altLang="zh-CN" sz="1000"/>
              <a:t>        return 2;</a:t>
            </a:r>
            <a:endParaRPr lang="zh-CN" altLang="zh-CN" sz="1000"/>
          </a:p>
          <a:p>
            <a:r>
              <a:rPr lang="en-US" altLang="zh-CN" sz="1000"/>
              <a:t>      }</a:t>
            </a:r>
            <a:endParaRPr lang="zh-CN" altLang="zh-CN" sz="1000"/>
          </a:p>
          <a:p>
            <a:r>
              <a:rPr lang="en-US" altLang="zh-CN" sz="1000"/>
              <a:t>String input=dir+"/input";</a:t>
            </a:r>
            <a:endParaRPr lang="zh-CN" altLang="zh-CN" sz="1000"/>
          </a:p>
          <a:p>
            <a:r>
              <a:rPr lang="en-US" altLang="zh-CN" sz="1000"/>
              <a:t>      if (!fs.exists(new Path(input))) {</a:t>
            </a:r>
            <a:endParaRPr lang="zh-CN" altLang="zh-CN" sz="1000"/>
          </a:p>
          <a:p>
            <a:r>
              <a:rPr lang="en-US" altLang="zh-CN" sz="1000"/>
              <a:t>        System.err.println("Please make director /itemcfdemo/input");</a:t>
            </a:r>
            <a:endParaRPr lang="zh-CN" altLang="zh-CN" sz="1000"/>
          </a:p>
          <a:p>
            <a:r>
              <a:rPr lang="en-US" altLang="zh-CN" sz="1000"/>
              <a:t>        return 2;</a:t>
            </a:r>
            <a:endParaRPr lang="zh-CN" altLang="zh-CN" sz="1000"/>
          </a:p>
          <a:p>
            <a:r>
              <a:rPr lang="en-US" altLang="zh-CN" sz="1000"/>
              <a:t>      </a:t>
            </a:r>
            <a:r>
              <a:rPr lang="en-US" altLang="zh-CN" sz="1000" smtClean="0"/>
              <a:t>}</a:t>
            </a:r>
            <a:endParaRPr lang="en-US" altLang="zh-CN" sz="1000" smtClean="0"/>
          </a:p>
          <a:p>
            <a:r>
              <a:rPr lang="en-US" altLang="zh-CN" sz="1000"/>
              <a:t>String output=dir+"/output";</a:t>
            </a:r>
            <a:endParaRPr lang="zh-CN" altLang="zh-CN" sz="1000"/>
          </a:p>
          <a:p>
            <a:r>
              <a:rPr lang="en-US" altLang="zh-CN" sz="1000"/>
              <a:t>        Path p = new Path(output);</a:t>
            </a:r>
            <a:endParaRPr lang="zh-CN" altLang="zh-CN" sz="1000"/>
          </a:p>
          <a:p>
            <a:r>
              <a:rPr lang="en-US" altLang="zh-CN" sz="1000"/>
              <a:t> if (fs.exists(p)) {</a:t>
            </a:r>
            <a:endParaRPr lang="zh-CN" altLang="zh-CN" sz="1000"/>
          </a:p>
          <a:p>
            <a:r>
              <a:rPr lang="en-US" altLang="zh-CN" sz="1000"/>
              <a:t>            fs.delete(p, true);</a:t>
            </a:r>
            <a:endParaRPr lang="zh-CN" altLang="zh-CN" sz="1000"/>
          </a:p>
          <a:p>
            <a:r>
              <a:rPr lang="en-US" altLang="zh-CN" sz="1000" smtClean="0"/>
              <a:t>      }</a:t>
            </a:r>
            <a:endParaRPr lang="zh-CN" altLang="en-US" sz="1000"/>
          </a:p>
        </p:txBody>
      </p:sp>
      <p:sp>
        <p:nvSpPr>
          <p:cNvPr id="12" name="TextBox 11"/>
          <p:cNvSpPr txBox="1"/>
          <p:nvPr/>
        </p:nvSpPr>
        <p:spPr>
          <a:xfrm>
            <a:off x="5438775" y="1362075"/>
            <a:ext cx="3245195" cy="4062651"/>
          </a:xfrm>
          <a:prstGeom prst="rect">
            <a:avLst/>
          </a:prstGeom>
          <a:noFill/>
        </p:spPr>
        <p:txBody>
          <a:bodyPr wrap="square" rtlCol="0">
            <a:spAutoFit/>
          </a:bodyPr>
          <a:lstStyle/>
          <a:p>
            <a:r>
              <a:rPr lang="en-US" altLang="zh-CN" sz="1000"/>
              <a:t>String temp=dir+"/temp";</a:t>
            </a:r>
            <a:endParaRPr lang="zh-CN" altLang="zh-CN" sz="1000"/>
          </a:p>
          <a:p>
            <a:r>
              <a:rPr lang="en-US" altLang="zh-CN" sz="1000"/>
              <a:t>        Path p2 = new Path(temp);</a:t>
            </a:r>
            <a:endParaRPr lang="zh-CN" altLang="zh-CN" sz="1000"/>
          </a:p>
          <a:p>
            <a:r>
              <a:rPr lang="en-US" altLang="zh-CN" sz="1000"/>
              <a:t>      if (fs.exists(p2)) {</a:t>
            </a:r>
            <a:endParaRPr lang="zh-CN" altLang="zh-CN" sz="1000"/>
          </a:p>
          <a:p>
            <a:r>
              <a:rPr lang="en-US" altLang="zh-CN" sz="1000"/>
              <a:t>            fs.delete(p2, true);</a:t>
            </a:r>
            <a:endParaRPr lang="zh-CN" altLang="zh-CN" sz="1000"/>
          </a:p>
          <a:p>
            <a:r>
              <a:rPr lang="en-US" altLang="zh-CN" sz="1000"/>
              <a:t>      }</a:t>
            </a:r>
            <a:endParaRPr lang="zh-CN" altLang="zh-CN" sz="1000"/>
          </a:p>
          <a:p>
            <a:r>
              <a:rPr lang="en-US" altLang="zh-CN" sz="1000"/>
              <a:t>      </a:t>
            </a:r>
            <a:endParaRPr lang="zh-CN" altLang="zh-CN" sz="1000"/>
          </a:p>
          <a:p>
            <a:r>
              <a:rPr lang="en-US" altLang="zh-CN" sz="1000"/>
              <a:t>      RecommenderJob recommenderJob = new RecommenderJob();</a:t>
            </a:r>
            <a:endParaRPr lang="zh-CN" altLang="zh-CN" sz="1000"/>
          </a:p>
          <a:p>
            <a:r>
              <a:rPr lang="en-US" altLang="zh-CN" sz="1000"/>
              <a:t>      recommenderJob.setConf(conf); </a:t>
            </a:r>
            <a:endParaRPr lang="zh-CN" altLang="zh-CN" sz="1000"/>
          </a:p>
          <a:p>
            <a:r>
              <a:rPr lang="en-US" altLang="zh-CN" sz="1000"/>
              <a:t>      recommenderJob.run(new String[]{"--input",input,</a:t>
            </a:r>
            <a:endParaRPr lang="zh-CN" altLang="zh-CN" sz="1000"/>
          </a:p>
          <a:p>
            <a:r>
              <a:rPr lang="en-US" altLang="zh-CN" sz="1000"/>
              <a:t>                                  "--output",output,</a:t>
            </a:r>
            <a:endParaRPr lang="zh-CN" altLang="zh-CN" sz="1000"/>
          </a:p>
          <a:p>
            <a:r>
              <a:rPr lang="en-US" altLang="zh-CN" sz="1000"/>
              <a:t>                                  "--tempDir",temp,</a:t>
            </a:r>
            <a:endParaRPr lang="zh-CN" altLang="zh-CN" sz="1000"/>
          </a:p>
          <a:p>
            <a:r>
              <a:rPr lang="en-US" altLang="zh-CN" sz="1000"/>
              <a:t>                                  "--similarityClassname", TanimotoCoefficientSimilarity.class.getName(), </a:t>
            </a:r>
            <a:endParaRPr lang="zh-CN" altLang="zh-CN" sz="1000"/>
          </a:p>
          <a:p>
            <a:r>
              <a:rPr lang="en-US" altLang="zh-CN" sz="1000"/>
              <a:t>                                  "--numRecommendations", "4"});</a:t>
            </a:r>
            <a:endParaRPr lang="zh-CN" altLang="zh-CN" sz="1000"/>
          </a:p>
          <a:p>
            <a:r>
              <a:rPr lang="en-US" altLang="zh-CN" sz="1000"/>
              <a:t>    </a:t>
            </a:r>
            <a:endParaRPr lang="zh-CN" altLang="zh-CN" sz="1000"/>
          </a:p>
          <a:p>
            <a:r>
              <a:rPr lang="en-US" altLang="zh-CN" sz="1000"/>
              <a:t>    } catch (Exception e) {</a:t>
            </a:r>
            <a:endParaRPr lang="zh-CN" altLang="zh-CN" sz="1000"/>
          </a:p>
          <a:p>
            <a:r>
              <a:rPr lang="en-US" altLang="zh-CN" sz="1000"/>
              <a:t>      e.printStackTrace();</a:t>
            </a:r>
            <a:endParaRPr lang="zh-CN" altLang="zh-CN" sz="1000"/>
          </a:p>
          <a:p>
            <a:r>
              <a:rPr lang="en-US" altLang="zh-CN" sz="1000"/>
              <a:t>    }</a:t>
            </a:r>
            <a:endParaRPr lang="zh-CN" altLang="zh-CN" sz="1000"/>
          </a:p>
          <a:p>
            <a:r>
              <a:rPr lang="en-US" altLang="zh-CN" sz="1000"/>
              <a:t>    return 0;</a:t>
            </a:r>
            <a:endParaRPr lang="zh-CN" altLang="zh-CN" sz="1000"/>
          </a:p>
          <a:p>
            <a:r>
              <a:rPr lang="en-US" altLang="zh-CN" sz="1000"/>
              <a:t>  }</a:t>
            </a:r>
            <a:endParaRPr lang="zh-CN" altLang="zh-CN" sz="1000"/>
          </a:p>
          <a:p>
            <a:r>
              <a:rPr lang="en-US" altLang="zh-CN" sz="1000"/>
              <a:t>}</a:t>
            </a:r>
            <a:endParaRPr lang="zh-CN" altLang="zh-CN" sz="1000"/>
          </a:p>
          <a:p>
            <a:endParaRPr lang="zh-CN" altLang="en-US"/>
          </a:p>
        </p:txBody>
      </p:sp>
      <p:pic>
        <p:nvPicPr>
          <p:cNvPr id="1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1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26" name="文本框 6"/>
          <p:cNvSpPr txBox="1"/>
          <p:nvPr/>
        </p:nvSpPr>
        <p:spPr>
          <a:xfrm>
            <a:off x="433181" y="783517"/>
            <a:ext cx="2964273"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基于</a:t>
            </a:r>
            <a:r>
              <a:rPr lang="en-US" altLang="zh-CN" b="1">
                <a:solidFill>
                  <a:schemeClr val="accent1"/>
                </a:solidFill>
              </a:rPr>
              <a:t>ALS</a:t>
            </a:r>
            <a:r>
              <a:rPr lang="zh-CN" altLang="zh-CN" b="1">
                <a:solidFill>
                  <a:schemeClr val="accent1"/>
                </a:solidFill>
              </a:rPr>
              <a:t>的矩阵分解算法</a:t>
            </a:r>
            <a:endParaRPr lang="zh-CN" altLang="en-US" b="1">
              <a:solidFill>
                <a:schemeClr val="accent1"/>
              </a:solidFill>
            </a:endParaRPr>
          </a:p>
        </p:txBody>
      </p:sp>
      <p:graphicFrame>
        <p:nvGraphicFramePr>
          <p:cNvPr id="13" name="表格 12"/>
          <p:cNvGraphicFramePr>
            <a:graphicFrameLocks noGrp="1"/>
          </p:cNvGraphicFramePr>
          <p:nvPr/>
        </p:nvGraphicFramePr>
        <p:xfrm>
          <a:off x="442707" y="1276348"/>
          <a:ext cx="5119688" cy="1207867"/>
        </p:xfrm>
        <a:graphic>
          <a:graphicData uri="http://schemas.openxmlformats.org/drawingml/2006/table">
            <a:tbl>
              <a:tblPr firstRow="1" firstCol="1" bandRow="1">
                <a:tableStyleId>{5C22544A-7EE6-4342-B048-85BDC9FD1C3A}</a:tableStyleId>
              </a:tblPr>
              <a:tblGrid>
                <a:gridCol w="1073526"/>
                <a:gridCol w="1347842"/>
                <a:gridCol w="1349160"/>
                <a:gridCol w="1349160"/>
              </a:tblGrid>
              <a:tr h="268923">
                <a:tc>
                  <a:txBody>
                    <a:bodyPr/>
                    <a:lstStyle/>
                    <a:p>
                      <a:pPr indent="266700" algn="ctr">
                        <a:lnSpc>
                          <a:spcPts val="1200"/>
                        </a:lnSpc>
                        <a:spcAft>
                          <a:spcPts val="100"/>
                        </a:spcAft>
                        <a:tabLst>
                          <a:tab pos="2628265" algn="ctr"/>
                          <a:tab pos="5292725" algn="r"/>
                        </a:tabLst>
                      </a:pPr>
                      <a:r>
                        <a:rPr lang="en-US" sz="750" kern="100" dirty="0">
                          <a:effectLst/>
                        </a:rPr>
                        <a:t> </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特征维度</a:t>
                      </a:r>
                      <a:r>
                        <a:rPr lang="en-US" sz="750" kern="100" dirty="0">
                          <a:effectLst/>
                        </a:rPr>
                        <a:t>1</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特征维度</a:t>
                      </a:r>
                      <a:r>
                        <a:rPr lang="en-US" sz="750" kern="100" dirty="0">
                          <a:effectLst/>
                        </a:rPr>
                        <a:t>2</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特征维度</a:t>
                      </a:r>
                      <a:r>
                        <a:rPr lang="en-US" sz="750" kern="100" dirty="0">
                          <a:effectLst/>
                        </a:rPr>
                        <a:t>3</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r>
              <a:tr h="234736">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1</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1.12</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1.49</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0.48</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r>
              <a:tr h="234736">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2</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1.31</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-0.52</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0.59</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r>
              <a:tr h="234736">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3</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1.13</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0.67</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-0.52</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r>
              <a:tr h="234736">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4</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1.39</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0.05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0.45</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nchor="ctr"/>
                </a:tc>
              </a:tr>
            </a:tbl>
          </a:graphicData>
        </a:graphic>
      </p:graphicFrame>
      <p:sp>
        <p:nvSpPr>
          <p:cNvPr id="15" name="TextBox 14"/>
          <p:cNvSpPr txBox="1"/>
          <p:nvPr/>
        </p:nvSpPr>
        <p:spPr>
          <a:xfrm>
            <a:off x="2112493" y="2571750"/>
            <a:ext cx="1614487" cy="276999"/>
          </a:xfrm>
          <a:prstGeom prst="rect">
            <a:avLst/>
          </a:prstGeom>
          <a:noFill/>
        </p:spPr>
        <p:txBody>
          <a:bodyPr wrap="square" rtlCol="0">
            <a:spAutoFit/>
          </a:bodyPr>
          <a:lstStyle/>
          <a:p>
            <a:r>
              <a:rPr lang="zh-CN" altLang="zh-CN" sz="1200"/>
              <a:t>用户特征矩阵</a:t>
            </a:r>
            <a:r>
              <a:rPr lang="en-US" altLang="zh-CN" sz="1200" i="1"/>
              <a:t>U</a:t>
            </a:r>
            <a:endParaRPr lang="zh-CN" altLang="en-US" sz="1200">
              <a:solidFill>
                <a:schemeClr val="tx1">
                  <a:lumMod val="75000"/>
                  <a:lumOff val="25000"/>
                </a:schemeClr>
              </a:solidFill>
            </a:endParaRPr>
          </a:p>
        </p:txBody>
      </p:sp>
      <p:graphicFrame>
        <p:nvGraphicFramePr>
          <p:cNvPr id="14" name="表格 13"/>
          <p:cNvGraphicFramePr>
            <a:graphicFrameLocks noGrp="1"/>
          </p:cNvGraphicFramePr>
          <p:nvPr/>
        </p:nvGraphicFramePr>
        <p:xfrm>
          <a:off x="442706" y="2881699"/>
          <a:ext cx="5157993" cy="1258279"/>
        </p:xfrm>
        <a:graphic>
          <a:graphicData uri="http://schemas.openxmlformats.org/drawingml/2006/table">
            <a:tbl>
              <a:tblPr firstRow="1" firstCol="1" bandRow="1">
                <a:tableStyleId>{5C22544A-7EE6-4342-B048-85BDC9FD1C3A}</a:tableStyleId>
              </a:tblPr>
              <a:tblGrid>
                <a:gridCol w="1314729"/>
                <a:gridCol w="1305310"/>
                <a:gridCol w="1268977"/>
                <a:gridCol w="1268977"/>
              </a:tblGrid>
              <a:tr h="261275">
                <a:tc>
                  <a:txBody>
                    <a:bodyPr/>
                    <a:lstStyle/>
                    <a:p>
                      <a:pPr indent="266700" algn="ctr">
                        <a:lnSpc>
                          <a:spcPts val="1200"/>
                        </a:lnSpc>
                        <a:spcAft>
                          <a:spcPts val="100"/>
                        </a:spcAft>
                        <a:tabLst>
                          <a:tab pos="2628265" algn="ctr"/>
                          <a:tab pos="5292725" algn="r"/>
                        </a:tabLst>
                      </a:pPr>
                      <a:r>
                        <a:rPr lang="en-US" sz="750" kern="100" dirty="0">
                          <a:effectLst/>
                        </a:rPr>
                        <a:t> </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特征维度</a:t>
                      </a:r>
                      <a:r>
                        <a:rPr lang="en-US" sz="750" kern="100" dirty="0">
                          <a:effectLst/>
                        </a:rPr>
                        <a:t>1</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特征维度</a:t>
                      </a:r>
                      <a:r>
                        <a:rPr lang="en-US" sz="750" kern="100" dirty="0">
                          <a:effectLst/>
                        </a:rPr>
                        <a:t>2</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特征维度</a:t>
                      </a:r>
                      <a:r>
                        <a:rPr lang="en-US" sz="750" kern="100" dirty="0">
                          <a:effectLst/>
                        </a:rPr>
                        <a:t>3</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r>
              <a:tr h="249251">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1</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1.81</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1.62</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0.74</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49251">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2</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2.66</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1.71</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-1.08</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49251">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3</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1.73</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-0.23</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0.78</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49251">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4</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3.16</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-0.24</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0.90</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bl>
          </a:graphicData>
        </a:graphic>
      </p:graphicFrame>
      <p:sp>
        <p:nvSpPr>
          <p:cNvPr id="18" name="TextBox 17"/>
          <p:cNvSpPr txBox="1"/>
          <p:nvPr/>
        </p:nvSpPr>
        <p:spPr>
          <a:xfrm>
            <a:off x="2112493" y="4229100"/>
            <a:ext cx="1614487" cy="276999"/>
          </a:xfrm>
          <a:prstGeom prst="rect">
            <a:avLst/>
          </a:prstGeom>
          <a:noFill/>
        </p:spPr>
        <p:txBody>
          <a:bodyPr wrap="square" rtlCol="0">
            <a:spAutoFit/>
          </a:bodyPr>
          <a:lstStyle/>
          <a:p>
            <a:r>
              <a:rPr lang="zh-CN" altLang="zh-CN" sz="1200"/>
              <a:t>物品特征矩阵</a:t>
            </a:r>
            <a:r>
              <a:rPr lang="en-US" altLang="zh-CN" sz="1200" i="1"/>
              <a:t>M</a:t>
            </a:r>
            <a:endParaRPr lang="zh-CN" altLang="en-US" sz="1200">
              <a:solidFill>
                <a:schemeClr val="tx1">
                  <a:lumMod val="75000"/>
                  <a:lumOff val="25000"/>
                </a:schemeClr>
              </a:solidFill>
            </a:endParaRPr>
          </a:p>
        </p:txBody>
      </p:sp>
      <p:graphicFrame>
        <p:nvGraphicFramePr>
          <p:cNvPr id="17" name="表格 16"/>
          <p:cNvGraphicFramePr>
            <a:graphicFrameLocks noGrp="1"/>
          </p:cNvGraphicFramePr>
          <p:nvPr/>
        </p:nvGraphicFramePr>
        <p:xfrm>
          <a:off x="442707" y="4544199"/>
          <a:ext cx="5176047" cy="1214395"/>
        </p:xfrm>
        <a:graphic>
          <a:graphicData uri="http://schemas.openxmlformats.org/drawingml/2006/table">
            <a:tbl>
              <a:tblPr firstRow="1" firstCol="1" bandRow="1">
                <a:tableStyleId>{5C22544A-7EE6-4342-B048-85BDC9FD1C3A}</a:tableStyleId>
              </a:tblPr>
              <a:tblGrid>
                <a:gridCol w="1058944"/>
                <a:gridCol w="1049816"/>
                <a:gridCol w="1022429"/>
                <a:gridCol w="1022429"/>
                <a:gridCol w="1022429"/>
              </a:tblGrid>
              <a:tr h="313419">
                <a:tc>
                  <a:txBody>
                    <a:bodyPr/>
                    <a:lstStyle/>
                    <a:p>
                      <a:pPr indent="266700" algn="ctr">
                        <a:lnSpc>
                          <a:spcPts val="1200"/>
                        </a:lnSpc>
                        <a:spcAft>
                          <a:spcPts val="100"/>
                        </a:spcAft>
                        <a:tabLst>
                          <a:tab pos="2628265" algn="ctr"/>
                          <a:tab pos="5292725" algn="r"/>
                        </a:tabLst>
                      </a:pPr>
                      <a:r>
                        <a:rPr lang="en-US" sz="750" kern="100" dirty="0">
                          <a:effectLst/>
                        </a:rPr>
                        <a:t> </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1</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2</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3</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750" kern="100" dirty="0">
                          <a:effectLst/>
                        </a:rPr>
                        <a:t>物品</a:t>
                      </a:r>
                      <a:r>
                        <a:rPr lang="en-US" sz="750" kern="100" dirty="0">
                          <a:effectLst/>
                        </a:rPr>
                        <a:t>4</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r>
              <a:tr h="225244">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1</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4.796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5.009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1.969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3.614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25244">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2</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1.965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1.958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2.846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4.795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25244">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3</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2.746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4.713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1.395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2.942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r h="225244">
                <a:tc>
                  <a:txBody>
                    <a:bodyPr/>
                    <a:lstStyle/>
                    <a:p>
                      <a:pPr indent="266700" algn="ctr">
                        <a:lnSpc>
                          <a:spcPts val="1200"/>
                        </a:lnSpc>
                        <a:spcAft>
                          <a:spcPts val="100"/>
                        </a:spcAft>
                        <a:tabLst>
                          <a:tab pos="2628265" algn="ctr"/>
                          <a:tab pos="5292725" algn="r"/>
                        </a:tabLst>
                      </a:pPr>
                      <a:r>
                        <a:rPr lang="zh-CN" sz="750" kern="100" dirty="0">
                          <a:effectLst/>
                        </a:rPr>
                        <a:t>用户</a:t>
                      </a:r>
                      <a:r>
                        <a:rPr lang="en-US" sz="750" kern="100" dirty="0">
                          <a:effectLst/>
                        </a:rPr>
                        <a:t>4</a:t>
                      </a:r>
                      <a:endParaRPr lang="zh-CN" sz="75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en-US" sz="750" kern="100">
                          <a:effectLst/>
                        </a:rPr>
                        <a:t>2.930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3.297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2.744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750" kern="100">
                          <a:effectLst/>
                        </a:rPr>
                        <a:t>4.785   </a:t>
                      </a:r>
                      <a:endParaRPr lang="zh-CN" sz="750" kern="100">
                        <a:solidFill>
                          <a:srgbClr val="000000"/>
                        </a:solidFill>
                        <a:effectLst/>
                        <a:latin typeface="Times New Roman" panose="02020603050405020304"/>
                        <a:ea typeface="宋体" panose="02010600030101010101" pitchFamily="2" charset="-122"/>
                      </a:endParaRPr>
                    </a:p>
                  </a:txBody>
                  <a:tcPr marL="68580" marR="68580" marT="0" marB="0"/>
                </a:tc>
              </a:tr>
            </a:tbl>
          </a:graphicData>
        </a:graphic>
      </p:graphicFrame>
      <p:sp>
        <p:nvSpPr>
          <p:cNvPr id="20" name="TextBox 19"/>
          <p:cNvSpPr txBox="1"/>
          <p:nvPr/>
        </p:nvSpPr>
        <p:spPr>
          <a:xfrm>
            <a:off x="2093443" y="5798590"/>
            <a:ext cx="1614487" cy="276999"/>
          </a:xfrm>
          <a:prstGeom prst="rect">
            <a:avLst/>
          </a:prstGeom>
          <a:noFill/>
        </p:spPr>
        <p:txBody>
          <a:bodyPr wrap="square" rtlCol="0">
            <a:spAutoFit/>
          </a:bodyPr>
          <a:lstStyle/>
          <a:p>
            <a:r>
              <a:rPr lang="zh-CN" altLang="zh-CN" sz="1200"/>
              <a:t>预测评分矩阵</a:t>
            </a:r>
            <a:r>
              <a:rPr lang="en-US" altLang="zh-CN" sz="1200" i="1"/>
              <a:t>A</a:t>
            </a:r>
            <a:r>
              <a:rPr lang="en-US" altLang="zh-CN" sz="1200"/>
              <a:t>_k</a:t>
            </a:r>
            <a:endParaRPr lang="zh-CN" altLang="en-US" sz="1200">
              <a:solidFill>
                <a:schemeClr val="tx1">
                  <a:lumMod val="75000"/>
                  <a:lumOff val="25000"/>
                </a:schemeClr>
              </a:solidFill>
            </a:endParaRPr>
          </a:p>
        </p:txBody>
      </p:sp>
      <p:sp>
        <p:nvSpPr>
          <p:cNvPr id="23" name="矩形 22"/>
          <p:cNvSpPr/>
          <p:nvPr/>
        </p:nvSpPr>
        <p:spPr>
          <a:xfrm>
            <a:off x="6525427" y="1819275"/>
            <a:ext cx="1542248" cy="44932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t>用户评分矩阵</a:t>
            </a:r>
            <a:r>
              <a:rPr lang="en-US" altLang="zh-CN" sz="1400"/>
              <a:t>A</a:t>
            </a:r>
            <a:endParaRPr lang="zh-CN" altLang="en-US" sz="1400"/>
          </a:p>
        </p:txBody>
      </p:sp>
      <p:sp>
        <p:nvSpPr>
          <p:cNvPr id="24" name="矩形 23"/>
          <p:cNvSpPr/>
          <p:nvPr/>
        </p:nvSpPr>
        <p:spPr>
          <a:xfrm>
            <a:off x="5735254" y="2890234"/>
            <a:ext cx="1475572" cy="4816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t>用户评分矩阵</a:t>
            </a:r>
            <a:r>
              <a:rPr lang="en-US" altLang="zh-CN" sz="1400" smtClean="0"/>
              <a:t>U</a:t>
            </a:r>
            <a:endParaRPr lang="zh-CN" altLang="en-US" sz="1400"/>
          </a:p>
        </p:txBody>
      </p:sp>
      <p:sp>
        <p:nvSpPr>
          <p:cNvPr id="25" name="矩形 24"/>
          <p:cNvSpPr/>
          <p:nvPr/>
        </p:nvSpPr>
        <p:spPr>
          <a:xfrm>
            <a:off x="7468401" y="2890234"/>
            <a:ext cx="1504149" cy="4816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a:t>用户评分矩阵</a:t>
            </a:r>
            <a:r>
              <a:rPr lang="en-US" altLang="zh-CN" sz="1400"/>
              <a:t>M</a:t>
            </a:r>
            <a:endParaRPr lang="zh-CN" altLang="en-US" sz="1400"/>
          </a:p>
        </p:txBody>
      </p:sp>
      <p:cxnSp>
        <p:nvCxnSpPr>
          <p:cNvPr id="28" name="直接连接符 27"/>
          <p:cNvCxnSpPr>
            <a:stCxn id="23" idx="2"/>
            <a:endCxn id="24" idx="0"/>
          </p:cNvCxnSpPr>
          <p:nvPr/>
        </p:nvCxnSpPr>
        <p:spPr>
          <a:xfrm flipH="1">
            <a:off x="6473040" y="2268603"/>
            <a:ext cx="823511" cy="621631"/>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3" idx="2"/>
            <a:endCxn id="25" idx="0"/>
          </p:cNvCxnSpPr>
          <p:nvPr/>
        </p:nvCxnSpPr>
        <p:spPr>
          <a:xfrm>
            <a:off x="7296551" y="2268603"/>
            <a:ext cx="923925" cy="621631"/>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209" name="TextBox 8208"/>
          <p:cNvSpPr txBox="1"/>
          <p:nvPr/>
        </p:nvSpPr>
        <p:spPr>
          <a:xfrm>
            <a:off x="5735254" y="2362200"/>
            <a:ext cx="2485222" cy="369332"/>
          </a:xfrm>
          <a:prstGeom prst="rect">
            <a:avLst/>
          </a:prstGeom>
          <a:noFill/>
        </p:spPr>
        <p:txBody>
          <a:bodyPr wrap="square" rtlCol="0">
            <a:spAutoFit/>
          </a:bodyPr>
          <a:lstStyle/>
          <a:p>
            <a:r>
              <a:rPr lang="en-US" altLang="zh-CN" b="1" i="1">
                <a:solidFill>
                  <a:schemeClr val="tx1">
                    <a:lumMod val="75000"/>
                    <a:lumOff val="25000"/>
                  </a:schemeClr>
                </a:solidFill>
              </a:rPr>
              <a:t>A</a:t>
            </a:r>
            <a:r>
              <a:rPr lang="en-US" altLang="zh-CN">
                <a:solidFill>
                  <a:schemeClr val="tx1">
                    <a:lumMod val="75000"/>
                    <a:lumOff val="25000"/>
                  </a:schemeClr>
                </a:solidFill>
              </a:rPr>
              <a:t>=</a:t>
            </a:r>
            <a:r>
              <a:rPr lang="en-US" altLang="zh-CN" b="1" i="1">
                <a:solidFill>
                  <a:schemeClr val="tx1">
                    <a:lumMod val="75000"/>
                    <a:lumOff val="25000"/>
                  </a:schemeClr>
                </a:solidFill>
              </a:rPr>
              <a:t>U</a:t>
            </a:r>
            <a:r>
              <a:rPr lang="en-US" altLang="zh-CN">
                <a:solidFill>
                  <a:schemeClr val="tx1">
                    <a:lumMod val="75000"/>
                    <a:lumOff val="25000"/>
                  </a:schemeClr>
                </a:solidFill>
              </a:rPr>
              <a:t>×</a:t>
            </a:r>
            <a:r>
              <a:rPr lang="en-US" altLang="zh-CN" b="1" i="1">
                <a:solidFill>
                  <a:schemeClr val="tx1">
                    <a:lumMod val="75000"/>
                    <a:lumOff val="25000"/>
                  </a:schemeClr>
                </a:solidFill>
              </a:rPr>
              <a:t>M</a:t>
            </a:r>
            <a:r>
              <a:rPr lang="en-US" altLang="zh-CN" baseline="30000">
                <a:solidFill>
                  <a:schemeClr val="tx1">
                    <a:lumMod val="75000"/>
                    <a:lumOff val="25000"/>
                  </a:schemeClr>
                </a:solidFill>
              </a:rPr>
              <a:t>T</a:t>
            </a:r>
            <a:endParaRPr lang="zh-CN" altLang="en-US">
              <a:solidFill>
                <a:schemeClr val="tx1">
                  <a:lumMod val="75000"/>
                  <a:lumOff val="25000"/>
                </a:schemeClr>
              </a:solidFill>
            </a:endParaRPr>
          </a:p>
        </p:txBody>
      </p:sp>
      <p:grpSp>
        <p:nvGrpSpPr>
          <p:cNvPr id="50" name="组合 49"/>
          <p:cNvGrpSpPr/>
          <p:nvPr/>
        </p:nvGrpSpPr>
        <p:grpSpPr>
          <a:xfrm>
            <a:off x="7071880" y="3616225"/>
            <a:ext cx="449341" cy="751374"/>
            <a:chOff x="1265991" y="1060945"/>
            <a:chExt cx="449341" cy="374451"/>
          </a:xfrm>
        </p:grpSpPr>
        <p:sp>
          <p:nvSpPr>
            <p:cNvPr id="51" name="右箭头 50"/>
            <p:cNvSpPr/>
            <p:nvPr/>
          </p:nvSpPr>
          <p:spPr>
            <a:xfrm rot="5400000">
              <a:off x="1303436" y="1023500"/>
              <a:ext cx="374451" cy="44934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 name="右箭头 4"/>
            <p:cNvSpPr/>
            <p:nvPr/>
          </p:nvSpPr>
          <p:spPr>
            <a:xfrm>
              <a:off x="1355860" y="1060945"/>
              <a:ext cx="269605" cy="2621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CN" altLang="en-US" sz="1300" kern="1200"/>
            </a:p>
          </p:txBody>
        </p:sp>
      </p:grpSp>
      <p:sp>
        <p:nvSpPr>
          <p:cNvPr id="55" name="矩形 54"/>
          <p:cNvSpPr/>
          <p:nvPr/>
        </p:nvSpPr>
        <p:spPr>
          <a:xfrm>
            <a:off x="6497654" y="4581525"/>
            <a:ext cx="1789095" cy="44932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a:t>预测评分矩阵</a:t>
            </a:r>
            <a:r>
              <a:rPr lang="en-US" altLang="zh-CN" sz="1400" i="1"/>
              <a:t>A</a:t>
            </a:r>
            <a:r>
              <a:rPr lang="en-US" altLang="zh-CN" sz="1400"/>
              <a:t>_k</a:t>
            </a:r>
            <a:endParaRPr lang="zh-CN" altLang="en-US" sz="1400">
              <a:solidFill>
                <a:schemeClr val="tx1">
                  <a:lumMod val="75000"/>
                  <a:lumOff val="25000"/>
                </a:schemeClr>
              </a:solidFill>
            </a:endParaRPr>
          </a:p>
        </p:txBody>
      </p:sp>
      <p:pic>
        <p:nvPicPr>
          <p:cNvPr id="2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5" y="1169836"/>
              <a:ext cx="1969254" cy="523220"/>
            </a:xfrm>
            <a:prstGeom prst="rect">
              <a:avLst/>
            </a:prstGeom>
            <a:noFill/>
          </p:spPr>
          <p:txBody>
            <a:bodyPr wrap="none" rtlCol="0">
              <a:spAutoFit/>
            </a:bodyPr>
            <a:lstStyle/>
            <a:p>
              <a:pPr algn="ctr"/>
              <a:r>
                <a:rPr lang="zh-CN" altLang="en-US" sz="2800" smtClean="0">
                  <a:solidFill>
                    <a:schemeClr val="accent4"/>
                  </a:solidFill>
                </a:rPr>
                <a:t>第四章　</a:t>
              </a:r>
              <a:r>
                <a:rPr lang="zh-CN" altLang="en-US" sz="2800">
                  <a:solidFill>
                    <a:schemeClr val="accent4"/>
                  </a:solidFill>
                </a:rPr>
                <a:t>大</a:t>
              </a:r>
              <a:r>
                <a:rPr lang="zh-CN" altLang="en-US" sz="2800" smtClean="0">
                  <a:solidFill>
                    <a:schemeClr val="accent4"/>
                  </a:solidFill>
                </a:rPr>
                <a:t>数据挖掘工具</a:t>
              </a:r>
              <a:endParaRPr lang="zh-CN" altLang="en-US" sz="2800" dirty="0">
                <a:solidFill>
                  <a:schemeClr val="accent4"/>
                </a:solidFill>
              </a:endParaRPr>
            </a:p>
          </p:txBody>
        </p:sp>
      </p:grpSp>
      <p:grpSp>
        <p:nvGrpSpPr>
          <p:cNvPr id="2" name="组合 1"/>
          <p:cNvGrpSpPr/>
          <p:nvPr/>
        </p:nvGrpSpPr>
        <p:grpSpPr>
          <a:xfrm>
            <a:off x="1754534" y="2462595"/>
            <a:ext cx="5693399" cy="2034178"/>
            <a:chOff x="1807265" y="2462595"/>
            <a:chExt cx="5693399" cy="2034178"/>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14033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2100" spc="225">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a:solidFill>
                      <a:schemeClr val="tx1">
                        <a:lumMod val="75000"/>
                        <a:lumOff val="25000"/>
                      </a:schemeClr>
                    </a:solidFill>
                    <a:latin typeface="微软雅黑" panose="020B0503020204020204" pitchFamily="34" charset="-122"/>
                    <a:ea typeface="微软雅黑" panose="020B0503020204020204" pitchFamily="34" charset="-122"/>
                  </a:rPr>
                  <a:t>Mahout</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85763"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a:t>
                </a:r>
                <a:r>
                  <a:rPr lang="en-US" altLang="zh-CN" sz="2100" spc="225" smtClean="0">
                    <a:solidFill>
                      <a:schemeClr val="bg1"/>
                    </a:solidFill>
                    <a:latin typeface="微软雅黑" panose="020B0503020204020204" pitchFamily="34" charset="-122"/>
                    <a:ea typeface="微软雅黑" panose="020B0503020204020204" pitchFamily="34" charset="-122"/>
                  </a:rPr>
                  <a:t>.2</a:t>
                </a:r>
                <a:r>
                  <a:rPr lang="zh-CN" altLang="en-US" sz="2100" spc="225" smtClean="0">
                    <a:solidFill>
                      <a:schemeClr val="bg1"/>
                    </a:solidFill>
                    <a:latin typeface="微软雅黑" panose="020B0503020204020204" pitchFamily="34" charset="-122"/>
                    <a:ea typeface="微软雅黑" panose="020B0503020204020204" pitchFamily="34" charset="-122"/>
                  </a:rPr>
                  <a:t>　</a:t>
                </a:r>
                <a:r>
                  <a:rPr lang="en-US" altLang="zh-CN" sz="2100" spc="225" smtClean="0">
                    <a:solidFill>
                      <a:schemeClr val="bg1"/>
                    </a:solidFill>
                    <a:latin typeface="微软雅黑" panose="020B0503020204020204" pitchFamily="34" charset="-122"/>
                    <a:ea typeface="微软雅黑" panose="020B0503020204020204" pitchFamily="34" charset="-122"/>
                  </a:rPr>
                  <a:t>Spark MLlib</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33617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2100" spc="225"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smtClean="0">
                    <a:solidFill>
                      <a:schemeClr val="tx1">
                        <a:lumMod val="75000"/>
                        <a:lumOff val="25000"/>
                      </a:schemeClr>
                    </a:solidFill>
                    <a:latin typeface="微软雅黑" panose="020B0503020204020204" pitchFamily="34" charset="-122"/>
                    <a:ea typeface="微软雅黑" panose="020B0503020204020204" pitchFamily="34" charset="-122"/>
                  </a:rPr>
                  <a:t>　其他数据挖掘工具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07265" y="410257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1834841" y="4102573"/>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20681" cy="415498"/>
          </a:xfrm>
          <a:prstGeom prst="rect">
            <a:avLst/>
          </a:prstGeom>
          <a:noFill/>
        </p:spPr>
        <p:txBody>
          <a:bodyPr wrap="none" rtlCol="0">
            <a:spAutoFit/>
          </a:bodyPr>
          <a:lstStyle/>
          <a:p>
            <a:r>
              <a:rPr lang="en-US" altLang="zh-CN" sz="2100" b="1" spc="225" smtClean="0">
                <a:solidFill>
                  <a:prstClr val="white"/>
                </a:solidFill>
              </a:rPr>
              <a:t>4.2</a:t>
            </a:r>
            <a:r>
              <a:rPr lang="zh-CN" altLang="en-US" sz="2100" b="1" spc="225" smtClean="0">
                <a:solidFill>
                  <a:prstClr val="white"/>
                </a:solidFill>
              </a:rPr>
              <a:t> </a:t>
            </a:r>
            <a:r>
              <a:rPr lang="en-US" altLang="zh-CN" sz="2100" b="1" spc="225">
                <a:solidFill>
                  <a:prstClr val="white"/>
                </a:solidFill>
              </a:rPr>
              <a:t>Spark MLlib</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graphicFrame>
        <p:nvGraphicFramePr>
          <p:cNvPr id="13" name="表格 12"/>
          <p:cNvGraphicFramePr>
            <a:graphicFrameLocks noGrp="1"/>
          </p:cNvGraphicFramePr>
          <p:nvPr/>
        </p:nvGraphicFramePr>
        <p:xfrm>
          <a:off x="1890234" y="3001219"/>
          <a:ext cx="6074568" cy="2921288"/>
        </p:xfrm>
        <a:graphic>
          <a:graphicData uri="http://schemas.openxmlformats.org/drawingml/2006/table">
            <a:tbl>
              <a:tblPr firstRow="1" firstCol="1" bandRow="1">
                <a:tableStyleId>{5C22544A-7EE6-4342-B048-85BDC9FD1C3A}</a:tableStyleId>
              </a:tblPr>
              <a:tblGrid>
                <a:gridCol w="1491141"/>
                <a:gridCol w="2381250"/>
                <a:gridCol w="2202177"/>
              </a:tblGrid>
              <a:tr h="323006">
                <a:tc>
                  <a:txBody>
                    <a:bodyPr/>
                    <a:lstStyle/>
                    <a:p>
                      <a:pPr indent="266700" algn="ctr">
                        <a:lnSpc>
                          <a:spcPts val="1200"/>
                        </a:lnSpc>
                        <a:spcAft>
                          <a:spcPts val="100"/>
                        </a:spcAft>
                        <a:tabLst>
                          <a:tab pos="2628265" algn="ctr"/>
                          <a:tab pos="5292725" algn="r"/>
                        </a:tabLst>
                      </a:pPr>
                      <a:r>
                        <a:rPr lang="en-US" sz="1000" kern="100" dirty="0">
                          <a:effectLst/>
                        </a:rPr>
                        <a:t> </a:t>
                      </a:r>
                      <a:endParaRPr lang="zh-CN" sz="1000" kern="100" dirty="0">
                        <a:solidFill>
                          <a:srgbClr val="000000"/>
                        </a:solidFill>
                        <a:effectLst/>
                        <a:latin typeface="Times New Roman" panose="02020603050405020304"/>
                        <a:ea typeface="宋体" panose="02010600030101010101" pitchFamily="2" charset="-122"/>
                      </a:endParaRPr>
                    </a:p>
                  </a:txBody>
                  <a:tcPr marL="68580" marR="68580" marT="0" marB="0">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1000" kern="100" dirty="0">
                          <a:effectLst/>
                        </a:rPr>
                        <a:t>离散型</a:t>
                      </a:r>
                      <a:endParaRPr lang="zh-CN" sz="100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c>
                  <a:txBody>
                    <a:bodyPr/>
                    <a:lstStyle/>
                    <a:p>
                      <a:pPr indent="266700" algn="ctr">
                        <a:lnSpc>
                          <a:spcPts val="1200"/>
                        </a:lnSpc>
                        <a:spcAft>
                          <a:spcPts val="100"/>
                        </a:spcAft>
                        <a:tabLst>
                          <a:tab pos="2628265" algn="ctr"/>
                          <a:tab pos="5292725" algn="r"/>
                        </a:tabLst>
                      </a:pPr>
                      <a:r>
                        <a:rPr lang="zh-CN" sz="1000" kern="100" dirty="0">
                          <a:effectLst/>
                        </a:rPr>
                        <a:t>连续型</a:t>
                      </a:r>
                      <a:endParaRPr lang="zh-CN" sz="100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65000"/>
                        <a:lumOff val="35000"/>
                      </a:schemeClr>
                    </a:solidFill>
                  </a:tcPr>
                </a:tc>
              </a:tr>
              <a:tr h="1299141">
                <a:tc>
                  <a:txBody>
                    <a:bodyPr/>
                    <a:lstStyle/>
                    <a:p>
                      <a:pPr indent="266700" algn="l">
                        <a:lnSpc>
                          <a:spcPts val="1200"/>
                        </a:lnSpc>
                        <a:spcAft>
                          <a:spcPts val="100"/>
                        </a:spcAft>
                        <a:tabLst>
                          <a:tab pos="2628265" algn="ctr"/>
                          <a:tab pos="5292725" algn="r"/>
                        </a:tabLst>
                      </a:pPr>
                      <a:r>
                        <a:rPr lang="zh-CN" sz="1000" kern="100" dirty="0">
                          <a:effectLst/>
                        </a:rPr>
                        <a:t>有监督的机器学习</a:t>
                      </a:r>
                      <a:endParaRPr lang="zh-CN" sz="100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rgbClr val="3D89BC"/>
                    </a:solidFill>
                  </a:tcPr>
                </a:tc>
                <a:tc>
                  <a:txBody>
                    <a:bodyPr/>
                    <a:lstStyle/>
                    <a:p>
                      <a:pPr indent="267970" algn="ctr">
                        <a:lnSpc>
                          <a:spcPts val="1200"/>
                        </a:lnSpc>
                        <a:spcAft>
                          <a:spcPts val="100"/>
                        </a:spcAft>
                        <a:tabLst>
                          <a:tab pos="2628265" algn="ctr"/>
                          <a:tab pos="5292725" algn="r"/>
                        </a:tabLst>
                      </a:pPr>
                      <a:r>
                        <a:rPr lang="zh-CN" sz="1000" kern="100" dirty="0">
                          <a:solidFill>
                            <a:schemeClr val="bg1"/>
                          </a:solidFill>
                          <a:effectLst/>
                        </a:rPr>
                        <a:t>分类</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逻辑回归</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支持向量机</a:t>
                      </a:r>
                      <a:r>
                        <a:rPr lang="en-US" sz="1000" kern="100" dirty="0">
                          <a:solidFill>
                            <a:schemeClr val="bg1"/>
                          </a:solidFill>
                          <a:effectLst/>
                        </a:rPr>
                        <a:t>(SVM)</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朴素贝叶斯</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决策树</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随机森林</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梯度提升决策树</a:t>
                      </a:r>
                      <a:r>
                        <a:rPr lang="en-US" sz="1000" kern="100" dirty="0">
                          <a:solidFill>
                            <a:schemeClr val="bg1"/>
                          </a:solidFill>
                          <a:effectLst/>
                        </a:rPr>
                        <a:t> (GBT)</a:t>
                      </a:r>
                      <a:endParaRPr lang="zh-CN" sz="1000" kern="100" dirty="0">
                        <a:solidFill>
                          <a:schemeClr val="bg1"/>
                        </a:solidFill>
                        <a:effectLst/>
                        <a:latin typeface="Times New Roman" panose="02020603050405020304"/>
                        <a:ea typeface="宋体" panose="02010600030101010101" pitchFamily="2" charset="-122"/>
                      </a:endParaRPr>
                    </a:p>
                  </a:txBody>
                  <a:tcPr marL="68580" marR="68580" marT="0" marB="0" anchor="ctr">
                    <a:solidFill>
                      <a:srgbClr val="3D89BC"/>
                    </a:solidFill>
                  </a:tcPr>
                </a:tc>
                <a:tc>
                  <a:txBody>
                    <a:bodyPr/>
                    <a:lstStyle/>
                    <a:p>
                      <a:pPr indent="267970" algn="ctr">
                        <a:lnSpc>
                          <a:spcPts val="1200"/>
                        </a:lnSpc>
                        <a:spcAft>
                          <a:spcPts val="100"/>
                        </a:spcAft>
                        <a:tabLst>
                          <a:tab pos="2628265" algn="ctr"/>
                          <a:tab pos="5292725" algn="r"/>
                        </a:tabLst>
                      </a:pPr>
                      <a:r>
                        <a:rPr lang="zh-CN" sz="1000" kern="100" dirty="0">
                          <a:solidFill>
                            <a:schemeClr val="bg1"/>
                          </a:solidFill>
                          <a:effectLst/>
                        </a:rPr>
                        <a:t>回归</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线性回归</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决策树</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随机森林</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梯度提升决策树</a:t>
                      </a:r>
                      <a:r>
                        <a:rPr lang="en-US" sz="1000" kern="100" dirty="0">
                          <a:solidFill>
                            <a:schemeClr val="bg1"/>
                          </a:solidFill>
                          <a:effectLst/>
                        </a:rPr>
                        <a:t> (GBT) </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保序回归</a:t>
                      </a:r>
                      <a:endParaRPr lang="zh-CN" sz="1000" kern="100" dirty="0">
                        <a:solidFill>
                          <a:schemeClr val="bg1"/>
                        </a:solidFill>
                        <a:effectLst/>
                        <a:latin typeface="Times New Roman" panose="02020603050405020304"/>
                        <a:ea typeface="宋体" panose="02010600030101010101" pitchFamily="2" charset="-122"/>
                      </a:endParaRPr>
                    </a:p>
                  </a:txBody>
                  <a:tcPr marL="68580" marR="68580" marT="0" marB="0" anchor="ctr">
                    <a:solidFill>
                      <a:srgbClr val="3D89BC"/>
                    </a:solidFill>
                  </a:tcPr>
                </a:tc>
              </a:tr>
              <a:tr h="1299141">
                <a:tc>
                  <a:txBody>
                    <a:bodyPr/>
                    <a:lstStyle/>
                    <a:p>
                      <a:pPr indent="266700" algn="ctr">
                        <a:lnSpc>
                          <a:spcPts val="1200"/>
                        </a:lnSpc>
                        <a:spcAft>
                          <a:spcPts val="100"/>
                        </a:spcAft>
                        <a:tabLst>
                          <a:tab pos="2628265" algn="ctr"/>
                          <a:tab pos="5292725" algn="r"/>
                        </a:tabLst>
                      </a:pPr>
                      <a:r>
                        <a:rPr lang="zh-CN" sz="1000" kern="100" dirty="0">
                          <a:effectLst/>
                        </a:rPr>
                        <a:t>无监督的机器学习</a:t>
                      </a:r>
                      <a:endParaRPr lang="zh-CN" sz="100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rgbClr val="3D89BC"/>
                    </a:solidFill>
                  </a:tcPr>
                </a:tc>
                <a:tc>
                  <a:txBody>
                    <a:bodyPr/>
                    <a:lstStyle/>
                    <a:p>
                      <a:pPr indent="267970" algn="ctr">
                        <a:lnSpc>
                          <a:spcPts val="1200"/>
                        </a:lnSpc>
                        <a:spcAft>
                          <a:spcPts val="100"/>
                        </a:spcAft>
                        <a:tabLst>
                          <a:tab pos="2628265" algn="ctr"/>
                          <a:tab pos="5292725" algn="r"/>
                        </a:tabLst>
                      </a:pPr>
                      <a:r>
                        <a:rPr lang="zh-CN" sz="1000" kern="100" dirty="0">
                          <a:solidFill>
                            <a:schemeClr val="bg1"/>
                          </a:solidFill>
                          <a:effectLst/>
                        </a:rPr>
                        <a:t>聚类</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en-US" sz="1000" kern="100" dirty="0">
                          <a:solidFill>
                            <a:schemeClr val="bg1"/>
                          </a:solidFill>
                          <a:effectLst/>
                        </a:rPr>
                        <a:t>k-means</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高斯混合</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快速迭代聚类</a:t>
                      </a:r>
                      <a:r>
                        <a:rPr lang="en-US" sz="1000" kern="100" dirty="0">
                          <a:solidFill>
                            <a:schemeClr val="bg1"/>
                          </a:solidFill>
                          <a:effectLst/>
                        </a:rPr>
                        <a:t>(PIC)</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隐含狄利克雷分布</a:t>
                      </a:r>
                      <a:r>
                        <a:rPr lang="en-US" sz="1000" kern="100" dirty="0">
                          <a:solidFill>
                            <a:schemeClr val="bg1"/>
                          </a:solidFill>
                          <a:effectLst/>
                        </a:rPr>
                        <a:t>(LDA)</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二分</a:t>
                      </a:r>
                      <a:r>
                        <a:rPr lang="en-US" sz="1000" kern="100" dirty="0">
                          <a:solidFill>
                            <a:schemeClr val="bg1"/>
                          </a:solidFill>
                          <a:effectLst/>
                        </a:rPr>
                        <a:t>k-means</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流</a:t>
                      </a:r>
                      <a:r>
                        <a:rPr lang="en-US" sz="1000" kern="100" dirty="0">
                          <a:solidFill>
                            <a:schemeClr val="bg1"/>
                          </a:solidFill>
                          <a:effectLst/>
                        </a:rPr>
                        <a:t>k-means</a:t>
                      </a:r>
                      <a:endParaRPr lang="zh-CN" sz="1000" kern="100" dirty="0">
                        <a:solidFill>
                          <a:schemeClr val="bg1"/>
                        </a:solidFill>
                        <a:effectLst/>
                        <a:latin typeface="Times New Roman" panose="02020603050405020304"/>
                        <a:ea typeface="宋体" panose="02010600030101010101" pitchFamily="2" charset="-122"/>
                      </a:endParaRPr>
                    </a:p>
                  </a:txBody>
                  <a:tcPr marL="68580" marR="68580" marT="0" marB="0" anchor="ctr">
                    <a:solidFill>
                      <a:srgbClr val="3D89BC"/>
                    </a:solidFill>
                  </a:tcPr>
                </a:tc>
                <a:tc>
                  <a:txBody>
                    <a:bodyPr/>
                    <a:lstStyle/>
                    <a:p>
                      <a:pPr indent="267970" algn="ctr">
                        <a:lnSpc>
                          <a:spcPts val="1200"/>
                        </a:lnSpc>
                        <a:spcAft>
                          <a:spcPts val="100"/>
                        </a:spcAft>
                        <a:tabLst>
                          <a:tab pos="2628265" algn="ctr"/>
                          <a:tab pos="5292725" algn="r"/>
                        </a:tabLst>
                      </a:pPr>
                      <a:r>
                        <a:rPr lang="zh-CN" sz="1000" kern="100" dirty="0">
                          <a:solidFill>
                            <a:schemeClr val="bg1"/>
                          </a:solidFill>
                          <a:effectLst/>
                        </a:rPr>
                        <a:t>协同过滤、降维</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交替最小二乘</a:t>
                      </a:r>
                      <a:r>
                        <a:rPr lang="en-US" sz="1000" kern="100" dirty="0">
                          <a:solidFill>
                            <a:schemeClr val="bg1"/>
                          </a:solidFill>
                          <a:effectLst/>
                        </a:rPr>
                        <a:t>(ALS)</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奇异值分解</a:t>
                      </a:r>
                      <a:r>
                        <a:rPr lang="en-US" sz="1000" kern="100" dirty="0">
                          <a:solidFill>
                            <a:schemeClr val="bg1"/>
                          </a:solidFill>
                          <a:effectLst/>
                        </a:rPr>
                        <a:t>(SVD)</a:t>
                      </a:r>
                      <a:endParaRPr lang="zh-CN" sz="1000" kern="100" dirty="0">
                        <a:solidFill>
                          <a:schemeClr val="bg1"/>
                        </a:solidFill>
                        <a:effectLst/>
                      </a:endParaRPr>
                    </a:p>
                    <a:p>
                      <a:pPr indent="266700" algn="ctr">
                        <a:lnSpc>
                          <a:spcPts val="1200"/>
                        </a:lnSpc>
                        <a:spcAft>
                          <a:spcPts val="100"/>
                        </a:spcAft>
                        <a:tabLst>
                          <a:tab pos="2628265" algn="ctr"/>
                          <a:tab pos="5292725" algn="r"/>
                        </a:tabLst>
                      </a:pPr>
                      <a:r>
                        <a:rPr lang="zh-CN" sz="1000" kern="100" dirty="0">
                          <a:solidFill>
                            <a:schemeClr val="bg1"/>
                          </a:solidFill>
                          <a:effectLst/>
                        </a:rPr>
                        <a:t>主成分分析</a:t>
                      </a:r>
                      <a:r>
                        <a:rPr lang="en-US" sz="1000" kern="100" dirty="0">
                          <a:solidFill>
                            <a:schemeClr val="bg1"/>
                          </a:solidFill>
                          <a:effectLst/>
                        </a:rPr>
                        <a:t>(PCA)   </a:t>
                      </a:r>
                      <a:endParaRPr lang="zh-CN" sz="1000" kern="100" dirty="0">
                        <a:solidFill>
                          <a:schemeClr val="bg1"/>
                        </a:solidFill>
                        <a:effectLst/>
                        <a:latin typeface="Times New Roman" panose="02020603050405020304"/>
                        <a:ea typeface="宋体" panose="02010600030101010101" pitchFamily="2" charset="-122"/>
                      </a:endParaRPr>
                    </a:p>
                  </a:txBody>
                  <a:tcPr marL="68580" marR="68580" marT="0" marB="0" anchor="ctr">
                    <a:solidFill>
                      <a:srgbClr val="3D89BC"/>
                    </a:solidFill>
                  </a:tcPr>
                </a:tc>
              </a:tr>
            </a:tbl>
          </a:graphicData>
        </a:graphic>
      </p:graphicFrame>
      <p:sp>
        <p:nvSpPr>
          <p:cNvPr id="14" name="TextBox 13"/>
          <p:cNvSpPr txBox="1"/>
          <p:nvPr/>
        </p:nvSpPr>
        <p:spPr>
          <a:xfrm>
            <a:off x="4193019" y="5866625"/>
            <a:ext cx="2105025" cy="276999"/>
          </a:xfrm>
          <a:prstGeom prst="rect">
            <a:avLst/>
          </a:prstGeom>
          <a:noFill/>
        </p:spPr>
        <p:txBody>
          <a:bodyPr wrap="square" rtlCol="0">
            <a:spAutoFit/>
          </a:bodyPr>
          <a:lstStyle>
            <a:defPPr>
              <a:defRPr lang="zh-CN"/>
            </a:defPPr>
            <a:lvl1pPr>
              <a:defRPr sz="1200">
                <a:solidFill>
                  <a:schemeClr val="tx1">
                    <a:lumMod val="75000"/>
                    <a:lumOff val="25000"/>
                  </a:schemeClr>
                </a:solidFill>
              </a:defRPr>
            </a:lvl1pPr>
          </a:lstStyle>
          <a:p>
            <a:r>
              <a:rPr lang="en-US" altLang="zh-CN" dirty="0" err="1"/>
              <a:t>MLlib</a:t>
            </a:r>
            <a:r>
              <a:rPr lang="zh-CN" altLang="zh-CN" dirty="0"/>
              <a:t>支持的机器学习算法</a:t>
            </a:r>
            <a:endParaRPr lang="zh-CN" altLang="en-US" dirty="0"/>
          </a:p>
        </p:txBody>
      </p:sp>
      <p:graphicFrame>
        <p:nvGraphicFramePr>
          <p:cNvPr id="15" name="图示 14"/>
          <p:cNvGraphicFramePr/>
          <p:nvPr/>
        </p:nvGraphicFramePr>
        <p:xfrm>
          <a:off x="266700" y="915996"/>
          <a:ext cx="3581400" cy="1879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6" name="TextBox 15"/>
          <p:cNvSpPr txBox="1"/>
          <p:nvPr/>
        </p:nvSpPr>
        <p:spPr>
          <a:xfrm>
            <a:off x="1657350" y="1400175"/>
            <a:ext cx="944994" cy="369332"/>
          </a:xfrm>
          <a:prstGeom prst="rect">
            <a:avLst/>
          </a:prstGeom>
          <a:noFill/>
        </p:spPr>
        <p:txBody>
          <a:bodyPr wrap="square" rtlCol="0">
            <a:spAutoFit/>
          </a:bodyPr>
          <a:lstStyle/>
          <a:p>
            <a:r>
              <a:rPr lang="en-US" altLang="zh-CN">
                <a:solidFill>
                  <a:schemeClr val="bg1"/>
                </a:solidFill>
              </a:rPr>
              <a:t>MLlib</a:t>
            </a:r>
            <a:endParaRPr lang="zh-CN" altLang="en-US">
              <a:solidFill>
                <a:schemeClr val="bg1"/>
              </a:solidFill>
            </a:endParaRPr>
          </a:p>
        </p:txBody>
      </p:sp>
      <p:sp>
        <p:nvSpPr>
          <p:cNvPr id="35" name="TextBox 34"/>
          <p:cNvSpPr txBox="1"/>
          <p:nvPr/>
        </p:nvSpPr>
        <p:spPr>
          <a:xfrm>
            <a:off x="3609974" y="1203781"/>
            <a:ext cx="5534026" cy="369332"/>
          </a:xfrm>
          <a:prstGeom prst="rect">
            <a:avLst/>
          </a:prstGeom>
          <a:noFill/>
        </p:spPr>
        <p:txBody>
          <a:bodyPr wrap="square" rtlCol="0">
            <a:spAutoFit/>
          </a:bodyPr>
          <a:lstStyle/>
          <a:p>
            <a:pPr marL="285750" indent="-285750">
              <a:buFont typeface="Wingdings" panose="05000000000000000000" pitchFamily="2" charset="2"/>
              <a:buChar char="l"/>
            </a:pPr>
            <a:r>
              <a:rPr lang="zh-CN" altLang="en-US">
                <a:solidFill>
                  <a:schemeClr val="tx1">
                    <a:lumMod val="75000"/>
                    <a:lumOff val="25000"/>
                  </a:schemeClr>
                </a:solidFill>
              </a:rPr>
              <a:t>运行在</a:t>
            </a:r>
            <a:r>
              <a:rPr lang="en-US" altLang="zh-CN">
                <a:solidFill>
                  <a:schemeClr val="tx1">
                    <a:lumMod val="75000"/>
                    <a:lumOff val="25000"/>
                  </a:schemeClr>
                </a:solidFill>
              </a:rPr>
              <a:t>Spark</a:t>
            </a:r>
            <a:r>
              <a:rPr lang="zh-CN" altLang="en-US">
                <a:solidFill>
                  <a:schemeClr val="tx1">
                    <a:lumMod val="75000"/>
                    <a:lumOff val="25000"/>
                  </a:schemeClr>
                </a:solidFill>
              </a:rPr>
              <a:t>平台上</a:t>
            </a:r>
            <a:r>
              <a:rPr lang="zh-CN" altLang="zh-CN">
                <a:solidFill>
                  <a:schemeClr val="tx1">
                    <a:lumMod val="75000"/>
                    <a:lumOff val="25000"/>
                  </a:schemeClr>
                </a:solidFill>
              </a:rPr>
              <a:t>专为在集群上并行运行而设计</a:t>
            </a:r>
            <a:endParaRPr lang="zh-CN" altLang="en-US">
              <a:solidFill>
                <a:schemeClr val="tx1">
                  <a:lumMod val="75000"/>
                  <a:lumOff val="25000"/>
                </a:schemeClr>
              </a:solidFill>
            </a:endParaRPr>
          </a:p>
        </p:txBody>
      </p:sp>
      <p:sp>
        <p:nvSpPr>
          <p:cNvPr id="36" name="TextBox 35"/>
          <p:cNvSpPr txBox="1"/>
          <p:nvPr/>
        </p:nvSpPr>
        <p:spPr>
          <a:xfrm>
            <a:off x="3609974" y="2118181"/>
            <a:ext cx="5534026" cy="369332"/>
          </a:xfrm>
          <a:prstGeom prst="rect">
            <a:avLst/>
          </a:prstGeom>
          <a:noFill/>
        </p:spPr>
        <p:txBody>
          <a:bodyPr wrap="square" rtlCol="0">
            <a:spAutoFit/>
          </a:bodyPr>
          <a:lstStyle/>
          <a:p>
            <a:pPr marL="285750" indent="-285750">
              <a:buFont typeface="Wingdings" panose="05000000000000000000" pitchFamily="2" charset="2"/>
              <a:buChar char="l"/>
            </a:pPr>
            <a:r>
              <a:rPr lang="zh-CN" altLang="zh-CN" smtClean="0">
                <a:solidFill>
                  <a:schemeClr val="tx1">
                    <a:lumMod val="75000"/>
                    <a:lumOff val="25000"/>
                  </a:schemeClr>
                </a:solidFill>
              </a:rPr>
              <a:t>内存</a:t>
            </a:r>
            <a:r>
              <a:rPr lang="zh-CN" altLang="zh-CN">
                <a:solidFill>
                  <a:schemeClr val="tx1">
                    <a:lumMod val="75000"/>
                    <a:lumOff val="25000"/>
                  </a:schemeClr>
                </a:solidFill>
              </a:rPr>
              <a:t>中更快地实现多次</a:t>
            </a:r>
            <a:r>
              <a:rPr lang="zh-CN" altLang="zh-CN" smtClean="0">
                <a:solidFill>
                  <a:schemeClr val="tx1">
                    <a:lumMod val="75000"/>
                    <a:lumOff val="25000"/>
                  </a:schemeClr>
                </a:solidFill>
              </a:rPr>
              <a:t>迭代</a:t>
            </a:r>
            <a:r>
              <a:rPr lang="zh-CN" altLang="en-US" smtClean="0">
                <a:solidFill>
                  <a:schemeClr val="tx1">
                    <a:lumMod val="75000"/>
                    <a:lumOff val="25000"/>
                  </a:schemeClr>
                </a:solidFill>
              </a:rPr>
              <a:t>，</a:t>
            </a:r>
            <a:r>
              <a:rPr lang="zh-CN" altLang="zh-CN" smtClean="0">
                <a:solidFill>
                  <a:schemeClr val="tx1">
                    <a:lumMod val="75000"/>
                    <a:lumOff val="25000"/>
                  </a:schemeClr>
                </a:solidFill>
              </a:rPr>
              <a:t>适用于</a:t>
            </a:r>
            <a:r>
              <a:rPr lang="zh-CN" altLang="zh-CN">
                <a:solidFill>
                  <a:schemeClr val="tx1">
                    <a:lumMod val="75000"/>
                    <a:lumOff val="25000"/>
                  </a:schemeClr>
                </a:solidFill>
              </a:rPr>
              <a:t>大规模数据集</a:t>
            </a:r>
            <a:endParaRPr lang="zh-CN" altLang="en-US">
              <a:solidFill>
                <a:schemeClr val="tx1">
                  <a:lumMod val="75000"/>
                  <a:lumOff val="25000"/>
                </a:schemeClr>
              </a:solidFill>
            </a:endParaRPr>
          </a:p>
        </p:txBody>
      </p:sp>
      <p:pic>
        <p:nvPicPr>
          <p:cNvPr id="17" name="27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0" name="Imagen 27">
            <a:hlinkClick r:id="" action="ppaction://hlinkshowjump?jump=nextslide"/>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8">
            <a:hlinkClick r:id="" action="ppaction://hlinkshowjump?jump=previousslide"/>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9300"/>
            <a:ext cx="9144000" cy="48387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379963" y="2234611"/>
            <a:ext cx="1362874" cy="707886"/>
          </a:xfrm>
          <a:prstGeom prst="rect">
            <a:avLst/>
          </a:prstGeom>
          <a:noFill/>
        </p:spPr>
        <p:txBody>
          <a:bodyPr wrap="none" rtlCol="0">
            <a:spAutoFit/>
          </a:bodyPr>
          <a:lstStyle/>
          <a:p>
            <a:r>
              <a:rPr lang="zh-CN" altLang="en-US" sz="4000" b="1" dirty="0" smtClean="0">
                <a:solidFill>
                  <a:prstClr val="white"/>
                </a:solidFill>
              </a:rPr>
              <a:t>刘 鹏</a:t>
            </a:r>
            <a:endParaRPr lang="zh-CN" altLang="en-US" sz="4000" b="1" dirty="0">
              <a:solidFill>
                <a:prstClr val="white"/>
              </a:solidFill>
            </a:endParaRPr>
          </a:p>
        </p:txBody>
      </p:sp>
      <p:sp>
        <p:nvSpPr>
          <p:cNvPr id="8" name="矩形 7"/>
          <p:cNvSpPr/>
          <p:nvPr/>
        </p:nvSpPr>
        <p:spPr>
          <a:xfrm>
            <a:off x="0" y="1933575"/>
            <a:ext cx="9144000" cy="12382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0647" y="600076"/>
            <a:ext cx="1639695" cy="2342422"/>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365180" y="3011163"/>
            <a:ext cx="8414657" cy="3784600"/>
            <a:chOff x="365180" y="3011163"/>
            <a:chExt cx="8414657" cy="3784600"/>
          </a:xfrm>
        </p:grpSpPr>
        <p:sp>
          <p:nvSpPr>
            <p:cNvPr id="14" name="文本框 3"/>
            <p:cNvSpPr txBox="1"/>
            <p:nvPr/>
          </p:nvSpPr>
          <p:spPr>
            <a:xfrm>
              <a:off x="365180" y="3011163"/>
              <a:ext cx="8414657" cy="3784600"/>
            </a:xfrm>
            <a:prstGeom prst="rect">
              <a:avLst/>
            </a:prstGeom>
            <a:noFill/>
          </p:spPr>
          <p:txBody>
            <a:bodyPr wrap="square" rtlCol="0">
              <a:spAutoFit/>
            </a:bodyPr>
            <a:lstStyle/>
            <a:p>
              <a:pPr>
                <a:lnSpc>
                  <a:spcPct val="150000"/>
                </a:lnSpc>
              </a:pPr>
              <a:r>
                <a:rPr lang="zh-CN" altLang="en-US" sz="1600" dirty="0" smtClean="0">
                  <a:solidFill>
                    <a:prstClr val="white"/>
                  </a:solidFill>
                </a:rPr>
                <a:t>       教授，清华大学博士。现任南京大数据研究院院长、中国信息协会大数据分会副会长</a:t>
              </a:r>
              <a:r>
                <a:rPr lang="zh-CN" altLang="en-US" sz="1600" dirty="0">
                  <a:solidFill>
                    <a:prstClr val="white"/>
                  </a:solidFill>
                </a:rPr>
                <a:t>、中国大数据技术与应用联盟副</a:t>
              </a:r>
              <a:r>
                <a:rPr lang="zh-CN" altLang="en-US" sz="1600" dirty="0" smtClean="0">
                  <a:solidFill>
                    <a:prstClr val="white"/>
                  </a:solidFill>
                </a:rPr>
                <a:t>理事长。</a:t>
              </a:r>
              <a:endParaRPr lang="en-US" altLang="zh-CN" sz="1600" dirty="0">
                <a:solidFill>
                  <a:prstClr val="white"/>
                </a:solidFill>
              </a:endParaRPr>
            </a:p>
            <a:p>
              <a:pPr>
                <a:lnSpc>
                  <a:spcPct val="150000"/>
                </a:lnSpc>
              </a:pPr>
              <a:r>
                <a:rPr lang="zh-CN" altLang="en-US" sz="1600" dirty="0" smtClean="0">
                  <a:solidFill>
                    <a:prstClr val="white"/>
                  </a:solidFill>
                </a:rPr>
                <a:t>       主持完成科研项目</a:t>
              </a:r>
              <a:r>
                <a:rPr lang="en-US" altLang="zh-CN" sz="1600" dirty="0" smtClean="0">
                  <a:solidFill>
                    <a:prstClr val="white"/>
                  </a:solidFill>
                </a:rPr>
                <a:t>25</a:t>
              </a:r>
              <a:r>
                <a:rPr lang="zh-CN" altLang="en-US" sz="1600" dirty="0" smtClean="0">
                  <a:solidFill>
                    <a:prstClr val="white"/>
                  </a:solidFill>
                </a:rPr>
                <a:t>项，发表论文</a:t>
              </a:r>
              <a:r>
                <a:rPr lang="en-US" altLang="zh-CN" sz="1600" dirty="0" smtClean="0">
                  <a:solidFill>
                    <a:prstClr val="white"/>
                  </a:solidFill>
                </a:rPr>
                <a:t>80</a:t>
              </a:r>
              <a:r>
                <a:rPr lang="zh-CN" altLang="en-US" sz="1600" dirty="0" smtClean="0">
                  <a:solidFill>
                    <a:prstClr val="white"/>
                  </a:solidFill>
                </a:rPr>
                <a:t>余篇，出版专业书籍</a:t>
              </a:r>
              <a:r>
                <a:rPr lang="en-US" altLang="zh-CN" sz="1600" dirty="0" smtClean="0">
                  <a:solidFill>
                    <a:prstClr val="white"/>
                  </a:solidFill>
                </a:rPr>
                <a:t>15</a:t>
              </a:r>
              <a:r>
                <a:rPr lang="zh-CN" altLang="en-US" sz="1600" dirty="0" smtClean="0">
                  <a:solidFill>
                    <a:prstClr val="white"/>
                  </a:solidFill>
                </a:rPr>
                <a:t>本。获部级科技进步二等奖</a:t>
              </a:r>
              <a:r>
                <a:rPr lang="en-US" altLang="zh-CN" sz="1600" dirty="0" smtClean="0">
                  <a:solidFill>
                    <a:prstClr val="white"/>
                  </a:solidFill>
                </a:rPr>
                <a:t>4</a:t>
              </a:r>
              <a:r>
                <a:rPr lang="zh-CN" altLang="en-US" sz="1600" dirty="0" smtClean="0">
                  <a:solidFill>
                    <a:prstClr val="white"/>
                  </a:solidFill>
                </a:rPr>
                <a:t>项、三等奖</a:t>
              </a:r>
              <a:r>
                <a:rPr lang="en-US" altLang="zh-CN" sz="1600" dirty="0" smtClean="0">
                  <a:solidFill>
                    <a:prstClr val="white"/>
                  </a:solidFill>
                </a:rPr>
                <a:t>4</a:t>
              </a:r>
              <a:r>
                <a:rPr lang="zh-CN" altLang="en-US" sz="1600" dirty="0" smtClean="0">
                  <a:solidFill>
                    <a:prstClr val="white"/>
                  </a:solidFill>
                </a:rPr>
                <a:t>项。主编的</a:t>
              </a:r>
              <a:r>
                <a:rPr lang="en-US" altLang="zh-CN" sz="1600" dirty="0" smtClean="0">
                  <a:solidFill>
                    <a:prstClr val="white"/>
                  </a:solidFill>
                </a:rPr>
                <a:t>《</a:t>
              </a:r>
              <a:r>
                <a:rPr lang="zh-CN" altLang="en-US" sz="1600" dirty="0" smtClean="0">
                  <a:solidFill>
                    <a:prstClr val="white"/>
                  </a:solidFill>
                </a:rPr>
                <a:t>云计算</a:t>
              </a:r>
              <a:r>
                <a:rPr lang="en-US" altLang="zh-CN" sz="1600" dirty="0" smtClean="0">
                  <a:solidFill>
                    <a:prstClr val="white"/>
                  </a:solidFill>
                </a:rPr>
                <a:t>》</a:t>
              </a:r>
              <a:r>
                <a:rPr lang="zh-CN" altLang="en-US" sz="1600" dirty="0" smtClean="0">
                  <a:solidFill>
                    <a:prstClr val="white"/>
                  </a:solidFill>
                </a:rPr>
                <a:t>被全国高校普遍采用，被引用量在国内计算机图书类排名居前。创办了知名的中国云计算（</a:t>
              </a:r>
              <a:r>
                <a:rPr lang="en-US" altLang="zh-CN" sz="1600" dirty="0" smtClean="0">
                  <a:solidFill>
                    <a:prstClr val="white"/>
                  </a:solidFill>
                </a:rPr>
                <a:t>chinacloud.cn</a:t>
              </a:r>
              <a:r>
                <a:rPr lang="zh-CN" altLang="en-US" sz="1600" dirty="0" smtClean="0">
                  <a:solidFill>
                    <a:prstClr val="white"/>
                  </a:solidFill>
                </a:rPr>
                <a:t>）和中国大数据（</a:t>
              </a:r>
              <a:r>
                <a:rPr lang="en-US" altLang="zh-CN" sz="1600" dirty="0" smtClean="0">
                  <a:solidFill>
                    <a:prstClr val="white"/>
                  </a:solidFill>
                </a:rPr>
                <a:t>thebigdata.cn</a:t>
              </a:r>
              <a:r>
                <a:rPr lang="zh-CN" altLang="en-US" sz="1600" dirty="0" smtClean="0">
                  <a:solidFill>
                    <a:prstClr val="white"/>
                  </a:solidFill>
                </a:rPr>
                <a:t>）网站。</a:t>
              </a:r>
              <a:endParaRPr lang="en-US" altLang="zh-CN" sz="1600" dirty="0" smtClean="0">
                <a:solidFill>
                  <a:prstClr val="white"/>
                </a:solidFill>
              </a:endParaRPr>
            </a:p>
            <a:p>
              <a:pPr>
                <a:lnSpc>
                  <a:spcPct val="150000"/>
                </a:lnSpc>
              </a:pPr>
              <a:r>
                <a:rPr lang="zh-CN" altLang="en-US" sz="1600" dirty="0" smtClean="0">
                  <a:solidFill>
                    <a:prstClr val="white"/>
                  </a:solidFill>
                </a:rPr>
                <a:t>       曾率队夺得</a:t>
              </a:r>
              <a:r>
                <a:rPr lang="en-US" altLang="zh-CN" sz="1600" dirty="0" smtClean="0">
                  <a:solidFill>
                    <a:prstClr val="white"/>
                  </a:solidFill>
                </a:rPr>
                <a:t>2002 PennySort</a:t>
              </a:r>
              <a:r>
                <a:rPr lang="zh-CN" altLang="en-US" sz="1600" dirty="0" smtClean="0">
                  <a:solidFill>
                    <a:prstClr val="white"/>
                  </a:solidFill>
                </a:rPr>
                <a:t>国际计算机排序比赛冠军，两次夺得全国高校科技比赛最高奖，并三次夺得清华大学科技比赛最高奖。</a:t>
              </a:r>
              <a:endParaRPr lang="en-US" altLang="zh-CN" sz="1600" dirty="0" smtClean="0">
                <a:solidFill>
                  <a:prstClr val="white"/>
                </a:solidFill>
              </a:endParaRPr>
            </a:p>
            <a:p>
              <a:pPr>
                <a:lnSpc>
                  <a:spcPct val="150000"/>
                </a:lnSpc>
              </a:pPr>
              <a:r>
                <a:rPr lang="zh-CN" altLang="en-US" sz="1600" dirty="0" smtClean="0">
                  <a:solidFill>
                    <a:prstClr val="white"/>
                  </a:solidFill>
                </a:rPr>
                <a:t>       荣获“全军十大学习成才标兵”（排名第一）、南京“十大杰出青年”、江苏省中青年科学技术带头人、清华大学“学术新秀”等称号。</a:t>
              </a:r>
              <a:endParaRPr lang="zh-CN" altLang="en-US" sz="1600" dirty="0">
                <a:solidFill>
                  <a:prstClr val="white"/>
                </a:solidFill>
              </a:endParaRPr>
            </a:p>
          </p:txBody>
        </p:sp>
        <p:sp>
          <p:nvSpPr>
            <p:cNvPr id="15" name="椭圆 14"/>
            <p:cNvSpPr/>
            <p:nvPr/>
          </p:nvSpPr>
          <p:spPr>
            <a:xfrm>
              <a:off x="506638" y="3179588"/>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06638" y="395258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506638" y="5017815"/>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6638" y="575310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704850" y="5403413"/>
            <a:ext cx="8239125" cy="646331"/>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20681" cy="415498"/>
          </a:xfrm>
          <a:prstGeom prst="rect">
            <a:avLst/>
          </a:prstGeom>
          <a:noFill/>
        </p:spPr>
        <p:txBody>
          <a:bodyPr wrap="none" rtlCol="0">
            <a:spAutoFit/>
          </a:bodyPr>
          <a:lstStyle/>
          <a:p>
            <a:r>
              <a:rPr lang="en-US" altLang="zh-CN" sz="2100" b="1" spc="225" smtClean="0">
                <a:solidFill>
                  <a:prstClr val="white"/>
                </a:solidFill>
              </a:rPr>
              <a:t>4.2</a:t>
            </a:r>
            <a:r>
              <a:rPr lang="zh-CN" altLang="en-US" sz="2100" b="1" spc="225" smtClean="0">
                <a:solidFill>
                  <a:prstClr val="white"/>
                </a:solidFill>
              </a:rPr>
              <a:t> </a:t>
            </a:r>
            <a:r>
              <a:rPr lang="en-US" altLang="zh-CN" sz="2100" b="1" spc="225" smtClean="0">
                <a:solidFill>
                  <a:prstClr val="white"/>
                </a:solidFill>
              </a:rPr>
              <a:t>Spark MLlib</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4" name="TextBox 13"/>
          <p:cNvSpPr txBox="1"/>
          <p:nvPr/>
        </p:nvSpPr>
        <p:spPr>
          <a:xfrm>
            <a:off x="600075" y="1752600"/>
            <a:ext cx="4686300" cy="3631763"/>
          </a:xfrm>
          <a:prstGeom prst="rect">
            <a:avLst/>
          </a:prstGeom>
          <a:noFill/>
        </p:spPr>
        <p:txBody>
          <a:bodyPr wrap="square" rtlCol="0">
            <a:spAutoFit/>
          </a:bodyPr>
          <a:lstStyle/>
          <a:p>
            <a:r>
              <a:rPr lang="en-US" altLang="zh-CN" sz="1000"/>
              <a:t>import org.apache.spark.mllib.clustering.{KMeans, KMeansModel}</a:t>
            </a:r>
            <a:endParaRPr lang="zh-CN" altLang="zh-CN" sz="1000"/>
          </a:p>
          <a:p>
            <a:r>
              <a:rPr lang="en-US" altLang="zh-CN" sz="1000"/>
              <a:t>import org.apache.spark.mllib.linalg.Vectors</a:t>
            </a:r>
            <a:endParaRPr lang="zh-CN" altLang="zh-CN" sz="1000"/>
          </a:p>
          <a:p>
            <a:r>
              <a:rPr lang="en-US" altLang="zh-CN" sz="1000"/>
              <a:t> </a:t>
            </a:r>
            <a:endParaRPr lang="zh-CN" altLang="zh-CN" sz="1000"/>
          </a:p>
          <a:p>
            <a:r>
              <a:rPr lang="en-US" altLang="zh-CN" sz="1000"/>
              <a:t>// Load and parse the data</a:t>
            </a:r>
            <a:endParaRPr lang="zh-CN" altLang="zh-CN" sz="1000"/>
          </a:p>
          <a:p>
            <a:r>
              <a:rPr lang="en-US" altLang="zh-CN" sz="1000"/>
              <a:t>val data = sc.textFile("data/mllib/points.txt")</a:t>
            </a:r>
            <a:endParaRPr lang="zh-CN" altLang="zh-CN" sz="1000"/>
          </a:p>
          <a:p>
            <a:r>
              <a:rPr lang="en-US" altLang="zh-CN" sz="1000"/>
              <a:t>val parsedData = data.map(s =&gt; Vectors.dense(s.split("\\s+").map(_.toDouble))).cache()</a:t>
            </a:r>
            <a:endParaRPr lang="zh-CN" altLang="zh-CN" sz="1000"/>
          </a:p>
          <a:p>
            <a:r>
              <a:rPr lang="en-US" altLang="zh-CN" sz="1000"/>
              <a:t> </a:t>
            </a:r>
            <a:endParaRPr lang="zh-CN" altLang="zh-CN" sz="1000"/>
          </a:p>
          <a:p>
            <a:r>
              <a:rPr lang="en-US" altLang="zh-CN" sz="1000"/>
              <a:t>// Cluster the data into three classes using KMeans</a:t>
            </a:r>
            <a:endParaRPr lang="zh-CN" altLang="zh-CN" sz="1000"/>
          </a:p>
          <a:p>
            <a:r>
              <a:rPr lang="zh-CN" altLang="zh-CN" sz="1000"/>
              <a:t>val k = 3</a:t>
            </a:r>
            <a:endParaRPr lang="zh-CN" altLang="zh-CN" sz="1000"/>
          </a:p>
          <a:p>
            <a:r>
              <a:rPr lang="zh-CN" altLang="zh-CN" sz="1000"/>
              <a:t>val numIterations = 20</a:t>
            </a:r>
            <a:endParaRPr lang="zh-CN" altLang="zh-CN" sz="1000"/>
          </a:p>
          <a:p>
            <a:r>
              <a:rPr lang="zh-CN" altLang="zh-CN" sz="1000"/>
              <a:t>val clusters = KMeans.train(parsedData, k, numIterations)</a:t>
            </a:r>
            <a:endParaRPr lang="zh-CN" altLang="zh-CN" sz="1000"/>
          </a:p>
          <a:p>
            <a:r>
              <a:rPr lang="zh-CN" altLang="zh-CN" sz="1000"/>
              <a:t> </a:t>
            </a:r>
            <a:endParaRPr lang="zh-CN" altLang="zh-CN" sz="1000"/>
          </a:p>
          <a:p>
            <a:r>
              <a:rPr lang="en-US" altLang="zh-CN" sz="1000"/>
              <a:t>for(c &lt;- clusters.clusterCenters){</a:t>
            </a:r>
            <a:endParaRPr lang="zh-CN" altLang="zh-CN" sz="1000"/>
          </a:p>
          <a:p>
            <a:r>
              <a:rPr lang="en-US" altLang="zh-CN" sz="1000"/>
              <a:t>    println(c)</a:t>
            </a:r>
            <a:endParaRPr lang="zh-CN" altLang="zh-CN" sz="1000"/>
          </a:p>
          <a:p>
            <a:r>
              <a:rPr lang="en-US" altLang="zh-CN" sz="1000"/>
              <a:t>}</a:t>
            </a:r>
            <a:endParaRPr lang="zh-CN" altLang="zh-CN" sz="1000"/>
          </a:p>
          <a:p>
            <a:r>
              <a:rPr lang="en-US" altLang="zh-CN" sz="1000"/>
              <a:t> </a:t>
            </a:r>
            <a:endParaRPr lang="zh-CN" altLang="zh-CN" sz="1000"/>
          </a:p>
          <a:p>
            <a:r>
              <a:rPr lang="en-US" altLang="zh-CN" sz="1000"/>
              <a:t>clusters.predict(Vectors.dense(10,10))</a:t>
            </a:r>
            <a:endParaRPr lang="zh-CN" altLang="zh-CN" sz="1000"/>
          </a:p>
          <a:p>
            <a:r>
              <a:rPr lang="en-US" altLang="zh-CN" sz="1000"/>
              <a:t> </a:t>
            </a:r>
            <a:endParaRPr lang="zh-CN" altLang="zh-CN" sz="1000"/>
          </a:p>
          <a:p>
            <a:r>
              <a:rPr lang="en-US" altLang="zh-CN" sz="1000"/>
              <a:t>// Evaluate clustering by computing Within Set Sum of Squared Errors</a:t>
            </a:r>
            <a:endParaRPr lang="zh-CN" altLang="zh-CN" sz="1000"/>
          </a:p>
          <a:p>
            <a:r>
              <a:rPr lang="en-US" altLang="zh-CN" sz="1000"/>
              <a:t>val WSSSE = clusters.computeCost(parsedData)</a:t>
            </a:r>
            <a:endParaRPr lang="zh-CN" altLang="zh-CN" sz="1000"/>
          </a:p>
          <a:p>
            <a:r>
              <a:rPr lang="en-US" altLang="zh-CN" sz="1000"/>
              <a:t>println("Within Set Sum of Squared Errors = " + WSSSE)</a:t>
            </a:r>
            <a:endParaRPr lang="zh-CN" altLang="zh-CN" sz="1000"/>
          </a:p>
          <a:p>
            <a:endParaRPr lang="zh-CN" altLang="en-US" sz="1000"/>
          </a:p>
        </p:txBody>
      </p:sp>
      <p:sp>
        <p:nvSpPr>
          <p:cNvPr id="15" name="TextBox 14"/>
          <p:cNvSpPr txBox="1"/>
          <p:nvPr/>
        </p:nvSpPr>
        <p:spPr>
          <a:xfrm>
            <a:off x="6231369" y="2190750"/>
            <a:ext cx="2379231" cy="1292662"/>
          </a:xfrm>
          <a:prstGeom prst="rect">
            <a:avLst/>
          </a:prstGeom>
          <a:noFill/>
        </p:spPr>
        <p:txBody>
          <a:bodyPr wrap="square" rtlCol="0">
            <a:spAutoFit/>
          </a:bodyPr>
          <a:lstStyle/>
          <a:p>
            <a:r>
              <a:rPr lang="en-US" altLang="zh-CN" sz="1000"/>
              <a:t>[1.5,10.5]</a:t>
            </a:r>
            <a:endParaRPr lang="zh-CN" altLang="zh-CN" sz="1000"/>
          </a:p>
          <a:p>
            <a:r>
              <a:rPr lang="en-US" altLang="zh-CN" sz="1000"/>
              <a:t>[10.5,1.5]</a:t>
            </a:r>
            <a:endParaRPr lang="zh-CN" altLang="zh-CN" sz="1000"/>
          </a:p>
          <a:p>
            <a:r>
              <a:rPr lang="en-US" altLang="zh-CN" sz="1000"/>
              <a:t>[10.5,10.5]</a:t>
            </a:r>
            <a:endParaRPr lang="zh-CN" altLang="zh-CN" sz="1000"/>
          </a:p>
          <a:p>
            <a:r>
              <a:rPr lang="en-US" altLang="zh-CN" sz="1000"/>
              <a:t>2</a:t>
            </a:r>
            <a:endParaRPr lang="zh-CN" altLang="zh-CN" sz="1000"/>
          </a:p>
          <a:p>
            <a:r>
              <a:rPr lang="en-US" altLang="zh-CN" sz="1000"/>
              <a:t>Within Set Sum of Squared Errors = 6.000000000000057</a:t>
            </a:r>
            <a:endParaRPr lang="zh-CN" altLang="zh-CN" sz="1000"/>
          </a:p>
          <a:p>
            <a:endParaRPr lang="zh-CN" altLang="en-US"/>
          </a:p>
        </p:txBody>
      </p:sp>
      <p:sp>
        <p:nvSpPr>
          <p:cNvPr id="16" name="TextBox 15"/>
          <p:cNvSpPr txBox="1"/>
          <p:nvPr/>
        </p:nvSpPr>
        <p:spPr>
          <a:xfrm>
            <a:off x="1812572" y="1383268"/>
            <a:ext cx="1266824" cy="369332"/>
          </a:xfrm>
          <a:prstGeom prst="rect">
            <a:avLst/>
          </a:prstGeom>
          <a:noFill/>
        </p:spPr>
        <p:txBody>
          <a:bodyPr wrap="square" rtlCol="0">
            <a:spAutoFit/>
          </a:bodyPr>
          <a:lstStyle>
            <a:defPPr>
              <a:defRPr lang="zh-CN"/>
            </a:defPPr>
            <a:lvl1pPr>
              <a:defRPr sz="1200">
                <a:solidFill>
                  <a:schemeClr val="tx1">
                    <a:lumMod val="75000"/>
                    <a:lumOff val="25000"/>
                  </a:schemeClr>
                </a:solidFill>
              </a:defRPr>
            </a:lvl1pPr>
          </a:lstStyle>
          <a:p>
            <a:r>
              <a:rPr lang="zh-CN" altLang="en-US" sz="1800" b="1" smtClean="0"/>
              <a:t>实现代码</a:t>
            </a:r>
            <a:endParaRPr lang="zh-CN" altLang="en-US" sz="1800" b="1"/>
          </a:p>
        </p:txBody>
      </p:sp>
      <p:sp>
        <p:nvSpPr>
          <p:cNvPr id="17" name="TextBox 16"/>
          <p:cNvSpPr txBox="1"/>
          <p:nvPr/>
        </p:nvSpPr>
        <p:spPr>
          <a:xfrm>
            <a:off x="6326409" y="1383268"/>
            <a:ext cx="1266824" cy="369332"/>
          </a:xfrm>
          <a:prstGeom prst="rect">
            <a:avLst/>
          </a:prstGeom>
          <a:noFill/>
        </p:spPr>
        <p:txBody>
          <a:bodyPr wrap="square" rtlCol="0">
            <a:spAutoFit/>
          </a:bodyPr>
          <a:lstStyle>
            <a:defPPr>
              <a:defRPr lang="zh-CN"/>
            </a:defPPr>
            <a:lvl1pPr>
              <a:defRPr sz="1200">
                <a:solidFill>
                  <a:schemeClr val="tx1">
                    <a:lumMod val="75000"/>
                    <a:lumOff val="25000"/>
                  </a:schemeClr>
                </a:solidFill>
              </a:defRPr>
            </a:lvl1pPr>
          </a:lstStyle>
          <a:p>
            <a:r>
              <a:rPr lang="zh-CN" altLang="en-US" sz="1800" b="1" smtClean="0"/>
              <a:t>输出结果</a:t>
            </a:r>
            <a:endParaRPr lang="zh-CN" altLang="en-US" sz="1800" b="1"/>
          </a:p>
        </p:txBody>
      </p:sp>
      <p:sp>
        <p:nvSpPr>
          <p:cNvPr id="18" name="TextBox 17"/>
          <p:cNvSpPr txBox="1"/>
          <p:nvPr/>
        </p:nvSpPr>
        <p:spPr>
          <a:xfrm>
            <a:off x="704851" y="5403413"/>
            <a:ext cx="8239124" cy="646331"/>
          </a:xfrm>
          <a:prstGeom prst="rect">
            <a:avLst/>
          </a:prstGeom>
          <a:noFill/>
        </p:spPr>
        <p:txBody>
          <a:bodyPr wrap="square" rtlCol="0">
            <a:spAutoFit/>
          </a:bodyPr>
          <a:lstStyle/>
          <a:p>
            <a:r>
              <a:rPr lang="zh-CN" altLang="en-US" dirty="0" smtClean="0">
                <a:solidFill>
                  <a:schemeClr val="bg1"/>
                </a:solidFill>
              </a:rPr>
              <a:t>与</a:t>
            </a:r>
            <a:r>
              <a:rPr lang="en-US" altLang="zh-CN" dirty="0" smtClean="0">
                <a:solidFill>
                  <a:schemeClr val="bg1"/>
                </a:solidFill>
              </a:rPr>
              <a:t>Mahout</a:t>
            </a:r>
            <a:r>
              <a:rPr lang="zh-CN" altLang="zh-CN" dirty="0">
                <a:solidFill>
                  <a:schemeClr val="bg1"/>
                </a:solidFill>
              </a:rPr>
              <a:t>下的</a:t>
            </a:r>
            <a:r>
              <a:rPr lang="en-US" altLang="zh-CN" dirty="0">
                <a:solidFill>
                  <a:schemeClr val="bg1"/>
                </a:solidFill>
              </a:rPr>
              <a:t>k-means</a:t>
            </a:r>
            <a:r>
              <a:rPr lang="zh-CN" altLang="zh-CN" dirty="0">
                <a:solidFill>
                  <a:schemeClr val="bg1"/>
                </a:solidFill>
              </a:rPr>
              <a:t>聚类应用相比，无论在代码量、易用性及运行方式上，</a:t>
            </a:r>
            <a:r>
              <a:rPr lang="en-US" altLang="zh-CN" dirty="0" err="1">
                <a:solidFill>
                  <a:schemeClr val="bg1"/>
                </a:solidFill>
              </a:rPr>
              <a:t>MLlib</a:t>
            </a:r>
            <a:r>
              <a:rPr lang="zh-CN" altLang="zh-CN" dirty="0">
                <a:solidFill>
                  <a:schemeClr val="bg1"/>
                </a:solidFill>
              </a:rPr>
              <a:t>都具有明显的优势</a:t>
            </a:r>
            <a:endParaRPr lang="zh-CN" altLang="en-US" dirty="0">
              <a:solidFill>
                <a:schemeClr val="bg1"/>
              </a:solidFill>
            </a:endParaRPr>
          </a:p>
        </p:txBody>
      </p:sp>
      <p:pic>
        <p:nvPicPr>
          <p:cNvPr id="2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40"/>
          <p:cNvSpPr txBox="1"/>
          <p:nvPr/>
        </p:nvSpPr>
        <p:spPr>
          <a:xfrm>
            <a:off x="499173" y="832925"/>
            <a:ext cx="1736373" cy="369332"/>
          </a:xfrm>
          <a:prstGeom prst="rect">
            <a:avLst/>
          </a:prstGeom>
          <a:noFill/>
        </p:spPr>
        <p:txBody>
          <a:bodyPr wrap="none" rtlCol="0">
            <a:spAutoFit/>
          </a:bodyPr>
          <a:lstStyle/>
          <a:p>
            <a:r>
              <a:rPr lang="en-US" altLang="zh-CN" b="1" dirty="0" smtClean="0">
                <a:solidFill>
                  <a:srgbClr val="3D89BC"/>
                </a:solidFill>
              </a:rPr>
              <a:t>4.2.1 </a:t>
            </a:r>
            <a:r>
              <a:rPr lang="zh-CN" altLang="en-US" b="1" dirty="0" smtClean="0">
                <a:solidFill>
                  <a:srgbClr val="3D89BC"/>
                </a:solidFill>
              </a:rPr>
              <a:t>聚类算法</a:t>
            </a:r>
            <a:endParaRPr lang="en-US" altLang="zh-CN" b="1" dirty="0">
              <a:solidFill>
                <a:srgbClr val="3D89BC"/>
              </a:solidFill>
            </a:endParaRPr>
          </a:p>
        </p:txBody>
      </p:sp>
      <p:sp>
        <p:nvSpPr>
          <p:cNvPr id="27" name="椭圆 2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693780" y="3610154"/>
            <a:ext cx="4231145" cy="2428980"/>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20681" cy="415498"/>
          </a:xfrm>
          <a:prstGeom prst="rect">
            <a:avLst/>
          </a:prstGeom>
          <a:noFill/>
        </p:spPr>
        <p:txBody>
          <a:bodyPr wrap="none" rtlCol="0">
            <a:spAutoFit/>
          </a:bodyPr>
          <a:lstStyle/>
          <a:p>
            <a:r>
              <a:rPr lang="en-US" altLang="zh-CN" sz="2100" b="1" spc="225" smtClean="0">
                <a:solidFill>
                  <a:prstClr val="white"/>
                </a:solidFill>
              </a:rPr>
              <a:t>4.2</a:t>
            </a:r>
            <a:r>
              <a:rPr lang="zh-CN" altLang="en-US" sz="2100" b="1" spc="225" smtClean="0">
                <a:solidFill>
                  <a:prstClr val="white"/>
                </a:solidFill>
              </a:rPr>
              <a:t> </a:t>
            </a:r>
            <a:r>
              <a:rPr lang="en-US" altLang="zh-CN" sz="2100" b="1" spc="225" smtClean="0">
                <a:solidFill>
                  <a:prstClr val="white"/>
                </a:solidFill>
              </a:rPr>
              <a:t>Spark MLlib</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5" name="矩形 14"/>
          <p:cNvSpPr/>
          <p:nvPr/>
        </p:nvSpPr>
        <p:spPr>
          <a:xfrm>
            <a:off x="298321" y="1416030"/>
            <a:ext cx="8397414" cy="759182"/>
          </a:xfrm>
          <a:prstGeom prst="rect">
            <a:avLst/>
          </a:prstGeom>
          <a:solidFill>
            <a:srgbClr val="EAEAEA"/>
          </a:solidFill>
        </p:spPr>
        <p:txBody>
          <a:bodyPr wrap="square">
            <a:spAutoFit/>
          </a:bodyPr>
          <a:lstStyle/>
          <a:p>
            <a:pPr>
              <a:lnSpc>
                <a:spcPts val="2600"/>
              </a:lnSpc>
            </a:pPr>
            <a:r>
              <a:rPr lang="zh-CN" altLang="zh-CN">
                <a:solidFill>
                  <a:schemeClr val="bg2">
                    <a:lumMod val="25000"/>
                  </a:schemeClr>
                </a:solidFill>
              </a:rPr>
              <a:t>回归算法和分类算法都是有监督的学习，分类算法预测的结果是离散的类别，而回归算法预测的结果是连续的数值</a:t>
            </a:r>
            <a:endParaRPr lang="zh-CN" altLang="en-US">
              <a:solidFill>
                <a:schemeClr val="bg2">
                  <a:lumMod val="25000"/>
                </a:schemeClr>
              </a:solidFill>
            </a:endParaRPr>
          </a:p>
        </p:txBody>
      </p:sp>
      <p:sp>
        <p:nvSpPr>
          <p:cNvPr id="11" name="TextBox 10"/>
          <p:cNvSpPr txBox="1"/>
          <p:nvPr/>
        </p:nvSpPr>
        <p:spPr>
          <a:xfrm>
            <a:off x="609600" y="2409825"/>
            <a:ext cx="8168360" cy="1200329"/>
          </a:xfrm>
          <a:prstGeom prst="rect">
            <a:avLst/>
          </a:prstGeom>
          <a:noFill/>
        </p:spPr>
        <p:txBody>
          <a:bodyPr wrap="square" rtlCol="0">
            <a:spAutoFit/>
          </a:bodyPr>
          <a:lstStyle/>
          <a:p>
            <a:pPr marL="285750" indent="-285750">
              <a:buFont typeface="Wingdings" panose="05000000000000000000" pitchFamily="2" charset="2"/>
              <a:buChar char="l"/>
            </a:pPr>
            <a:r>
              <a:rPr lang="zh-CN" altLang="zh-CN" smtClean="0">
                <a:solidFill>
                  <a:schemeClr val="bg2">
                    <a:lumMod val="25000"/>
                  </a:schemeClr>
                </a:solidFill>
              </a:rPr>
              <a:t>线性回归</a:t>
            </a:r>
            <a:r>
              <a:rPr lang="en-US" altLang="zh-CN">
                <a:solidFill>
                  <a:schemeClr val="bg2">
                    <a:lumMod val="25000"/>
                  </a:schemeClr>
                </a:solidFill>
              </a:rPr>
              <a:t>——</a:t>
            </a:r>
            <a:r>
              <a:rPr lang="zh-CN" altLang="zh-CN" smtClean="0">
                <a:solidFill>
                  <a:schemeClr val="bg2">
                    <a:lumMod val="25000"/>
                  </a:schemeClr>
                </a:solidFill>
              </a:rPr>
              <a:t>最</a:t>
            </a:r>
            <a:r>
              <a:rPr lang="zh-CN" altLang="zh-CN">
                <a:solidFill>
                  <a:schemeClr val="bg2">
                    <a:lumMod val="25000"/>
                  </a:schemeClr>
                </a:solidFill>
              </a:rPr>
              <a:t>常用的算法</a:t>
            </a:r>
            <a:r>
              <a:rPr lang="zh-CN" altLang="zh-CN" smtClean="0">
                <a:solidFill>
                  <a:schemeClr val="bg2">
                    <a:lumMod val="25000"/>
                  </a:schemeClr>
                </a:solidFill>
              </a:rPr>
              <a:t>之一</a:t>
            </a:r>
            <a:r>
              <a:rPr lang="zh-CN" altLang="en-US" smtClean="0">
                <a:solidFill>
                  <a:schemeClr val="bg2">
                    <a:lumMod val="25000"/>
                  </a:schemeClr>
                </a:solidFill>
              </a:rPr>
              <a:t>，</a:t>
            </a:r>
            <a:r>
              <a:rPr lang="zh-CN" altLang="zh-CN">
                <a:solidFill>
                  <a:schemeClr val="bg2">
                    <a:lumMod val="25000"/>
                  </a:schemeClr>
                </a:solidFill>
              </a:rPr>
              <a:t>使用输入值的线性组合来预测输出</a:t>
            </a:r>
            <a:r>
              <a:rPr lang="zh-CN" altLang="zh-CN" smtClean="0">
                <a:solidFill>
                  <a:schemeClr val="bg2">
                    <a:lumMod val="25000"/>
                  </a:schemeClr>
                </a:solidFill>
              </a:rPr>
              <a:t>值</a:t>
            </a:r>
            <a:endParaRPr lang="en-US" altLang="zh-CN" smtClean="0">
              <a:solidFill>
                <a:schemeClr val="bg2">
                  <a:lumMod val="25000"/>
                </a:schemeClr>
              </a:solidFill>
            </a:endParaRPr>
          </a:p>
          <a:p>
            <a:pPr marL="285750" indent="-285750">
              <a:buFont typeface="Wingdings" panose="05000000000000000000" pitchFamily="2" charset="2"/>
              <a:buChar char="l"/>
            </a:pPr>
            <a:endParaRPr lang="en-US" altLang="zh-CN" smtClean="0">
              <a:solidFill>
                <a:schemeClr val="bg2">
                  <a:lumMod val="25000"/>
                </a:schemeClr>
              </a:solidFill>
            </a:endParaRPr>
          </a:p>
          <a:p>
            <a:pPr marL="285750" indent="-285750">
              <a:buFont typeface="Wingdings" panose="05000000000000000000" pitchFamily="2" charset="2"/>
              <a:buChar char="l"/>
            </a:pPr>
            <a:r>
              <a:rPr lang="zh-CN" altLang="zh-CN">
                <a:solidFill>
                  <a:schemeClr val="bg2">
                    <a:lumMod val="25000"/>
                  </a:schemeClr>
                </a:solidFill>
              </a:rPr>
              <a:t>类</a:t>
            </a:r>
            <a:r>
              <a:rPr lang="en-US" altLang="zh-CN" smtClean="0">
                <a:solidFill>
                  <a:schemeClr val="bg2">
                    <a:lumMod val="25000"/>
                  </a:schemeClr>
                </a:solidFill>
              </a:rPr>
              <a:t>LinearRegressionWithSGD——</a:t>
            </a:r>
            <a:r>
              <a:rPr lang="en-US" altLang="zh-CN">
                <a:solidFill>
                  <a:schemeClr val="bg2">
                    <a:lumMod val="25000"/>
                  </a:schemeClr>
                </a:solidFill>
              </a:rPr>
              <a:t>MLlib</a:t>
            </a:r>
            <a:r>
              <a:rPr lang="zh-CN" altLang="zh-CN">
                <a:solidFill>
                  <a:schemeClr val="bg2">
                    <a:lumMod val="25000"/>
                  </a:schemeClr>
                </a:solidFill>
              </a:rPr>
              <a:t>实现线性回归算法的常用类</a:t>
            </a:r>
            <a:r>
              <a:rPr lang="zh-CN" altLang="zh-CN" smtClean="0">
                <a:solidFill>
                  <a:schemeClr val="bg2">
                    <a:lumMod val="25000"/>
                  </a:schemeClr>
                </a:solidFill>
              </a:rPr>
              <a:t>之一</a:t>
            </a:r>
            <a:r>
              <a:rPr lang="zh-CN" altLang="en-US" smtClean="0">
                <a:solidFill>
                  <a:schemeClr val="bg2">
                    <a:lumMod val="25000"/>
                  </a:schemeClr>
                </a:solidFill>
              </a:rPr>
              <a:t>，</a:t>
            </a:r>
            <a:r>
              <a:rPr lang="zh-CN" altLang="zh-CN">
                <a:solidFill>
                  <a:schemeClr val="bg2">
                    <a:lumMod val="25000"/>
                  </a:schemeClr>
                </a:solidFill>
              </a:rPr>
              <a:t>基于随机梯度下降实现线性回归</a:t>
            </a:r>
            <a:endParaRPr lang="zh-CN" altLang="en-US">
              <a:solidFill>
                <a:schemeClr val="bg2">
                  <a:lumMod val="25000"/>
                </a:schemeClr>
              </a:solidFill>
            </a:endParaRPr>
          </a:p>
        </p:txBody>
      </p:sp>
      <p:sp>
        <p:nvSpPr>
          <p:cNvPr id="25" name="矩形 24"/>
          <p:cNvSpPr/>
          <p:nvPr/>
        </p:nvSpPr>
        <p:spPr>
          <a:xfrm>
            <a:off x="704850" y="3771900"/>
            <a:ext cx="2286000" cy="8001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1371600" y="3890575"/>
            <a:ext cx="952500" cy="276999"/>
          </a:xfrm>
          <a:prstGeom prst="rect">
            <a:avLst/>
          </a:prstGeom>
          <a:noFill/>
        </p:spPr>
        <p:txBody>
          <a:bodyPr wrap="square" rtlCol="0">
            <a:spAutoFit/>
          </a:bodyPr>
          <a:lstStyle/>
          <a:p>
            <a:r>
              <a:rPr lang="zh-CN" altLang="en-US" sz="1200" b="1" smtClean="0">
                <a:solidFill>
                  <a:schemeClr val="bg1"/>
                </a:solidFill>
              </a:rPr>
              <a:t>输入函数</a:t>
            </a:r>
            <a:endParaRPr lang="zh-CN" altLang="en-US" sz="1200" b="1">
              <a:solidFill>
                <a:schemeClr val="bg1"/>
              </a:solidFill>
            </a:endParaRPr>
          </a:p>
        </p:txBody>
      </p:sp>
      <p:sp>
        <p:nvSpPr>
          <p:cNvPr id="27" name="TextBox 26"/>
          <p:cNvSpPr txBox="1"/>
          <p:nvPr/>
        </p:nvSpPr>
        <p:spPr>
          <a:xfrm>
            <a:off x="1104900" y="4129473"/>
            <a:ext cx="1493494" cy="276999"/>
          </a:xfrm>
          <a:prstGeom prst="rect">
            <a:avLst/>
          </a:prstGeom>
          <a:noFill/>
        </p:spPr>
        <p:txBody>
          <a:bodyPr wrap="square" rtlCol="0">
            <a:spAutoFit/>
          </a:bodyPr>
          <a:lstStyle/>
          <a:p>
            <a:r>
              <a:rPr lang="en-US" altLang="zh-CN" sz="1200" b="1">
                <a:solidFill>
                  <a:schemeClr val="bg1"/>
                </a:solidFill>
              </a:rPr>
              <a:t>y=0.5*x1+0.2*x2</a:t>
            </a:r>
            <a:endParaRPr lang="zh-CN" altLang="en-US" sz="1200" b="1">
              <a:solidFill>
                <a:schemeClr val="bg1"/>
              </a:solidFill>
            </a:endParaRPr>
          </a:p>
        </p:txBody>
      </p:sp>
      <p:pic>
        <p:nvPicPr>
          <p:cNvPr id="21506" name="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69669" y="4648484"/>
            <a:ext cx="14097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298321" y="5066810"/>
            <a:ext cx="952500" cy="276999"/>
          </a:xfrm>
          <a:prstGeom prst="rect">
            <a:avLst/>
          </a:prstGeom>
          <a:noFill/>
        </p:spPr>
        <p:txBody>
          <a:bodyPr wrap="square" rtlCol="0">
            <a:spAutoFit/>
          </a:bodyPr>
          <a:lstStyle/>
          <a:p>
            <a:r>
              <a:rPr lang="zh-CN" altLang="en-US" sz="1200" b="1" smtClean="0">
                <a:solidFill>
                  <a:schemeClr val="tx1">
                    <a:lumMod val="75000"/>
                    <a:lumOff val="25000"/>
                  </a:schemeClr>
                </a:solidFill>
              </a:rPr>
              <a:t>输入数据</a:t>
            </a:r>
            <a:endParaRPr lang="zh-CN" altLang="en-US" sz="1200" b="1">
              <a:solidFill>
                <a:schemeClr val="tx1">
                  <a:lumMod val="75000"/>
                  <a:lumOff val="25000"/>
                </a:schemeClr>
              </a:solidFill>
            </a:endParaRPr>
          </a:p>
        </p:txBody>
      </p:sp>
      <p:sp>
        <p:nvSpPr>
          <p:cNvPr id="28" name="右箭头 27"/>
          <p:cNvSpPr/>
          <p:nvPr/>
        </p:nvSpPr>
        <p:spPr>
          <a:xfrm>
            <a:off x="3495674" y="4406472"/>
            <a:ext cx="857249" cy="517953"/>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693780" y="4171950"/>
            <a:ext cx="4364495" cy="1292662"/>
          </a:xfrm>
          <a:prstGeom prst="rect">
            <a:avLst/>
          </a:prstGeom>
          <a:noFill/>
        </p:spPr>
        <p:txBody>
          <a:bodyPr wrap="square" rtlCol="0">
            <a:spAutoFit/>
          </a:bodyPr>
          <a:lstStyle/>
          <a:p>
            <a:r>
              <a:rPr lang="en-US" altLang="zh-CN" sz="1200"/>
              <a:t>weights: [0.5000000000539042,0.1999999999989402], </a:t>
            </a:r>
            <a:r>
              <a:rPr lang="en-US" altLang="zh-CN" sz="1200" smtClean="0"/>
              <a:t>intercept:0.0</a:t>
            </a:r>
            <a:endParaRPr lang="en-US" altLang="zh-CN" sz="1200" smtClean="0"/>
          </a:p>
          <a:p>
            <a:endParaRPr lang="zh-CN" altLang="zh-CN" sz="1200"/>
          </a:p>
          <a:p>
            <a:endParaRPr lang="en-US" altLang="zh-CN" sz="1200" smtClean="0"/>
          </a:p>
          <a:p>
            <a:r>
              <a:rPr lang="en-US" altLang="zh-CN" sz="1200" smtClean="0"/>
              <a:t>training </a:t>
            </a:r>
            <a:r>
              <a:rPr lang="en-US" altLang="zh-CN" sz="1200"/>
              <a:t>Mean Squared Error = 9.576567731363342E-20</a:t>
            </a:r>
            <a:endParaRPr lang="zh-CN" altLang="zh-CN" sz="1200"/>
          </a:p>
          <a:p>
            <a:endParaRPr lang="zh-CN" altLang="en-US"/>
          </a:p>
        </p:txBody>
      </p:sp>
      <p:sp>
        <p:nvSpPr>
          <p:cNvPr id="32" name="TextBox 31"/>
          <p:cNvSpPr txBox="1"/>
          <p:nvPr/>
        </p:nvSpPr>
        <p:spPr>
          <a:xfrm>
            <a:off x="6125378" y="3790950"/>
            <a:ext cx="952500" cy="276999"/>
          </a:xfrm>
          <a:prstGeom prst="rect">
            <a:avLst/>
          </a:prstGeom>
          <a:noFill/>
        </p:spPr>
        <p:txBody>
          <a:bodyPr wrap="square" rtlCol="0">
            <a:spAutoFit/>
          </a:bodyPr>
          <a:lstStyle/>
          <a:p>
            <a:r>
              <a:rPr lang="zh-CN" altLang="en-US" sz="1200" b="1" smtClean="0">
                <a:solidFill>
                  <a:schemeClr val="tx1">
                    <a:lumMod val="75000"/>
                    <a:lumOff val="25000"/>
                  </a:schemeClr>
                </a:solidFill>
              </a:rPr>
              <a:t>输出结果</a:t>
            </a:r>
            <a:endParaRPr lang="zh-CN" altLang="en-US" sz="1200" b="1">
              <a:solidFill>
                <a:schemeClr val="tx1">
                  <a:lumMod val="75000"/>
                  <a:lumOff val="25000"/>
                </a:schemeClr>
              </a:solidFill>
            </a:endParaRPr>
          </a:p>
        </p:txBody>
      </p:sp>
      <p:pic>
        <p:nvPicPr>
          <p:cNvPr id="23"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7" name="文本框 40"/>
          <p:cNvSpPr txBox="1"/>
          <p:nvPr/>
        </p:nvSpPr>
        <p:spPr>
          <a:xfrm>
            <a:off x="499173" y="832925"/>
            <a:ext cx="1736373" cy="369332"/>
          </a:xfrm>
          <a:prstGeom prst="rect">
            <a:avLst/>
          </a:prstGeom>
          <a:noFill/>
        </p:spPr>
        <p:txBody>
          <a:bodyPr wrap="none" rtlCol="0">
            <a:spAutoFit/>
          </a:bodyPr>
          <a:lstStyle/>
          <a:p>
            <a:r>
              <a:rPr lang="en-US" altLang="zh-CN" b="1" dirty="0" smtClean="0">
                <a:solidFill>
                  <a:srgbClr val="3D89BC"/>
                </a:solidFill>
              </a:rPr>
              <a:t>4.2.2 </a:t>
            </a:r>
            <a:r>
              <a:rPr lang="zh-CN" altLang="en-US" b="1" dirty="0" smtClean="0">
                <a:solidFill>
                  <a:srgbClr val="3D89BC"/>
                </a:solidFill>
              </a:rPr>
              <a:t>回归算法</a:t>
            </a:r>
            <a:endParaRPr lang="en-US" altLang="zh-CN" b="1" dirty="0">
              <a:solidFill>
                <a:srgbClr val="3D89BC"/>
              </a:solidFill>
            </a:endParaRPr>
          </a:p>
        </p:txBody>
      </p:sp>
      <p:sp>
        <p:nvSpPr>
          <p:cNvPr id="38" name="椭圆 37"/>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006820" y="1817489"/>
            <a:ext cx="1047750" cy="2686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20681" cy="415498"/>
          </a:xfrm>
          <a:prstGeom prst="rect">
            <a:avLst/>
          </a:prstGeom>
          <a:noFill/>
        </p:spPr>
        <p:txBody>
          <a:bodyPr wrap="none" rtlCol="0">
            <a:spAutoFit/>
          </a:bodyPr>
          <a:lstStyle/>
          <a:p>
            <a:r>
              <a:rPr lang="en-US" altLang="zh-CN" sz="2100" b="1" spc="225" smtClean="0">
                <a:solidFill>
                  <a:prstClr val="white"/>
                </a:solidFill>
              </a:rPr>
              <a:t>4.2</a:t>
            </a:r>
            <a:r>
              <a:rPr lang="zh-CN" altLang="en-US" sz="2100" b="1" spc="225" smtClean="0">
                <a:solidFill>
                  <a:prstClr val="white"/>
                </a:solidFill>
              </a:rPr>
              <a:t> </a:t>
            </a:r>
            <a:r>
              <a:rPr lang="en-US" altLang="zh-CN" sz="2100" b="1" spc="225" smtClean="0">
                <a:solidFill>
                  <a:prstClr val="white"/>
                </a:solidFill>
              </a:rPr>
              <a:t>Spark MLlib</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1" name="TextBox 10"/>
          <p:cNvSpPr txBox="1"/>
          <p:nvPr/>
        </p:nvSpPr>
        <p:spPr>
          <a:xfrm>
            <a:off x="1149695" y="1817489"/>
            <a:ext cx="825225" cy="2954655"/>
          </a:xfrm>
          <a:prstGeom prst="rect">
            <a:avLst/>
          </a:prstGeom>
          <a:noFill/>
        </p:spPr>
        <p:txBody>
          <a:bodyPr wrap="square" rtlCol="0">
            <a:spAutoFit/>
          </a:bodyPr>
          <a:lstStyle/>
          <a:p>
            <a:r>
              <a:rPr lang="en-US" altLang="zh-CN" sz="1400">
                <a:solidFill>
                  <a:schemeClr val="bg1"/>
                </a:solidFill>
              </a:rPr>
              <a:t>0,1 0 0</a:t>
            </a:r>
            <a:endParaRPr lang="zh-CN" altLang="zh-CN" sz="1400">
              <a:solidFill>
                <a:schemeClr val="bg1"/>
              </a:solidFill>
            </a:endParaRPr>
          </a:p>
          <a:p>
            <a:r>
              <a:rPr lang="en-US" altLang="zh-CN" sz="1400">
                <a:solidFill>
                  <a:schemeClr val="bg1"/>
                </a:solidFill>
              </a:rPr>
              <a:t>0,2 0 0</a:t>
            </a:r>
            <a:endParaRPr lang="zh-CN" altLang="zh-CN" sz="1400">
              <a:solidFill>
                <a:schemeClr val="bg1"/>
              </a:solidFill>
            </a:endParaRPr>
          </a:p>
          <a:p>
            <a:r>
              <a:rPr lang="en-US" altLang="zh-CN" sz="1400">
                <a:solidFill>
                  <a:schemeClr val="bg1"/>
                </a:solidFill>
              </a:rPr>
              <a:t>0,3 0 0</a:t>
            </a:r>
            <a:endParaRPr lang="zh-CN" altLang="zh-CN" sz="1400">
              <a:solidFill>
                <a:schemeClr val="bg1"/>
              </a:solidFill>
            </a:endParaRPr>
          </a:p>
          <a:p>
            <a:r>
              <a:rPr lang="en-US" altLang="zh-CN" sz="1400">
                <a:solidFill>
                  <a:schemeClr val="bg1"/>
                </a:solidFill>
              </a:rPr>
              <a:t>0,4 0 0</a:t>
            </a:r>
            <a:endParaRPr lang="zh-CN" altLang="zh-CN" sz="1400">
              <a:solidFill>
                <a:schemeClr val="bg1"/>
              </a:solidFill>
            </a:endParaRPr>
          </a:p>
          <a:p>
            <a:r>
              <a:rPr lang="en-US" altLang="zh-CN" sz="1400">
                <a:solidFill>
                  <a:schemeClr val="bg1"/>
                </a:solidFill>
              </a:rPr>
              <a:t>1,0 1 0</a:t>
            </a:r>
            <a:endParaRPr lang="zh-CN" altLang="zh-CN" sz="1400">
              <a:solidFill>
                <a:schemeClr val="bg1"/>
              </a:solidFill>
            </a:endParaRPr>
          </a:p>
          <a:p>
            <a:r>
              <a:rPr lang="en-US" altLang="zh-CN" sz="1400">
                <a:solidFill>
                  <a:schemeClr val="bg1"/>
                </a:solidFill>
              </a:rPr>
              <a:t>1,0 2 0</a:t>
            </a:r>
            <a:endParaRPr lang="zh-CN" altLang="zh-CN" sz="1400">
              <a:solidFill>
                <a:schemeClr val="bg1"/>
              </a:solidFill>
            </a:endParaRPr>
          </a:p>
          <a:p>
            <a:r>
              <a:rPr lang="en-US" altLang="zh-CN" sz="1400">
                <a:solidFill>
                  <a:schemeClr val="bg1"/>
                </a:solidFill>
              </a:rPr>
              <a:t>1,0 3 0</a:t>
            </a:r>
            <a:endParaRPr lang="zh-CN" altLang="zh-CN" sz="1400">
              <a:solidFill>
                <a:schemeClr val="bg1"/>
              </a:solidFill>
            </a:endParaRPr>
          </a:p>
          <a:p>
            <a:r>
              <a:rPr lang="en-US" altLang="zh-CN" sz="1400">
                <a:solidFill>
                  <a:schemeClr val="bg1"/>
                </a:solidFill>
              </a:rPr>
              <a:t>1,0 4 0</a:t>
            </a:r>
            <a:endParaRPr lang="zh-CN" altLang="zh-CN" sz="1400">
              <a:solidFill>
                <a:schemeClr val="bg1"/>
              </a:solidFill>
            </a:endParaRPr>
          </a:p>
          <a:p>
            <a:r>
              <a:rPr lang="en-US" altLang="zh-CN" sz="1400">
                <a:solidFill>
                  <a:schemeClr val="bg1"/>
                </a:solidFill>
              </a:rPr>
              <a:t>2,0 0 1</a:t>
            </a:r>
            <a:endParaRPr lang="zh-CN" altLang="zh-CN" sz="1400">
              <a:solidFill>
                <a:schemeClr val="bg1"/>
              </a:solidFill>
            </a:endParaRPr>
          </a:p>
          <a:p>
            <a:r>
              <a:rPr lang="en-US" altLang="zh-CN" sz="1400">
                <a:solidFill>
                  <a:schemeClr val="bg1"/>
                </a:solidFill>
              </a:rPr>
              <a:t>2,0 0 2</a:t>
            </a:r>
            <a:endParaRPr lang="zh-CN" altLang="zh-CN" sz="1400">
              <a:solidFill>
                <a:schemeClr val="bg1"/>
              </a:solidFill>
            </a:endParaRPr>
          </a:p>
          <a:p>
            <a:r>
              <a:rPr lang="en-US" altLang="zh-CN" sz="1400">
                <a:solidFill>
                  <a:schemeClr val="bg1"/>
                </a:solidFill>
              </a:rPr>
              <a:t>2,0 0 3</a:t>
            </a:r>
            <a:endParaRPr lang="zh-CN" altLang="zh-CN" sz="1400">
              <a:solidFill>
                <a:schemeClr val="bg1"/>
              </a:solidFill>
            </a:endParaRPr>
          </a:p>
          <a:p>
            <a:r>
              <a:rPr lang="en-US" altLang="zh-CN" sz="1400">
                <a:solidFill>
                  <a:schemeClr val="bg1"/>
                </a:solidFill>
              </a:rPr>
              <a:t>2,0 0 4</a:t>
            </a:r>
            <a:endParaRPr lang="zh-CN" altLang="zh-CN" sz="1400">
              <a:solidFill>
                <a:schemeClr val="bg1"/>
              </a:solidFill>
            </a:endParaRPr>
          </a:p>
          <a:p>
            <a:endParaRPr lang="zh-CN" altLang="en-US">
              <a:solidFill>
                <a:schemeClr val="bg1"/>
              </a:solidFill>
            </a:endParaRPr>
          </a:p>
        </p:txBody>
      </p:sp>
      <p:sp>
        <p:nvSpPr>
          <p:cNvPr id="14" name="矩形 13"/>
          <p:cNvSpPr/>
          <p:nvPr/>
        </p:nvSpPr>
        <p:spPr>
          <a:xfrm>
            <a:off x="2960533" y="2608064"/>
            <a:ext cx="1257300" cy="5524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Scala</a:t>
            </a:r>
            <a:r>
              <a:rPr lang="zh-CN" altLang="zh-CN"/>
              <a:t>代码</a:t>
            </a:r>
            <a:endParaRPr lang="zh-CN" altLang="en-US"/>
          </a:p>
        </p:txBody>
      </p:sp>
      <p:sp>
        <p:nvSpPr>
          <p:cNvPr id="15" name="TextBox 14"/>
          <p:cNvSpPr txBox="1"/>
          <p:nvPr/>
        </p:nvSpPr>
        <p:spPr>
          <a:xfrm>
            <a:off x="2635595" y="3366373"/>
            <a:ext cx="2152650" cy="369332"/>
          </a:xfrm>
          <a:prstGeom prst="rect">
            <a:avLst/>
          </a:prstGeom>
          <a:noFill/>
        </p:spPr>
        <p:txBody>
          <a:bodyPr wrap="square" rtlCol="0">
            <a:spAutoFit/>
          </a:bodyPr>
          <a:lstStyle/>
          <a:p>
            <a:r>
              <a:rPr lang="zh-CN" altLang="zh-CN" smtClean="0">
                <a:solidFill>
                  <a:schemeClr val="tx1">
                    <a:lumMod val="75000"/>
                    <a:lumOff val="25000"/>
                  </a:schemeClr>
                </a:solidFill>
              </a:rPr>
              <a:t>加载训练</a:t>
            </a:r>
            <a:r>
              <a:rPr lang="zh-CN" altLang="zh-CN">
                <a:solidFill>
                  <a:schemeClr val="tx1">
                    <a:lumMod val="75000"/>
                    <a:lumOff val="25000"/>
                  </a:schemeClr>
                </a:solidFill>
              </a:rPr>
              <a:t>数据文件</a:t>
            </a:r>
            <a:endParaRPr lang="zh-CN" altLang="en-US">
              <a:solidFill>
                <a:schemeClr val="tx1">
                  <a:lumMod val="75000"/>
                  <a:lumOff val="25000"/>
                </a:schemeClr>
              </a:solidFill>
            </a:endParaRPr>
          </a:p>
        </p:txBody>
      </p:sp>
      <p:cxnSp>
        <p:nvCxnSpPr>
          <p:cNvPr id="18" name="直接箭头连接符 17"/>
          <p:cNvCxnSpPr/>
          <p:nvPr/>
        </p:nvCxnSpPr>
        <p:spPr>
          <a:xfrm>
            <a:off x="3521420" y="3823573"/>
            <a:ext cx="0" cy="333375"/>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49895" y="4218146"/>
            <a:ext cx="1562100" cy="369332"/>
          </a:xfrm>
          <a:prstGeom prst="rect">
            <a:avLst/>
          </a:prstGeom>
          <a:noFill/>
        </p:spPr>
        <p:txBody>
          <a:bodyPr wrap="square" rtlCol="0">
            <a:spAutoFit/>
          </a:bodyPr>
          <a:lstStyle/>
          <a:p>
            <a:r>
              <a:rPr lang="zh-CN" altLang="zh-CN">
                <a:solidFill>
                  <a:schemeClr val="tx1">
                    <a:lumMod val="75000"/>
                    <a:lumOff val="25000"/>
                  </a:schemeClr>
                </a:solidFill>
              </a:rPr>
              <a:t>解析每行数据</a:t>
            </a:r>
            <a:endParaRPr lang="zh-CN" altLang="en-US">
              <a:solidFill>
                <a:schemeClr val="tx1">
                  <a:lumMod val="75000"/>
                  <a:lumOff val="25000"/>
                </a:schemeClr>
              </a:solidFill>
            </a:endParaRPr>
          </a:p>
        </p:txBody>
      </p:sp>
      <p:cxnSp>
        <p:nvCxnSpPr>
          <p:cNvPr id="20" name="直接箭头连接符 19"/>
          <p:cNvCxnSpPr/>
          <p:nvPr/>
        </p:nvCxnSpPr>
        <p:spPr>
          <a:xfrm>
            <a:off x="2276467" y="2875716"/>
            <a:ext cx="5210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3521420" y="4587478"/>
            <a:ext cx="0" cy="333375"/>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70058" y="4922996"/>
            <a:ext cx="1562100" cy="369332"/>
          </a:xfrm>
          <a:prstGeom prst="rect">
            <a:avLst/>
          </a:prstGeom>
          <a:noFill/>
        </p:spPr>
        <p:txBody>
          <a:bodyPr wrap="square" rtlCol="0">
            <a:spAutoFit/>
          </a:bodyPr>
          <a:lstStyle/>
          <a:p>
            <a:r>
              <a:rPr lang="zh-CN" altLang="en-US" smtClean="0">
                <a:solidFill>
                  <a:schemeClr val="tx1">
                    <a:lumMod val="75000"/>
                    <a:lumOff val="25000"/>
                  </a:schemeClr>
                </a:solidFill>
              </a:rPr>
              <a:t>训练模型</a:t>
            </a:r>
            <a:endParaRPr lang="zh-CN" altLang="en-US">
              <a:solidFill>
                <a:schemeClr val="tx1">
                  <a:lumMod val="75000"/>
                  <a:lumOff val="25000"/>
                </a:schemeClr>
              </a:solidFill>
            </a:endParaRPr>
          </a:p>
        </p:txBody>
      </p:sp>
      <p:sp>
        <p:nvSpPr>
          <p:cNvPr id="29" name="TextBox 28"/>
          <p:cNvSpPr txBox="1"/>
          <p:nvPr/>
        </p:nvSpPr>
        <p:spPr>
          <a:xfrm>
            <a:off x="2960533" y="5557242"/>
            <a:ext cx="1351462" cy="369332"/>
          </a:xfrm>
          <a:prstGeom prst="rect">
            <a:avLst/>
          </a:prstGeom>
          <a:noFill/>
        </p:spPr>
        <p:txBody>
          <a:bodyPr wrap="square" rtlCol="0">
            <a:spAutoFit/>
          </a:bodyPr>
          <a:lstStyle/>
          <a:p>
            <a:r>
              <a:rPr lang="zh-CN" altLang="en-US" smtClean="0">
                <a:solidFill>
                  <a:schemeClr val="tx1">
                    <a:lumMod val="75000"/>
                    <a:lumOff val="25000"/>
                  </a:schemeClr>
                </a:solidFill>
              </a:rPr>
              <a:t>预测分类</a:t>
            </a:r>
            <a:endParaRPr lang="zh-CN" altLang="en-US">
              <a:solidFill>
                <a:schemeClr val="tx1">
                  <a:lumMod val="75000"/>
                  <a:lumOff val="25000"/>
                </a:schemeClr>
              </a:solidFill>
            </a:endParaRPr>
          </a:p>
        </p:txBody>
      </p:sp>
      <p:cxnSp>
        <p:nvCxnSpPr>
          <p:cNvPr id="30" name="直接箭头连接符 29"/>
          <p:cNvCxnSpPr/>
          <p:nvPr/>
        </p:nvCxnSpPr>
        <p:spPr>
          <a:xfrm>
            <a:off x="3521420" y="5275183"/>
            <a:ext cx="0" cy="333375"/>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4467217" y="2875716"/>
            <a:ext cx="9020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93095" y="2436614"/>
            <a:ext cx="3238500" cy="1200329"/>
          </a:xfrm>
          <a:prstGeom prst="rect">
            <a:avLst/>
          </a:prstGeom>
          <a:noFill/>
        </p:spPr>
        <p:txBody>
          <a:bodyPr wrap="square" rtlCol="0">
            <a:spAutoFit/>
          </a:bodyPr>
          <a:lstStyle/>
          <a:p>
            <a:r>
              <a:rPr lang="en-US" altLang="zh-CN">
                <a:solidFill>
                  <a:schemeClr val="tx1">
                    <a:lumMod val="75000"/>
                    <a:lumOff val="25000"/>
                  </a:schemeClr>
                </a:solidFill>
              </a:rPr>
              <a:t>Vector(0 0 9) 's label is </a:t>
            </a:r>
            <a:r>
              <a:rPr lang="en-US" altLang="zh-CN" smtClean="0">
                <a:solidFill>
                  <a:schemeClr val="tx1">
                    <a:lumMod val="75000"/>
                    <a:lumOff val="25000"/>
                  </a:schemeClr>
                </a:solidFill>
              </a:rPr>
              <a:t>2.0</a:t>
            </a:r>
            <a:endParaRPr lang="en-US" altLang="zh-CN" smtClean="0">
              <a:solidFill>
                <a:schemeClr val="tx1">
                  <a:lumMod val="75000"/>
                  <a:lumOff val="25000"/>
                </a:schemeClr>
              </a:solidFill>
            </a:endParaRPr>
          </a:p>
          <a:p>
            <a:endParaRPr lang="zh-CN" altLang="zh-CN">
              <a:solidFill>
                <a:schemeClr val="tx1">
                  <a:lumMod val="75000"/>
                  <a:lumOff val="25000"/>
                </a:schemeClr>
              </a:solidFill>
            </a:endParaRPr>
          </a:p>
          <a:p>
            <a:r>
              <a:rPr lang="en-US" altLang="zh-CN">
                <a:solidFill>
                  <a:schemeClr val="tx1">
                    <a:lumMod val="75000"/>
                    <a:lumOff val="25000"/>
                  </a:schemeClr>
                </a:solidFill>
              </a:rPr>
              <a:t>Accuracy: 1.0</a:t>
            </a:r>
            <a:endParaRPr lang="zh-CN" altLang="zh-CN">
              <a:solidFill>
                <a:schemeClr val="tx1">
                  <a:lumMod val="75000"/>
                  <a:lumOff val="25000"/>
                </a:schemeClr>
              </a:solidFill>
            </a:endParaRPr>
          </a:p>
          <a:p>
            <a:endParaRPr lang="zh-CN" altLang="en-US">
              <a:solidFill>
                <a:schemeClr val="tx1">
                  <a:lumMod val="75000"/>
                  <a:lumOff val="25000"/>
                </a:schemeClr>
              </a:solidFill>
            </a:endParaRPr>
          </a:p>
        </p:txBody>
      </p:sp>
      <p:sp>
        <p:nvSpPr>
          <p:cNvPr id="36" name="TextBox 35"/>
          <p:cNvSpPr txBox="1"/>
          <p:nvPr/>
        </p:nvSpPr>
        <p:spPr>
          <a:xfrm>
            <a:off x="4497733" y="2507664"/>
            <a:ext cx="814388" cy="276999"/>
          </a:xfrm>
          <a:prstGeom prst="rect">
            <a:avLst/>
          </a:prstGeom>
          <a:noFill/>
        </p:spPr>
        <p:txBody>
          <a:bodyPr wrap="square" rtlCol="0">
            <a:spAutoFit/>
          </a:bodyPr>
          <a:lstStyle/>
          <a:p>
            <a:r>
              <a:rPr lang="zh-CN" altLang="en-US" sz="1200" smtClean="0">
                <a:solidFill>
                  <a:schemeClr val="tx1">
                    <a:lumMod val="75000"/>
                    <a:lumOff val="25000"/>
                  </a:schemeClr>
                </a:solidFill>
              </a:rPr>
              <a:t>输出程序</a:t>
            </a:r>
            <a:endParaRPr lang="zh-CN" altLang="en-US" sz="1200">
              <a:solidFill>
                <a:schemeClr val="tx1">
                  <a:lumMod val="75000"/>
                  <a:lumOff val="25000"/>
                </a:schemeClr>
              </a:solidFill>
            </a:endParaRPr>
          </a:p>
        </p:txBody>
      </p:sp>
      <p:pic>
        <p:nvPicPr>
          <p:cNvPr id="2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5"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9" name="文本框 40"/>
          <p:cNvSpPr txBox="1"/>
          <p:nvPr/>
        </p:nvSpPr>
        <p:spPr>
          <a:xfrm>
            <a:off x="499173" y="832925"/>
            <a:ext cx="1736373" cy="369332"/>
          </a:xfrm>
          <a:prstGeom prst="rect">
            <a:avLst/>
          </a:prstGeom>
          <a:noFill/>
        </p:spPr>
        <p:txBody>
          <a:bodyPr wrap="none" rtlCol="0">
            <a:spAutoFit/>
          </a:bodyPr>
          <a:lstStyle/>
          <a:p>
            <a:r>
              <a:rPr lang="en-US" altLang="zh-CN" b="1" dirty="0" smtClean="0">
                <a:solidFill>
                  <a:srgbClr val="3D89BC"/>
                </a:solidFill>
              </a:rPr>
              <a:t>4.2.3 </a:t>
            </a:r>
            <a:r>
              <a:rPr lang="zh-CN" altLang="en-US" b="1" dirty="0" smtClean="0">
                <a:solidFill>
                  <a:srgbClr val="3D89BC"/>
                </a:solidFill>
              </a:rPr>
              <a:t>分类算法</a:t>
            </a:r>
            <a:endParaRPr lang="en-US" altLang="zh-CN" b="1" dirty="0">
              <a:solidFill>
                <a:srgbClr val="3D89BC"/>
              </a:solidFill>
            </a:endParaRPr>
          </a:p>
        </p:txBody>
      </p:sp>
      <p:sp>
        <p:nvSpPr>
          <p:cNvPr id="40" name="椭圆 39"/>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720681" cy="415498"/>
          </a:xfrm>
          <a:prstGeom prst="rect">
            <a:avLst/>
          </a:prstGeom>
          <a:noFill/>
        </p:spPr>
        <p:txBody>
          <a:bodyPr wrap="none" rtlCol="0">
            <a:spAutoFit/>
          </a:bodyPr>
          <a:lstStyle/>
          <a:p>
            <a:r>
              <a:rPr lang="en-US" altLang="zh-CN" sz="2100" b="1" spc="225" smtClean="0">
                <a:solidFill>
                  <a:prstClr val="white"/>
                </a:solidFill>
              </a:rPr>
              <a:t>4.2</a:t>
            </a:r>
            <a:r>
              <a:rPr lang="zh-CN" altLang="en-US" sz="2100" b="1" spc="225" smtClean="0">
                <a:solidFill>
                  <a:prstClr val="white"/>
                </a:solidFill>
              </a:rPr>
              <a:t> </a:t>
            </a:r>
            <a:r>
              <a:rPr lang="en-US" altLang="zh-CN" sz="2100" b="1" spc="225" smtClean="0">
                <a:solidFill>
                  <a:prstClr val="white"/>
                </a:solidFill>
              </a:rPr>
              <a:t>Spark MLlib</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2" name="矩形 11"/>
          <p:cNvSpPr/>
          <p:nvPr/>
        </p:nvSpPr>
        <p:spPr>
          <a:xfrm>
            <a:off x="323850" y="1454079"/>
            <a:ext cx="8417814" cy="5255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95275" y="2970732"/>
            <a:ext cx="8004431" cy="2308324"/>
          </a:xfrm>
          <a:prstGeom prst="rect">
            <a:avLst/>
          </a:prstGeom>
        </p:spPr>
        <p:txBody>
          <a:bodyPr wrap="square">
            <a:spAutoFit/>
          </a:bodyPr>
          <a:lstStyle/>
          <a:p>
            <a:pPr marL="285750" indent="-285750">
              <a:lnSpc>
                <a:spcPct val="200000"/>
              </a:lnSpc>
              <a:buFont typeface="Wingdings" panose="05000000000000000000" pitchFamily="2" charset="2"/>
              <a:buChar char="l"/>
            </a:pPr>
            <a:r>
              <a:rPr lang="zh-CN" altLang="zh-CN">
                <a:solidFill>
                  <a:schemeClr val="tx1">
                    <a:lumMod val="75000"/>
                    <a:lumOff val="25000"/>
                  </a:schemeClr>
                </a:solidFill>
              </a:rPr>
              <a:t>先加载了训练数据文件</a:t>
            </a:r>
            <a:r>
              <a:rPr lang="zh-CN" altLang="en-US">
                <a:solidFill>
                  <a:schemeClr val="tx1">
                    <a:lumMod val="75000"/>
                    <a:lumOff val="25000"/>
                  </a:schemeClr>
                </a:solidFill>
              </a:rPr>
              <a:t>，</a:t>
            </a:r>
            <a:r>
              <a:rPr lang="zh-CN" altLang="zh-CN">
                <a:solidFill>
                  <a:schemeClr val="tx1">
                    <a:lumMod val="75000"/>
                    <a:lumOff val="25000"/>
                  </a:schemeClr>
                </a:solidFill>
              </a:rPr>
              <a:t>然后解析每行数据</a:t>
            </a:r>
            <a:r>
              <a:rPr lang="zh-CN" altLang="en-US">
                <a:solidFill>
                  <a:schemeClr val="tx1">
                    <a:lumMod val="75000"/>
                    <a:lumOff val="25000"/>
                  </a:schemeClr>
                </a:solidFill>
              </a:rPr>
              <a:t>，</a:t>
            </a:r>
            <a:r>
              <a:rPr lang="zh-CN" altLang="zh-CN">
                <a:solidFill>
                  <a:schemeClr val="tx1">
                    <a:lumMod val="75000"/>
                    <a:lumOff val="25000"/>
                  </a:schemeClr>
                </a:solidFill>
              </a:rPr>
              <a:t>并将其转换为</a:t>
            </a:r>
            <a:r>
              <a:rPr lang="fr-FR" altLang="zh-CN">
                <a:solidFill>
                  <a:schemeClr val="tx1">
                    <a:lumMod val="75000"/>
                    <a:lumOff val="25000"/>
                  </a:schemeClr>
                </a:solidFill>
              </a:rPr>
              <a:t>Rating</a:t>
            </a:r>
            <a:r>
              <a:rPr lang="zh-CN" altLang="zh-CN">
                <a:solidFill>
                  <a:schemeClr val="tx1">
                    <a:lumMod val="75000"/>
                    <a:lumOff val="25000"/>
                  </a:schemeClr>
                </a:solidFill>
              </a:rPr>
              <a:t>对象</a:t>
            </a:r>
            <a:endParaRPr lang="en-US" altLang="zh-CN">
              <a:solidFill>
                <a:schemeClr val="tx1">
                  <a:lumMod val="75000"/>
                  <a:lumOff val="25000"/>
                </a:schemeClr>
              </a:solidFill>
            </a:endParaRPr>
          </a:p>
          <a:p>
            <a:pPr marL="285750" indent="-285750">
              <a:lnSpc>
                <a:spcPct val="200000"/>
              </a:lnSpc>
              <a:buFont typeface="Wingdings" panose="05000000000000000000" pitchFamily="2" charset="2"/>
              <a:buChar char="l"/>
            </a:pPr>
            <a:r>
              <a:rPr lang="zh-CN" altLang="zh-CN">
                <a:solidFill>
                  <a:schemeClr val="tx1">
                    <a:lumMod val="75000"/>
                    <a:lumOff val="25000"/>
                  </a:schemeClr>
                </a:solidFill>
              </a:rPr>
              <a:t>定义特征矩阵的维度</a:t>
            </a:r>
            <a:r>
              <a:rPr lang="fr-FR" altLang="zh-CN">
                <a:solidFill>
                  <a:schemeClr val="tx1">
                    <a:lumMod val="75000"/>
                    <a:lumOff val="25000"/>
                  </a:schemeClr>
                </a:solidFill>
              </a:rPr>
              <a:t>rank</a:t>
            </a:r>
            <a:r>
              <a:rPr lang="zh-CN" altLang="zh-CN">
                <a:solidFill>
                  <a:schemeClr val="tx1">
                    <a:lumMod val="75000"/>
                    <a:lumOff val="25000"/>
                  </a:schemeClr>
                </a:solidFill>
              </a:rPr>
              <a:t>和算法迭代次数</a:t>
            </a:r>
            <a:r>
              <a:rPr lang="fr-FR" altLang="zh-CN" smtClean="0">
                <a:solidFill>
                  <a:schemeClr val="tx1">
                    <a:lumMod val="75000"/>
                    <a:lumOff val="25000"/>
                  </a:schemeClr>
                </a:solidFill>
              </a:rPr>
              <a:t>numIterations</a:t>
            </a:r>
            <a:endParaRPr lang="en-US" altLang="zh-CN">
              <a:solidFill>
                <a:schemeClr val="tx1">
                  <a:lumMod val="75000"/>
                  <a:lumOff val="25000"/>
                </a:schemeClr>
              </a:solidFill>
            </a:endParaRPr>
          </a:p>
          <a:p>
            <a:pPr marL="285750" indent="-285750">
              <a:lnSpc>
                <a:spcPct val="200000"/>
              </a:lnSpc>
              <a:buFont typeface="Wingdings" panose="05000000000000000000" pitchFamily="2" charset="2"/>
              <a:buChar char="l"/>
            </a:pPr>
            <a:r>
              <a:rPr lang="zh-CN" altLang="zh-CN">
                <a:solidFill>
                  <a:schemeClr val="tx1">
                    <a:lumMod val="75000"/>
                    <a:lumOff val="25000"/>
                  </a:schemeClr>
                </a:solidFill>
              </a:rPr>
              <a:t>调用</a:t>
            </a:r>
            <a:r>
              <a:rPr lang="fr-FR" altLang="zh-CN">
                <a:solidFill>
                  <a:schemeClr val="tx1">
                    <a:lumMod val="75000"/>
                    <a:lumOff val="25000"/>
                  </a:schemeClr>
                </a:solidFill>
              </a:rPr>
              <a:t>ALS</a:t>
            </a:r>
            <a:r>
              <a:rPr lang="zh-CN" altLang="zh-CN">
                <a:solidFill>
                  <a:schemeClr val="tx1">
                    <a:lumMod val="75000"/>
                    <a:lumOff val="25000"/>
                  </a:schemeClr>
                </a:solidFill>
              </a:rPr>
              <a:t>的类方法</a:t>
            </a:r>
            <a:r>
              <a:rPr lang="fr-FR" altLang="zh-CN">
                <a:solidFill>
                  <a:schemeClr val="tx1">
                    <a:lumMod val="75000"/>
                    <a:lumOff val="25000"/>
                  </a:schemeClr>
                </a:solidFill>
              </a:rPr>
              <a:t>train()</a:t>
            </a:r>
            <a:r>
              <a:rPr lang="zh-CN" altLang="zh-CN">
                <a:solidFill>
                  <a:schemeClr val="tx1">
                    <a:lumMod val="75000"/>
                    <a:lumOff val="25000"/>
                  </a:schemeClr>
                </a:solidFill>
              </a:rPr>
              <a:t>，根据训练数据</a:t>
            </a:r>
            <a:r>
              <a:rPr lang="fr-FR" altLang="zh-CN">
                <a:solidFill>
                  <a:schemeClr val="tx1">
                    <a:lumMod val="75000"/>
                    <a:lumOff val="25000"/>
                  </a:schemeClr>
                </a:solidFill>
              </a:rPr>
              <a:t>ratings</a:t>
            </a:r>
            <a:r>
              <a:rPr lang="zh-CN" altLang="zh-CN">
                <a:solidFill>
                  <a:schemeClr val="tx1">
                    <a:lumMod val="75000"/>
                    <a:lumOff val="25000"/>
                  </a:schemeClr>
                </a:solidFill>
              </a:rPr>
              <a:t>学习出评分</a:t>
            </a:r>
            <a:r>
              <a:rPr lang="zh-CN" altLang="zh-CN" smtClean="0">
                <a:solidFill>
                  <a:schemeClr val="tx1">
                    <a:lumMod val="75000"/>
                    <a:lumOff val="25000"/>
                  </a:schemeClr>
                </a:solidFill>
              </a:rPr>
              <a:t>模型</a:t>
            </a:r>
            <a:endParaRPr lang="en-US" altLang="zh-CN">
              <a:solidFill>
                <a:schemeClr val="tx1">
                  <a:lumMod val="75000"/>
                  <a:lumOff val="25000"/>
                </a:schemeClr>
              </a:solidFill>
            </a:endParaRPr>
          </a:p>
          <a:p>
            <a:pPr marL="285750" indent="-285750">
              <a:lnSpc>
                <a:spcPct val="200000"/>
              </a:lnSpc>
              <a:buFont typeface="Wingdings" panose="05000000000000000000" pitchFamily="2" charset="2"/>
              <a:buChar char="l"/>
            </a:pPr>
            <a:r>
              <a:rPr lang="zh-CN" altLang="zh-CN">
                <a:solidFill>
                  <a:schemeClr val="tx1">
                    <a:lumMod val="75000"/>
                    <a:lumOff val="25000"/>
                  </a:schemeClr>
                </a:solidFill>
              </a:rPr>
              <a:t>调用</a:t>
            </a:r>
            <a:r>
              <a:rPr lang="en-US" altLang="zh-CN">
                <a:solidFill>
                  <a:schemeClr val="tx1">
                    <a:lumMod val="75000"/>
                    <a:lumOff val="25000"/>
                  </a:schemeClr>
                </a:solidFill>
              </a:rPr>
              <a:t>recommendProductsForUsers()</a:t>
            </a:r>
            <a:r>
              <a:rPr lang="zh-CN" altLang="en-US">
                <a:solidFill>
                  <a:schemeClr val="tx1">
                    <a:lumMod val="75000"/>
                    <a:lumOff val="25000"/>
                  </a:schemeClr>
                </a:solidFill>
              </a:rPr>
              <a:t>向</a:t>
            </a:r>
            <a:r>
              <a:rPr lang="zh-CN" altLang="zh-CN">
                <a:solidFill>
                  <a:schemeClr val="tx1">
                    <a:lumMod val="75000"/>
                    <a:lumOff val="25000"/>
                  </a:schemeClr>
                </a:solidFill>
              </a:rPr>
              <a:t>用户推荐指定个数的物品</a:t>
            </a:r>
            <a:endParaRPr lang="en-US" altLang="zh-CN">
              <a:solidFill>
                <a:schemeClr val="tx1">
                  <a:lumMod val="75000"/>
                  <a:lumOff val="25000"/>
                </a:schemeClr>
              </a:solidFill>
            </a:endParaRPr>
          </a:p>
        </p:txBody>
      </p:sp>
      <p:sp>
        <p:nvSpPr>
          <p:cNvPr id="15" name="矩形 14"/>
          <p:cNvSpPr/>
          <p:nvPr/>
        </p:nvSpPr>
        <p:spPr>
          <a:xfrm>
            <a:off x="323850" y="1532205"/>
            <a:ext cx="7213834" cy="369332"/>
          </a:xfrm>
          <a:prstGeom prst="rect">
            <a:avLst/>
          </a:prstGeom>
        </p:spPr>
        <p:txBody>
          <a:bodyPr wrap="none">
            <a:spAutoFit/>
          </a:bodyPr>
          <a:lstStyle/>
          <a:p>
            <a:r>
              <a:rPr lang="en-US" altLang="zh-CN">
                <a:solidFill>
                  <a:schemeClr val="bg1"/>
                </a:solidFill>
              </a:rPr>
              <a:t>MLlib</a:t>
            </a:r>
            <a:r>
              <a:rPr lang="zh-CN" altLang="zh-CN">
                <a:solidFill>
                  <a:schemeClr val="bg1"/>
                </a:solidFill>
              </a:rPr>
              <a:t>中支持的是基于模型的协同过滤，即交替最小二乘（</a:t>
            </a:r>
            <a:r>
              <a:rPr lang="en-US" altLang="zh-CN">
                <a:solidFill>
                  <a:schemeClr val="bg1"/>
                </a:solidFill>
              </a:rPr>
              <a:t>ALS</a:t>
            </a:r>
            <a:r>
              <a:rPr lang="zh-CN" altLang="zh-CN">
                <a:solidFill>
                  <a:schemeClr val="bg1"/>
                </a:solidFill>
              </a:rPr>
              <a:t>）</a:t>
            </a:r>
            <a:r>
              <a:rPr lang="zh-CN" altLang="zh-CN" smtClean="0">
                <a:solidFill>
                  <a:schemeClr val="bg1"/>
                </a:solidFill>
              </a:rPr>
              <a:t>算法</a:t>
            </a:r>
            <a:endParaRPr lang="en-US" altLang="zh-CN">
              <a:solidFill>
                <a:schemeClr val="bg1"/>
              </a:solidFill>
            </a:endParaRPr>
          </a:p>
        </p:txBody>
      </p:sp>
      <p:sp>
        <p:nvSpPr>
          <p:cNvPr id="11" name="TextBox 10"/>
          <p:cNvSpPr txBox="1"/>
          <p:nvPr/>
        </p:nvSpPr>
        <p:spPr>
          <a:xfrm>
            <a:off x="581025" y="2375416"/>
            <a:ext cx="3745040" cy="369332"/>
          </a:xfrm>
          <a:prstGeom prst="rect">
            <a:avLst/>
          </a:prstGeom>
          <a:noFill/>
        </p:spPr>
        <p:txBody>
          <a:bodyPr wrap="square" rtlCol="0">
            <a:spAutoFit/>
          </a:bodyPr>
          <a:lstStyle/>
          <a:p>
            <a:r>
              <a:rPr lang="zh-CN" altLang="en-US">
                <a:solidFill>
                  <a:schemeClr val="tx1">
                    <a:lumMod val="75000"/>
                    <a:lumOff val="25000"/>
                  </a:schemeClr>
                </a:solidFill>
              </a:rPr>
              <a:t>依旧以</a:t>
            </a:r>
            <a:r>
              <a:rPr lang="en-US" altLang="zh-CN">
                <a:solidFill>
                  <a:schemeClr val="tx1">
                    <a:lumMod val="75000"/>
                    <a:lumOff val="25000"/>
                  </a:schemeClr>
                </a:solidFill>
              </a:rPr>
              <a:t>4.1.4</a:t>
            </a:r>
            <a:r>
              <a:rPr lang="zh-CN" altLang="zh-CN">
                <a:solidFill>
                  <a:schemeClr val="tx1">
                    <a:lumMod val="75000"/>
                    <a:lumOff val="25000"/>
                  </a:schemeClr>
                </a:solidFill>
              </a:rPr>
              <a:t>节中</a:t>
            </a:r>
            <a:r>
              <a:rPr lang="zh-CN" altLang="en-US">
                <a:solidFill>
                  <a:schemeClr val="tx1">
                    <a:lumMod val="75000"/>
                    <a:lumOff val="25000"/>
                  </a:schemeClr>
                </a:solidFill>
              </a:rPr>
              <a:t>用户物品数据为</a:t>
            </a:r>
            <a:r>
              <a:rPr lang="zh-CN" altLang="en-US" smtClean="0">
                <a:solidFill>
                  <a:schemeClr val="tx1">
                    <a:lumMod val="75000"/>
                    <a:lumOff val="25000"/>
                  </a:schemeClr>
                </a:solidFill>
              </a:rPr>
              <a:t>例：</a:t>
            </a:r>
            <a:endParaRPr lang="zh-CN" altLang="en-US">
              <a:solidFill>
                <a:schemeClr val="tx1">
                  <a:lumMod val="75000"/>
                  <a:lumOff val="25000"/>
                </a:schemeClr>
              </a:solidFill>
            </a:endParaRPr>
          </a:p>
        </p:txBody>
      </p:sp>
      <p:pic>
        <p:nvPicPr>
          <p:cNvPr id="1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1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2" name="文本框 40"/>
          <p:cNvSpPr txBox="1"/>
          <p:nvPr/>
        </p:nvSpPr>
        <p:spPr>
          <a:xfrm>
            <a:off x="499173" y="832925"/>
            <a:ext cx="2198038" cy="369332"/>
          </a:xfrm>
          <a:prstGeom prst="rect">
            <a:avLst/>
          </a:prstGeom>
          <a:noFill/>
        </p:spPr>
        <p:txBody>
          <a:bodyPr wrap="none" rtlCol="0">
            <a:spAutoFit/>
          </a:bodyPr>
          <a:lstStyle/>
          <a:p>
            <a:r>
              <a:rPr lang="en-US" altLang="zh-CN" b="1" dirty="0" smtClean="0">
                <a:solidFill>
                  <a:srgbClr val="3D89BC"/>
                </a:solidFill>
              </a:rPr>
              <a:t>4.2.4 </a:t>
            </a:r>
            <a:r>
              <a:rPr lang="zh-CN" altLang="en-US" b="1" dirty="0" smtClean="0">
                <a:solidFill>
                  <a:srgbClr val="3D89BC"/>
                </a:solidFill>
              </a:rPr>
              <a:t>协同过滤算法</a:t>
            </a:r>
            <a:endParaRPr lang="en-US" altLang="zh-CN" b="1" dirty="0">
              <a:solidFill>
                <a:srgbClr val="3D89BC"/>
              </a:solidFill>
            </a:endParaRPr>
          </a:p>
        </p:txBody>
      </p:sp>
      <p:sp>
        <p:nvSpPr>
          <p:cNvPr id="23" name="椭圆 2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5" y="1169836"/>
              <a:ext cx="1969254" cy="523220"/>
            </a:xfrm>
            <a:prstGeom prst="rect">
              <a:avLst/>
            </a:prstGeom>
            <a:noFill/>
          </p:spPr>
          <p:txBody>
            <a:bodyPr wrap="none" rtlCol="0">
              <a:spAutoFit/>
            </a:bodyPr>
            <a:lstStyle/>
            <a:p>
              <a:pPr algn="ctr"/>
              <a:r>
                <a:rPr lang="zh-CN" altLang="en-US" sz="2800" smtClean="0">
                  <a:solidFill>
                    <a:schemeClr val="accent4"/>
                  </a:solidFill>
                </a:rPr>
                <a:t>第四章　</a:t>
              </a:r>
              <a:r>
                <a:rPr lang="zh-CN" altLang="en-US" sz="2800">
                  <a:solidFill>
                    <a:schemeClr val="accent4"/>
                  </a:solidFill>
                </a:rPr>
                <a:t>大</a:t>
              </a:r>
              <a:r>
                <a:rPr lang="zh-CN" altLang="en-US" sz="2800" smtClean="0">
                  <a:solidFill>
                    <a:schemeClr val="accent4"/>
                  </a:solidFill>
                </a:rPr>
                <a:t>数据挖掘工具</a:t>
              </a:r>
              <a:endParaRPr lang="zh-CN" altLang="en-US" sz="2800" dirty="0">
                <a:solidFill>
                  <a:schemeClr val="accent4"/>
                </a:solidFill>
              </a:endParaRPr>
            </a:p>
          </p:txBody>
        </p:sp>
      </p:grpSp>
      <p:grpSp>
        <p:nvGrpSpPr>
          <p:cNvPr id="2" name="组合 1"/>
          <p:cNvGrpSpPr/>
          <p:nvPr/>
        </p:nvGrpSpPr>
        <p:grpSpPr>
          <a:xfrm>
            <a:off x="1754534" y="2462595"/>
            <a:ext cx="5693399" cy="2034178"/>
            <a:chOff x="1807265" y="2462595"/>
            <a:chExt cx="5693399" cy="2034178"/>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14033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2100" spc="225">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100" spc="225">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a:solidFill>
                      <a:schemeClr val="tx1">
                        <a:lumMod val="75000"/>
                        <a:lumOff val="25000"/>
                      </a:schemeClr>
                    </a:solidFill>
                    <a:latin typeface="微软雅黑" panose="020B0503020204020204" pitchFamily="34" charset="-122"/>
                    <a:ea typeface="微软雅黑" panose="020B0503020204020204" pitchFamily="34" charset="-122"/>
                  </a:rPr>
                  <a:t>Mahout</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8576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2100" spc="225">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a:solidFill>
                      <a:schemeClr val="tx1">
                        <a:lumMod val="75000"/>
                        <a:lumOff val="25000"/>
                      </a:schemeClr>
                    </a:solidFill>
                    <a:latin typeface="微软雅黑" panose="020B0503020204020204" pitchFamily="34" charset="-122"/>
                    <a:ea typeface="微软雅黑" panose="020B0503020204020204" pitchFamily="34" charset="-122"/>
                  </a:rPr>
                  <a:t>Spark MLlib</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336170"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a:t>
                </a:r>
                <a:r>
                  <a:rPr lang="en-US" altLang="zh-CN" sz="2100" spc="225">
                    <a:solidFill>
                      <a:schemeClr val="bg1"/>
                    </a:solidFill>
                    <a:latin typeface="微软雅黑" panose="020B0503020204020204" pitchFamily="34" charset="-122"/>
                    <a:ea typeface="微软雅黑" panose="020B0503020204020204" pitchFamily="34" charset="-122"/>
                  </a:rPr>
                  <a:t>.3</a:t>
                </a:r>
                <a:r>
                  <a:rPr lang="zh-CN" altLang="en-US" sz="2100" spc="225">
                    <a:solidFill>
                      <a:schemeClr val="bg1"/>
                    </a:solidFill>
                    <a:latin typeface="微软雅黑" panose="020B0503020204020204" pitchFamily="34" charset="-122"/>
                    <a:ea typeface="微软雅黑" panose="020B0503020204020204" pitchFamily="34" charset="-122"/>
                  </a:rPr>
                  <a:t>　其他数据挖掘工具</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07265" y="410257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1834841" y="4102573"/>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3" name="矩形 12"/>
          <p:cNvSpPr/>
          <p:nvPr/>
        </p:nvSpPr>
        <p:spPr>
          <a:xfrm>
            <a:off x="238124" y="926097"/>
            <a:ext cx="1926887" cy="14135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11755" y="1287284"/>
            <a:ext cx="1838981" cy="646331"/>
          </a:xfrm>
          <a:prstGeom prst="rect">
            <a:avLst/>
          </a:prstGeom>
        </p:spPr>
        <p:txBody>
          <a:bodyPr wrap="square">
            <a:spAutoFit/>
          </a:bodyPr>
          <a:lstStyle/>
          <a:p>
            <a:r>
              <a:rPr lang="en-US" altLang="zh-CN" b="1" smtClean="0">
                <a:solidFill>
                  <a:schemeClr val="bg1"/>
                </a:solidFill>
              </a:rPr>
              <a:t>Mahout</a:t>
            </a:r>
            <a:endParaRPr lang="en-US" altLang="zh-CN" b="1" smtClean="0">
              <a:solidFill>
                <a:schemeClr val="bg1"/>
              </a:solidFill>
            </a:endParaRPr>
          </a:p>
          <a:p>
            <a:r>
              <a:rPr lang="en-US" altLang="zh-CN" b="1" smtClean="0">
                <a:solidFill>
                  <a:schemeClr val="bg1"/>
                </a:solidFill>
              </a:rPr>
              <a:t>Spark </a:t>
            </a:r>
            <a:r>
              <a:rPr lang="en-US" altLang="zh-CN" b="1">
                <a:solidFill>
                  <a:schemeClr val="bg1"/>
                </a:solidFill>
              </a:rPr>
              <a:t>MLlib</a:t>
            </a:r>
            <a:endParaRPr lang="zh-CN" altLang="en-US" b="1">
              <a:solidFill>
                <a:schemeClr val="bg1"/>
              </a:solidFill>
            </a:endParaRPr>
          </a:p>
        </p:txBody>
      </p:sp>
      <p:sp>
        <p:nvSpPr>
          <p:cNvPr id="15" name="矩形 14"/>
          <p:cNvSpPr/>
          <p:nvPr/>
        </p:nvSpPr>
        <p:spPr>
          <a:xfrm>
            <a:off x="2297188" y="1078497"/>
            <a:ext cx="6846809" cy="425758"/>
          </a:xfrm>
          <a:prstGeom prst="rect">
            <a:avLst/>
          </a:prstGeom>
          <a:solidFill>
            <a:schemeClr val="bg2"/>
          </a:solidFill>
        </p:spPr>
        <p:txBody>
          <a:bodyPr wrap="square">
            <a:spAutoFit/>
          </a:bodyPr>
          <a:lstStyle/>
          <a:p>
            <a:pPr marL="285750" indent="-285750">
              <a:lnSpc>
                <a:spcPts val="2600"/>
              </a:lnSpc>
              <a:buFont typeface="Wingdings" panose="05000000000000000000" pitchFamily="2" charset="2"/>
              <a:buChar char="l"/>
            </a:pPr>
            <a:r>
              <a:rPr lang="zh-CN" altLang="en-US">
                <a:solidFill>
                  <a:schemeClr val="tx1">
                    <a:lumMod val="75000"/>
                    <a:lumOff val="25000"/>
                  </a:schemeClr>
                </a:solidFill>
              </a:rPr>
              <a:t>提供标准算法，无法满足个性化需求</a:t>
            </a:r>
            <a:endParaRPr lang="zh-CN" altLang="en-US">
              <a:solidFill>
                <a:schemeClr val="tx1">
                  <a:lumMod val="75000"/>
                  <a:lumOff val="25000"/>
                </a:schemeClr>
              </a:solidFill>
            </a:endParaRPr>
          </a:p>
        </p:txBody>
      </p:sp>
      <p:sp>
        <p:nvSpPr>
          <p:cNvPr id="16" name="矩形 15"/>
          <p:cNvSpPr/>
          <p:nvPr/>
        </p:nvSpPr>
        <p:spPr>
          <a:xfrm>
            <a:off x="2317904" y="1785267"/>
            <a:ext cx="6826094" cy="397353"/>
          </a:xfrm>
          <a:prstGeom prst="rect">
            <a:avLst/>
          </a:prstGeom>
          <a:solidFill>
            <a:schemeClr val="bg2"/>
          </a:solidFill>
        </p:spPr>
        <p:txBody>
          <a:bodyPr wrap="square">
            <a:spAutoFit/>
          </a:bodyPr>
          <a:lstStyle/>
          <a:p>
            <a:pPr marL="285750" indent="-285750">
              <a:lnSpc>
                <a:spcPts val="2600"/>
              </a:lnSpc>
              <a:buFont typeface="Wingdings" panose="05000000000000000000" pitchFamily="2" charset="2"/>
              <a:buChar char="l"/>
            </a:pPr>
            <a:r>
              <a:rPr lang="zh-CN" altLang="zh-CN">
                <a:solidFill>
                  <a:schemeClr val="tx1">
                    <a:lumMod val="75000"/>
                    <a:lumOff val="25000"/>
                  </a:schemeClr>
                </a:solidFill>
              </a:rPr>
              <a:t>提供的并行化机器学习算法数量有限</a:t>
            </a:r>
            <a:endParaRPr lang="zh-CN" altLang="en-US">
              <a:solidFill>
                <a:schemeClr val="tx1">
                  <a:lumMod val="75000"/>
                  <a:lumOff val="25000"/>
                </a:schemeClr>
              </a:solidFill>
            </a:endParaRPr>
          </a:p>
        </p:txBody>
      </p:sp>
      <p:sp>
        <p:nvSpPr>
          <p:cNvPr id="17" name="矩形 16"/>
          <p:cNvSpPr/>
          <p:nvPr/>
        </p:nvSpPr>
        <p:spPr>
          <a:xfrm>
            <a:off x="916117" y="2981325"/>
            <a:ext cx="144780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SystemML</a:t>
            </a:r>
            <a:endParaRPr lang="zh-CN" altLang="en-US"/>
          </a:p>
        </p:txBody>
      </p:sp>
      <p:sp>
        <p:nvSpPr>
          <p:cNvPr id="18" name="矩形 17"/>
          <p:cNvSpPr/>
          <p:nvPr/>
        </p:nvSpPr>
        <p:spPr>
          <a:xfrm>
            <a:off x="2546507" y="2981325"/>
            <a:ext cx="144780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GraphLab</a:t>
            </a:r>
            <a:endParaRPr lang="zh-CN" altLang="en-US"/>
          </a:p>
        </p:txBody>
      </p:sp>
      <p:sp>
        <p:nvSpPr>
          <p:cNvPr id="19" name="矩形 18"/>
          <p:cNvSpPr/>
          <p:nvPr/>
        </p:nvSpPr>
        <p:spPr>
          <a:xfrm>
            <a:off x="916117" y="3571875"/>
            <a:ext cx="2330296"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Parameter Server</a:t>
            </a:r>
            <a:endParaRPr lang="zh-CN" altLang="en-US"/>
          </a:p>
        </p:txBody>
      </p:sp>
      <p:sp>
        <p:nvSpPr>
          <p:cNvPr id="20" name="矩形 19"/>
          <p:cNvSpPr/>
          <p:nvPr/>
        </p:nvSpPr>
        <p:spPr>
          <a:xfrm>
            <a:off x="4176897" y="2981325"/>
            <a:ext cx="94917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WEKA</a:t>
            </a:r>
            <a:endParaRPr lang="zh-CN" altLang="en-US"/>
          </a:p>
        </p:txBody>
      </p:sp>
      <p:sp>
        <p:nvSpPr>
          <p:cNvPr id="21" name="矩形 20"/>
          <p:cNvSpPr/>
          <p:nvPr/>
        </p:nvSpPr>
        <p:spPr>
          <a:xfrm>
            <a:off x="5308657" y="2981325"/>
            <a:ext cx="1422293"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scikit-learn</a:t>
            </a:r>
            <a:endParaRPr lang="zh-CN" altLang="en-US"/>
          </a:p>
        </p:txBody>
      </p:sp>
      <p:sp>
        <p:nvSpPr>
          <p:cNvPr id="22" name="矩形 21"/>
          <p:cNvSpPr/>
          <p:nvPr/>
        </p:nvSpPr>
        <p:spPr>
          <a:xfrm>
            <a:off x="3444758" y="3571875"/>
            <a:ext cx="278167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a:t>基于</a:t>
            </a:r>
            <a:r>
              <a:rPr lang="en-US" altLang="zh-CN"/>
              <a:t>R</a:t>
            </a:r>
            <a:r>
              <a:rPr lang="zh-CN" altLang="zh-CN"/>
              <a:t>语言的机器学习库</a:t>
            </a:r>
            <a:endParaRPr lang="zh-CN" altLang="en-US"/>
          </a:p>
        </p:txBody>
      </p:sp>
      <p:sp>
        <p:nvSpPr>
          <p:cNvPr id="23" name="矩形 22"/>
          <p:cNvSpPr/>
          <p:nvPr/>
        </p:nvSpPr>
        <p:spPr>
          <a:xfrm>
            <a:off x="6913539" y="2981325"/>
            <a:ext cx="94917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H2O</a:t>
            </a:r>
            <a:endParaRPr lang="zh-CN" altLang="en-US"/>
          </a:p>
        </p:txBody>
      </p:sp>
      <p:sp>
        <p:nvSpPr>
          <p:cNvPr id="25" name="矩形 24"/>
          <p:cNvSpPr/>
          <p:nvPr/>
        </p:nvSpPr>
        <p:spPr>
          <a:xfrm>
            <a:off x="916117" y="5300503"/>
            <a:ext cx="7049783"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a:t>腾讯大规模主题模型训练系统</a:t>
            </a:r>
            <a:r>
              <a:rPr lang="en-US" altLang="zh-CN"/>
              <a:t>Peacock</a:t>
            </a:r>
            <a:r>
              <a:rPr lang="zh-CN" altLang="zh-CN"/>
              <a:t>与深度学习平台</a:t>
            </a:r>
            <a:r>
              <a:rPr lang="en-US" altLang="zh-CN"/>
              <a:t>Mariana</a:t>
            </a:r>
            <a:endParaRPr lang="zh-CN" altLang="en-US"/>
          </a:p>
        </p:txBody>
      </p:sp>
      <p:sp>
        <p:nvSpPr>
          <p:cNvPr id="26" name="矩形 25"/>
          <p:cNvSpPr/>
          <p:nvPr/>
        </p:nvSpPr>
        <p:spPr>
          <a:xfrm>
            <a:off x="916117" y="4686300"/>
            <a:ext cx="7049783"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a:t>百度大规模机器学习框架</a:t>
            </a:r>
            <a:r>
              <a:rPr lang="en-US" altLang="zh-CN"/>
              <a:t>ELF</a:t>
            </a:r>
            <a:r>
              <a:rPr lang="zh-CN" altLang="zh-CN"/>
              <a:t>与机器学习云平台</a:t>
            </a:r>
            <a:r>
              <a:rPr lang="en-US" altLang="zh-CN"/>
              <a:t>BML</a:t>
            </a:r>
            <a:endParaRPr lang="zh-CN" altLang="en-US"/>
          </a:p>
        </p:txBody>
      </p:sp>
      <p:sp>
        <p:nvSpPr>
          <p:cNvPr id="27" name="矩形 26"/>
          <p:cNvSpPr/>
          <p:nvPr/>
        </p:nvSpPr>
        <p:spPr>
          <a:xfrm>
            <a:off x="916117" y="4143375"/>
            <a:ext cx="7049783"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a:t>阿里数据挖掘平台</a:t>
            </a:r>
            <a:r>
              <a:rPr lang="en-US" altLang="zh-CN"/>
              <a:t>DT PAI</a:t>
            </a:r>
            <a:endParaRPr lang="zh-CN" altLang="en-US"/>
          </a:p>
        </p:txBody>
      </p:sp>
      <p:sp>
        <p:nvSpPr>
          <p:cNvPr id="28" name="矩形 27"/>
          <p:cNvSpPr/>
          <p:nvPr/>
        </p:nvSpPr>
        <p:spPr>
          <a:xfrm>
            <a:off x="609600" y="2466976"/>
            <a:ext cx="7886700" cy="3505200"/>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51358" y="2517467"/>
            <a:ext cx="2078066" cy="425758"/>
          </a:xfrm>
          <a:prstGeom prst="rect">
            <a:avLst/>
          </a:prstGeom>
          <a:noFill/>
        </p:spPr>
        <p:txBody>
          <a:bodyPr wrap="square">
            <a:spAutoFit/>
          </a:bodyPr>
          <a:lstStyle>
            <a:defPPr>
              <a:defRPr lang="zh-CN"/>
            </a:defPPr>
            <a:lvl1pPr marL="285750" indent="-285750">
              <a:lnSpc>
                <a:spcPts val="2600"/>
              </a:lnSpc>
              <a:buFont typeface="Wingdings" panose="05000000000000000000" pitchFamily="2" charset="2"/>
              <a:buChar char="l"/>
              <a:defRPr>
                <a:solidFill>
                  <a:schemeClr val="tx1">
                    <a:lumMod val="75000"/>
                    <a:lumOff val="25000"/>
                  </a:schemeClr>
                </a:solidFill>
              </a:defRPr>
            </a:lvl1pPr>
          </a:lstStyle>
          <a:p>
            <a:pPr marL="0" indent="0">
              <a:buNone/>
            </a:pPr>
            <a:r>
              <a:rPr lang="zh-CN" altLang="en-US"/>
              <a:t>其他数据挖掘工具</a:t>
            </a:r>
            <a:endParaRPr lang="zh-CN" altLang="en-US"/>
          </a:p>
        </p:txBody>
      </p:sp>
      <p:pic>
        <p:nvPicPr>
          <p:cNvPr id="3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1" name="文本框 6"/>
          <p:cNvSpPr txBox="1"/>
          <p:nvPr/>
        </p:nvSpPr>
        <p:spPr>
          <a:xfrm>
            <a:off x="433181" y="783517"/>
            <a:ext cx="1673022"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a:solidFill>
                  <a:schemeClr val="accent1"/>
                </a:solidFill>
              </a:rPr>
              <a:t>SystemML</a:t>
            </a:r>
            <a:endParaRPr lang="zh-CN" altLang="en-US" b="1">
              <a:solidFill>
                <a:schemeClr val="accent1"/>
              </a:solidFill>
            </a:endParaRPr>
          </a:p>
        </p:txBody>
      </p:sp>
      <p:pic>
        <p:nvPicPr>
          <p:cNvPr id="9218" name="图片 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726" y="1655989"/>
            <a:ext cx="5306170" cy="4267200"/>
          </a:xfrm>
          <a:prstGeom prst="rect">
            <a:avLst/>
          </a:prstGeom>
          <a:noFill/>
          <a:ln>
            <a:noFill/>
          </a:ln>
          <a:effectLst>
            <a:glow rad="139700">
              <a:srgbClr val="3D89BC">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8294" y="1152525"/>
            <a:ext cx="9191624" cy="338554"/>
          </a:xfrm>
          <a:prstGeom prst="rect">
            <a:avLst/>
          </a:prstGeom>
          <a:solidFill>
            <a:schemeClr val="accent3">
              <a:lumMod val="75000"/>
            </a:schemeClr>
          </a:solidFill>
        </p:spPr>
        <p:txBody>
          <a:bodyPr wrap="square" rtlCol="0">
            <a:spAutoFit/>
          </a:bodyPr>
          <a:lstStyle/>
          <a:p>
            <a:r>
              <a:rPr lang="en-US" altLang="zh-CN" sz="1600">
                <a:solidFill>
                  <a:schemeClr val="bg1"/>
                </a:solidFill>
              </a:rPr>
              <a:t>IBM Waston Research </a:t>
            </a:r>
            <a:r>
              <a:rPr lang="en-US" altLang="zh-CN" sz="1600" smtClean="0">
                <a:solidFill>
                  <a:schemeClr val="bg1"/>
                </a:solidFill>
              </a:rPr>
              <a:t>Center </a:t>
            </a:r>
            <a:r>
              <a:rPr lang="zh-CN" altLang="en-US" sz="1600">
                <a:solidFill>
                  <a:schemeClr val="bg1"/>
                </a:solidFill>
              </a:rPr>
              <a:t>和</a:t>
            </a:r>
            <a:r>
              <a:rPr lang="en-US" altLang="zh-CN" sz="1600" smtClean="0">
                <a:solidFill>
                  <a:schemeClr val="bg1"/>
                </a:solidFill>
              </a:rPr>
              <a:t> IBM </a:t>
            </a:r>
            <a:r>
              <a:rPr lang="en-US" altLang="zh-CN" sz="1600">
                <a:solidFill>
                  <a:schemeClr val="bg1"/>
                </a:solidFill>
              </a:rPr>
              <a:t>Almaden Research Center</a:t>
            </a:r>
            <a:r>
              <a:rPr lang="zh-CN" altLang="zh-CN" sz="1600">
                <a:solidFill>
                  <a:schemeClr val="bg1"/>
                </a:solidFill>
              </a:rPr>
              <a:t>联合</a:t>
            </a:r>
            <a:r>
              <a:rPr lang="zh-CN" altLang="zh-CN" sz="1600" smtClean="0">
                <a:solidFill>
                  <a:schemeClr val="bg1"/>
                </a:solidFill>
              </a:rPr>
              <a:t>研发</a:t>
            </a:r>
            <a:r>
              <a:rPr lang="zh-CN" altLang="en-US" sz="1600" smtClean="0">
                <a:solidFill>
                  <a:schemeClr val="bg1"/>
                </a:solidFill>
              </a:rPr>
              <a:t>的大数据机器学习系统</a:t>
            </a:r>
            <a:endParaRPr lang="zh-CN" altLang="en-US" sz="1600">
              <a:solidFill>
                <a:schemeClr val="bg1"/>
              </a:solidFill>
            </a:endParaRPr>
          </a:p>
        </p:txBody>
      </p:sp>
      <p:sp>
        <p:nvSpPr>
          <p:cNvPr id="14" name="矩形 13"/>
          <p:cNvSpPr/>
          <p:nvPr/>
        </p:nvSpPr>
        <p:spPr>
          <a:xfrm>
            <a:off x="5543285" y="2457474"/>
            <a:ext cx="3419739" cy="103820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5629141" y="2486025"/>
            <a:ext cx="3248025" cy="954107"/>
          </a:xfrm>
          <a:prstGeom prst="rect">
            <a:avLst/>
          </a:prstGeom>
          <a:noFill/>
        </p:spPr>
        <p:txBody>
          <a:bodyPr wrap="square" rtlCol="0">
            <a:spAutoFit/>
          </a:bodyPr>
          <a:lstStyle/>
          <a:p>
            <a:r>
              <a:rPr lang="zh-CN" altLang="zh-CN" sz="1400" smtClean="0">
                <a:solidFill>
                  <a:schemeClr val="bg1"/>
                </a:solidFill>
              </a:rPr>
              <a:t>提供大量的监督</a:t>
            </a:r>
            <a:r>
              <a:rPr lang="zh-CN" altLang="zh-CN" sz="1400">
                <a:solidFill>
                  <a:schemeClr val="bg1"/>
                </a:solidFill>
              </a:rPr>
              <a:t>和非监督的机器学习算法所需要的线性代数原语，统计功能和</a:t>
            </a:r>
            <a:r>
              <a:rPr lang="en-US" altLang="zh-CN" sz="1400">
                <a:solidFill>
                  <a:schemeClr val="bg1"/>
                </a:solidFill>
              </a:rPr>
              <a:t>ML</a:t>
            </a:r>
            <a:r>
              <a:rPr lang="zh-CN" altLang="zh-CN" sz="1400">
                <a:solidFill>
                  <a:schemeClr val="bg1"/>
                </a:solidFill>
              </a:rPr>
              <a:t>指定结构，可更容易也更原生地表达</a:t>
            </a:r>
            <a:r>
              <a:rPr lang="en-US" altLang="zh-CN" sz="1400">
                <a:solidFill>
                  <a:schemeClr val="bg1"/>
                </a:solidFill>
              </a:rPr>
              <a:t>ML</a:t>
            </a:r>
            <a:r>
              <a:rPr lang="zh-CN" altLang="zh-CN" sz="1400">
                <a:solidFill>
                  <a:schemeClr val="bg1"/>
                </a:solidFill>
              </a:rPr>
              <a:t>算法</a:t>
            </a:r>
            <a:endParaRPr lang="zh-CN" altLang="en-US" sz="1400">
              <a:solidFill>
                <a:schemeClr val="bg1"/>
              </a:solidFill>
            </a:endParaRPr>
          </a:p>
        </p:txBody>
      </p:sp>
      <p:sp>
        <p:nvSpPr>
          <p:cNvPr id="16" name="矩形 15"/>
          <p:cNvSpPr/>
          <p:nvPr/>
        </p:nvSpPr>
        <p:spPr>
          <a:xfrm>
            <a:off x="5543283" y="3790974"/>
            <a:ext cx="3419739" cy="1038202"/>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629139" y="3940743"/>
            <a:ext cx="3248025" cy="738664"/>
          </a:xfrm>
          <a:prstGeom prst="rect">
            <a:avLst/>
          </a:prstGeom>
          <a:noFill/>
        </p:spPr>
        <p:txBody>
          <a:bodyPr wrap="square" rtlCol="0">
            <a:spAutoFit/>
          </a:bodyPr>
          <a:lstStyle/>
          <a:p>
            <a:r>
              <a:rPr lang="zh-CN" altLang="zh-CN" sz="1400">
                <a:solidFill>
                  <a:schemeClr val="bg1"/>
                </a:solidFill>
              </a:rPr>
              <a:t>具有较好的可编程性和易用性，用户不需要具备任何分布式系统的概念或编程经验，即可写出可扩展的机器学习算法</a:t>
            </a:r>
            <a:endParaRPr lang="zh-CN" altLang="en-US" sz="1400">
              <a:solidFill>
                <a:schemeClr val="bg1"/>
              </a:solidFill>
            </a:endParaRPr>
          </a:p>
        </p:txBody>
      </p:sp>
      <p:pic>
        <p:nvPicPr>
          <p:cNvPr id="18"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1"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495925" y="3629025"/>
            <a:ext cx="3514725" cy="819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1" name="文本框 6"/>
          <p:cNvSpPr txBox="1"/>
          <p:nvPr/>
        </p:nvSpPr>
        <p:spPr>
          <a:xfrm>
            <a:off x="433181" y="783517"/>
            <a:ext cx="1596912"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a:solidFill>
                  <a:schemeClr val="accent1"/>
                </a:solidFill>
              </a:rPr>
              <a:t>GraphLab</a:t>
            </a:r>
            <a:endParaRPr lang="zh-CN" altLang="en-US" b="1">
              <a:solidFill>
                <a:schemeClr val="accent1"/>
              </a:solidFill>
            </a:endParaRPr>
          </a:p>
        </p:txBody>
      </p:sp>
      <p:sp>
        <p:nvSpPr>
          <p:cNvPr id="12" name="TextBox 11"/>
          <p:cNvSpPr txBox="1"/>
          <p:nvPr/>
        </p:nvSpPr>
        <p:spPr>
          <a:xfrm>
            <a:off x="-2" y="1152525"/>
            <a:ext cx="9153331" cy="584775"/>
          </a:xfrm>
          <a:prstGeom prst="rect">
            <a:avLst/>
          </a:prstGeom>
          <a:solidFill>
            <a:schemeClr val="accent3">
              <a:lumMod val="75000"/>
            </a:schemeClr>
          </a:solidFill>
        </p:spPr>
        <p:txBody>
          <a:bodyPr wrap="square" rtlCol="0">
            <a:spAutoFit/>
          </a:bodyPr>
          <a:lstStyle/>
          <a:p>
            <a:r>
              <a:rPr lang="zh-CN" altLang="zh-CN" sz="1600">
                <a:solidFill>
                  <a:schemeClr val="bg1"/>
                </a:solidFill>
              </a:rPr>
              <a:t>卡内基梅隆大学的</a:t>
            </a:r>
            <a:r>
              <a:rPr lang="en-US" altLang="zh-CN" sz="1600">
                <a:solidFill>
                  <a:schemeClr val="bg1"/>
                </a:solidFill>
              </a:rPr>
              <a:t>Select</a:t>
            </a:r>
            <a:r>
              <a:rPr lang="zh-CN" altLang="zh-CN" sz="1600">
                <a:solidFill>
                  <a:schemeClr val="bg1"/>
                </a:solidFill>
              </a:rPr>
              <a:t>实验室</a:t>
            </a:r>
            <a:r>
              <a:rPr lang="zh-CN" altLang="en-US" sz="1600">
                <a:solidFill>
                  <a:schemeClr val="bg1"/>
                </a:solidFill>
              </a:rPr>
              <a:t>开发的</a:t>
            </a:r>
            <a:r>
              <a:rPr lang="zh-CN" altLang="zh-CN" sz="1600" smtClean="0">
                <a:solidFill>
                  <a:schemeClr val="bg1"/>
                </a:solidFill>
              </a:rPr>
              <a:t>以</a:t>
            </a:r>
            <a:r>
              <a:rPr lang="zh-CN" altLang="zh-CN" sz="1600">
                <a:solidFill>
                  <a:schemeClr val="bg1"/>
                </a:solidFill>
              </a:rPr>
              <a:t>顶点为计算单元的大规模图处理系统，是一个基于图模型抽象的可扩展的机器学习框架</a:t>
            </a:r>
            <a:endParaRPr lang="zh-CN" altLang="en-US" sz="1600">
              <a:solidFill>
                <a:schemeClr val="bg1"/>
              </a:solidFill>
            </a:endParaRPr>
          </a:p>
        </p:txBody>
      </p:sp>
      <p:pic>
        <p:nvPicPr>
          <p:cNvPr id="10242" name="图片 26" descr="说明: infographic_architectur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106" y="2048559"/>
            <a:ext cx="4921698" cy="329565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5705877" y="3000399"/>
            <a:ext cx="924326" cy="34287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100"/>
              <a:t>稀疏数据集</a:t>
            </a:r>
            <a:endParaRPr lang="zh-CN" altLang="en-US" sz="1100"/>
          </a:p>
        </p:txBody>
      </p:sp>
      <p:sp>
        <p:nvSpPr>
          <p:cNvPr id="15" name="矩形 14"/>
          <p:cNvSpPr/>
          <p:nvPr/>
        </p:nvSpPr>
        <p:spPr>
          <a:xfrm>
            <a:off x="6775623" y="3000399"/>
            <a:ext cx="924326" cy="34287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100"/>
              <a:t>迭代可收敛</a:t>
            </a:r>
            <a:endParaRPr lang="zh-CN" altLang="en-US" sz="1100"/>
          </a:p>
        </p:txBody>
      </p:sp>
      <p:sp>
        <p:nvSpPr>
          <p:cNvPr id="16" name="矩形 15"/>
          <p:cNvSpPr/>
          <p:nvPr/>
        </p:nvSpPr>
        <p:spPr>
          <a:xfrm>
            <a:off x="7845369" y="3000399"/>
            <a:ext cx="924326" cy="34287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100"/>
              <a:t>异步执行</a:t>
            </a:r>
            <a:endParaRPr lang="zh-CN" altLang="en-US" sz="1100"/>
          </a:p>
        </p:txBody>
      </p:sp>
      <p:sp>
        <p:nvSpPr>
          <p:cNvPr id="13" name="TextBox 12"/>
          <p:cNvSpPr txBox="1"/>
          <p:nvPr/>
        </p:nvSpPr>
        <p:spPr>
          <a:xfrm>
            <a:off x="6742486" y="2048559"/>
            <a:ext cx="981275" cy="523220"/>
          </a:xfrm>
          <a:prstGeom prst="rect">
            <a:avLst/>
          </a:prstGeom>
          <a:noFill/>
        </p:spPr>
        <p:txBody>
          <a:bodyPr wrap="square" rtlCol="0">
            <a:spAutoFit/>
          </a:bodyPr>
          <a:lstStyle/>
          <a:p>
            <a:r>
              <a:rPr lang="zh-CN" altLang="en-US" sz="2800" b="1">
                <a:solidFill>
                  <a:schemeClr val="accent1">
                    <a:lumMod val="50000"/>
                  </a:schemeClr>
                </a:solidFill>
              </a:rPr>
              <a:t>解决</a:t>
            </a:r>
            <a:endParaRPr lang="zh-CN" altLang="en-US" sz="2800" b="1">
              <a:solidFill>
                <a:schemeClr val="accent1">
                  <a:lumMod val="50000"/>
                </a:schemeClr>
              </a:solidFill>
            </a:endParaRPr>
          </a:p>
        </p:txBody>
      </p:sp>
      <p:cxnSp>
        <p:nvCxnSpPr>
          <p:cNvPr id="18" name="直接箭头连接符 17"/>
          <p:cNvCxnSpPr>
            <a:stCxn id="13" idx="2"/>
            <a:endCxn id="14" idx="0"/>
          </p:cNvCxnSpPr>
          <p:nvPr/>
        </p:nvCxnSpPr>
        <p:spPr>
          <a:xfrm flipH="1">
            <a:off x="6168040" y="2571779"/>
            <a:ext cx="1065084" cy="42862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3" idx="2"/>
            <a:endCxn id="15" idx="0"/>
          </p:cNvCxnSpPr>
          <p:nvPr/>
        </p:nvCxnSpPr>
        <p:spPr>
          <a:xfrm>
            <a:off x="7233124" y="2571779"/>
            <a:ext cx="4662" cy="42862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3" idx="2"/>
            <a:endCxn id="16" idx="0"/>
          </p:cNvCxnSpPr>
          <p:nvPr/>
        </p:nvCxnSpPr>
        <p:spPr>
          <a:xfrm>
            <a:off x="7233124" y="2571779"/>
            <a:ext cx="1074408" cy="42862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5705877" y="3867162"/>
            <a:ext cx="924326" cy="34287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smtClean="0"/>
              <a:t>优点</a:t>
            </a:r>
            <a:endParaRPr lang="zh-CN" altLang="en-US" sz="1100"/>
          </a:p>
        </p:txBody>
      </p:sp>
      <p:sp>
        <p:nvSpPr>
          <p:cNvPr id="33" name="矩形 32"/>
          <p:cNvSpPr/>
          <p:nvPr/>
        </p:nvSpPr>
        <p:spPr>
          <a:xfrm>
            <a:off x="5705877" y="5010162"/>
            <a:ext cx="924326" cy="3428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smtClean="0"/>
              <a:t>缺点</a:t>
            </a:r>
            <a:endParaRPr lang="zh-CN" altLang="en-US" sz="1100"/>
          </a:p>
        </p:txBody>
      </p:sp>
      <p:sp>
        <p:nvSpPr>
          <p:cNvPr id="34" name="TextBox 33"/>
          <p:cNvSpPr txBox="1"/>
          <p:nvPr/>
        </p:nvSpPr>
        <p:spPr>
          <a:xfrm>
            <a:off x="6804198" y="3738518"/>
            <a:ext cx="2206452" cy="600164"/>
          </a:xfrm>
          <a:prstGeom prst="rect">
            <a:avLst/>
          </a:prstGeom>
          <a:noFill/>
        </p:spPr>
        <p:txBody>
          <a:bodyPr wrap="square" rtlCol="0">
            <a:spAutoFit/>
          </a:bodyPr>
          <a:lstStyle/>
          <a:p>
            <a:r>
              <a:rPr lang="zh-CN" altLang="en-US" sz="1100" smtClean="0">
                <a:solidFill>
                  <a:schemeClr val="tx1">
                    <a:lumMod val="75000"/>
                    <a:lumOff val="25000"/>
                  </a:schemeClr>
                </a:solidFill>
              </a:rPr>
              <a:t>高效处理大数据图像算法问题</a:t>
            </a:r>
            <a:r>
              <a:rPr lang="zh-CN" altLang="zh-CN" sz="1100">
                <a:solidFill>
                  <a:schemeClr val="tx1">
                    <a:lumMod val="75000"/>
                    <a:lumOff val="25000"/>
                  </a:schemeClr>
                </a:solidFill>
              </a:rPr>
              <a:t>或者可归结为图问题的机器学习和数据挖掘</a:t>
            </a:r>
            <a:r>
              <a:rPr lang="zh-CN" altLang="zh-CN" sz="1100" smtClean="0">
                <a:solidFill>
                  <a:schemeClr val="tx1">
                    <a:lumMod val="75000"/>
                    <a:lumOff val="25000"/>
                  </a:schemeClr>
                </a:solidFill>
              </a:rPr>
              <a:t>问</a:t>
            </a:r>
            <a:r>
              <a:rPr lang="zh-CN" altLang="en-US" sz="1100" smtClean="0">
                <a:solidFill>
                  <a:schemeClr val="tx1">
                    <a:lumMod val="75000"/>
                    <a:lumOff val="25000"/>
                  </a:schemeClr>
                </a:solidFill>
              </a:rPr>
              <a:t>题</a:t>
            </a:r>
            <a:endParaRPr lang="zh-CN" altLang="en-US" sz="1100">
              <a:solidFill>
                <a:schemeClr val="tx1">
                  <a:lumMod val="75000"/>
                  <a:lumOff val="25000"/>
                </a:schemeClr>
              </a:solidFill>
            </a:endParaRPr>
          </a:p>
        </p:txBody>
      </p:sp>
      <p:sp>
        <p:nvSpPr>
          <p:cNvPr id="36" name="矩形 35"/>
          <p:cNvSpPr/>
          <p:nvPr/>
        </p:nvSpPr>
        <p:spPr>
          <a:xfrm>
            <a:off x="5475761" y="4772025"/>
            <a:ext cx="3514725" cy="819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6905625" y="4953012"/>
            <a:ext cx="1943100" cy="430887"/>
          </a:xfrm>
          <a:prstGeom prst="rect">
            <a:avLst/>
          </a:prstGeom>
          <a:noFill/>
        </p:spPr>
        <p:txBody>
          <a:bodyPr wrap="square" rtlCol="0">
            <a:spAutoFit/>
          </a:bodyPr>
          <a:lstStyle/>
          <a:p>
            <a:r>
              <a:rPr lang="zh-CN" altLang="zh-CN" sz="1100">
                <a:solidFill>
                  <a:schemeClr val="tx1">
                    <a:lumMod val="75000"/>
                    <a:lumOff val="25000"/>
                  </a:schemeClr>
                </a:solidFill>
              </a:rPr>
              <a:t>提供的接口细节比较复杂</a:t>
            </a:r>
            <a:r>
              <a:rPr lang="zh-CN" altLang="en-US" sz="1100">
                <a:solidFill>
                  <a:schemeClr val="tx1">
                    <a:lumMod val="75000"/>
                    <a:lumOff val="25000"/>
                  </a:schemeClr>
                </a:solidFill>
              </a:rPr>
              <a:t>，使用难度大</a:t>
            </a:r>
            <a:endParaRPr lang="zh-CN" altLang="en-US" sz="1100">
              <a:solidFill>
                <a:schemeClr val="tx1">
                  <a:lumMod val="75000"/>
                  <a:lumOff val="25000"/>
                </a:schemeClr>
              </a:solidFill>
            </a:endParaRPr>
          </a:p>
        </p:txBody>
      </p:sp>
      <p:pic>
        <p:nvPicPr>
          <p:cNvPr id="27"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0"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1" name="文本框 6"/>
          <p:cNvSpPr txBox="1"/>
          <p:nvPr/>
        </p:nvSpPr>
        <p:spPr>
          <a:xfrm>
            <a:off x="433181" y="783517"/>
            <a:ext cx="2484976"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a:solidFill>
                  <a:schemeClr val="accent1"/>
                </a:solidFill>
              </a:rPr>
              <a:t>Parameter Server</a:t>
            </a:r>
            <a:endParaRPr lang="zh-CN" altLang="en-US" b="1">
              <a:solidFill>
                <a:schemeClr val="accent1"/>
              </a:solidFill>
            </a:endParaRPr>
          </a:p>
        </p:txBody>
      </p:sp>
      <p:sp>
        <p:nvSpPr>
          <p:cNvPr id="12" name="TextBox 11"/>
          <p:cNvSpPr txBox="1"/>
          <p:nvPr/>
        </p:nvSpPr>
        <p:spPr>
          <a:xfrm>
            <a:off x="-9525" y="1152525"/>
            <a:ext cx="9153330" cy="584775"/>
          </a:xfrm>
          <a:prstGeom prst="rect">
            <a:avLst/>
          </a:prstGeom>
          <a:solidFill>
            <a:schemeClr val="accent3">
              <a:lumMod val="75000"/>
            </a:schemeClr>
          </a:solidFill>
        </p:spPr>
        <p:txBody>
          <a:bodyPr wrap="square" rtlCol="0">
            <a:spAutoFit/>
          </a:bodyPr>
          <a:lstStyle/>
          <a:p>
            <a:r>
              <a:rPr lang="zh-CN" altLang="zh-CN" sz="1600">
                <a:solidFill>
                  <a:schemeClr val="bg1"/>
                </a:solidFill>
              </a:rPr>
              <a:t>基于模型参数的抽象方法，即把所有机器学习算法抽象为对学习过程中一组模型参数的管理和控制，并提供对大规模场景下大量模型参数的有效管理和访问</a:t>
            </a:r>
            <a:endParaRPr lang="zh-CN" altLang="en-US" sz="1600">
              <a:solidFill>
                <a:schemeClr val="bg1"/>
              </a:solidFill>
            </a:endParaRPr>
          </a:p>
        </p:txBody>
      </p:sp>
      <p:pic>
        <p:nvPicPr>
          <p:cNvPr id="11266" name="图片 2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83017" y="3514725"/>
            <a:ext cx="5577966" cy="2305050"/>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2351804" y="1828023"/>
            <a:ext cx="5445181" cy="419882"/>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a:solidFill>
                  <a:schemeClr val="tx1">
                    <a:lumMod val="85000"/>
                    <a:lumOff val="15000"/>
                  </a:schemeClr>
                </a:solidFill>
              </a:rPr>
              <a:t>机器学习算法</a:t>
            </a:r>
            <a:r>
              <a:rPr lang="zh-CN" altLang="zh-CN" sz="1400" smtClean="0">
                <a:solidFill>
                  <a:schemeClr val="tx1">
                    <a:lumMod val="85000"/>
                    <a:lumOff val="15000"/>
                  </a:schemeClr>
                </a:solidFill>
              </a:rPr>
              <a:t>研究者</a:t>
            </a:r>
            <a:r>
              <a:rPr lang="zh-CN" altLang="en-US" sz="1400" smtClean="0">
                <a:solidFill>
                  <a:schemeClr val="tx1">
                    <a:lumMod val="85000"/>
                    <a:lumOff val="15000"/>
                  </a:schemeClr>
                </a:solidFill>
              </a:rPr>
              <a:t>、深度优化机器学习算法的</a:t>
            </a:r>
            <a:r>
              <a:rPr lang="zh-CN" altLang="zh-CN" sz="1400" smtClean="0">
                <a:solidFill>
                  <a:schemeClr val="tx1">
                    <a:lumMod val="85000"/>
                    <a:lumOff val="15000"/>
                  </a:schemeClr>
                </a:solidFill>
              </a:rPr>
              <a:t>数据分析程序员</a:t>
            </a:r>
            <a:endParaRPr lang="zh-CN" altLang="en-US" sz="1400">
              <a:solidFill>
                <a:schemeClr val="tx1">
                  <a:lumMod val="85000"/>
                  <a:lumOff val="15000"/>
                </a:schemeClr>
              </a:solidFill>
            </a:endParaRPr>
          </a:p>
        </p:txBody>
      </p:sp>
      <p:sp>
        <p:nvSpPr>
          <p:cNvPr id="30" name="矩形 29"/>
          <p:cNvSpPr/>
          <p:nvPr/>
        </p:nvSpPr>
        <p:spPr>
          <a:xfrm>
            <a:off x="1244836" y="1828023"/>
            <a:ext cx="758010" cy="419882"/>
          </a:xfrm>
          <a:prstGeom prst="rect">
            <a:avLst/>
          </a:prstGeom>
          <a:solidFill>
            <a:srgbClr val="3D89B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mtClean="0"/>
              <a:t>适用</a:t>
            </a:r>
            <a:endParaRPr lang="zh-CN" altLang="en-US" sz="1400" b="1"/>
          </a:p>
        </p:txBody>
      </p:sp>
      <p:sp>
        <p:nvSpPr>
          <p:cNvPr id="37" name="矩形 36"/>
          <p:cNvSpPr/>
          <p:nvPr/>
        </p:nvSpPr>
        <p:spPr>
          <a:xfrm>
            <a:off x="2351804" y="2373445"/>
            <a:ext cx="5445181" cy="419882"/>
          </a:xfrm>
          <a:prstGeom prst="rect">
            <a:avLst/>
          </a:prstGeom>
          <a:solidFill>
            <a:schemeClr val="bg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a:solidFill>
                  <a:schemeClr val="tx1">
                    <a:lumMod val="85000"/>
                    <a:lumOff val="15000"/>
                  </a:schemeClr>
                </a:solidFill>
              </a:rPr>
              <a:t>为大规模机器学习提供了非常灵活的模型参数调优和控制机制</a:t>
            </a:r>
            <a:endParaRPr lang="zh-CN" altLang="en-US" sz="1400">
              <a:solidFill>
                <a:schemeClr val="tx1">
                  <a:lumMod val="85000"/>
                  <a:lumOff val="15000"/>
                </a:schemeClr>
              </a:solidFill>
            </a:endParaRPr>
          </a:p>
        </p:txBody>
      </p:sp>
      <p:sp>
        <p:nvSpPr>
          <p:cNvPr id="38" name="矩形 37"/>
          <p:cNvSpPr/>
          <p:nvPr/>
        </p:nvSpPr>
        <p:spPr>
          <a:xfrm>
            <a:off x="1244836" y="2373445"/>
            <a:ext cx="758010" cy="41988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mtClean="0"/>
              <a:t>优点</a:t>
            </a:r>
            <a:endParaRPr lang="zh-CN" altLang="en-US" sz="1400" b="1"/>
          </a:p>
        </p:txBody>
      </p:sp>
      <p:sp>
        <p:nvSpPr>
          <p:cNvPr id="40" name="矩形 39"/>
          <p:cNvSpPr/>
          <p:nvPr/>
        </p:nvSpPr>
        <p:spPr>
          <a:xfrm>
            <a:off x="2351804" y="2918476"/>
            <a:ext cx="5445181" cy="419882"/>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400">
                <a:solidFill>
                  <a:schemeClr val="tx1">
                    <a:lumMod val="85000"/>
                    <a:lumOff val="15000"/>
                  </a:schemeClr>
                </a:solidFill>
              </a:rPr>
              <a:t>缺少对大规模机器学习时的数据及编程计算模型的高层</a:t>
            </a:r>
            <a:r>
              <a:rPr lang="zh-CN" altLang="zh-CN" sz="1400" smtClean="0">
                <a:solidFill>
                  <a:schemeClr val="tx1">
                    <a:lumMod val="85000"/>
                    <a:lumOff val="15000"/>
                  </a:schemeClr>
                </a:solidFill>
              </a:rPr>
              <a:t>抽象</a:t>
            </a:r>
            <a:endParaRPr lang="zh-CN" altLang="en-US" sz="1400">
              <a:solidFill>
                <a:schemeClr val="tx1">
                  <a:lumMod val="85000"/>
                  <a:lumOff val="15000"/>
                </a:schemeClr>
              </a:solidFill>
            </a:endParaRPr>
          </a:p>
        </p:txBody>
      </p:sp>
      <p:sp>
        <p:nvSpPr>
          <p:cNvPr id="41" name="矩形 40"/>
          <p:cNvSpPr/>
          <p:nvPr/>
        </p:nvSpPr>
        <p:spPr>
          <a:xfrm>
            <a:off x="1244836" y="2918476"/>
            <a:ext cx="758010" cy="419882"/>
          </a:xfrm>
          <a:prstGeom prst="rect">
            <a:avLst/>
          </a:prstGeom>
          <a:solidFill>
            <a:srgbClr val="3D89BC"/>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mtClean="0"/>
              <a:t>缺点</a:t>
            </a:r>
            <a:endParaRPr lang="zh-CN" altLang="en-US" sz="1400" b="1"/>
          </a:p>
        </p:txBody>
      </p:sp>
      <p:pic>
        <p:nvPicPr>
          <p:cNvPr id="20"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3"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1" name="文本框 6"/>
          <p:cNvSpPr txBox="1"/>
          <p:nvPr/>
        </p:nvSpPr>
        <p:spPr>
          <a:xfrm>
            <a:off x="433181" y="783517"/>
            <a:ext cx="1751185"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a:solidFill>
                  <a:schemeClr val="accent1"/>
                </a:solidFill>
              </a:rPr>
              <a:t>scikit-learn</a:t>
            </a:r>
            <a:endParaRPr lang="zh-CN" altLang="en-US" b="1">
              <a:solidFill>
                <a:schemeClr val="accent1"/>
              </a:solidFill>
            </a:endParaRPr>
          </a:p>
        </p:txBody>
      </p:sp>
      <p:sp>
        <p:nvSpPr>
          <p:cNvPr id="12" name="TextBox 11"/>
          <p:cNvSpPr txBox="1"/>
          <p:nvPr/>
        </p:nvSpPr>
        <p:spPr>
          <a:xfrm>
            <a:off x="-9525" y="1152525"/>
            <a:ext cx="9153330" cy="338554"/>
          </a:xfrm>
          <a:prstGeom prst="rect">
            <a:avLst/>
          </a:prstGeom>
          <a:solidFill>
            <a:schemeClr val="accent3">
              <a:lumMod val="75000"/>
            </a:schemeClr>
          </a:solidFill>
        </p:spPr>
        <p:txBody>
          <a:bodyPr wrap="square" rtlCol="0">
            <a:spAutoFit/>
          </a:bodyPr>
          <a:lstStyle/>
          <a:p>
            <a:r>
              <a:rPr lang="zh-CN" altLang="zh-CN" sz="1600">
                <a:solidFill>
                  <a:schemeClr val="bg1"/>
                </a:solidFill>
              </a:rPr>
              <a:t>基于</a:t>
            </a:r>
            <a:r>
              <a:rPr lang="en-US" altLang="zh-CN" sz="1600">
                <a:solidFill>
                  <a:schemeClr val="bg1"/>
                </a:solidFill>
              </a:rPr>
              <a:t>Python</a:t>
            </a:r>
            <a:r>
              <a:rPr lang="zh-CN" altLang="zh-CN" sz="1600">
                <a:solidFill>
                  <a:schemeClr val="bg1"/>
                </a:solidFill>
              </a:rPr>
              <a:t>的机器学习库，建立在</a:t>
            </a:r>
            <a:r>
              <a:rPr lang="en-US" altLang="zh-CN" sz="1600">
                <a:solidFill>
                  <a:schemeClr val="bg1"/>
                </a:solidFill>
              </a:rPr>
              <a:t>NumPy</a:t>
            </a:r>
            <a:r>
              <a:rPr lang="zh-CN" altLang="zh-CN" sz="1600">
                <a:solidFill>
                  <a:schemeClr val="bg1"/>
                </a:solidFill>
              </a:rPr>
              <a:t>、</a:t>
            </a:r>
            <a:r>
              <a:rPr lang="en-US" altLang="zh-CN" sz="1600">
                <a:solidFill>
                  <a:schemeClr val="bg1"/>
                </a:solidFill>
              </a:rPr>
              <a:t>SciPy</a:t>
            </a:r>
            <a:r>
              <a:rPr lang="zh-CN" altLang="zh-CN" sz="1600">
                <a:solidFill>
                  <a:schemeClr val="bg1"/>
                </a:solidFill>
              </a:rPr>
              <a:t>和</a:t>
            </a:r>
            <a:r>
              <a:rPr lang="en-US" altLang="zh-CN" sz="1600">
                <a:solidFill>
                  <a:schemeClr val="bg1"/>
                </a:solidFill>
              </a:rPr>
              <a:t>matplotlib</a:t>
            </a:r>
            <a:r>
              <a:rPr lang="zh-CN" altLang="zh-CN" sz="1600">
                <a:solidFill>
                  <a:schemeClr val="bg1"/>
                </a:solidFill>
              </a:rPr>
              <a:t>基础之上，使用</a:t>
            </a:r>
            <a:r>
              <a:rPr lang="en-US" altLang="zh-CN" sz="1600">
                <a:solidFill>
                  <a:schemeClr val="bg1"/>
                </a:solidFill>
              </a:rPr>
              <a:t>BSD</a:t>
            </a:r>
            <a:r>
              <a:rPr lang="zh-CN" altLang="zh-CN" sz="1600">
                <a:solidFill>
                  <a:schemeClr val="bg1"/>
                </a:solidFill>
              </a:rPr>
              <a:t>开源许可证</a:t>
            </a:r>
            <a:endParaRPr lang="zh-CN" altLang="en-US" sz="1600">
              <a:solidFill>
                <a:schemeClr val="bg1"/>
              </a:solidFill>
            </a:endParaRPr>
          </a:p>
        </p:txBody>
      </p:sp>
      <p:sp>
        <p:nvSpPr>
          <p:cNvPr id="20" name="矩形 19"/>
          <p:cNvSpPr/>
          <p:nvPr/>
        </p:nvSpPr>
        <p:spPr>
          <a:xfrm>
            <a:off x="518793" y="1688667"/>
            <a:ext cx="8165177" cy="1054100"/>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891825" y="4867828"/>
            <a:ext cx="1107996" cy="369332"/>
          </a:xfrm>
          <a:prstGeom prst="rect">
            <a:avLst/>
          </a:prstGeom>
        </p:spPr>
        <p:txBody>
          <a:bodyPr wrap="none">
            <a:spAutoFit/>
          </a:bodyPr>
          <a:lstStyle/>
          <a:p>
            <a:pPr algn="ctr"/>
            <a:r>
              <a:rPr lang="zh-CN" altLang="en-US" b="1" smtClean="0">
                <a:solidFill>
                  <a:schemeClr val="tx1">
                    <a:lumMod val="75000"/>
                    <a:lumOff val="25000"/>
                  </a:schemeClr>
                </a:solidFill>
              </a:rPr>
              <a:t>开发案例</a:t>
            </a:r>
            <a:endParaRPr lang="zh-CN" altLang="en-US" b="1">
              <a:solidFill>
                <a:schemeClr val="tx1">
                  <a:lumMod val="75000"/>
                  <a:lumOff val="25000"/>
                </a:schemeClr>
              </a:solidFill>
            </a:endParaRPr>
          </a:p>
        </p:txBody>
      </p:sp>
      <p:sp>
        <p:nvSpPr>
          <p:cNvPr id="22" name="矩形 21"/>
          <p:cNvSpPr/>
          <p:nvPr/>
        </p:nvSpPr>
        <p:spPr>
          <a:xfrm>
            <a:off x="1475512" y="1853337"/>
            <a:ext cx="1072343" cy="72476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分类</a:t>
            </a:r>
            <a:endParaRPr lang="zh-CN" altLang="en-US"/>
          </a:p>
        </p:txBody>
      </p:sp>
      <p:sp>
        <p:nvSpPr>
          <p:cNvPr id="23" name="矩形 22"/>
          <p:cNvSpPr/>
          <p:nvPr/>
        </p:nvSpPr>
        <p:spPr>
          <a:xfrm>
            <a:off x="2633197" y="1853337"/>
            <a:ext cx="1072343" cy="72476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回归</a:t>
            </a:r>
            <a:endParaRPr lang="zh-CN" altLang="en-US"/>
          </a:p>
        </p:txBody>
      </p:sp>
      <p:sp>
        <p:nvSpPr>
          <p:cNvPr id="24" name="矩形 23"/>
          <p:cNvSpPr/>
          <p:nvPr/>
        </p:nvSpPr>
        <p:spPr>
          <a:xfrm>
            <a:off x="3790882" y="1853337"/>
            <a:ext cx="1072343" cy="72476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聚类</a:t>
            </a:r>
            <a:endParaRPr lang="zh-CN" altLang="en-US"/>
          </a:p>
        </p:txBody>
      </p:sp>
      <p:sp>
        <p:nvSpPr>
          <p:cNvPr id="25" name="矩形 24"/>
          <p:cNvSpPr/>
          <p:nvPr/>
        </p:nvSpPr>
        <p:spPr>
          <a:xfrm>
            <a:off x="4921182" y="1853337"/>
            <a:ext cx="1072343" cy="72476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数据</a:t>
            </a:r>
            <a:endParaRPr lang="en-US" altLang="zh-CN"/>
          </a:p>
          <a:p>
            <a:pPr algn="ctr"/>
            <a:r>
              <a:rPr lang="zh-CN" altLang="en-US"/>
              <a:t>降维</a:t>
            </a:r>
            <a:endParaRPr lang="zh-CN" altLang="en-US"/>
          </a:p>
        </p:txBody>
      </p:sp>
      <p:sp>
        <p:nvSpPr>
          <p:cNvPr id="26" name="矩形 25"/>
          <p:cNvSpPr/>
          <p:nvPr/>
        </p:nvSpPr>
        <p:spPr>
          <a:xfrm>
            <a:off x="6051482" y="1853337"/>
            <a:ext cx="1072343" cy="72476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模型</a:t>
            </a:r>
            <a:endParaRPr lang="en-US" altLang="zh-CN" dirty="0"/>
          </a:p>
          <a:p>
            <a:pPr algn="ctr"/>
            <a:r>
              <a:rPr lang="zh-CN" altLang="en-US" dirty="0"/>
              <a:t>选择</a:t>
            </a:r>
            <a:endParaRPr lang="zh-CN" altLang="en-US" dirty="0"/>
          </a:p>
        </p:txBody>
      </p:sp>
      <p:sp>
        <p:nvSpPr>
          <p:cNvPr id="27" name="矩形 26"/>
          <p:cNvSpPr/>
          <p:nvPr/>
        </p:nvSpPr>
        <p:spPr>
          <a:xfrm>
            <a:off x="7181782" y="1853337"/>
            <a:ext cx="1353062" cy="72476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数据预处理</a:t>
            </a:r>
            <a:endParaRPr lang="zh-CN" altLang="en-US"/>
          </a:p>
        </p:txBody>
      </p:sp>
      <p:sp>
        <p:nvSpPr>
          <p:cNvPr id="28" name="矩形 27"/>
          <p:cNvSpPr/>
          <p:nvPr/>
        </p:nvSpPr>
        <p:spPr>
          <a:xfrm>
            <a:off x="518700" y="2917392"/>
            <a:ext cx="8165177" cy="1054100"/>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43932" y="3273677"/>
            <a:ext cx="1107996" cy="369332"/>
          </a:xfrm>
          <a:prstGeom prst="rect">
            <a:avLst/>
          </a:prstGeom>
        </p:spPr>
        <p:txBody>
          <a:bodyPr wrap="none">
            <a:spAutoFit/>
          </a:bodyPr>
          <a:lstStyle/>
          <a:p>
            <a:pPr algn="ctr"/>
            <a:r>
              <a:rPr lang="zh-CN" altLang="en-US" b="1" smtClean="0">
                <a:solidFill>
                  <a:schemeClr val="tx1">
                    <a:lumMod val="75000"/>
                    <a:lumOff val="25000"/>
                  </a:schemeClr>
                </a:solidFill>
              </a:rPr>
              <a:t>支持算法</a:t>
            </a:r>
            <a:endParaRPr lang="zh-CN" altLang="en-US" b="1">
              <a:solidFill>
                <a:schemeClr val="tx1">
                  <a:lumMod val="75000"/>
                  <a:lumOff val="25000"/>
                </a:schemeClr>
              </a:solidFill>
            </a:endParaRPr>
          </a:p>
        </p:txBody>
      </p:sp>
      <p:sp>
        <p:nvSpPr>
          <p:cNvPr id="32" name="矩形 31"/>
          <p:cNvSpPr/>
          <p:nvPr/>
        </p:nvSpPr>
        <p:spPr>
          <a:xfrm>
            <a:off x="1475419" y="3082062"/>
            <a:ext cx="1072343" cy="724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SVM</a:t>
            </a:r>
            <a:endParaRPr lang="zh-CN" altLang="en-US" sz="1600"/>
          </a:p>
        </p:txBody>
      </p:sp>
      <p:sp>
        <p:nvSpPr>
          <p:cNvPr id="33" name="矩形 32"/>
          <p:cNvSpPr/>
          <p:nvPr/>
        </p:nvSpPr>
        <p:spPr>
          <a:xfrm>
            <a:off x="2633104" y="3082062"/>
            <a:ext cx="1072343" cy="724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K-Means</a:t>
            </a:r>
            <a:endParaRPr lang="zh-CN" altLang="en-US" sz="1600"/>
          </a:p>
        </p:txBody>
      </p:sp>
      <p:sp>
        <p:nvSpPr>
          <p:cNvPr id="34" name="矩形 33"/>
          <p:cNvSpPr/>
          <p:nvPr/>
        </p:nvSpPr>
        <p:spPr>
          <a:xfrm>
            <a:off x="3790789" y="3082062"/>
            <a:ext cx="1072343" cy="724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SVR</a:t>
            </a:r>
            <a:endParaRPr lang="zh-CN" altLang="en-US" sz="1600"/>
          </a:p>
        </p:txBody>
      </p:sp>
      <p:sp>
        <p:nvSpPr>
          <p:cNvPr id="35" name="矩形 34"/>
          <p:cNvSpPr/>
          <p:nvPr/>
        </p:nvSpPr>
        <p:spPr>
          <a:xfrm>
            <a:off x="4921089" y="3082062"/>
            <a:ext cx="1072343" cy="724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Lasso</a:t>
            </a:r>
            <a:endParaRPr lang="zh-CN" altLang="en-US" sz="1600"/>
          </a:p>
        </p:txBody>
      </p:sp>
      <p:sp>
        <p:nvSpPr>
          <p:cNvPr id="36" name="矩形 35"/>
          <p:cNvSpPr/>
          <p:nvPr/>
        </p:nvSpPr>
        <p:spPr>
          <a:xfrm>
            <a:off x="6051389" y="3082062"/>
            <a:ext cx="1072343" cy="724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random forest</a:t>
            </a:r>
            <a:endParaRPr lang="zh-CN" altLang="en-US" sz="1600"/>
          </a:p>
        </p:txBody>
      </p:sp>
      <p:sp>
        <p:nvSpPr>
          <p:cNvPr id="39" name="矩形 38"/>
          <p:cNvSpPr/>
          <p:nvPr/>
        </p:nvSpPr>
        <p:spPr>
          <a:xfrm>
            <a:off x="7181689" y="3082062"/>
            <a:ext cx="1353062" cy="7247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3" name="TextBox 12"/>
          <p:cNvSpPr txBox="1"/>
          <p:nvPr/>
        </p:nvSpPr>
        <p:spPr>
          <a:xfrm>
            <a:off x="7515225" y="2730752"/>
            <a:ext cx="828675" cy="1015663"/>
          </a:xfrm>
          <a:prstGeom prst="rect">
            <a:avLst/>
          </a:prstGeom>
          <a:noFill/>
        </p:spPr>
        <p:txBody>
          <a:bodyPr wrap="square" rtlCol="0">
            <a:spAutoFit/>
          </a:bodyPr>
          <a:lstStyle/>
          <a:p>
            <a:r>
              <a:rPr lang="en-US" altLang="zh-CN" sz="6000" dirty="0" smtClean="0">
                <a:solidFill>
                  <a:schemeClr val="bg1"/>
                </a:solidFill>
              </a:rPr>
              <a:t>…</a:t>
            </a:r>
            <a:endParaRPr lang="zh-CN" altLang="en-US" sz="6000" dirty="0">
              <a:solidFill>
                <a:schemeClr val="bg1"/>
              </a:solidFill>
            </a:endParaRPr>
          </a:p>
        </p:txBody>
      </p:sp>
      <p:pic>
        <p:nvPicPr>
          <p:cNvPr id="12290"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42162" y="4086549"/>
            <a:ext cx="4630196" cy="1931891"/>
          </a:xfrm>
          <a:prstGeom prst="rect">
            <a:avLst/>
          </a:prstGeom>
          <a:noFill/>
          <a:ln>
            <a:noFill/>
          </a:ln>
          <a:effectLst>
            <a:glow rad="63500">
              <a:srgbClr val="3D89BC">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矩形 41"/>
          <p:cNvSpPr/>
          <p:nvPr/>
        </p:nvSpPr>
        <p:spPr>
          <a:xfrm>
            <a:off x="453550" y="2031052"/>
            <a:ext cx="1107996" cy="369332"/>
          </a:xfrm>
          <a:prstGeom prst="rect">
            <a:avLst/>
          </a:prstGeom>
        </p:spPr>
        <p:txBody>
          <a:bodyPr wrap="none">
            <a:spAutoFit/>
          </a:bodyPr>
          <a:lstStyle/>
          <a:p>
            <a:pPr algn="ctr"/>
            <a:r>
              <a:rPr lang="zh-CN" altLang="en-US" b="1" smtClean="0">
                <a:solidFill>
                  <a:schemeClr val="tx1">
                    <a:lumMod val="75000"/>
                    <a:lumOff val="25000"/>
                  </a:schemeClr>
                </a:solidFill>
              </a:rPr>
              <a:t>主要模块</a:t>
            </a:r>
            <a:endParaRPr lang="zh-CN" altLang="en-US" b="1">
              <a:solidFill>
                <a:schemeClr val="tx1">
                  <a:lumMod val="75000"/>
                  <a:lumOff val="25000"/>
                </a:schemeClr>
              </a:solidFill>
            </a:endParaRPr>
          </a:p>
        </p:txBody>
      </p:sp>
      <p:pic>
        <p:nvPicPr>
          <p:cNvPr id="37"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41"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87365" y="1169836"/>
              <a:ext cx="1969254" cy="523220"/>
            </a:xfrm>
            <a:prstGeom prst="rect">
              <a:avLst/>
            </a:prstGeom>
            <a:noFill/>
          </p:spPr>
          <p:txBody>
            <a:bodyPr wrap="none" rtlCol="0">
              <a:spAutoFit/>
            </a:bodyPr>
            <a:lstStyle/>
            <a:p>
              <a:pPr algn="ctr"/>
              <a:r>
                <a:rPr lang="zh-CN" altLang="en-US" sz="2800" smtClean="0">
                  <a:solidFill>
                    <a:schemeClr val="accent4"/>
                  </a:solidFill>
                </a:rPr>
                <a:t>第四章　</a:t>
              </a:r>
              <a:r>
                <a:rPr lang="zh-CN" altLang="en-US" sz="2800">
                  <a:solidFill>
                    <a:schemeClr val="accent4"/>
                  </a:solidFill>
                </a:rPr>
                <a:t>大</a:t>
              </a:r>
              <a:r>
                <a:rPr lang="zh-CN" altLang="en-US" sz="2800" smtClean="0">
                  <a:solidFill>
                    <a:schemeClr val="accent4"/>
                  </a:solidFill>
                </a:rPr>
                <a:t>数据挖掘工具</a:t>
              </a:r>
              <a:endParaRPr lang="zh-CN" altLang="en-US" sz="2800" dirty="0">
                <a:solidFill>
                  <a:schemeClr val="accent4"/>
                </a:solidFill>
              </a:endParaRPr>
            </a:p>
          </p:txBody>
        </p:sp>
      </p:grpSp>
      <p:grpSp>
        <p:nvGrpSpPr>
          <p:cNvPr id="2" name="组合 1"/>
          <p:cNvGrpSpPr/>
          <p:nvPr/>
        </p:nvGrpSpPr>
        <p:grpSpPr>
          <a:xfrm>
            <a:off x="1754534" y="2462595"/>
            <a:ext cx="5693399" cy="2034178"/>
            <a:chOff x="1807265" y="2462595"/>
            <a:chExt cx="5693399" cy="2034178"/>
          </a:xfrm>
        </p:grpSpPr>
        <p:grpSp>
          <p:nvGrpSpPr>
            <p:cNvPr id="67" name="组合 66"/>
            <p:cNvGrpSpPr/>
            <p:nvPr/>
          </p:nvGrpSpPr>
          <p:grpSpPr>
            <a:xfrm>
              <a:off x="1807265" y="2462595"/>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8" name="矩形 47"/>
              <p:cNvSpPr/>
              <p:nvPr/>
            </p:nvSpPr>
            <p:spPr>
              <a:xfrm>
                <a:off x="1883286" y="2462595"/>
                <a:ext cx="2140330"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4</a:t>
                </a:r>
                <a:r>
                  <a:rPr lang="en-US" altLang="zh-CN" sz="2100" spc="225" smtClean="0">
                    <a:solidFill>
                      <a:schemeClr val="bg1"/>
                    </a:solidFill>
                    <a:latin typeface="微软雅黑" panose="020B0503020204020204" pitchFamily="34" charset="-122"/>
                    <a:ea typeface="微软雅黑" panose="020B0503020204020204" pitchFamily="34" charset="-122"/>
                  </a:rPr>
                  <a:t>.1</a:t>
                </a:r>
                <a:r>
                  <a:rPr lang="zh-CN" altLang="en-US" sz="2100" spc="225">
                    <a:solidFill>
                      <a:schemeClr val="bg1"/>
                    </a:solidFill>
                    <a:latin typeface="微软雅黑" panose="020B0503020204020204" pitchFamily="34" charset="-122"/>
                    <a:ea typeface="微软雅黑" panose="020B0503020204020204" pitchFamily="34" charset="-122"/>
                  </a:rPr>
                  <a:t>　</a:t>
                </a:r>
                <a:r>
                  <a:rPr lang="en-US" altLang="zh-CN" sz="2100" spc="225" smtClean="0">
                    <a:solidFill>
                      <a:schemeClr val="bg1"/>
                    </a:solidFill>
                    <a:latin typeface="微软雅黑" panose="020B0503020204020204" pitchFamily="34" charset="-122"/>
                    <a:ea typeface="微软雅黑" panose="020B0503020204020204" pitchFamily="34" charset="-122"/>
                  </a:rPr>
                  <a:t>Mahout</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8576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2100" spc="225"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2100" spc="225"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100" spc="225" smtClean="0">
                    <a:solidFill>
                      <a:schemeClr val="tx1">
                        <a:lumMod val="75000"/>
                        <a:lumOff val="25000"/>
                      </a:schemeClr>
                    </a:solidFill>
                    <a:latin typeface="微软雅黑" panose="020B0503020204020204" pitchFamily="34" charset="-122"/>
                    <a:ea typeface="微软雅黑" panose="020B0503020204020204" pitchFamily="34" charset="-122"/>
                  </a:rPr>
                  <a:t>Spark MLlib</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07265" y="3572755"/>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3336170"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a:t>
                </a:r>
                <a:r>
                  <a:rPr lang="en-US" altLang="zh-CN" sz="2100" spc="225"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100" spc="225" smtClean="0">
                    <a:solidFill>
                      <a:schemeClr val="tx1">
                        <a:lumMod val="75000"/>
                        <a:lumOff val="25000"/>
                      </a:schemeClr>
                    </a:solidFill>
                    <a:latin typeface="微软雅黑" panose="020B0503020204020204" pitchFamily="34" charset="-122"/>
                    <a:ea typeface="微软雅黑" panose="020B0503020204020204" pitchFamily="34" charset="-122"/>
                  </a:rPr>
                  <a:t>　其他数据挖掘工具</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07265" y="410257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3387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1834841" y="4102573"/>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1" name="文本框 6"/>
          <p:cNvSpPr txBox="1"/>
          <p:nvPr/>
        </p:nvSpPr>
        <p:spPr>
          <a:xfrm>
            <a:off x="433181" y="783517"/>
            <a:ext cx="1186543"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a:solidFill>
                  <a:schemeClr val="accent1"/>
                </a:solidFill>
              </a:rPr>
              <a:t>WEKA</a:t>
            </a:r>
            <a:endParaRPr lang="zh-CN" altLang="en-US" b="1">
              <a:solidFill>
                <a:schemeClr val="accent1"/>
              </a:solidFill>
            </a:endParaRPr>
          </a:p>
        </p:txBody>
      </p:sp>
      <p:sp>
        <p:nvSpPr>
          <p:cNvPr id="12" name="TextBox 11"/>
          <p:cNvSpPr txBox="1"/>
          <p:nvPr/>
        </p:nvSpPr>
        <p:spPr>
          <a:xfrm>
            <a:off x="-9525" y="1152525"/>
            <a:ext cx="9153330" cy="338554"/>
          </a:xfrm>
          <a:prstGeom prst="rect">
            <a:avLst/>
          </a:prstGeom>
          <a:solidFill>
            <a:schemeClr val="accent3">
              <a:lumMod val="75000"/>
            </a:schemeClr>
          </a:solidFill>
        </p:spPr>
        <p:txBody>
          <a:bodyPr wrap="square" rtlCol="0">
            <a:spAutoFit/>
          </a:bodyPr>
          <a:lstStyle/>
          <a:p>
            <a:r>
              <a:rPr lang="zh-CN" altLang="zh-CN" sz="1600">
                <a:solidFill>
                  <a:schemeClr val="bg1"/>
                </a:solidFill>
              </a:rPr>
              <a:t>现今最完备的数据挖掘工具之一</a:t>
            </a:r>
            <a:r>
              <a:rPr lang="zh-CN" altLang="en-US" sz="1600">
                <a:solidFill>
                  <a:schemeClr val="bg1"/>
                </a:solidFill>
              </a:rPr>
              <a:t>，</a:t>
            </a:r>
            <a:r>
              <a:rPr lang="zh-CN" altLang="zh-CN" sz="1600">
                <a:solidFill>
                  <a:schemeClr val="bg1"/>
                </a:solidFill>
              </a:rPr>
              <a:t>数据挖掘和机器学习历史上的里程碑</a:t>
            </a:r>
            <a:endParaRPr lang="zh-CN" altLang="en-US" sz="1600">
              <a:solidFill>
                <a:schemeClr val="bg1"/>
              </a:solidFill>
            </a:endParaRPr>
          </a:p>
        </p:txBody>
      </p:sp>
      <p:pic>
        <p:nvPicPr>
          <p:cNvPr id="13314" name="图片 29" descr="说明: ClusterPane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24265" y="2028825"/>
            <a:ext cx="4417206" cy="3295650"/>
          </a:xfrm>
          <a:prstGeom prst="rect">
            <a:avLst/>
          </a:prstGeom>
          <a:noFill/>
          <a:ln>
            <a:noFill/>
          </a:ln>
          <a:effectLst>
            <a:glow rad="1397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36"/>
          <p:cNvSpPr/>
          <p:nvPr/>
        </p:nvSpPr>
        <p:spPr>
          <a:xfrm>
            <a:off x="5562173" y="5448853"/>
            <a:ext cx="2172391" cy="338554"/>
          </a:xfrm>
          <a:prstGeom prst="rect">
            <a:avLst/>
          </a:prstGeom>
        </p:spPr>
        <p:txBody>
          <a:bodyPr wrap="none">
            <a:spAutoFit/>
          </a:bodyPr>
          <a:lstStyle/>
          <a:p>
            <a:pPr algn="ctr"/>
            <a:r>
              <a:rPr lang="en-US" altLang="zh-CN" sz="1600" smtClean="0">
                <a:solidFill>
                  <a:schemeClr val="tx1">
                    <a:lumMod val="75000"/>
                    <a:lumOff val="25000"/>
                  </a:schemeClr>
                </a:solidFill>
                <a:latin typeface="+mn-ea"/>
              </a:rPr>
              <a:t>WEKA</a:t>
            </a:r>
            <a:r>
              <a:rPr lang="zh-CN" altLang="zh-CN" sz="1600" smtClean="0">
                <a:solidFill>
                  <a:schemeClr val="tx1">
                    <a:lumMod val="75000"/>
                    <a:lumOff val="25000"/>
                  </a:schemeClr>
                </a:solidFill>
                <a:latin typeface="+mn-ea"/>
              </a:rPr>
              <a:t>可视化</a:t>
            </a:r>
            <a:r>
              <a:rPr lang="en-US" altLang="zh-CN" sz="1600">
                <a:solidFill>
                  <a:schemeClr val="tx1">
                    <a:lumMod val="75000"/>
                    <a:lumOff val="25000"/>
                  </a:schemeClr>
                </a:solidFill>
                <a:latin typeface="+mn-ea"/>
              </a:rPr>
              <a:t>GUI</a:t>
            </a:r>
            <a:r>
              <a:rPr lang="zh-CN" altLang="zh-CN" sz="1600">
                <a:solidFill>
                  <a:schemeClr val="tx1">
                    <a:lumMod val="75000"/>
                    <a:lumOff val="25000"/>
                  </a:schemeClr>
                </a:solidFill>
                <a:latin typeface="+mn-ea"/>
              </a:rPr>
              <a:t>界面</a:t>
            </a:r>
            <a:endParaRPr lang="zh-CN" altLang="en-US" sz="1600" b="1">
              <a:solidFill>
                <a:schemeClr val="tx1">
                  <a:lumMod val="75000"/>
                  <a:lumOff val="25000"/>
                </a:schemeClr>
              </a:solidFill>
              <a:latin typeface="+mn-ea"/>
            </a:endParaRPr>
          </a:p>
        </p:txBody>
      </p:sp>
      <p:graphicFrame>
        <p:nvGraphicFramePr>
          <p:cNvPr id="16" name="图示 15"/>
          <p:cNvGraphicFramePr/>
          <p:nvPr/>
        </p:nvGraphicFramePr>
        <p:xfrm>
          <a:off x="309356" y="1952626"/>
          <a:ext cx="3824493" cy="337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27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0" name="Imagen 27">
            <a:hlinkClick r:id="" action="ppaction://hlinkshowjump?jump=next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8">
            <a:hlinkClick r:id="" action="ppaction://hlinkshowjump?jump=previousslide"/>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1" name="文本框 6"/>
          <p:cNvSpPr txBox="1"/>
          <p:nvPr/>
        </p:nvSpPr>
        <p:spPr>
          <a:xfrm>
            <a:off x="433181" y="783517"/>
            <a:ext cx="2932213"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基于</a:t>
            </a:r>
            <a:r>
              <a:rPr lang="en-US" altLang="zh-CN" b="1">
                <a:solidFill>
                  <a:schemeClr val="accent1"/>
                </a:solidFill>
              </a:rPr>
              <a:t>R</a:t>
            </a:r>
            <a:r>
              <a:rPr lang="zh-CN" altLang="zh-CN" b="1">
                <a:solidFill>
                  <a:schemeClr val="accent1"/>
                </a:solidFill>
              </a:rPr>
              <a:t>语言的机器学习库</a:t>
            </a:r>
            <a:endParaRPr lang="zh-CN" altLang="en-US" b="1">
              <a:solidFill>
                <a:schemeClr val="accent1"/>
              </a:solidFill>
            </a:endParaRPr>
          </a:p>
        </p:txBody>
      </p:sp>
      <p:sp>
        <p:nvSpPr>
          <p:cNvPr id="12" name="TextBox 11"/>
          <p:cNvSpPr txBox="1"/>
          <p:nvPr/>
        </p:nvSpPr>
        <p:spPr>
          <a:xfrm>
            <a:off x="-9525" y="1152525"/>
            <a:ext cx="9153330" cy="584775"/>
          </a:xfrm>
          <a:prstGeom prst="rect">
            <a:avLst/>
          </a:prstGeom>
          <a:solidFill>
            <a:schemeClr val="accent3">
              <a:lumMod val="75000"/>
            </a:schemeClr>
          </a:solidFill>
        </p:spPr>
        <p:txBody>
          <a:bodyPr wrap="square" rtlCol="0">
            <a:spAutoFit/>
          </a:bodyPr>
          <a:lstStyle/>
          <a:p>
            <a:r>
              <a:rPr lang="en-US" altLang="zh-CN" sz="1600" smtClean="0">
                <a:solidFill>
                  <a:schemeClr val="bg1"/>
                </a:solidFill>
              </a:rPr>
              <a:t>R</a:t>
            </a:r>
            <a:r>
              <a:rPr lang="zh-CN" altLang="en-US" sz="1600" smtClean="0">
                <a:solidFill>
                  <a:schemeClr val="bg1"/>
                </a:solidFill>
              </a:rPr>
              <a:t>语言</a:t>
            </a:r>
            <a:r>
              <a:rPr lang="zh-CN" altLang="zh-CN" sz="1600" smtClean="0">
                <a:solidFill>
                  <a:schemeClr val="bg1"/>
                </a:solidFill>
              </a:rPr>
              <a:t>目前</a:t>
            </a:r>
            <a:r>
              <a:rPr lang="zh-CN" altLang="zh-CN" sz="1600">
                <a:solidFill>
                  <a:schemeClr val="bg1"/>
                </a:solidFill>
              </a:rPr>
              <a:t>在数据分析应用领域最广为使用的数据分析、统计计算及制图的开源软件系统</a:t>
            </a:r>
            <a:r>
              <a:rPr lang="zh-CN" altLang="zh-CN" sz="1600" smtClean="0">
                <a:solidFill>
                  <a:schemeClr val="bg1"/>
                </a:solidFill>
              </a:rPr>
              <a:t>，提供</a:t>
            </a:r>
            <a:r>
              <a:rPr lang="zh-CN" altLang="zh-CN" sz="1600">
                <a:solidFill>
                  <a:schemeClr val="bg1"/>
                </a:solidFill>
              </a:rPr>
              <a:t>了大量的专业模块和实用工具</a:t>
            </a:r>
            <a:endParaRPr lang="zh-CN" altLang="en-US" sz="1600">
              <a:solidFill>
                <a:schemeClr val="bg1"/>
              </a:solidFill>
            </a:endParaRPr>
          </a:p>
        </p:txBody>
      </p:sp>
      <p:sp>
        <p:nvSpPr>
          <p:cNvPr id="17" name="椭圆 16"/>
          <p:cNvSpPr/>
          <p:nvPr/>
        </p:nvSpPr>
        <p:spPr>
          <a:xfrm>
            <a:off x="3812381" y="2728350"/>
            <a:ext cx="1376363" cy="1376363"/>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smtClean="0">
                <a:ln w="0"/>
                <a:solidFill>
                  <a:schemeClr val="bg1"/>
                </a:solidFill>
                <a:effectLst>
                  <a:outerShdw blurRad="38100" dist="25400" dir="5400000" algn="ctr" rotWithShape="0">
                    <a:srgbClr val="6E747A">
                      <a:alpha val="43000"/>
                    </a:srgbClr>
                  </a:outerShdw>
                </a:effectLst>
              </a:rPr>
              <a:t>R</a:t>
            </a:r>
            <a:endParaRPr lang="en-US" altLang="zh-CN" sz="2400" b="1" smtClean="0">
              <a:ln w="0"/>
              <a:solidFill>
                <a:schemeClr val="bg1"/>
              </a:solidFill>
              <a:effectLst>
                <a:outerShdw blurRad="38100" dist="25400" dir="5400000" algn="ctr" rotWithShape="0">
                  <a:srgbClr val="6E747A">
                    <a:alpha val="43000"/>
                  </a:srgbClr>
                </a:outerShdw>
              </a:effectLst>
            </a:endParaRPr>
          </a:p>
          <a:p>
            <a:pPr algn="ctr"/>
            <a:r>
              <a:rPr lang="zh-CN" altLang="en-US" sz="2400" b="1" smtClean="0">
                <a:ln w="0"/>
                <a:solidFill>
                  <a:schemeClr val="bg1"/>
                </a:solidFill>
                <a:effectLst>
                  <a:outerShdw blurRad="38100" dist="25400" dir="5400000" algn="ctr" rotWithShape="0">
                    <a:srgbClr val="6E747A">
                      <a:alpha val="43000"/>
                    </a:srgbClr>
                  </a:outerShdw>
                </a:effectLst>
              </a:rPr>
              <a:t>语言</a:t>
            </a:r>
            <a:endParaRPr lang="zh-CN" altLang="en-US" sz="2400" b="1">
              <a:ln w="0"/>
              <a:solidFill>
                <a:schemeClr val="bg1"/>
              </a:solidFill>
              <a:effectLst>
                <a:outerShdw blurRad="38100" dist="25400" dir="5400000" algn="ctr" rotWithShape="0">
                  <a:srgbClr val="6E747A">
                    <a:alpha val="43000"/>
                  </a:srgbClr>
                </a:outerShdw>
              </a:effectLst>
            </a:endParaRPr>
          </a:p>
        </p:txBody>
      </p:sp>
      <p:sp>
        <p:nvSpPr>
          <p:cNvPr id="18" name="Freeform 56"/>
          <p:cNvSpPr>
            <a:spLocks noEditPoints="1"/>
          </p:cNvSpPr>
          <p:nvPr/>
        </p:nvSpPr>
        <p:spPr bwMode="auto">
          <a:xfrm>
            <a:off x="1052976" y="2003823"/>
            <a:ext cx="6965817" cy="3484875"/>
          </a:xfrm>
          <a:custGeom>
            <a:avLst/>
            <a:gdLst>
              <a:gd name="T0" fmla="*/ 144 w 575"/>
              <a:gd name="T1" fmla="*/ 86 h 268"/>
              <a:gd name="T2" fmla="*/ 130 w 575"/>
              <a:gd name="T3" fmla="*/ 93 h 268"/>
              <a:gd name="T4" fmla="*/ 92 w 575"/>
              <a:gd name="T5" fmla="*/ 89 h 268"/>
              <a:gd name="T6" fmla="*/ 55 w 575"/>
              <a:gd name="T7" fmla="*/ 129 h 268"/>
              <a:gd name="T8" fmla="*/ 63 w 575"/>
              <a:gd name="T9" fmla="*/ 165 h 268"/>
              <a:gd name="T10" fmla="*/ 51 w 575"/>
              <a:gd name="T11" fmla="*/ 177 h 268"/>
              <a:gd name="T12" fmla="*/ 19 w 575"/>
              <a:gd name="T13" fmla="*/ 212 h 268"/>
              <a:gd name="T14" fmla="*/ 71 w 575"/>
              <a:gd name="T15" fmla="*/ 249 h 268"/>
              <a:gd name="T16" fmla="*/ 391 w 575"/>
              <a:gd name="T17" fmla="*/ 249 h 268"/>
              <a:gd name="T18" fmla="*/ 504 w 575"/>
              <a:gd name="T19" fmla="*/ 249 h 268"/>
              <a:gd name="T20" fmla="*/ 542 w 575"/>
              <a:gd name="T21" fmla="*/ 237 h 268"/>
              <a:gd name="T22" fmla="*/ 547 w 575"/>
              <a:gd name="T23" fmla="*/ 190 h 268"/>
              <a:gd name="T24" fmla="*/ 520 w 575"/>
              <a:gd name="T25" fmla="*/ 176 h 268"/>
              <a:gd name="T26" fmla="*/ 513 w 575"/>
              <a:gd name="T27" fmla="*/ 164 h 268"/>
              <a:gd name="T28" fmla="*/ 505 w 575"/>
              <a:gd name="T29" fmla="*/ 110 h 268"/>
              <a:gd name="T30" fmla="*/ 456 w 575"/>
              <a:gd name="T31" fmla="*/ 94 h 268"/>
              <a:gd name="T32" fmla="*/ 444 w 575"/>
              <a:gd name="T33" fmla="*/ 85 h 268"/>
              <a:gd name="T34" fmla="*/ 404 w 575"/>
              <a:gd name="T35" fmla="*/ 53 h 268"/>
              <a:gd name="T36" fmla="*/ 345 w 575"/>
              <a:gd name="T37" fmla="*/ 65 h 268"/>
              <a:gd name="T38" fmla="*/ 334 w 575"/>
              <a:gd name="T39" fmla="*/ 66 h 268"/>
              <a:gd name="T40" fmla="*/ 271 w 575"/>
              <a:gd name="T41" fmla="*/ 24 h 268"/>
              <a:gd name="T42" fmla="*/ 176 w 575"/>
              <a:gd name="T43" fmla="*/ 40 h 268"/>
              <a:gd name="T44" fmla="*/ 176 w 575"/>
              <a:gd name="T45" fmla="*/ 40 h 268"/>
              <a:gd name="T46" fmla="*/ 128 w 575"/>
              <a:gd name="T47" fmla="*/ 72 h 268"/>
              <a:gd name="T48" fmla="*/ 164 w 575"/>
              <a:gd name="T49" fmla="*/ 25 h 268"/>
              <a:gd name="T50" fmla="*/ 217 w 575"/>
              <a:gd name="T51" fmla="*/ 4 h 268"/>
              <a:gd name="T52" fmla="*/ 341 w 575"/>
              <a:gd name="T53" fmla="*/ 45 h 268"/>
              <a:gd name="T54" fmla="*/ 408 w 575"/>
              <a:gd name="T55" fmla="*/ 34 h 268"/>
              <a:gd name="T56" fmla="*/ 460 w 575"/>
              <a:gd name="T57" fmla="*/ 74 h 268"/>
              <a:gd name="T58" fmla="*/ 520 w 575"/>
              <a:gd name="T59" fmla="*/ 98 h 268"/>
              <a:gd name="T60" fmla="*/ 533 w 575"/>
              <a:gd name="T61" fmla="*/ 160 h 268"/>
              <a:gd name="T62" fmla="*/ 575 w 575"/>
              <a:gd name="T63" fmla="*/ 212 h 268"/>
              <a:gd name="T64" fmla="*/ 504 w 575"/>
              <a:gd name="T65" fmla="*/ 268 h 268"/>
              <a:gd name="T66" fmla="*/ 477 w 575"/>
              <a:gd name="T67" fmla="*/ 268 h 268"/>
              <a:gd name="T68" fmla="*/ 71 w 575"/>
              <a:gd name="T69" fmla="*/ 268 h 268"/>
              <a:gd name="T70" fmla="*/ 22 w 575"/>
              <a:gd name="T71" fmla="*/ 252 h 268"/>
              <a:gd name="T72" fmla="*/ 15 w 575"/>
              <a:gd name="T73" fmla="*/ 177 h 268"/>
              <a:gd name="T74" fmla="*/ 36 w 575"/>
              <a:gd name="T75" fmla="*/ 125 h 268"/>
              <a:gd name="T76" fmla="*/ 87 w 575"/>
              <a:gd name="T77" fmla="*/ 7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5" h="268">
                <a:moveTo>
                  <a:pt x="176" y="40"/>
                </a:moveTo>
                <a:cubicBezTo>
                  <a:pt x="160" y="51"/>
                  <a:pt x="149" y="67"/>
                  <a:pt x="144" y="86"/>
                </a:cubicBezTo>
                <a:cubicBezTo>
                  <a:pt x="144" y="87"/>
                  <a:pt x="143" y="88"/>
                  <a:pt x="143" y="89"/>
                </a:cubicBezTo>
                <a:cubicBezTo>
                  <a:pt x="141" y="94"/>
                  <a:pt x="135" y="96"/>
                  <a:pt x="130" y="93"/>
                </a:cubicBezTo>
                <a:cubicBezTo>
                  <a:pt x="130" y="93"/>
                  <a:pt x="130" y="93"/>
                  <a:pt x="130" y="93"/>
                </a:cubicBezTo>
                <a:cubicBezTo>
                  <a:pt x="117" y="87"/>
                  <a:pt x="104" y="86"/>
                  <a:pt x="92" y="89"/>
                </a:cubicBezTo>
                <a:cubicBezTo>
                  <a:pt x="83" y="92"/>
                  <a:pt x="74" y="97"/>
                  <a:pt x="68" y="104"/>
                </a:cubicBezTo>
                <a:cubicBezTo>
                  <a:pt x="62" y="111"/>
                  <a:pt x="57" y="120"/>
                  <a:pt x="55" y="129"/>
                </a:cubicBezTo>
                <a:cubicBezTo>
                  <a:pt x="53" y="139"/>
                  <a:pt x="55" y="151"/>
                  <a:pt x="61" y="161"/>
                </a:cubicBezTo>
                <a:cubicBezTo>
                  <a:pt x="62" y="162"/>
                  <a:pt x="62" y="163"/>
                  <a:pt x="63" y="165"/>
                </a:cubicBezTo>
                <a:cubicBezTo>
                  <a:pt x="64" y="169"/>
                  <a:pt x="62" y="173"/>
                  <a:pt x="58" y="175"/>
                </a:cubicBezTo>
                <a:cubicBezTo>
                  <a:pt x="57" y="176"/>
                  <a:pt x="57" y="176"/>
                  <a:pt x="51" y="177"/>
                </a:cubicBezTo>
                <a:cubicBezTo>
                  <a:pt x="42" y="180"/>
                  <a:pt x="34" y="185"/>
                  <a:pt x="29" y="190"/>
                </a:cubicBezTo>
                <a:cubicBezTo>
                  <a:pt x="23" y="196"/>
                  <a:pt x="19" y="204"/>
                  <a:pt x="19" y="212"/>
                </a:cubicBezTo>
                <a:cubicBezTo>
                  <a:pt x="19" y="221"/>
                  <a:pt x="25" y="230"/>
                  <a:pt x="33" y="237"/>
                </a:cubicBezTo>
                <a:cubicBezTo>
                  <a:pt x="43" y="244"/>
                  <a:pt x="56" y="249"/>
                  <a:pt x="71" y="249"/>
                </a:cubicBezTo>
                <a:cubicBezTo>
                  <a:pt x="71" y="249"/>
                  <a:pt x="71" y="249"/>
                  <a:pt x="71" y="249"/>
                </a:cubicBezTo>
                <a:cubicBezTo>
                  <a:pt x="391" y="249"/>
                  <a:pt x="391" y="249"/>
                  <a:pt x="391" y="249"/>
                </a:cubicBezTo>
                <a:cubicBezTo>
                  <a:pt x="477" y="249"/>
                  <a:pt x="477" y="249"/>
                  <a:pt x="477" y="249"/>
                </a:cubicBezTo>
                <a:cubicBezTo>
                  <a:pt x="504" y="249"/>
                  <a:pt x="504" y="249"/>
                  <a:pt x="504" y="249"/>
                </a:cubicBezTo>
                <a:cubicBezTo>
                  <a:pt x="504" y="249"/>
                  <a:pt x="504" y="249"/>
                  <a:pt x="504" y="249"/>
                </a:cubicBezTo>
                <a:cubicBezTo>
                  <a:pt x="519" y="249"/>
                  <a:pt x="532" y="244"/>
                  <a:pt x="542" y="237"/>
                </a:cubicBezTo>
                <a:cubicBezTo>
                  <a:pt x="551" y="230"/>
                  <a:pt x="556" y="221"/>
                  <a:pt x="556" y="212"/>
                </a:cubicBezTo>
                <a:cubicBezTo>
                  <a:pt x="556" y="204"/>
                  <a:pt x="553" y="196"/>
                  <a:pt x="547" y="190"/>
                </a:cubicBezTo>
                <a:cubicBezTo>
                  <a:pt x="540" y="184"/>
                  <a:pt x="531" y="179"/>
                  <a:pt x="521" y="176"/>
                </a:cubicBezTo>
                <a:cubicBezTo>
                  <a:pt x="520" y="176"/>
                  <a:pt x="520" y="176"/>
                  <a:pt x="520" y="176"/>
                </a:cubicBezTo>
                <a:cubicBezTo>
                  <a:pt x="514" y="175"/>
                  <a:pt x="511" y="170"/>
                  <a:pt x="513" y="164"/>
                </a:cubicBezTo>
                <a:cubicBezTo>
                  <a:pt x="513" y="164"/>
                  <a:pt x="513" y="164"/>
                  <a:pt x="513" y="164"/>
                </a:cubicBezTo>
                <a:cubicBezTo>
                  <a:pt x="515" y="155"/>
                  <a:pt x="516" y="146"/>
                  <a:pt x="515" y="137"/>
                </a:cubicBezTo>
                <a:cubicBezTo>
                  <a:pt x="515" y="127"/>
                  <a:pt x="511" y="118"/>
                  <a:pt x="505" y="110"/>
                </a:cubicBezTo>
                <a:cubicBezTo>
                  <a:pt x="500" y="103"/>
                  <a:pt x="491" y="98"/>
                  <a:pt x="481" y="96"/>
                </a:cubicBezTo>
                <a:cubicBezTo>
                  <a:pt x="474" y="94"/>
                  <a:pt x="465" y="93"/>
                  <a:pt x="456" y="94"/>
                </a:cubicBezTo>
                <a:cubicBezTo>
                  <a:pt x="452" y="94"/>
                  <a:pt x="448" y="93"/>
                  <a:pt x="446" y="90"/>
                </a:cubicBezTo>
                <a:cubicBezTo>
                  <a:pt x="446" y="89"/>
                  <a:pt x="446" y="90"/>
                  <a:pt x="444" y="85"/>
                </a:cubicBezTo>
                <a:cubicBezTo>
                  <a:pt x="443" y="82"/>
                  <a:pt x="441" y="79"/>
                  <a:pt x="439" y="76"/>
                </a:cubicBezTo>
                <a:cubicBezTo>
                  <a:pt x="430" y="64"/>
                  <a:pt x="418" y="56"/>
                  <a:pt x="404" y="53"/>
                </a:cubicBezTo>
                <a:cubicBezTo>
                  <a:pt x="390" y="50"/>
                  <a:pt x="374" y="51"/>
                  <a:pt x="360" y="57"/>
                </a:cubicBezTo>
                <a:cubicBezTo>
                  <a:pt x="354" y="59"/>
                  <a:pt x="349" y="62"/>
                  <a:pt x="345" y="65"/>
                </a:cubicBezTo>
                <a:cubicBezTo>
                  <a:pt x="344" y="66"/>
                  <a:pt x="344" y="66"/>
                  <a:pt x="344" y="66"/>
                </a:cubicBezTo>
                <a:cubicBezTo>
                  <a:pt x="341" y="68"/>
                  <a:pt x="337" y="68"/>
                  <a:pt x="334" y="66"/>
                </a:cubicBezTo>
                <a:cubicBezTo>
                  <a:pt x="334" y="66"/>
                  <a:pt x="329" y="62"/>
                  <a:pt x="328" y="60"/>
                </a:cubicBezTo>
                <a:cubicBezTo>
                  <a:pt x="314" y="42"/>
                  <a:pt x="293" y="30"/>
                  <a:pt x="271" y="24"/>
                </a:cubicBezTo>
                <a:cubicBezTo>
                  <a:pt x="254" y="20"/>
                  <a:pt x="237" y="20"/>
                  <a:pt x="220" y="23"/>
                </a:cubicBezTo>
                <a:cubicBezTo>
                  <a:pt x="204" y="25"/>
                  <a:pt x="189" y="31"/>
                  <a:pt x="176" y="40"/>
                </a:cubicBezTo>
                <a:cubicBezTo>
                  <a:pt x="176" y="40"/>
                  <a:pt x="176" y="40"/>
                  <a:pt x="176" y="40"/>
                </a:cubicBezTo>
                <a:cubicBezTo>
                  <a:pt x="176" y="40"/>
                  <a:pt x="176" y="40"/>
                  <a:pt x="176" y="40"/>
                </a:cubicBezTo>
                <a:cubicBezTo>
                  <a:pt x="176" y="40"/>
                  <a:pt x="176" y="40"/>
                  <a:pt x="176" y="40"/>
                </a:cubicBezTo>
                <a:close/>
                <a:moveTo>
                  <a:pt x="128" y="72"/>
                </a:moveTo>
                <a:cubicBezTo>
                  <a:pt x="135" y="52"/>
                  <a:pt x="148" y="36"/>
                  <a:pt x="164" y="25"/>
                </a:cubicBezTo>
                <a:cubicBezTo>
                  <a:pt x="164" y="25"/>
                  <a:pt x="164" y="25"/>
                  <a:pt x="164" y="25"/>
                </a:cubicBezTo>
                <a:cubicBezTo>
                  <a:pt x="165" y="24"/>
                  <a:pt x="165" y="24"/>
                  <a:pt x="165" y="24"/>
                </a:cubicBezTo>
                <a:cubicBezTo>
                  <a:pt x="180" y="14"/>
                  <a:pt x="198" y="7"/>
                  <a:pt x="217" y="4"/>
                </a:cubicBezTo>
                <a:cubicBezTo>
                  <a:pt x="236" y="0"/>
                  <a:pt x="256" y="1"/>
                  <a:pt x="275" y="6"/>
                </a:cubicBezTo>
                <a:cubicBezTo>
                  <a:pt x="300" y="12"/>
                  <a:pt x="324" y="25"/>
                  <a:pt x="341" y="45"/>
                </a:cubicBezTo>
                <a:cubicBezTo>
                  <a:pt x="344" y="43"/>
                  <a:pt x="348" y="41"/>
                  <a:pt x="352" y="39"/>
                </a:cubicBezTo>
                <a:cubicBezTo>
                  <a:pt x="371" y="31"/>
                  <a:pt x="390" y="30"/>
                  <a:pt x="408" y="34"/>
                </a:cubicBezTo>
                <a:cubicBezTo>
                  <a:pt x="426" y="38"/>
                  <a:pt x="443" y="49"/>
                  <a:pt x="454" y="64"/>
                </a:cubicBezTo>
                <a:cubicBezTo>
                  <a:pt x="456" y="67"/>
                  <a:pt x="459" y="71"/>
                  <a:pt x="460" y="74"/>
                </a:cubicBezTo>
                <a:cubicBezTo>
                  <a:pt x="470" y="74"/>
                  <a:pt x="478" y="75"/>
                  <a:pt x="486" y="77"/>
                </a:cubicBezTo>
                <a:cubicBezTo>
                  <a:pt x="500" y="81"/>
                  <a:pt x="512" y="88"/>
                  <a:pt x="520" y="98"/>
                </a:cubicBezTo>
                <a:cubicBezTo>
                  <a:pt x="529" y="108"/>
                  <a:pt x="534" y="121"/>
                  <a:pt x="535" y="136"/>
                </a:cubicBezTo>
                <a:cubicBezTo>
                  <a:pt x="535" y="143"/>
                  <a:pt x="535" y="151"/>
                  <a:pt x="533" y="160"/>
                </a:cubicBezTo>
                <a:cubicBezTo>
                  <a:pt x="544" y="164"/>
                  <a:pt x="554" y="170"/>
                  <a:pt x="561" y="177"/>
                </a:cubicBezTo>
                <a:cubicBezTo>
                  <a:pt x="570" y="187"/>
                  <a:pt x="575" y="198"/>
                  <a:pt x="575" y="212"/>
                </a:cubicBezTo>
                <a:cubicBezTo>
                  <a:pt x="575" y="228"/>
                  <a:pt x="567" y="242"/>
                  <a:pt x="554" y="252"/>
                </a:cubicBezTo>
                <a:cubicBezTo>
                  <a:pt x="541" y="262"/>
                  <a:pt x="523" y="268"/>
                  <a:pt x="504" y="268"/>
                </a:cubicBezTo>
                <a:cubicBezTo>
                  <a:pt x="504" y="268"/>
                  <a:pt x="504" y="268"/>
                  <a:pt x="504" y="268"/>
                </a:cubicBezTo>
                <a:cubicBezTo>
                  <a:pt x="477" y="268"/>
                  <a:pt x="477" y="268"/>
                  <a:pt x="477" y="268"/>
                </a:cubicBezTo>
                <a:cubicBezTo>
                  <a:pt x="391" y="268"/>
                  <a:pt x="391" y="268"/>
                  <a:pt x="391" y="268"/>
                </a:cubicBezTo>
                <a:cubicBezTo>
                  <a:pt x="71" y="268"/>
                  <a:pt x="71" y="268"/>
                  <a:pt x="71" y="268"/>
                </a:cubicBezTo>
                <a:cubicBezTo>
                  <a:pt x="71" y="268"/>
                  <a:pt x="71" y="268"/>
                  <a:pt x="71" y="268"/>
                </a:cubicBezTo>
                <a:cubicBezTo>
                  <a:pt x="52" y="268"/>
                  <a:pt x="34" y="262"/>
                  <a:pt x="22" y="252"/>
                </a:cubicBezTo>
                <a:cubicBezTo>
                  <a:pt x="8" y="242"/>
                  <a:pt x="0" y="228"/>
                  <a:pt x="0" y="212"/>
                </a:cubicBezTo>
                <a:cubicBezTo>
                  <a:pt x="0" y="198"/>
                  <a:pt x="5" y="187"/>
                  <a:pt x="15" y="177"/>
                </a:cubicBezTo>
                <a:cubicBezTo>
                  <a:pt x="21" y="170"/>
                  <a:pt x="30" y="165"/>
                  <a:pt x="39" y="161"/>
                </a:cubicBezTo>
                <a:cubicBezTo>
                  <a:pt x="35" y="149"/>
                  <a:pt x="34" y="137"/>
                  <a:pt x="36" y="125"/>
                </a:cubicBezTo>
                <a:cubicBezTo>
                  <a:pt x="39" y="113"/>
                  <a:pt x="45" y="101"/>
                  <a:pt x="54" y="91"/>
                </a:cubicBezTo>
                <a:cubicBezTo>
                  <a:pt x="63" y="82"/>
                  <a:pt x="74" y="74"/>
                  <a:pt x="87" y="71"/>
                </a:cubicBezTo>
                <a:cubicBezTo>
                  <a:pt x="99" y="67"/>
                  <a:pt x="114" y="67"/>
                  <a:pt x="128" y="7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9" name="文本框 8"/>
          <p:cNvSpPr txBox="1"/>
          <p:nvPr/>
        </p:nvSpPr>
        <p:spPr>
          <a:xfrm>
            <a:off x="756990" y="2325644"/>
            <a:ext cx="1903085" cy="400110"/>
          </a:xfrm>
          <a:prstGeom prst="rect">
            <a:avLst/>
          </a:prstGeom>
          <a:noFill/>
        </p:spPr>
        <p:txBody>
          <a:bodyPr wrap="none" rtlCol="0">
            <a:spAutoFit/>
          </a:bodyPr>
          <a:lstStyle/>
          <a:p>
            <a:r>
              <a:rPr lang="en-US" altLang="zh-CN" sz="2000" b="1" smtClean="0">
                <a:solidFill>
                  <a:schemeClr val="tx1">
                    <a:lumMod val="75000"/>
                    <a:lumOff val="25000"/>
                  </a:schemeClr>
                </a:solidFill>
              </a:rPr>
              <a:t>R</a:t>
            </a:r>
            <a:r>
              <a:rPr lang="zh-CN" altLang="en-US" sz="2000" b="1" smtClean="0">
                <a:solidFill>
                  <a:schemeClr val="tx1">
                    <a:lumMod val="75000"/>
                    <a:lumOff val="25000"/>
                  </a:schemeClr>
                </a:solidFill>
              </a:rPr>
              <a:t>中处理大数据</a:t>
            </a:r>
            <a:endParaRPr lang="zh-CN" altLang="en-US" sz="2000" b="1">
              <a:solidFill>
                <a:schemeClr val="tx1">
                  <a:lumMod val="75000"/>
                  <a:lumOff val="25000"/>
                </a:schemeClr>
              </a:solidFill>
            </a:endParaRPr>
          </a:p>
        </p:txBody>
      </p:sp>
      <p:cxnSp>
        <p:nvCxnSpPr>
          <p:cNvPr id="20" name="直接连接符 19"/>
          <p:cNvCxnSpPr/>
          <p:nvPr/>
        </p:nvCxnSpPr>
        <p:spPr>
          <a:xfrm>
            <a:off x="1676400" y="2715862"/>
            <a:ext cx="547658" cy="547658"/>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2050678" y="4485039"/>
            <a:ext cx="1267155" cy="408623"/>
          </a:xfrm>
          <a:prstGeom prst="roundRect">
            <a:avLst/>
          </a:prstGeom>
          <a:solidFill>
            <a:schemeClr val="tx1">
              <a:lumMod val="75000"/>
              <a:lumOff val="25000"/>
            </a:schemeClr>
          </a:solidFill>
        </p:spPr>
        <p:txBody>
          <a:bodyPr wrap="none">
            <a:spAutoFit/>
          </a:bodyPr>
          <a:lstStyle/>
          <a:p>
            <a:pPr algn="ctr"/>
            <a:r>
              <a:rPr lang="en-US" altLang="zh-CN" smtClean="0">
                <a:solidFill>
                  <a:schemeClr val="bg1"/>
                </a:solidFill>
              </a:rPr>
              <a:t>RHadoop</a:t>
            </a:r>
            <a:endParaRPr lang="zh-CN" altLang="en-US">
              <a:solidFill>
                <a:schemeClr val="bg1"/>
              </a:solidFill>
            </a:endParaRPr>
          </a:p>
        </p:txBody>
      </p:sp>
      <p:sp>
        <p:nvSpPr>
          <p:cNvPr id="22" name="圆角矩形 21"/>
          <p:cNvSpPr/>
          <p:nvPr/>
        </p:nvSpPr>
        <p:spPr>
          <a:xfrm>
            <a:off x="4010915" y="4485039"/>
            <a:ext cx="979295" cy="408623"/>
          </a:xfrm>
          <a:prstGeom prst="roundRect">
            <a:avLst/>
          </a:prstGeom>
          <a:solidFill>
            <a:schemeClr val="tx1">
              <a:lumMod val="75000"/>
              <a:lumOff val="25000"/>
            </a:schemeClr>
          </a:solidFill>
        </p:spPr>
        <p:txBody>
          <a:bodyPr wrap="none">
            <a:spAutoFit/>
          </a:bodyPr>
          <a:lstStyle/>
          <a:p>
            <a:pPr algn="ctr"/>
            <a:r>
              <a:rPr lang="en-US" altLang="zh-CN" smtClean="0">
                <a:solidFill>
                  <a:schemeClr val="bg1"/>
                </a:solidFill>
              </a:rPr>
              <a:t>RHDFS</a:t>
            </a:r>
            <a:endParaRPr lang="zh-CN" altLang="en-US">
              <a:solidFill>
                <a:schemeClr val="bg1"/>
              </a:solidFill>
            </a:endParaRPr>
          </a:p>
        </p:txBody>
      </p:sp>
      <p:sp>
        <p:nvSpPr>
          <p:cNvPr id="23" name="圆角矩形 22"/>
          <p:cNvSpPr/>
          <p:nvPr/>
        </p:nvSpPr>
        <p:spPr>
          <a:xfrm>
            <a:off x="5784732" y="4485039"/>
            <a:ext cx="1064277" cy="408623"/>
          </a:xfrm>
          <a:prstGeom prst="roundRect">
            <a:avLst/>
          </a:prstGeom>
          <a:solidFill>
            <a:schemeClr val="tx1">
              <a:lumMod val="75000"/>
              <a:lumOff val="25000"/>
            </a:schemeClr>
          </a:solidFill>
        </p:spPr>
        <p:txBody>
          <a:bodyPr wrap="none">
            <a:spAutoFit/>
          </a:bodyPr>
          <a:lstStyle/>
          <a:p>
            <a:pPr algn="ctr"/>
            <a:r>
              <a:rPr lang="en-US" altLang="zh-CN" smtClean="0">
                <a:solidFill>
                  <a:schemeClr val="bg1"/>
                </a:solidFill>
              </a:rPr>
              <a:t>RHBase</a:t>
            </a:r>
            <a:endParaRPr lang="zh-CN" altLang="en-US">
              <a:solidFill>
                <a:schemeClr val="bg1"/>
              </a:solidFill>
            </a:endParaRPr>
          </a:p>
        </p:txBody>
      </p:sp>
      <p:sp>
        <p:nvSpPr>
          <p:cNvPr id="24" name="圆角矩形 23"/>
          <p:cNvSpPr/>
          <p:nvPr/>
        </p:nvSpPr>
        <p:spPr>
          <a:xfrm>
            <a:off x="2388743" y="3541948"/>
            <a:ext cx="990951" cy="408623"/>
          </a:xfrm>
          <a:prstGeom prst="roundRect">
            <a:avLst/>
          </a:prstGeom>
          <a:solidFill>
            <a:schemeClr val="tx1">
              <a:lumMod val="75000"/>
              <a:lumOff val="25000"/>
            </a:schemeClr>
          </a:solidFill>
        </p:spPr>
        <p:txBody>
          <a:bodyPr wrap="none">
            <a:spAutoFit/>
          </a:bodyPr>
          <a:lstStyle/>
          <a:p>
            <a:pPr algn="ctr"/>
            <a:r>
              <a:rPr lang="en-US" altLang="zh-CN" smtClean="0">
                <a:solidFill>
                  <a:schemeClr val="bg1"/>
                </a:solidFill>
              </a:rPr>
              <a:t>SparkR</a:t>
            </a:r>
            <a:endParaRPr lang="zh-CN" altLang="en-US">
              <a:solidFill>
                <a:schemeClr val="bg1"/>
              </a:solidFill>
            </a:endParaRPr>
          </a:p>
        </p:txBody>
      </p:sp>
      <p:sp>
        <p:nvSpPr>
          <p:cNvPr id="25" name="圆角矩形 24"/>
          <p:cNvSpPr/>
          <p:nvPr/>
        </p:nvSpPr>
        <p:spPr>
          <a:xfrm>
            <a:off x="5482775" y="3490036"/>
            <a:ext cx="1527537" cy="408623"/>
          </a:xfrm>
          <a:prstGeom prst="roundRect">
            <a:avLst/>
          </a:prstGeom>
          <a:solidFill>
            <a:schemeClr val="tx1">
              <a:lumMod val="75000"/>
              <a:lumOff val="25000"/>
            </a:schemeClr>
          </a:solidFill>
        </p:spPr>
        <p:txBody>
          <a:bodyPr wrap="none">
            <a:spAutoFit/>
          </a:bodyPr>
          <a:lstStyle/>
          <a:p>
            <a:pPr algn="ctr"/>
            <a:r>
              <a:rPr lang="en-US" altLang="zh-CN">
                <a:solidFill>
                  <a:schemeClr val="bg1"/>
                </a:solidFill>
              </a:rPr>
              <a:t>MapReduce</a:t>
            </a:r>
            <a:endParaRPr lang="zh-CN" altLang="en-US">
              <a:solidFill>
                <a:schemeClr val="bg1"/>
              </a:solidFill>
            </a:endParaRPr>
          </a:p>
        </p:txBody>
      </p:sp>
      <p:pic>
        <p:nvPicPr>
          <p:cNvPr id="2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1" name="文本框 6"/>
          <p:cNvSpPr txBox="1"/>
          <p:nvPr/>
        </p:nvSpPr>
        <p:spPr>
          <a:xfrm>
            <a:off x="433181" y="783517"/>
            <a:ext cx="994183"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a:solidFill>
                  <a:schemeClr val="accent1"/>
                </a:solidFill>
              </a:rPr>
              <a:t>H2O</a:t>
            </a:r>
            <a:endParaRPr lang="zh-CN" altLang="en-US" b="1">
              <a:solidFill>
                <a:schemeClr val="accent1"/>
              </a:solidFill>
            </a:endParaRPr>
          </a:p>
        </p:txBody>
      </p:sp>
      <p:sp>
        <p:nvSpPr>
          <p:cNvPr id="12" name="TextBox 11"/>
          <p:cNvSpPr txBox="1"/>
          <p:nvPr/>
        </p:nvSpPr>
        <p:spPr>
          <a:xfrm>
            <a:off x="-9525" y="1152525"/>
            <a:ext cx="9153330" cy="338554"/>
          </a:xfrm>
          <a:prstGeom prst="rect">
            <a:avLst/>
          </a:prstGeom>
          <a:solidFill>
            <a:schemeClr val="accent3">
              <a:lumMod val="75000"/>
            </a:schemeClr>
          </a:solidFill>
        </p:spPr>
        <p:txBody>
          <a:bodyPr wrap="square" rtlCol="0">
            <a:spAutoFit/>
          </a:bodyPr>
          <a:lstStyle/>
          <a:p>
            <a:r>
              <a:rPr lang="zh-CN" altLang="zh-CN" sz="1600">
                <a:solidFill>
                  <a:schemeClr val="bg1"/>
                </a:solidFill>
              </a:rPr>
              <a:t>服务于数据科学家和开发</a:t>
            </a:r>
            <a:r>
              <a:rPr lang="zh-CN" altLang="zh-CN" sz="1600" smtClean="0">
                <a:solidFill>
                  <a:schemeClr val="bg1"/>
                </a:solidFill>
              </a:rPr>
              <a:t>者</a:t>
            </a:r>
            <a:r>
              <a:rPr lang="zh-CN" altLang="en-US" sz="1600" smtClean="0">
                <a:solidFill>
                  <a:schemeClr val="bg1"/>
                </a:solidFill>
              </a:rPr>
              <a:t>的</a:t>
            </a:r>
            <a:r>
              <a:rPr lang="zh-CN" altLang="zh-CN" sz="1600">
                <a:solidFill>
                  <a:schemeClr val="bg1"/>
                </a:solidFill>
              </a:rPr>
              <a:t>开源机器学习和深度学习的平台</a:t>
            </a:r>
            <a:endParaRPr lang="zh-CN" altLang="en-US" sz="1600">
              <a:solidFill>
                <a:schemeClr val="bg1"/>
              </a:solidFill>
            </a:endParaRPr>
          </a:p>
        </p:txBody>
      </p:sp>
      <p:pic>
        <p:nvPicPr>
          <p:cNvPr id="14338" name="图片 38" descr="说明: H2O-Architecture-Slide"/>
          <p:cNvPicPr>
            <a:picLocks noChangeAspect="1" noChangeArrowheads="1"/>
          </p:cNvPicPr>
          <p:nvPr/>
        </p:nvPicPr>
        <p:blipFill>
          <a:blip r:embed="rId1">
            <a:extLst>
              <a:ext uri="{28A0092B-C50C-407E-A947-70E740481C1C}">
                <a14:useLocalDpi xmlns:a14="http://schemas.microsoft.com/office/drawing/2010/main" val="0"/>
              </a:ext>
            </a:extLst>
          </a:blip>
          <a:srcRect t="3355" b="5377"/>
          <a:stretch>
            <a:fillRect/>
          </a:stretch>
        </p:blipFill>
        <p:spPr bwMode="auto">
          <a:xfrm>
            <a:off x="2262187" y="1594425"/>
            <a:ext cx="5057775" cy="47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16"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14106" y="2060450"/>
            <a:ext cx="2533844" cy="197996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1" name="文本框 6"/>
          <p:cNvSpPr txBox="1"/>
          <p:nvPr/>
        </p:nvSpPr>
        <p:spPr>
          <a:xfrm>
            <a:off x="433181" y="783517"/>
            <a:ext cx="6982489"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腾讯大规模主题模型训练系统</a:t>
            </a:r>
            <a:r>
              <a:rPr lang="en-US" altLang="zh-CN" b="1">
                <a:solidFill>
                  <a:schemeClr val="accent1"/>
                </a:solidFill>
              </a:rPr>
              <a:t>Peacock</a:t>
            </a:r>
            <a:r>
              <a:rPr lang="zh-CN" altLang="zh-CN" b="1">
                <a:solidFill>
                  <a:schemeClr val="accent1"/>
                </a:solidFill>
              </a:rPr>
              <a:t>与深度学习平台</a:t>
            </a:r>
            <a:r>
              <a:rPr lang="en-US" altLang="zh-CN" b="1">
                <a:solidFill>
                  <a:schemeClr val="accent1"/>
                </a:solidFill>
              </a:rPr>
              <a:t>Mariana</a:t>
            </a:r>
            <a:endParaRPr lang="zh-CN" altLang="en-US" b="1">
              <a:solidFill>
                <a:schemeClr val="accent1"/>
              </a:solidFill>
            </a:endParaRPr>
          </a:p>
        </p:txBody>
      </p:sp>
      <p:sp>
        <p:nvSpPr>
          <p:cNvPr id="12" name="TextBox 11"/>
          <p:cNvSpPr txBox="1"/>
          <p:nvPr/>
        </p:nvSpPr>
        <p:spPr>
          <a:xfrm>
            <a:off x="-9525" y="1152525"/>
            <a:ext cx="9153330" cy="338554"/>
          </a:xfrm>
          <a:prstGeom prst="rect">
            <a:avLst/>
          </a:prstGeom>
          <a:solidFill>
            <a:schemeClr val="accent3">
              <a:lumMod val="75000"/>
            </a:schemeClr>
          </a:solidFill>
        </p:spPr>
        <p:txBody>
          <a:bodyPr wrap="square" rtlCol="0">
            <a:spAutoFit/>
          </a:bodyPr>
          <a:lstStyle/>
          <a:p>
            <a:r>
              <a:rPr lang="en-US" altLang="zh-CN" sz="1600">
                <a:solidFill>
                  <a:schemeClr val="bg1"/>
                </a:solidFill>
              </a:rPr>
              <a:t>Peacock</a:t>
            </a:r>
            <a:r>
              <a:rPr lang="zh-CN" altLang="en-US" sz="1600" smtClean="0">
                <a:solidFill>
                  <a:schemeClr val="bg1"/>
                </a:solidFill>
              </a:rPr>
              <a:t>：</a:t>
            </a:r>
            <a:r>
              <a:rPr lang="zh-CN" altLang="zh-CN" sz="1600" smtClean="0">
                <a:solidFill>
                  <a:schemeClr val="bg1"/>
                </a:solidFill>
              </a:rPr>
              <a:t>大规模</a:t>
            </a:r>
            <a:r>
              <a:rPr lang="en-US" altLang="zh-CN" sz="1600">
                <a:solidFill>
                  <a:schemeClr val="bg1"/>
                </a:solidFill>
              </a:rPr>
              <a:t>LDA</a:t>
            </a:r>
            <a:r>
              <a:rPr lang="zh-CN" altLang="zh-CN" sz="1600">
                <a:solidFill>
                  <a:schemeClr val="bg1"/>
                </a:solidFill>
              </a:rPr>
              <a:t>主题模型训练</a:t>
            </a:r>
            <a:r>
              <a:rPr lang="zh-CN" altLang="zh-CN" sz="1600" smtClean="0">
                <a:solidFill>
                  <a:schemeClr val="bg1"/>
                </a:solidFill>
              </a:rPr>
              <a:t>系统</a:t>
            </a:r>
            <a:r>
              <a:rPr lang="zh-CN" altLang="en-US" sz="1600" smtClean="0">
                <a:solidFill>
                  <a:schemeClr val="bg1"/>
                </a:solidFill>
              </a:rPr>
              <a:t>，用于语义理解、兴趣挖掘、用户拓展、</a:t>
            </a:r>
            <a:r>
              <a:rPr lang="en-US" altLang="zh-CN" sz="1600" smtClean="0">
                <a:solidFill>
                  <a:schemeClr val="bg1"/>
                </a:solidFill>
              </a:rPr>
              <a:t>QQ</a:t>
            </a:r>
            <a:r>
              <a:rPr lang="zh-CN" altLang="en-US" sz="1600" smtClean="0">
                <a:solidFill>
                  <a:schemeClr val="bg1"/>
                </a:solidFill>
              </a:rPr>
              <a:t>群推荐等</a:t>
            </a:r>
            <a:endParaRPr lang="zh-CN" altLang="en-US" sz="1600">
              <a:solidFill>
                <a:schemeClr val="bg1"/>
              </a:solidFill>
            </a:endParaRPr>
          </a:p>
        </p:txBody>
      </p:sp>
      <p:pic>
        <p:nvPicPr>
          <p:cNvPr id="15362" name="Picture 2" descr="图4-2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66224" y="1997775"/>
            <a:ext cx="6258232" cy="1809750"/>
          </a:xfrm>
          <a:prstGeom prst="rect">
            <a:avLst/>
          </a:prstGeom>
          <a:noFill/>
          <a:ln>
            <a:noFill/>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图片 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9231" y="4343024"/>
            <a:ext cx="2809875" cy="1581150"/>
          </a:xfrm>
          <a:prstGeom prst="rect">
            <a:avLst/>
          </a:prstGeom>
          <a:noFill/>
          <a:ln>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圆角矩形 15"/>
          <p:cNvSpPr/>
          <p:nvPr/>
        </p:nvSpPr>
        <p:spPr>
          <a:xfrm>
            <a:off x="452232" y="2865788"/>
            <a:ext cx="1826613" cy="340519"/>
          </a:xfrm>
          <a:prstGeom prst="roundRect">
            <a:avLst/>
          </a:prstGeom>
          <a:solidFill>
            <a:schemeClr val="tx1">
              <a:lumMod val="75000"/>
              <a:lumOff val="25000"/>
            </a:schemeClr>
          </a:solidFill>
        </p:spPr>
        <p:txBody>
          <a:bodyPr wrap="square">
            <a:spAutoFit/>
          </a:bodyPr>
          <a:lstStyle/>
          <a:p>
            <a:pPr algn="ctr"/>
            <a:r>
              <a:rPr lang="zh-CN" altLang="en-US" sz="1400">
                <a:solidFill>
                  <a:schemeClr val="bg1"/>
                </a:solidFill>
              </a:rPr>
              <a:t>大规模矩阵分解</a:t>
            </a:r>
            <a:endParaRPr lang="zh-CN" altLang="en-US" sz="1400">
              <a:solidFill>
                <a:schemeClr val="bg1"/>
              </a:solidFill>
            </a:endParaRPr>
          </a:p>
        </p:txBody>
      </p:sp>
      <p:sp>
        <p:nvSpPr>
          <p:cNvPr id="19" name="圆角矩形 18"/>
          <p:cNvSpPr/>
          <p:nvPr/>
        </p:nvSpPr>
        <p:spPr>
          <a:xfrm>
            <a:off x="452231" y="3379852"/>
            <a:ext cx="1826613" cy="340519"/>
          </a:xfrm>
          <a:prstGeom prst="roundRect">
            <a:avLst/>
          </a:prstGeom>
          <a:solidFill>
            <a:schemeClr val="tx1">
              <a:lumMod val="75000"/>
              <a:lumOff val="25000"/>
            </a:schemeClr>
          </a:solidFill>
        </p:spPr>
        <p:txBody>
          <a:bodyPr wrap="square">
            <a:spAutoFit/>
          </a:bodyPr>
          <a:lstStyle/>
          <a:p>
            <a:pPr algn="ctr"/>
            <a:r>
              <a:rPr lang="zh-CN" altLang="en-US" sz="1400">
                <a:solidFill>
                  <a:schemeClr val="bg1"/>
                </a:solidFill>
              </a:rPr>
              <a:t>隐含语义学习</a:t>
            </a:r>
            <a:endParaRPr lang="zh-CN" altLang="en-US" sz="1400">
              <a:solidFill>
                <a:schemeClr val="bg1"/>
              </a:solidFill>
            </a:endParaRPr>
          </a:p>
        </p:txBody>
      </p:sp>
      <p:sp>
        <p:nvSpPr>
          <p:cNvPr id="15" name="TextBox 14"/>
          <p:cNvSpPr txBox="1"/>
          <p:nvPr/>
        </p:nvSpPr>
        <p:spPr>
          <a:xfrm>
            <a:off x="4777184" y="3871136"/>
            <a:ext cx="2544094" cy="338554"/>
          </a:xfrm>
          <a:prstGeom prst="rect">
            <a:avLst/>
          </a:prstGeom>
        </p:spPr>
        <p:txBody>
          <a:bodyPr wrap="none">
            <a:spAutoFit/>
          </a:bodyPr>
          <a:lstStyle>
            <a:defPPr>
              <a:defRPr lang="zh-CN"/>
            </a:defPPr>
            <a:lvl1pPr algn="ctr">
              <a:defRPr sz="1600">
                <a:solidFill>
                  <a:schemeClr val="tx1">
                    <a:lumMod val="75000"/>
                    <a:lumOff val="25000"/>
                  </a:schemeClr>
                </a:solidFill>
                <a:latin typeface="+mn-ea"/>
              </a:defRPr>
            </a:lvl1pPr>
          </a:lstStyle>
          <a:p>
            <a:r>
              <a:rPr lang="en-US" altLang="zh-CN" smtClean="0"/>
              <a:t>Peacock</a:t>
            </a:r>
            <a:r>
              <a:rPr lang="zh-CN" altLang="zh-CN"/>
              <a:t>应用于</a:t>
            </a:r>
            <a:r>
              <a:rPr lang="en-US" altLang="zh-CN"/>
              <a:t>QQ</a:t>
            </a:r>
            <a:r>
              <a:rPr lang="zh-CN" altLang="zh-CN"/>
              <a:t>群推荐</a:t>
            </a:r>
            <a:endParaRPr lang="zh-CN" altLang="en-US"/>
          </a:p>
        </p:txBody>
      </p:sp>
      <p:sp>
        <p:nvSpPr>
          <p:cNvPr id="21" name="TextBox 20"/>
          <p:cNvSpPr txBox="1"/>
          <p:nvPr/>
        </p:nvSpPr>
        <p:spPr>
          <a:xfrm>
            <a:off x="6037754" y="5979211"/>
            <a:ext cx="2832827" cy="338554"/>
          </a:xfrm>
          <a:prstGeom prst="rect">
            <a:avLst/>
          </a:prstGeom>
        </p:spPr>
        <p:txBody>
          <a:bodyPr wrap="none">
            <a:spAutoFit/>
          </a:bodyPr>
          <a:lstStyle>
            <a:defPPr>
              <a:defRPr lang="zh-CN"/>
            </a:defPPr>
            <a:lvl1pPr algn="ctr">
              <a:defRPr sz="1600">
                <a:solidFill>
                  <a:schemeClr val="tx1">
                    <a:lumMod val="75000"/>
                    <a:lumOff val="25000"/>
                  </a:schemeClr>
                </a:solidFill>
                <a:latin typeface="+mn-ea"/>
              </a:defRPr>
            </a:lvl1pPr>
          </a:lstStyle>
          <a:p>
            <a:r>
              <a:rPr lang="en-US" altLang="zh-CN" smtClean="0"/>
              <a:t>Mariana</a:t>
            </a:r>
            <a:r>
              <a:rPr lang="zh-CN" altLang="zh-CN"/>
              <a:t>应用于微信语音识别</a:t>
            </a:r>
            <a:endParaRPr lang="zh-CN" altLang="en-US"/>
          </a:p>
        </p:txBody>
      </p:sp>
      <p:sp>
        <p:nvSpPr>
          <p:cNvPr id="22" name="TextBox 21"/>
          <p:cNvSpPr txBox="1"/>
          <p:nvPr/>
        </p:nvSpPr>
        <p:spPr>
          <a:xfrm>
            <a:off x="-9525" y="1593681"/>
            <a:ext cx="9153330" cy="338554"/>
          </a:xfrm>
          <a:prstGeom prst="rect">
            <a:avLst/>
          </a:prstGeom>
          <a:solidFill>
            <a:schemeClr val="accent3">
              <a:lumMod val="75000"/>
            </a:schemeClr>
          </a:solidFill>
        </p:spPr>
        <p:txBody>
          <a:bodyPr wrap="square" rtlCol="0">
            <a:spAutoFit/>
          </a:bodyPr>
          <a:lstStyle/>
          <a:p>
            <a:r>
              <a:rPr lang="en-US" altLang="zh-CN" sz="1600">
                <a:solidFill>
                  <a:schemeClr val="bg1"/>
                </a:solidFill>
              </a:rPr>
              <a:t>Mariana</a:t>
            </a:r>
            <a:r>
              <a:rPr lang="zh-CN" altLang="en-US" sz="1600" smtClean="0">
                <a:solidFill>
                  <a:schemeClr val="bg1"/>
                </a:solidFill>
              </a:rPr>
              <a:t>：大规模并行化机器学习处理，用于</a:t>
            </a:r>
            <a:r>
              <a:rPr lang="zh-CN" altLang="en-US" sz="1600">
                <a:solidFill>
                  <a:schemeClr val="bg1"/>
                </a:solidFill>
              </a:rPr>
              <a:t>微信语音和图像识别的深度学习平台</a:t>
            </a:r>
            <a:endParaRPr lang="zh-CN" altLang="en-US" sz="1600">
              <a:solidFill>
                <a:schemeClr val="bg1"/>
              </a:solidFill>
            </a:endParaRPr>
          </a:p>
        </p:txBody>
      </p:sp>
      <p:sp>
        <p:nvSpPr>
          <p:cNvPr id="23" name="圆角矩形 22"/>
          <p:cNvSpPr/>
          <p:nvPr/>
        </p:nvSpPr>
        <p:spPr>
          <a:xfrm>
            <a:off x="460939" y="2374490"/>
            <a:ext cx="1817906" cy="340519"/>
          </a:xfrm>
          <a:prstGeom prst="roundRect">
            <a:avLst/>
          </a:prstGeom>
          <a:solidFill>
            <a:schemeClr val="tx1">
              <a:lumMod val="75000"/>
              <a:lumOff val="25000"/>
            </a:schemeClr>
          </a:solidFill>
        </p:spPr>
        <p:txBody>
          <a:bodyPr wrap="none">
            <a:spAutoFit/>
          </a:bodyPr>
          <a:lstStyle/>
          <a:p>
            <a:pPr algn="ctr"/>
            <a:r>
              <a:rPr lang="zh-CN" altLang="en-US" sz="1400" smtClean="0">
                <a:solidFill>
                  <a:schemeClr val="bg1"/>
                </a:solidFill>
              </a:rPr>
              <a:t>大规模样本数据处理</a:t>
            </a:r>
            <a:endParaRPr lang="zh-CN" altLang="en-US" sz="1400">
              <a:solidFill>
                <a:schemeClr val="bg1"/>
              </a:solidFill>
            </a:endParaRPr>
          </a:p>
        </p:txBody>
      </p:sp>
      <p:sp>
        <p:nvSpPr>
          <p:cNvPr id="17" name="TextBox 16"/>
          <p:cNvSpPr txBox="1"/>
          <p:nvPr/>
        </p:nvSpPr>
        <p:spPr>
          <a:xfrm>
            <a:off x="828675" y="2060450"/>
            <a:ext cx="1390650" cy="369332"/>
          </a:xfrm>
          <a:prstGeom prst="rect">
            <a:avLst/>
          </a:prstGeom>
          <a:noFill/>
        </p:spPr>
        <p:txBody>
          <a:bodyPr wrap="square" rtlCol="0">
            <a:spAutoFit/>
          </a:bodyPr>
          <a:lstStyle/>
          <a:p>
            <a:r>
              <a:rPr lang="en-US" altLang="zh-CN">
                <a:solidFill>
                  <a:schemeClr val="tx1">
                    <a:lumMod val="75000"/>
                    <a:lumOff val="25000"/>
                  </a:schemeClr>
                </a:solidFill>
              </a:rPr>
              <a:t>Peacock</a:t>
            </a:r>
            <a:endParaRPr lang="zh-CN" altLang="en-US">
              <a:solidFill>
                <a:schemeClr val="tx1">
                  <a:lumMod val="75000"/>
                  <a:lumOff val="25000"/>
                </a:schemeClr>
              </a:solidFill>
            </a:endParaRPr>
          </a:p>
        </p:txBody>
      </p:sp>
      <p:sp>
        <p:nvSpPr>
          <p:cNvPr id="26" name="圆角矩形 25"/>
          <p:cNvSpPr/>
          <p:nvPr/>
        </p:nvSpPr>
        <p:spPr>
          <a:xfrm>
            <a:off x="859172" y="4817498"/>
            <a:ext cx="4596258" cy="340519"/>
          </a:xfrm>
          <a:prstGeom prst="roundRect">
            <a:avLst/>
          </a:prstGeom>
          <a:solidFill>
            <a:schemeClr val="accent1">
              <a:lumMod val="75000"/>
            </a:schemeClr>
          </a:solidFill>
        </p:spPr>
        <p:txBody>
          <a:bodyPr wrap="square">
            <a:spAutoFit/>
          </a:bodyPr>
          <a:lstStyle/>
          <a:p>
            <a:pPr algn="ctr"/>
            <a:r>
              <a:rPr lang="zh-CN" altLang="zh-CN" sz="1400" smtClean="0">
                <a:solidFill>
                  <a:schemeClr val="bg1"/>
                </a:solidFill>
              </a:rPr>
              <a:t>多</a:t>
            </a:r>
            <a:r>
              <a:rPr lang="en-US" altLang="zh-CN" sz="1400">
                <a:solidFill>
                  <a:schemeClr val="bg1"/>
                </a:solidFill>
              </a:rPr>
              <a:t>GPU</a:t>
            </a:r>
            <a:r>
              <a:rPr lang="zh-CN" altLang="zh-CN" sz="1400">
                <a:solidFill>
                  <a:schemeClr val="bg1"/>
                </a:solidFill>
              </a:rPr>
              <a:t>的深度神经网络并行计算系统</a:t>
            </a:r>
            <a:r>
              <a:rPr lang="en-US" altLang="zh-CN" sz="1400">
                <a:solidFill>
                  <a:schemeClr val="bg1"/>
                </a:solidFill>
              </a:rPr>
              <a:t>Mariana DNN</a:t>
            </a:r>
            <a:endParaRPr lang="zh-CN" altLang="en-US" sz="1400">
              <a:solidFill>
                <a:schemeClr val="bg1"/>
              </a:solidFill>
            </a:endParaRPr>
          </a:p>
        </p:txBody>
      </p:sp>
      <p:sp>
        <p:nvSpPr>
          <p:cNvPr id="27" name="圆角矩形 26"/>
          <p:cNvSpPr/>
          <p:nvPr/>
        </p:nvSpPr>
        <p:spPr>
          <a:xfrm>
            <a:off x="854491" y="5676177"/>
            <a:ext cx="4600939" cy="340519"/>
          </a:xfrm>
          <a:prstGeom prst="roundRect">
            <a:avLst/>
          </a:prstGeom>
          <a:solidFill>
            <a:schemeClr val="accent1">
              <a:lumMod val="75000"/>
            </a:schemeClr>
          </a:solidFill>
        </p:spPr>
        <p:txBody>
          <a:bodyPr wrap="square">
            <a:spAutoFit/>
          </a:bodyPr>
          <a:lstStyle/>
          <a:p>
            <a:pPr algn="ctr"/>
            <a:r>
              <a:rPr lang="zh-CN" altLang="zh-CN" sz="1400">
                <a:solidFill>
                  <a:schemeClr val="bg1"/>
                </a:solidFill>
              </a:rPr>
              <a:t>多</a:t>
            </a:r>
            <a:r>
              <a:rPr lang="en-US" altLang="zh-CN" sz="1400">
                <a:solidFill>
                  <a:schemeClr val="bg1"/>
                </a:solidFill>
              </a:rPr>
              <a:t>GPU</a:t>
            </a:r>
            <a:r>
              <a:rPr lang="zh-CN" altLang="zh-CN" sz="1400">
                <a:solidFill>
                  <a:schemeClr val="bg1"/>
                </a:solidFill>
              </a:rPr>
              <a:t>的深度卷积神经网络并行计算系统</a:t>
            </a:r>
            <a:r>
              <a:rPr lang="en-US" altLang="zh-CN" sz="1400">
                <a:solidFill>
                  <a:schemeClr val="bg1"/>
                </a:solidFill>
              </a:rPr>
              <a:t>Mariana CNN</a:t>
            </a:r>
            <a:endParaRPr lang="zh-CN" altLang="en-US" sz="1400">
              <a:solidFill>
                <a:schemeClr val="bg1"/>
              </a:solidFill>
            </a:endParaRPr>
          </a:p>
        </p:txBody>
      </p:sp>
      <p:sp>
        <p:nvSpPr>
          <p:cNvPr id="29" name="圆角矩形 28"/>
          <p:cNvSpPr/>
          <p:nvPr/>
        </p:nvSpPr>
        <p:spPr>
          <a:xfrm>
            <a:off x="859172" y="5226121"/>
            <a:ext cx="4596258" cy="340519"/>
          </a:xfrm>
          <a:prstGeom prst="roundRect">
            <a:avLst/>
          </a:prstGeom>
          <a:solidFill>
            <a:schemeClr val="accent1">
              <a:lumMod val="75000"/>
            </a:schemeClr>
          </a:solidFill>
        </p:spPr>
        <p:txBody>
          <a:bodyPr wrap="square">
            <a:spAutoFit/>
          </a:bodyPr>
          <a:lstStyle/>
          <a:p>
            <a:pPr algn="ctr"/>
            <a:r>
              <a:rPr lang="en-US" altLang="zh-CN" sz="1400">
                <a:solidFill>
                  <a:schemeClr val="bg1"/>
                </a:solidFill>
              </a:rPr>
              <a:t>CPU</a:t>
            </a:r>
            <a:r>
              <a:rPr lang="zh-CN" altLang="zh-CN" sz="1400">
                <a:solidFill>
                  <a:schemeClr val="bg1"/>
                </a:solidFill>
              </a:rPr>
              <a:t>集群的深度神经网络并行计算系统</a:t>
            </a:r>
            <a:r>
              <a:rPr lang="en-US" altLang="zh-CN" sz="1400">
                <a:solidFill>
                  <a:schemeClr val="bg1"/>
                </a:solidFill>
              </a:rPr>
              <a:t>Mariana Cluster</a:t>
            </a:r>
            <a:endParaRPr lang="zh-CN" altLang="en-US" sz="1400">
              <a:solidFill>
                <a:schemeClr val="bg1"/>
              </a:solidFill>
            </a:endParaRPr>
          </a:p>
        </p:txBody>
      </p:sp>
      <p:sp>
        <p:nvSpPr>
          <p:cNvPr id="30" name="TextBox 29"/>
          <p:cNvSpPr txBox="1"/>
          <p:nvPr/>
        </p:nvSpPr>
        <p:spPr>
          <a:xfrm>
            <a:off x="2533775" y="4355330"/>
            <a:ext cx="1390650" cy="369332"/>
          </a:xfrm>
          <a:prstGeom prst="rect">
            <a:avLst/>
          </a:prstGeom>
          <a:noFill/>
        </p:spPr>
        <p:txBody>
          <a:bodyPr wrap="square" rtlCol="0">
            <a:spAutoFit/>
          </a:bodyPr>
          <a:lstStyle/>
          <a:p>
            <a:r>
              <a:rPr lang="en-US" altLang="zh-CN">
                <a:solidFill>
                  <a:schemeClr val="tx1">
                    <a:lumMod val="75000"/>
                    <a:lumOff val="25000"/>
                  </a:schemeClr>
                </a:solidFill>
              </a:rPr>
              <a:t>Mariana</a:t>
            </a:r>
            <a:endParaRPr lang="zh-CN" altLang="en-US">
              <a:solidFill>
                <a:schemeClr val="tx1">
                  <a:lumMod val="75000"/>
                  <a:lumOff val="25000"/>
                </a:schemeClr>
              </a:solidFill>
            </a:endParaRPr>
          </a:p>
        </p:txBody>
      </p:sp>
      <p:sp>
        <p:nvSpPr>
          <p:cNvPr id="31" name="矩形 30"/>
          <p:cNvSpPr/>
          <p:nvPr/>
        </p:nvSpPr>
        <p:spPr>
          <a:xfrm>
            <a:off x="706569" y="4266824"/>
            <a:ext cx="4922706" cy="2043337"/>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4"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1" name="文本框 6"/>
          <p:cNvSpPr txBox="1"/>
          <p:nvPr/>
        </p:nvSpPr>
        <p:spPr>
          <a:xfrm>
            <a:off x="433181" y="783517"/>
            <a:ext cx="5716630"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百度大规模机器学习框架</a:t>
            </a:r>
            <a:r>
              <a:rPr lang="en-US" altLang="zh-CN" b="1">
                <a:solidFill>
                  <a:schemeClr val="accent1"/>
                </a:solidFill>
              </a:rPr>
              <a:t>ELF</a:t>
            </a:r>
            <a:r>
              <a:rPr lang="zh-CN" altLang="zh-CN" b="1">
                <a:solidFill>
                  <a:schemeClr val="accent1"/>
                </a:solidFill>
              </a:rPr>
              <a:t>与机器学习云平台</a:t>
            </a:r>
            <a:r>
              <a:rPr lang="en-US" altLang="zh-CN" b="1">
                <a:solidFill>
                  <a:schemeClr val="accent1"/>
                </a:solidFill>
              </a:rPr>
              <a:t>BML</a:t>
            </a:r>
            <a:endParaRPr lang="zh-CN" altLang="en-US" b="1">
              <a:solidFill>
                <a:schemeClr val="accent1"/>
              </a:solidFill>
            </a:endParaRPr>
          </a:p>
        </p:txBody>
      </p:sp>
      <p:sp>
        <p:nvSpPr>
          <p:cNvPr id="12" name="TextBox 11"/>
          <p:cNvSpPr txBox="1"/>
          <p:nvPr/>
        </p:nvSpPr>
        <p:spPr>
          <a:xfrm>
            <a:off x="-9525" y="1152525"/>
            <a:ext cx="9153330" cy="338554"/>
          </a:xfrm>
          <a:prstGeom prst="rect">
            <a:avLst/>
          </a:prstGeom>
          <a:solidFill>
            <a:schemeClr val="accent3">
              <a:lumMod val="75000"/>
            </a:schemeClr>
          </a:solidFill>
        </p:spPr>
        <p:txBody>
          <a:bodyPr wrap="square" rtlCol="0">
            <a:spAutoFit/>
          </a:bodyPr>
          <a:lstStyle/>
          <a:p>
            <a:r>
              <a:rPr lang="en-US" altLang="zh-CN" sz="1600">
                <a:solidFill>
                  <a:schemeClr val="bg1"/>
                </a:solidFill>
              </a:rPr>
              <a:t>ELF</a:t>
            </a:r>
            <a:r>
              <a:rPr lang="zh-CN" altLang="en-US" sz="1600">
                <a:solidFill>
                  <a:schemeClr val="bg1"/>
                </a:solidFill>
              </a:rPr>
              <a:t>：</a:t>
            </a:r>
            <a:r>
              <a:rPr lang="zh-CN" altLang="zh-CN" sz="1600">
                <a:solidFill>
                  <a:schemeClr val="bg1"/>
                </a:solidFill>
              </a:rPr>
              <a:t>大规模分布式机器学习</a:t>
            </a:r>
            <a:r>
              <a:rPr lang="zh-CN" altLang="zh-CN" sz="1600" smtClean="0">
                <a:solidFill>
                  <a:schemeClr val="bg1"/>
                </a:solidFill>
              </a:rPr>
              <a:t>框架</a:t>
            </a:r>
            <a:r>
              <a:rPr lang="zh-CN" altLang="en-US" sz="1600" smtClean="0">
                <a:solidFill>
                  <a:schemeClr val="bg1"/>
                </a:solidFill>
              </a:rPr>
              <a:t>，</a:t>
            </a:r>
            <a:r>
              <a:rPr lang="zh-CN" altLang="zh-CN" sz="1600">
                <a:solidFill>
                  <a:schemeClr val="bg1"/>
                </a:solidFill>
              </a:rPr>
              <a:t>基于</a:t>
            </a:r>
            <a:r>
              <a:rPr lang="en-US" altLang="zh-CN" sz="1600">
                <a:solidFill>
                  <a:schemeClr val="bg1"/>
                </a:solidFill>
              </a:rPr>
              <a:t>Parameter Server</a:t>
            </a:r>
            <a:r>
              <a:rPr lang="zh-CN" altLang="zh-CN" sz="1600">
                <a:solidFill>
                  <a:schemeClr val="bg1"/>
                </a:solidFill>
              </a:rPr>
              <a:t>模型的通用化大规模机器学习系统</a:t>
            </a:r>
            <a:endParaRPr lang="zh-CN" altLang="en-US" sz="1600">
              <a:solidFill>
                <a:schemeClr val="bg1"/>
              </a:solidFill>
            </a:endParaRPr>
          </a:p>
        </p:txBody>
      </p:sp>
      <p:sp>
        <p:nvSpPr>
          <p:cNvPr id="13" name="TextBox 12"/>
          <p:cNvSpPr txBox="1"/>
          <p:nvPr/>
        </p:nvSpPr>
        <p:spPr>
          <a:xfrm>
            <a:off x="-9525" y="1593681"/>
            <a:ext cx="9153330" cy="338554"/>
          </a:xfrm>
          <a:prstGeom prst="rect">
            <a:avLst/>
          </a:prstGeom>
          <a:solidFill>
            <a:schemeClr val="accent3">
              <a:lumMod val="75000"/>
            </a:schemeClr>
          </a:solidFill>
        </p:spPr>
        <p:txBody>
          <a:bodyPr wrap="square" rtlCol="0">
            <a:spAutoFit/>
          </a:bodyPr>
          <a:lstStyle/>
          <a:p>
            <a:r>
              <a:rPr lang="en-US" altLang="zh-CN" sz="1600">
                <a:solidFill>
                  <a:schemeClr val="bg1"/>
                </a:solidFill>
              </a:rPr>
              <a:t>BML</a:t>
            </a:r>
            <a:r>
              <a:rPr lang="zh-CN" altLang="en-US" sz="1600">
                <a:solidFill>
                  <a:schemeClr val="bg1"/>
                </a:solidFill>
              </a:rPr>
              <a:t>：大规模并行化机器学习处理，用于微信语音和图像识别的深度学习平台</a:t>
            </a:r>
            <a:endParaRPr lang="zh-CN" altLang="en-US" sz="1600">
              <a:solidFill>
                <a:schemeClr val="bg1"/>
              </a:solidFill>
            </a:endParaRPr>
          </a:p>
        </p:txBody>
      </p:sp>
      <p:sp>
        <p:nvSpPr>
          <p:cNvPr id="16" name="矩形 15"/>
          <p:cNvSpPr/>
          <p:nvPr/>
        </p:nvSpPr>
        <p:spPr>
          <a:xfrm>
            <a:off x="416967" y="2306734"/>
            <a:ext cx="1826919" cy="99957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t>ELF</a:t>
            </a:r>
            <a:endParaRPr lang="en-US" altLang="zh-CN" sz="3200" dirty="0" smtClean="0"/>
          </a:p>
          <a:p>
            <a:pPr algn="ctr"/>
            <a:r>
              <a:rPr lang="zh-CN" altLang="en-US" sz="1200" b="1" dirty="0" smtClean="0"/>
              <a:t>（</a:t>
            </a:r>
            <a:r>
              <a:rPr lang="en-US" altLang="zh-CN" sz="1200" dirty="0"/>
              <a:t>Essential Learning Framework</a:t>
            </a:r>
            <a:r>
              <a:rPr lang="zh-CN" altLang="en-US" sz="1200" b="1" dirty="0" smtClean="0"/>
              <a:t>）</a:t>
            </a:r>
            <a:endParaRPr lang="zh-CN" altLang="en-US" sz="1200" b="1" dirty="0"/>
          </a:p>
        </p:txBody>
      </p:sp>
      <p:sp>
        <p:nvSpPr>
          <p:cNvPr id="19" name="矩形 18"/>
          <p:cNvSpPr/>
          <p:nvPr/>
        </p:nvSpPr>
        <p:spPr>
          <a:xfrm>
            <a:off x="2393603" y="2548593"/>
            <a:ext cx="6284515" cy="369332"/>
          </a:xfrm>
          <a:prstGeom prst="rect">
            <a:avLst/>
          </a:prstGeom>
        </p:spPr>
        <p:txBody>
          <a:bodyPr wrap="square">
            <a:spAutoFit/>
          </a:bodyPr>
          <a:lstStyle/>
          <a:p>
            <a:endParaRPr lang="zh-CN" altLang="en-US">
              <a:solidFill>
                <a:schemeClr val="tx1">
                  <a:lumMod val="75000"/>
                  <a:lumOff val="25000"/>
                </a:schemeClr>
              </a:solidFill>
            </a:endParaRPr>
          </a:p>
        </p:txBody>
      </p:sp>
      <p:cxnSp>
        <p:nvCxnSpPr>
          <p:cNvPr id="23" name="直接连接符 22"/>
          <p:cNvCxnSpPr/>
          <p:nvPr/>
        </p:nvCxnSpPr>
        <p:spPr>
          <a:xfrm>
            <a:off x="2236266" y="4691709"/>
            <a:ext cx="6434231" cy="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243887" y="3287257"/>
            <a:ext cx="6434231" cy="0"/>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364015" y="2306734"/>
            <a:ext cx="6174947" cy="1061829"/>
          </a:xfrm>
          <a:prstGeom prst="rect">
            <a:avLst/>
          </a:prstGeom>
          <a:noFill/>
        </p:spPr>
        <p:txBody>
          <a:bodyPr wrap="square" rtlCol="0">
            <a:spAutoFit/>
          </a:bodyPr>
          <a:lstStyle/>
          <a:p>
            <a:pPr>
              <a:lnSpc>
                <a:spcPct val="150000"/>
              </a:lnSpc>
            </a:pPr>
            <a:r>
              <a:rPr lang="zh-CN" altLang="zh-CN" sz="1400" dirty="0">
                <a:solidFill>
                  <a:schemeClr val="tx1">
                    <a:lumMod val="75000"/>
                    <a:lumOff val="25000"/>
                  </a:schemeClr>
                </a:solidFill>
              </a:rPr>
              <a:t>吸收了</a:t>
            </a:r>
            <a:r>
              <a:rPr lang="en-US" altLang="zh-CN" sz="1400" dirty="0" err="1">
                <a:solidFill>
                  <a:schemeClr val="tx1">
                    <a:lumMod val="75000"/>
                    <a:lumOff val="25000"/>
                  </a:schemeClr>
                </a:solidFill>
              </a:rPr>
              <a:t>Hadoop</a:t>
            </a:r>
            <a:r>
              <a:rPr lang="zh-CN" altLang="zh-CN" sz="1400" dirty="0">
                <a:solidFill>
                  <a:schemeClr val="tx1">
                    <a:lumMod val="75000"/>
                    <a:lumOff val="25000"/>
                  </a:schemeClr>
                </a:solidFill>
              </a:rPr>
              <a:t>、</a:t>
            </a:r>
            <a:r>
              <a:rPr lang="en-US" altLang="zh-CN" sz="1400" dirty="0">
                <a:solidFill>
                  <a:schemeClr val="tx1">
                    <a:lumMod val="75000"/>
                    <a:lumOff val="25000"/>
                  </a:schemeClr>
                </a:solidFill>
              </a:rPr>
              <a:t>Spark</a:t>
            </a:r>
            <a:r>
              <a:rPr lang="zh-CN" altLang="zh-CN" sz="1400" dirty="0">
                <a:solidFill>
                  <a:schemeClr val="tx1">
                    <a:lumMod val="75000"/>
                    <a:lumOff val="25000"/>
                  </a:schemeClr>
                </a:solidFill>
              </a:rPr>
              <a:t>和</a:t>
            </a:r>
            <a:r>
              <a:rPr lang="en-US" altLang="zh-CN" sz="1400" dirty="0">
                <a:solidFill>
                  <a:schemeClr val="tx1">
                    <a:lumMod val="75000"/>
                    <a:lumOff val="25000"/>
                  </a:schemeClr>
                </a:solidFill>
              </a:rPr>
              <a:t>MPI</a:t>
            </a:r>
            <a:r>
              <a:rPr lang="zh-CN" altLang="zh-CN" sz="1400" dirty="0">
                <a:solidFill>
                  <a:schemeClr val="tx1">
                    <a:lumMod val="75000"/>
                    <a:lumOff val="25000"/>
                  </a:schemeClr>
                </a:solidFill>
              </a:rPr>
              <a:t>等大数据平台的优点，用类似于</a:t>
            </a:r>
            <a:r>
              <a:rPr lang="en-US" altLang="zh-CN" sz="1400" dirty="0">
                <a:solidFill>
                  <a:schemeClr val="tx1">
                    <a:lumMod val="75000"/>
                    <a:lumOff val="25000"/>
                  </a:schemeClr>
                </a:solidFill>
              </a:rPr>
              <a:t>Spark</a:t>
            </a:r>
            <a:r>
              <a:rPr lang="zh-CN" altLang="zh-CN" sz="1400" dirty="0">
                <a:solidFill>
                  <a:schemeClr val="tx1">
                    <a:lumMod val="75000"/>
                    <a:lumOff val="25000"/>
                  </a:schemeClr>
                </a:solidFill>
              </a:rPr>
              <a:t>的全内存</a:t>
            </a:r>
            <a:r>
              <a:rPr lang="en-US" altLang="zh-CN" sz="1400" dirty="0">
                <a:solidFill>
                  <a:schemeClr val="tx1">
                    <a:lumMod val="75000"/>
                    <a:lumOff val="25000"/>
                  </a:schemeClr>
                </a:solidFill>
              </a:rPr>
              <a:t>DAG</a:t>
            </a:r>
            <a:r>
              <a:rPr lang="zh-CN" altLang="zh-CN" sz="1400" dirty="0">
                <a:solidFill>
                  <a:schemeClr val="tx1">
                    <a:lumMod val="75000"/>
                    <a:lumOff val="25000"/>
                  </a:schemeClr>
                </a:solidFill>
              </a:rPr>
              <a:t>计算引擎，可基于数据流的编程模式，通过高度抽象的编程接口，让用户方便地完成各种机器学习算法的并行化设计和快速计算</a:t>
            </a:r>
            <a:endParaRPr lang="zh-CN" altLang="en-US" sz="1400" dirty="0">
              <a:solidFill>
                <a:schemeClr val="tx1">
                  <a:lumMod val="75000"/>
                  <a:lumOff val="25000"/>
                </a:schemeClr>
              </a:solidFill>
            </a:endParaRPr>
          </a:p>
        </p:txBody>
      </p:sp>
      <p:sp>
        <p:nvSpPr>
          <p:cNvPr id="27" name="矩形 26"/>
          <p:cNvSpPr/>
          <p:nvPr/>
        </p:nvSpPr>
        <p:spPr>
          <a:xfrm>
            <a:off x="432953" y="3692136"/>
            <a:ext cx="1826919" cy="99957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smtClean="0"/>
              <a:t>BML</a:t>
            </a:r>
            <a:endParaRPr lang="en-US" altLang="zh-CN" sz="3200" smtClean="0"/>
          </a:p>
          <a:p>
            <a:pPr algn="ctr"/>
            <a:r>
              <a:rPr lang="zh-CN" altLang="en-US" sz="1200" b="1" smtClean="0"/>
              <a:t>（</a:t>
            </a:r>
            <a:r>
              <a:rPr lang="en-US" altLang="zh-CN" sz="1200"/>
              <a:t>Baidu Machine Learning</a:t>
            </a:r>
            <a:r>
              <a:rPr lang="zh-CN" altLang="en-US" sz="1200" b="1" smtClean="0"/>
              <a:t>）</a:t>
            </a:r>
            <a:endParaRPr lang="zh-CN" altLang="en-US" sz="1200" b="1"/>
          </a:p>
        </p:txBody>
      </p:sp>
      <p:sp>
        <p:nvSpPr>
          <p:cNvPr id="28" name="TextBox 27"/>
          <p:cNvSpPr txBox="1"/>
          <p:nvPr/>
        </p:nvSpPr>
        <p:spPr>
          <a:xfrm>
            <a:off x="2430690" y="3692413"/>
            <a:ext cx="6174947" cy="1061829"/>
          </a:xfrm>
          <a:prstGeom prst="rect">
            <a:avLst/>
          </a:prstGeom>
          <a:noFill/>
        </p:spPr>
        <p:txBody>
          <a:bodyPr wrap="square" rtlCol="0">
            <a:spAutoFit/>
          </a:bodyPr>
          <a:lstStyle/>
          <a:p>
            <a:pPr>
              <a:lnSpc>
                <a:spcPct val="150000"/>
              </a:lnSpc>
            </a:pPr>
            <a:r>
              <a:rPr lang="zh-CN" altLang="en-US" sz="1400" smtClean="0">
                <a:solidFill>
                  <a:schemeClr val="tx1">
                    <a:lumMod val="75000"/>
                    <a:lumOff val="25000"/>
                  </a:schemeClr>
                </a:solidFill>
              </a:rPr>
              <a:t>支持</a:t>
            </a:r>
            <a:r>
              <a:rPr lang="zh-CN" altLang="zh-CN" sz="1400"/>
              <a:t>数据预处理</a:t>
            </a:r>
            <a:r>
              <a:rPr lang="zh-CN" altLang="zh-CN" sz="1400" smtClean="0"/>
              <a:t>算法</a:t>
            </a:r>
            <a:r>
              <a:rPr lang="zh-CN" altLang="en-US" sz="1400" smtClean="0"/>
              <a:t>、</a:t>
            </a:r>
            <a:r>
              <a:rPr lang="zh-CN" altLang="zh-CN" sz="1400"/>
              <a:t>分类算法、聚类</a:t>
            </a:r>
            <a:r>
              <a:rPr lang="zh-CN" altLang="zh-CN" sz="1400" smtClean="0"/>
              <a:t>算法</a:t>
            </a:r>
            <a:r>
              <a:rPr lang="zh-CN" altLang="en-US" sz="1400" smtClean="0"/>
              <a:t>、</a:t>
            </a:r>
            <a:r>
              <a:rPr lang="zh-CN" altLang="zh-CN" sz="1400" smtClean="0"/>
              <a:t>深度学习</a:t>
            </a:r>
            <a:r>
              <a:rPr lang="zh-CN" altLang="en-US" sz="1400" smtClean="0"/>
              <a:t>等</a:t>
            </a:r>
            <a:r>
              <a:rPr lang="en-US" altLang="zh-CN" sz="1400" smtClean="0"/>
              <a:t>20</a:t>
            </a:r>
            <a:r>
              <a:rPr lang="zh-CN" altLang="en-US" sz="1400" smtClean="0"/>
              <a:t>多种机器学习算法，</a:t>
            </a:r>
            <a:r>
              <a:rPr lang="zh-CN" altLang="zh-CN" sz="1400"/>
              <a:t>通过分布和并行化计算实现优异的计算</a:t>
            </a:r>
            <a:r>
              <a:rPr lang="zh-CN" altLang="zh-CN" sz="1400" smtClean="0"/>
              <a:t>性能</a:t>
            </a:r>
            <a:r>
              <a:rPr lang="zh-CN" altLang="en-US" sz="1400" smtClean="0"/>
              <a:t>，</a:t>
            </a:r>
            <a:r>
              <a:rPr lang="zh-CN" altLang="zh-CN" sz="1400" smtClean="0"/>
              <a:t>承载</a:t>
            </a:r>
            <a:r>
              <a:rPr lang="zh-CN" altLang="en-US" sz="1400" smtClean="0"/>
              <a:t>百度</a:t>
            </a:r>
            <a:r>
              <a:rPr lang="zh-CN" altLang="zh-CN" sz="1400" smtClean="0"/>
              <a:t>公司如</a:t>
            </a:r>
            <a:r>
              <a:rPr lang="zh-CN" altLang="zh-CN" sz="1400"/>
              <a:t>网页搜索、百度推广（凤巢、网盟</a:t>
            </a:r>
            <a:r>
              <a:rPr lang="en-US" altLang="zh-CN" sz="1400"/>
              <a:t>CTR</a:t>
            </a:r>
            <a:r>
              <a:rPr lang="zh-CN" altLang="zh-CN" sz="1400"/>
              <a:t>预估）、百度地图、百度翻译</a:t>
            </a:r>
            <a:r>
              <a:rPr lang="zh-CN" altLang="zh-CN" sz="1400" smtClean="0"/>
              <a:t>等</a:t>
            </a:r>
            <a:r>
              <a:rPr lang="zh-CN" altLang="en-US" sz="1400" smtClean="0"/>
              <a:t>业务应用</a:t>
            </a:r>
            <a:endParaRPr lang="zh-CN" altLang="en-US" sz="1400">
              <a:solidFill>
                <a:schemeClr val="tx1">
                  <a:lumMod val="75000"/>
                  <a:lumOff val="25000"/>
                </a:schemeClr>
              </a:solidFill>
            </a:endParaRPr>
          </a:p>
        </p:txBody>
      </p:sp>
      <p:pic>
        <p:nvPicPr>
          <p:cNvPr id="1638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02205" y="4872453"/>
            <a:ext cx="2886075" cy="1295400"/>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4843878"/>
            <a:ext cx="2886075" cy="1323975"/>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175869" cy="415498"/>
          </a:xfrm>
          <a:prstGeom prst="rect">
            <a:avLst/>
          </a:prstGeom>
          <a:noFill/>
        </p:spPr>
        <p:txBody>
          <a:bodyPr wrap="none" rtlCol="0">
            <a:spAutoFit/>
          </a:bodyPr>
          <a:lstStyle/>
          <a:p>
            <a:r>
              <a:rPr lang="en-US" altLang="zh-CN" sz="2100" b="1" spc="225" smtClean="0">
                <a:solidFill>
                  <a:prstClr val="white"/>
                </a:solidFill>
              </a:rPr>
              <a:t>4.3</a:t>
            </a:r>
            <a:r>
              <a:rPr lang="zh-CN" altLang="en-US" sz="2100" b="1" spc="225" smtClean="0">
                <a:solidFill>
                  <a:prstClr val="white"/>
                </a:solidFill>
              </a:rPr>
              <a:t> 其他数据挖掘工具</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1" name="文本框 6"/>
          <p:cNvSpPr txBox="1"/>
          <p:nvPr/>
        </p:nvSpPr>
        <p:spPr>
          <a:xfrm>
            <a:off x="433181" y="783517"/>
            <a:ext cx="3074175"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阿里数据挖掘平台</a:t>
            </a:r>
            <a:r>
              <a:rPr lang="en-US" altLang="zh-CN" b="1">
                <a:solidFill>
                  <a:schemeClr val="accent1"/>
                </a:solidFill>
              </a:rPr>
              <a:t>DT PAI</a:t>
            </a:r>
            <a:endParaRPr lang="zh-CN" altLang="en-US" b="1">
              <a:solidFill>
                <a:schemeClr val="accent1"/>
              </a:solidFill>
            </a:endParaRPr>
          </a:p>
        </p:txBody>
      </p:sp>
      <p:sp>
        <p:nvSpPr>
          <p:cNvPr id="12" name="TextBox 11"/>
          <p:cNvSpPr txBox="1"/>
          <p:nvPr/>
        </p:nvSpPr>
        <p:spPr>
          <a:xfrm>
            <a:off x="-9525" y="1152525"/>
            <a:ext cx="9153330" cy="584775"/>
          </a:xfrm>
          <a:prstGeom prst="rect">
            <a:avLst/>
          </a:prstGeom>
          <a:solidFill>
            <a:schemeClr val="accent3">
              <a:lumMod val="75000"/>
            </a:schemeClr>
          </a:solidFill>
        </p:spPr>
        <p:txBody>
          <a:bodyPr wrap="square" rtlCol="0">
            <a:spAutoFit/>
          </a:bodyPr>
          <a:lstStyle/>
          <a:p>
            <a:r>
              <a:rPr lang="en-US" altLang="zh-CN" sz="1600">
                <a:solidFill>
                  <a:schemeClr val="bg1"/>
                </a:solidFill>
              </a:rPr>
              <a:t>DT PAI</a:t>
            </a:r>
            <a:r>
              <a:rPr lang="zh-CN" altLang="zh-CN" sz="1600">
                <a:solidFill>
                  <a:schemeClr val="bg1"/>
                </a:solidFill>
              </a:rPr>
              <a:t>基于阿里云大数据处理平台</a:t>
            </a:r>
            <a:r>
              <a:rPr lang="en-US" altLang="zh-CN" sz="1600">
                <a:solidFill>
                  <a:schemeClr val="bg1"/>
                </a:solidFill>
              </a:rPr>
              <a:t>ODPS</a:t>
            </a:r>
            <a:r>
              <a:rPr lang="zh-CN" altLang="zh-CN" sz="1600">
                <a:solidFill>
                  <a:schemeClr val="bg1"/>
                </a:solidFill>
              </a:rPr>
              <a:t>构建，集成了阿里巴巴核心智能算法库，包括特征工程、数据探查与统计、大规模机器学习、深度学习，以及阿里在文本、图像和语音处理方面的数据技术</a:t>
            </a:r>
            <a:endParaRPr lang="zh-CN" altLang="en-US" sz="1600">
              <a:solidFill>
                <a:schemeClr val="bg1"/>
              </a:solidFill>
            </a:endParaRPr>
          </a:p>
        </p:txBody>
      </p:sp>
      <p:pic>
        <p:nvPicPr>
          <p:cNvPr id="17410" name="Picture 2" descr="图4-2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58897" y="2000249"/>
            <a:ext cx="5406254" cy="353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圆角矩形 24"/>
          <p:cNvSpPr/>
          <p:nvPr/>
        </p:nvSpPr>
        <p:spPr>
          <a:xfrm>
            <a:off x="2681896" y="5840639"/>
            <a:ext cx="1600022" cy="408623"/>
          </a:xfrm>
          <a:prstGeom prst="roundRect">
            <a:avLst/>
          </a:prstGeom>
          <a:solidFill>
            <a:schemeClr val="tx1">
              <a:lumMod val="65000"/>
              <a:lumOff val="35000"/>
            </a:schemeClr>
          </a:solidFill>
        </p:spPr>
        <p:txBody>
          <a:bodyPr wrap="none">
            <a:spAutoFit/>
          </a:bodyPr>
          <a:lstStyle/>
          <a:p>
            <a:pPr algn="ctr"/>
            <a:r>
              <a:rPr lang="zh-CN" altLang="en-US">
                <a:solidFill>
                  <a:schemeClr val="bg1"/>
                </a:solidFill>
              </a:rPr>
              <a:t>数据</a:t>
            </a:r>
            <a:r>
              <a:rPr lang="zh-CN" altLang="zh-CN">
                <a:solidFill>
                  <a:schemeClr val="bg1"/>
                </a:solidFill>
              </a:rPr>
              <a:t>分析挖掘</a:t>
            </a:r>
            <a:endParaRPr lang="zh-CN" altLang="en-US">
              <a:solidFill>
                <a:schemeClr val="bg1"/>
              </a:solidFill>
            </a:endParaRPr>
          </a:p>
        </p:txBody>
      </p:sp>
      <p:sp>
        <p:nvSpPr>
          <p:cNvPr id="26" name="圆角矩形 25"/>
          <p:cNvSpPr/>
          <p:nvPr/>
        </p:nvSpPr>
        <p:spPr>
          <a:xfrm>
            <a:off x="4498202" y="5840639"/>
            <a:ext cx="1600022" cy="408623"/>
          </a:xfrm>
          <a:prstGeom prst="roundRect">
            <a:avLst/>
          </a:prstGeom>
          <a:solidFill>
            <a:schemeClr val="tx1">
              <a:lumMod val="65000"/>
              <a:lumOff val="35000"/>
            </a:schemeClr>
          </a:solidFill>
        </p:spPr>
        <p:txBody>
          <a:bodyPr wrap="none">
            <a:spAutoFit/>
          </a:bodyPr>
          <a:lstStyle/>
          <a:p>
            <a:pPr algn="ctr"/>
            <a:r>
              <a:rPr lang="zh-CN" altLang="en-US" smtClean="0">
                <a:solidFill>
                  <a:schemeClr val="bg1"/>
                </a:solidFill>
              </a:rPr>
              <a:t>用户行为预测</a:t>
            </a:r>
            <a:endParaRPr lang="zh-CN" altLang="en-US">
              <a:solidFill>
                <a:schemeClr val="bg1"/>
              </a:solidFill>
            </a:endParaRPr>
          </a:p>
        </p:txBody>
      </p:sp>
      <p:sp>
        <p:nvSpPr>
          <p:cNvPr id="29" name="圆角矩形 28"/>
          <p:cNvSpPr/>
          <p:nvPr/>
        </p:nvSpPr>
        <p:spPr>
          <a:xfrm>
            <a:off x="6314510" y="5840639"/>
            <a:ext cx="1600022" cy="408623"/>
          </a:xfrm>
          <a:prstGeom prst="roundRect">
            <a:avLst/>
          </a:prstGeom>
          <a:solidFill>
            <a:schemeClr val="tx1">
              <a:lumMod val="65000"/>
              <a:lumOff val="35000"/>
            </a:schemeClr>
          </a:solidFill>
        </p:spPr>
        <p:txBody>
          <a:bodyPr wrap="none">
            <a:spAutoFit/>
          </a:bodyPr>
          <a:lstStyle/>
          <a:p>
            <a:pPr algn="ctr"/>
            <a:r>
              <a:rPr lang="zh-CN" altLang="zh-CN">
                <a:solidFill>
                  <a:schemeClr val="bg1"/>
                </a:solidFill>
              </a:rPr>
              <a:t>行业走势</a:t>
            </a:r>
            <a:r>
              <a:rPr lang="zh-CN" altLang="en-US">
                <a:solidFill>
                  <a:schemeClr val="bg1"/>
                </a:solidFill>
              </a:rPr>
              <a:t>预测</a:t>
            </a:r>
            <a:endParaRPr lang="zh-CN" altLang="en-US">
              <a:solidFill>
                <a:schemeClr val="bg1"/>
              </a:solidFill>
            </a:endParaRPr>
          </a:p>
        </p:txBody>
      </p:sp>
      <p:sp>
        <p:nvSpPr>
          <p:cNvPr id="30" name="圆角矩形 29"/>
          <p:cNvSpPr/>
          <p:nvPr/>
        </p:nvSpPr>
        <p:spPr>
          <a:xfrm>
            <a:off x="1078417" y="5843689"/>
            <a:ext cx="1377673" cy="408623"/>
          </a:xfrm>
          <a:prstGeom prst="roundRect">
            <a:avLst/>
          </a:prstGeom>
          <a:solidFill>
            <a:schemeClr val="tx1">
              <a:lumMod val="65000"/>
              <a:lumOff val="35000"/>
            </a:schemeClr>
          </a:solidFill>
        </p:spPr>
        <p:txBody>
          <a:bodyPr wrap="none">
            <a:spAutoFit/>
          </a:bodyPr>
          <a:lstStyle/>
          <a:p>
            <a:pPr algn="ctr"/>
            <a:r>
              <a:rPr lang="zh-CN" altLang="en-US" smtClean="0">
                <a:solidFill>
                  <a:schemeClr val="bg1"/>
                </a:solidFill>
              </a:rPr>
              <a:t>图形化编程</a:t>
            </a:r>
            <a:endParaRPr lang="zh-CN" altLang="en-US">
              <a:solidFill>
                <a:schemeClr val="bg1"/>
              </a:solidFill>
            </a:endParaRPr>
          </a:p>
        </p:txBody>
      </p:sp>
      <p:sp>
        <p:nvSpPr>
          <p:cNvPr id="16" name="矩形 1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1997543"/>
            <a:ext cx="7961879" cy="4154984"/>
          </a:xfrm>
          <a:prstGeom prst="rect">
            <a:avLst/>
          </a:prstGeom>
        </p:spPr>
        <p:txBody>
          <a:bodyPr wrap="square">
            <a:spAutoFit/>
          </a:bodyPr>
          <a:lstStyle/>
          <a:p>
            <a:pPr>
              <a:lnSpc>
                <a:spcPct val="150000"/>
              </a:lnSpc>
            </a:pPr>
            <a:r>
              <a:rPr lang="en-US" altLang="zh-CN" sz="1600" spc="225">
                <a:solidFill>
                  <a:prstClr val="white"/>
                </a:solidFill>
              </a:rPr>
              <a:t>1.</a:t>
            </a:r>
            <a:r>
              <a:rPr lang="zh-CN" altLang="zh-CN" sz="1600" spc="225">
                <a:solidFill>
                  <a:prstClr val="white"/>
                </a:solidFill>
              </a:rPr>
              <a:t>简述常用机器学习系统和大数据挖掘工具有</a:t>
            </a:r>
            <a:r>
              <a:rPr lang="zh-CN" altLang="zh-CN" sz="1600" spc="225" smtClean="0">
                <a:solidFill>
                  <a:prstClr val="white"/>
                </a:solidFill>
              </a:rPr>
              <a:t>哪些</a:t>
            </a:r>
            <a:r>
              <a:rPr lang="zh-CN" altLang="en-US" sz="1600" spc="225" smtClean="0">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2.</a:t>
            </a:r>
            <a:r>
              <a:rPr lang="zh-CN" altLang="zh-CN" sz="1600" spc="225">
                <a:solidFill>
                  <a:prstClr val="white"/>
                </a:solidFill>
              </a:rPr>
              <a:t>安装好</a:t>
            </a:r>
            <a:r>
              <a:rPr lang="en-US" altLang="zh-CN" sz="1600" spc="225">
                <a:solidFill>
                  <a:prstClr val="white"/>
                </a:solidFill>
              </a:rPr>
              <a:t>Mahout</a:t>
            </a:r>
            <a:r>
              <a:rPr lang="zh-CN" altLang="zh-CN" sz="1600" spc="225">
                <a:solidFill>
                  <a:prstClr val="white"/>
                </a:solidFill>
              </a:rPr>
              <a:t>环境后，演示</a:t>
            </a:r>
            <a:r>
              <a:rPr lang="en-US" altLang="zh-CN" sz="1600" spc="225">
                <a:solidFill>
                  <a:prstClr val="white"/>
                </a:solidFill>
              </a:rPr>
              <a:t>Mahout</a:t>
            </a:r>
            <a:r>
              <a:rPr lang="zh-CN" altLang="zh-CN" sz="1600" spc="225">
                <a:solidFill>
                  <a:prstClr val="white"/>
                </a:solidFill>
              </a:rPr>
              <a:t>操作实例</a:t>
            </a:r>
            <a:r>
              <a:rPr lang="zh-CN" altLang="en-US" sz="1600" spc="225" smtClean="0">
                <a:solidFill>
                  <a:prstClr val="white"/>
                </a:solidFill>
              </a:rPr>
              <a:t>？</a:t>
            </a:r>
            <a:endParaRPr lang="zh-CN" altLang="en-US" sz="1600" spc="225" dirty="0">
              <a:solidFill>
                <a:prstClr val="white"/>
              </a:solidFill>
            </a:endParaRPr>
          </a:p>
          <a:p>
            <a:pPr>
              <a:lnSpc>
                <a:spcPct val="150000"/>
              </a:lnSpc>
            </a:pPr>
            <a:r>
              <a:rPr lang="en-US" altLang="zh-CN" sz="1600" spc="225" smtClean="0">
                <a:solidFill>
                  <a:prstClr val="white"/>
                </a:solidFill>
              </a:rPr>
              <a:t>3.Mahout</a:t>
            </a:r>
            <a:r>
              <a:rPr lang="zh-CN" altLang="zh-CN" sz="1600" spc="225">
                <a:solidFill>
                  <a:prstClr val="white"/>
                </a:solidFill>
              </a:rPr>
              <a:t>的适用场合与特点有哪些</a:t>
            </a:r>
            <a:r>
              <a:rPr lang="zh-CN" altLang="en-US" sz="1600" spc="225" smtClean="0">
                <a:solidFill>
                  <a:prstClr val="white"/>
                </a:solidFill>
              </a:rPr>
              <a:t>？</a:t>
            </a:r>
            <a:endParaRPr lang="zh-CN" altLang="en-US" sz="1600" spc="225" dirty="0">
              <a:solidFill>
                <a:prstClr val="white"/>
              </a:solidFill>
            </a:endParaRPr>
          </a:p>
          <a:p>
            <a:pPr>
              <a:lnSpc>
                <a:spcPct val="150000"/>
              </a:lnSpc>
            </a:pPr>
            <a:r>
              <a:rPr lang="en-US" altLang="zh-CN" sz="1600" spc="225" smtClean="0">
                <a:solidFill>
                  <a:prstClr val="white"/>
                </a:solidFill>
              </a:rPr>
              <a:t>5</a:t>
            </a:r>
            <a:r>
              <a:rPr lang="en-US" altLang="zh-CN" sz="1600" spc="225">
                <a:solidFill>
                  <a:prstClr val="white"/>
                </a:solidFill>
              </a:rPr>
              <a:t>. Spark MLlib</a:t>
            </a:r>
            <a:r>
              <a:rPr lang="zh-CN" altLang="zh-CN" sz="1600" spc="225">
                <a:solidFill>
                  <a:prstClr val="white"/>
                </a:solidFill>
              </a:rPr>
              <a:t>的适用场合与特点有哪些</a:t>
            </a:r>
            <a:r>
              <a:rPr lang="zh-CN" altLang="en-US" sz="1600" spc="225">
                <a:solidFill>
                  <a:prstClr val="white"/>
                </a:solidFill>
              </a:rPr>
              <a:t>？</a:t>
            </a:r>
            <a:endParaRPr lang="zh-CN" altLang="en-US" sz="1600" spc="225" dirty="0">
              <a:solidFill>
                <a:prstClr val="white"/>
              </a:solidFill>
            </a:endParaRPr>
          </a:p>
          <a:p>
            <a:pPr>
              <a:lnSpc>
                <a:spcPct val="150000"/>
              </a:lnSpc>
            </a:pPr>
            <a:r>
              <a:rPr lang="en-US" altLang="zh-CN" sz="1600" spc="225">
                <a:solidFill>
                  <a:prstClr val="white"/>
                </a:solidFill>
              </a:rPr>
              <a:t>6.</a:t>
            </a:r>
            <a:r>
              <a:rPr lang="zh-CN" altLang="zh-CN" sz="1600" spc="225">
                <a:solidFill>
                  <a:prstClr val="white"/>
                </a:solidFill>
              </a:rPr>
              <a:t>简述</a:t>
            </a:r>
            <a:r>
              <a:rPr lang="en-US" altLang="zh-CN" sz="1600" spc="225">
                <a:solidFill>
                  <a:prstClr val="white"/>
                </a:solidFill>
              </a:rPr>
              <a:t>SystemML</a:t>
            </a:r>
            <a:r>
              <a:rPr lang="zh-CN" altLang="zh-CN" sz="1600" spc="225">
                <a:solidFill>
                  <a:prstClr val="white"/>
                </a:solidFill>
              </a:rPr>
              <a:t>的体系结构</a:t>
            </a:r>
            <a:r>
              <a:rPr lang="zh-CN" altLang="en-US" sz="1600" spc="225">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7.</a:t>
            </a:r>
            <a:r>
              <a:rPr lang="zh-CN" altLang="zh-CN" sz="1600" spc="225">
                <a:solidFill>
                  <a:prstClr val="white"/>
                </a:solidFill>
              </a:rPr>
              <a:t>简述</a:t>
            </a:r>
            <a:r>
              <a:rPr lang="en-US" altLang="zh-CN" sz="1600" spc="225">
                <a:solidFill>
                  <a:prstClr val="white"/>
                </a:solidFill>
              </a:rPr>
              <a:t>GraphLab</a:t>
            </a:r>
            <a:r>
              <a:rPr lang="zh-CN" altLang="zh-CN" sz="1600" spc="225">
                <a:solidFill>
                  <a:prstClr val="white"/>
                </a:solidFill>
              </a:rPr>
              <a:t>的体系结构</a:t>
            </a:r>
            <a:r>
              <a:rPr lang="zh-CN" altLang="en-US" sz="1600" spc="225">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8.</a:t>
            </a:r>
            <a:r>
              <a:rPr lang="zh-CN" altLang="zh-CN" sz="1600" spc="225">
                <a:solidFill>
                  <a:prstClr val="white"/>
                </a:solidFill>
              </a:rPr>
              <a:t>简述</a:t>
            </a:r>
            <a:r>
              <a:rPr lang="en-US" altLang="zh-CN" sz="1600" spc="225">
                <a:solidFill>
                  <a:prstClr val="white"/>
                </a:solidFill>
              </a:rPr>
              <a:t>Parameter Server</a:t>
            </a:r>
            <a:r>
              <a:rPr lang="zh-CN" altLang="zh-CN" sz="1600" spc="225">
                <a:solidFill>
                  <a:prstClr val="white"/>
                </a:solidFill>
              </a:rPr>
              <a:t>的工作原理</a:t>
            </a:r>
            <a:r>
              <a:rPr lang="zh-CN" altLang="en-US" sz="1600" spc="225">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9.</a:t>
            </a:r>
            <a:r>
              <a:rPr lang="zh-CN" altLang="zh-CN" sz="1600" spc="225">
                <a:solidFill>
                  <a:prstClr val="white"/>
                </a:solidFill>
              </a:rPr>
              <a:t>简述</a:t>
            </a:r>
            <a:r>
              <a:rPr lang="en-US" altLang="zh-CN" sz="1600" spc="225">
                <a:solidFill>
                  <a:prstClr val="white"/>
                </a:solidFill>
              </a:rPr>
              <a:t>scikit-learn</a:t>
            </a:r>
            <a:r>
              <a:rPr lang="zh-CN" altLang="zh-CN" sz="1600" spc="225">
                <a:solidFill>
                  <a:prstClr val="white"/>
                </a:solidFill>
              </a:rPr>
              <a:t>的主要模块及开发案例</a:t>
            </a:r>
            <a:r>
              <a:rPr lang="zh-CN" altLang="en-US" sz="1600" spc="225">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10.</a:t>
            </a:r>
            <a:r>
              <a:rPr lang="zh-CN" altLang="zh-CN" sz="1600" spc="225">
                <a:solidFill>
                  <a:prstClr val="white"/>
                </a:solidFill>
              </a:rPr>
              <a:t>简述</a:t>
            </a:r>
            <a:r>
              <a:rPr lang="en-US" altLang="zh-CN" sz="1600" spc="225">
                <a:solidFill>
                  <a:prstClr val="white"/>
                </a:solidFill>
              </a:rPr>
              <a:t>WEKA</a:t>
            </a:r>
            <a:r>
              <a:rPr lang="zh-CN" altLang="zh-CN" sz="1600" spc="225">
                <a:solidFill>
                  <a:prstClr val="white"/>
                </a:solidFill>
              </a:rPr>
              <a:t>的工作原理</a:t>
            </a:r>
            <a:r>
              <a:rPr lang="zh-CN" altLang="en-US" sz="1600" spc="225">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11.</a:t>
            </a:r>
            <a:r>
              <a:rPr lang="zh-CN" altLang="zh-CN" sz="1600" spc="225">
                <a:solidFill>
                  <a:prstClr val="white"/>
                </a:solidFill>
              </a:rPr>
              <a:t>基于</a:t>
            </a:r>
            <a:r>
              <a:rPr lang="en-US" altLang="zh-CN" sz="1600" spc="225">
                <a:solidFill>
                  <a:prstClr val="white"/>
                </a:solidFill>
              </a:rPr>
              <a:t>R</a:t>
            </a:r>
            <a:r>
              <a:rPr lang="zh-CN" altLang="zh-CN" sz="1600" spc="225">
                <a:solidFill>
                  <a:prstClr val="white"/>
                </a:solidFill>
              </a:rPr>
              <a:t>语言的机器学习库有哪些</a:t>
            </a:r>
            <a:r>
              <a:rPr lang="zh-CN" altLang="en-US" sz="1600" spc="225">
                <a:solidFill>
                  <a:prstClr val="white"/>
                </a:solidFill>
              </a:rPr>
              <a:t>？</a:t>
            </a:r>
            <a:endParaRPr lang="en-US" altLang="zh-CN" sz="1600" spc="225">
              <a:solidFill>
                <a:prstClr val="white"/>
              </a:solidFill>
            </a:endParaRPr>
          </a:p>
          <a:p>
            <a:pPr>
              <a:lnSpc>
                <a:spcPct val="150000"/>
              </a:lnSpc>
            </a:pPr>
            <a:r>
              <a:rPr lang="en-US" altLang="zh-CN" sz="1600" spc="225">
                <a:solidFill>
                  <a:prstClr val="white"/>
                </a:solidFill>
              </a:rPr>
              <a:t>12.</a:t>
            </a:r>
            <a:r>
              <a:rPr lang="zh-CN" altLang="zh-CN" sz="1600" spc="225">
                <a:solidFill>
                  <a:prstClr val="white"/>
                </a:solidFill>
              </a:rPr>
              <a:t>简述</a:t>
            </a:r>
            <a:r>
              <a:rPr lang="en-US" altLang="zh-CN" sz="1600" spc="225">
                <a:solidFill>
                  <a:prstClr val="white"/>
                </a:solidFill>
              </a:rPr>
              <a:t>H2O</a:t>
            </a:r>
            <a:r>
              <a:rPr lang="zh-CN" altLang="zh-CN" sz="1600" spc="225">
                <a:solidFill>
                  <a:prstClr val="white"/>
                </a:solidFill>
              </a:rPr>
              <a:t>机器学习系统的主要功能</a:t>
            </a:r>
            <a:r>
              <a:rPr lang="zh-CN" altLang="en-US" sz="1600" spc="225">
                <a:solidFill>
                  <a:prstClr val="white"/>
                </a:solidFill>
              </a:rPr>
              <a:t>。</a:t>
            </a:r>
            <a:endParaRPr lang="zh-CN" altLang="en-US" sz="16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截图20170629151432">
            <a:hlinkClick r:id="rId1" action="ppaction://hlinkfile"/>
          </p:cNvPr>
          <p:cNvPicPr>
            <a:picLocks noChangeAspect="1"/>
          </p:cNvPicPr>
          <p:nvPr/>
        </p:nvPicPr>
        <p:blipFill>
          <a:blip r:embed="rId2"/>
          <a:stretch>
            <a:fillRect/>
          </a:stretch>
        </p:blipFill>
        <p:spPr>
          <a:xfrm>
            <a:off x="512445" y="2703830"/>
            <a:ext cx="8007350" cy="3931920"/>
          </a:xfrm>
          <a:prstGeom prst="rect">
            <a:avLst/>
          </a:prstGeom>
        </p:spPr>
      </p:pic>
      <p:sp>
        <p:nvSpPr>
          <p:cNvPr id="2" name="文本框 1">
            <a:hlinkClick r:id="rId3"/>
          </p:cNvPr>
          <p:cNvSpPr txBox="1"/>
          <p:nvPr/>
        </p:nvSpPr>
        <p:spPr>
          <a:xfrm>
            <a:off x="323848" y="467919"/>
            <a:ext cx="8196037" cy="768350"/>
          </a:xfrm>
          <a:prstGeom prst="rect">
            <a:avLst/>
          </a:prstGeom>
          <a:noFill/>
        </p:spPr>
        <p:txBody>
          <a:bodyPr wrap="square" rtlCol="0">
            <a:spAutoFit/>
          </a:bodyPr>
          <a:lstStyle/>
          <a:p>
            <a:r>
              <a:rPr lang="zh-CN" sz="4400" b="1" dirty="0" smtClean="0">
                <a:solidFill>
                  <a:prstClr val="black">
                    <a:lumMod val="75000"/>
                    <a:lumOff val="25000"/>
                  </a:prstClr>
                </a:solidFill>
                <a:effectLst>
                  <a:outerShdw dist="38100" dir="5400000" algn="t" rotWithShape="0">
                    <a:prstClr val="black">
                      <a:alpha val="16000"/>
                    </a:prstClr>
                  </a:outerShdw>
                </a:effectLst>
              </a:rPr>
              <a:t>大数据实验平台：</a:t>
            </a:r>
            <a:r>
              <a:rPr lang="en-US" altLang="zh-CN" sz="4400" b="1" dirty="0" smtClean="0">
                <a:solidFill>
                  <a:prstClr val="black">
                    <a:lumMod val="75000"/>
                    <a:lumOff val="25000"/>
                  </a:prstClr>
                </a:solidFill>
                <a:effectLst>
                  <a:outerShdw dist="38100" dir="5400000" algn="t" rotWithShape="0">
                    <a:prstClr val="black">
                      <a:alpha val="16000"/>
                    </a:prstClr>
                  </a:outerShdw>
                </a:effectLst>
                <a:hlinkClick r:id="rId1" action="ppaction://hlinkfile"/>
              </a:rPr>
              <a:t>bd.cstor.cn</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3"/>
          </p:cNvPr>
          <p:cNvSpPr txBox="1"/>
          <p:nvPr/>
        </p:nvSpPr>
        <p:spPr>
          <a:xfrm>
            <a:off x="614045" y="1463040"/>
            <a:ext cx="6882765" cy="1014730"/>
          </a:xfrm>
          <a:prstGeom prst="rect">
            <a:avLst/>
          </a:prstGeom>
          <a:noFill/>
        </p:spPr>
        <p:txBody>
          <a:bodyPr wrap="square" rtlCol="0">
            <a:spAutoFit/>
          </a:bodyPr>
          <a:lstStyle/>
          <a:p>
            <a:r>
              <a:rPr lang="zh-CN" altLang="en-US" sz="1200" dirty="0" smtClean="0">
                <a:solidFill>
                  <a:prstClr val="black">
                    <a:lumMod val="65000"/>
                    <a:lumOff val="35000"/>
                  </a:prstClr>
                </a:solidFill>
              </a:rPr>
              <a:t>提供Hadoop、HBase、Hive、Spark、Storm等大数据集群实验环境和快速搭建服务</a:t>
            </a:r>
            <a:endParaRPr lang="zh-CN" altLang="en-US" sz="1200" dirty="0" smtClean="0">
              <a:solidFill>
                <a:prstClr val="black">
                  <a:lumMod val="65000"/>
                  <a:lumOff val="35000"/>
                </a:prstClr>
              </a:solidFill>
            </a:endParaRPr>
          </a:p>
          <a:p>
            <a:endParaRPr sz="1200" dirty="0" smtClean="0">
              <a:solidFill>
                <a:prstClr val="black">
                  <a:lumMod val="65000"/>
                  <a:lumOff val="35000"/>
                </a:prstClr>
              </a:solidFill>
            </a:endParaRPr>
          </a:p>
          <a:p>
            <a:r>
              <a:rPr sz="1200" dirty="0" smtClean="0">
                <a:solidFill>
                  <a:prstClr val="black">
                    <a:lumMod val="65000"/>
                    <a:lumOff val="35000"/>
                  </a:prstClr>
                </a:solidFill>
              </a:rPr>
              <a:t>从入门到实战，帮助用户构建大数据课程和实训体系</a:t>
            </a:r>
            <a:endParaRPr sz="1200" dirty="0" smtClean="0">
              <a:solidFill>
                <a:prstClr val="black">
                  <a:lumMod val="65000"/>
                  <a:lumOff val="35000"/>
                </a:prstClr>
              </a:solidFill>
            </a:endParaRPr>
          </a:p>
          <a:p>
            <a:endParaRPr sz="1200" dirty="0" smtClean="0">
              <a:solidFill>
                <a:prstClr val="black">
                  <a:lumMod val="65000"/>
                  <a:lumOff val="35000"/>
                </a:prstClr>
              </a:solidFill>
            </a:endParaRPr>
          </a:p>
          <a:p>
            <a:r>
              <a:rPr sz="1200" dirty="0" smtClean="0">
                <a:solidFill>
                  <a:prstClr val="black">
                    <a:lumMod val="65000"/>
                    <a:lumOff val="35000"/>
                  </a:prstClr>
                </a:solidFill>
              </a:rPr>
              <a:t>提供配套教程、课件和视频</a:t>
            </a:r>
            <a:endParaRPr sz="1200" dirty="0" smtClean="0">
              <a:solidFill>
                <a:prstClr val="black">
                  <a:lumMod val="65000"/>
                  <a:lumOff val="3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rotWithShape="1">
          <a:blip r:embed="rId2" cstate="print">
            <a:extLst>
              <a:ext uri="{28A0092B-C50C-407E-A947-70E740481C1C}">
                <a14:useLocalDpi xmlns:a14="http://schemas.microsoft.com/office/drawing/2010/main" val="0"/>
              </a:ext>
            </a:extLst>
          </a:blip>
          <a:srcRect l="14310" t="25164" r="18985" b="27845"/>
          <a:stretch>
            <a:fillRect/>
          </a:stretch>
        </p:blipFill>
        <p:spPr>
          <a:xfrm>
            <a:off x="2949815" y="105594"/>
            <a:ext cx="3190395" cy="1030405"/>
          </a:xfrm>
          <a:prstGeom prst="rect">
            <a:avLst/>
          </a:prstGeom>
        </p:spPr>
      </p:pic>
      <p:pic>
        <p:nvPicPr>
          <p:cNvPr id="7" name="图片 6">
            <a:hlinkClick r:id="rId1"/>
          </p:cNvPr>
          <p:cNvPicPr>
            <a:picLocks noChangeAspect="1"/>
          </p:cNvPicPr>
          <p:nvPr/>
        </p:nvPicPr>
        <p:blipFill>
          <a:blip r:embed="rId3"/>
          <a:stretch>
            <a:fillRect/>
          </a:stretch>
        </p:blipFill>
        <p:spPr>
          <a:xfrm>
            <a:off x="619605" y="1729185"/>
            <a:ext cx="7850816" cy="4875938"/>
          </a:xfrm>
          <a:prstGeom prst="rect">
            <a:avLst/>
          </a:prstGeom>
        </p:spPr>
      </p:pic>
      <p:sp>
        <p:nvSpPr>
          <p:cNvPr id="8" name="矩形 7">
            <a:hlinkClick r:id="rId1"/>
          </p:cNvPr>
          <p:cNvSpPr/>
          <p:nvPr/>
        </p:nvSpPr>
        <p:spPr>
          <a:xfrm>
            <a:off x="1931580" y="1232537"/>
            <a:ext cx="5226866" cy="39878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大数据资料和交流中心</a:t>
            </a:r>
            <a:endParaRPr lang="zh-CN" altLang="en-US" sz="2000" spc="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0" y="0"/>
            <a:ext cx="3676650" cy="1225550"/>
          </a:xfrm>
          <a:prstGeom prst="rect">
            <a:avLst/>
          </a:prstGeom>
        </p:spPr>
      </p:pic>
      <p:pic>
        <p:nvPicPr>
          <p:cNvPr id="6" name="图片 5">
            <a:hlinkClick r:id="rId1"/>
          </p:cNvPr>
          <p:cNvPicPr>
            <a:picLocks noChangeAspect="1"/>
          </p:cNvPicPr>
          <p:nvPr/>
        </p:nvPicPr>
        <p:blipFill>
          <a:blip r:embed="rId3"/>
          <a:stretch>
            <a:fillRect/>
          </a:stretch>
        </p:blipFill>
        <p:spPr>
          <a:xfrm>
            <a:off x="673100" y="1717675"/>
            <a:ext cx="7743825" cy="4668602"/>
          </a:xfrm>
          <a:prstGeom prst="rect">
            <a:avLst/>
          </a:prstGeom>
        </p:spPr>
      </p:pic>
      <p:sp>
        <p:nvSpPr>
          <p:cNvPr id="8" name="矩形 7">
            <a:hlinkClick r:id="rId1"/>
          </p:cNvPr>
          <p:cNvSpPr/>
          <p:nvPr/>
        </p:nvSpPr>
        <p:spPr>
          <a:xfrm>
            <a:off x="1783535" y="1232537"/>
            <a:ext cx="5522956" cy="39878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云计算资料和交流中心</a:t>
            </a:r>
            <a:endParaRPr lang="zh-CN" altLang="en-US" sz="2000" spc="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23" name="TextBox 3_1"/>
          <p:cNvSpPr txBox="1"/>
          <p:nvPr/>
        </p:nvSpPr>
        <p:spPr>
          <a:xfrm>
            <a:off x="464431" y="808059"/>
            <a:ext cx="2459328" cy="461665"/>
          </a:xfrm>
          <a:prstGeom prst="rect">
            <a:avLst/>
          </a:prstGeom>
          <a:noFill/>
        </p:spPr>
        <p:txBody>
          <a:bodyPr wrap="none" rtlCol="0">
            <a:spAutoFit/>
          </a:bodyPr>
          <a:lstStyle/>
          <a:p>
            <a:pPr marL="342900" indent="-342900">
              <a:buFont typeface="Wingdings" panose="05000000000000000000" pitchFamily="2" charset="2"/>
              <a:buChar char="u"/>
            </a:pPr>
            <a:r>
              <a:rPr lang="en-US" altLang="zh-CN" sz="2400" b="1" smtClean="0">
                <a:solidFill>
                  <a:schemeClr val="accent1"/>
                </a:solidFill>
              </a:rPr>
              <a:t>Mahout </a:t>
            </a:r>
            <a:r>
              <a:rPr lang="zh-CN" altLang="en-US" sz="2400" b="1" smtClean="0">
                <a:solidFill>
                  <a:schemeClr val="accent1"/>
                </a:solidFill>
              </a:rPr>
              <a:t>简介</a:t>
            </a:r>
            <a:endParaRPr lang="zh-CN" altLang="en-US" sz="2400" b="1">
              <a:solidFill>
                <a:schemeClr val="accent1"/>
              </a:solidFill>
            </a:endParaRPr>
          </a:p>
        </p:txBody>
      </p:sp>
      <p:sp>
        <p:nvSpPr>
          <p:cNvPr id="12" name="矩形 11"/>
          <p:cNvSpPr/>
          <p:nvPr/>
        </p:nvSpPr>
        <p:spPr>
          <a:xfrm>
            <a:off x="6170492" y="2130767"/>
            <a:ext cx="2527540" cy="1708031"/>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a:effectLst>
            <a:glow rad="228600">
              <a:schemeClr val="accent1">
                <a:satMod val="175000"/>
                <a:alpha val="40000"/>
              </a:schemeClr>
            </a:glow>
            <a:softEdge rad="63500"/>
          </a:effectLst>
          <a:scene3d>
            <a:camera prst="perspective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20385" y="1330016"/>
            <a:ext cx="5343654" cy="759182"/>
          </a:xfrm>
          <a:prstGeom prst="rect">
            <a:avLst/>
          </a:prstGeom>
        </p:spPr>
        <p:txBody>
          <a:bodyPr wrap="square">
            <a:spAutoFit/>
          </a:bodyPr>
          <a:lstStyle/>
          <a:p>
            <a:pPr>
              <a:lnSpc>
                <a:spcPts val="2600"/>
              </a:lnSpc>
            </a:pPr>
            <a:r>
              <a:rPr lang="zh-CN" altLang="en-US" smtClean="0">
                <a:solidFill>
                  <a:schemeClr val="tx1">
                    <a:lumMod val="75000"/>
                    <a:lumOff val="25000"/>
                  </a:schemeClr>
                </a:solidFill>
              </a:rPr>
              <a:t>定义：</a:t>
            </a:r>
            <a:r>
              <a:rPr lang="en-US" altLang="zh-CN" smtClean="0">
                <a:solidFill>
                  <a:schemeClr val="tx1">
                    <a:lumMod val="75000"/>
                    <a:lumOff val="25000"/>
                  </a:schemeClr>
                </a:solidFill>
              </a:rPr>
              <a:t>Apache Mahout </a:t>
            </a:r>
            <a:r>
              <a:rPr lang="zh-CN" altLang="en-US" smtClean="0">
                <a:solidFill>
                  <a:schemeClr val="tx1">
                    <a:lumMod val="75000"/>
                    <a:lumOff val="25000"/>
                  </a:schemeClr>
                </a:solidFill>
              </a:rPr>
              <a:t>是</a:t>
            </a:r>
            <a:r>
              <a:rPr lang="zh-CN" altLang="zh-CN" smtClean="0">
                <a:solidFill>
                  <a:schemeClr val="tx1">
                    <a:lumMod val="75000"/>
                    <a:lumOff val="25000"/>
                  </a:schemeClr>
                </a:solidFill>
              </a:rPr>
              <a:t>一</a:t>
            </a:r>
            <a:r>
              <a:rPr lang="zh-CN" altLang="zh-CN">
                <a:solidFill>
                  <a:schemeClr val="tx1">
                    <a:lumMod val="75000"/>
                    <a:lumOff val="25000"/>
                  </a:schemeClr>
                </a:solidFill>
              </a:rPr>
              <a:t>个由</a:t>
            </a:r>
            <a:r>
              <a:rPr lang="en-US" altLang="zh-CN">
                <a:solidFill>
                  <a:schemeClr val="tx1">
                    <a:lumMod val="75000"/>
                    <a:lumOff val="25000"/>
                  </a:schemeClr>
                </a:solidFill>
              </a:rPr>
              <a:t>Java</a:t>
            </a:r>
            <a:r>
              <a:rPr lang="zh-CN" altLang="zh-CN">
                <a:solidFill>
                  <a:schemeClr val="tx1">
                    <a:lumMod val="75000"/>
                    <a:lumOff val="25000"/>
                  </a:schemeClr>
                </a:solidFill>
              </a:rPr>
              <a:t>语言实现的开源的可扩展的机器学习算法库</a:t>
            </a:r>
            <a:endParaRPr lang="zh-CN" altLang="en-US">
              <a:solidFill>
                <a:schemeClr val="tx1">
                  <a:lumMod val="75000"/>
                  <a:lumOff val="25000"/>
                </a:schemeClr>
              </a:solidFill>
            </a:endParaRPr>
          </a:p>
        </p:txBody>
      </p:sp>
      <p:sp>
        <p:nvSpPr>
          <p:cNvPr id="29" name="矩形 28"/>
          <p:cNvSpPr/>
          <p:nvPr/>
        </p:nvSpPr>
        <p:spPr>
          <a:xfrm>
            <a:off x="1165805" y="2367801"/>
            <a:ext cx="1488237" cy="3693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en-US" altLang="zh-CN" smtClean="0">
                <a:solidFill>
                  <a:schemeClr val="lt1"/>
                </a:solidFill>
              </a:rPr>
              <a:t>2008</a:t>
            </a:r>
            <a:r>
              <a:rPr lang="zh-CN" altLang="en-US" smtClean="0">
                <a:solidFill>
                  <a:schemeClr val="lt1"/>
                </a:solidFill>
              </a:rPr>
              <a:t>年之前 </a:t>
            </a:r>
            <a:endParaRPr lang="zh-CN" altLang="en-US" dirty="0">
              <a:solidFill>
                <a:schemeClr val="lt1"/>
              </a:solidFill>
            </a:endParaRPr>
          </a:p>
        </p:txBody>
      </p:sp>
      <p:sp>
        <p:nvSpPr>
          <p:cNvPr id="30" name="矩形 29"/>
          <p:cNvSpPr/>
          <p:nvPr/>
        </p:nvSpPr>
        <p:spPr>
          <a:xfrm>
            <a:off x="1174534" y="3730481"/>
            <a:ext cx="1479508" cy="3693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mtClean="0">
                <a:solidFill>
                  <a:schemeClr val="lt1"/>
                </a:solidFill>
              </a:rPr>
              <a:t>2010</a:t>
            </a:r>
            <a:r>
              <a:rPr lang="zh-CN" altLang="en-US" smtClean="0">
                <a:solidFill>
                  <a:schemeClr val="lt1"/>
                </a:solidFill>
              </a:rPr>
              <a:t>年以后</a:t>
            </a:r>
            <a:endParaRPr lang="zh-CN" altLang="en-US" dirty="0">
              <a:solidFill>
                <a:schemeClr val="lt1"/>
              </a:solidFill>
            </a:endParaRPr>
          </a:p>
        </p:txBody>
      </p:sp>
      <p:sp>
        <p:nvSpPr>
          <p:cNvPr id="31" name="矩形 30"/>
          <p:cNvSpPr/>
          <p:nvPr/>
        </p:nvSpPr>
        <p:spPr>
          <a:xfrm>
            <a:off x="1153278" y="2773640"/>
            <a:ext cx="4389504" cy="923330"/>
          </a:xfrm>
          <a:prstGeom prst="rect">
            <a:avLst/>
          </a:prstGeom>
        </p:spPr>
        <p:txBody>
          <a:bodyPr wrap="square">
            <a:spAutoFit/>
          </a:bodyPr>
          <a:lstStyle/>
          <a:p>
            <a:r>
              <a:rPr lang="en-US" altLang="zh-CN" smtClean="0">
                <a:solidFill>
                  <a:schemeClr val="tx1">
                    <a:lumMod val="75000"/>
                    <a:lumOff val="25000"/>
                  </a:schemeClr>
                </a:solidFill>
              </a:rPr>
              <a:t>   </a:t>
            </a:r>
            <a:r>
              <a:rPr lang="en-US" altLang="zh-CN" sz="1400" smtClean="0">
                <a:solidFill>
                  <a:schemeClr val="tx1">
                    <a:lumMod val="75000"/>
                    <a:lumOff val="25000"/>
                  </a:schemeClr>
                </a:solidFill>
              </a:rPr>
              <a:t>Apache </a:t>
            </a:r>
            <a:r>
              <a:rPr lang="en-US" altLang="zh-CN" sz="1400">
                <a:solidFill>
                  <a:schemeClr val="tx1">
                    <a:lumMod val="75000"/>
                    <a:lumOff val="25000"/>
                  </a:schemeClr>
                </a:solidFill>
              </a:rPr>
              <a:t>Lucene</a:t>
            </a:r>
            <a:r>
              <a:rPr lang="zh-CN" altLang="zh-CN" sz="1400">
                <a:solidFill>
                  <a:schemeClr val="tx1">
                    <a:lumMod val="75000"/>
                    <a:lumOff val="25000"/>
                  </a:schemeClr>
                </a:solidFill>
              </a:rPr>
              <a:t>开源</a:t>
            </a:r>
            <a:r>
              <a:rPr lang="zh-CN" altLang="zh-CN" sz="1400" smtClean="0">
                <a:solidFill>
                  <a:schemeClr val="tx1">
                    <a:lumMod val="75000"/>
                    <a:lumOff val="25000"/>
                  </a:schemeClr>
                </a:solidFill>
              </a:rPr>
              <a:t>搜索引擎</a:t>
            </a:r>
            <a:r>
              <a:rPr lang="zh-CN" altLang="en-US" sz="1400" smtClean="0">
                <a:solidFill>
                  <a:schemeClr val="tx1">
                    <a:lumMod val="75000"/>
                    <a:lumOff val="25000"/>
                  </a:schemeClr>
                </a:solidFill>
              </a:rPr>
              <a:t>的</a:t>
            </a:r>
            <a:r>
              <a:rPr lang="zh-CN" altLang="zh-CN" sz="1400" smtClean="0">
                <a:solidFill>
                  <a:schemeClr val="tx1">
                    <a:lumMod val="75000"/>
                    <a:lumOff val="25000"/>
                  </a:schemeClr>
                </a:solidFill>
              </a:rPr>
              <a:t>子项目</a:t>
            </a:r>
            <a:endParaRPr lang="en-US" altLang="zh-CN" sz="1400" smtClean="0">
              <a:solidFill>
                <a:schemeClr val="tx1">
                  <a:lumMod val="75000"/>
                  <a:lumOff val="25000"/>
                </a:schemeClr>
              </a:solidFill>
            </a:endParaRPr>
          </a:p>
          <a:p>
            <a:r>
              <a:rPr lang="en-US" altLang="zh-CN" smtClean="0">
                <a:solidFill>
                  <a:schemeClr val="tx1">
                    <a:lumMod val="75000"/>
                    <a:lumOff val="25000"/>
                  </a:schemeClr>
                </a:solidFill>
              </a:rPr>
              <a:t>   </a:t>
            </a:r>
            <a:r>
              <a:rPr lang="zh-CN" altLang="zh-CN" sz="1400">
                <a:solidFill>
                  <a:schemeClr val="tx1">
                    <a:lumMod val="75000"/>
                    <a:lumOff val="25000"/>
                  </a:schemeClr>
                </a:solidFill>
              </a:rPr>
              <a:t>实现</a:t>
            </a:r>
            <a:r>
              <a:rPr lang="en-US" altLang="zh-CN" sz="1400">
                <a:solidFill>
                  <a:schemeClr val="tx1">
                    <a:lumMod val="75000"/>
                    <a:lumOff val="25000"/>
                  </a:schemeClr>
                </a:solidFill>
              </a:rPr>
              <a:t>Lucene</a:t>
            </a:r>
            <a:r>
              <a:rPr lang="zh-CN" altLang="zh-CN" sz="1400">
                <a:solidFill>
                  <a:schemeClr val="tx1">
                    <a:lumMod val="75000"/>
                    <a:lumOff val="25000"/>
                  </a:schemeClr>
                </a:solidFill>
              </a:rPr>
              <a:t>框架</a:t>
            </a:r>
            <a:r>
              <a:rPr lang="zh-CN" altLang="en-US" sz="1400">
                <a:solidFill>
                  <a:schemeClr val="tx1">
                    <a:lumMod val="75000"/>
                    <a:lumOff val="25000"/>
                  </a:schemeClr>
                </a:solidFill>
              </a:rPr>
              <a:t>中的</a:t>
            </a:r>
            <a:r>
              <a:rPr lang="zh-CN" altLang="zh-CN" sz="1400">
                <a:solidFill>
                  <a:schemeClr val="tx1">
                    <a:lumMod val="75000"/>
                    <a:lumOff val="25000"/>
                  </a:schemeClr>
                </a:solidFill>
              </a:rPr>
              <a:t>聚类</a:t>
            </a:r>
            <a:r>
              <a:rPr lang="zh-CN" altLang="en-US" sz="1400">
                <a:solidFill>
                  <a:schemeClr val="tx1">
                    <a:lumMod val="75000"/>
                    <a:lumOff val="25000"/>
                  </a:schemeClr>
                </a:solidFill>
              </a:rPr>
              <a:t>以及</a:t>
            </a:r>
            <a:r>
              <a:rPr lang="zh-CN" altLang="zh-CN" sz="1400">
                <a:solidFill>
                  <a:schemeClr val="tx1">
                    <a:lumMod val="75000"/>
                    <a:lumOff val="25000"/>
                  </a:schemeClr>
                </a:solidFill>
              </a:rPr>
              <a:t>分类算法</a:t>
            </a:r>
            <a:endParaRPr lang="en-US" altLang="zh-CN" sz="1400">
              <a:solidFill>
                <a:schemeClr val="tx1">
                  <a:lumMod val="75000"/>
                  <a:lumOff val="25000"/>
                </a:schemeClr>
              </a:solidFill>
            </a:endParaRPr>
          </a:p>
          <a:p>
            <a:r>
              <a:rPr lang="en-US" altLang="zh-CN" smtClean="0">
                <a:solidFill>
                  <a:schemeClr val="tx1">
                    <a:lumMod val="75000"/>
                    <a:lumOff val="25000"/>
                  </a:schemeClr>
                </a:solidFill>
              </a:rPr>
              <a:t>   </a:t>
            </a:r>
            <a:r>
              <a:rPr lang="zh-CN" altLang="en-US" sz="1400">
                <a:solidFill>
                  <a:schemeClr val="tx1">
                    <a:lumMod val="75000"/>
                    <a:lumOff val="25000"/>
                  </a:schemeClr>
                </a:solidFill>
              </a:rPr>
              <a:t>吸纳协调过滤项目</a:t>
            </a:r>
            <a:r>
              <a:rPr lang="en-US" altLang="zh-CN" sz="1400">
                <a:solidFill>
                  <a:schemeClr val="tx1">
                    <a:lumMod val="75000"/>
                    <a:lumOff val="25000"/>
                  </a:schemeClr>
                </a:solidFill>
              </a:rPr>
              <a:t>Taste</a:t>
            </a:r>
            <a:r>
              <a:rPr lang="zh-CN" altLang="en-US" sz="1400">
                <a:solidFill>
                  <a:schemeClr val="tx1">
                    <a:lumMod val="75000"/>
                    <a:lumOff val="25000"/>
                  </a:schemeClr>
                </a:solidFill>
              </a:rPr>
              <a:t>成为独立子项目</a:t>
            </a:r>
            <a:endParaRPr lang="en-US" altLang="zh-CN" sz="1400">
              <a:solidFill>
                <a:schemeClr val="tx1">
                  <a:lumMod val="75000"/>
                  <a:lumOff val="25000"/>
                </a:schemeClr>
              </a:solidFill>
            </a:endParaRPr>
          </a:p>
        </p:txBody>
      </p:sp>
      <p:sp>
        <p:nvSpPr>
          <p:cNvPr id="33" name="矩形 32"/>
          <p:cNvSpPr/>
          <p:nvPr/>
        </p:nvSpPr>
        <p:spPr>
          <a:xfrm>
            <a:off x="361448" y="2303767"/>
            <a:ext cx="535565" cy="20497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发展历史</a:t>
            </a:r>
            <a:endParaRPr lang="zh-CN" altLang="en-US" dirty="0"/>
          </a:p>
        </p:txBody>
      </p:sp>
      <p:sp>
        <p:nvSpPr>
          <p:cNvPr id="34" name="左大括号 33"/>
          <p:cNvSpPr/>
          <p:nvPr/>
        </p:nvSpPr>
        <p:spPr>
          <a:xfrm>
            <a:off x="897013" y="2552467"/>
            <a:ext cx="277521" cy="1351660"/>
          </a:xfrm>
          <a:prstGeom prst="leftBrace">
            <a:avLst>
              <a:gd name="adj1" fmla="val 49519"/>
              <a:gd name="adj2" fmla="val 50000"/>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Oval 4_1"/>
          <p:cNvSpPr/>
          <p:nvPr/>
        </p:nvSpPr>
        <p:spPr>
          <a:xfrm>
            <a:off x="1280520" y="2897465"/>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Oval 4_1"/>
          <p:cNvSpPr/>
          <p:nvPr/>
        </p:nvSpPr>
        <p:spPr>
          <a:xfrm>
            <a:off x="1280520" y="3173690"/>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Oval 4_1"/>
          <p:cNvSpPr/>
          <p:nvPr/>
        </p:nvSpPr>
        <p:spPr>
          <a:xfrm>
            <a:off x="1280520" y="3449915"/>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矩形 37"/>
          <p:cNvSpPr/>
          <p:nvPr/>
        </p:nvSpPr>
        <p:spPr>
          <a:xfrm>
            <a:off x="1162802" y="4097615"/>
            <a:ext cx="4761747" cy="923330"/>
          </a:xfrm>
          <a:prstGeom prst="rect">
            <a:avLst/>
          </a:prstGeom>
        </p:spPr>
        <p:txBody>
          <a:bodyPr wrap="square">
            <a:spAutoFit/>
          </a:bodyPr>
          <a:lstStyle/>
          <a:p>
            <a:r>
              <a:rPr lang="en-US" altLang="zh-CN" smtClean="0">
                <a:solidFill>
                  <a:schemeClr val="tx1">
                    <a:lumMod val="75000"/>
                    <a:lumOff val="25000"/>
                  </a:schemeClr>
                </a:solidFill>
              </a:rPr>
              <a:t>   </a:t>
            </a:r>
            <a:r>
              <a:rPr lang="zh-CN" altLang="en-US" sz="1400">
                <a:solidFill>
                  <a:schemeClr val="tx1">
                    <a:lumMod val="75000"/>
                    <a:lumOff val="25000"/>
                  </a:schemeClr>
                </a:solidFill>
              </a:rPr>
              <a:t>成为</a:t>
            </a:r>
            <a:r>
              <a:rPr lang="en-US" altLang="zh-CN" sz="1400">
                <a:solidFill>
                  <a:schemeClr val="tx1">
                    <a:lumMod val="75000"/>
                    <a:lumOff val="25000"/>
                  </a:schemeClr>
                </a:solidFill>
              </a:rPr>
              <a:t>Apache</a:t>
            </a:r>
            <a:r>
              <a:rPr lang="zh-CN" altLang="zh-CN" sz="1400">
                <a:solidFill>
                  <a:schemeClr val="tx1">
                    <a:lumMod val="75000"/>
                    <a:lumOff val="25000"/>
                  </a:schemeClr>
                </a:solidFill>
              </a:rPr>
              <a:t>顶级项目</a:t>
            </a:r>
            <a:endParaRPr lang="en-US" altLang="zh-CN" sz="1400">
              <a:solidFill>
                <a:schemeClr val="tx1">
                  <a:lumMod val="75000"/>
                  <a:lumOff val="25000"/>
                </a:schemeClr>
              </a:solidFill>
            </a:endParaRPr>
          </a:p>
          <a:p>
            <a:r>
              <a:rPr lang="en-US" altLang="zh-CN" smtClean="0">
                <a:solidFill>
                  <a:schemeClr val="tx1">
                    <a:lumMod val="75000"/>
                    <a:lumOff val="25000"/>
                  </a:schemeClr>
                </a:solidFill>
              </a:rPr>
              <a:t>   </a:t>
            </a:r>
            <a:r>
              <a:rPr lang="zh-CN" altLang="en-US" sz="1400">
                <a:solidFill>
                  <a:schemeClr val="tx1">
                    <a:lumMod val="75000"/>
                    <a:lumOff val="25000"/>
                  </a:schemeClr>
                </a:solidFill>
              </a:rPr>
              <a:t>实现</a:t>
            </a:r>
            <a:r>
              <a:rPr lang="zh-CN" altLang="zh-CN" sz="1400">
                <a:solidFill>
                  <a:schemeClr val="tx1">
                    <a:lumMod val="75000"/>
                    <a:lumOff val="25000"/>
                  </a:schemeClr>
                </a:solidFill>
              </a:rPr>
              <a:t>聚类、分类和协同过滤等机器学习算法</a:t>
            </a:r>
            <a:endParaRPr lang="en-US" altLang="zh-CN" sz="1400">
              <a:solidFill>
                <a:schemeClr val="tx1">
                  <a:lumMod val="75000"/>
                  <a:lumOff val="25000"/>
                </a:schemeClr>
              </a:solidFill>
            </a:endParaRPr>
          </a:p>
          <a:p>
            <a:r>
              <a:rPr lang="en-US" altLang="zh-CN" smtClean="0">
                <a:solidFill>
                  <a:schemeClr val="tx1">
                    <a:lumMod val="75000"/>
                    <a:lumOff val="25000"/>
                  </a:schemeClr>
                </a:solidFill>
              </a:rPr>
              <a:t>   </a:t>
            </a:r>
            <a:r>
              <a:rPr lang="zh-CN" altLang="en-US" sz="1400">
                <a:solidFill>
                  <a:schemeClr val="tx1">
                    <a:lumMod val="75000"/>
                    <a:lumOff val="25000"/>
                  </a:schemeClr>
                </a:solidFill>
              </a:rPr>
              <a:t>既可以单机运行也可在</a:t>
            </a:r>
            <a:r>
              <a:rPr lang="en-US" altLang="zh-CN" sz="1400">
                <a:solidFill>
                  <a:schemeClr val="tx1">
                    <a:lumMod val="75000"/>
                    <a:lumOff val="25000"/>
                  </a:schemeClr>
                </a:solidFill>
              </a:rPr>
              <a:t>Hadoop</a:t>
            </a:r>
            <a:r>
              <a:rPr lang="zh-CN" altLang="en-US" sz="1400">
                <a:solidFill>
                  <a:schemeClr val="tx1">
                    <a:lumMod val="75000"/>
                    <a:lumOff val="25000"/>
                  </a:schemeClr>
                </a:solidFill>
              </a:rPr>
              <a:t>平台上运行</a:t>
            </a:r>
            <a:endParaRPr lang="en-US" altLang="zh-CN" sz="1400">
              <a:solidFill>
                <a:schemeClr val="tx1">
                  <a:lumMod val="75000"/>
                  <a:lumOff val="25000"/>
                </a:schemeClr>
              </a:solidFill>
            </a:endParaRPr>
          </a:p>
        </p:txBody>
      </p:sp>
      <p:sp>
        <p:nvSpPr>
          <p:cNvPr id="39" name="Oval 4_1"/>
          <p:cNvSpPr/>
          <p:nvPr/>
        </p:nvSpPr>
        <p:spPr>
          <a:xfrm>
            <a:off x="1288389" y="4225074"/>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Oval 4_1"/>
          <p:cNvSpPr/>
          <p:nvPr/>
        </p:nvSpPr>
        <p:spPr>
          <a:xfrm>
            <a:off x="1288389" y="4501299"/>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1" name="Oval 4_1"/>
          <p:cNvSpPr/>
          <p:nvPr/>
        </p:nvSpPr>
        <p:spPr>
          <a:xfrm>
            <a:off x="1288389" y="4758474"/>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矩形 41"/>
          <p:cNvSpPr/>
          <p:nvPr/>
        </p:nvSpPr>
        <p:spPr>
          <a:xfrm>
            <a:off x="352459" y="5419823"/>
            <a:ext cx="8369651" cy="646331"/>
          </a:xfrm>
          <a:prstGeom prst="rect">
            <a:avLst/>
          </a:prstGeom>
          <a:solidFill>
            <a:schemeClr val="accent1">
              <a:lumMod val="20000"/>
              <a:lumOff val="80000"/>
            </a:schemeClr>
          </a:solidFill>
        </p:spPr>
        <p:txBody>
          <a:bodyPr wrap="square">
            <a:spAutoFit/>
          </a:bodyPr>
          <a:lstStyle/>
          <a:p>
            <a:r>
              <a:rPr lang="zh-CN" altLang="en-US">
                <a:solidFill>
                  <a:schemeClr val="tx1">
                    <a:lumMod val="75000"/>
                    <a:lumOff val="25000"/>
                  </a:schemeClr>
                </a:solidFill>
              </a:rPr>
              <a:t>目标：</a:t>
            </a:r>
            <a:r>
              <a:rPr lang="zh-CN" altLang="zh-CN">
                <a:solidFill>
                  <a:schemeClr val="tx1">
                    <a:lumMod val="75000"/>
                    <a:lumOff val="25000"/>
                  </a:schemeClr>
                </a:solidFill>
              </a:rPr>
              <a:t>机器学习平台</a:t>
            </a:r>
            <a:r>
              <a:rPr lang="zh-CN" altLang="en-US">
                <a:solidFill>
                  <a:schemeClr val="tx1">
                    <a:lumMod val="75000"/>
                    <a:lumOff val="25000"/>
                  </a:schemeClr>
                </a:solidFill>
              </a:rPr>
              <a:t>，</a:t>
            </a:r>
            <a:r>
              <a:rPr lang="zh-CN" altLang="zh-CN">
                <a:solidFill>
                  <a:schemeClr val="tx1">
                    <a:lumMod val="75000"/>
                    <a:lumOff val="25000"/>
                  </a:schemeClr>
                </a:solidFill>
              </a:rPr>
              <a:t>提供类似</a:t>
            </a:r>
            <a:r>
              <a:rPr lang="en-US" altLang="zh-CN">
                <a:solidFill>
                  <a:schemeClr val="tx1">
                    <a:lumMod val="75000"/>
                    <a:lumOff val="25000"/>
                  </a:schemeClr>
                </a:solidFill>
              </a:rPr>
              <a:t>R</a:t>
            </a:r>
            <a:r>
              <a:rPr lang="zh-CN" altLang="zh-CN">
                <a:solidFill>
                  <a:schemeClr val="tx1">
                    <a:lumMod val="75000"/>
                    <a:lumOff val="25000"/>
                  </a:schemeClr>
                </a:solidFill>
              </a:rPr>
              <a:t>的</a:t>
            </a:r>
            <a:r>
              <a:rPr lang="en-US" altLang="zh-CN">
                <a:solidFill>
                  <a:schemeClr val="tx1">
                    <a:lumMod val="75000"/>
                    <a:lumOff val="25000"/>
                  </a:schemeClr>
                </a:solidFill>
              </a:rPr>
              <a:t>DSL</a:t>
            </a:r>
            <a:r>
              <a:rPr lang="zh-CN" altLang="zh-CN">
                <a:solidFill>
                  <a:schemeClr val="tx1">
                    <a:lumMod val="75000"/>
                    <a:lumOff val="25000"/>
                  </a:schemeClr>
                </a:solidFill>
              </a:rPr>
              <a:t>以支持线性代数运算（如分布式向量计算）、大数据统计等基本功能</a:t>
            </a:r>
            <a:endParaRPr lang="zh-CN" altLang="en-US" dirty="0">
              <a:solidFill>
                <a:schemeClr val="tx1">
                  <a:lumMod val="75000"/>
                  <a:lumOff val="25000"/>
                </a:schemeClr>
              </a:solidFill>
            </a:endParaRPr>
          </a:p>
        </p:txBody>
      </p:sp>
      <p:sp>
        <p:nvSpPr>
          <p:cNvPr id="43" name="矩形 42"/>
          <p:cNvSpPr/>
          <p:nvPr/>
        </p:nvSpPr>
        <p:spPr>
          <a:xfrm>
            <a:off x="6967312" y="4098491"/>
            <a:ext cx="962025" cy="3501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t>驱象人</a:t>
            </a:r>
            <a:endParaRPr lang="zh-CN" altLang="en-US" dirty="0"/>
          </a:p>
        </p:txBody>
      </p:sp>
      <p:pic>
        <p:nvPicPr>
          <p:cNvPr id="52"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885" y="8255"/>
            <a:ext cx="3618230" cy="1462405"/>
          </a:xfrm>
          <a:prstGeom prst="rect">
            <a:avLst/>
          </a:prstGeom>
        </p:spPr>
      </p:pic>
      <p:pic>
        <p:nvPicPr>
          <p:cNvPr id="2" name="图片 1" descr="QQ截图20170629140346"/>
          <p:cNvPicPr>
            <a:picLocks noChangeAspect="1"/>
          </p:cNvPicPr>
          <p:nvPr/>
        </p:nvPicPr>
        <p:blipFill>
          <a:blip r:embed="rId3"/>
          <a:stretch>
            <a:fillRect/>
          </a:stretch>
        </p:blipFill>
        <p:spPr>
          <a:xfrm>
            <a:off x="1905" y="1470025"/>
            <a:ext cx="9148445" cy="538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rotWithShape="1">
          <a:blip r:embed="rId2" cstate="print">
            <a:extLst>
              <a:ext uri="{28A0092B-C50C-407E-A947-70E740481C1C}">
                <a14:useLocalDpi xmlns:a14="http://schemas.microsoft.com/office/drawing/2010/main" val="0"/>
              </a:ext>
            </a:extLst>
          </a:blip>
          <a:srcRect t="11434" b="17500"/>
          <a:stretch>
            <a:fillRect/>
          </a:stretch>
        </p:blipFill>
        <p:spPr>
          <a:xfrm>
            <a:off x="2903866" y="927"/>
            <a:ext cx="3334998" cy="1162163"/>
          </a:xfrm>
          <a:prstGeom prst="rect">
            <a:avLst/>
          </a:prstGeom>
        </p:spPr>
      </p:pic>
      <p:pic>
        <p:nvPicPr>
          <p:cNvPr id="2" name="图片 1" descr="QQ截图20170629140541"/>
          <p:cNvPicPr>
            <a:picLocks noChangeAspect="1"/>
          </p:cNvPicPr>
          <p:nvPr/>
        </p:nvPicPr>
        <p:blipFill>
          <a:blip r:embed="rId3"/>
          <a:stretch>
            <a:fillRect/>
          </a:stretch>
        </p:blipFill>
        <p:spPr>
          <a:xfrm>
            <a:off x="-5715" y="1219200"/>
            <a:ext cx="9156065" cy="5639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1"/>
          </p:cNvPr>
          <p:cNvSpPr txBox="1"/>
          <p:nvPr/>
        </p:nvSpPr>
        <p:spPr>
          <a:xfrm>
            <a:off x="323848" y="467919"/>
            <a:ext cx="8196037" cy="769441"/>
          </a:xfrm>
          <a:prstGeom prst="rect">
            <a:avLst/>
          </a:prstGeom>
          <a:noFill/>
        </p:spPr>
        <p:txBody>
          <a:bodyPr wrap="square" rtlCol="0">
            <a:spAutoFit/>
          </a:bodyPr>
          <a:lstStyle/>
          <a:p>
            <a:r>
              <a:rPr lang="en-US" altLang="zh-CN" sz="4400" b="1" dirty="0" err="1" smtClean="0">
                <a:effectLst>
                  <a:outerShdw dist="38100" dir="5400000" algn="t" rotWithShape="0">
                    <a:prstClr val="black">
                      <a:alpha val="16000"/>
                    </a:prstClr>
                  </a:outerShdw>
                </a:effectLst>
              </a:rPr>
              <a:t>BDRack</a:t>
            </a:r>
            <a:r>
              <a:rPr lang="zh-CN" altLang="en-US" sz="4400" b="1" dirty="0" smtClean="0">
                <a:solidFill>
                  <a:prstClr val="black">
                    <a:lumMod val="75000"/>
                    <a:lumOff val="25000"/>
                  </a:prstClr>
                </a:solidFill>
                <a:effectLst>
                  <a:outerShdw dist="38100" dir="5400000" algn="t" rotWithShape="0">
                    <a:prstClr val="black">
                      <a:alpha val="16000"/>
                    </a:prstClr>
                  </a:outerShdw>
                </a:effectLst>
              </a:rPr>
              <a:t>大数据实验一体机</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1"/>
          </p:cNvPr>
          <p:cNvSpPr txBox="1"/>
          <p:nvPr/>
        </p:nvSpPr>
        <p:spPr>
          <a:xfrm>
            <a:off x="1816100" y="1291593"/>
            <a:ext cx="7327900" cy="1200329"/>
          </a:xfrm>
          <a:prstGeom prst="rect">
            <a:avLst/>
          </a:prstGeom>
          <a:noFill/>
        </p:spPr>
        <p:txBody>
          <a:bodyPr wrap="square" rtlCol="0">
            <a:spAutoFit/>
          </a:bodyPr>
          <a:lstStyle/>
          <a:p>
            <a:r>
              <a:rPr lang="zh-CN" altLang="en-US" sz="2400" dirty="0" smtClean="0">
                <a:solidFill>
                  <a:prstClr val="black">
                    <a:lumMod val="65000"/>
                    <a:lumOff val="35000"/>
                  </a:prstClr>
                </a:solidFill>
              </a:rPr>
              <a:t>虚拟出百套集群，并行开展大数据实验</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预装各种流行云计算和大数据平台</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提供配套实验教程、课件、</a:t>
            </a:r>
            <a:r>
              <a:rPr lang="en-US" altLang="zh-CN" sz="2400" dirty="0" smtClean="0">
                <a:solidFill>
                  <a:prstClr val="black">
                    <a:lumMod val="65000"/>
                    <a:lumOff val="35000"/>
                  </a:prstClr>
                </a:solidFill>
              </a:rPr>
              <a:t>PPT</a:t>
            </a:r>
            <a:r>
              <a:rPr lang="zh-CN" altLang="en-US" sz="2400" dirty="0" smtClean="0">
                <a:solidFill>
                  <a:prstClr val="black">
                    <a:lumMod val="65000"/>
                    <a:lumOff val="35000"/>
                  </a:prstClr>
                </a:solidFill>
              </a:rPr>
              <a:t>和培训</a:t>
            </a:r>
            <a:endParaRPr lang="en-US" altLang="zh-CN" sz="2400" dirty="0" smtClean="0">
              <a:solidFill>
                <a:prstClr val="black">
                  <a:lumMod val="65000"/>
                  <a:lumOff val="35000"/>
                </a:prstClr>
              </a:solidFill>
            </a:endParaRPr>
          </a:p>
        </p:txBody>
      </p:sp>
      <p:pic>
        <p:nvPicPr>
          <p:cNvPr id="25" name="图片 24" descr="20161212160249252.jpg"/>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0" y="2560071"/>
            <a:ext cx="9144000" cy="4582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09498" y="1595846"/>
            <a:ext cx="2520043" cy="252004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03" y="4230189"/>
            <a:ext cx="2520043" cy="2520043"/>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2" y="1595846"/>
            <a:ext cx="2520043" cy="252004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98" y="4206434"/>
            <a:ext cx="2501624" cy="2501624"/>
          </a:xfrm>
          <a:prstGeom prst="rect">
            <a:avLst/>
          </a:prstGeom>
        </p:spPr>
      </p:pic>
      <p:sp>
        <p:nvSpPr>
          <p:cNvPr id="24" name="矩形 23"/>
          <p:cNvSpPr/>
          <p:nvPr/>
        </p:nvSpPr>
        <p:spPr>
          <a:xfrm>
            <a:off x="2552700" y="2241969"/>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2552700" y="4918917"/>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6829000" y="4834138"/>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6829000" y="2284574"/>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969317" y="335682"/>
            <a:ext cx="5205366" cy="958051"/>
            <a:chOff x="240491" y="335682"/>
            <a:chExt cx="5205366" cy="958051"/>
          </a:xfrm>
        </p:grpSpPr>
        <p:sp>
          <p:nvSpPr>
            <p:cNvPr id="10" name="矩形 9"/>
            <p:cNvSpPr/>
            <p:nvPr/>
          </p:nvSpPr>
          <p:spPr>
            <a:xfrm>
              <a:off x="240491" y="893623"/>
              <a:ext cx="5205366"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学习大数据必须关注的公众号</a:t>
              </a:r>
              <a:endParaRPr lang="zh-CN" altLang="en-US" sz="2000" spc="300" dirty="0">
                <a:solidFill>
                  <a:prstClr val="white"/>
                </a:solidFill>
              </a:endParaRPr>
            </a:p>
          </p:txBody>
        </p:sp>
        <p:sp>
          <p:nvSpPr>
            <p:cNvPr id="11" name="文本框 10"/>
            <p:cNvSpPr txBox="1"/>
            <p:nvPr/>
          </p:nvSpPr>
          <p:spPr>
            <a:xfrm>
              <a:off x="1135014" y="335682"/>
              <a:ext cx="3416320" cy="523220"/>
            </a:xfrm>
            <a:prstGeom prst="rect">
              <a:avLst/>
            </a:prstGeom>
            <a:noFill/>
          </p:spPr>
          <p:txBody>
            <a:bodyPr wrap="none" rtlCol="0">
              <a:spAutoFit/>
            </a:bodyPr>
            <a:lstStyle/>
            <a:p>
              <a:r>
                <a:rPr lang="zh-CN" altLang="en-US" sz="2800" b="1" dirty="0">
                  <a:solidFill>
                    <a:srgbClr val="70AD47">
                      <a:lumMod val="75000"/>
                    </a:srgbClr>
                  </a:solidFill>
                </a:rPr>
                <a:t>知名微信公众号推荐</a:t>
              </a:r>
              <a:endParaRPr lang="zh-CN" altLang="en-US" sz="2800" b="1" dirty="0">
                <a:solidFill>
                  <a:srgbClr val="70AD47">
                    <a:lumMod val="75000"/>
                  </a:srgbClr>
                </a:solidFill>
              </a:endParaRPr>
            </a:p>
          </p:txBody>
        </p:sp>
      </p:grpSp>
      <p:sp>
        <p:nvSpPr>
          <p:cNvPr id="12" name="文本框 11"/>
          <p:cNvSpPr txBox="1"/>
          <p:nvPr/>
        </p:nvSpPr>
        <p:spPr>
          <a:xfrm>
            <a:off x="2503272" y="1799844"/>
            <a:ext cx="1467068" cy="400110"/>
          </a:xfrm>
          <a:prstGeom prst="rect">
            <a:avLst/>
          </a:prstGeom>
          <a:noFill/>
        </p:spPr>
        <p:txBody>
          <a:bodyPr wrap="none" rtlCol="0">
            <a:spAutoFit/>
          </a:bodyPr>
          <a:lstStyle/>
          <a:p>
            <a:r>
              <a:rPr lang="zh-CN" altLang="en-US" sz="2000" b="1" dirty="0">
                <a:solidFill>
                  <a:prstClr val="black">
                    <a:lumMod val="75000"/>
                    <a:lumOff val="25000"/>
                  </a:prstClr>
                </a:solidFill>
              </a:rPr>
              <a:t>刘鹏</a:t>
            </a:r>
            <a:r>
              <a:rPr lang="zh-CN" altLang="en-US" sz="2000" b="1" dirty="0" smtClean="0">
                <a:solidFill>
                  <a:prstClr val="black">
                    <a:lumMod val="75000"/>
                    <a:lumOff val="25000"/>
                  </a:prstClr>
                </a:solidFill>
              </a:rPr>
              <a:t>看</a:t>
            </a:r>
            <a:r>
              <a:rPr lang="zh-CN" altLang="en-US" sz="2000" b="1" dirty="0">
                <a:solidFill>
                  <a:prstClr val="black">
                    <a:lumMod val="75000"/>
                    <a:lumOff val="25000"/>
                  </a:prstClr>
                </a:solidFill>
              </a:rPr>
              <a:t>未来</a:t>
            </a:r>
            <a:endParaRPr lang="zh-CN" altLang="en-US" sz="2000" b="1" dirty="0">
              <a:solidFill>
                <a:prstClr val="black">
                  <a:lumMod val="75000"/>
                  <a:lumOff val="25000"/>
                </a:prstClr>
              </a:solidFill>
            </a:endParaRPr>
          </a:p>
        </p:txBody>
      </p:sp>
      <p:sp>
        <p:nvSpPr>
          <p:cNvPr id="13" name="文本框 12"/>
          <p:cNvSpPr txBox="1"/>
          <p:nvPr/>
        </p:nvSpPr>
        <p:spPr>
          <a:xfrm>
            <a:off x="6757772" y="1802078"/>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云计算头条</a:t>
            </a:r>
            <a:endParaRPr lang="zh-CN" altLang="en-US" sz="2000" b="1" dirty="0">
              <a:solidFill>
                <a:prstClr val="black">
                  <a:lumMod val="75000"/>
                  <a:lumOff val="25000"/>
                </a:prstClr>
              </a:solidFill>
            </a:endParaRPr>
          </a:p>
        </p:txBody>
      </p:sp>
      <p:sp>
        <p:nvSpPr>
          <p:cNvPr id="14" name="文本框 13"/>
          <p:cNvSpPr txBox="1"/>
          <p:nvPr/>
        </p:nvSpPr>
        <p:spPr>
          <a:xfrm>
            <a:off x="6757772" y="439201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云创</a:t>
            </a:r>
            <a:r>
              <a:rPr lang="zh-CN" altLang="en-US" sz="2000" b="1" dirty="0">
                <a:solidFill>
                  <a:prstClr val="black">
                    <a:lumMod val="75000"/>
                    <a:lumOff val="25000"/>
                  </a:prstClr>
                </a:solidFill>
              </a:rPr>
              <a:t>大数据</a:t>
            </a:r>
            <a:endParaRPr lang="zh-CN" altLang="en-US" sz="2000" b="1" dirty="0">
              <a:solidFill>
                <a:prstClr val="black">
                  <a:lumMod val="75000"/>
                  <a:lumOff val="25000"/>
                </a:prstClr>
              </a:solidFill>
            </a:endParaRPr>
          </a:p>
        </p:txBody>
      </p:sp>
      <p:sp>
        <p:nvSpPr>
          <p:cNvPr id="15" name="文本框 14"/>
          <p:cNvSpPr txBox="1"/>
          <p:nvPr/>
        </p:nvSpPr>
        <p:spPr>
          <a:xfrm>
            <a:off x="2503272" y="441800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中国大数据</a:t>
            </a:r>
            <a:endParaRPr lang="zh-CN" altLang="en-US" sz="2000" b="1" dirty="0">
              <a:solidFill>
                <a:prstClr val="black">
                  <a:lumMod val="75000"/>
                  <a:lumOff val="25000"/>
                </a:prstClr>
              </a:solidFill>
            </a:endParaRPr>
          </a:p>
        </p:txBody>
      </p:sp>
      <p:sp>
        <p:nvSpPr>
          <p:cNvPr id="16" name="文本框 15"/>
          <p:cNvSpPr txBox="1"/>
          <p:nvPr/>
        </p:nvSpPr>
        <p:spPr>
          <a:xfrm>
            <a:off x="6786275" y="2330594"/>
            <a:ext cx="2050561"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chinacloudnj</a:t>
            </a:r>
            <a:endParaRPr lang="zh-CN" altLang="en-US" sz="1400" dirty="0">
              <a:solidFill>
                <a:prstClr val="white"/>
              </a:solidFill>
            </a:endParaRPr>
          </a:p>
        </p:txBody>
      </p:sp>
      <p:sp>
        <p:nvSpPr>
          <p:cNvPr id="17" name="文本框 16"/>
          <p:cNvSpPr txBox="1"/>
          <p:nvPr/>
        </p:nvSpPr>
        <p:spPr>
          <a:xfrm>
            <a:off x="2527986" y="4964937"/>
            <a:ext cx="2037866"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cstorbigdata</a:t>
            </a:r>
            <a:endParaRPr lang="zh-CN" altLang="en-US" sz="1400" dirty="0">
              <a:solidFill>
                <a:prstClr val="white"/>
              </a:solidFill>
            </a:endParaRPr>
          </a:p>
        </p:txBody>
      </p:sp>
      <p:sp>
        <p:nvSpPr>
          <p:cNvPr id="18" name="文本框 17"/>
          <p:cNvSpPr txBox="1"/>
          <p:nvPr/>
        </p:nvSpPr>
        <p:spPr>
          <a:xfrm>
            <a:off x="6757772" y="2766388"/>
            <a:ext cx="2196757" cy="830997"/>
          </a:xfrm>
          <a:prstGeom prst="rect">
            <a:avLst/>
          </a:prstGeom>
          <a:noFill/>
        </p:spPr>
        <p:txBody>
          <a:bodyPr wrap="square" rtlCol="0">
            <a:spAutoFit/>
          </a:bodyPr>
          <a:lstStyle/>
          <a:p>
            <a:r>
              <a:rPr lang="zh-CN" altLang="en-US" sz="1600" dirty="0" smtClean="0">
                <a:solidFill>
                  <a:prstClr val="black">
                    <a:lumMod val="75000"/>
                    <a:lumOff val="25000"/>
                  </a:prstClr>
                </a:solidFill>
              </a:rPr>
              <a:t>资源丰富、分析深入、更新及时的云计算知识共享平台。</a:t>
            </a:r>
            <a:endParaRPr lang="zh-CN" altLang="en-US" sz="1600" dirty="0">
              <a:solidFill>
                <a:prstClr val="black">
                  <a:lumMod val="75000"/>
                  <a:lumOff val="25000"/>
                </a:prstClr>
              </a:solidFill>
            </a:endParaRPr>
          </a:p>
        </p:txBody>
      </p:sp>
      <p:sp>
        <p:nvSpPr>
          <p:cNvPr id="19" name="文本框 18"/>
          <p:cNvSpPr txBox="1"/>
          <p:nvPr/>
        </p:nvSpPr>
        <p:spPr>
          <a:xfrm>
            <a:off x="2531775" y="2291660"/>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sp>
        <p:nvSpPr>
          <p:cNvPr id="20" name="文本框 19"/>
          <p:cNvSpPr txBox="1"/>
          <p:nvPr/>
        </p:nvSpPr>
        <p:spPr>
          <a:xfrm>
            <a:off x="6786274" y="4882746"/>
            <a:ext cx="1672574"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cStor_cn</a:t>
            </a:r>
            <a:endParaRPr lang="zh-CN" altLang="en-US" sz="1400" dirty="0">
              <a:solidFill>
                <a:prstClr val="white"/>
              </a:solidFill>
            </a:endParaRPr>
          </a:p>
        </p:txBody>
      </p:sp>
      <p:sp>
        <p:nvSpPr>
          <p:cNvPr id="21" name="文本框 20"/>
          <p:cNvSpPr txBox="1"/>
          <p:nvPr/>
        </p:nvSpPr>
        <p:spPr>
          <a:xfrm>
            <a:off x="6757772" y="5288169"/>
            <a:ext cx="2386228" cy="1076325"/>
          </a:xfrm>
          <a:prstGeom prst="rect">
            <a:avLst/>
          </a:prstGeom>
          <a:noFill/>
        </p:spPr>
        <p:txBody>
          <a:bodyPr wrap="square" rtlCol="0">
            <a:spAutoFit/>
          </a:bodyPr>
          <a:lstStyle/>
          <a:p>
            <a:r>
              <a:rPr lang="zh-CN" altLang="en-US" sz="1600" dirty="0">
                <a:solidFill>
                  <a:prstClr val="black">
                    <a:lumMod val="75000"/>
                    <a:lumOff val="25000"/>
                  </a:prstClr>
                </a:solidFill>
              </a:rPr>
              <a:t>国内大数据企业。提供云存储、云数据库、云视频、云传输产品和解决方案。</a:t>
            </a:r>
            <a:endParaRPr lang="zh-CN" altLang="en-US" sz="1600" dirty="0">
              <a:solidFill>
                <a:prstClr val="black">
                  <a:lumMod val="75000"/>
                  <a:lumOff val="25000"/>
                </a:prstClr>
              </a:solidFill>
            </a:endParaRPr>
          </a:p>
        </p:txBody>
      </p:sp>
      <p:sp>
        <p:nvSpPr>
          <p:cNvPr id="22" name="文本框 21"/>
          <p:cNvSpPr txBox="1"/>
          <p:nvPr/>
        </p:nvSpPr>
        <p:spPr>
          <a:xfrm>
            <a:off x="2503272" y="2664585"/>
            <a:ext cx="2081759" cy="1077218"/>
          </a:xfrm>
          <a:prstGeom prst="rect">
            <a:avLst/>
          </a:prstGeom>
          <a:noFill/>
        </p:spPr>
        <p:txBody>
          <a:bodyPr wrap="square" rtlCol="0">
            <a:spAutoFit/>
          </a:bodyPr>
          <a:lstStyle/>
          <a:p>
            <a:r>
              <a:rPr lang="zh-CN" altLang="en-US" sz="1600" dirty="0" smtClean="0">
                <a:solidFill>
                  <a:prstClr val="black">
                    <a:lumMod val="75000"/>
                    <a:lumOff val="25000"/>
                  </a:prstClr>
                </a:solidFill>
              </a:rPr>
              <a:t>眼光决定成败，与刘鹏教授看未来。</a:t>
            </a:r>
            <a:endParaRPr lang="en-US" altLang="zh-CN" sz="1600" dirty="0" smtClean="0">
              <a:solidFill>
                <a:prstClr val="black">
                  <a:lumMod val="75000"/>
                  <a:lumOff val="25000"/>
                </a:prstClr>
              </a:solidFill>
            </a:endParaRPr>
          </a:p>
          <a:p>
            <a:r>
              <a:rPr lang="zh-CN" altLang="en-US" sz="1600" dirty="0" smtClean="0">
                <a:solidFill>
                  <a:prstClr val="black">
                    <a:lumMod val="75000"/>
                    <a:lumOff val="25000"/>
                  </a:prstClr>
                </a:solidFill>
              </a:rPr>
              <a:t>刘鹏，清华博士，</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云计算</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作者。</a:t>
            </a:r>
            <a:endParaRPr lang="zh-CN" altLang="en-US" sz="1600" dirty="0">
              <a:solidFill>
                <a:prstClr val="black">
                  <a:lumMod val="75000"/>
                  <a:lumOff val="25000"/>
                </a:prstClr>
              </a:solidFill>
            </a:endParaRPr>
          </a:p>
        </p:txBody>
      </p:sp>
      <p:sp>
        <p:nvSpPr>
          <p:cNvPr id="23" name="文本框 22"/>
          <p:cNvSpPr txBox="1"/>
          <p:nvPr/>
        </p:nvSpPr>
        <p:spPr>
          <a:xfrm>
            <a:off x="2528058" y="5400731"/>
            <a:ext cx="2127864" cy="830997"/>
          </a:xfrm>
          <a:prstGeom prst="rect">
            <a:avLst/>
          </a:prstGeom>
          <a:noFill/>
        </p:spPr>
        <p:txBody>
          <a:bodyPr wrap="square" rtlCol="0">
            <a:spAutoFit/>
          </a:bodyPr>
          <a:lstStyle/>
          <a:p>
            <a:r>
              <a:rPr lang="zh-CN" altLang="en-US" sz="1600" dirty="0" smtClean="0">
                <a:solidFill>
                  <a:prstClr val="black">
                    <a:lumMod val="75000"/>
                    <a:lumOff val="25000"/>
                  </a:prstClr>
                </a:solidFill>
              </a:rPr>
              <a:t>分享大数据技术，剖析大数据案例，讨论大数据话题。</a:t>
            </a:r>
            <a:endParaRPr lang="zh-CN" altLang="en-US" sz="1600" dirty="0">
              <a:solidFill>
                <a:prstClr val="black">
                  <a:lumMod val="75000"/>
                  <a:lumOff val="2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4768" y="359517"/>
            <a:ext cx="4134464" cy="934216"/>
            <a:chOff x="775942" y="359517"/>
            <a:chExt cx="4134464" cy="934216"/>
          </a:xfrm>
        </p:grpSpPr>
        <p:sp>
          <p:nvSpPr>
            <p:cNvPr id="13" name="矩形 12"/>
            <p:cNvSpPr/>
            <p:nvPr/>
          </p:nvSpPr>
          <p:spPr>
            <a:xfrm>
              <a:off x="775942" y="893623"/>
              <a:ext cx="4134464"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sp>
          <p:nvSpPr>
            <p:cNvPr id="14" name="文本框 13"/>
            <p:cNvSpPr txBox="1"/>
            <p:nvPr/>
          </p:nvSpPr>
          <p:spPr>
            <a:xfrm>
              <a:off x="1114326" y="359517"/>
              <a:ext cx="3445174" cy="523220"/>
            </a:xfrm>
            <a:prstGeom prst="rect">
              <a:avLst/>
            </a:prstGeom>
            <a:noFill/>
          </p:spPr>
          <p:txBody>
            <a:bodyPr wrap="none" rtlCol="0">
              <a:spAutoFit/>
            </a:bodyPr>
            <a:lstStyle/>
            <a:p>
              <a:r>
                <a:rPr lang="zh-CN" altLang="en-US" sz="2800" b="1" dirty="0" smtClean="0">
                  <a:solidFill>
                    <a:srgbClr val="70AD47">
                      <a:lumMod val="75000"/>
                    </a:srgbClr>
                  </a:solidFill>
                </a:rPr>
                <a:t>免费大数据</a:t>
              </a:r>
              <a:r>
                <a:rPr lang="en-US" altLang="zh-CN" sz="2800" b="1" dirty="0" smtClean="0">
                  <a:solidFill>
                    <a:srgbClr val="70AD47">
                      <a:lumMod val="75000"/>
                    </a:srgbClr>
                  </a:solidFill>
                </a:rPr>
                <a:t>App</a:t>
              </a:r>
              <a:r>
                <a:rPr lang="zh-CN" altLang="en-US" sz="2800" b="1" dirty="0" smtClean="0">
                  <a:solidFill>
                    <a:srgbClr val="70AD47">
                      <a:lumMod val="75000"/>
                    </a:srgbClr>
                  </a:solidFill>
                </a:rPr>
                <a:t>推荐</a:t>
              </a:r>
              <a:endParaRPr lang="zh-CN" altLang="en-US" sz="2800" b="1" dirty="0">
                <a:solidFill>
                  <a:srgbClr val="70AD47">
                    <a:lumMod val="75000"/>
                  </a:srgbClr>
                </a:solidFill>
              </a:endParaRPr>
            </a:p>
          </p:txBody>
        </p:sp>
      </p:grpSp>
      <p:pic>
        <p:nvPicPr>
          <p:cNvPr id="1028" name="Picture 4" descr="C:\Users\cstor\Desktop\科技头条.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4167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1"/>
          <p:cNvPicPr>
            <a:picLocks noChangeAspect="1"/>
          </p:cNvPicPr>
          <p:nvPr/>
        </p:nvPicPr>
        <p:blipFill>
          <a:blip r:embed="rId2"/>
          <a:stretch>
            <a:fillRect/>
          </a:stretch>
        </p:blipFill>
        <p:spPr>
          <a:xfrm>
            <a:off x="105410" y="1464310"/>
            <a:ext cx="2985135" cy="5231765"/>
          </a:xfrm>
          <a:prstGeom prst="rect">
            <a:avLst/>
          </a:prstGeom>
        </p:spPr>
      </p:pic>
      <p:pic>
        <p:nvPicPr>
          <p:cNvPr id="4" name="图片 3" descr="tsy"/>
          <p:cNvPicPr>
            <a:picLocks noChangeAspect="1"/>
          </p:cNvPicPr>
          <p:nvPr/>
        </p:nvPicPr>
        <p:blipFill>
          <a:blip r:embed="rId3"/>
          <a:stretch>
            <a:fillRect/>
          </a:stretch>
        </p:blipFill>
        <p:spPr>
          <a:xfrm>
            <a:off x="3090545" y="1470025"/>
            <a:ext cx="3034030" cy="5226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23" name="TextBox 3_1"/>
          <p:cNvSpPr txBox="1"/>
          <p:nvPr/>
        </p:nvSpPr>
        <p:spPr>
          <a:xfrm>
            <a:off x="464431" y="808059"/>
            <a:ext cx="4390946" cy="369332"/>
          </a:xfrm>
          <a:prstGeom prst="rect">
            <a:avLst/>
          </a:prstGeom>
          <a:noFill/>
        </p:spPr>
        <p:txBody>
          <a:bodyPr wrap="none" rtlCol="0">
            <a:spAutoFit/>
          </a:bodyPr>
          <a:lstStyle/>
          <a:p>
            <a:pPr marL="285750" indent="-285750">
              <a:buFont typeface="Wingdings" panose="05000000000000000000" pitchFamily="2" charset="2"/>
              <a:buChar char="u"/>
            </a:pPr>
            <a:r>
              <a:rPr lang="en-US" altLang="zh-CN" b="1" smtClean="0">
                <a:solidFill>
                  <a:schemeClr val="accent1"/>
                </a:solidFill>
              </a:rPr>
              <a:t>Mahout</a:t>
            </a:r>
            <a:r>
              <a:rPr lang="zh-CN" altLang="en-US" b="1" smtClean="0">
                <a:solidFill>
                  <a:schemeClr val="accent1"/>
                </a:solidFill>
              </a:rPr>
              <a:t>在各平台支持的机器学习算法</a:t>
            </a:r>
            <a:endParaRPr lang="zh-CN" altLang="en-US" b="1">
              <a:solidFill>
                <a:schemeClr val="accent1"/>
              </a:solidFill>
            </a:endParaRPr>
          </a:p>
        </p:txBody>
      </p:sp>
      <p:graphicFrame>
        <p:nvGraphicFramePr>
          <p:cNvPr id="11" name="表格 10"/>
          <p:cNvGraphicFramePr>
            <a:graphicFrameLocks noGrp="1"/>
          </p:cNvGraphicFramePr>
          <p:nvPr/>
        </p:nvGraphicFramePr>
        <p:xfrm>
          <a:off x="876302" y="1304922"/>
          <a:ext cx="7505698" cy="4682331"/>
        </p:xfrm>
        <a:graphic>
          <a:graphicData uri="http://schemas.openxmlformats.org/drawingml/2006/table">
            <a:tbl>
              <a:tblPr firstRow="1" firstCol="1" bandRow="1">
                <a:tableStyleId>{5C22544A-7EE6-4342-B048-85BDC9FD1C3A}</a:tableStyleId>
              </a:tblPr>
              <a:tblGrid>
                <a:gridCol w="1980876"/>
                <a:gridCol w="1572903"/>
                <a:gridCol w="1366460"/>
                <a:gridCol w="1199339"/>
                <a:gridCol w="1386120"/>
              </a:tblGrid>
              <a:tr h="294677">
                <a:tc>
                  <a:txBody>
                    <a:bodyPr/>
                    <a:lstStyle/>
                    <a:p>
                      <a:pPr indent="266700" algn="ctr">
                        <a:lnSpc>
                          <a:spcPts val="1200"/>
                        </a:lnSpc>
                        <a:spcAft>
                          <a:spcPts val="100"/>
                        </a:spcAft>
                        <a:tabLst>
                          <a:tab pos="2628265" algn="ctr"/>
                          <a:tab pos="5292725" algn="r"/>
                        </a:tabLst>
                      </a:pPr>
                      <a:r>
                        <a:rPr lang="zh-CN" sz="1000" kern="100" dirty="0">
                          <a:effectLst/>
                        </a:rPr>
                        <a:t>算法</a:t>
                      </a:r>
                      <a:endParaRPr lang="zh-CN" sz="100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zh-CN" sz="1000" kern="100" dirty="0">
                          <a:effectLst/>
                        </a:rPr>
                        <a:t>单机</a:t>
                      </a:r>
                      <a:endParaRPr lang="zh-CN" sz="100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en-US" sz="1000" kern="100" dirty="0" err="1">
                          <a:effectLst/>
                        </a:rPr>
                        <a:t>MapReduce</a:t>
                      </a:r>
                      <a:endParaRPr lang="zh-CN" sz="100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en-US" sz="1000" kern="100" dirty="0">
                          <a:effectLst/>
                        </a:rPr>
                        <a:t>Spark</a:t>
                      </a:r>
                      <a:endParaRPr lang="zh-CN" sz="100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c>
                  <a:txBody>
                    <a:bodyPr/>
                    <a:lstStyle/>
                    <a:p>
                      <a:pPr indent="266700" algn="ctr">
                        <a:lnSpc>
                          <a:spcPts val="1200"/>
                        </a:lnSpc>
                        <a:spcAft>
                          <a:spcPts val="100"/>
                        </a:spcAft>
                        <a:tabLst>
                          <a:tab pos="2628265" algn="ctr"/>
                          <a:tab pos="5292725" algn="r"/>
                        </a:tabLst>
                      </a:pPr>
                      <a:r>
                        <a:rPr lang="en-US" sz="1000" kern="100" dirty="0">
                          <a:effectLst/>
                        </a:rPr>
                        <a:t>H2O</a:t>
                      </a:r>
                      <a:endParaRPr lang="zh-CN" sz="1000" kern="100" dirty="0">
                        <a:solidFill>
                          <a:srgbClr val="000000"/>
                        </a:solidFill>
                        <a:effectLst/>
                        <a:latin typeface="Times New Roman" panose="02020603050405020304"/>
                        <a:ea typeface="宋体" panose="02010600030101010101" pitchFamily="2" charset="-122"/>
                      </a:endParaRPr>
                    </a:p>
                  </a:txBody>
                  <a:tcPr marL="68580" marR="68580" marT="0" marB="0" anchor="ctr">
                    <a:solidFill>
                      <a:schemeClr val="tx1">
                        <a:lumMod val="75000"/>
                        <a:lumOff val="25000"/>
                      </a:schemeClr>
                    </a:solidFill>
                  </a:tcPr>
                </a:tc>
              </a:tr>
              <a:tr h="220594">
                <a:tc>
                  <a:txBody>
                    <a:bodyPr/>
                    <a:lstStyle/>
                    <a:p>
                      <a:pPr indent="267970" algn="ctr">
                        <a:lnSpc>
                          <a:spcPts val="1200"/>
                        </a:lnSpc>
                        <a:spcAft>
                          <a:spcPts val="100"/>
                        </a:spcAft>
                        <a:tabLst>
                          <a:tab pos="2628265" algn="ctr"/>
                          <a:tab pos="5292725" algn="r"/>
                        </a:tabLst>
                      </a:pPr>
                      <a:r>
                        <a:rPr lang="zh-CN" sz="1000" kern="100" dirty="0" smtClean="0">
                          <a:effectLst/>
                        </a:rPr>
                        <a:t>聚类</a:t>
                      </a:r>
                      <a:r>
                        <a:rPr lang="zh-CN" sz="1000" kern="100" dirty="0">
                          <a:effectLst/>
                        </a:rPr>
                        <a:t>算法</a:t>
                      </a:r>
                      <a:endParaRPr lang="zh-CN" sz="1000" kern="100" dirty="0">
                        <a:solidFill>
                          <a:srgbClr val="000000"/>
                        </a:solidFill>
                        <a:effectLst/>
                        <a:latin typeface="Times New Roman" panose="02020603050405020304"/>
                        <a:ea typeface="宋体" panose="02010600030101010101" pitchFamily="2" charset="-122"/>
                      </a:endParaRPr>
                    </a:p>
                  </a:txBody>
                  <a:tcPr marL="68580" marR="68580" marT="0" marB="0" anchor="ctr"/>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90513">
                <a:tc>
                  <a:txBody>
                    <a:bodyPr/>
                    <a:lstStyle/>
                    <a:p>
                      <a:pPr indent="266700" algn="ctr">
                        <a:lnSpc>
                          <a:spcPts val="1200"/>
                        </a:lnSpc>
                        <a:spcAft>
                          <a:spcPts val="100"/>
                        </a:spcAft>
                        <a:tabLst>
                          <a:tab pos="2628265" algn="ctr"/>
                          <a:tab pos="5292725" algn="r"/>
                        </a:tabLst>
                      </a:pPr>
                      <a:r>
                        <a:rPr lang="en-US" sz="1000" kern="100">
                          <a:effectLst/>
                        </a:rPr>
                        <a:t>Canopy</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deprecated</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deprecated</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en-US" sz="1000" kern="100">
                          <a:effectLst/>
                        </a:rPr>
                        <a:t>k-means</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模糊</a:t>
                      </a:r>
                      <a:r>
                        <a:rPr lang="en-US" sz="1000" kern="100">
                          <a:effectLst/>
                        </a:rPr>
                        <a:t>k-means</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流</a:t>
                      </a:r>
                      <a:r>
                        <a:rPr lang="en-US" sz="1000" kern="100">
                          <a:effectLst/>
                        </a:rPr>
                        <a:t>k-means</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谱聚类</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7970" algn="ctr">
                        <a:lnSpc>
                          <a:spcPts val="1200"/>
                        </a:lnSpc>
                        <a:spcAft>
                          <a:spcPts val="100"/>
                        </a:spcAft>
                        <a:tabLst>
                          <a:tab pos="2628265" algn="ctr"/>
                          <a:tab pos="5292725" algn="r"/>
                        </a:tabLst>
                      </a:pPr>
                      <a:r>
                        <a:rPr lang="zh-CN" sz="1000" kern="100">
                          <a:effectLst/>
                        </a:rPr>
                        <a:t>分类算法</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逻辑回归</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朴素贝叶斯</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nchor="ctr"/>
                </a:tc>
              </a:tr>
              <a:tr h="172408">
                <a:tc>
                  <a:txBody>
                    <a:bodyPr/>
                    <a:lstStyle/>
                    <a:p>
                      <a:pPr indent="266700" algn="ctr">
                        <a:lnSpc>
                          <a:spcPts val="1200"/>
                        </a:lnSpc>
                        <a:spcAft>
                          <a:spcPts val="100"/>
                        </a:spcAft>
                        <a:tabLst>
                          <a:tab pos="2628265" algn="ctr"/>
                          <a:tab pos="5292725" algn="r"/>
                        </a:tabLst>
                      </a:pPr>
                      <a:r>
                        <a:rPr lang="zh-CN" sz="1000" kern="100">
                          <a:effectLst/>
                        </a:rPr>
                        <a:t>随机森林</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nchor="ctr"/>
                </a:tc>
              </a:tr>
              <a:tr h="172408">
                <a:tc>
                  <a:txBody>
                    <a:bodyPr/>
                    <a:lstStyle/>
                    <a:p>
                      <a:pPr indent="266700" algn="ctr">
                        <a:lnSpc>
                          <a:spcPts val="1200"/>
                        </a:lnSpc>
                        <a:spcAft>
                          <a:spcPts val="100"/>
                        </a:spcAft>
                        <a:tabLst>
                          <a:tab pos="2628265" algn="ctr"/>
                          <a:tab pos="5292725" algn="r"/>
                        </a:tabLst>
                      </a:pPr>
                      <a:r>
                        <a:rPr lang="zh-CN" sz="1000" kern="100">
                          <a:effectLst/>
                        </a:rPr>
                        <a:t>隐马尔可夫模型</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多层感知器</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7970" algn="ctr">
                        <a:lnSpc>
                          <a:spcPts val="1200"/>
                        </a:lnSpc>
                        <a:spcAft>
                          <a:spcPts val="100"/>
                        </a:spcAft>
                        <a:tabLst>
                          <a:tab pos="2628265" algn="ctr"/>
                          <a:tab pos="5292725" algn="r"/>
                        </a:tabLst>
                      </a:pPr>
                      <a:r>
                        <a:rPr lang="zh-CN" sz="1000" kern="100">
                          <a:effectLst/>
                        </a:rPr>
                        <a:t>协同过滤算法</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基于用户的协同过滤</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基于物品的协同过滤</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基于</a:t>
                      </a:r>
                      <a:r>
                        <a:rPr lang="en-US" sz="1000" kern="100">
                          <a:effectLst/>
                        </a:rPr>
                        <a:t>ALS</a:t>
                      </a:r>
                      <a:r>
                        <a:rPr lang="zh-CN" sz="1000" kern="100">
                          <a:effectLst/>
                        </a:rPr>
                        <a:t>的矩阵分解</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332557">
                <a:tc>
                  <a:txBody>
                    <a:bodyPr/>
                    <a:lstStyle/>
                    <a:p>
                      <a:pPr indent="266700" algn="ctr">
                        <a:lnSpc>
                          <a:spcPts val="1200"/>
                        </a:lnSpc>
                        <a:spcAft>
                          <a:spcPts val="100"/>
                        </a:spcAft>
                        <a:tabLst>
                          <a:tab pos="2628265" algn="ctr"/>
                          <a:tab pos="5292725" algn="r"/>
                        </a:tabLst>
                      </a:pPr>
                      <a:r>
                        <a:rPr lang="zh-CN" sz="1000" kern="100">
                          <a:effectLst/>
                        </a:rPr>
                        <a:t>基于</a:t>
                      </a:r>
                      <a:r>
                        <a:rPr lang="en-US" sz="1000" kern="100">
                          <a:effectLst/>
                        </a:rPr>
                        <a:t>ALS</a:t>
                      </a:r>
                      <a:r>
                        <a:rPr lang="zh-CN" sz="1000" kern="100">
                          <a:effectLst/>
                        </a:rPr>
                        <a:t>的矩阵分解（隐式反馈）</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加权矩阵分解</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7970" algn="ctr">
                        <a:lnSpc>
                          <a:spcPts val="1200"/>
                        </a:lnSpc>
                        <a:spcAft>
                          <a:spcPts val="100"/>
                        </a:spcAft>
                        <a:tabLst>
                          <a:tab pos="2628265" algn="ctr"/>
                          <a:tab pos="5292725" algn="r"/>
                        </a:tabLst>
                      </a:pPr>
                      <a:r>
                        <a:rPr lang="zh-CN" sz="1000" kern="100">
                          <a:effectLst/>
                        </a:rPr>
                        <a:t>降维算法</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nchor="ctr"/>
                </a:tc>
              </a:tr>
              <a:tr h="172408">
                <a:tc>
                  <a:txBody>
                    <a:bodyPr/>
                    <a:lstStyle/>
                    <a:p>
                      <a:pPr indent="266700" algn="ctr">
                        <a:lnSpc>
                          <a:spcPts val="1200"/>
                        </a:lnSpc>
                        <a:spcAft>
                          <a:spcPts val="100"/>
                        </a:spcAft>
                        <a:tabLst>
                          <a:tab pos="2628265" algn="ctr"/>
                          <a:tab pos="5292725" algn="r"/>
                        </a:tabLst>
                      </a:pPr>
                      <a:r>
                        <a:rPr lang="zh-CN" sz="1000" kern="100">
                          <a:effectLst/>
                        </a:rPr>
                        <a:t>奇异值分解</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95830">
                <a:tc>
                  <a:txBody>
                    <a:bodyPr/>
                    <a:lstStyle/>
                    <a:p>
                      <a:pPr indent="266700" algn="ctr">
                        <a:lnSpc>
                          <a:spcPts val="1200"/>
                        </a:lnSpc>
                        <a:spcAft>
                          <a:spcPts val="100"/>
                        </a:spcAft>
                        <a:tabLst>
                          <a:tab pos="2628265" algn="ctr"/>
                          <a:tab pos="5292725" algn="r"/>
                        </a:tabLst>
                      </a:pPr>
                      <a:r>
                        <a:rPr lang="en-US" sz="1000" kern="100">
                          <a:effectLst/>
                        </a:rPr>
                        <a:t>Lanczos</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deprecated</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deprecated</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zh-CN" sz="1000" kern="100">
                          <a:effectLst/>
                        </a:rPr>
                        <a:t>—</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zh-CN" sz="1000" kern="100">
                          <a:effectLst/>
                        </a:rPr>
                        <a:t>随机</a:t>
                      </a:r>
                      <a:r>
                        <a:rPr lang="en-US" sz="1000" kern="100">
                          <a:effectLst/>
                        </a:rPr>
                        <a:t>SVD</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en-US" sz="1000" kern="100">
                          <a:effectLst/>
                        </a:rPr>
                        <a:t>PCA</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r h="172408">
                <a:tc>
                  <a:txBody>
                    <a:bodyPr/>
                    <a:lstStyle/>
                    <a:p>
                      <a:pPr indent="266700" algn="ctr">
                        <a:lnSpc>
                          <a:spcPts val="1200"/>
                        </a:lnSpc>
                        <a:spcAft>
                          <a:spcPts val="100"/>
                        </a:spcAft>
                        <a:tabLst>
                          <a:tab pos="2628265" algn="ctr"/>
                          <a:tab pos="5292725" algn="r"/>
                        </a:tabLst>
                      </a:pPr>
                      <a:r>
                        <a:rPr lang="en-US" sz="1000" kern="100">
                          <a:effectLst/>
                        </a:rPr>
                        <a:t>QR</a:t>
                      </a:r>
                      <a:r>
                        <a:rPr lang="zh-CN" sz="1000" kern="100">
                          <a:effectLst/>
                        </a:rPr>
                        <a:t>分解</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c>
                  <a:txBody>
                    <a:bodyPr/>
                    <a:lstStyle/>
                    <a:p>
                      <a:pPr indent="266700" algn="ctr">
                        <a:lnSpc>
                          <a:spcPts val="1200"/>
                        </a:lnSpc>
                        <a:spcAft>
                          <a:spcPts val="100"/>
                        </a:spcAft>
                        <a:tabLst>
                          <a:tab pos="2628265" algn="ctr"/>
                          <a:tab pos="5292725" algn="r"/>
                        </a:tabLst>
                      </a:pPr>
                      <a:r>
                        <a:rPr lang="en-US" sz="1000" kern="100">
                          <a:effectLst/>
                        </a:rPr>
                        <a:t>x</a:t>
                      </a:r>
                      <a:endParaRPr lang="zh-CN" sz="1000" kern="100">
                        <a:solidFill>
                          <a:srgbClr val="000000"/>
                        </a:solidFill>
                        <a:effectLst/>
                        <a:latin typeface="Times New Roman" panose="02020603050405020304"/>
                        <a:ea typeface="宋体" panose="02010600030101010101" pitchFamily="2" charset="-122"/>
                      </a:endParaRPr>
                    </a:p>
                  </a:txBody>
                  <a:tcPr marL="68580" marR="68580" marT="0" marB="0"/>
                </a:tc>
              </a:tr>
            </a:tbl>
          </a:graphicData>
        </a:graphic>
      </p:graphicFrame>
      <p:pic>
        <p:nvPicPr>
          <p:cNvPr id="1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0"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13" name="矩形 12"/>
          <p:cNvSpPr/>
          <p:nvPr/>
        </p:nvSpPr>
        <p:spPr>
          <a:xfrm>
            <a:off x="655933" y="1978516"/>
            <a:ext cx="2764834" cy="64313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smtClean="0"/>
              <a:t>1.</a:t>
            </a:r>
            <a:r>
              <a:rPr lang="zh-CN" altLang="en-US" sz="2000" smtClean="0"/>
              <a:t>下载</a:t>
            </a:r>
            <a:r>
              <a:rPr lang="en-US" altLang="zh-CN" sz="2000"/>
              <a:t>Mahout</a:t>
            </a:r>
            <a:r>
              <a:rPr lang="zh-CN" altLang="en-US" sz="2000"/>
              <a:t>安装包</a:t>
            </a:r>
            <a:endParaRPr lang="zh-CN" altLang="en-US" sz="2000"/>
          </a:p>
        </p:txBody>
      </p:sp>
      <p:sp>
        <p:nvSpPr>
          <p:cNvPr id="17" name="矩形 16"/>
          <p:cNvSpPr/>
          <p:nvPr/>
        </p:nvSpPr>
        <p:spPr>
          <a:xfrm>
            <a:off x="655933" y="3421119"/>
            <a:ext cx="2764834" cy="6887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smtClean="0"/>
              <a:t>2. </a:t>
            </a:r>
            <a:r>
              <a:rPr lang="zh-CN" altLang="zh-CN" sz="2000" smtClean="0"/>
              <a:t>解</a:t>
            </a:r>
            <a:r>
              <a:rPr lang="zh-CN" altLang="zh-CN" sz="2000"/>
              <a:t>压并安装</a:t>
            </a:r>
            <a:r>
              <a:rPr lang="en-US" altLang="zh-CN" sz="2000"/>
              <a:t>Mahout</a:t>
            </a:r>
            <a:endParaRPr lang="zh-CN" altLang="en-US" sz="2000"/>
          </a:p>
        </p:txBody>
      </p:sp>
      <p:sp>
        <p:nvSpPr>
          <p:cNvPr id="27" name="矩形 26"/>
          <p:cNvSpPr/>
          <p:nvPr/>
        </p:nvSpPr>
        <p:spPr>
          <a:xfrm>
            <a:off x="655933" y="4909363"/>
            <a:ext cx="2764834" cy="6887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smtClean="0"/>
              <a:t>3. </a:t>
            </a:r>
            <a:r>
              <a:rPr lang="zh-CN" altLang="en-US" sz="2000" smtClean="0"/>
              <a:t>启动并验证</a:t>
            </a:r>
            <a:r>
              <a:rPr lang="en-US" altLang="zh-CN" sz="2000" smtClean="0"/>
              <a:t>Mahout</a:t>
            </a:r>
            <a:endParaRPr lang="zh-CN" altLang="en-US" sz="2000"/>
          </a:p>
        </p:txBody>
      </p:sp>
      <p:sp>
        <p:nvSpPr>
          <p:cNvPr id="12" name="下箭头 11"/>
          <p:cNvSpPr/>
          <p:nvPr/>
        </p:nvSpPr>
        <p:spPr>
          <a:xfrm>
            <a:off x="1792384" y="2807319"/>
            <a:ext cx="550765" cy="495300"/>
          </a:xfrm>
          <a:prstGeom prst="down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78405" y="1192221"/>
            <a:ext cx="8760819" cy="418191"/>
          </a:xfrm>
          <a:prstGeom prst="rect">
            <a:avLst/>
          </a:prstGeom>
          <a:noFill/>
        </p:spPr>
        <p:txBody>
          <a:bodyPr wrap="square">
            <a:spAutoFit/>
          </a:bodyPr>
          <a:lstStyle/>
          <a:p>
            <a:pPr>
              <a:lnSpc>
                <a:spcPct val="150000"/>
              </a:lnSpc>
            </a:pPr>
            <a:r>
              <a:rPr lang="zh-CN" altLang="en-US" sz="1600">
                <a:solidFill>
                  <a:schemeClr val="tx1">
                    <a:lumMod val="75000"/>
                    <a:lumOff val="25000"/>
                  </a:schemeClr>
                </a:solidFill>
              </a:rPr>
              <a:t>安装环境</a:t>
            </a:r>
            <a:r>
              <a:rPr lang="zh-CN" altLang="en-US" sz="1600" smtClean="0">
                <a:solidFill>
                  <a:schemeClr val="tx1">
                    <a:lumMod val="75000"/>
                    <a:lumOff val="25000"/>
                  </a:schemeClr>
                </a:solidFill>
              </a:rPr>
              <a:t>：</a:t>
            </a:r>
            <a:r>
              <a:rPr lang="en-US" altLang="zh-CN" sz="1600">
                <a:solidFill>
                  <a:schemeClr val="tx1">
                    <a:lumMod val="75000"/>
                    <a:lumOff val="25000"/>
                  </a:schemeClr>
                </a:solidFill>
              </a:rPr>
              <a:t>Linux</a:t>
            </a:r>
            <a:r>
              <a:rPr lang="zh-CN" altLang="zh-CN" sz="1600" smtClean="0">
                <a:solidFill>
                  <a:schemeClr val="tx1">
                    <a:lumMod val="75000"/>
                    <a:lumOff val="25000"/>
                  </a:schemeClr>
                </a:solidFill>
              </a:rPr>
              <a:t>操作系统</a:t>
            </a:r>
            <a:r>
              <a:rPr lang="zh-CN" altLang="en-US" sz="1600" smtClean="0">
                <a:solidFill>
                  <a:schemeClr val="tx1">
                    <a:lumMod val="75000"/>
                    <a:lumOff val="25000"/>
                  </a:schemeClr>
                </a:solidFill>
              </a:rPr>
              <a:t>（</a:t>
            </a:r>
            <a:r>
              <a:rPr lang="en-US" altLang="zh-CN" sz="1600" smtClean="0">
                <a:solidFill>
                  <a:schemeClr val="tx1">
                    <a:lumMod val="75000"/>
                    <a:lumOff val="25000"/>
                  </a:schemeClr>
                </a:solidFill>
              </a:rPr>
              <a:t>CentOS </a:t>
            </a:r>
            <a:r>
              <a:rPr lang="en-US" altLang="zh-CN" sz="1600">
                <a:solidFill>
                  <a:schemeClr val="tx1">
                    <a:lumMod val="75000"/>
                    <a:lumOff val="25000"/>
                  </a:schemeClr>
                </a:solidFill>
              </a:rPr>
              <a:t>6.5 </a:t>
            </a:r>
            <a:r>
              <a:rPr lang="zh-CN" altLang="en-US" sz="1600" smtClean="0">
                <a:solidFill>
                  <a:schemeClr val="tx1">
                    <a:lumMod val="75000"/>
                    <a:lumOff val="25000"/>
                  </a:schemeClr>
                </a:solidFill>
              </a:rPr>
              <a:t>）、</a:t>
            </a:r>
            <a:r>
              <a:rPr lang="en-US" altLang="zh-CN" sz="1600">
                <a:solidFill>
                  <a:schemeClr val="tx1">
                    <a:lumMod val="75000"/>
                    <a:lumOff val="25000"/>
                  </a:schemeClr>
                </a:solidFill>
              </a:rPr>
              <a:t> Hadoop</a:t>
            </a:r>
            <a:r>
              <a:rPr lang="zh-CN" altLang="en-US" sz="1600" smtClean="0">
                <a:solidFill>
                  <a:schemeClr val="tx1">
                    <a:lumMod val="75000"/>
                    <a:lumOff val="25000"/>
                  </a:schemeClr>
                </a:solidFill>
              </a:rPr>
              <a:t>平台（</a:t>
            </a:r>
            <a:r>
              <a:rPr lang="en-US" altLang="zh-CN" sz="1600" smtClean="0">
                <a:solidFill>
                  <a:schemeClr val="tx1">
                    <a:lumMod val="75000"/>
                    <a:lumOff val="25000"/>
                  </a:schemeClr>
                </a:solidFill>
              </a:rPr>
              <a:t>Hadoop 2.5.1</a:t>
            </a:r>
            <a:r>
              <a:rPr lang="zh-CN" altLang="en-US" sz="1600" smtClean="0">
                <a:solidFill>
                  <a:schemeClr val="tx1">
                    <a:lumMod val="75000"/>
                    <a:lumOff val="25000"/>
                  </a:schemeClr>
                </a:solidFill>
              </a:rPr>
              <a:t>）</a:t>
            </a:r>
            <a:r>
              <a:rPr lang="en-US" altLang="zh-CN" sz="1600" smtClean="0">
                <a:solidFill>
                  <a:schemeClr val="tx1">
                    <a:lumMod val="75000"/>
                    <a:lumOff val="25000"/>
                  </a:schemeClr>
                </a:solidFill>
              </a:rPr>
              <a:t>        </a:t>
            </a:r>
            <a:endParaRPr lang="zh-CN" altLang="en-US" sz="1600">
              <a:solidFill>
                <a:schemeClr val="tx1">
                  <a:lumMod val="75000"/>
                  <a:lumOff val="25000"/>
                </a:schemeClr>
              </a:solidFill>
            </a:endParaRPr>
          </a:p>
        </p:txBody>
      </p:sp>
      <p:sp>
        <p:nvSpPr>
          <p:cNvPr id="31" name="TextBox 30"/>
          <p:cNvSpPr txBox="1"/>
          <p:nvPr/>
        </p:nvSpPr>
        <p:spPr>
          <a:xfrm>
            <a:off x="4000500" y="1971675"/>
            <a:ext cx="4762500" cy="584775"/>
          </a:xfrm>
          <a:prstGeom prst="rect">
            <a:avLst/>
          </a:prstGeom>
          <a:noFill/>
        </p:spPr>
        <p:txBody>
          <a:bodyPr wrap="square" rtlCol="0">
            <a:spAutoFit/>
          </a:bodyPr>
          <a:lstStyle/>
          <a:p>
            <a:r>
              <a:rPr lang="zh-CN" altLang="zh-CN" sz="1600">
                <a:solidFill>
                  <a:schemeClr val="tx1">
                    <a:lumMod val="75000"/>
                    <a:lumOff val="25000"/>
                  </a:schemeClr>
                </a:solidFill>
              </a:rPr>
              <a:t>镜像网站</a:t>
            </a:r>
            <a:r>
              <a:rPr lang="en-US" altLang="zh-CN" sz="1600">
                <a:solidFill>
                  <a:schemeClr val="tx1">
                    <a:lumMod val="75000"/>
                    <a:lumOff val="25000"/>
                  </a:schemeClr>
                </a:solidFill>
              </a:rPr>
              <a:t>http://mirror.bit.edu.cn/apache/mahout/</a:t>
            </a:r>
            <a:endParaRPr lang="zh-CN" altLang="en-US" sz="1600">
              <a:solidFill>
                <a:schemeClr val="tx1">
                  <a:lumMod val="75000"/>
                  <a:lumOff val="25000"/>
                </a:schemeClr>
              </a:solidFill>
            </a:endParaRPr>
          </a:p>
        </p:txBody>
      </p:sp>
      <p:pic>
        <p:nvPicPr>
          <p:cNvPr id="409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r="26446"/>
          <a:stretch>
            <a:fillRect/>
          </a:stretch>
        </p:blipFill>
        <p:spPr bwMode="auto">
          <a:xfrm>
            <a:off x="4163513" y="3355934"/>
            <a:ext cx="429468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右箭头 33"/>
          <p:cNvSpPr/>
          <p:nvPr/>
        </p:nvSpPr>
        <p:spPr>
          <a:xfrm>
            <a:off x="3542407" y="2097918"/>
            <a:ext cx="458094" cy="400050"/>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34"/>
          <p:cNvSpPr/>
          <p:nvPr/>
        </p:nvSpPr>
        <p:spPr>
          <a:xfrm>
            <a:off x="3542407" y="3565484"/>
            <a:ext cx="458094" cy="400050"/>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565" y="5115640"/>
            <a:ext cx="3667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右箭头 36"/>
          <p:cNvSpPr/>
          <p:nvPr/>
        </p:nvSpPr>
        <p:spPr>
          <a:xfrm>
            <a:off x="3551932" y="5058490"/>
            <a:ext cx="458094" cy="400050"/>
          </a:xfrm>
          <a:prstGeom prst="right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下箭头 37"/>
          <p:cNvSpPr/>
          <p:nvPr/>
        </p:nvSpPr>
        <p:spPr>
          <a:xfrm>
            <a:off x="1792384" y="4318813"/>
            <a:ext cx="550765" cy="495300"/>
          </a:xfrm>
          <a:prstGeom prst="down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40"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3" name="文本框 40"/>
          <p:cNvSpPr txBox="1"/>
          <p:nvPr/>
        </p:nvSpPr>
        <p:spPr>
          <a:xfrm>
            <a:off x="501755" y="826131"/>
            <a:ext cx="2329484" cy="369332"/>
          </a:xfrm>
          <a:prstGeom prst="rect">
            <a:avLst/>
          </a:prstGeom>
          <a:noFill/>
        </p:spPr>
        <p:txBody>
          <a:bodyPr wrap="none" rtlCol="0">
            <a:spAutoFit/>
          </a:bodyPr>
          <a:lstStyle/>
          <a:p>
            <a:r>
              <a:rPr lang="en-US" altLang="zh-CN" b="1" dirty="0" smtClean="0">
                <a:solidFill>
                  <a:srgbClr val="3D89BC"/>
                </a:solidFill>
              </a:rPr>
              <a:t>4.1.1 </a:t>
            </a:r>
            <a:r>
              <a:rPr lang="en-US" altLang="zh-CN" b="1" dirty="0">
                <a:solidFill>
                  <a:srgbClr val="3D89BC"/>
                </a:solidFill>
              </a:rPr>
              <a:t>Mahout  </a:t>
            </a:r>
            <a:r>
              <a:rPr lang="zh-CN" altLang="en-US" b="1" dirty="0">
                <a:solidFill>
                  <a:srgbClr val="3D89BC"/>
                </a:solidFill>
              </a:rPr>
              <a:t>安装</a:t>
            </a:r>
            <a:endParaRPr lang="en-US" altLang="zh-CN" b="1" dirty="0">
              <a:solidFill>
                <a:srgbClr val="3D89BC"/>
              </a:solidFill>
            </a:endParaRPr>
          </a:p>
        </p:txBody>
      </p:sp>
      <p:sp>
        <p:nvSpPr>
          <p:cNvPr id="44" name="椭圆 4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grpSp>
        <p:nvGrpSpPr>
          <p:cNvPr id="13" name="组合 12"/>
          <p:cNvGrpSpPr/>
          <p:nvPr/>
        </p:nvGrpSpPr>
        <p:grpSpPr>
          <a:xfrm>
            <a:off x="727711" y="3697306"/>
            <a:ext cx="7688575" cy="1537189"/>
            <a:chOff x="99067" y="1677710"/>
            <a:chExt cx="10251433" cy="2049585"/>
          </a:xfrm>
        </p:grpSpPr>
        <p:sp>
          <p:nvSpPr>
            <p:cNvPr id="15" name="圆角矩形 14"/>
            <p:cNvSpPr/>
            <p:nvPr/>
          </p:nvSpPr>
          <p:spPr>
            <a:xfrm>
              <a:off x="1487772" y="1677710"/>
              <a:ext cx="8240428" cy="54479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圆角矩形 15"/>
            <p:cNvSpPr/>
            <p:nvPr/>
          </p:nvSpPr>
          <p:spPr>
            <a:xfrm>
              <a:off x="1487772" y="2430107"/>
              <a:ext cx="8240428" cy="54479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圆角矩形 16"/>
            <p:cNvSpPr/>
            <p:nvPr/>
          </p:nvSpPr>
          <p:spPr>
            <a:xfrm>
              <a:off x="1487772" y="3182505"/>
              <a:ext cx="8240428" cy="544790"/>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p:cNvSpPr/>
            <p:nvPr/>
          </p:nvSpPr>
          <p:spPr>
            <a:xfrm>
              <a:off x="99067" y="1677710"/>
              <a:ext cx="2496544" cy="2047636"/>
            </a:xfrm>
            <a:prstGeom prst="ellipse">
              <a:avLst/>
            </a:prstGeom>
            <a:solidFill>
              <a:schemeClr val="tx1">
                <a:lumMod val="75000"/>
                <a:lumOff val="25000"/>
              </a:schemeClr>
            </a:solidFill>
            <a:ln w="762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smtClean="0"/>
                <a:t>K-means</a:t>
              </a:r>
              <a:r>
                <a:rPr lang="zh-CN" altLang="en-US" sz="2000" smtClean="0"/>
                <a:t>聚类算法</a:t>
              </a:r>
              <a:endParaRPr lang="zh-CN" altLang="en-US" sz="2000" dirty="0"/>
            </a:p>
          </p:txBody>
        </p:sp>
        <p:sp>
          <p:nvSpPr>
            <p:cNvPr id="19" name="矩形 18"/>
            <p:cNvSpPr/>
            <p:nvPr/>
          </p:nvSpPr>
          <p:spPr>
            <a:xfrm>
              <a:off x="2595608" y="1781827"/>
              <a:ext cx="7754892" cy="430887"/>
            </a:xfrm>
            <a:prstGeom prst="rect">
              <a:avLst/>
            </a:prstGeom>
          </p:spPr>
          <p:txBody>
            <a:bodyPr wrap="square">
              <a:spAutoFit/>
            </a:bodyPr>
            <a:lstStyle/>
            <a:p>
              <a:r>
                <a:rPr lang="zh-CN" altLang="en-US" sz="1500" smtClean="0">
                  <a:solidFill>
                    <a:schemeClr val="bg1"/>
                  </a:solidFill>
                </a:rPr>
                <a:t>基于</a:t>
              </a:r>
              <a:r>
                <a:rPr lang="en-US" altLang="zh-CN" sz="1500" smtClean="0">
                  <a:solidFill>
                    <a:schemeClr val="bg1"/>
                  </a:solidFill>
                </a:rPr>
                <a:t>Mahout</a:t>
              </a:r>
              <a:r>
                <a:rPr lang="zh-CN" altLang="en-US" sz="1500" smtClean="0">
                  <a:solidFill>
                    <a:schemeClr val="bg1"/>
                  </a:solidFill>
                </a:rPr>
                <a:t>命令运行</a:t>
              </a:r>
              <a:r>
                <a:rPr lang="en-US" altLang="zh-CN" sz="1500">
                  <a:solidFill>
                    <a:schemeClr val="bg1"/>
                  </a:solidFill>
                </a:rPr>
                <a:t>k</a:t>
              </a:r>
              <a:r>
                <a:rPr lang="en-US" altLang="zh-CN" sz="1500" smtClean="0">
                  <a:solidFill>
                    <a:schemeClr val="bg1"/>
                  </a:solidFill>
                </a:rPr>
                <a:t>-means</a:t>
              </a:r>
              <a:r>
                <a:rPr lang="zh-CN" altLang="en-US" sz="1500" smtClean="0">
                  <a:solidFill>
                    <a:schemeClr val="bg1"/>
                  </a:solidFill>
                </a:rPr>
                <a:t>算法</a:t>
              </a:r>
              <a:endParaRPr lang="en-US" altLang="zh-CN" sz="1500" smtClean="0">
                <a:solidFill>
                  <a:schemeClr val="bg1"/>
                </a:solidFill>
              </a:endParaRPr>
            </a:p>
          </p:txBody>
        </p:sp>
        <p:sp>
          <p:nvSpPr>
            <p:cNvPr id="20" name="矩形 19"/>
            <p:cNvSpPr/>
            <p:nvPr/>
          </p:nvSpPr>
          <p:spPr>
            <a:xfrm>
              <a:off x="2595608" y="2522729"/>
              <a:ext cx="6836212" cy="430887"/>
            </a:xfrm>
            <a:prstGeom prst="rect">
              <a:avLst/>
            </a:prstGeom>
          </p:spPr>
          <p:txBody>
            <a:bodyPr wrap="square">
              <a:spAutoFit/>
            </a:bodyPr>
            <a:lstStyle/>
            <a:p>
              <a:r>
                <a:rPr lang="zh-CN" altLang="en-US" sz="1500" smtClean="0">
                  <a:solidFill>
                    <a:schemeClr val="bg1"/>
                  </a:solidFill>
                </a:rPr>
                <a:t> 基于</a:t>
              </a:r>
              <a:r>
                <a:rPr lang="en-US" altLang="zh-CN" sz="1500" smtClean="0">
                  <a:solidFill>
                    <a:schemeClr val="bg1"/>
                  </a:solidFill>
                </a:rPr>
                <a:t>MahoutAPI</a:t>
              </a:r>
              <a:r>
                <a:rPr lang="zh-CN" altLang="en-US" sz="1500" smtClean="0">
                  <a:solidFill>
                    <a:schemeClr val="bg1"/>
                  </a:solidFill>
                </a:rPr>
                <a:t>运行</a:t>
              </a:r>
              <a:r>
                <a:rPr lang="en-US" altLang="zh-CN" sz="1500" smtClean="0">
                  <a:solidFill>
                    <a:schemeClr val="bg1"/>
                  </a:solidFill>
                </a:rPr>
                <a:t>k-means</a:t>
              </a:r>
              <a:r>
                <a:rPr lang="zh-CN" altLang="en-US" sz="1500">
                  <a:solidFill>
                    <a:schemeClr val="bg1"/>
                  </a:solidFill>
                </a:rPr>
                <a:t>算法</a:t>
              </a:r>
              <a:endParaRPr lang="en-US" altLang="zh-CN" sz="1500">
                <a:solidFill>
                  <a:schemeClr val="bg1"/>
                </a:solidFill>
              </a:endParaRPr>
            </a:p>
          </p:txBody>
        </p:sp>
        <p:sp>
          <p:nvSpPr>
            <p:cNvPr id="21" name="矩形 20"/>
            <p:cNvSpPr/>
            <p:nvPr/>
          </p:nvSpPr>
          <p:spPr>
            <a:xfrm>
              <a:off x="2725265" y="3257765"/>
              <a:ext cx="6706556" cy="430887"/>
            </a:xfrm>
            <a:prstGeom prst="rect">
              <a:avLst/>
            </a:prstGeom>
          </p:spPr>
          <p:txBody>
            <a:bodyPr wrap="square">
              <a:spAutoFit/>
            </a:bodyPr>
            <a:lstStyle/>
            <a:p>
              <a:r>
                <a:rPr lang="zh-CN" altLang="en-US" sz="1500" smtClean="0">
                  <a:solidFill>
                    <a:schemeClr val="bg1"/>
                  </a:solidFill>
                </a:rPr>
                <a:t>基于多维输入数据运行</a:t>
              </a:r>
              <a:r>
                <a:rPr lang="en-US" altLang="zh-CN" sz="1500" smtClean="0">
                  <a:solidFill>
                    <a:schemeClr val="bg1"/>
                  </a:solidFill>
                </a:rPr>
                <a:t>k-means</a:t>
              </a:r>
              <a:r>
                <a:rPr lang="zh-CN" altLang="en-US" sz="1500" smtClean="0">
                  <a:solidFill>
                    <a:schemeClr val="bg1"/>
                  </a:solidFill>
                </a:rPr>
                <a:t>算法</a:t>
              </a:r>
              <a:endParaRPr lang="zh-CN" altLang="en-US" sz="1500" dirty="0">
                <a:solidFill>
                  <a:schemeClr val="bg1"/>
                </a:solidFill>
              </a:endParaRPr>
            </a:p>
          </p:txBody>
        </p:sp>
      </p:grpSp>
      <p:sp>
        <p:nvSpPr>
          <p:cNvPr id="26" name="矩形 25"/>
          <p:cNvSpPr/>
          <p:nvPr/>
        </p:nvSpPr>
        <p:spPr>
          <a:xfrm>
            <a:off x="604693" y="1699043"/>
            <a:ext cx="8289471" cy="369332"/>
          </a:xfrm>
          <a:prstGeom prst="rect">
            <a:avLst/>
          </a:prstGeom>
          <a:solidFill>
            <a:schemeClr val="bg1">
              <a:lumMod val="85000"/>
            </a:schemeClr>
          </a:solidFill>
        </p:spPr>
        <p:txBody>
          <a:bodyPr wrap="square">
            <a:spAutoFit/>
          </a:bodyPr>
          <a:lstStyle/>
          <a:p>
            <a:r>
              <a:rPr lang="zh-CN" altLang="zh-CN" smtClean="0">
                <a:solidFill>
                  <a:schemeClr val="tx1">
                    <a:lumMod val="75000"/>
                    <a:lumOff val="25000"/>
                  </a:schemeClr>
                </a:solidFill>
              </a:rPr>
              <a:t>同</a:t>
            </a:r>
            <a:r>
              <a:rPr lang="zh-CN" altLang="zh-CN">
                <a:solidFill>
                  <a:schemeClr val="tx1">
                    <a:lumMod val="75000"/>
                    <a:lumOff val="25000"/>
                  </a:schemeClr>
                </a:solidFill>
              </a:rPr>
              <a:t>一个簇</a:t>
            </a:r>
            <a:r>
              <a:rPr lang="zh-CN" altLang="zh-CN" smtClean="0">
                <a:solidFill>
                  <a:schemeClr val="tx1">
                    <a:lumMod val="75000"/>
                    <a:lumOff val="25000"/>
                  </a:schemeClr>
                </a:solidFill>
              </a:rPr>
              <a:t>中对象具有</a:t>
            </a:r>
            <a:r>
              <a:rPr lang="zh-CN" altLang="en-US" smtClean="0">
                <a:solidFill>
                  <a:schemeClr val="tx1">
                    <a:lumMod val="75000"/>
                    <a:lumOff val="25000"/>
                  </a:schemeClr>
                </a:solidFill>
              </a:rPr>
              <a:t>高</a:t>
            </a:r>
            <a:r>
              <a:rPr lang="zh-CN" altLang="zh-CN" smtClean="0">
                <a:solidFill>
                  <a:schemeClr val="tx1">
                    <a:lumMod val="75000"/>
                    <a:lumOff val="25000"/>
                  </a:schemeClr>
                </a:solidFill>
              </a:rPr>
              <a:t>相似度</a:t>
            </a:r>
            <a:endParaRPr lang="zh-CN" altLang="en-US" dirty="0">
              <a:solidFill>
                <a:schemeClr val="tx1">
                  <a:lumMod val="75000"/>
                  <a:lumOff val="25000"/>
                </a:schemeClr>
              </a:solidFill>
            </a:endParaRPr>
          </a:p>
        </p:txBody>
      </p:sp>
      <p:sp>
        <p:nvSpPr>
          <p:cNvPr id="27" name="矩形 26"/>
          <p:cNvSpPr/>
          <p:nvPr/>
        </p:nvSpPr>
        <p:spPr>
          <a:xfrm>
            <a:off x="604693" y="1270583"/>
            <a:ext cx="8289471" cy="369332"/>
          </a:xfrm>
          <a:prstGeom prst="rect">
            <a:avLst/>
          </a:prstGeom>
          <a:solidFill>
            <a:schemeClr val="bg1">
              <a:lumMod val="85000"/>
            </a:schemeClr>
          </a:solidFill>
        </p:spPr>
        <p:txBody>
          <a:bodyPr wrap="square">
            <a:spAutoFit/>
          </a:bodyPr>
          <a:lstStyle/>
          <a:p>
            <a:r>
              <a:rPr lang="zh-CN" altLang="en-US" smtClean="0">
                <a:solidFill>
                  <a:schemeClr val="tx1">
                    <a:lumMod val="75000"/>
                    <a:lumOff val="25000"/>
                  </a:schemeClr>
                </a:solidFill>
              </a:rPr>
              <a:t>无监督学习算法</a:t>
            </a:r>
            <a:endParaRPr lang="zh-CN" altLang="en-US" dirty="0">
              <a:solidFill>
                <a:schemeClr val="tx1">
                  <a:lumMod val="75000"/>
                  <a:lumOff val="25000"/>
                </a:schemeClr>
              </a:solidFill>
            </a:endParaRPr>
          </a:p>
        </p:txBody>
      </p:sp>
      <p:sp>
        <p:nvSpPr>
          <p:cNvPr id="28" name="矩形 27"/>
          <p:cNvSpPr/>
          <p:nvPr/>
        </p:nvSpPr>
        <p:spPr>
          <a:xfrm>
            <a:off x="489315" y="1270583"/>
            <a:ext cx="93216" cy="34282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矩形 28"/>
          <p:cNvSpPr/>
          <p:nvPr/>
        </p:nvSpPr>
        <p:spPr>
          <a:xfrm>
            <a:off x="489315" y="1699043"/>
            <a:ext cx="93216" cy="34282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604693" y="2137121"/>
            <a:ext cx="8289471" cy="369332"/>
          </a:xfrm>
          <a:prstGeom prst="rect">
            <a:avLst/>
          </a:prstGeom>
          <a:solidFill>
            <a:schemeClr val="bg1">
              <a:lumMod val="85000"/>
            </a:schemeClr>
          </a:solidFill>
        </p:spPr>
        <p:txBody>
          <a:bodyPr wrap="square">
            <a:spAutoFit/>
          </a:bodyPr>
          <a:lstStyle/>
          <a:p>
            <a:r>
              <a:rPr lang="en-US" altLang="zh-CN">
                <a:solidFill>
                  <a:schemeClr val="tx1">
                    <a:lumMod val="75000"/>
                    <a:lumOff val="25000"/>
                  </a:schemeClr>
                </a:solidFill>
              </a:rPr>
              <a:t>Canopy</a:t>
            </a:r>
            <a:r>
              <a:rPr lang="zh-CN" altLang="zh-CN">
                <a:solidFill>
                  <a:schemeClr val="tx1">
                    <a:lumMod val="75000"/>
                    <a:lumOff val="25000"/>
                  </a:schemeClr>
                </a:solidFill>
              </a:rPr>
              <a:t>、</a:t>
            </a:r>
            <a:r>
              <a:rPr lang="en-US" altLang="zh-CN">
                <a:solidFill>
                  <a:schemeClr val="tx1">
                    <a:lumMod val="75000"/>
                    <a:lumOff val="25000"/>
                  </a:schemeClr>
                </a:solidFill>
              </a:rPr>
              <a:t>k-means</a:t>
            </a:r>
            <a:r>
              <a:rPr lang="zh-CN" altLang="zh-CN">
                <a:solidFill>
                  <a:schemeClr val="tx1">
                    <a:lumMod val="75000"/>
                    <a:lumOff val="25000"/>
                  </a:schemeClr>
                </a:solidFill>
              </a:rPr>
              <a:t>、模糊</a:t>
            </a:r>
            <a:r>
              <a:rPr lang="en-US" altLang="zh-CN">
                <a:solidFill>
                  <a:schemeClr val="tx1">
                    <a:lumMod val="75000"/>
                    <a:lumOff val="25000"/>
                  </a:schemeClr>
                </a:solidFill>
              </a:rPr>
              <a:t>k-means</a:t>
            </a:r>
            <a:r>
              <a:rPr lang="zh-CN" altLang="zh-CN">
                <a:solidFill>
                  <a:schemeClr val="tx1">
                    <a:lumMod val="75000"/>
                    <a:lumOff val="25000"/>
                  </a:schemeClr>
                </a:solidFill>
              </a:rPr>
              <a:t>、流</a:t>
            </a:r>
            <a:r>
              <a:rPr lang="en-US" altLang="zh-CN">
                <a:solidFill>
                  <a:schemeClr val="tx1">
                    <a:lumMod val="75000"/>
                    <a:lumOff val="25000"/>
                  </a:schemeClr>
                </a:solidFill>
              </a:rPr>
              <a:t>k-means</a:t>
            </a:r>
            <a:r>
              <a:rPr lang="zh-CN" altLang="zh-CN">
                <a:solidFill>
                  <a:schemeClr val="tx1">
                    <a:lumMod val="75000"/>
                    <a:lumOff val="25000"/>
                  </a:schemeClr>
                </a:solidFill>
              </a:rPr>
              <a:t>和谱聚类等都是聚类算法</a:t>
            </a:r>
            <a:endParaRPr lang="zh-CN" altLang="en-US" dirty="0">
              <a:solidFill>
                <a:schemeClr val="tx1">
                  <a:lumMod val="75000"/>
                  <a:lumOff val="25000"/>
                </a:schemeClr>
              </a:solidFill>
            </a:endParaRPr>
          </a:p>
        </p:txBody>
      </p:sp>
      <p:sp>
        <p:nvSpPr>
          <p:cNvPr id="32" name="矩形 31"/>
          <p:cNvSpPr/>
          <p:nvPr/>
        </p:nvSpPr>
        <p:spPr>
          <a:xfrm>
            <a:off x="489315" y="2137121"/>
            <a:ext cx="93216" cy="34282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TextBox 33"/>
          <p:cNvSpPr txBox="1"/>
          <p:nvPr/>
        </p:nvSpPr>
        <p:spPr>
          <a:xfrm>
            <a:off x="4139827" y="2647950"/>
            <a:ext cx="1451347" cy="400110"/>
          </a:xfrm>
          <a:prstGeom prst="rect">
            <a:avLst/>
          </a:prstGeom>
          <a:noFill/>
        </p:spPr>
        <p:txBody>
          <a:bodyPr wrap="square" rtlCol="0">
            <a:spAutoFit/>
          </a:bodyPr>
          <a:lstStyle/>
          <a:p>
            <a:r>
              <a:rPr lang="zh-CN" altLang="en-US" sz="2000" b="1" smtClean="0">
                <a:solidFill>
                  <a:schemeClr val="accent1">
                    <a:lumMod val="75000"/>
                  </a:schemeClr>
                </a:solidFill>
              </a:rPr>
              <a:t>本节重点</a:t>
            </a:r>
            <a:endParaRPr lang="zh-CN" altLang="en-US" sz="2000" b="1">
              <a:solidFill>
                <a:schemeClr val="accent1">
                  <a:lumMod val="75000"/>
                </a:schemeClr>
              </a:solidFill>
            </a:endParaRPr>
          </a:p>
        </p:txBody>
      </p:sp>
      <p:sp>
        <p:nvSpPr>
          <p:cNvPr id="35" name="下箭头 34"/>
          <p:cNvSpPr/>
          <p:nvPr/>
        </p:nvSpPr>
        <p:spPr>
          <a:xfrm>
            <a:off x="4474045" y="3140694"/>
            <a:ext cx="550765" cy="495300"/>
          </a:xfrm>
          <a:prstGeom prst="downArrow">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3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41" name="文本框 40"/>
          <p:cNvSpPr txBox="1"/>
          <p:nvPr/>
        </p:nvSpPr>
        <p:spPr>
          <a:xfrm>
            <a:off x="499173" y="832925"/>
            <a:ext cx="1736373" cy="369332"/>
          </a:xfrm>
          <a:prstGeom prst="rect">
            <a:avLst/>
          </a:prstGeom>
          <a:noFill/>
        </p:spPr>
        <p:txBody>
          <a:bodyPr wrap="none" rtlCol="0">
            <a:spAutoFit/>
          </a:bodyPr>
          <a:lstStyle/>
          <a:p>
            <a:r>
              <a:rPr lang="en-US" altLang="zh-CN" b="1" dirty="0" smtClean="0">
                <a:solidFill>
                  <a:srgbClr val="3D89BC"/>
                </a:solidFill>
              </a:rPr>
              <a:t>4.1.2 </a:t>
            </a:r>
            <a:r>
              <a:rPr lang="zh-CN" altLang="en-US" b="1" dirty="0" smtClean="0">
                <a:solidFill>
                  <a:srgbClr val="3D89BC"/>
                </a:solidFill>
              </a:rPr>
              <a:t>聚类算法</a:t>
            </a:r>
            <a:endParaRPr lang="en-US" altLang="zh-CN" b="1" dirty="0">
              <a:solidFill>
                <a:srgbClr val="3D89BC"/>
              </a:solidFill>
            </a:endParaRPr>
          </a:p>
        </p:txBody>
      </p:sp>
      <p:sp>
        <p:nvSpPr>
          <p:cNvPr id="42" name="椭圆 41"/>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30" name="TextBox 3_1"/>
          <p:cNvSpPr txBox="1"/>
          <p:nvPr/>
        </p:nvSpPr>
        <p:spPr>
          <a:xfrm>
            <a:off x="464431" y="808059"/>
            <a:ext cx="4218078"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基于</a:t>
            </a:r>
            <a:r>
              <a:rPr lang="en-US" altLang="zh-CN" b="1">
                <a:solidFill>
                  <a:schemeClr val="accent1"/>
                </a:solidFill>
              </a:rPr>
              <a:t>Mahout</a:t>
            </a:r>
            <a:r>
              <a:rPr lang="zh-CN" altLang="zh-CN" b="1">
                <a:solidFill>
                  <a:schemeClr val="accent1"/>
                </a:solidFill>
              </a:rPr>
              <a:t>命令运行</a:t>
            </a:r>
            <a:r>
              <a:rPr lang="en-US" altLang="zh-CN" b="1" smtClean="0">
                <a:solidFill>
                  <a:schemeClr val="accent1"/>
                </a:solidFill>
              </a:rPr>
              <a:t>k-means</a:t>
            </a:r>
            <a:r>
              <a:rPr lang="zh-CN" altLang="zh-CN" b="1">
                <a:solidFill>
                  <a:schemeClr val="accent1"/>
                </a:solidFill>
              </a:rPr>
              <a:t>算法</a:t>
            </a:r>
            <a:endParaRPr lang="zh-CN" altLang="en-US" b="1">
              <a:solidFill>
                <a:schemeClr val="accent1"/>
              </a:solidFill>
            </a:endParaRPr>
          </a:p>
        </p:txBody>
      </p:sp>
      <p:pic>
        <p:nvPicPr>
          <p:cNvPr id="5122" name="图片 17" descr="说明: E:\海婷\董亚峰\大数据\排版文件\大数据最终图\8-4.tif"/>
          <p:cNvPicPr>
            <a:picLocks noChangeAspect="1" noChangeArrowheads="1"/>
          </p:cNvPicPr>
          <p:nvPr/>
        </p:nvPicPr>
        <p:blipFill>
          <a:blip r:embed="rId1">
            <a:extLst>
              <a:ext uri="{28A0092B-C50C-407E-A947-70E740481C1C}">
                <a14:useLocalDpi xmlns:a14="http://schemas.microsoft.com/office/drawing/2010/main" val="0"/>
              </a:ext>
            </a:extLst>
          </a:blip>
          <a:srcRect l="6360" t="4289" r="2838" b="6770"/>
          <a:stretch>
            <a:fillRect/>
          </a:stretch>
        </p:blipFill>
        <p:spPr bwMode="auto">
          <a:xfrm>
            <a:off x="538974" y="1657349"/>
            <a:ext cx="3543300" cy="3373917"/>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572000" y="1657349"/>
            <a:ext cx="1619250" cy="369332"/>
          </a:xfrm>
          <a:prstGeom prst="rect">
            <a:avLst/>
          </a:prstGeom>
          <a:noFill/>
        </p:spPr>
        <p:txBody>
          <a:bodyPr wrap="square" rtlCol="0">
            <a:spAutoFit/>
          </a:bodyPr>
          <a:lstStyle/>
          <a:p>
            <a:r>
              <a:rPr lang="en-US" altLang="zh-CN" smtClean="0">
                <a:solidFill>
                  <a:schemeClr val="tx1">
                    <a:lumMod val="75000"/>
                    <a:lumOff val="25000"/>
                  </a:schemeClr>
                </a:solidFill>
              </a:rPr>
              <a:t>12</a:t>
            </a:r>
            <a:r>
              <a:rPr lang="zh-CN" altLang="en-US" smtClean="0">
                <a:solidFill>
                  <a:schemeClr val="tx1">
                    <a:lumMod val="75000"/>
                    <a:lumOff val="25000"/>
                  </a:schemeClr>
                </a:solidFill>
              </a:rPr>
              <a:t>个二维数据</a:t>
            </a:r>
            <a:endParaRPr lang="zh-CN" altLang="en-US">
              <a:solidFill>
                <a:schemeClr val="tx1">
                  <a:lumMod val="75000"/>
                  <a:lumOff val="25000"/>
                </a:schemeClr>
              </a:solidFill>
            </a:endParaRPr>
          </a:p>
        </p:txBody>
      </p:sp>
      <p:sp>
        <p:nvSpPr>
          <p:cNvPr id="12" name="矩形 11"/>
          <p:cNvSpPr/>
          <p:nvPr/>
        </p:nvSpPr>
        <p:spPr>
          <a:xfrm>
            <a:off x="7221851" y="865208"/>
            <a:ext cx="1245874" cy="19250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1 10</a:t>
            </a:r>
            <a:endParaRPr lang="en-US" altLang="zh-CN" smtClean="0"/>
          </a:p>
          <a:p>
            <a:pPr algn="ctr"/>
            <a:r>
              <a:rPr lang="en-US" altLang="zh-CN" smtClean="0"/>
              <a:t>1 11</a:t>
            </a:r>
            <a:endParaRPr lang="en-US" altLang="zh-CN" smtClean="0"/>
          </a:p>
          <a:p>
            <a:pPr algn="ctr"/>
            <a:r>
              <a:rPr lang="en-US" altLang="zh-CN" smtClean="0"/>
              <a:t>2 10</a:t>
            </a:r>
            <a:endParaRPr lang="en-US" altLang="zh-CN" smtClean="0"/>
          </a:p>
          <a:p>
            <a:pPr algn="ctr"/>
            <a:r>
              <a:rPr lang="en-US" altLang="zh-CN" smtClean="0"/>
              <a:t>2 11</a:t>
            </a:r>
            <a:endParaRPr lang="en-US" altLang="zh-CN" smtClean="0"/>
          </a:p>
          <a:p>
            <a:pPr algn="ctr"/>
            <a:r>
              <a:rPr lang="en-US" altLang="zh-CN" smtClean="0"/>
              <a:t>10 1</a:t>
            </a:r>
            <a:endParaRPr lang="en-US" altLang="zh-CN" smtClean="0"/>
          </a:p>
          <a:p>
            <a:pPr algn="ctr"/>
            <a:r>
              <a:rPr lang="en-US" altLang="zh-CN" smtClean="0"/>
              <a:t>10 2</a:t>
            </a:r>
            <a:endParaRPr lang="en-US" altLang="zh-CN" smtClean="0"/>
          </a:p>
          <a:p>
            <a:pPr algn="ctr"/>
            <a:r>
              <a:rPr lang="en-US" altLang="zh-CN" smtClean="0"/>
              <a:t>…</a:t>
            </a:r>
            <a:endParaRPr lang="en-US" altLang="zh-CN" smtClean="0"/>
          </a:p>
        </p:txBody>
      </p:sp>
      <p:cxnSp>
        <p:nvCxnSpPr>
          <p:cNvPr id="22" name="直接箭头连接符 21"/>
          <p:cNvCxnSpPr/>
          <p:nvPr/>
        </p:nvCxnSpPr>
        <p:spPr>
          <a:xfrm>
            <a:off x="6324600" y="1851540"/>
            <a:ext cx="647700"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05350" y="3759716"/>
            <a:ext cx="1619250" cy="369332"/>
          </a:xfrm>
          <a:prstGeom prst="rect">
            <a:avLst/>
          </a:prstGeom>
          <a:noFill/>
        </p:spPr>
        <p:txBody>
          <a:bodyPr wrap="square" rtlCol="0">
            <a:spAutoFit/>
          </a:bodyPr>
          <a:lstStyle/>
          <a:p>
            <a:r>
              <a:rPr lang="zh-CN" altLang="en-US" smtClean="0">
                <a:solidFill>
                  <a:schemeClr val="tx1">
                    <a:lumMod val="75000"/>
                    <a:lumOff val="25000"/>
                  </a:schemeClr>
                </a:solidFill>
              </a:rPr>
              <a:t>运行聚类算法</a:t>
            </a:r>
            <a:endParaRPr lang="zh-CN" altLang="en-US">
              <a:solidFill>
                <a:schemeClr val="tx1">
                  <a:lumMod val="75000"/>
                  <a:lumOff val="25000"/>
                </a:schemeClr>
              </a:solidFill>
            </a:endParaRPr>
          </a:p>
        </p:txBody>
      </p:sp>
      <p:cxnSp>
        <p:nvCxnSpPr>
          <p:cNvPr id="38" name="直接箭头连接符 37"/>
          <p:cNvCxnSpPr/>
          <p:nvPr/>
        </p:nvCxnSpPr>
        <p:spPr>
          <a:xfrm>
            <a:off x="6362700" y="3944382"/>
            <a:ext cx="647700"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061826" y="3505200"/>
            <a:ext cx="1788799" cy="1477328"/>
          </a:xfrm>
          <a:prstGeom prst="rect">
            <a:avLst/>
          </a:prstGeom>
          <a:noFill/>
        </p:spPr>
        <p:txBody>
          <a:bodyPr wrap="square" rtlCol="0">
            <a:spAutoFit/>
          </a:bodyPr>
          <a:lstStyle/>
          <a:p>
            <a:r>
              <a:rPr lang="zh-CN" altLang="en-US" smtClean="0"/>
              <a:t>（</a:t>
            </a:r>
            <a:r>
              <a:rPr lang="en-US" altLang="zh-CN" smtClean="0"/>
              <a:t>1.5</a:t>
            </a:r>
            <a:r>
              <a:rPr lang="zh-CN" altLang="en-US" smtClean="0"/>
              <a:t>，</a:t>
            </a:r>
            <a:r>
              <a:rPr lang="en-US" altLang="zh-CN" smtClean="0"/>
              <a:t>10.5</a:t>
            </a:r>
            <a:r>
              <a:rPr lang="zh-CN" altLang="en-US" smtClean="0"/>
              <a:t>）</a:t>
            </a:r>
            <a:endParaRPr lang="en-US" altLang="zh-CN" smtClean="0"/>
          </a:p>
          <a:p>
            <a:endParaRPr lang="en-US" altLang="zh-CN" smtClean="0"/>
          </a:p>
          <a:p>
            <a:r>
              <a:rPr lang="zh-CN" altLang="en-US" smtClean="0"/>
              <a:t>（</a:t>
            </a:r>
            <a:r>
              <a:rPr lang="en-US" altLang="zh-CN" smtClean="0"/>
              <a:t>10.5,  1.5 </a:t>
            </a:r>
            <a:r>
              <a:rPr lang="zh-CN" altLang="en-US" smtClean="0"/>
              <a:t>）</a:t>
            </a:r>
            <a:endParaRPr lang="en-US" altLang="zh-CN" smtClean="0"/>
          </a:p>
          <a:p>
            <a:endParaRPr lang="en-US" altLang="zh-CN" smtClean="0"/>
          </a:p>
          <a:p>
            <a:r>
              <a:rPr lang="zh-CN" altLang="en-US" smtClean="0"/>
              <a:t>（</a:t>
            </a:r>
            <a:r>
              <a:rPr lang="en-US" altLang="zh-CN" smtClean="0"/>
              <a:t>10.5,10.5 </a:t>
            </a:r>
            <a:r>
              <a:rPr lang="zh-CN" altLang="en-US" smtClean="0"/>
              <a:t>）</a:t>
            </a:r>
            <a:endParaRPr lang="zh-CN" altLang="en-US"/>
          </a:p>
        </p:txBody>
      </p:sp>
      <p:sp>
        <p:nvSpPr>
          <p:cNvPr id="41" name="TextBox 40"/>
          <p:cNvSpPr txBox="1"/>
          <p:nvPr/>
        </p:nvSpPr>
        <p:spPr>
          <a:xfrm>
            <a:off x="7060875" y="3026291"/>
            <a:ext cx="1619250" cy="369332"/>
          </a:xfrm>
          <a:prstGeom prst="rect">
            <a:avLst/>
          </a:prstGeom>
          <a:noFill/>
        </p:spPr>
        <p:txBody>
          <a:bodyPr wrap="square" rtlCol="0">
            <a:spAutoFit/>
          </a:bodyPr>
          <a:lstStyle/>
          <a:p>
            <a:r>
              <a:rPr lang="zh-CN" altLang="en-US" smtClean="0">
                <a:solidFill>
                  <a:schemeClr val="tx1">
                    <a:lumMod val="75000"/>
                    <a:lumOff val="25000"/>
                  </a:schemeClr>
                </a:solidFill>
              </a:rPr>
              <a:t>聚类中心坐标</a:t>
            </a:r>
            <a:endParaRPr lang="zh-CN" altLang="en-US">
              <a:solidFill>
                <a:schemeClr val="tx1">
                  <a:lumMod val="75000"/>
                  <a:lumOff val="25000"/>
                </a:schemeClr>
              </a:solidFill>
            </a:endParaRPr>
          </a:p>
        </p:txBody>
      </p:sp>
      <p:sp>
        <p:nvSpPr>
          <p:cNvPr id="43" name="TextBox 42"/>
          <p:cNvSpPr txBox="1"/>
          <p:nvPr/>
        </p:nvSpPr>
        <p:spPr>
          <a:xfrm>
            <a:off x="4324350" y="5174060"/>
            <a:ext cx="4724400" cy="646331"/>
          </a:xfrm>
          <a:prstGeom prst="rect">
            <a:avLst/>
          </a:prstGeom>
          <a:solidFill>
            <a:schemeClr val="accent1">
              <a:lumMod val="75000"/>
            </a:schemeClr>
          </a:solidFill>
        </p:spPr>
        <p:txBody>
          <a:bodyPr wrap="square" rtlCol="0">
            <a:spAutoFit/>
          </a:bodyPr>
          <a:lstStyle/>
          <a:p>
            <a:r>
              <a:rPr lang="zh-CN" altLang="en-US" smtClean="0">
                <a:solidFill>
                  <a:schemeClr val="bg1"/>
                </a:solidFill>
              </a:rPr>
              <a:t>以上述</a:t>
            </a:r>
            <a:r>
              <a:rPr lang="en-US" altLang="zh-CN" smtClean="0">
                <a:solidFill>
                  <a:schemeClr val="bg1"/>
                </a:solidFill>
              </a:rPr>
              <a:t>3</a:t>
            </a:r>
            <a:r>
              <a:rPr lang="zh-CN" altLang="en-US" smtClean="0">
                <a:solidFill>
                  <a:schemeClr val="bg1"/>
                </a:solidFill>
              </a:rPr>
              <a:t>个坐标为中心，半径为（</a:t>
            </a:r>
            <a:r>
              <a:rPr lang="en-US" altLang="zh-CN" smtClean="0">
                <a:solidFill>
                  <a:schemeClr val="bg1"/>
                </a:solidFill>
              </a:rPr>
              <a:t>0.5,0.5</a:t>
            </a:r>
            <a:r>
              <a:rPr lang="zh-CN" altLang="en-US" smtClean="0">
                <a:solidFill>
                  <a:schemeClr val="bg1"/>
                </a:solidFill>
              </a:rPr>
              <a:t>），生成</a:t>
            </a:r>
            <a:r>
              <a:rPr lang="en-US" altLang="zh-CN" smtClean="0">
                <a:solidFill>
                  <a:schemeClr val="bg1"/>
                </a:solidFill>
              </a:rPr>
              <a:t>3</a:t>
            </a:r>
            <a:r>
              <a:rPr lang="zh-CN" altLang="en-US" smtClean="0">
                <a:solidFill>
                  <a:schemeClr val="bg1"/>
                </a:solidFill>
              </a:rPr>
              <a:t>个聚类，每个聚类</a:t>
            </a:r>
            <a:r>
              <a:rPr lang="en-US" altLang="zh-CN" smtClean="0">
                <a:solidFill>
                  <a:schemeClr val="bg1"/>
                </a:solidFill>
              </a:rPr>
              <a:t>4</a:t>
            </a:r>
            <a:r>
              <a:rPr lang="zh-CN" altLang="en-US" smtClean="0">
                <a:solidFill>
                  <a:schemeClr val="bg1"/>
                </a:solidFill>
              </a:rPr>
              <a:t>个成员</a:t>
            </a:r>
            <a:endParaRPr lang="zh-CN" altLang="en-US">
              <a:solidFill>
                <a:schemeClr val="bg1"/>
              </a:solidFill>
            </a:endParaRPr>
          </a:p>
        </p:txBody>
      </p:sp>
      <p:sp>
        <p:nvSpPr>
          <p:cNvPr id="44" name="Oval 4_1"/>
          <p:cNvSpPr/>
          <p:nvPr/>
        </p:nvSpPr>
        <p:spPr>
          <a:xfrm>
            <a:off x="1124618" y="2068790"/>
            <a:ext cx="127327" cy="1273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5" name="Oval 4_1"/>
          <p:cNvSpPr/>
          <p:nvPr/>
        </p:nvSpPr>
        <p:spPr>
          <a:xfrm>
            <a:off x="3486818" y="2077168"/>
            <a:ext cx="127327" cy="1273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Oval 4_1"/>
          <p:cNvSpPr/>
          <p:nvPr/>
        </p:nvSpPr>
        <p:spPr>
          <a:xfrm>
            <a:off x="3477293" y="4288115"/>
            <a:ext cx="127327" cy="1273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TextBox 24"/>
          <p:cNvSpPr txBox="1"/>
          <p:nvPr/>
        </p:nvSpPr>
        <p:spPr>
          <a:xfrm>
            <a:off x="6296025" y="3552825"/>
            <a:ext cx="699126" cy="261610"/>
          </a:xfrm>
          <a:prstGeom prst="rect">
            <a:avLst/>
          </a:prstGeom>
          <a:noFill/>
        </p:spPr>
        <p:txBody>
          <a:bodyPr wrap="square" rtlCol="0">
            <a:spAutoFit/>
          </a:bodyPr>
          <a:lstStyle/>
          <a:p>
            <a:r>
              <a:rPr lang="en-US" altLang="zh-CN" sz="1100" b="1" smtClean="0">
                <a:solidFill>
                  <a:srgbClr val="0070C0"/>
                </a:solidFill>
                <a:latin typeface="+mn-ea"/>
              </a:rPr>
              <a:t>3</a:t>
            </a:r>
            <a:r>
              <a:rPr lang="zh-CN" altLang="en-US" sz="1100" b="1" smtClean="0">
                <a:solidFill>
                  <a:srgbClr val="0070C0"/>
                </a:solidFill>
                <a:latin typeface="+mn-ea"/>
              </a:rPr>
              <a:t>次迭代</a:t>
            </a:r>
            <a:endParaRPr lang="zh-CN" altLang="en-US" sz="1100" b="1">
              <a:solidFill>
                <a:srgbClr val="0070C0"/>
              </a:solidFill>
              <a:latin typeface="+mn-ea"/>
            </a:endParaRPr>
          </a:p>
        </p:txBody>
      </p:sp>
      <p:pic>
        <p:nvPicPr>
          <p:cNvPr id="2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8"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9"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032929" cy="415498"/>
          </a:xfrm>
          <a:prstGeom prst="rect">
            <a:avLst/>
          </a:prstGeom>
          <a:noFill/>
        </p:spPr>
        <p:txBody>
          <a:bodyPr wrap="none" rtlCol="0">
            <a:spAutoFit/>
          </a:bodyPr>
          <a:lstStyle/>
          <a:p>
            <a:r>
              <a:rPr lang="en-US" altLang="zh-CN" sz="2100" b="1" spc="225" smtClean="0">
                <a:solidFill>
                  <a:prstClr val="white"/>
                </a:solidFill>
              </a:rPr>
              <a:t>4.1</a:t>
            </a:r>
            <a:r>
              <a:rPr lang="zh-CN" altLang="en-US" sz="2100" b="1" spc="225" smtClean="0">
                <a:solidFill>
                  <a:prstClr val="white"/>
                </a:solidFill>
              </a:rPr>
              <a:t> </a:t>
            </a:r>
            <a:r>
              <a:rPr lang="en-US" altLang="zh-CN" sz="2100" b="1" spc="225" smtClean="0">
                <a:solidFill>
                  <a:prstClr val="white"/>
                </a:solidFill>
              </a:rPr>
              <a:t>Mahout</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2053767" cy="300082"/>
          </a:xfrm>
          <a:prstGeom prst="rect">
            <a:avLst/>
          </a:prstGeom>
          <a:noFill/>
        </p:spPr>
        <p:txBody>
          <a:bodyPr wrap="none" rtlCol="0">
            <a:spAutoFit/>
          </a:bodyPr>
          <a:lstStyle/>
          <a:p>
            <a:r>
              <a:rPr lang="en-US" altLang="zh-CN" sz="1350" dirty="0" smtClean="0">
                <a:solidFill>
                  <a:prstClr val="white"/>
                </a:solidFill>
              </a:rPr>
              <a:t>《</a:t>
            </a:r>
            <a:r>
              <a:rPr lang="zh-CN" altLang="en-US" sz="1350" dirty="0" smtClean="0">
                <a:solidFill>
                  <a:prstClr val="white"/>
                </a:solidFill>
              </a:rPr>
              <a:t>大数据</a:t>
            </a:r>
            <a:r>
              <a:rPr lang="en-US" altLang="zh-CN" sz="1350" dirty="0" smtClean="0">
                <a:solidFill>
                  <a:prstClr val="white"/>
                </a:solidFill>
              </a:rPr>
              <a:t>》</a:t>
            </a:r>
            <a:r>
              <a:rPr lang="zh-CN" altLang="en-US" sz="1350" dirty="0" smtClean="0">
                <a:solidFill>
                  <a:prstClr val="white"/>
                </a:solidFill>
              </a:rPr>
              <a:t>配套</a:t>
            </a:r>
            <a:r>
              <a:rPr lang="en-US" altLang="zh-CN" sz="1350" dirty="0">
                <a:solidFill>
                  <a:prstClr val="white"/>
                </a:solidFill>
              </a:rPr>
              <a:t>PPT</a:t>
            </a:r>
            <a:r>
              <a:rPr lang="zh-CN" altLang="en-US" sz="1350" dirty="0">
                <a:solidFill>
                  <a:prstClr val="white"/>
                </a:solidFill>
              </a:rPr>
              <a:t>课件</a:t>
            </a:r>
            <a:endParaRPr lang="zh-CN" altLang="en-US" sz="1350" dirty="0">
              <a:solidFill>
                <a:prstClr val="white"/>
              </a:solidFill>
            </a:endParaRPr>
          </a:p>
        </p:txBody>
      </p:sp>
      <p:sp>
        <p:nvSpPr>
          <p:cNvPr id="30" name="TextBox 3_1"/>
          <p:cNvSpPr txBox="1"/>
          <p:nvPr/>
        </p:nvSpPr>
        <p:spPr>
          <a:xfrm>
            <a:off x="419644" y="808059"/>
            <a:ext cx="4227696" cy="369332"/>
          </a:xfrm>
          <a:prstGeom prst="rect">
            <a:avLst/>
          </a:prstGeom>
          <a:noFill/>
        </p:spPr>
        <p:txBody>
          <a:bodyPr wrap="none" rtlCol="0">
            <a:spAutoFit/>
          </a:bodyPr>
          <a:lstStyle/>
          <a:p>
            <a:pPr marL="285750" indent="-285750">
              <a:buFont typeface="Wingdings" panose="05000000000000000000" pitchFamily="2" charset="2"/>
              <a:buChar char="u"/>
            </a:pPr>
            <a:r>
              <a:rPr lang="zh-CN" altLang="zh-CN" b="1">
                <a:solidFill>
                  <a:schemeClr val="accent1"/>
                </a:solidFill>
              </a:rPr>
              <a:t>基于</a:t>
            </a:r>
            <a:r>
              <a:rPr lang="pt-BR" altLang="zh-CN" b="1">
                <a:solidFill>
                  <a:schemeClr val="accent1"/>
                </a:solidFill>
              </a:rPr>
              <a:t>Mahout API</a:t>
            </a:r>
            <a:r>
              <a:rPr lang="zh-CN" altLang="zh-CN" b="1">
                <a:solidFill>
                  <a:schemeClr val="accent1"/>
                </a:solidFill>
              </a:rPr>
              <a:t>运行</a:t>
            </a:r>
            <a:r>
              <a:rPr lang="pt-BR" altLang="zh-CN" b="1" smtClean="0">
                <a:solidFill>
                  <a:schemeClr val="accent1"/>
                </a:solidFill>
              </a:rPr>
              <a:t>k-me</a:t>
            </a:r>
            <a:r>
              <a:rPr lang="en-US" altLang="zh-CN" b="1" smtClean="0">
                <a:solidFill>
                  <a:schemeClr val="accent1"/>
                </a:solidFill>
              </a:rPr>
              <a:t>an</a:t>
            </a:r>
            <a:r>
              <a:rPr lang="pt-BR" altLang="zh-CN" b="1" smtClean="0">
                <a:solidFill>
                  <a:schemeClr val="accent1"/>
                </a:solidFill>
              </a:rPr>
              <a:t>s</a:t>
            </a:r>
            <a:r>
              <a:rPr lang="zh-CN" altLang="zh-CN" b="1">
                <a:solidFill>
                  <a:schemeClr val="accent1"/>
                </a:solidFill>
              </a:rPr>
              <a:t>算法</a:t>
            </a:r>
            <a:endParaRPr lang="zh-CN" altLang="en-US" b="1">
              <a:solidFill>
                <a:schemeClr val="accent1"/>
              </a:solidFill>
            </a:endParaRPr>
          </a:p>
        </p:txBody>
      </p:sp>
      <p:sp>
        <p:nvSpPr>
          <p:cNvPr id="21" name="TextBox 20"/>
          <p:cNvSpPr txBox="1"/>
          <p:nvPr/>
        </p:nvSpPr>
        <p:spPr>
          <a:xfrm>
            <a:off x="742949" y="1590674"/>
            <a:ext cx="2343151" cy="369332"/>
          </a:xfrm>
          <a:prstGeom prst="rect">
            <a:avLst/>
          </a:prstGeom>
          <a:noFill/>
        </p:spPr>
        <p:txBody>
          <a:bodyPr wrap="square" rtlCol="0">
            <a:spAutoFit/>
          </a:bodyPr>
          <a:lstStyle/>
          <a:p>
            <a:r>
              <a:rPr lang="zh-CN" altLang="en-US" smtClean="0">
                <a:solidFill>
                  <a:schemeClr val="tx1">
                    <a:lumMod val="75000"/>
                    <a:lumOff val="25000"/>
                  </a:schemeClr>
                </a:solidFill>
              </a:rPr>
              <a:t>给出初始聚类中心</a:t>
            </a:r>
            <a:endParaRPr lang="zh-CN" altLang="en-US">
              <a:solidFill>
                <a:schemeClr val="tx1">
                  <a:lumMod val="75000"/>
                  <a:lumOff val="25000"/>
                </a:schemeClr>
              </a:solidFill>
            </a:endParaRPr>
          </a:p>
        </p:txBody>
      </p:sp>
      <p:sp>
        <p:nvSpPr>
          <p:cNvPr id="23" name="矩形 22"/>
          <p:cNvSpPr/>
          <p:nvPr/>
        </p:nvSpPr>
        <p:spPr>
          <a:xfrm>
            <a:off x="742950" y="2122508"/>
            <a:ext cx="1790542" cy="19250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1 10</a:t>
            </a:r>
            <a:endParaRPr lang="en-US" altLang="zh-CN" smtClean="0"/>
          </a:p>
          <a:p>
            <a:pPr algn="ctr"/>
            <a:endParaRPr lang="en-US" altLang="zh-CN" smtClean="0"/>
          </a:p>
          <a:p>
            <a:pPr algn="ctr"/>
            <a:r>
              <a:rPr lang="en-US" altLang="zh-CN" smtClean="0"/>
              <a:t>10 1</a:t>
            </a:r>
            <a:endParaRPr lang="en-US" altLang="zh-CN" smtClean="0"/>
          </a:p>
          <a:p>
            <a:pPr algn="ctr"/>
            <a:endParaRPr lang="en-US" altLang="zh-CN" smtClean="0"/>
          </a:p>
          <a:p>
            <a:pPr algn="ctr"/>
            <a:r>
              <a:rPr lang="en-US" altLang="zh-CN" smtClean="0"/>
              <a:t>10 10</a:t>
            </a:r>
            <a:endParaRPr lang="en-US" altLang="zh-CN" smtClean="0"/>
          </a:p>
        </p:txBody>
      </p:sp>
      <p:pic>
        <p:nvPicPr>
          <p:cNvPr id="25" name="图片 17" descr="说明: E:\海婷\董亚峰\大数据\排版文件\大数据最终图\8-4.tif"/>
          <p:cNvPicPr>
            <a:picLocks noChangeAspect="1" noChangeArrowheads="1"/>
          </p:cNvPicPr>
          <p:nvPr/>
        </p:nvPicPr>
        <p:blipFill>
          <a:blip r:embed="rId1">
            <a:extLst>
              <a:ext uri="{28A0092B-C50C-407E-A947-70E740481C1C}">
                <a14:useLocalDpi xmlns:a14="http://schemas.microsoft.com/office/drawing/2010/main" val="0"/>
              </a:ext>
            </a:extLst>
          </a:blip>
          <a:srcRect l="6360" t="4289" r="2838" b="6770"/>
          <a:stretch>
            <a:fillRect/>
          </a:stretch>
        </p:blipFill>
        <p:spPr bwMode="auto">
          <a:xfrm>
            <a:off x="5140670" y="1493340"/>
            <a:ext cx="3543300" cy="3373917"/>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椭圆 13"/>
          <p:cNvSpPr/>
          <p:nvPr/>
        </p:nvSpPr>
        <p:spPr>
          <a:xfrm>
            <a:off x="5524500" y="1960006"/>
            <a:ext cx="257175" cy="3069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877175" y="4179331"/>
            <a:ext cx="257175" cy="3069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881937" y="1949986"/>
            <a:ext cx="257175" cy="30694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p:nvPr/>
        </p:nvCxnSpPr>
        <p:spPr>
          <a:xfrm>
            <a:off x="5662612" y="2343150"/>
            <a:ext cx="31908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flipV="1">
            <a:off x="6086475" y="1775340"/>
            <a:ext cx="9525" cy="3471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5476875" y="1783793"/>
            <a:ext cx="1" cy="3471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42948" y="5124450"/>
            <a:ext cx="7772402" cy="742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a:t>调用</a:t>
            </a:r>
            <a:r>
              <a:rPr lang="pt-BR" altLang="zh-CN"/>
              <a:t>Mahout </a:t>
            </a:r>
            <a:r>
              <a:rPr lang="pt-BR" altLang="zh-CN" smtClean="0"/>
              <a:t>API</a:t>
            </a:r>
            <a:r>
              <a:rPr lang="zh-CN" altLang="zh-CN" smtClean="0"/>
              <a:t>运行</a:t>
            </a:r>
            <a:r>
              <a:rPr lang="pt-BR" altLang="zh-CN"/>
              <a:t>k-means</a:t>
            </a:r>
            <a:r>
              <a:rPr lang="zh-CN" altLang="zh-CN"/>
              <a:t>聚类</a:t>
            </a:r>
            <a:r>
              <a:rPr lang="zh-CN" altLang="zh-CN" smtClean="0"/>
              <a:t>算法</a:t>
            </a:r>
            <a:r>
              <a:rPr lang="en-US" altLang="zh-CN" smtClean="0"/>
              <a:t>,</a:t>
            </a:r>
            <a:r>
              <a:rPr lang="zh-CN" altLang="en-US" smtClean="0"/>
              <a:t>指定</a:t>
            </a:r>
            <a:r>
              <a:rPr lang="en-US" altLang="zh-CN" smtClean="0"/>
              <a:t>Hadoop</a:t>
            </a:r>
            <a:r>
              <a:rPr lang="zh-CN" altLang="en-US" smtClean="0"/>
              <a:t>配置信息、输入数据、初始聚类中心，迭代</a:t>
            </a:r>
            <a:r>
              <a:rPr lang="en-US" altLang="zh-CN" smtClean="0"/>
              <a:t>2</a:t>
            </a:r>
            <a:r>
              <a:rPr lang="zh-CN" altLang="en-US" smtClean="0"/>
              <a:t>次得到聚类结果</a:t>
            </a:r>
            <a:endParaRPr lang="zh-CN" altLang="en-US"/>
          </a:p>
        </p:txBody>
      </p:sp>
      <p:pic>
        <p:nvPicPr>
          <p:cNvPr id="22"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44</a:t>
            </a:r>
            <a:endParaRPr lang="es-ES" sz="1200" b="1" dirty="0">
              <a:solidFill>
                <a:schemeClr val="bg1">
                  <a:lumMod val="50000"/>
                </a:schemeClr>
              </a:solidFill>
              <a:latin typeface="+mn-lt"/>
            </a:endParaRPr>
          </a:p>
        </p:txBody>
      </p:sp>
      <p:pic>
        <p:nvPicPr>
          <p:cNvPr id="28"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circle(in)">
                                      <p:cBhvr>
                                        <p:cTn id="12" dur="1000"/>
                                        <p:tgtEl>
                                          <p:spTgt spid="45"/>
                                        </p:tgtEl>
                                      </p:cBhvr>
                                    </p:animEffect>
                                  </p:childTnLst>
                                </p:cTn>
                              </p:par>
                              <p:par>
                                <p:cTn id="13" presetID="6"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1000"/>
                                        <p:tgtEl>
                                          <p:spTgt spid="18"/>
                                        </p:tgtEl>
                                      </p:cBhvr>
                                    </p:animEffect>
                                  </p:childTnLst>
                                </p:cTn>
                              </p:par>
                            </p:childTnLst>
                          </p:cTn>
                        </p:par>
                        <p:par>
                          <p:cTn id="16" fill="hold">
                            <p:stCondLst>
                              <p:cond delay="1000"/>
                            </p:stCondLst>
                            <p:childTnLst>
                              <p:par>
                                <p:cTn id="17" presetID="6"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9314</Words>
  <Application>WPS 演示</Application>
  <PresentationFormat>全屏显示(4:3)</PresentationFormat>
  <Paragraphs>1541</Paragraphs>
  <Slides>45</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45</vt:i4>
      </vt:variant>
    </vt:vector>
  </HeadingPairs>
  <TitlesOfParts>
    <vt:vector size="53" baseType="lpstr">
      <vt:lpstr>Arial</vt:lpstr>
      <vt:lpstr>宋体</vt:lpstr>
      <vt:lpstr>Wingdings</vt:lpstr>
      <vt:lpstr>微软雅黑</vt:lpstr>
      <vt:lpstr>Times New Roman</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suy</cp:lastModifiedBy>
  <cp:revision>563</cp:revision>
  <dcterms:created xsi:type="dcterms:W3CDTF">2015-11-23T03:31:00Z</dcterms:created>
  <dcterms:modified xsi:type="dcterms:W3CDTF">2017-06-29T07:31:06Z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