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9"/>
  </p:handoutMasterIdLst>
  <p:sldIdLst>
    <p:sldId id="542" r:id="rId3"/>
    <p:sldId id="586" r:id="rId4"/>
    <p:sldId id="446" r:id="rId5"/>
    <p:sldId id="437" r:id="rId6"/>
    <p:sldId id="459" r:id="rId7"/>
    <p:sldId id="492" r:id="rId8"/>
    <p:sldId id="493" r:id="rId9"/>
    <p:sldId id="494" r:id="rId10"/>
    <p:sldId id="495" r:id="rId11"/>
    <p:sldId id="496" r:id="rId12"/>
    <p:sldId id="487" r:id="rId13"/>
    <p:sldId id="497" r:id="rId14"/>
    <p:sldId id="498" r:id="rId15"/>
    <p:sldId id="523" r:id="rId16"/>
    <p:sldId id="525" r:id="rId17"/>
    <p:sldId id="526" r:id="rId18"/>
    <p:sldId id="499" r:id="rId19"/>
    <p:sldId id="527" r:id="rId20"/>
    <p:sldId id="528" r:id="rId21"/>
    <p:sldId id="529" r:id="rId22"/>
    <p:sldId id="508" r:id="rId23"/>
    <p:sldId id="509" r:id="rId24"/>
    <p:sldId id="510" r:id="rId25"/>
    <p:sldId id="511" r:id="rId26"/>
    <p:sldId id="514" r:id="rId27"/>
    <p:sldId id="513" r:id="rId28"/>
    <p:sldId id="530" r:id="rId29"/>
    <p:sldId id="488" r:id="rId30"/>
    <p:sldId id="500" r:id="rId31"/>
    <p:sldId id="501" r:id="rId32"/>
    <p:sldId id="502" r:id="rId33"/>
    <p:sldId id="503" r:id="rId34"/>
    <p:sldId id="504" r:id="rId35"/>
    <p:sldId id="505" r:id="rId36"/>
    <p:sldId id="524" r:id="rId37"/>
    <p:sldId id="447" r:id="rId38"/>
    <p:sldId id="587" r:id="rId39"/>
    <p:sldId id="588" r:id="rId41"/>
    <p:sldId id="589" r:id="rId42"/>
    <p:sldId id="590" r:id="rId43"/>
    <p:sldId id="591" r:id="rId44"/>
    <p:sldId id="592" r:id="rId45"/>
    <p:sldId id="593" r:id="rId46"/>
    <p:sldId id="594" r:id="rId47"/>
    <p:sldId id="595"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008080"/>
    <a:srgbClr val="006666"/>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6501" autoAdjust="0"/>
  </p:normalViewPr>
  <p:slideViewPr>
    <p:cSldViewPr snapToGrid="0" showGuides="1">
      <p:cViewPr>
        <p:scale>
          <a:sx n="100" d="100"/>
          <a:sy n="100" d="100"/>
        </p:scale>
        <p:origin x="-2076" y="-312"/>
      </p:cViewPr>
      <p:guideLst>
        <p:guide orient="horz" pos="4042"/>
        <p:guide orient="horz" pos="1480"/>
        <p:guide orient="horz" pos="799"/>
        <p:guide pos="1882"/>
        <p:guide pos="226"/>
        <p:guide pos="5488"/>
        <p:guide pos="1247"/>
      </p:guideLst>
    </p:cSldViewPr>
  </p:slideViewPr>
  <p:outlineViewPr>
    <p:cViewPr>
      <p:scale>
        <a:sx n="33" d="100"/>
        <a:sy n="33" d="100"/>
      </p:scale>
      <p:origin x="0" y="330"/>
    </p:cViewPr>
  </p:outlin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2.wdp"/><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5.wdp"/><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hdphoto6.wdp"/><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3.png"/><Relationship Id="rId4" Type="http://schemas.microsoft.com/office/2007/relationships/hdphoto" Target="../media/hdphoto7.wdp"/><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0.wdp"/><Relationship Id="rId3" Type="http://schemas.openxmlformats.org/officeDocument/2006/relationships/image" Target="../media/image15.png"/><Relationship Id="rId2" Type="http://schemas.microsoft.com/office/2007/relationships/hdphoto" Target="../media/hdphoto9.wdp"/><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2.wdp"/><Relationship Id="rId3" Type="http://schemas.openxmlformats.org/officeDocument/2006/relationships/image" Target="../media/image17.png"/><Relationship Id="rId2" Type="http://schemas.microsoft.com/office/2007/relationships/hdphoto" Target="../media/hdphoto11.wdp"/><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13.wdp"/><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hyperlink" Target="http://www.cstor.cn/hadoop.html" TargetMode="External"/><Relationship Id="rId2" Type="http://schemas.openxmlformats.org/officeDocument/2006/relationships/image" Target="../media/image20.jpeg"/><Relationship Id="rId1" Type="http://schemas.openxmlformats.org/officeDocument/2006/relationships/hyperlink" Target="https://bd.cstor.cn/" TargetMode="Externa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hyperlink" Target="http://www.thebigdata.cn/" TargetMode="Externa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hyperlink" Target="http://www.chinacloud.cn/"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hyperlink" Target="http://www.wanwuyun.com/" TargetMode="Externa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hyperlink" Target="http://www.envicloud.cn/" TargetMode="Externa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microsoft.com/office/2007/relationships/hdphoto" Target="../media/hdphoto14.wdp"/><Relationship Id="rId2" Type="http://schemas.openxmlformats.org/officeDocument/2006/relationships/image" Target="../media/image29.jpeg"/><Relationship Id="rId1" Type="http://schemas.openxmlformats.org/officeDocument/2006/relationships/hyperlink" Target="http://www.cstor.cn/hadoop.html" TargetMode="Externa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99641"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.1</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语言简介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8" name="同心圆 17"/>
          <p:cNvSpPr/>
          <p:nvPr/>
        </p:nvSpPr>
        <p:spPr>
          <a:xfrm>
            <a:off x="2999152" y="1903174"/>
            <a:ext cx="3187495" cy="3187495"/>
          </a:xfrm>
          <a:prstGeom prst="donut">
            <a:avLst>
              <a:gd name="adj" fmla="val 307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4213582" y="1518404"/>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351825" y="1903174"/>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879029" y="2878495"/>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725220" y="3968671"/>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11665" y="4700191"/>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837352" y="4806871"/>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895575" y="4039227"/>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669219" y="2962450"/>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187953" y="1922543"/>
            <a:ext cx="615235" cy="61523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15"/>
          <p:cNvSpPr txBox="1"/>
          <p:nvPr/>
        </p:nvSpPr>
        <p:spPr>
          <a:xfrm>
            <a:off x="3986026" y="1185227"/>
            <a:ext cx="1107996" cy="369332"/>
          </a:xfrm>
          <a:prstGeom prst="rect">
            <a:avLst/>
          </a:prstGeom>
          <a:noFill/>
        </p:spPr>
        <p:txBody>
          <a:bodyPr wrap="none" rtlCol="0">
            <a:spAutoFit/>
          </a:bodyPr>
          <a:lstStyle/>
          <a:p>
            <a:r>
              <a:rPr lang="zh-CN" altLang="en-US" b="1" dirty="0" smtClean="0">
                <a:solidFill>
                  <a:schemeClr val="tx1">
                    <a:lumMod val="65000"/>
                    <a:lumOff val="35000"/>
                  </a:schemeClr>
                </a:solidFill>
              </a:rPr>
              <a:t>统计分析</a:t>
            </a:r>
            <a:endParaRPr lang="zh-CN" altLang="en-US" b="1" dirty="0">
              <a:solidFill>
                <a:schemeClr val="tx1">
                  <a:lumMod val="65000"/>
                  <a:lumOff val="35000"/>
                </a:schemeClr>
              </a:solidFill>
            </a:endParaRPr>
          </a:p>
        </p:txBody>
      </p:sp>
      <p:sp>
        <p:nvSpPr>
          <p:cNvPr id="29" name="文本框 17"/>
          <p:cNvSpPr txBox="1"/>
          <p:nvPr/>
        </p:nvSpPr>
        <p:spPr>
          <a:xfrm>
            <a:off x="6043247" y="2031233"/>
            <a:ext cx="1107996" cy="369332"/>
          </a:xfrm>
          <a:prstGeom prst="rect">
            <a:avLst/>
          </a:prstGeom>
          <a:noFill/>
        </p:spPr>
        <p:txBody>
          <a:bodyPr wrap="none" rtlCol="0">
            <a:spAutoFit/>
          </a:bodyPr>
          <a:lstStyle>
            <a:defPPr>
              <a:defRPr lang="zh-CN"/>
            </a:defPPr>
            <a:lvl1pPr>
              <a:defRPr b="1">
                <a:solidFill>
                  <a:schemeClr val="tx1">
                    <a:lumMod val="65000"/>
                    <a:lumOff val="35000"/>
                  </a:schemeClr>
                </a:solidFill>
              </a:defRPr>
            </a:lvl1pPr>
          </a:lstStyle>
          <a:p>
            <a:r>
              <a:rPr lang="zh-CN" altLang="en-US" dirty="0"/>
              <a:t>应用数学</a:t>
            </a:r>
            <a:endParaRPr lang="zh-CN" altLang="en-US" dirty="0"/>
          </a:p>
        </p:txBody>
      </p:sp>
      <p:sp>
        <p:nvSpPr>
          <p:cNvPr id="30" name="文本框 18"/>
          <p:cNvSpPr txBox="1"/>
          <p:nvPr/>
        </p:nvSpPr>
        <p:spPr>
          <a:xfrm>
            <a:off x="6597784" y="3032223"/>
            <a:ext cx="1107996" cy="369332"/>
          </a:xfrm>
          <a:prstGeom prst="rect">
            <a:avLst/>
          </a:prstGeom>
          <a:noFill/>
        </p:spPr>
        <p:txBody>
          <a:bodyPr wrap="none" rtlCol="0">
            <a:spAutoFit/>
          </a:bodyPr>
          <a:lstStyle>
            <a:defPPr>
              <a:defRPr lang="zh-CN"/>
            </a:defPPr>
            <a:lvl1pPr>
              <a:defRPr b="1">
                <a:solidFill>
                  <a:schemeClr val="tx1">
                    <a:lumMod val="65000"/>
                    <a:lumOff val="35000"/>
                  </a:schemeClr>
                </a:solidFill>
              </a:defRPr>
            </a:lvl1pPr>
          </a:lstStyle>
          <a:p>
            <a:r>
              <a:rPr lang="zh-CN" altLang="en-US" dirty="0"/>
              <a:t>计量经济</a:t>
            </a:r>
            <a:endParaRPr lang="zh-CN" altLang="en-US" dirty="0"/>
          </a:p>
        </p:txBody>
      </p:sp>
      <p:sp>
        <p:nvSpPr>
          <p:cNvPr id="31" name="文本框 19"/>
          <p:cNvSpPr txBox="1"/>
          <p:nvPr/>
        </p:nvSpPr>
        <p:spPr>
          <a:xfrm>
            <a:off x="6447664" y="4122399"/>
            <a:ext cx="1107996" cy="369332"/>
          </a:xfrm>
          <a:prstGeom prst="rect">
            <a:avLst/>
          </a:prstGeom>
          <a:noFill/>
        </p:spPr>
        <p:txBody>
          <a:bodyPr wrap="none" rtlCol="0">
            <a:spAutoFit/>
          </a:bodyPr>
          <a:lstStyle>
            <a:defPPr>
              <a:defRPr lang="zh-CN"/>
            </a:defPPr>
            <a:lvl1pPr>
              <a:defRPr b="1">
                <a:solidFill>
                  <a:schemeClr val="tx1">
                    <a:lumMod val="65000"/>
                    <a:lumOff val="35000"/>
                  </a:schemeClr>
                </a:solidFill>
              </a:defRPr>
            </a:lvl1pPr>
          </a:lstStyle>
          <a:p>
            <a:r>
              <a:rPr lang="zh-CN" altLang="en-US" dirty="0"/>
              <a:t>金融分析</a:t>
            </a:r>
            <a:endParaRPr lang="zh-CN" altLang="en-US" dirty="0"/>
          </a:p>
        </p:txBody>
      </p:sp>
      <p:sp>
        <p:nvSpPr>
          <p:cNvPr id="32" name="文本框 20"/>
          <p:cNvSpPr txBox="1"/>
          <p:nvPr/>
        </p:nvSpPr>
        <p:spPr>
          <a:xfrm>
            <a:off x="5725556" y="4853819"/>
            <a:ext cx="1107996" cy="369332"/>
          </a:xfrm>
          <a:prstGeom prst="rect">
            <a:avLst/>
          </a:prstGeom>
          <a:noFill/>
        </p:spPr>
        <p:txBody>
          <a:bodyPr wrap="none" rtlCol="0">
            <a:spAutoFit/>
          </a:bodyPr>
          <a:lstStyle>
            <a:defPPr>
              <a:defRPr lang="zh-CN"/>
            </a:defPPr>
            <a:lvl1pPr>
              <a:defRPr b="1">
                <a:solidFill>
                  <a:schemeClr val="tx1">
                    <a:lumMod val="65000"/>
                    <a:lumOff val="35000"/>
                  </a:schemeClr>
                </a:solidFill>
              </a:defRPr>
            </a:lvl1pPr>
          </a:lstStyle>
          <a:p>
            <a:r>
              <a:rPr lang="zh-CN" altLang="en-US" dirty="0"/>
              <a:t>财经分析</a:t>
            </a:r>
            <a:endParaRPr lang="zh-CN" altLang="en-US" dirty="0"/>
          </a:p>
        </p:txBody>
      </p:sp>
      <p:sp>
        <p:nvSpPr>
          <p:cNvPr id="33" name="文本框 21"/>
          <p:cNvSpPr txBox="1"/>
          <p:nvPr/>
        </p:nvSpPr>
        <p:spPr>
          <a:xfrm>
            <a:off x="2496050" y="4961955"/>
            <a:ext cx="1338828" cy="369332"/>
          </a:xfrm>
          <a:prstGeom prst="rect">
            <a:avLst/>
          </a:prstGeom>
          <a:noFill/>
        </p:spPr>
        <p:txBody>
          <a:bodyPr wrap="none" rtlCol="0">
            <a:spAutoFit/>
          </a:bodyPr>
          <a:lstStyle>
            <a:defPPr>
              <a:defRPr lang="zh-CN"/>
            </a:defPPr>
            <a:lvl1pPr>
              <a:defRPr b="1">
                <a:solidFill>
                  <a:schemeClr val="tx1">
                    <a:lumMod val="65000"/>
                    <a:lumOff val="35000"/>
                  </a:schemeClr>
                </a:solidFill>
              </a:defRPr>
            </a:lvl1pPr>
          </a:lstStyle>
          <a:p>
            <a:r>
              <a:rPr lang="zh-CN" altLang="en-US" dirty="0"/>
              <a:t>生物信息学</a:t>
            </a:r>
            <a:endParaRPr lang="zh-CN" altLang="en-US" dirty="0"/>
          </a:p>
        </p:txBody>
      </p:sp>
      <p:sp>
        <p:nvSpPr>
          <p:cNvPr id="34" name="文本框 22"/>
          <p:cNvSpPr txBox="1"/>
          <p:nvPr/>
        </p:nvSpPr>
        <p:spPr>
          <a:xfrm>
            <a:off x="1616980" y="4192955"/>
            <a:ext cx="1338828" cy="369332"/>
          </a:xfrm>
          <a:prstGeom prst="rect">
            <a:avLst/>
          </a:prstGeom>
          <a:noFill/>
        </p:spPr>
        <p:txBody>
          <a:bodyPr wrap="none" rtlCol="0">
            <a:spAutoFit/>
          </a:bodyPr>
          <a:lstStyle>
            <a:defPPr>
              <a:defRPr lang="zh-CN"/>
            </a:defPPr>
            <a:lvl1pPr>
              <a:defRPr b="1">
                <a:solidFill>
                  <a:schemeClr val="tx1">
                    <a:lumMod val="65000"/>
                    <a:lumOff val="35000"/>
                  </a:schemeClr>
                </a:solidFill>
              </a:defRPr>
            </a:lvl1pPr>
          </a:lstStyle>
          <a:p>
            <a:r>
              <a:rPr lang="zh-CN" altLang="en-US" dirty="0"/>
              <a:t>数据可视化</a:t>
            </a:r>
            <a:endParaRPr lang="zh-CN" altLang="en-US" dirty="0"/>
          </a:p>
        </p:txBody>
      </p:sp>
      <p:sp>
        <p:nvSpPr>
          <p:cNvPr id="35" name="文本框 23"/>
          <p:cNvSpPr txBox="1"/>
          <p:nvPr/>
        </p:nvSpPr>
        <p:spPr>
          <a:xfrm>
            <a:off x="1434131" y="3116178"/>
            <a:ext cx="1107996" cy="369332"/>
          </a:xfrm>
          <a:prstGeom prst="rect">
            <a:avLst/>
          </a:prstGeom>
          <a:noFill/>
        </p:spPr>
        <p:txBody>
          <a:bodyPr wrap="none" rtlCol="0">
            <a:spAutoFit/>
          </a:bodyPr>
          <a:lstStyle>
            <a:defPPr>
              <a:defRPr lang="zh-CN"/>
            </a:defPPr>
            <a:lvl1pPr>
              <a:defRPr b="1">
                <a:solidFill>
                  <a:schemeClr val="tx1">
                    <a:lumMod val="65000"/>
                    <a:lumOff val="35000"/>
                  </a:schemeClr>
                </a:solidFill>
              </a:defRPr>
            </a:lvl1pPr>
          </a:lstStyle>
          <a:p>
            <a:r>
              <a:rPr lang="zh-CN" altLang="en-US" dirty="0"/>
              <a:t>数据挖掘</a:t>
            </a:r>
            <a:endParaRPr lang="zh-CN" altLang="en-US" dirty="0"/>
          </a:p>
        </p:txBody>
      </p:sp>
      <p:sp>
        <p:nvSpPr>
          <p:cNvPr id="36" name="文本框 24"/>
          <p:cNvSpPr txBox="1"/>
          <p:nvPr/>
        </p:nvSpPr>
        <p:spPr>
          <a:xfrm>
            <a:off x="1779874" y="2031232"/>
            <a:ext cx="1107996" cy="369332"/>
          </a:xfrm>
          <a:prstGeom prst="rect">
            <a:avLst/>
          </a:prstGeom>
          <a:noFill/>
        </p:spPr>
        <p:txBody>
          <a:bodyPr wrap="none" rtlCol="0">
            <a:spAutoFit/>
          </a:bodyPr>
          <a:lstStyle>
            <a:defPPr>
              <a:defRPr lang="zh-CN"/>
            </a:defPPr>
            <a:lvl1pPr>
              <a:defRPr b="1">
                <a:solidFill>
                  <a:schemeClr val="tx1">
                    <a:lumMod val="65000"/>
                    <a:lumOff val="35000"/>
                  </a:schemeClr>
                </a:solidFill>
              </a:defRPr>
            </a:lvl1pPr>
          </a:lstStyle>
          <a:p>
            <a:r>
              <a:rPr lang="zh-CN" altLang="en-US" dirty="0"/>
              <a:t>人工智能</a:t>
            </a:r>
            <a:endParaRPr lang="zh-CN" altLang="en-US" dirty="0"/>
          </a:p>
        </p:txBody>
      </p:sp>
      <p:sp>
        <p:nvSpPr>
          <p:cNvPr id="12" name="椭圆 11"/>
          <p:cNvSpPr/>
          <p:nvPr/>
        </p:nvSpPr>
        <p:spPr>
          <a:xfrm>
            <a:off x="3332053" y="2774839"/>
            <a:ext cx="2521692" cy="1501449"/>
          </a:xfrm>
          <a:prstGeom prst="ellipse">
            <a:avLst/>
          </a:prstGeom>
          <a:solidFill>
            <a:srgbClr val="3D89BC"/>
          </a:solidFill>
          <a:ln>
            <a:noFill/>
          </a:ln>
          <a:effectLst>
            <a:innerShdw blurRad="63500" dist="50800" dir="5400000">
              <a:prstClr val="black">
                <a:alpha val="50000"/>
              </a:prstClr>
            </a:inn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mn-ea"/>
              </a:rPr>
              <a:t>R</a:t>
            </a:r>
            <a:r>
              <a:rPr lang="zh-CN" altLang="en-US" sz="2800" b="1" dirty="0">
                <a:latin typeface="+mn-ea"/>
              </a:rPr>
              <a:t>语言</a:t>
            </a:r>
            <a:endParaRPr lang="en-US" altLang="zh-CN" sz="2800" b="1" dirty="0">
              <a:latin typeface="+mn-ea"/>
            </a:endParaRPr>
          </a:p>
          <a:p>
            <a:pPr algn="ctr"/>
            <a:r>
              <a:rPr lang="zh-CN" altLang="en-US" sz="2800" b="1" dirty="0">
                <a:latin typeface="+mn-ea"/>
              </a:rPr>
              <a:t>应用领域</a:t>
            </a:r>
            <a:endParaRPr lang="zh-CN" altLang="en-US" sz="2800" b="1" dirty="0">
              <a:latin typeface="+mn-ea"/>
            </a:endParaRPr>
          </a:p>
        </p:txBody>
      </p:sp>
      <p:pic>
        <p:nvPicPr>
          <p:cNvPr id="3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4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文本框 6"/>
          <p:cNvSpPr txBox="1"/>
          <p:nvPr/>
        </p:nvSpPr>
        <p:spPr>
          <a:xfrm>
            <a:off x="290307" y="773992"/>
            <a:ext cx="3052439" cy="369332"/>
          </a:xfrm>
          <a:prstGeom prst="rect">
            <a:avLst/>
          </a:prstGeom>
          <a:noFill/>
        </p:spPr>
        <p:txBody>
          <a:bodyPr wrap="none" rtlCol="0">
            <a:spAutoFit/>
          </a:bodyPr>
          <a:lstStyle/>
          <a:p>
            <a:r>
              <a:rPr lang="en-US" altLang="zh-CN" b="1" dirty="0" smtClean="0">
                <a:solidFill>
                  <a:srgbClr val="3D89BC"/>
                </a:solidFill>
              </a:rPr>
              <a:t>5.1.3</a:t>
            </a:r>
            <a:r>
              <a:rPr lang="zh-CN" altLang="en-US" b="1" dirty="0" smtClean="0">
                <a:solidFill>
                  <a:srgbClr val="3D89BC"/>
                </a:solidFill>
              </a:rPr>
              <a:t> </a:t>
            </a:r>
            <a:r>
              <a:rPr lang="en-US" altLang="zh-CN" b="1" dirty="0">
                <a:solidFill>
                  <a:srgbClr val="3D89BC"/>
                </a:solidFill>
              </a:rPr>
              <a:t>R</a:t>
            </a:r>
            <a:r>
              <a:rPr lang="zh-CN" altLang="en-US" b="1" dirty="0" smtClean="0">
                <a:solidFill>
                  <a:srgbClr val="3D89BC"/>
                </a:solidFill>
              </a:rPr>
              <a:t>语言常见的应用领域</a:t>
            </a:r>
            <a:endParaRPr lang="en-US" altLang="zh-CN" b="1" dirty="0">
              <a:solidFill>
                <a:srgbClr val="3D89BC"/>
              </a:solidFill>
            </a:endParaRPr>
          </a:p>
        </p:txBody>
      </p:sp>
      <p:sp>
        <p:nvSpPr>
          <p:cNvPr id="44" name="椭圆 43"/>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59195" y="1169836"/>
              <a:ext cx="1225592" cy="523220"/>
            </a:xfrm>
            <a:prstGeom prst="rect">
              <a:avLst/>
            </a:prstGeom>
            <a:noFill/>
          </p:spPr>
          <p:txBody>
            <a:bodyPr wrap="none" rtlCol="0">
              <a:spAutoFit/>
            </a:bodyPr>
            <a:lstStyle/>
            <a:p>
              <a:pPr algn="ctr"/>
              <a:r>
                <a:rPr lang="zh-CN" altLang="en-US" sz="2800" dirty="0" smtClean="0">
                  <a:solidFill>
                    <a:schemeClr val="accent4"/>
                  </a:solidFill>
                </a:rPr>
                <a:t>第五章　</a:t>
              </a:r>
              <a:r>
                <a:rPr lang="en-US" altLang="zh-CN" sz="2800" dirty="0" smtClean="0">
                  <a:solidFill>
                    <a:schemeClr val="accent4"/>
                  </a:solidFill>
                </a:rPr>
                <a:t>R</a:t>
              </a:r>
              <a:r>
                <a:rPr lang="zh-CN" altLang="en-US" sz="2800" dirty="0" smtClean="0">
                  <a:solidFill>
                    <a:schemeClr val="accent4"/>
                  </a:solidFill>
                </a:rPr>
                <a:t>语言</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34872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语言简介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646878"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a:t>
                </a:r>
                <a:r>
                  <a:rPr lang="en-US" altLang="zh-CN" sz="2100" spc="225" dirty="0" smtClean="0">
                    <a:solidFill>
                      <a:schemeClr val="bg1"/>
                    </a:solidFill>
                    <a:latin typeface="微软雅黑" panose="020B0503020204020204" pitchFamily="34" charset="-122"/>
                    <a:ea typeface="微软雅黑" panose="020B0503020204020204" pitchFamily="34" charset="-122"/>
                  </a:rPr>
                  <a:t>.2</a:t>
                </a:r>
                <a:r>
                  <a:rPr lang="zh-CN" altLang="en-US" sz="2100" spc="225" dirty="0" smtClean="0">
                    <a:solidFill>
                      <a:schemeClr val="bg1"/>
                    </a:solidFill>
                    <a:latin typeface="微软雅黑" panose="020B0503020204020204" pitchFamily="34" charset="-122"/>
                    <a:ea typeface="微软雅黑" panose="020B0503020204020204" pitchFamily="34" charset="-122"/>
                  </a:rPr>
                  <a:t>　</a:t>
                </a:r>
                <a:r>
                  <a:rPr lang="en-US" altLang="zh-CN" sz="2100" spc="225" dirty="0" smtClean="0">
                    <a:solidFill>
                      <a:schemeClr val="bg1"/>
                    </a:solidFill>
                    <a:latin typeface="微软雅黑" panose="020B0503020204020204" pitchFamily="34" charset="-122"/>
                    <a:ea typeface="微软雅黑" panose="020B0503020204020204" pitchFamily="34" charset="-122"/>
                  </a:rPr>
                  <a:t>R</a:t>
                </a:r>
                <a:r>
                  <a:rPr lang="zh-CN" altLang="en-US" sz="2100" spc="225" dirty="0" smtClean="0">
                    <a:solidFill>
                      <a:schemeClr val="bg1"/>
                    </a:solidFill>
                    <a:latin typeface="微软雅黑" panose="020B0503020204020204" pitchFamily="34" charset="-122"/>
                    <a:ea typeface="微软雅黑" panose="020B0503020204020204" pitchFamily="34" charset="-122"/>
                  </a:rPr>
                  <a:t>与数据挖掘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02113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SparkR</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graphicFrame>
        <p:nvGraphicFramePr>
          <p:cNvPr id="22" name="表格 21"/>
          <p:cNvGraphicFramePr>
            <a:graphicFrameLocks noGrp="1"/>
          </p:cNvGraphicFramePr>
          <p:nvPr/>
        </p:nvGraphicFramePr>
        <p:xfrm>
          <a:off x="298321" y="1280131"/>
          <a:ext cx="8407623" cy="4849004"/>
        </p:xfrm>
        <a:graphic>
          <a:graphicData uri="http://schemas.openxmlformats.org/drawingml/2006/table">
            <a:tbl>
              <a:tblPr bandRow="1">
                <a:tableStyleId>{E8B1032C-EA38-4F05-BA0D-38AFFFC7BED3}</a:tableStyleId>
              </a:tblPr>
              <a:tblGrid>
                <a:gridCol w="8407623"/>
              </a:tblGrid>
              <a:tr h="47051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dirty="0" smtClean="0">
                          <a:solidFill>
                            <a:schemeClr val="bg1"/>
                          </a:solidFill>
                        </a:rPr>
                        <a:t>数据挖掘</a:t>
                      </a:r>
                      <a:endParaRPr lang="zh-CN" altLang="en-US" b="1" dirty="0" smtClean="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r>
              <a:tr h="1276779">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zh-CN" sz="1400" kern="1200" dirty="0" smtClean="0">
                          <a:solidFill>
                            <a:schemeClr val="tx1">
                              <a:lumMod val="75000"/>
                              <a:lumOff val="25000"/>
                            </a:schemeClr>
                          </a:solidFill>
                          <a:latin typeface="+mn-lt"/>
                          <a:ea typeface="+mn-ea"/>
                          <a:cs typeface="+mn-cs"/>
                        </a:rPr>
                        <a:t>数据挖掘（</a:t>
                      </a:r>
                      <a:r>
                        <a:rPr lang="en-US" altLang="zh-CN" sz="1400" kern="1200" dirty="0" smtClean="0">
                          <a:solidFill>
                            <a:schemeClr val="tx1">
                              <a:lumMod val="75000"/>
                              <a:lumOff val="25000"/>
                            </a:schemeClr>
                          </a:solidFill>
                          <a:latin typeface="+mn-lt"/>
                          <a:ea typeface="+mn-ea"/>
                          <a:cs typeface="+mn-cs"/>
                        </a:rPr>
                        <a:t>Data Mining</a:t>
                      </a:r>
                      <a:r>
                        <a:rPr lang="zh-CN" altLang="zh-CN" sz="1400" kern="1200" dirty="0" smtClean="0">
                          <a:solidFill>
                            <a:schemeClr val="tx1">
                              <a:lumMod val="75000"/>
                              <a:lumOff val="25000"/>
                            </a:schemeClr>
                          </a:solidFill>
                          <a:latin typeface="+mn-lt"/>
                          <a:ea typeface="+mn-ea"/>
                          <a:cs typeface="+mn-cs"/>
                        </a:rPr>
                        <a:t>）是从大量的数据中发现有趣知识的过程</a:t>
                      </a:r>
                      <a:r>
                        <a:rPr lang="zh-CN" altLang="en-US" sz="1400" kern="1200" dirty="0" smtClean="0">
                          <a:solidFill>
                            <a:schemeClr val="tx1">
                              <a:lumMod val="75000"/>
                              <a:lumOff val="25000"/>
                            </a:schemeClr>
                          </a:solidFill>
                          <a:latin typeface="+mn-lt"/>
                          <a:ea typeface="+mn-ea"/>
                          <a:cs typeface="+mn-cs"/>
                        </a:rPr>
                        <a:t>，涉及统计学、机器学习、模式识别等多个交叉；</a:t>
                      </a:r>
                      <a:endParaRPr lang="en-US" altLang="zh-CN" sz="1400" kern="1200" dirty="0" smtClean="0">
                        <a:solidFill>
                          <a:schemeClr val="tx1">
                            <a:lumMod val="75000"/>
                            <a:lumOff val="25000"/>
                          </a:schemeClr>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zh-CN" sz="1400" kern="1200" dirty="0" smtClean="0">
                          <a:solidFill>
                            <a:schemeClr val="tx1">
                              <a:lumMod val="75000"/>
                              <a:lumOff val="25000"/>
                            </a:schemeClr>
                          </a:solidFill>
                          <a:latin typeface="+mn-lt"/>
                          <a:ea typeface="+mn-ea"/>
                          <a:cs typeface="+mn-cs"/>
                        </a:rPr>
                        <a:t>主要技术包括分类与预测、聚类、离群点检测、关联规则、序列分析和文本挖掘</a:t>
                      </a:r>
                      <a:r>
                        <a:rPr lang="zh-CN" altLang="en-US" sz="1400" kern="1200" dirty="0" smtClean="0">
                          <a:solidFill>
                            <a:schemeClr val="tx1">
                              <a:lumMod val="75000"/>
                              <a:lumOff val="25000"/>
                            </a:schemeClr>
                          </a:solidFill>
                          <a:latin typeface="+mn-lt"/>
                          <a:ea typeface="+mn-ea"/>
                          <a:cs typeface="+mn-cs"/>
                        </a:rPr>
                        <a:t>以及</a:t>
                      </a:r>
                      <a:r>
                        <a:rPr lang="zh-CN" altLang="zh-CN" sz="1400" kern="1200" dirty="0" smtClean="0">
                          <a:solidFill>
                            <a:schemeClr val="tx1">
                              <a:lumMod val="75000"/>
                              <a:lumOff val="25000"/>
                            </a:schemeClr>
                          </a:solidFill>
                          <a:latin typeface="+mn-lt"/>
                          <a:ea typeface="+mn-ea"/>
                          <a:cs typeface="+mn-cs"/>
                        </a:rPr>
                        <a:t>社交网络分析和情感分析</a:t>
                      </a:r>
                      <a:r>
                        <a:rPr lang="zh-CN" altLang="en-US" sz="1400" kern="1200" dirty="0" smtClean="0">
                          <a:solidFill>
                            <a:schemeClr val="tx1">
                              <a:lumMod val="75000"/>
                              <a:lumOff val="25000"/>
                            </a:schemeClr>
                          </a:solidFill>
                          <a:latin typeface="+mn-lt"/>
                          <a:ea typeface="+mn-ea"/>
                          <a:cs typeface="+mn-cs"/>
                        </a:rPr>
                        <a:t>等。</a:t>
                      </a:r>
                      <a:endParaRPr lang="en-US" altLang="zh-CN" sz="1400" kern="1200" dirty="0" smtClean="0">
                        <a:solidFill>
                          <a:schemeClr val="tx1">
                            <a:lumMod val="75000"/>
                            <a:lumOff val="2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6772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b="1" dirty="0" smtClean="0">
                          <a:solidFill>
                            <a:schemeClr val="bg1"/>
                          </a:solidFill>
                        </a:rPr>
                        <a:t>R</a:t>
                      </a:r>
                      <a:r>
                        <a:rPr lang="zh-CN" altLang="en-US" b="1" dirty="0" smtClean="0">
                          <a:solidFill>
                            <a:schemeClr val="bg1"/>
                          </a:solidFill>
                        </a:rPr>
                        <a:t>语言与数据挖掘有关的任务视图</a:t>
                      </a:r>
                      <a:endParaRPr lang="zh-CN" altLang="en-US" b="1" dirty="0" smtClean="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D89BC"/>
                    </a:solidFill>
                  </a:tcPr>
                </a:tc>
              </a:tr>
              <a:tr h="1750398">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en-US" altLang="zh-CN" sz="1400" kern="1200" dirty="0" err="1" smtClean="0">
                          <a:solidFill>
                            <a:schemeClr val="tx1">
                              <a:lumMod val="75000"/>
                              <a:lumOff val="25000"/>
                            </a:schemeClr>
                          </a:solidFill>
                          <a:latin typeface="+mn-lt"/>
                          <a:ea typeface="+mn-ea"/>
                          <a:cs typeface="+mn-cs"/>
                        </a:rPr>
                        <a:t>MachineLearning</a:t>
                      </a:r>
                      <a:r>
                        <a:rPr lang="zh-CN" altLang="zh-CN" sz="1400" kern="1200" dirty="0" smtClean="0">
                          <a:solidFill>
                            <a:schemeClr val="tx1">
                              <a:lumMod val="75000"/>
                              <a:lumOff val="25000"/>
                            </a:schemeClr>
                          </a:solidFill>
                          <a:latin typeface="+mn-lt"/>
                          <a:ea typeface="+mn-ea"/>
                          <a:cs typeface="+mn-cs"/>
                        </a:rPr>
                        <a:t>：主要涉及机器学习和统计学习功能</a:t>
                      </a:r>
                      <a:endParaRPr lang="en-US" altLang="zh-CN" sz="1400" kern="1200" dirty="0" smtClean="0">
                        <a:solidFill>
                          <a:schemeClr val="tx1">
                            <a:lumMod val="75000"/>
                            <a:lumOff val="25000"/>
                          </a:schemeClr>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en-US" altLang="zh-CN" sz="1400" kern="1200" dirty="0" smtClean="0">
                          <a:solidFill>
                            <a:schemeClr val="tx1">
                              <a:lumMod val="75000"/>
                              <a:lumOff val="25000"/>
                            </a:schemeClr>
                          </a:solidFill>
                          <a:latin typeface="+mn-lt"/>
                          <a:ea typeface="+mn-ea"/>
                          <a:cs typeface="+mn-cs"/>
                        </a:rPr>
                        <a:t>Cluster</a:t>
                      </a:r>
                      <a:r>
                        <a:rPr lang="zh-CN" altLang="zh-CN" sz="1400" kern="1200" dirty="0" smtClean="0">
                          <a:solidFill>
                            <a:schemeClr val="tx1">
                              <a:lumMod val="75000"/>
                              <a:lumOff val="25000"/>
                            </a:schemeClr>
                          </a:solidFill>
                          <a:latin typeface="+mn-lt"/>
                          <a:ea typeface="+mn-ea"/>
                          <a:cs typeface="+mn-cs"/>
                        </a:rPr>
                        <a:t>：主要涉及聚类分析和有限混合模型</a:t>
                      </a:r>
                      <a:endParaRPr lang="en-US" altLang="zh-CN" sz="1400" kern="1200" dirty="0" smtClean="0">
                        <a:solidFill>
                          <a:schemeClr val="tx1">
                            <a:lumMod val="75000"/>
                            <a:lumOff val="25000"/>
                          </a:schemeClr>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en-US" altLang="zh-CN" sz="1400" kern="1200" dirty="0" err="1" smtClean="0">
                          <a:solidFill>
                            <a:schemeClr val="tx1">
                              <a:lumMod val="75000"/>
                              <a:lumOff val="25000"/>
                            </a:schemeClr>
                          </a:solidFill>
                          <a:latin typeface="+mn-lt"/>
                          <a:ea typeface="+mn-ea"/>
                          <a:cs typeface="+mn-cs"/>
                        </a:rPr>
                        <a:t>TimeSeries</a:t>
                      </a:r>
                      <a:r>
                        <a:rPr lang="zh-CN" altLang="zh-CN" sz="1400" kern="1200" dirty="0" smtClean="0">
                          <a:solidFill>
                            <a:schemeClr val="tx1">
                              <a:lumMod val="75000"/>
                              <a:lumOff val="25000"/>
                            </a:schemeClr>
                          </a:solidFill>
                          <a:latin typeface="+mn-lt"/>
                          <a:ea typeface="+mn-ea"/>
                          <a:cs typeface="+mn-cs"/>
                        </a:rPr>
                        <a:t>：主要涉及时间序列分析</a:t>
                      </a:r>
                      <a:endParaRPr lang="en-US" altLang="zh-CN" sz="1400" kern="1200" dirty="0" smtClean="0">
                        <a:solidFill>
                          <a:schemeClr val="tx1">
                            <a:lumMod val="75000"/>
                            <a:lumOff val="25000"/>
                          </a:schemeClr>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en-US" altLang="zh-CN" sz="1400" kern="1200" dirty="0" smtClean="0">
                          <a:solidFill>
                            <a:schemeClr val="tx1">
                              <a:lumMod val="75000"/>
                              <a:lumOff val="25000"/>
                            </a:schemeClr>
                          </a:solidFill>
                          <a:latin typeface="+mn-lt"/>
                          <a:ea typeface="+mn-ea"/>
                          <a:cs typeface="+mn-cs"/>
                        </a:rPr>
                        <a:t>Multivariate</a:t>
                      </a:r>
                      <a:r>
                        <a:rPr lang="zh-CN" altLang="zh-CN" sz="1400" kern="1200" dirty="0" smtClean="0">
                          <a:solidFill>
                            <a:schemeClr val="tx1">
                              <a:lumMod val="75000"/>
                              <a:lumOff val="25000"/>
                            </a:schemeClr>
                          </a:solidFill>
                          <a:latin typeface="+mn-lt"/>
                          <a:ea typeface="+mn-ea"/>
                          <a:cs typeface="+mn-cs"/>
                        </a:rPr>
                        <a:t>：主要用于多元统计分析及其算法</a:t>
                      </a:r>
                      <a:endParaRPr lang="en-US" altLang="zh-CN" sz="1400" kern="1200" dirty="0" smtClean="0">
                        <a:solidFill>
                          <a:schemeClr val="tx1">
                            <a:lumMod val="75000"/>
                            <a:lumOff val="25000"/>
                          </a:schemeClr>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en-US" altLang="zh-CN" sz="1400" kern="1200" dirty="0" smtClean="0">
                          <a:solidFill>
                            <a:schemeClr val="tx1">
                              <a:lumMod val="75000"/>
                              <a:lumOff val="25000"/>
                            </a:schemeClr>
                          </a:solidFill>
                          <a:latin typeface="+mn-lt"/>
                          <a:ea typeface="+mn-ea"/>
                          <a:cs typeface="+mn-cs"/>
                        </a:rPr>
                        <a:t>Spatial</a:t>
                      </a:r>
                      <a:r>
                        <a:rPr lang="zh-CN" altLang="zh-CN" sz="1400" kern="1200" dirty="0" smtClean="0">
                          <a:solidFill>
                            <a:schemeClr val="tx1">
                              <a:lumMod val="75000"/>
                              <a:lumOff val="25000"/>
                            </a:schemeClr>
                          </a:solidFill>
                          <a:latin typeface="+mn-lt"/>
                          <a:ea typeface="+mn-ea"/>
                          <a:cs typeface="+mn-cs"/>
                        </a:rPr>
                        <a:t>：主要用于空间数据分析</a:t>
                      </a:r>
                      <a:endParaRPr lang="zh-CN" altLang="en-US" sz="1400" kern="1200" dirty="0" smtClean="0">
                        <a:solidFill>
                          <a:schemeClr val="tx1">
                            <a:lumMod val="75000"/>
                            <a:lumOff val="2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88760">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en-US" altLang="zh-CN" sz="1800" kern="1200" dirty="0" smtClean="0">
                          <a:solidFill>
                            <a:schemeClr val="tx1">
                              <a:lumMod val="75000"/>
                              <a:lumOff val="25000"/>
                            </a:schemeClr>
                          </a:solidFill>
                          <a:latin typeface="+mn-lt"/>
                          <a:ea typeface="+mn-ea"/>
                          <a:cs typeface="+mn-cs"/>
                        </a:rPr>
                        <a:t>R</a:t>
                      </a:r>
                      <a:r>
                        <a:rPr lang="zh-CN" altLang="zh-CN" sz="1800" kern="1200" dirty="0" smtClean="0">
                          <a:solidFill>
                            <a:schemeClr val="tx1">
                              <a:lumMod val="75000"/>
                              <a:lumOff val="25000"/>
                            </a:schemeClr>
                          </a:solidFill>
                          <a:latin typeface="+mn-lt"/>
                          <a:ea typeface="+mn-ea"/>
                          <a:cs typeface="+mn-cs"/>
                        </a:rPr>
                        <a:t>语言主要用于统计计算和统计制图，提供了大量的统计和制图工具</a:t>
                      </a:r>
                      <a:endParaRPr lang="zh-CN" altLang="en-US" sz="1800" kern="1200" dirty="0" smtClean="0">
                        <a:solidFill>
                          <a:schemeClr val="tx1">
                            <a:lumMod val="75000"/>
                            <a:lumOff val="2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alpha val="20000"/>
                      </a:schemeClr>
                    </a:solidFill>
                  </a:tcPr>
                </a:tc>
              </a:tr>
            </a:tbl>
          </a:graphicData>
        </a:graphic>
      </p:graphicFrame>
      <p:pic>
        <p:nvPicPr>
          <p:cNvPr id="13"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1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grpSp>
        <p:nvGrpSpPr>
          <p:cNvPr id="12" name="组合 11"/>
          <p:cNvGrpSpPr/>
          <p:nvPr/>
        </p:nvGrpSpPr>
        <p:grpSpPr>
          <a:xfrm>
            <a:off x="506590" y="2253041"/>
            <a:ext cx="8130817" cy="2469359"/>
            <a:chOff x="879566" y="3537678"/>
            <a:chExt cx="7086292" cy="2152133"/>
          </a:xfrm>
        </p:grpSpPr>
        <p:sp>
          <p:nvSpPr>
            <p:cNvPr id="14" name="矩形 13"/>
            <p:cNvSpPr/>
            <p:nvPr/>
          </p:nvSpPr>
          <p:spPr>
            <a:xfrm>
              <a:off x="879566" y="3537678"/>
              <a:ext cx="7086292" cy="2152133"/>
            </a:xfrm>
            <a:prstGeom prst="rect">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43308" y="3849809"/>
              <a:ext cx="2026612" cy="67926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K-</a:t>
              </a:r>
              <a:r>
                <a:rPr lang="zh-CN" altLang="en-US" smtClean="0"/>
                <a:t>近邻算法</a:t>
              </a:r>
              <a:endParaRPr lang="zh-CN" altLang="en-US"/>
            </a:p>
          </p:txBody>
        </p:sp>
        <p:sp>
          <p:nvSpPr>
            <p:cNvPr id="17" name="矩形 16"/>
            <p:cNvSpPr/>
            <p:nvPr/>
          </p:nvSpPr>
          <p:spPr>
            <a:xfrm>
              <a:off x="3406294" y="3849809"/>
              <a:ext cx="2026612" cy="67926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决策树</a:t>
              </a:r>
              <a:endParaRPr lang="zh-CN" altLang="en-US"/>
            </a:p>
          </p:txBody>
        </p:sp>
        <p:sp>
          <p:nvSpPr>
            <p:cNvPr id="18" name="矩形 17"/>
            <p:cNvSpPr/>
            <p:nvPr/>
          </p:nvSpPr>
          <p:spPr>
            <a:xfrm>
              <a:off x="5669280" y="3849809"/>
              <a:ext cx="2026612" cy="67926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支持向量机</a:t>
              </a:r>
              <a:endParaRPr lang="zh-CN" altLang="en-US"/>
            </a:p>
          </p:txBody>
        </p:sp>
        <p:sp>
          <p:nvSpPr>
            <p:cNvPr id="19" name="矩形 18"/>
            <p:cNvSpPr/>
            <p:nvPr/>
          </p:nvSpPr>
          <p:spPr>
            <a:xfrm>
              <a:off x="1143308" y="4728754"/>
              <a:ext cx="6552584" cy="7053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bg1"/>
                  </a:solidFill>
                </a:rPr>
                <a:t>分类与预测算法</a:t>
              </a:r>
              <a:endParaRPr lang="zh-CN" altLang="en-US" b="1">
                <a:solidFill>
                  <a:schemeClr val="bg1"/>
                </a:solidFill>
              </a:endParaRPr>
            </a:p>
          </p:txBody>
        </p:sp>
      </p:grpSp>
      <p:sp>
        <p:nvSpPr>
          <p:cNvPr id="23" name="文本框 6"/>
          <p:cNvSpPr txBox="1"/>
          <p:nvPr/>
        </p:nvSpPr>
        <p:spPr>
          <a:xfrm>
            <a:off x="452232" y="1511432"/>
            <a:ext cx="2089033"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dirty="0" smtClean="0">
                <a:solidFill>
                  <a:srgbClr val="3D89BC"/>
                </a:solidFill>
              </a:rPr>
              <a:t>分类与预测算法</a:t>
            </a:r>
            <a:endParaRPr lang="zh-CN" altLang="en-US" b="1" dirty="0">
              <a:solidFill>
                <a:srgbClr val="3D89BC"/>
              </a:solidFill>
            </a:endParaRPr>
          </a:p>
        </p:txBody>
      </p:sp>
      <p:pic>
        <p:nvPicPr>
          <p:cNvPr id="2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7" name="文本框 6"/>
          <p:cNvSpPr txBox="1"/>
          <p:nvPr/>
        </p:nvSpPr>
        <p:spPr>
          <a:xfrm>
            <a:off x="290307" y="935917"/>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28" name="椭圆 27"/>
          <p:cNvSpPr/>
          <p:nvPr/>
        </p:nvSpPr>
        <p:spPr>
          <a:xfrm>
            <a:off x="214742" y="10355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3" name="文本框 6"/>
          <p:cNvSpPr txBox="1"/>
          <p:nvPr/>
        </p:nvSpPr>
        <p:spPr>
          <a:xfrm>
            <a:off x="433181" y="1278817"/>
            <a:ext cx="3523722"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dirty="0" smtClean="0">
                <a:solidFill>
                  <a:srgbClr val="3D89BC"/>
                </a:solidFill>
              </a:rPr>
              <a:t>分类与预测算法</a:t>
            </a:r>
            <a:r>
              <a:rPr lang="en-US" altLang="zh-CN" b="1" dirty="0" smtClean="0">
                <a:solidFill>
                  <a:srgbClr val="3D89BC"/>
                </a:solidFill>
              </a:rPr>
              <a:t>—K-</a:t>
            </a:r>
            <a:r>
              <a:rPr lang="zh-CN" altLang="en-US" b="1" dirty="0" smtClean="0">
                <a:solidFill>
                  <a:srgbClr val="3D89BC"/>
                </a:solidFill>
              </a:rPr>
              <a:t>近邻算法</a:t>
            </a:r>
            <a:endParaRPr lang="zh-CN" altLang="en-US" b="1" dirty="0">
              <a:solidFill>
                <a:srgbClr val="3D89BC"/>
              </a:solidFill>
            </a:endParaRPr>
          </a:p>
        </p:txBody>
      </p:sp>
      <p:pic>
        <p:nvPicPr>
          <p:cNvPr id="2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7" name="矩形 26"/>
          <p:cNvSpPr/>
          <p:nvPr/>
        </p:nvSpPr>
        <p:spPr>
          <a:xfrm>
            <a:off x="323850" y="1735979"/>
            <a:ext cx="7863840" cy="753220"/>
          </a:xfrm>
          <a:prstGeom prst="rect">
            <a:avLst/>
          </a:prstGeom>
          <a:solidFill>
            <a:srgbClr val="EAEAEA"/>
          </a:solidFill>
        </p:spPr>
        <p:txBody>
          <a:bodyPr wrap="square">
            <a:spAutoFit/>
          </a:bodyPr>
          <a:lstStyle/>
          <a:p>
            <a:pPr>
              <a:lnSpc>
                <a:spcPts val="2700"/>
              </a:lnSpc>
            </a:pPr>
            <a:r>
              <a:rPr lang="zh-CN" altLang="zh-CN">
                <a:solidFill>
                  <a:schemeClr val="tx1">
                    <a:lumMod val="75000"/>
                    <a:lumOff val="25000"/>
                  </a:schemeClr>
                </a:solidFill>
              </a:rPr>
              <a:t>如果一个样本与特征空间中的</a:t>
            </a:r>
            <a:r>
              <a:rPr lang="en-US" altLang="zh-CN">
                <a:solidFill>
                  <a:schemeClr val="tx1">
                    <a:lumMod val="75000"/>
                    <a:lumOff val="25000"/>
                  </a:schemeClr>
                </a:solidFill>
              </a:rPr>
              <a:t>K</a:t>
            </a:r>
            <a:r>
              <a:rPr lang="zh-CN" altLang="zh-CN">
                <a:solidFill>
                  <a:schemeClr val="tx1">
                    <a:lumMod val="75000"/>
                    <a:lumOff val="25000"/>
                  </a:schemeClr>
                </a:solidFill>
              </a:rPr>
              <a:t>个最相似（特征空间中最邻近）的样本中的大多数属于某一个类别，则该样本也属于这个类别</a:t>
            </a:r>
            <a:endParaRPr lang="zh-CN" altLang="en-US">
              <a:solidFill>
                <a:schemeClr val="tx1">
                  <a:lumMod val="75000"/>
                  <a:lumOff val="25000"/>
                </a:schemeClr>
              </a:solidFill>
            </a:endParaRPr>
          </a:p>
        </p:txBody>
      </p:sp>
      <p:sp>
        <p:nvSpPr>
          <p:cNvPr id="11" name="TextBox 10"/>
          <p:cNvSpPr txBox="1"/>
          <p:nvPr/>
        </p:nvSpPr>
        <p:spPr>
          <a:xfrm>
            <a:off x="3469085" y="2610386"/>
            <a:ext cx="4876800" cy="3600986"/>
          </a:xfrm>
          <a:prstGeom prst="rect">
            <a:avLst/>
          </a:prstGeom>
          <a:noFill/>
        </p:spPr>
        <p:txBody>
          <a:bodyPr wrap="square" rtlCol="0">
            <a:spAutoFit/>
          </a:bodyPr>
          <a:lstStyle/>
          <a:p>
            <a:endParaRPr lang="en-US" altLang="zh-CN" sz="1200" smtClean="0">
              <a:solidFill>
                <a:schemeClr val="tx1">
                  <a:lumMod val="75000"/>
                  <a:lumOff val="25000"/>
                </a:schemeClr>
              </a:solidFill>
            </a:endParaRPr>
          </a:p>
          <a:p>
            <a:r>
              <a:rPr lang="en-US" altLang="zh-CN" sz="1200" smtClean="0">
                <a:solidFill>
                  <a:schemeClr val="tx1">
                    <a:lumMod val="75000"/>
                    <a:lumOff val="25000"/>
                  </a:schemeClr>
                </a:solidFill>
              </a:rPr>
              <a:t>&gt; </a:t>
            </a:r>
            <a:r>
              <a:rPr lang="en-US" altLang="zh-CN" sz="1200">
                <a:solidFill>
                  <a:schemeClr val="tx1">
                    <a:lumMod val="75000"/>
                    <a:lumOff val="25000"/>
                  </a:schemeClr>
                </a:solidFill>
              </a:rPr>
              <a:t>library(kknn)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data(iris)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m &lt;- dim(iris)[1]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val &lt;- sample(1:m, size =round(m/3), replace = FALSE,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+prob= rep(1/m, m))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iris.learn &lt;- iris[-val,]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iris.valid &lt;- iris[val,]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iris.kknn &lt;- kknn(Species~.,iris.learn, iris.valid, distance = 5,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+kernel= "triangular")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summary(iris.kknn)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fit &lt;- fitted(iris.kknn)  </a:t>
            </a:r>
            <a:endParaRPr lang="zh-CN" altLang="zh-CN" sz="1200">
              <a:solidFill>
                <a:schemeClr val="tx1">
                  <a:lumMod val="75000"/>
                  <a:lumOff val="25000"/>
                </a:schemeClr>
              </a:solidFill>
            </a:endParaRPr>
          </a:p>
          <a:p>
            <a:r>
              <a:rPr lang="en-US" altLang="zh-CN" sz="1200">
                <a:solidFill>
                  <a:schemeClr val="tx1">
                    <a:lumMod val="75000"/>
                    <a:lumOff val="25000"/>
                  </a:schemeClr>
                </a:solidFill>
              </a:rPr>
              <a:t>&gt; table(iris.valid$Species, fit) </a:t>
            </a:r>
            <a:endParaRPr lang="zh-CN" altLang="zh-CN" sz="1200">
              <a:solidFill>
                <a:schemeClr val="tx1">
                  <a:lumMod val="75000"/>
                  <a:lumOff val="25000"/>
                </a:schemeClr>
              </a:solidFill>
            </a:endParaRPr>
          </a:p>
          <a:p>
            <a:r>
              <a:rPr lang="en-US" altLang="zh-CN" sz="1200">
                <a:solidFill>
                  <a:schemeClr val="tx1">
                    <a:lumMod val="75000"/>
                    <a:lumOff val="25000"/>
                  </a:schemeClr>
                </a:solidFill>
              </a:rPr>
              <a:t>fit</a:t>
            </a:r>
            <a:endParaRPr lang="zh-CN" altLang="zh-CN" sz="1200">
              <a:solidFill>
                <a:schemeClr val="tx1">
                  <a:lumMod val="75000"/>
                  <a:lumOff val="25000"/>
                </a:schemeClr>
              </a:solidFill>
            </a:endParaRPr>
          </a:p>
          <a:p>
            <a:r>
              <a:rPr lang="en-US" altLang="zh-CN" sz="1200">
                <a:solidFill>
                  <a:schemeClr val="tx1">
                    <a:lumMod val="75000"/>
                    <a:lumOff val="25000"/>
                  </a:schemeClr>
                </a:solidFill>
              </a:rPr>
              <a:t>            setosa  versicolor virginica</a:t>
            </a:r>
            <a:endParaRPr lang="zh-CN" altLang="zh-CN" sz="1200">
              <a:solidFill>
                <a:schemeClr val="tx1">
                  <a:lumMod val="75000"/>
                  <a:lumOff val="25000"/>
                </a:schemeClr>
              </a:solidFill>
            </a:endParaRPr>
          </a:p>
          <a:p>
            <a:r>
              <a:rPr lang="en-US" altLang="zh-CN" sz="1200">
                <a:solidFill>
                  <a:schemeClr val="tx1">
                    <a:lumMod val="75000"/>
                    <a:lumOff val="25000"/>
                  </a:schemeClr>
                </a:solidFill>
              </a:rPr>
              <a:t>setosa          12          0             0</a:t>
            </a:r>
            <a:endParaRPr lang="zh-CN" altLang="zh-CN" sz="1200">
              <a:solidFill>
                <a:schemeClr val="tx1">
                  <a:lumMod val="75000"/>
                  <a:lumOff val="25000"/>
                </a:schemeClr>
              </a:solidFill>
            </a:endParaRPr>
          </a:p>
          <a:p>
            <a:r>
              <a:rPr lang="en-US" altLang="zh-CN" sz="1200">
                <a:solidFill>
                  <a:schemeClr val="tx1">
                    <a:lumMod val="75000"/>
                    <a:lumOff val="25000"/>
                  </a:schemeClr>
                </a:solidFill>
              </a:rPr>
              <a:t>versicolor       0         21             0</a:t>
            </a:r>
            <a:endParaRPr lang="zh-CN" altLang="zh-CN" sz="1200">
              <a:solidFill>
                <a:schemeClr val="tx1">
                  <a:lumMod val="75000"/>
                  <a:lumOff val="25000"/>
                </a:schemeClr>
              </a:solidFill>
            </a:endParaRPr>
          </a:p>
          <a:p>
            <a:r>
              <a:rPr lang="en-US" altLang="zh-CN" sz="1200">
                <a:solidFill>
                  <a:schemeClr val="tx1">
                    <a:lumMod val="75000"/>
                    <a:lumOff val="25000"/>
                  </a:schemeClr>
                </a:solidFill>
              </a:rPr>
              <a:t>virginica        0          0             17</a:t>
            </a:r>
            <a:endParaRPr lang="zh-CN" altLang="zh-CN" sz="1200">
              <a:solidFill>
                <a:schemeClr val="tx1">
                  <a:lumMod val="75000"/>
                  <a:lumOff val="25000"/>
                </a:schemeClr>
              </a:solidFill>
            </a:endParaRPr>
          </a:p>
          <a:p>
            <a:endParaRPr lang="zh-CN" altLang="en-US" sz="1200">
              <a:solidFill>
                <a:schemeClr val="tx1">
                  <a:lumMod val="75000"/>
                  <a:lumOff val="25000"/>
                </a:schemeClr>
              </a:solidFill>
            </a:endParaRPr>
          </a:p>
        </p:txBody>
      </p:sp>
      <p:sp>
        <p:nvSpPr>
          <p:cNvPr id="28" name="矩形 27"/>
          <p:cNvSpPr/>
          <p:nvPr/>
        </p:nvSpPr>
        <p:spPr>
          <a:xfrm>
            <a:off x="819150" y="3467100"/>
            <a:ext cx="1929732" cy="7493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kknn</a:t>
            </a:r>
            <a:r>
              <a:rPr lang="zh-CN" altLang="zh-CN" smtClean="0"/>
              <a:t>函数</a:t>
            </a:r>
            <a:r>
              <a:rPr lang="zh-CN" altLang="en-US" smtClean="0"/>
              <a:t>的使用</a:t>
            </a:r>
            <a:endParaRPr lang="zh-CN" altLang="en-US" b="1"/>
          </a:p>
        </p:txBody>
      </p:sp>
      <p:sp>
        <p:nvSpPr>
          <p:cNvPr id="29" name="文本框 6"/>
          <p:cNvSpPr txBox="1"/>
          <p:nvPr/>
        </p:nvSpPr>
        <p:spPr>
          <a:xfrm>
            <a:off x="290307" y="86924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30" name="椭圆 29"/>
          <p:cNvSpPr/>
          <p:nvPr/>
        </p:nvSpPr>
        <p:spPr>
          <a:xfrm>
            <a:off x="214742" y="97841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3" name="文本框 6"/>
          <p:cNvSpPr txBox="1"/>
          <p:nvPr/>
        </p:nvSpPr>
        <p:spPr>
          <a:xfrm>
            <a:off x="433181" y="1278817"/>
            <a:ext cx="3031599"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dirty="0" smtClean="0">
                <a:solidFill>
                  <a:srgbClr val="3D89BC"/>
                </a:solidFill>
              </a:rPr>
              <a:t>分类与预测算法</a:t>
            </a:r>
            <a:r>
              <a:rPr lang="en-US" altLang="zh-CN" b="1" dirty="0" smtClean="0">
                <a:solidFill>
                  <a:srgbClr val="3D89BC"/>
                </a:solidFill>
              </a:rPr>
              <a:t>—</a:t>
            </a:r>
            <a:r>
              <a:rPr lang="zh-CN" altLang="en-US" b="1" dirty="0" smtClean="0">
                <a:solidFill>
                  <a:srgbClr val="3D89BC"/>
                </a:solidFill>
              </a:rPr>
              <a:t>决策树</a:t>
            </a:r>
            <a:endParaRPr lang="zh-CN" altLang="en-US" b="1" dirty="0">
              <a:solidFill>
                <a:srgbClr val="3D89BC"/>
              </a:solidFill>
            </a:endParaRPr>
          </a:p>
        </p:txBody>
      </p:sp>
      <p:pic>
        <p:nvPicPr>
          <p:cNvPr id="2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pic>
        <p:nvPicPr>
          <p:cNvPr id="1026" name="图片 20" descr="说明: E:\海婷\董亚峰\大数据\1213大数据定稿\大数据最终图\at51.t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75493" y="3018336"/>
            <a:ext cx="3573463" cy="232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1701132" y="5491655"/>
            <a:ext cx="2134436" cy="261610"/>
          </a:xfrm>
          <a:prstGeom prst="rect">
            <a:avLst/>
          </a:prstGeom>
          <a:noFill/>
        </p:spPr>
        <p:txBody>
          <a:bodyPr wrap="square" rtlCol="0">
            <a:spAutoFit/>
          </a:bodyPr>
          <a:lstStyle/>
          <a:p>
            <a:r>
              <a:rPr lang="en-US" altLang="zh-CN" sz="1100" b="1" dirty="0">
                <a:solidFill>
                  <a:schemeClr val="tx1">
                    <a:lumMod val="75000"/>
                    <a:lumOff val="25000"/>
                  </a:schemeClr>
                </a:solidFill>
              </a:rPr>
              <a:t>iris</a:t>
            </a:r>
            <a:r>
              <a:rPr lang="zh-CN" altLang="zh-CN" sz="1100" b="1" dirty="0">
                <a:solidFill>
                  <a:schemeClr val="tx1">
                    <a:lumMod val="75000"/>
                    <a:lumOff val="25000"/>
                  </a:schemeClr>
                </a:solidFill>
              </a:rPr>
              <a:t>数据集的</a:t>
            </a:r>
            <a:r>
              <a:rPr lang="zh-CN" altLang="zh-CN" sz="1100" b="1" dirty="0" smtClean="0">
                <a:solidFill>
                  <a:schemeClr val="tx1">
                    <a:lumMod val="75000"/>
                    <a:lumOff val="25000"/>
                  </a:schemeClr>
                </a:solidFill>
              </a:rPr>
              <a:t>决策树</a:t>
            </a:r>
            <a:endParaRPr lang="zh-CN" altLang="en-US" sz="1100" b="1" dirty="0">
              <a:solidFill>
                <a:schemeClr val="tx1">
                  <a:lumMod val="75000"/>
                  <a:lumOff val="25000"/>
                </a:schemeClr>
              </a:solidFill>
            </a:endParaRPr>
          </a:p>
        </p:txBody>
      </p:sp>
      <p:sp>
        <p:nvSpPr>
          <p:cNvPr id="30" name="矩形 29"/>
          <p:cNvSpPr/>
          <p:nvPr/>
        </p:nvSpPr>
        <p:spPr>
          <a:xfrm>
            <a:off x="452232" y="1729544"/>
            <a:ext cx="8448641" cy="784830"/>
          </a:xfrm>
          <a:prstGeom prst="rect">
            <a:avLst/>
          </a:prstGeom>
          <a:solidFill>
            <a:srgbClr val="EAEAEA"/>
          </a:solidFill>
        </p:spPr>
        <p:txBody>
          <a:bodyPr wrap="square">
            <a:spAutoFit/>
          </a:bodyPr>
          <a:lstStyle/>
          <a:p>
            <a:pPr>
              <a:lnSpc>
                <a:spcPts val="2700"/>
              </a:lnSpc>
            </a:pPr>
            <a:r>
              <a:rPr lang="zh-CN" altLang="zh-CN">
                <a:solidFill>
                  <a:schemeClr val="tx1">
                    <a:lumMod val="75000"/>
                    <a:lumOff val="25000"/>
                  </a:schemeClr>
                </a:solidFill>
              </a:rPr>
              <a:t>决策树（</a:t>
            </a:r>
            <a:r>
              <a:rPr lang="en-US" altLang="zh-CN">
                <a:solidFill>
                  <a:schemeClr val="tx1">
                    <a:lumMod val="75000"/>
                    <a:lumOff val="25000"/>
                  </a:schemeClr>
                </a:solidFill>
              </a:rPr>
              <a:t>Decision Tree</a:t>
            </a:r>
            <a:r>
              <a:rPr lang="zh-CN" altLang="zh-CN">
                <a:solidFill>
                  <a:schemeClr val="tx1">
                    <a:lumMod val="75000"/>
                    <a:lumOff val="25000"/>
                  </a:schemeClr>
                </a:solidFill>
              </a:rPr>
              <a:t>）是一种依托于分类、训练上的预测树，根据已知预测、归类</a:t>
            </a:r>
            <a:r>
              <a:rPr lang="zh-CN" altLang="zh-CN" smtClean="0">
                <a:solidFill>
                  <a:schemeClr val="tx1">
                    <a:lumMod val="75000"/>
                    <a:lumOff val="25000"/>
                  </a:schemeClr>
                </a:solidFill>
              </a:rPr>
              <a:t>未来</a:t>
            </a:r>
            <a:endParaRPr lang="zh-CN" altLang="en-US" dirty="0">
              <a:solidFill>
                <a:schemeClr val="tx1">
                  <a:lumMod val="75000"/>
                  <a:lumOff val="25000"/>
                </a:schemeClr>
              </a:solidFill>
            </a:endParaRPr>
          </a:p>
        </p:txBody>
      </p:sp>
      <p:sp>
        <p:nvSpPr>
          <p:cNvPr id="31" name="矩形 30"/>
          <p:cNvSpPr/>
          <p:nvPr/>
        </p:nvSpPr>
        <p:spPr>
          <a:xfrm>
            <a:off x="5732037" y="3209516"/>
            <a:ext cx="2529901" cy="476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311305" y="3258341"/>
            <a:ext cx="1338828" cy="369332"/>
          </a:xfrm>
          <a:prstGeom prst="rect">
            <a:avLst/>
          </a:prstGeom>
        </p:spPr>
        <p:txBody>
          <a:bodyPr wrap="none">
            <a:spAutoFit/>
          </a:bodyPr>
          <a:lstStyle/>
          <a:p>
            <a:pPr algn="ctr"/>
            <a:r>
              <a:rPr lang="zh-CN" altLang="zh-CN" b="1" smtClean="0">
                <a:solidFill>
                  <a:schemeClr val="bg1"/>
                </a:solidFill>
              </a:rPr>
              <a:t>生成树</a:t>
            </a:r>
            <a:r>
              <a:rPr lang="zh-CN" altLang="en-US" b="1" smtClean="0">
                <a:solidFill>
                  <a:schemeClr val="bg1"/>
                </a:solidFill>
              </a:rPr>
              <a:t>阶段</a:t>
            </a:r>
            <a:endParaRPr lang="zh-CN" altLang="en-US" b="1" dirty="0">
              <a:solidFill>
                <a:schemeClr val="bg1"/>
              </a:solidFill>
            </a:endParaRPr>
          </a:p>
        </p:txBody>
      </p:sp>
      <p:sp>
        <p:nvSpPr>
          <p:cNvPr id="33" name="下箭头 32"/>
          <p:cNvSpPr/>
          <p:nvPr/>
        </p:nvSpPr>
        <p:spPr>
          <a:xfrm>
            <a:off x="6358053" y="3837113"/>
            <a:ext cx="1159051" cy="56827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730244" y="4521235"/>
            <a:ext cx="2531694" cy="4766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155730" y="4570060"/>
            <a:ext cx="1800493" cy="369332"/>
          </a:xfrm>
          <a:prstGeom prst="rect">
            <a:avLst/>
          </a:prstGeom>
        </p:spPr>
        <p:txBody>
          <a:bodyPr wrap="none">
            <a:spAutoFit/>
          </a:bodyPr>
          <a:lstStyle/>
          <a:p>
            <a:r>
              <a:rPr lang="zh-CN" altLang="zh-CN" b="1">
                <a:solidFill>
                  <a:schemeClr val="bg1"/>
                </a:solidFill>
              </a:rPr>
              <a:t>决策树修剪阶段</a:t>
            </a:r>
            <a:endParaRPr lang="zh-CN" altLang="en-US" b="1" dirty="0">
              <a:solidFill>
                <a:schemeClr val="bg1"/>
              </a:solidFill>
            </a:endParaRPr>
          </a:p>
        </p:txBody>
      </p:sp>
      <p:sp>
        <p:nvSpPr>
          <p:cNvPr id="27" name="文本框 6"/>
          <p:cNvSpPr txBox="1"/>
          <p:nvPr/>
        </p:nvSpPr>
        <p:spPr>
          <a:xfrm>
            <a:off x="290307" y="840667"/>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28" name="椭圆 27"/>
          <p:cNvSpPr/>
          <p:nvPr/>
        </p:nvSpPr>
        <p:spPr>
          <a:xfrm>
            <a:off x="214742" y="94983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3" name="文本框 6"/>
          <p:cNvSpPr txBox="1"/>
          <p:nvPr/>
        </p:nvSpPr>
        <p:spPr>
          <a:xfrm>
            <a:off x="433181" y="1278817"/>
            <a:ext cx="3493264"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dirty="0" smtClean="0">
                <a:solidFill>
                  <a:srgbClr val="3D89BC"/>
                </a:solidFill>
              </a:rPr>
              <a:t>分类与预测算法</a:t>
            </a:r>
            <a:r>
              <a:rPr lang="en-US" altLang="zh-CN" b="1" dirty="0" smtClean="0">
                <a:solidFill>
                  <a:srgbClr val="3D89BC"/>
                </a:solidFill>
              </a:rPr>
              <a:t>—</a:t>
            </a:r>
            <a:r>
              <a:rPr lang="zh-CN" altLang="en-US" b="1" dirty="0" smtClean="0">
                <a:solidFill>
                  <a:srgbClr val="3D89BC"/>
                </a:solidFill>
              </a:rPr>
              <a:t>支持向量机</a:t>
            </a:r>
            <a:endParaRPr lang="zh-CN" altLang="en-US" b="1" dirty="0">
              <a:solidFill>
                <a:srgbClr val="3D89BC"/>
              </a:solidFill>
            </a:endParaRPr>
          </a:p>
        </p:txBody>
      </p:sp>
      <p:pic>
        <p:nvPicPr>
          <p:cNvPr id="2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0" name="矩形 29"/>
          <p:cNvSpPr/>
          <p:nvPr/>
        </p:nvSpPr>
        <p:spPr>
          <a:xfrm>
            <a:off x="452232" y="1729544"/>
            <a:ext cx="8448641" cy="753220"/>
          </a:xfrm>
          <a:prstGeom prst="rect">
            <a:avLst/>
          </a:prstGeom>
          <a:solidFill>
            <a:srgbClr val="EAEAEA"/>
          </a:solidFill>
        </p:spPr>
        <p:txBody>
          <a:bodyPr wrap="square">
            <a:spAutoFit/>
          </a:bodyPr>
          <a:lstStyle/>
          <a:p>
            <a:pPr>
              <a:lnSpc>
                <a:spcPts val="2700"/>
              </a:lnSpc>
            </a:pPr>
            <a:r>
              <a:rPr lang="zh-CN" altLang="zh-CN">
                <a:solidFill>
                  <a:schemeClr val="tx1">
                    <a:lumMod val="75000"/>
                    <a:lumOff val="25000"/>
                  </a:schemeClr>
                </a:solidFill>
              </a:rPr>
              <a:t>支持向量机（</a:t>
            </a:r>
            <a:r>
              <a:rPr lang="en-US" altLang="zh-CN">
                <a:solidFill>
                  <a:schemeClr val="tx1">
                    <a:lumMod val="75000"/>
                    <a:lumOff val="25000"/>
                  </a:schemeClr>
                </a:solidFill>
              </a:rPr>
              <a:t>Support Vector Machine</a:t>
            </a:r>
            <a:r>
              <a:rPr lang="zh-CN" altLang="zh-CN">
                <a:solidFill>
                  <a:schemeClr val="tx1">
                    <a:lumMod val="75000"/>
                    <a:lumOff val="25000"/>
                  </a:schemeClr>
                </a:solidFill>
              </a:rPr>
              <a:t>，</a:t>
            </a:r>
            <a:r>
              <a:rPr lang="en-US" altLang="zh-CN">
                <a:solidFill>
                  <a:schemeClr val="tx1">
                    <a:lumMod val="75000"/>
                    <a:lumOff val="25000"/>
                  </a:schemeClr>
                </a:solidFill>
              </a:rPr>
              <a:t>SVM</a:t>
            </a:r>
            <a:r>
              <a:rPr lang="zh-CN" altLang="zh-CN">
                <a:solidFill>
                  <a:schemeClr val="tx1">
                    <a:lumMod val="75000"/>
                    <a:lumOff val="25000"/>
                  </a:schemeClr>
                </a:solidFill>
              </a:rPr>
              <a:t>）是一个二分类的办法，即将数据集中的数据分为两类</a:t>
            </a:r>
            <a:endParaRPr lang="zh-CN" altLang="en-US" dirty="0">
              <a:solidFill>
                <a:schemeClr val="tx1">
                  <a:lumMod val="75000"/>
                  <a:lumOff val="25000"/>
                </a:schemeClr>
              </a:solidFill>
            </a:endParaRPr>
          </a:p>
        </p:txBody>
      </p:sp>
      <p:pic>
        <p:nvPicPr>
          <p:cNvPr id="2050" name="图片 26" descr="说明: E:\海婷\董亚峰\大数据\1213大数据定稿\大数据最终图\t92.t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793749" y="2971516"/>
            <a:ext cx="3276600" cy="23075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27" descr="说明: E:\海婷\董亚峰\大数据\1213大数据定稿\大数据最终图\t93.tif"/>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4916109" y="2971480"/>
            <a:ext cx="3261154" cy="230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1628107" y="5434505"/>
            <a:ext cx="2400299" cy="261610"/>
          </a:xfrm>
          <a:prstGeom prst="rect">
            <a:avLst/>
          </a:prstGeom>
          <a:noFill/>
        </p:spPr>
        <p:txBody>
          <a:bodyPr wrap="square" rtlCol="0">
            <a:spAutoFit/>
          </a:bodyPr>
          <a:lstStyle/>
          <a:p>
            <a:r>
              <a:rPr lang="en-US" altLang="zh-CN" sz="1100" b="1" dirty="0">
                <a:solidFill>
                  <a:schemeClr val="tx1">
                    <a:lumMod val="75000"/>
                    <a:lumOff val="25000"/>
                  </a:schemeClr>
                </a:solidFill>
              </a:rPr>
              <a:t>SVM</a:t>
            </a:r>
            <a:r>
              <a:rPr lang="zh-CN" altLang="zh-CN" sz="1100" b="1" dirty="0">
                <a:solidFill>
                  <a:schemeClr val="tx1">
                    <a:lumMod val="75000"/>
                    <a:lumOff val="25000"/>
                  </a:schemeClr>
                </a:solidFill>
              </a:rPr>
              <a:t>中的超平面</a:t>
            </a:r>
            <a:r>
              <a:rPr lang="zh-CN" altLang="zh-CN" sz="1100" b="1" dirty="0" smtClean="0">
                <a:solidFill>
                  <a:schemeClr val="tx1">
                    <a:lumMod val="75000"/>
                    <a:lumOff val="25000"/>
                  </a:schemeClr>
                </a:solidFill>
              </a:rPr>
              <a:t>对比</a:t>
            </a:r>
            <a:endParaRPr lang="zh-CN" altLang="en-US" sz="1100" b="1" dirty="0">
              <a:solidFill>
                <a:schemeClr val="tx1">
                  <a:lumMod val="75000"/>
                  <a:lumOff val="25000"/>
                </a:schemeClr>
              </a:solidFill>
            </a:endParaRPr>
          </a:p>
        </p:txBody>
      </p:sp>
      <p:sp>
        <p:nvSpPr>
          <p:cNvPr id="37" name="TextBox 36"/>
          <p:cNvSpPr txBox="1"/>
          <p:nvPr/>
        </p:nvSpPr>
        <p:spPr>
          <a:xfrm>
            <a:off x="5772953" y="5434505"/>
            <a:ext cx="2504272" cy="261610"/>
          </a:xfrm>
          <a:prstGeom prst="rect">
            <a:avLst/>
          </a:prstGeom>
          <a:noFill/>
        </p:spPr>
        <p:txBody>
          <a:bodyPr wrap="square" rtlCol="0">
            <a:spAutoFit/>
          </a:bodyPr>
          <a:lstStyle/>
          <a:p>
            <a:r>
              <a:rPr lang="zh-CN" altLang="zh-CN" sz="1100" b="1" dirty="0">
                <a:solidFill>
                  <a:schemeClr val="tx1">
                    <a:lumMod val="75000"/>
                    <a:lumOff val="25000"/>
                  </a:schemeClr>
                </a:solidFill>
              </a:rPr>
              <a:t>利用超平面分割数据集</a:t>
            </a:r>
            <a:endParaRPr lang="zh-CN" altLang="en-US" sz="1100" b="1" dirty="0">
              <a:solidFill>
                <a:schemeClr val="tx1">
                  <a:lumMod val="75000"/>
                  <a:lumOff val="25000"/>
                </a:schemeClr>
              </a:solidFill>
            </a:endParaRPr>
          </a:p>
        </p:txBody>
      </p:sp>
      <p:sp>
        <p:nvSpPr>
          <p:cNvPr id="29" name="文本框 6"/>
          <p:cNvSpPr txBox="1"/>
          <p:nvPr/>
        </p:nvSpPr>
        <p:spPr>
          <a:xfrm>
            <a:off x="290307" y="840667"/>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31" name="椭圆 30"/>
          <p:cNvSpPr/>
          <p:nvPr/>
        </p:nvSpPr>
        <p:spPr>
          <a:xfrm>
            <a:off x="214742" y="94983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文本框 6"/>
          <p:cNvSpPr txBox="1"/>
          <p:nvPr/>
        </p:nvSpPr>
        <p:spPr>
          <a:xfrm>
            <a:off x="433181" y="1278817"/>
            <a:ext cx="2239716"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聚类算法及其</a:t>
            </a:r>
            <a:r>
              <a:rPr lang="en-US" altLang="zh-CN" b="1" dirty="0">
                <a:solidFill>
                  <a:srgbClr val="3D89BC"/>
                </a:solidFill>
              </a:rPr>
              <a:t>R</a:t>
            </a:r>
            <a:r>
              <a:rPr lang="zh-CN" altLang="zh-CN" b="1" dirty="0">
                <a:solidFill>
                  <a:srgbClr val="3D89BC"/>
                </a:solidFill>
              </a:rPr>
              <a:t>包</a:t>
            </a:r>
            <a:endParaRPr lang="zh-CN" altLang="en-US" b="1" dirty="0">
              <a:solidFill>
                <a:srgbClr val="3D89BC"/>
              </a:solidFill>
            </a:endParaRPr>
          </a:p>
        </p:txBody>
      </p:sp>
      <p:sp>
        <p:nvSpPr>
          <p:cNvPr id="14" name="圆角矩形 13"/>
          <p:cNvSpPr/>
          <p:nvPr/>
        </p:nvSpPr>
        <p:spPr>
          <a:xfrm>
            <a:off x="685799" y="3685862"/>
            <a:ext cx="7772400" cy="1755648"/>
          </a:xfrm>
          <a:prstGeom prst="roundRect">
            <a:avLst>
              <a:gd name="adj" fmla="val 11459"/>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23850" y="1735979"/>
            <a:ext cx="7863840" cy="874407"/>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zh-CN">
                <a:solidFill>
                  <a:schemeClr val="tx1">
                    <a:lumMod val="75000"/>
                    <a:lumOff val="25000"/>
                  </a:schemeClr>
                </a:solidFill>
              </a:rPr>
              <a:t>“聚类”是根据“物以类聚”的原理，将本身没有类别的样本聚集成不同的组（或称为簇），并对每个簇进行描述的过程</a:t>
            </a:r>
            <a:endParaRPr lang="zh-CN" altLang="en-US">
              <a:solidFill>
                <a:schemeClr val="tx1">
                  <a:lumMod val="75000"/>
                  <a:lumOff val="25000"/>
                </a:schemeClr>
              </a:solidFill>
            </a:endParaRPr>
          </a:p>
        </p:txBody>
      </p:sp>
      <p:sp>
        <p:nvSpPr>
          <p:cNvPr id="16" name="矩形 15"/>
          <p:cNvSpPr/>
          <p:nvPr/>
        </p:nvSpPr>
        <p:spPr>
          <a:xfrm>
            <a:off x="323850" y="2718273"/>
            <a:ext cx="7863840" cy="458908"/>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zh-CN">
                <a:solidFill>
                  <a:schemeClr val="tx1">
                    <a:lumMod val="75000"/>
                    <a:lumOff val="25000"/>
                  </a:schemeClr>
                </a:solidFill>
              </a:rPr>
              <a:t>常用的聚类算法主要包括</a:t>
            </a:r>
            <a:r>
              <a:rPr lang="en-US" altLang="zh-CN">
                <a:solidFill>
                  <a:schemeClr val="tx1">
                    <a:lumMod val="75000"/>
                    <a:lumOff val="25000"/>
                  </a:schemeClr>
                </a:solidFill>
              </a:rPr>
              <a:t>K-means</a:t>
            </a:r>
            <a:r>
              <a:rPr lang="zh-CN" altLang="zh-CN">
                <a:solidFill>
                  <a:schemeClr val="tx1">
                    <a:lumMod val="75000"/>
                    <a:lumOff val="25000"/>
                  </a:schemeClr>
                </a:solidFill>
              </a:rPr>
              <a:t>聚类、层次聚类和基于密度的聚类</a:t>
            </a:r>
            <a:endParaRPr lang="zh-CN" altLang="en-US">
              <a:solidFill>
                <a:schemeClr val="tx1">
                  <a:lumMod val="75000"/>
                  <a:lumOff val="25000"/>
                </a:schemeClr>
              </a:solidFill>
            </a:endParaRPr>
          </a:p>
        </p:txBody>
      </p:sp>
      <p:sp>
        <p:nvSpPr>
          <p:cNvPr id="11" name="矩形 10"/>
          <p:cNvSpPr/>
          <p:nvPr/>
        </p:nvSpPr>
        <p:spPr>
          <a:xfrm>
            <a:off x="1028700" y="4216400"/>
            <a:ext cx="1828800" cy="749300"/>
          </a:xfrm>
          <a:prstGeom prst="rect">
            <a:avLst/>
          </a:prstGeom>
          <a:solidFill>
            <a:schemeClr val="bg1">
              <a:lumMod val="5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t>K-means</a:t>
            </a:r>
            <a:r>
              <a:rPr lang="zh-CN" altLang="zh-CN" b="1"/>
              <a:t>聚类</a:t>
            </a:r>
            <a:endParaRPr lang="zh-CN" altLang="en-US" b="1"/>
          </a:p>
        </p:txBody>
      </p:sp>
      <p:sp>
        <p:nvSpPr>
          <p:cNvPr id="21" name="矩形 20"/>
          <p:cNvSpPr/>
          <p:nvPr/>
        </p:nvSpPr>
        <p:spPr>
          <a:xfrm>
            <a:off x="3693999" y="4216400"/>
            <a:ext cx="1644197" cy="749300"/>
          </a:xfrm>
          <a:prstGeom prst="rect">
            <a:avLst/>
          </a:prstGeom>
          <a:solidFill>
            <a:srgbClr val="00808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t>层次聚类</a:t>
            </a:r>
            <a:endParaRPr lang="zh-CN" altLang="en-US" b="1"/>
          </a:p>
        </p:txBody>
      </p:sp>
      <p:sp>
        <p:nvSpPr>
          <p:cNvPr id="22" name="矩形 21"/>
          <p:cNvSpPr/>
          <p:nvPr/>
        </p:nvSpPr>
        <p:spPr>
          <a:xfrm>
            <a:off x="6019800" y="4216400"/>
            <a:ext cx="1983696" cy="749300"/>
          </a:xfrm>
          <a:prstGeom prst="rect">
            <a:avLst/>
          </a:prstGeom>
          <a:solidFill>
            <a:srgbClr val="0070C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a:t>基于密度的聚类</a:t>
            </a:r>
            <a:endParaRPr lang="zh-CN" altLang="en-US" b="1"/>
          </a:p>
        </p:txBody>
      </p:sp>
      <p:pic>
        <p:nvPicPr>
          <p:cNvPr id="1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8" name="文本框 6"/>
          <p:cNvSpPr txBox="1"/>
          <p:nvPr/>
        </p:nvSpPr>
        <p:spPr>
          <a:xfrm>
            <a:off x="290307" y="77399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29" name="椭圆 28"/>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文本框 6"/>
          <p:cNvSpPr txBox="1"/>
          <p:nvPr/>
        </p:nvSpPr>
        <p:spPr>
          <a:xfrm>
            <a:off x="433181" y="1278817"/>
            <a:ext cx="3980577"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聚类算法及其</a:t>
            </a:r>
            <a:r>
              <a:rPr lang="en-US" altLang="zh-CN" b="1" dirty="0">
                <a:solidFill>
                  <a:srgbClr val="3D89BC"/>
                </a:solidFill>
              </a:rPr>
              <a:t>R</a:t>
            </a:r>
            <a:r>
              <a:rPr lang="zh-CN" altLang="zh-CN" b="1" dirty="0" smtClean="0">
                <a:solidFill>
                  <a:srgbClr val="3D89BC"/>
                </a:solidFill>
              </a:rPr>
              <a:t>包</a:t>
            </a:r>
            <a:r>
              <a:rPr lang="en-US" altLang="zh-CN" b="1" dirty="0" smtClean="0">
                <a:solidFill>
                  <a:srgbClr val="3D89BC"/>
                </a:solidFill>
              </a:rPr>
              <a:t>—</a:t>
            </a:r>
            <a:r>
              <a:rPr lang="en-US" altLang="zh-CN" b="1" dirty="0">
                <a:solidFill>
                  <a:srgbClr val="3D89BC"/>
                </a:solidFill>
              </a:rPr>
              <a:t>K-means</a:t>
            </a:r>
            <a:r>
              <a:rPr lang="zh-CN" altLang="zh-CN" b="1" dirty="0">
                <a:solidFill>
                  <a:srgbClr val="3D89BC"/>
                </a:solidFill>
              </a:rPr>
              <a:t>聚类</a:t>
            </a:r>
            <a:endParaRPr lang="zh-CN" altLang="en-US" b="1" dirty="0">
              <a:solidFill>
                <a:srgbClr val="3D89BC"/>
              </a:solidFill>
            </a:endParaRPr>
          </a:p>
        </p:txBody>
      </p:sp>
      <p:pic>
        <p:nvPicPr>
          <p:cNvPr id="1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8" name="矩形 27"/>
          <p:cNvSpPr/>
          <p:nvPr/>
        </p:nvSpPr>
        <p:spPr>
          <a:xfrm>
            <a:off x="452232" y="1729544"/>
            <a:ext cx="8448641" cy="438582"/>
          </a:xfrm>
          <a:prstGeom prst="rect">
            <a:avLst/>
          </a:prstGeom>
          <a:solidFill>
            <a:srgbClr val="EAEAEA"/>
          </a:solidFill>
        </p:spPr>
        <p:txBody>
          <a:bodyPr wrap="square">
            <a:spAutoFit/>
          </a:bodyPr>
          <a:lstStyle/>
          <a:p>
            <a:pPr>
              <a:lnSpc>
                <a:spcPts val="2700"/>
              </a:lnSpc>
            </a:pPr>
            <a:r>
              <a:rPr lang="zh-CN" altLang="zh-CN">
                <a:solidFill>
                  <a:schemeClr val="tx1">
                    <a:lumMod val="75000"/>
                    <a:lumOff val="25000"/>
                  </a:schemeClr>
                </a:solidFill>
              </a:rPr>
              <a:t>同一聚类中的对象相似度较高；而不同聚类中的对象相似度</a:t>
            </a:r>
            <a:r>
              <a:rPr lang="zh-CN" altLang="zh-CN" smtClean="0">
                <a:solidFill>
                  <a:schemeClr val="tx1">
                    <a:lumMod val="75000"/>
                    <a:lumOff val="25000"/>
                  </a:schemeClr>
                </a:solidFill>
              </a:rPr>
              <a:t>较小</a:t>
            </a:r>
            <a:endParaRPr lang="zh-CN" altLang="en-US" dirty="0">
              <a:solidFill>
                <a:schemeClr val="tx1">
                  <a:lumMod val="75000"/>
                  <a:lumOff val="25000"/>
                </a:schemeClr>
              </a:solidFill>
            </a:endParaRPr>
          </a:p>
        </p:txBody>
      </p:sp>
      <p:pic>
        <p:nvPicPr>
          <p:cNvPr id="3074" name="图片 3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t="1884" b="2287"/>
          <a:stretch>
            <a:fillRect/>
          </a:stretch>
        </p:blipFill>
        <p:spPr bwMode="auto">
          <a:xfrm>
            <a:off x="2213768" y="2327274"/>
            <a:ext cx="4691857" cy="3267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3469085" y="5687207"/>
            <a:ext cx="4301181" cy="261610"/>
          </a:xfrm>
          <a:prstGeom prst="rect">
            <a:avLst/>
          </a:prstGeom>
          <a:noFill/>
        </p:spPr>
        <p:txBody>
          <a:bodyPr wrap="square" rtlCol="0">
            <a:spAutoFit/>
          </a:bodyPr>
          <a:lstStyle/>
          <a:p>
            <a:r>
              <a:rPr lang="zh-CN" altLang="zh-CN" sz="1100" b="1" dirty="0">
                <a:solidFill>
                  <a:schemeClr val="tx1">
                    <a:lumMod val="75000"/>
                    <a:lumOff val="25000"/>
                  </a:schemeClr>
                </a:solidFill>
              </a:rPr>
              <a:t>部分鸢尾花数据的</a:t>
            </a:r>
            <a:r>
              <a:rPr lang="en-US" altLang="zh-CN" sz="1100" b="1" dirty="0">
                <a:solidFill>
                  <a:schemeClr val="tx1">
                    <a:lumMod val="75000"/>
                    <a:lumOff val="25000"/>
                  </a:schemeClr>
                </a:solidFill>
              </a:rPr>
              <a:t>3-means</a:t>
            </a:r>
            <a:r>
              <a:rPr lang="zh-CN" altLang="zh-CN" sz="1100" b="1" dirty="0">
                <a:solidFill>
                  <a:schemeClr val="tx1">
                    <a:lumMod val="75000"/>
                    <a:lumOff val="25000"/>
                  </a:schemeClr>
                </a:solidFill>
              </a:rPr>
              <a:t>聚类</a:t>
            </a:r>
            <a:r>
              <a:rPr lang="zh-CN" altLang="zh-CN" sz="1100" b="1" dirty="0" smtClean="0">
                <a:solidFill>
                  <a:schemeClr val="tx1">
                    <a:lumMod val="75000"/>
                    <a:lumOff val="25000"/>
                  </a:schemeClr>
                </a:solidFill>
              </a:rPr>
              <a:t>结果</a:t>
            </a:r>
            <a:endParaRPr lang="zh-CN" altLang="en-US" sz="1100" b="1" dirty="0">
              <a:solidFill>
                <a:schemeClr val="tx1">
                  <a:lumMod val="75000"/>
                  <a:lumOff val="25000"/>
                </a:schemeClr>
              </a:solidFill>
            </a:endParaRPr>
          </a:p>
        </p:txBody>
      </p:sp>
      <p:sp>
        <p:nvSpPr>
          <p:cNvPr id="22" name="文本框 6"/>
          <p:cNvSpPr txBox="1"/>
          <p:nvPr/>
        </p:nvSpPr>
        <p:spPr>
          <a:xfrm>
            <a:off x="290307" y="77399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30" name="椭圆 29"/>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文本框 6"/>
          <p:cNvSpPr txBox="1"/>
          <p:nvPr/>
        </p:nvSpPr>
        <p:spPr>
          <a:xfrm>
            <a:off x="433181" y="1278817"/>
            <a:ext cx="3424335"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聚类算法及其</a:t>
            </a:r>
            <a:r>
              <a:rPr lang="en-US" altLang="zh-CN" b="1" dirty="0">
                <a:solidFill>
                  <a:srgbClr val="3D89BC"/>
                </a:solidFill>
              </a:rPr>
              <a:t>R</a:t>
            </a:r>
            <a:r>
              <a:rPr lang="zh-CN" altLang="zh-CN" b="1" dirty="0" smtClean="0">
                <a:solidFill>
                  <a:srgbClr val="3D89BC"/>
                </a:solidFill>
              </a:rPr>
              <a:t>包</a:t>
            </a:r>
            <a:r>
              <a:rPr lang="en-US" altLang="zh-CN" b="1" dirty="0" smtClean="0">
                <a:solidFill>
                  <a:srgbClr val="3D89BC"/>
                </a:solidFill>
              </a:rPr>
              <a:t>—</a:t>
            </a:r>
            <a:r>
              <a:rPr lang="zh-CN" altLang="zh-CN" b="1" dirty="0">
                <a:solidFill>
                  <a:srgbClr val="3D89BC"/>
                </a:solidFill>
              </a:rPr>
              <a:t>层次聚类</a:t>
            </a:r>
            <a:endParaRPr lang="zh-CN" altLang="en-US" b="1" dirty="0">
              <a:solidFill>
                <a:srgbClr val="3D89BC"/>
              </a:solidFill>
            </a:endParaRPr>
          </a:p>
        </p:txBody>
      </p:sp>
      <p:pic>
        <p:nvPicPr>
          <p:cNvPr id="1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8" name="矩形 27"/>
          <p:cNvSpPr/>
          <p:nvPr/>
        </p:nvSpPr>
        <p:spPr>
          <a:xfrm>
            <a:off x="452232" y="1729544"/>
            <a:ext cx="8448641" cy="784830"/>
          </a:xfrm>
          <a:prstGeom prst="rect">
            <a:avLst/>
          </a:prstGeom>
          <a:solidFill>
            <a:srgbClr val="EAEAEA"/>
          </a:solidFill>
        </p:spPr>
        <p:txBody>
          <a:bodyPr wrap="square">
            <a:spAutoFit/>
          </a:bodyPr>
          <a:lstStyle/>
          <a:p>
            <a:pPr>
              <a:lnSpc>
                <a:spcPts val="2700"/>
              </a:lnSpc>
            </a:pPr>
            <a:r>
              <a:rPr lang="zh-CN" altLang="zh-CN">
                <a:solidFill>
                  <a:schemeClr val="tx1">
                    <a:lumMod val="75000"/>
                    <a:lumOff val="25000"/>
                  </a:schemeClr>
                </a:solidFill>
              </a:rPr>
              <a:t>一层一层地进行聚类，可以从下而上地把小的</a:t>
            </a:r>
            <a:r>
              <a:rPr lang="en-US" altLang="zh-CN">
                <a:solidFill>
                  <a:schemeClr val="tx1">
                    <a:lumMod val="75000"/>
                    <a:lumOff val="25000"/>
                  </a:schemeClr>
                </a:solidFill>
              </a:rPr>
              <a:t>cluster</a:t>
            </a:r>
            <a:r>
              <a:rPr lang="zh-CN" altLang="zh-CN">
                <a:solidFill>
                  <a:schemeClr val="tx1">
                    <a:lumMod val="75000"/>
                    <a:lumOff val="25000"/>
                  </a:schemeClr>
                </a:solidFill>
              </a:rPr>
              <a:t>合并聚集，也可以从上而下地将大的</a:t>
            </a:r>
            <a:r>
              <a:rPr lang="en-US" altLang="zh-CN">
                <a:solidFill>
                  <a:schemeClr val="tx1">
                    <a:lumMod val="75000"/>
                    <a:lumOff val="25000"/>
                  </a:schemeClr>
                </a:solidFill>
              </a:rPr>
              <a:t>cluster</a:t>
            </a:r>
            <a:r>
              <a:rPr lang="zh-CN" altLang="zh-CN">
                <a:solidFill>
                  <a:schemeClr val="tx1">
                    <a:lumMod val="75000"/>
                    <a:lumOff val="25000"/>
                  </a:schemeClr>
                </a:solidFill>
              </a:rPr>
              <a:t>进行</a:t>
            </a:r>
            <a:r>
              <a:rPr lang="zh-CN" altLang="zh-CN" smtClean="0">
                <a:solidFill>
                  <a:schemeClr val="tx1">
                    <a:lumMod val="75000"/>
                    <a:lumOff val="25000"/>
                  </a:schemeClr>
                </a:solidFill>
              </a:rPr>
              <a:t>分割</a:t>
            </a:r>
            <a:endParaRPr lang="zh-CN" altLang="en-US" dirty="0">
              <a:solidFill>
                <a:schemeClr val="tx1">
                  <a:lumMod val="75000"/>
                  <a:lumOff val="25000"/>
                </a:schemeClr>
              </a:solidFill>
            </a:endParaRPr>
          </a:p>
        </p:txBody>
      </p:sp>
      <p:pic>
        <p:nvPicPr>
          <p:cNvPr id="4098" name="图片 18" descr="说明: E:\海婷\董亚峰\大数据\排版文件\大数据最终图\t96.t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t="1263"/>
          <a:stretch>
            <a:fillRect/>
          </a:stretch>
        </p:blipFill>
        <p:spPr bwMode="auto">
          <a:xfrm>
            <a:off x="2411587" y="2628899"/>
            <a:ext cx="4354622" cy="2944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3163565" y="5687207"/>
            <a:ext cx="4301181" cy="261610"/>
          </a:xfrm>
          <a:prstGeom prst="rect">
            <a:avLst/>
          </a:prstGeom>
          <a:noFill/>
        </p:spPr>
        <p:txBody>
          <a:bodyPr wrap="square" rtlCol="0">
            <a:spAutoFit/>
          </a:bodyPr>
          <a:lstStyle/>
          <a:p>
            <a:r>
              <a:rPr lang="en-US" altLang="zh-CN" sz="1100" b="1" dirty="0">
                <a:solidFill>
                  <a:schemeClr val="tx1">
                    <a:lumMod val="75000"/>
                    <a:lumOff val="25000"/>
                  </a:schemeClr>
                </a:solidFill>
              </a:rPr>
              <a:t>iris</a:t>
            </a:r>
            <a:r>
              <a:rPr lang="zh-CN" altLang="zh-CN" sz="1100" b="1" dirty="0">
                <a:solidFill>
                  <a:schemeClr val="tx1">
                    <a:lumMod val="75000"/>
                    <a:lumOff val="25000"/>
                  </a:schemeClr>
                </a:solidFill>
              </a:rPr>
              <a:t>数据集中</a:t>
            </a:r>
            <a:r>
              <a:rPr lang="en-US" altLang="zh-CN" sz="1100" b="1" dirty="0">
                <a:solidFill>
                  <a:schemeClr val="tx1">
                    <a:lumMod val="75000"/>
                    <a:lumOff val="25000"/>
                  </a:schemeClr>
                </a:solidFill>
              </a:rPr>
              <a:t>20</a:t>
            </a:r>
            <a:r>
              <a:rPr lang="zh-CN" altLang="zh-CN" sz="1100" b="1" dirty="0">
                <a:solidFill>
                  <a:schemeClr val="tx1">
                    <a:lumMod val="75000"/>
                    <a:lumOff val="25000"/>
                  </a:schemeClr>
                </a:solidFill>
              </a:rPr>
              <a:t>个样本的层次聚类</a:t>
            </a:r>
            <a:r>
              <a:rPr lang="zh-CN" altLang="zh-CN" sz="1100" b="1" dirty="0" smtClean="0">
                <a:solidFill>
                  <a:schemeClr val="tx1">
                    <a:lumMod val="75000"/>
                    <a:lumOff val="25000"/>
                  </a:schemeClr>
                </a:solidFill>
              </a:rPr>
              <a:t>结果</a:t>
            </a:r>
            <a:endParaRPr lang="zh-CN" altLang="en-US" sz="1100" b="1" dirty="0">
              <a:solidFill>
                <a:schemeClr val="tx1">
                  <a:lumMod val="75000"/>
                  <a:lumOff val="25000"/>
                </a:schemeClr>
              </a:solidFill>
            </a:endParaRPr>
          </a:p>
        </p:txBody>
      </p:sp>
      <p:sp>
        <p:nvSpPr>
          <p:cNvPr id="22" name="文本框 6"/>
          <p:cNvSpPr txBox="1"/>
          <p:nvPr/>
        </p:nvSpPr>
        <p:spPr>
          <a:xfrm>
            <a:off x="290307" y="77399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29" name="椭圆 28"/>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4600"/>
            <a:chOff x="365180" y="3011163"/>
            <a:chExt cx="8414657" cy="3784600"/>
          </a:xfrm>
        </p:grpSpPr>
        <p:sp>
          <p:nvSpPr>
            <p:cNvPr id="14" name="文本框 3"/>
            <p:cNvSpPr txBox="1"/>
            <p:nvPr/>
          </p:nvSpPr>
          <p:spPr>
            <a:xfrm>
              <a:off x="365180" y="3011163"/>
              <a:ext cx="8414657" cy="3784600"/>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被全国高校普遍采用，被引用量在国内计算机图书类排名居前。创办了知名的中国云计算（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文本框 6"/>
          <p:cNvSpPr txBox="1"/>
          <p:nvPr/>
        </p:nvSpPr>
        <p:spPr>
          <a:xfrm>
            <a:off x="433181" y="1278817"/>
            <a:ext cx="4116833"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聚类算法及其</a:t>
            </a:r>
            <a:r>
              <a:rPr lang="en-US" altLang="zh-CN" b="1" dirty="0">
                <a:solidFill>
                  <a:srgbClr val="3D89BC"/>
                </a:solidFill>
              </a:rPr>
              <a:t>R</a:t>
            </a:r>
            <a:r>
              <a:rPr lang="zh-CN" altLang="zh-CN" b="1" dirty="0" smtClean="0">
                <a:solidFill>
                  <a:srgbClr val="3D89BC"/>
                </a:solidFill>
              </a:rPr>
              <a:t>包</a:t>
            </a:r>
            <a:r>
              <a:rPr lang="en-US" altLang="zh-CN" b="1" dirty="0" smtClean="0">
                <a:solidFill>
                  <a:srgbClr val="3D89BC"/>
                </a:solidFill>
              </a:rPr>
              <a:t>—</a:t>
            </a:r>
            <a:r>
              <a:rPr lang="zh-CN" altLang="zh-CN" b="1" dirty="0">
                <a:solidFill>
                  <a:srgbClr val="3D89BC"/>
                </a:solidFill>
              </a:rPr>
              <a:t>基于密度的聚类</a:t>
            </a:r>
            <a:endParaRPr lang="zh-CN" altLang="en-US" b="1" dirty="0">
              <a:solidFill>
                <a:srgbClr val="3D89BC"/>
              </a:solidFill>
            </a:endParaRPr>
          </a:p>
        </p:txBody>
      </p:sp>
      <p:pic>
        <p:nvPicPr>
          <p:cNvPr id="1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pic>
        <p:nvPicPr>
          <p:cNvPr id="5122" name="图片 28" descr="说明: E:\海婷\董亚峰\大数据\1213大数据定稿\大数据最终图\t97.t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036075" y="2990186"/>
            <a:ext cx="2999120" cy="268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29" descr="说明: E:\海婷\董亚峰\大数据\1213大数据定稿\大数据最终图\t98.tif"/>
          <p:cNvPicPr>
            <a:picLocks noChangeArrowheads="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278080" y="2990186"/>
            <a:ext cx="2998800" cy="268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1701132" y="5764591"/>
            <a:ext cx="2514678" cy="261610"/>
          </a:xfrm>
          <a:prstGeom prst="rect">
            <a:avLst/>
          </a:prstGeom>
          <a:noFill/>
        </p:spPr>
        <p:txBody>
          <a:bodyPr wrap="square" rtlCol="0">
            <a:spAutoFit/>
          </a:bodyPr>
          <a:lstStyle/>
          <a:p>
            <a:r>
              <a:rPr lang="en-US" altLang="zh-CN" sz="1100" b="1" dirty="0">
                <a:solidFill>
                  <a:schemeClr val="tx1">
                    <a:lumMod val="75000"/>
                    <a:lumOff val="25000"/>
                  </a:schemeClr>
                </a:solidFill>
              </a:rPr>
              <a:t>DBSCAN</a:t>
            </a:r>
            <a:r>
              <a:rPr lang="zh-CN" altLang="zh-CN" sz="1100" b="1" dirty="0">
                <a:solidFill>
                  <a:schemeClr val="tx1">
                    <a:lumMod val="75000"/>
                    <a:lumOff val="25000"/>
                  </a:schemeClr>
                </a:solidFill>
              </a:rPr>
              <a:t>算法的数据集</a:t>
            </a:r>
            <a:endParaRPr lang="zh-CN" altLang="en-US" sz="1100" b="1" dirty="0">
              <a:solidFill>
                <a:schemeClr val="tx1">
                  <a:lumMod val="75000"/>
                  <a:lumOff val="25000"/>
                </a:schemeClr>
              </a:solidFill>
            </a:endParaRPr>
          </a:p>
        </p:txBody>
      </p:sp>
      <p:sp>
        <p:nvSpPr>
          <p:cNvPr id="39" name="TextBox 38"/>
          <p:cNvSpPr txBox="1"/>
          <p:nvPr/>
        </p:nvSpPr>
        <p:spPr>
          <a:xfrm>
            <a:off x="5868629" y="5755231"/>
            <a:ext cx="3275370" cy="261610"/>
          </a:xfrm>
          <a:prstGeom prst="rect">
            <a:avLst/>
          </a:prstGeom>
          <a:noFill/>
        </p:spPr>
        <p:txBody>
          <a:bodyPr wrap="square" rtlCol="0">
            <a:spAutoFit/>
          </a:bodyPr>
          <a:lstStyle/>
          <a:p>
            <a:r>
              <a:rPr lang="en-US" altLang="zh-CN" sz="1100" b="1" dirty="0">
                <a:solidFill>
                  <a:schemeClr val="tx1">
                    <a:lumMod val="75000"/>
                    <a:lumOff val="25000"/>
                  </a:schemeClr>
                </a:solidFill>
              </a:rPr>
              <a:t>DBSCAN</a:t>
            </a:r>
            <a:r>
              <a:rPr lang="zh-CN" altLang="zh-CN" sz="1100" b="1" dirty="0">
                <a:solidFill>
                  <a:schemeClr val="tx1">
                    <a:lumMod val="75000"/>
                    <a:lumOff val="25000"/>
                  </a:schemeClr>
                </a:solidFill>
              </a:rPr>
              <a:t>算法的密度聚类结果</a:t>
            </a:r>
            <a:endParaRPr lang="zh-CN" altLang="en-US" sz="1100" b="1" dirty="0">
              <a:solidFill>
                <a:schemeClr val="tx1">
                  <a:lumMod val="75000"/>
                  <a:lumOff val="25000"/>
                </a:schemeClr>
              </a:solidFill>
            </a:endParaRPr>
          </a:p>
        </p:txBody>
      </p:sp>
      <p:sp>
        <p:nvSpPr>
          <p:cNvPr id="40" name="矩形 39"/>
          <p:cNvSpPr/>
          <p:nvPr/>
        </p:nvSpPr>
        <p:spPr>
          <a:xfrm>
            <a:off x="1293449" y="1875691"/>
            <a:ext cx="1193800" cy="6743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541535" y="1858032"/>
            <a:ext cx="697627" cy="707886"/>
          </a:xfrm>
          <a:prstGeom prst="rect">
            <a:avLst/>
          </a:prstGeom>
        </p:spPr>
        <p:txBody>
          <a:bodyPr wrap="none">
            <a:spAutoFit/>
          </a:bodyPr>
          <a:lstStyle/>
          <a:p>
            <a:r>
              <a:rPr lang="zh-CN" altLang="en-US" sz="2000" smtClean="0">
                <a:solidFill>
                  <a:schemeClr val="bg1"/>
                </a:solidFill>
              </a:rPr>
              <a:t>关键</a:t>
            </a:r>
            <a:endParaRPr lang="en-US" altLang="zh-CN" sz="2000" smtClean="0">
              <a:solidFill>
                <a:schemeClr val="bg1"/>
              </a:solidFill>
            </a:endParaRPr>
          </a:p>
          <a:p>
            <a:r>
              <a:rPr lang="zh-CN" altLang="en-US" sz="2000">
                <a:solidFill>
                  <a:schemeClr val="bg1"/>
                </a:solidFill>
              </a:rPr>
              <a:t>参数</a:t>
            </a:r>
            <a:endParaRPr lang="zh-CN" altLang="en-US" sz="2000">
              <a:solidFill>
                <a:schemeClr val="bg1"/>
              </a:solidFill>
            </a:endParaRPr>
          </a:p>
        </p:txBody>
      </p:sp>
      <p:sp>
        <p:nvSpPr>
          <p:cNvPr id="45" name="矩形 44"/>
          <p:cNvSpPr/>
          <p:nvPr/>
        </p:nvSpPr>
        <p:spPr>
          <a:xfrm>
            <a:off x="4646403" y="1769158"/>
            <a:ext cx="3416320" cy="369332"/>
          </a:xfrm>
          <a:prstGeom prst="rect">
            <a:avLst/>
          </a:prstGeom>
        </p:spPr>
        <p:txBody>
          <a:bodyPr wrap="none">
            <a:spAutoFit/>
          </a:bodyPr>
          <a:lstStyle/>
          <a:p>
            <a:r>
              <a:rPr lang="zh-CN" altLang="zh-CN">
                <a:solidFill>
                  <a:schemeClr val="tx1">
                    <a:lumMod val="75000"/>
                    <a:lumOff val="25000"/>
                  </a:schemeClr>
                </a:solidFill>
              </a:rPr>
              <a:t>可到距离，用于定义邻域的大小</a:t>
            </a:r>
            <a:endParaRPr lang="zh-CN" altLang="en-US">
              <a:solidFill>
                <a:schemeClr val="tx1">
                  <a:lumMod val="75000"/>
                  <a:lumOff val="25000"/>
                </a:schemeClr>
              </a:solidFill>
            </a:endParaRPr>
          </a:p>
        </p:txBody>
      </p:sp>
      <p:sp>
        <p:nvSpPr>
          <p:cNvPr id="46" name="左大括号 45"/>
          <p:cNvSpPr/>
          <p:nvPr/>
        </p:nvSpPr>
        <p:spPr>
          <a:xfrm>
            <a:off x="2598235" y="1858032"/>
            <a:ext cx="371833" cy="796958"/>
          </a:xfrm>
          <a:prstGeom prst="leftBrace">
            <a:avLst>
              <a:gd name="adj1" fmla="val 45593"/>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矩形 46"/>
          <p:cNvSpPr/>
          <p:nvPr/>
        </p:nvSpPr>
        <p:spPr>
          <a:xfrm>
            <a:off x="3163009" y="1752923"/>
            <a:ext cx="1253186" cy="3753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458461" y="1734959"/>
            <a:ext cx="570990" cy="369332"/>
          </a:xfrm>
          <a:prstGeom prst="rect">
            <a:avLst/>
          </a:prstGeom>
        </p:spPr>
        <p:txBody>
          <a:bodyPr wrap="none">
            <a:spAutoFit/>
          </a:bodyPr>
          <a:lstStyle/>
          <a:p>
            <a:r>
              <a:rPr lang="en-US" altLang="zh-CN" smtClean="0">
                <a:solidFill>
                  <a:schemeClr val="bg1"/>
                </a:solidFill>
              </a:rPr>
              <a:t>eps</a:t>
            </a:r>
            <a:endParaRPr lang="zh-CN" altLang="en-US">
              <a:solidFill>
                <a:schemeClr val="bg1"/>
              </a:solidFill>
            </a:endParaRPr>
          </a:p>
        </p:txBody>
      </p:sp>
      <p:sp>
        <p:nvSpPr>
          <p:cNvPr id="51" name="矩形 50"/>
          <p:cNvSpPr/>
          <p:nvPr/>
        </p:nvSpPr>
        <p:spPr>
          <a:xfrm>
            <a:off x="3089845" y="1639708"/>
            <a:ext cx="5196906" cy="60953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663995" y="2429198"/>
            <a:ext cx="2031325" cy="369332"/>
          </a:xfrm>
          <a:prstGeom prst="rect">
            <a:avLst/>
          </a:prstGeom>
        </p:spPr>
        <p:txBody>
          <a:bodyPr wrap="none">
            <a:spAutoFit/>
          </a:bodyPr>
          <a:lstStyle/>
          <a:p>
            <a:r>
              <a:rPr lang="zh-CN" altLang="zh-CN">
                <a:solidFill>
                  <a:schemeClr val="tx1">
                    <a:lumMod val="75000"/>
                    <a:lumOff val="25000"/>
                  </a:schemeClr>
                </a:solidFill>
              </a:rPr>
              <a:t>最小数目的对象点</a:t>
            </a:r>
            <a:endParaRPr lang="zh-CN" altLang="en-US">
              <a:solidFill>
                <a:schemeClr val="tx1">
                  <a:lumMod val="75000"/>
                  <a:lumOff val="25000"/>
                </a:schemeClr>
              </a:solidFill>
            </a:endParaRPr>
          </a:p>
        </p:txBody>
      </p:sp>
      <p:sp>
        <p:nvSpPr>
          <p:cNvPr id="54" name="矩形 53"/>
          <p:cNvSpPr/>
          <p:nvPr/>
        </p:nvSpPr>
        <p:spPr>
          <a:xfrm>
            <a:off x="3163009" y="2467298"/>
            <a:ext cx="1253186" cy="375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306061" y="2477909"/>
            <a:ext cx="949299" cy="369332"/>
          </a:xfrm>
          <a:prstGeom prst="rect">
            <a:avLst/>
          </a:prstGeom>
        </p:spPr>
        <p:txBody>
          <a:bodyPr wrap="none">
            <a:spAutoFit/>
          </a:bodyPr>
          <a:lstStyle/>
          <a:p>
            <a:r>
              <a:rPr lang="en-US" altLang="zh-CN">
                <a:solidFill>
                  <a:schemeClr val="bg1"/>
                </a:solidFill>
              </a:rPr>
              <a:t>MinPts</a:t>
            </a:r>
            <a:endParaRPr lang="zh-CN" altLang="en-US">
              <a:solidFill>
                <a:schemeClr val="bg1"/>
              </a:solidFill>
            </a:endParaRPr>
          </a:p>
        </p:txBody>
      </p:sp>
      <p:sp>
        <p:nvSpPr>
          <p:cNvPr id="56" name="矩形 55"/>
          <p:cNvSpPr/>
          <p:nvPr/>
        </p:nvSpPr>
        <p:spPr>
          <a:xfrm>
            <a:off x="3089844" y="2306458"/>
            <a:ext cx="5196907" cy="60953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6"/>
          <p:cNvSpPr txBox="1"/>
          <p:nvPr/>
        </p:nvSpPr>
        <p:spPr>
          <a:xfrm>
            <a:off x="290307" y="77399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35" name="椭圆 34"/>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文本框 6"/>
          <p:cNvSpPr txBox="1"/>
          <p:nvPr/>
        </p:nvSpPr>
        <p:spPr>
          <a:xfrm>
            <a:off x="433181" y="1278817"/>
            <a:ext cx="2239716"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离群点检测与</a:t>
            </a:r>
            <a:r>
              <a:rPr lang="en-US" altLang="zh-CN" b="1" dirty="0">
                <a:solidFill>
                  <a:srgbClr val="3D89BC"/>
                </a:solidFill>
              </a:rPr>
              <a:t>R</a:t>
            </a:r>
            <a:r>
              <a:rPr lang="zh-CN" altLang="zh-CN" b="1" dirty="0">
                <a:solidFill>
                  <a:srgbClr val="3D89BC"/>
                </a:solidFill>
              </a:rPr>
              <a:t>包</a:t>
            </a:r>
            <a:endParaRPr lang="zh-CN" altLang="en-US" b="1" dirty="0">
              <a:solidFill>
                <a:srgbClr val="3D89BC"/>
              </a:solidFill>
            </a:endParaRPr>
          </a:p>
        </p:txBody>
      </p:sp>
      <p:sp>
        <p:nvSpPr>
          <p:cNvPr id="19" name="矩形 18"/>
          <p:cNvSpPr/>
          <p:nvPr/>
        </p:nvSpPr>
        <p:spPr>
          <a:xfrm>
            <a:off x="520146" y="1882304"/>
            <a:ext cx="650051" cy="3721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mtClean="0"/>
              <a:t>离群点检测与</a:t>
            </a:r>
            <a:endParaRPr lang="en-US" altLang="zh-CN" sz="2000" b="1" smtClean="0"/>
          </a:p>
          <a:p>
            <a:pPr algn="ctr"/>
            <a:r>
              <a:rPr lang="en-US" altLang="zh-CN" sz="2000" b="1" smtClean="0"/>
              <a:t>R</a:t>
            </a:r>
            <a:endParaRPr lang="en-US" altLang="zh-CN" sz="2000" b="1" smtClean="0"/>
          </a:p>
          <a:p>
            <a:pPr algn="ctr"/>
            <a:r>
              <a:rPr lang="zh-CN" altLang="en-US" sz="2000" b="1" smtClean="0"/>
              <a:t>包</a:t>
            </a:r>
            <a:endParaRPr lang="zh-CN" altLang="en-US" sz="2000" b="1"/>
          </a:p>
        </p:txBody>
      </p:sp>
      <p:sp>
        <p:nvSpPr>
          <p:cNvPr id="20" name="左大括号 19"/>
          <p:cNvSpPr/>
          <p:nvPr/>
        </p:nvSpPr>
        <p:spPr>
          <a:xfrm>
            <a:off x="1295400" y="1882304"/>
            <a:ext cx="524421" cy="3721100"/>
          </a:xfrm>
          <a:prstGeom prst="leftBrace">
            <a:avLst>
              <a:gd name="adj1" fmla="val 56767"/>
              <a:gd name="adj2" fmla="val 50000"/>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圆角矩形 22"/>
          <p:cNvSpPr/>
          <p:nvPr/>
        </p:nvSpPr>
        <p:spPr>
          <a:xfrm>
            <a:off x="1858889" y="1882304"/>
            <a:ext cx="1610196" cy="805098"/>
          </a:xfrm>
          <a:prstGeom prst="roundRect">
            <a:avLst>
              <a:gd name="adj" fmla="val 29287"/>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a:t>单变量的离群点检测</a:t>
            </a:r>
            <a:endParaRPr lang="zh-CN" altLang="en-US" sz="1600"/>
          </a:p>
        </p:txBody>
      </p:sp>
      <p:sp>
        <p:nvSpPr>
          <p:cNvPr id="25" name="矩形 24"/>
          <p:cNvSpPr/>
          <p:nvPr/>
        </p:nvSpPr>
        <p:spPr>
          <a:xfrm>
            <a:off x="3751184" y="2058256"/>
            <a:ext cx="3704860" cy="369332"/>
          </a:xfrm>
          <a:prstGeom prst="rect">
            <a:avLst/>
          </a:prstGeom>
        </p:spPr>
        <p:txBody>
          <a:bodyPr wrap="none">
            <a:spAutoFit/>
          </a:bodyPr>
          <a:lstStyle/>
          <a:p>
            <a:pPr marL="285750" indent="-285750">
              <a:buFont typeface="Wingdings" panose="05000000000000000000" pitchFamily="2" charset="2"/>
              <a:buChar char="l"/>
            </a:pPr>
            <a:r>
              <a:rPr lang="zh-CN" altLang="zh-CN">
                <a:solidFill>
                  <a:schemeClr val="tx1">
                    <a:lumMod val="75000"/>
                    <a:lumOff val="25000"/>
                  </a:schemeClr>
                </a:solidFill>
              </a:rPr>
              <a:t>返回的统计信息用于绘制箱体图</a:t>
            </a:r>
            <a:endParaRPr lang="zh-CN" altLang="en-US">
              <a:solidFill>
                <a:schemeClr val="tx1">
                  <a:lumMod val="75000"/>
                  <a:lumOff val="25000"/>
                </a:schemeClr>
              </a:solidFill>
            </a:endParaRPr>
          </a:p>
        </p:txBody>
      </p:sp>
      <p:sp>
        <p:nvSpPr>
          <p:cNvPr id="27" name="矩形 26"/>
          <p:cNvSpPr/>
          <p:nvPr/>
        </p:nvSpPr>
        <p:spPr>
          <a:xfrm>
            <a:off x="3751184" y="3157664"/>
            <a:ext cx="3012363" cy="369332"/>
          </a:xfrm>
          <a:prstGeom prst="rect">
            <a:avLst/>
          </a:prstGeom>
        </p:spPr>
        <p:txBody>
          <a:bodyPr wrap="none">
            <a:spAutoFit/>
          </a:bodyPr>
          <a:lstStyle/>
          <a:p>
            <a:pPr marL="285750" indent="-285750">
              <a:buFont typeface="Wingdings" panose="05000000000000000000" pitchFamily="2" charset="2"/>
              <a:buChar char="l"/>
            </a:pPr>
            <a:r>
              <a:rPr lang="zh-CN" altLang="zh-CN">
                <a:solidFill>
                  <a:schemeClr val="tx1">
                    <a:lumMod val="75000"/>
                    <a:lumOff val="25000"/>
                  </a:schemeClr>
                </a:solidFill>
              </a:rPr>
              <a:t>实现多变量离群点的</a:t>
            </a:r>
            <a:r>
              <a:rPr lang="zh-CN" altLang="zh-CN" smtClean="0">
                <a:solidFill>
                  <a:schemeClr val="tx1">
                    <a:lumMod val="75000"/>
                    <a:lumOff val="25000"/>
                  </a:schemeClr>
                </a:solidFill>
              </a:rPr>
              <a:t>检测</a:t>
            </a:r>
            <a:endParaRPr lang="zh-CN" altLang="en-US">
              <a:solidFill>
                <a:schemeClr val="tx1">
                  <a:lumMod val="75000"/>
                  <a:lumOff val="25000"/>
                </a:schemeClr>
              </a:solidFill>
            </a:endParaRPr>
          </a:p>
        </p:txBody>
      </p:sp>
      <p:sp>
        <p:nvSpPr>
          <p:cNvPr id="30" name="圆角矩形 29"/>
          <p:cNvSpPr/>
          <p:nvPr/>
        </p:nvSpPr>
        <p:spPr>
          <a:xfrm>
            <a:off x="1845221" y="2988488"/>
            <a:ext cx="1610196" cy="805098"/>
          </a:xfrm>
          <a:prstGeom prst="roundRect">
            <a:avLst>
              <a:gd name="adj" fmla="val 29287"/>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a:t>多变量离群点检测</a:t>
            </a:r>
            <a:endParaRPr lang="zh-CN" altLang="en-US" sz="1600"/>
          </a:p>
        </p:txBody>
      </p:sp>
      <p:sp>
        <p:nvSpPr>
          <p:cNvPr id="31" name="圆角矩形 30"/>
          <p:cNvSpPr/>
          <p:nvPr/>
        </p:nvSpPr>
        <p:spPr>
          <a:xfrm>
            <a:off x="1867799" y="4094672"/>
            <a:ext cx="1610196" cy="805098"/>
          </a:xfrm>
          <a:prstGeom prst="roundRect">
            <a:avLst>
              <a:gd name="adj" fmla="val 29287"/>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a:t>局部离群点因子检测</a:t>
            </a:r>
            <a:endParaRPr lang="zh-CN" altLang="en-US" sz="1600"/>
          </a:p>
        </p:txBody>
      </p:sp>
      <p:sp>
        <p:nvSpPr>
          <p:cNvPr id="32" name="圆角矩形 31"/>
          <p:cNvSpPr/>
          <p:nvPr/>
        </p:nvSpPr>
        <p:spPr>
          <a:xfrm>
            <a:off x="1867799" y="5200855"/>
            <a:ext cx="1610196" cy="805098"/>
          </a:xfrm>
          <a:prstGeom prst="roundRect">
            <a:avLst>
              <a:gd name="adj" fmla="val 29287"/>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a:t>用聚类方法进行离散点检测</a:t>
            </a:r>
            <a:endParaRPr lang="zh-CN" altLang="en-US" sz="1600"/>
          </a:p>
        </p:txBody>
      </p:sp>
      <p:sp>
        <p:nvSpPr>
          <p:cNvPr id="33" name="矩形 32"/>
          <p:cNvSpPr/>
          <p:nvPr/>
        </p:nvSpPr>
        <p:spPr>
          <a:xfrm>
            <a:off x="3751184" y="4312555"/>
            <a:ext cx="3243196" cy="369332"/>
          </a:xfrm>
          <a:prstGeom prst="rect">
            <a:avLst/>
          </a:prstGeom>
        </p:spPr>
        <p:txBody>
          <a:bodyPr wrap="none">
            <a:spAutoFit/>
          </a:bodyPr>
          <a:lstStyle/>
          <a:p>
            <a:pPr marL="285750" indent="-285750">
              <a:buFont typeface="Wingdings" panose="05000000000000000000" pitchFamily="2" charset="2"/>
              <a:buChar char="l"/>
            </a:pPr>
            <a:r>
              <a:rPr lang="zh-CN" altLang="zh-CN">
                <a:solidFill>
                  <a:schemeClr val="tx1">
                    <a:lumMod val="75000"/>
                    <a:lumOff val="25000"/>
                  </a:schemeClr>
                </a:solidFill>
              </a:rPr>
              <a:t>基于密度的局部离群点</a:t>
            </a:r>
            <a:r>
              <a:rPr lang="zh-CN" altLang="zh-CN" smtClean="0">
                <a:solidFill>
                  <a:schemeClr val="tx1">
                    <a:lumMod val="75000"/>
                    <a:lumOff val="25000"/>
                  </a:schemeClr>
                </a:solidFill>
              </a:rPr>
              <a:t>检测</a:t>
            </a:r>
            <a:endParaRPr lang="zh-CN" altLang="en-US">
              <a:solidFill>
                <a:schemeClr val="tx1">
                  <a:lumMod val="75000"/>
                  <a:lumOff val="25000"/>
                </a:schemeClr>
              </a:solidFill>
            </a:endParaRPr>
          </a:p>
        </p:txBody>
      </p:sp>
      <p:sp>
        <p:nvSpPr>
          <p:cNvPr id="35" name="矩形 34"/>
          <p:cNvSpPr/>
          <p:nvPr/>
        </p:nvSpPr>
        <p:spPr>
          <a:xfrm>
            <a:off x="3751184" y="5328555"/>
            <a:ext cx="4628190" cy="369332"/>
          </a:xfrm>
          <a:prstGeom prst="rect">
            <a:avLst/>
          </a:prstGeom>
        </p:spPr>
        <p:txBody>
          <a:bodyPr wrap="none">
            <a:spAutoFit/>
          </a:bodyPr>
          <a:lstStyle/>
          <a:p>
            <a:pPr marL="285750" indent="-285750">
              <a:buFont typeface="Wingdings" panose="05000000000000000000" pitchFamily="2" charset="2"/>
              <a:buChar char="l"/>
            </a:pPr>
            <a:r>
              <a:rPr lang="zh-CN" altLang="zh-CN">
                <a:solidFill>
                  <a:schemeClr val="tx1">
                    <a:lumMod val="75000"/>
                    <a:lumOff val="25000"/>
                  </a:schemeClr>
                </a:solidFill>
              </a:rPr>
              <a:t>将不属于任务一类的数据作为异常值检测</a:t>
            </a:r>
            <a:endParaRPr lang="zh-CN" altLang="en-US">
              <a:solidFill>
                <a:schemeClr val="tx1">
                  <a:lumMod val="75000"/>
                  <a:lumOff val="25000"/>
                </a:schemeClr>
              </a:solidFill>
            </a:endParaRPr>
          </a:p>
        </p:txBody>
      </p:sp>
      <p:pic>
        <p:nvPicPr>
          <p:cNvPr id="2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8" name="文本框 6"/>
          <p:cNvSpPr txBox="1"/>
          <p:nvPr/>
        </p:nvSpPr>
        <p:spPr>
          <a:xfrm>
            <a:off x="290307" y="77399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39" name="椭圆 38"/>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文本框 6"/>
          <p:cNvSpPr txBox="1"/>
          <p:nvPr/>
        </p:nvSpPr>
        <p:spPr>
          <a:xfrm>
            <a:off x="433181" y="1278817"/>
            <a:ext cx="2020105"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dirty="0" smtClean="0">
                <a:solidFill>
                  <a:srgbClr val="3D89BC"/>
                </a:solidFill>
              </a:rPr>
              <a:t>关联规则</a:t>
            </a:r>
            <a:r>
              <a:rPr lang="zh-CN" altLang="zh-CN" b="1" dirty="0" smtClean="0">
                <a:solidFill>
                  <a:srgbClr val="3D89BC"/>
                </a:solidFill>
              </a:rPr>
              <a:t>与</a:t>
            </a:r>
            <a:r>
              <a:rPr lang="en-US" altLang="zh-CN" b="1" dirty="0">
                <a:solidFill>
                  <a:srgbClr val="3D89BC"/>
                </a:solidFill>
              </a:rPr>
              <a:t>R</a:t>
            </a:r>
            <a:r>
              <a:rPr lang="zh-CN" altLang="zh-CN" b="1" dirty="0">
                <a:solidFill>
                  <a:srgbClr val="3D89BC"/>
                </a:solidFill>
              </a:rPr>
              <a:t>包</a:t>
            </a:r>
            <a:endParaRPr lang="zh-CN" altLang="en-US" b="1" dirty="0">
              <a:solidFill>
                <a:srgbClr val="3D89BC"/>
              </a:solidFill>
            </a:endParaRPr>
          </a:p>
        </p:txBody>
      </p:sp>
      <p:pic>
        <p:nvPicPr>
          <p:cNvPr id="1026" name="图片 46"/>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063614" y="2171700"/>
            <a:ext cx="3295370" cy="321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4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4838700" y="2171700"/>
            <a:ext cx="3575303" cy="321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07723" y="5626100"/>
            <a:ext cx="3508386" cy="261610"/>
          </a:xfrm>
          <a:prstGeom prst="rect">
            <a:avLst/>
          </a:prstGeom>
          <a:noFill/>
        </p:spPr>
        <p:txBody>
          <a:bodyPr wrap="square" rtlCol="0">
            <a:spAutoFit/>
          </a:bodyPr>
          <a:lstStyle/>
          <a:p>
            <a:r>
              <a:rPr lang="en-US" altLang="zh-CN" sz="1100" b="1" dirty="0">
                <a:solidFill>
                  <a:schemeClr val="tx1">
                    <a:lumMod val="75000"/>
                    <a:lumOff val="25000"/>
                  </a:schemeClr>
                </a:solidFill>
              </a:rPr>
              <a:t>Groceries</a:t>
            </a:r>
            <a:r>
              <a:rPr lang="zh-CN" altLang="zh-CN" sz="1100" b="1" dirty="0">
                <a:solidFill>
                  <a:schemeClr val="tx1">
                    <a:lumMod val="75000"/>
                    <a:lumOff val="25000"/>
                  </a:schemeClr>
                </a:solidFill>
              </a:rPr>
              <a:t>数据集关联度的散点图</a:t>
            </a:r>
            <a:endParaRPr lang="zh-CN" altLang="en-US" sz="1100" b="1" dirty="0">
              <a:solidFill>
                <a:schemeClr val="tx1">
                  <a:lumMod val="75000"/>
                  <a:lumOff val="25000"/>
                </a:schemeClr>
              </a:solidFill>
            </a:endParaRPr>
          </a:p>
        </p:txBody>
      </p:sp>
      <p:sp>
        <p:nvSpPr>
          <p:cNvPr id="16" name="TextBox 15"/>
          <p:cNvSpPr txBox="1"/>
          <p:nvPr/>
        </p:nvSpPr>
        <p:spPr>
          <a:xfrm>
            <a:off x="5902893" y="5633748"/>
            <a:ext cx="3508386" cy="261610"/>
          </a:xfrm>
          <a:prstGeom prst="rect">
            <a:avLst/>
          </a:prstGeom>
          <a:noFill/>
        </p:spPr>
        <p:txBody>
          <a:bodyPr wrap="square" rtlCol="0">
            <a:spAutoFit/>
          </a:bodyPr>
          <a:lstStyle/>
          <a:p>
            <a:r>
              <a:rPr lang="en-US" altLang="zh-CN" sz="1100" b="1" dirty="0">
                <a:solidFill>
                  <a:schemeClr val="tx1">
                    <a:lumMod val="75000"/>
                    <a:lumOff val="25000"/>
                  </a:schemeClr>
                </a:solidFill>
              </a:rPr>
              <a:t>top-10</a:t>
            </a:r>
            <a:r>
              <a:rPr lang="zh-CN" altLang="zh-CN" sz="1100" b="1" dirty="0">
                <a:solidFill>
                  <a:schemeClr val="tx1">
                    <a:lumMod val="75000"/>
                    <a:lumOff val="25000"/>
                  </a:schemeClr>
                </a:solidFill>
              </a:rPr>
              <a:t>关联规则关系图</a:t>
            </a:r>
            <a:endParaRPr lang="zh-CN" altLang="en-US" sz="1100" b="1" dirty="0">
              <a:solidFill>
                <a:schemeClr val="tx1">
                  <a:lumMod val="75000"/>
                  <a:lumOff val="25000"/>
                </a:schemeClr>
              </a:solidFill>
            </a:endParaRPr>
          </a:p>
        </p:txBody>
      </p:sp>
      <p:pic>
        <p:nvPicPr>
          <p:cNvPr id="17"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0"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6"/>
          <p:cNvSpPr txBox="1"/>
          <p:nvPr/>
        </p:nvSpPr>
        <p:spPr>
          <a:xfrm>
            <a:off x="290307" y="77399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24" name="椭圆 23"/>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文本框 6"/>
          <p:cNvSpPr txBox="1"/>
          <p:nvPr/>
        </p:nvSpPr>
        <p:spPr>
          <a:xfrm>
            <a:off x="433181" y="1278817"/>
            <a:ext cx="2481770"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时间序列分类与</a:t>
            </a:r>
            <a:r>
              <a:rPr lang="en-US" altLang="zh-CN" b="1" dirty="0" smtClean="0">
                <a:solidFill>
                  <a:srgbClr val="3D89BC"/>
                </a:solidFill>
              </a:rPr>
              <a:t>R</a:t>
            </a:r>
            <a:r>
              <a:rPr lang="zh-CN" altLang="zh-CN" b="1" dirty="0" smtClean="0">
                <a:solidFill>
                  <a:srgbClr val="3D89BC"/>
                </a:solidFill>
              </a:rPr>
              <a:t>包</a:t>
            </a:r>
            <a:endParaRPr lang="zh-CN" altLang="en-US" b="1" dirty="0">
              <a:solidFill>
                <a:srgbClr val="3D89BC"/>
              </a:solidFill>
            </a:endParaRPr>
          </a:p>
        </p:txBody>
      </p:sp>
      <p:pic>
        <p:nvPicPr>
          <p:cNvPr id="2050" name="图片 22" descr="说明: E:\海婷\董亚峰\大数据\排版文件\大数据最终图\t916.tif"/>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06869" y="2260600"/>
            <a:ext cx="3938131" cy="305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23" descr="说明: E:\海婷\董亚峰\大数据\排版文件\大数据最终图\t917..t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068534" y="2260599"/>
            <a:ext cx="3644950" cy="305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428739" y="5626100"/>
            <a:ext cx="3508386" cy="261610"/>
          </a:xfrm>
          <a:prstGeom prst="rect">
            <a:avLst/>
          </a:prstGeom>
          <a:noFill/>
        </p:spPr>
        <p:txBody>
          <a:bodyPr wrap="square" rtlCol="0">
            <a:spAutoFit/>
          </a:bodyPr>
          <a:lstStyle/>
          <a:p>
            <a:r>
              <a:rPr lang="zh-CN" altLang="zh-CN" sz="1100" b="1">
                <a:solidFill>
                  <a:schemeClr val="tx1">
                    <a:lumMod val="75000"/>
                    <a:lumOff val="25000"/>
                  </a:schemeClr>
                </a:solidFill>
              </a:rPr>
              <a:t>人口出生率时间序列图</a:t>
            </a:r>
            <a:endParaRPr lang="zh-CN" altLang="en-US" sz="1100" b="1">
              <a:solidFill>
                <a:schemeClr val="tx1">
                  <a:lumMod val="75000"/>
                  <a:lumOff val="25000"/>
                </a:schemeClr>
              </a:solidFill>
            </a:endParaRPr>
          </a:p>
        </p:txBody>
      </p:sp>
      <p:sp>
        <p:nvSpPr>
          <p:cNvPr id="16" name="TextBox 15"/>
          <p:cNvSpPr txBox="1"/>
          <p:nvPr/>
        </p:nvSpPr>
        <p:spPr>
          <a:xfrm>
            <a:off x="6037383" y="5608348"/>
            <a:ext cx="3508386" cy="261610"/>
          </a:xfrm>
          <a:prstGeom prst="rect">
            <a:avLst/>
          </a:prstGeom>
          <a:noFill/>
        </p:spPr>
        <p:txBody>
          <a:bodyPr wrap="square" rtlCol="0">
            <a:spAutoFit/>
          </a:bodyPr>
          <a:lstStyle/>
          <a:p>
            <a:r>
              <a:rPr lang="zh-CN" altLang="zh-CN" sz="1100" b="1">
                <a:solidFill>
                  <a:schemeClr val="tx1">
                    <a:lumMod val="75000"/>
                    <a:lumOff val="25000"/>
                  </a:schemeClr>
                </a:solidFill>
              </a:rPr>
              <a:t>出生率时间序列解构图</a:t>
            </a:r>
            <a:endParaRPr lang="zh-CN" altLang="en-US" sz="1100" b="1">
              <a:solidFill>
                <a:schemeClr val="tx1">
                  <a:lumMod val="75000"/>
                  <a:lumOff val="25000"/>
                </a:schemeClr>
              </a:solidFill>
            </a:endParaRPr>
          </a:p>
        </p:txBody>
      </p:sp>
      <p:pic>
        <p:nvPicPr>
          <p:cNvPr id="17"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0"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6"/>
          <p:cNvSpPr txBox="1"/>
          <p:nvPr/>
        </p:nvSpPr>
        <p:spPr>
          <a:xfrm>
            <a:off x="290307" y="77399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24" name="椭圆 23"/>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文本框 6"/>
          <p:cNvSpPr txBox="1"/>
          <p:nvPr/>
        </p:nvSpPr>
        <p:spPr>
          <a:xfrm>
            <a:off x="433181" y="1278817"/>
            <a:ext cx="1396536"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dirty="0" smtClean="0">
                <a:solidFill>
                  <a:srgbClr val="3D89BC"/>
                </a:solidFill>
              </a:rPr>
              <a:t>文本挖掘</a:t>
            </a:r>
            <a:endParaRPr lang="zh-CN" altLang="en-US" b="1" dirty="0">
              <a:solidFill>
                <a:srgbClr val="3D89BC"/>
              </a:solidFill>
            </a:endParaRPr>
          </a:p>
        </p:txBody>
      </p:sp>
      <p:pic>
        <p:nvPicPr>
          <p:cNvPr id="3074" name="图片 21"/>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453154" y="2235200"/>
            <a:ext cx="4177047" cy="344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884954" y="1648149"/>
            <a:ext cx="4290546" cy="369332"/>
          </a:xfrm>
          <a:prstGeom prst="rect">
            <a:avLst/>
          </a:prstGeom>
          <a:noFill/>
        </p:spPr>
        <p:txBody>
          <a:bodyPr wrap="square" rtlCol="0">
            <a:spAutoFit/>
          </a:bodyPr>
          <a:lstStyle/>
          <a:p>
            <a:r>
              <a:rPr lang="zh-CN" altLang="zh-CN" b="1">
                <a:solidFill>
                  <a:schemeClr val="tx1">
                    <a:lumMod val="75000"/>
                    <a:lumOff val="25000"/>
                  </a:schemeClr>
                </a:solidFill>
              </a:rPr>
              <a:t>提取文本中的词语，并统计频率</a:t>
            </a:r>
            <a:endParaRPr lang="zh-CN" altLang="en-US" b="1">
              <a:solidFill>
                <a:schemeClr val="tx1">
                  <a:lumMod val="75000"/>
                  <a:lumOff val="25000"/>
                </a:schemeClr>
              </a:solidFill>
            </a:endParaRPr>
          </a:p>
        </p:txBody>
      </p:sp>
      <p:pic>
        <p:nvPicPr>
          <p:cNvPr id="15"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18"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1" name="文本框 6"/>
          <p:cNvSpPr txBox="1"/>
          <p:nvPr/>
        </p:nvSpPr>
        <p:spPr>
          <a:xfrm>
            <a:off x="290307" y="773992"/>
            <a:ext cx="4437433" cy="369332"/>
          </a:xfrm>
          <a:prstGeom prst="rect">
            <a:avLst/>
          </a:prstGeom>
          <a:noFill/>
        </p:spPr>
        <p:txBody>
          <a:bodyPr wrap="none" rtlCol="0">
            <a:spAutoFit/>
          </a:bodyPr>
          <a:lstStyle/>
          <a:p>
            <a:r>
              <a:rPr lang="en-US" altLang="zh-CN" b="1" dirty="0" smtClean="0">
                <a:solidFill>
                  <a:srgbClr val="3D89BC"/>
                </a:solidFill>
              </a:rPr>
              <a:t>5.2.1</a:t>
            </a:r>
            <a:r>
              <a:rPr lang="zh-CN" altLang="en-US" b="1" dirty="0" smtClean="0">
                <a:solidFill>
                  <a:srgbClr val="3D89BC"/>
                </a:solidFill>
              </a:rPr>
              <a:t> </a:t>
            </a:r>
            <a:r>
              <a:rPr lang="en-US" altLang="zh-CN" b="1" dirty="0" smtClean="0">
                <a:solidFill>
                  <a:srgbClr val="3D89BC"/>
                </a:solidFill>
              </a:rPr>
              <a:t>R</a:t>
            </a:r>
            <a:r>
              <a:rPr lang="zh-CN" altLang="en-US" b="1" dirty="0" smtClean="0">
                <a:solidFill>
                  <a:srgbClr val="3D89BC"/>
                </a:solidFill>
              </a:rPr>
              <a:t>软件包与常见的数据挖掘算法介绍</a:t>
            </a:r>
            <a:endParaRPr lang="en-US" altLang="zh-CN" b="1" dirty="0">
              <a:solidFill>
                <a:srgbClr val="3D89BC"/>
              </a:solidFill>
            </a:endParaRPr>
          </a:p>
        </p:txBody>
      </p:sp>
      <p:sp>
        <p:nvSpPr>
          <p:cNvPr id="22" name="椭圆 21"/>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4" name="矩形 13"/>
          <p:cNvSpPr/>
          <p:nvPr/>
        </p:nvSpPr>
        <p:spPr>
          <a:xfrm>
            <a:off x="368916" y="1775649"/>
            <a:ext cx="1252401" cy="7277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背景</a:t>
            </a:r>
            <a:endParaRPr lang="zh-CN" altLang="en-US"/>
          </a:p>
        </p:txBody>
      </p:sp>
      <p:sp>
        <p:nvSpPr>
          <p:cNvPr id="15" name="矩形 14"/>
          <p:cNvSpPr/>
          <p:nvPr/>
        </p:nvSpPr>
        <p:spPr>
          <a:xfrm>
            <a:off x="1798330" y="1775649"/>
            <a:ext cx="6885640" cy="7277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a:solidFill>
                  <a:schemeClr val="tx1">
                    <a:lumMod val="75000"/>
                    <a:lumOff val="25000"/>
                  </a:schemeClr>
                </a:solidFill>
              </a:rPr>
              <a:t>河流中海藻的集中爆发不仅会对河流的生态环境造成破坏，还会影响河流的水质</a:t>
            </a:r>
            <a:endParaRPr lang="zh-CN" altLang="en-US">
              <a:solidFill>
                <a:schemeClr val="tx1">
                  <a:lumMod val="75000"/>
                  <a:lumOff val="25000"/>
                </a:schemeClr>
              </a:solidFill>
            </a:endParaRPr>
          </a:p>
        </p:txBody>
      </p:sp>
      <p:sp>
        <p:nvSpPr>
          <p:cNvPr id="16" name="矩形 15"/>
          <p:cNvSpPr/>
          <p:nvPr/>
        </p:nvSpPr>
        <p:spPr>
          <a:xfrm>
            <a:off x="368916" y="2712073"/>
            <a:ext cx="1252401" cy="727776"/>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需求</a:t>
            </a:r>
            <a:endParaRPr lang="zh-CN" altLang="en-US"/>
          </a:p>
        </p:txBody>
      </p:sp>
      <p:sp>
        <p:nvSpPr>
          <p:cNvPr id="17" name="矩形 16"/>
          <p:cNvSpPr/>
          <p:nvPr/>
        </p:nvSpPr>
        <p:spPr>
          <a:xfrm>
            <a:off x="1798330" y="2712073"/>
            <a:ext cx="6885640" cy="7277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a:solidFill>
                  <a:schemeClr val="tx1">
                    <a:lumMod val="75000"/>
                    <a:lumOff val="25000"/>
                  </a:schemeClr>
                </a:solidFill>
              </a:rPr>
              <a:t>基于以往的观测数据，对河流中海藻的爆发情况进行预测并采取必要防范措施</a:t>
            </a:r>
            <a:r>
              <a:rPr lang="zh-CN" altLang="en-US">
                <a:solidFill>
                  <a:schemeClr val="tx1">
                    <a:lumMod val="75000"/>
                    <a:lumOff val="25000"/>
                  </a:schemeClr>
                </a:solidFill>
              </a:rPr>
              <a:t>以</a:t>
            </a:r>
            <a:r>
              <a:rPr lang="zh-CN" altLang="zh-CN">
                <a:solidFill>
                  <a:schemeClr val="tx1">
                    <a:lumMod val="75000"/>
                    <a:lumOff val="25000"/>
                  </a:schemeClr>
                </a:solidFill>
              </a:rPr>
              <a:t>提高河流的水</a:t>
            </a:r>
            <a:r>
              <a:rPr lang="zh-CN" altLang="zh-CN" smtClean="0">
                <a:solidFill>
                  <a:schemeClr val="tx1">
                    <a:lumMod val="75000"/>
                    <a:lumOff val="25000"/>
                  </a:schemeClr>
                </a:solidFill>
              </a:rPr>
              <a:t>质量</a:t>
            </a:r>
            <a:endParaRPr lang="zh-CN" altLang="en-US">
              <a:solidFill>
                <a:schemeClr val="tx1">
                  <a:lumMod val="75000"/>
                  <a:lumOff val="25000"/>
                </a:schemeClr>
              </a:solidFill>
            </a:endParaRPr>
          </a:p>
        </p:txBody>
      </p:sp>
      <p:sp>
        <p:nvSpPr>
          <p:cNvPr id="18" name="矩形 17"/>
          <p:cNvSpPr/>
          <p:nvPr/>
        </p:nvSpPr>
        <p:spPr>
          <a:xfrm>
            <a:off x="368916" y="3648496"/>
            <a:ext cx="1252401" cy="120290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方法</a:t>
            </a:r>
            <a:endParaRPr lang="zh-CN" altLang="en-US"/>
          </a:p>
        </p:txBody>
      </p:sp>
      <p:sp>
        <p:nvSpPr>
          <p:cNvPr id="19" name="矩形 18"/>
          <p:cNvSpPr/>
          <p:nvPr/>
        </p:nvSpPr>
        <p:spPr>
          <a:xfrm>
            <a:off x="1798330" y="3648497"/>
            <a:ext cx="6885640" cy="12029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mtClean="0">
                <a:solidFill>
                  <a:schemeClr val="tx1">
                    <a:lumMod val="75000"/>
                    <a:lumOff val="25000"/>
                  </a:schemeClr>
                </a:solidFill>
              </a:rPr>
              <a:t>以海藻样本数据为</a:t>
            </a:r>
            <a:r>
              <a:rPr lang="zh-CN" altLang="zh-CN">
                <a:solidFill>
                  <a:schemeClr val="tx1">
                    <a:lumMod val="75000"/>
                    <a:lumOff val="25000"/>
                  </a:schemeClr>
                </a:solidFill>
              </a:rPr>
              <a:t>数据集，通过数据挖掘的方式分析影响海藻爆发的主要因素，并通过构建预测模型，对海藻的爆发情况进行事先预测</a:t>
            </a:r>
            <a:endParaRPr lang="zh-CN" altLang="en-US">
              <a:solidFill>
                <a:schemeClr val="tx1">
                  <a:lumMod val="75000"/>
                  <a:lumOff val="25000"/>
                </a:schemeClr>
              </a:solidFill>
            </a:endParaRPr>
          </a:p>
        </p:txBody>
      </p:sp>
      <p:pic>
        <p:nvPicPr>
          <p:cNvPr id="2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6"/>
          <p:cNvSpPr txBox="1"/>
          <p:nvPr/>
        </p:nvSpPr>
        <p:spPr>
          <a:xfrm>
            <a:off x="290307" y="773992"/>
            <a:ext cx="3514104" cy="369332"/>
          </a:xfrm>
          <a:prstGeom prst="rect">
            <a:avLst/>
          </a:prstGeom>
          <a:noFill/>
        </p:spPr>
        <p:txBody>
          <a:bodyPr wrap="none" rtlCol="0">
            <a:spAutoFit/>
          </a:bodyPr>
          <a:lstStyle/>
          <a:p>
            <a:r>
              <a:rPr lang="en-US" altLang="zh-CN" b="1" dirty="0" smtClean="0">
                <a:solidFill>
                  <a:srgbClr val="3D89BC"/>
                </a:solidFill>
              </a:rPr>
              <a:t>5.2.2</a:t>
            </a:r>
            <a:r>
              <a:rPr lang="zh-CN" altLang="en-US" b="1" dirty="0" smtClean="0">
                <a:solidFill>
                  <a:srgbClr val="3D89BC"/>
                </a:solidFill>
              </a:rPr>
              <a:t> </a:t>
            </a:r>
            <a:r>
              <a:rPr lang="en-US" altLang="zh-CN" b="1" dirty="0">
                <a:solidFill>
                  <a:srgbClr val="3D89BC"/>
                </a:solidFill>
              </a:rPr>
              <a:t>R</a:t>
            </a:r>
            <a:r>
              <a:rPr lang="zh-CN" altLang="en-US" b="1" dirty="0">
                <a:solidFill>
                  <a:srgbClr val="3D89BC"/>
                </a:solidFill>
              </a:rPr>
              <a:t>在数据挖掘中的应用举例</a:t>
            </a:r>
            <a:endParaRPr lang="en-US" altLang="zh-CN" b="1" dirty="0">
              <a:solidFill>
                <a:srgbClr val="3D89BC"/>
              </a:solidFill>
            </a:endParaRPr>
          </a:p>
        </p:txBody>
      </p:sp>
      <p:sp>
        <p:nvSpPr>
          <p:cNvPr id="27" name="椭圆 26"/>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4" name="矩形 13"/>
          <p:cNvSpPr/>
          <p:nvPr/>
        </p:nvSpPr>
        <p:spPr>
          <a:xfrm>
            <a:off x="425649" y="1766686"/>
            <a:ext cx="1612702" cy="8299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t>数据集加载</a:t>
            </a:r>
            <a:endParaRPr lang="zh-CN" altLang="en-US" sz="2000"/>
          </a:p>
        </p:txBody>
      </p:sp>
      <p:sp>
        <p:nvSpPr>
          <p:cNvPr id="15" name="右箭头 14"/>
          <p:cNvSpPr/>
          <p:nvPr/>
        </p:nvSpPr>
        <p:spPr>
          <a:xfrm>
            <a:off x="2081107" y="1935993"/>
            <a:ext cx="737179" cy="400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右箭头 16"/>
          <p:cNvSpPr/>
          <p:nvPr/>
        </p:nvSpPr>
        <p:spPr>
          <a:xfrm rot="16200000" flipH="1">
            <a:off x="1314450" y="3484009"/>
            <a:ext cx="890491" cy="937981"/>
          </a:xfrm>
          <a:prstGeom prst="ben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950033" y="1721044"/>
            <a:ext cx="2777668" cy="8299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a:t>数据集中的数据分析</a:t>
            </a:r>
            <a:endParaRPr lang="zh-CN" altLang="en-US" sz="2000"/>
          </a:p>
        </p:txBody>
      </p:sp>
      <p:sp>
        <p:nvSpPr>
          <p:cNvPr id="19" name="矩形 18"/>
          <p:cNvSpPr/>
          <p:nvPr/>
        </p:nvSpPr>
        <p:spPr>
          <a:xfrm>
            <a:off x="6083927" y="3159203"/>
            <a:ext cx="2753123" cy="8299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t>预测模型的构建</a:t>
            </a:r>
            <a:endParaRPr lang="en-US" altLang="zh-CN" sz="2000"/>
          </a:p>
        </p:txBody>
      </p:sp>
      <p:sp>
        <p:nvSpPr>
          <p:cNvPr id="20" name="右箭头 19"/>
          <p:cNvSpPr/>
          <p:nvPr/>
        </p:nvSpPr>
        <p:spPr>
          <a:xfrm rot="10800000">
            <a:off x="5242714" y="3375430"/>
            <a:ext cx="744827" cy="400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402286" y="3173742"/>
            <a:ext cx="2747734" cy="8299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t>模型的评价与选择</a:t>
            </a:r>
            <a:endParaRPr lang="en-US" altLang="zh-CN" sz="2000"/>
          </a:p>
        </p:txBody>
      </p:sp>
      <p:sp>
        <p:nvSpPr>
          <p:cNvPr id="22" name="矩形 21"/>
          <p:cNvSpPr/>
          <p:nvPr/>
        </p:nvSpPr>
        <p:spPr>
          <a:xfrm>
            <a:off x="425648" y="4580798"/>
            <a:ext cx="2873155" cy="8299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t>海藻爆发频率预测</a:t>
            </a:r>
            <a:endParaRPr lang="en-US" altLang="zh-CN" sz="2000"/>
          </a:p>
        </p:txBody>
      </p:sp>
      <p:sp>
        <p:nvSpPr>
          <p:cNvPr id="24" name="右箭头 23"/>
          <p:cNvSpPr/>
          <p:nvPr/>
        </p:nvSpPr>
        <p:spPr>
          <a:xfrm rot="5400000">
            <a:off x="7540627" y="2669346"/>
            <a:ext cx="403345" cy="400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3383467" y="4806216"/>
            <a:ext cx="737179" cy="400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205310" y="4580798"/>
            <a:ext cx="4631740" cy="82994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t>完成对海藻爆发情况的实现预测</a:t>
            </a:r>
            <a:endParaRPr lang="zh-CN" altLang="en-US" sz="2000"/>
          </a:p>
        </p:txBody>
      </p:sp>
      <p:sp>
        <p:nvSpPr>
          <p:cNvPr id="27" name="右箭头 26"/>
          <p:cNvSpPr/>
          <p:nvPr/>
        </p:nvSpPr>
        <p:spPr>
          <a:xfrm>
            <a:off x="5893024" y="1935993"/>
            <a:ext cx="737179" cy="40005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850734" y="1721044"/>
            <a:ext cx="1833235" cy="8299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smtClean="0"/>
              <a:t>无效数据处理</a:t>
            </a:r>
            <a:endParaRPr lang="zh-CN" altLang="en-US" sz="2000"/>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3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5" name="文本框 6"/>
          <p:cNvSpPr txBox="1"/>
          <p:nvPr/>
        </p:nvSpPr>
        <p:spPr>
          <a:xfrm>
            <a:off x="290307" y="773992"/>
            <a:ext cx="3514104" cy="369332"/>
          </a:xfrm>
          <a:prstGeom prst="rect">
            <a:avLst/>
          </a:prstGeom>
          <a:noFill/>
        </p:spPr>
        <p:txBody>
          <a:bodyPr wrap="none" rtlCol="0">
            <a:spAutoFit/>
          </a:bodyPr>
          <a:lstStyle/>
          <a:p>
            <a:r>
              <a:rPr lang="en-US" altLang="zh-CN" b="1" dirty="0" smtClean="0">
                <a:solidFill>
                  <a:srgbClr val="3D89BC"/>
                </a:solidFill>
              </a:rPr>
              <a:t>5.2.2</a:t>
            </a:r>
            <a:r>
              <a:rPr lang="zh-CN" altLang="en-US" b="1" dirty="0" smtClean="0">
                <a:solidFill>
                  <a:srgbClr val="3D89BC"/>
                </a:solidFill>
              </a:rPr>
              <a:t> </a:t>
            </a:r>
            <a:r>
              <a:rPr lang="en-US" altLang="zh-CN" b="1" dirty="0">
                <a:solidFill>
                  <a:srgbClr val="3D89BC"/>
                </a:solidFill>
              </a:rPr>
              <a:t>R</a:t>
            </a:r>
            <a:r>
              <a:rPr lang="zh-CN" altLang="en-US" b="1" dirty="0">
                <a:solidFill>
                  <a:srgbClr val="3D89BC"/>
                </a:solidFill>
              </a:rPr>
              <a:t>在数据挖掘中的应用举例</a:t>
            </a:r>
            <a:endParaRPr lang="en-US" altLang="zh-CN" b="1" dirty="0">
              <a:solidFill>
                <a:srgbClr val="3D89BC"/>
              </a:solidFill>
            </a:endParaRPr>
          </a:p>
        </p:txBody>
      </p:sp>
      <p:sp>
        <p:nvSpPr>
          <p:cNvPr id="37" name="椭圆 36"/>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97800" cy="415498"/>
          </a:xfrm>
          <a:prstGeom prst="rect">
            <a:avLst/>
          </a:prstGeom>
          <a:noFill/>
        </p:spPr>
        <p:txBody>
          <a:bodyPr wrap="none" rtlCol="0">
            <a:spAutoFit/>
          </a:bodyPr>
          <a:lstStyle/>
          <a:p>
            <a:r>
              <a:rPr lang="en-US" altLang="zh-CN" sz="2100" b="1" spc="225" dirty="0" smtClean="0">
                <a:solidFill>
                  <a:prstClr val="white"/>
                </a:solidFill>
              </a:rPr>
              <a:t>5.2</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与数据挖掘</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3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TextBox 10"/>
          <p:cNvSpPr txBox="1"/>
          <p:nvPr/>
        </p:nvSpPr>
        <p:spPr>
          <a:xfrm>
            <a:off x="917472" y="2343150"/>
            <a:ext cx="7415418" cy="1938992"/>
          </a:xfrm>
          <a:prstGeom prst="rect">
            <a:avLst/>
          </a:prstGeom>
          <a:noFill/>
        </p:spPr>
        <p:txBody>
          <a:bodyPr wrap="square" rtlCol="0">
            <a:spAutoFit/>
          </a:bodyPr>
          <a:lstStyle/>
          <a:p>
            <a:pPr>
              <a:lnSpc>
                <a:spcPct val="150000"/>
              </a:lnSpc>
            </a:pPr>
            <a:r>
              <a:rPr lang="en-US" altLang="zh-CN" sz="1000">
                <a:solidFill>
                  <a:schemeClr val="tx1">
                    <a:lumMod val="75000"/>
                    <a:lumOff val="25000"/>
                  </a:schemeClr>
                </a:solidFill>
              </a:rPr>
              <a:t>&gt; lm.predictions.a1 &lt;- predict(final.lm, clean.algae)   #</a:t>
            </a:r>
            <a:r>
              <a:rPr lang="zh-CN" altLang="zh-CN" sz="1000">
                <a:solidFill>
                  <a:schemeClr val="tx1">
                    <a:lumMod val="75000"/>
                    <a:lumOff val="25000"/>
                  </a:schemeClr>
                </a:solidFill>
              </a:rPr>
              <a:t>计算线性回归模型的预测值</a:t>
            </a:r>
            <a:endParaRPr lang="zh-CN" altLang="zh-CN" sz="1000">
              <a:solidFill>
                <a:schemeClr val="tx1">
                  <a:lumMod val="75000"/>
                  <a:lumOff val="25000"/>
                </a:schemeClr>
              </a:solidFill>
            </a:endParaRPr>
          </a:p>
          <a:p>
            <a:pPr>
              <a:lnSpc>
                <a:spcPct val="150000"/>
              </a:lnSpc>
            </a:pPr>
            <a:r>
              <a:rPr lang="en-US" altLang="zh-CN" sz="1000">
                <a:solidFill>
                  <a:schemeClr val="tx1">
                    <a:lumMod val="75000"/>
                    <a:lumOff val="25000"/>
                  </a:schemeClr>
                </a:solidFill>
              </a:rPr>
              <a:t>&gt; rt.predictions.a1 &lt;- predict(rt.a1, algae)   #</a:t>
            </a:r>
            <a:r>
              <a:rPr lang="zh-CN" altLang="zh-CN" sz="1000">
                <a:solidFill>
                  <a:schemeClr val="tx1">
                    <a:lumMod val="75000"/>
                    <a:lumOff val="25000"/>
                  </a:schemeClr>
                </a:solidFill>
              </a:rPr>
              <a:t>计算回归树模型的预测值</a:t>
            </a:r>
            <a:endParaRPr lang="zh-CN" altLang="zh-CN" sz="1000">
              <a:solidFill>
                <a:schemeClr val="tx1">
                  <a:lumMod val="75000"/>
                  <a:lumOff val="25000"/>
                </a:schemeClr>
              </a:solidFill>
            </a:endParaRPr>
          </a:p>
          <a:p>
            <a:pPr>
              <a:lnSpc>
                <a:spcPct val="150000"/>
              </a:lnSpc>
            </a:pPr>
            <a:r>
              <a:rPr lang="en-US" altLang="zh-CN" sz="1000">
                <a:solidFill>
                  <a:schemeClr val="tx1">
                    <a:lumMod val="75000"/>
                    <a:lumOff val="25000"/>
                  </a:schemeClr>
                </a:solidFill>
              </a:rPr>
              <a:t>&gt; mae.a1.lm &lt;- mean(abs(lm.predictions.a1 - algae[, "a1"]))   #</a:t>
            </a:r>
            <a:r>
              <a:rPr lang="zh-CN" altLang="zh-CN" sz="1000">
                <a:solidFill>
                  <a:schemeClr val="tx1">
                    <a:lumMod val="75000"/>
                    <a:lumOff val="25000"/>
                  </a:schemeClr>
                </a:solidFill>
              </a:rPr>
              <a:t>计算预测值的平均误差</a:t>
            </a:r>
            <a:endParaRPr lang="zh-CN" altLang="zh-CN" sz="1000">
              <a:solidFill>
                <a:schemeClr val="tx1">
                  <a:lumMod val="75000"/>
                  <a:lumOff val="25000"/>
                </a:schemeClr>
              </a:solidFill>
            </a:endParaRPr>
          </a:p>
          <a:p>
            <a:pPr>
              <a:lnSpc>
                <a:spcPct val="150000"/>
              </a:lnSpc>
            </a:pPr>
            <a:r>
              <a:rPr lang="en-US" altLang="zh-CN" sz="1000">
                <a:solidFill>
                  <a:schemeClr val="tx1">
                    <a:lumMod val="75000"/>
                    <a:lumOff val="25000"/>
                  </a:schemeClr>
                </a:solidFill>
              </a:rPr>
              <a:t>&gt; mae.a1.rt &lt;- mean(abs(rt.predictions.a1 - algae[, "a1"]))   #</a:t>
            </a:r>
            <a:r>
              <a:rPr lang="zh-CN" altLang="zh-CN" sz="1000">
                <a:solidFill>
                  <a:schemeClr val="tx1">
                    <a:lumMod val="75000"/>
                    <a:lumOff val="25000"/>
                  </a:schemeClr>
                </a:solidFill>
              </a:rPr>
              <a:t>计算预测值的平均误差</a:t>
            </a:r>
            <a:endParaRPr lang="zh-CN" altLang="zh-CN" sz="1000">
              <a:solidFill>
                <a:schemeClr val="tx1">
                  <a:lumMod val="75000"/>
                  <a:lumOff val="25000"/>
                </a:schemeClr>
              </a:solidFill>
            </a:endParaRPr>
          </a:p>
          <a:p>
            <a:pPr>
              <a:lnSpc>
                <a:spcPct val="150000"/>
              </a:lnSpc>
            </a:pPr>
            <a:r>
              <a:rPr lang="en-US" altLang="zh-CN" sz="1000">
                <a:solidFill>
                  <a:schemeClr val="tx1">
                    <a:lumMod val="75000"/>
                    <a:lumOff val="25000"/>
                  </a:schemeClr>
                </a:solidFill>
              </a:rPr>
              <a:t>&gt; mae.a1.lm    #</a:t>
            </a:r>
            <a:r>
              <a:rPr lang="zh-CN" altLang="zh-CN" sz="1000">
                <a:solidFill>
                  <a:schemeClr val="tx1">
                    <a:lumMod val="75000"/>
                    <a:lumOff val="25000"/>
                  </a:schemeClr>
                </a:solidFill>
              </a:rPr>
              <a:t>显示线性回归模型预测值的平均误差</a:t>
            </a:r>
            <a:endParaRPr lang="zh-CN" altLang="zh-CN" sz="1000">
              <a:solidFill>
                <a:schemeClr val="tx1">
                  <a:lumMod val="75000"/>
                  <a:lumOff val="25000"/>
                </a:schemeClr>
              </a:solidFill>
            </a:endParaRPr>
          </a:p>
          <a:p>
            <a:pPr>
              <a:lnSpc>
                <a:spcPct val="150000"/>
              </a:lnSpc>
            </a:pPr>
            <a:r>
              <a:rPr lang="en-US" altLang="zh-CN" sz="1000">
                <a:solidFill>
                  <a:schemeClr val="tx1">
                    <a:lumMod val="75000"/>
                    <a:lumOff val="25000"/>
                  </a:schemeClr>
                </a:solidFill>
              </a:rPr>
              <a:t>[1] 13.10681</a:t>
            </a:r>
            <a:endParaRPr lang="zh-CN" altLang="zh-CN" sz="1000">
              <a:solidFill>
                <a:schemeClr val="tx1">
                  <a:lumMod val="75000"/>
                  <a:lumOff val="25000"/>
                </a:schemeClr>
              </a:solidFill>
            </a:endParaRPr>
          </a:p>
          <a:p>
            <a:pPr>
              <a:lnSpc>
                <a:spcPct val="150000"/>
              </a:lnSpc>
            </a:pPr>
            <a:r>
              <a:rPr lang="en-US" altLang="zh-CN" sz="1000">
                <a:solidFill>
                  <a:schemeClr val="tx1">
                    <a:lumMod val="75000"/>
                    <a:lumOff val="25000"/>
                  </a:schemeClr>
                </a:solidFill>
              </a:rPr>
              <a:t>&gt; mae.a1.rt    #</a:t>
            </a:r>
            <a:r>
              <a:rPr lang="zh-CN" altLang="zh-CN" sz="1000">
                <a:solidFill>
                  <a:schemeClr val="tx1">
                    <a:lumMod val="75000"/>
                    <a:lumOff val="25000"/>
                  </a:schemeClr>
                </a:solidFill>
              </a:rPr>
              <a:t>显示回归树模型预测值的平均误差</a:t>
            </a:r>
            <a:endParaRPr lang="zh-CN" altLang="zh-CN" sz="1000">
              <a:solidFill>
                <a:schemeClr val="tx1">
                  <a:lumMod val="75000"/>
                  <a:lumOff val="25000"/>
                </a:schemeClr>
              </a:solidFill>
            </a:endParaRPr>
          </a:p>
          <a:p>
            <a:pPr>
              <a:lnSpc>
                <a:spcPct val="150000"/>
              </a:lnSpc>
            </a:pPr>
            <a:r>
              <a:rPr lang="en-US" altLang="zh-CN" sz="1000">
                <a:solidFill>
                  <a:schemeClr val="tx1">
                    <a:lumMod val="75000"/>
                    <a:lumOff val="25000"/>
                  </a:schemeClr>
                </a:solidFill>
              </a:rPr>
              <a:t>[1] 8.480619</a:t>
            </a:r>
            <a:endParaRPr lang="zh-CN" altLang="zh-CN" sz="1000">
              <a:solidFill>
                <a:schemeClr val="tx1">
                  <a:lumMod val="75000"/>
                  <a:lumOff val="25000"/>
                </a:schemeClr>
              </a:solidFill>
            </a:endParaRPr>
          </a:p>
        </p:txBody>
      </p:sp>
      <p:sp>
        <p:nvSpPr>
          <p:cNvPr id="35" name="文本框 6"/>
          <p:cNvSpPr txBox="1"/>
          <p:nvPr/>
        </p:nvSpPr>
        <p:spPr>
          <a:xfrm>
            <a:off x="433181" y="1278817"/>
            <a:ext cx="1396536"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dirty="0" smtClean="0">
                <a:solidFill>
                  <a:srgbClr val="3D89BC"/>
                </a:solidFill>
              </a:rPr>
              <a:t>部分代码</a:t>
            </a:r>
            <a:endParaRPr lang="zh-CN" altLang="en-US" b="1" dirty="0">
              <a:solidFill>
                <a:srgbClr val="3D89BC"/>
              </a:solidFill>
            </a:endParaRPr>
          </a:p>
        </p:txBody>
      </p:sp>
      <p:sp>
        <p:nvSpPr>
          <p:cNvPr id="37" name="矩形 36"/>
          <p:cNvSpPr/>
          <p:nvPr/>
        </p:nvSpPr>
        <p:spPr>
          <a:xfrm>
            <a:off x="1024910" y="1766686"/>
            <a:ext cx="3973334" cy="438582"/>
          </a:xfrm>
          <a:prstGeom prst="rect">
            <a:avLst/>
          </a:prstGeom>
          <a:solidFill>
            <a:schemeClr val="accent3">
              <a:lumMod val="40000"/>
              <a:lumOff val="60000"/>
            </a:schemeClr>
          </a:solidFill>
        </p:spPr>
        <p:txBody>
          <a:bodyPr wrap="square">
            <a:spAutoFit/>
          </a:bodyPr>
          <a:lstStyle/>
          <a:p>
            <a:pPr>
              <a:lnSpc>
                <a:spcPts val="2700"/>
              </a:lnSpc>
            </a:pPr>
            <a:r>
              <a:rPr lang="zh-CN" altLang="zh-CN">
                <a:solidFill>
                  <a:schemeClr val="tx1">
                    <a:lumMod val="75000"/>
                    <a:lumOff val="25000"/>
                  </a:schemeClr>
                </a:solidFill>
              </a:rPr>
              <a:t>线性回归和回归树模型的预测</a:t>
            </a:r>
            <a:endParaRPr lang="zh-CN" altLang="en-US">
              <a:solidFill>
                <a:schemeClr val="tx1">
                  <a:lumMod val="75000"/>
                  <a:lumOff val="25000"/>
                </a:schemeClr>
              </a:solidFill>
            </a:endParaRPr>
          </a:p>
        </p:txBody>
      </p:sp>
      <p:sp>
        <p:nvSpPr>
          <p:cNvPr id="38" name="矩形 37"/>
          <p:cNvSpPr/>
          <p:nvPr/>
        </p:nvSpPr>
        <p:spPr>
          <a:xfrm>
            <a:off x="877673" y="4385499"/>
            <a:ext cx="8065620" cy="1338828"/>
          </a:xfrm>
          <a:prstGeom prst="rect">
            <a:avLst/>
          </a:prstGeom>
          <a:solidFill>
            <a:schemeClr val="accent3">
              <a:lumMod val="40000"/>
              <a:lumOff val="60000"/>
            </a:schemeClr>
          </a:solidFill>
        </p:spPr>
        <p:txBody>
          <a:bodyPr wrap="square">
            <a:spAutoFit/>
          </a:bodyPr>
          <a:lstStyle/>
          <a:p>
            <a:pPr marL="285750" indent="-285750">
              <a:lnSpc>
                <a:spcPct val="150000"/>
              </a:lnSpc>
              <a:buFont typeface="Wingdings" panose="05000000000000000000" pitchFamily="2" charset="2"/>
              <a:buChar char="l"/>
            </a:pPr>
            <a:r>
              <a:rPr lang="zh-CN" altLang="zh-CN">
                <a:solidFill>
                  <a:schemeClr val="tx1">
                    <a:lumMod val="75000"/>
                    <a:lumOff val="25000"/>
                  </a:schemeClr>
                </a:solidFill>
              </a:rPr>
              <a:t>回归树的</a:t>
            </a:r>
            <a:r>
              <a:rPr lang="en-US" altLang="zh-CN">
                <a:solidFill>
                  <a:schemeClr val="tx1">
                    <a:lumMod val="75000"/>
                    <a:lumOff val="25000"/>
                  </a:schemeClr>
                </a:solidFill>
              </a:rPr>
              <a:t>MAE</a:t>
            </a:r>
            <a:r>
              <a:rPr lang="zh-CN" altLang="en-US">
                <a:solidFill>
                  <a:schemeClr val="tx1">
                    <a:lumMod val="75000"/>
                    <a:lumOff val="25000"/>
                  </a:schemeClr>
                </a:solidFill>
              </a:rPr>
              <a:t>值</a:t>
            </a:r>
            <a:r>
              <a:rPr lang="zh-CN" altLang="zh-CN">
                <a:solidFill>
                  <a:schemeClr val="tx1">
                    <a:lumMod val="75000"/>
                    <a:lumOff val="25000"/>
                  </a:schemeClr>
                </a:solidFill>
              </a:rPr>
              <a:t>为</a:t>
            </a:r>
            <a:r>
              <a:rPr lang="en-US" altLang="zh-CN">
                <a:solidFill>
                  <a:schemeClr val="tx1">
                    <a:lumMod val="75000"/>
                    <a:lumOff val="25000"/>
                  </a:schemeClr>
                </a:solidFill>
              </a:rPr>
              <a:t>8.48</a:t>
            </a:r>
            <a:endParaRPr lang="en-US" altLang="zh-CN">
              <a:solidFill>
                <a:schemeClr val="tx1">
                  <a:lumMod val="75000"/>
                  <a:lumOff val="25000"/>
                </a:schemeClr>
              </a:solidFill>
            </a:endParaRPr>
          </a:p>
          <a:p>
            <a:pPr marL="285750" indent="-285750">
              <a:lnSpc>
                <a:spcPct val="150000"/>
              </a:lnSpc>
              <a:buFont typeface="Wingdings" panose="05000000000000000000" pitchFamily="2" charset="2"/>
              <a:buChar char="l"/>
            </a:pPr>
            <a:r>
              <a:rPr lang="zh-CN" altLang="zh-CN">
                <a:solidFill>
                  <a:schemeClr val="tx1">
                    <a:lumMod val="75000"/>
                    <a:lumOff val="25000"/>
                  </a:schemeClr>
                </a:solidFill>
              </a:rPr>
              <a:t>线性回归模型的</a:t>
            </a:r>
            <a:r>
              <a:rPr lang="en-US" altLang="zh-CN">
                <a:solidFill>
                  <a:schemeClr val="tx1">
                    <a:lumMod val="75000"/>
                    <a:lumOff val="25000"/>
                  </a:schemeClr>
                </a:solidFill>
              </a:rPr>
              <a:t>MAE</a:t>
            </a:r>
            <a:r>
              <a:rPr lang="zh-CN" altLang="zh-CN">
                <a:solidFill>
                  <a:schemeClr val="tx1">
                    <a:lumMod val="75000"/>
                    <a:lumOff val="25000"/>
                  </a:schemeClr>
                </a:solidFill>
              </a:rPr>
              <a:t>值</a:t>
            </a:r>
            <a:r>
              <a:rPr lang="en-US" altLang="zh-CN">
                <a:solidFill>
                  <a:schemeClr val="tx1">
                    <a:lumMod val="75000"/>
                    <a:lumOff val="25000"/>
                  </a:schemeClr>
                </a:solidFill>
              </a:rPr>
              <a:t> 13.11</a:t>
            </a:r>
            <a:endParaRPr lang="en-US" altLang="zh-CN">
              <a:solidFill>
                <a:schemeClr val="tx1">
                  <a:lumMod val="75000"/>
                  <a:lumOff val="25000"/>
                </a:schemeClr>
              </a:solidFill>
            </a:endParaRPr>
          </a:p>
          <a:p>
            <a:pPr marL="285750" indent="-285750">
              <a:lnSpc>
                <a:spcPct val="150000"/>
              </a:lnSpc>
              <a:buFont typeface="Wingdings" panose="05000000000000000000" pitchFamily="2" charset="2"/>
              <a:buChar char="l"/>
            </a:pPr>
            <a:r>
              <a:rPr lang="zh-CN" altLang="zh-CN">
                <a:solidFill>
                  <a:schemeClr val="tx1">
                    <a:lumMod val="75000"/>
                    <a:lumOff val="25000"/>
                  </a:schemeClr>
                </a:solidFill>
              </a:rPr>
              <a:t>回归树模型的预测值的平均误差要优于线性回归模型预测值的平均误差</a:t>
            </a:r>
            <a:endParaRPr lang="zh-CN" altLang="en-US">
              <a:solidFill>
                <a:schemeClr val="tx1">
                  <a:lumMod val="75000"/>
                  <a:lumOff val="25000"/>
                </a:schemeClr>
              </a:solidFill>
            </a:endParaRPr>
          </a:p>
        </p:txBody>
      </p:sp>
      <p:sp>
        <p:nvSpPr>
          <p:cNvPr id="22" name="文本框 6"/>
          <p:cNvSpPr txBox="1"/>
          <p:nvPr/>
        </p:nvSpPr>
        <p:spPr>
          <a:xfrm>
            <a:off x="290307" y="773992"/>
            <a:ext cx="3514104" cy="369332"/>
          </a:xfrm>
          <a:prstGeom prst="rect">
            <a:avLst/>
          </a:prstGeom>
          <a:noFill/>
        </p:spPr>
        <p:txBody>
          <a:bodyPr wrap="none" rtlCol="0">
            <a:spAutoFit/>
          </a:bodyPr>
          <a:lstStyle/>
          <a:p>
            <a:r>
              <a:rPr lang="en-US" altLang="zh-CN" b="1" dirty="0" smtClean="0">
                <a:solidFill>
                  <a:srgbClr val="3D89BC"/>
                </a:solidFill>
              </a:rPr>
              <a:t>5.2.2</a:t>
            </a:r>
            <a:r>
              <a:rPr lang="zh-CN" altLang="en-US" b="1" dirty="0" smtClean="0">
                <a:solidFill>
                  <a:srgbClr val="3D89BC"/>
                </a:solidFill>
              </a:rPr>
              <a:t> </a:t>
            </a:r>
            <a:r>
              <a:rPr lang="en-US" altLang="zh-CN" b="1" dirty="0">
                <a:solidFill>
                  <a:srgbClr val="3D89BC"/>
                </a:solidFill>
              </a:rPr>
              <a:t>R</a:t>
            </a:r>
            <a:r>
              <a:rPr lang="zh-CN" altLang="en-US" b="1" dirty="0">
                <a:solidFill>
                  <a:srgbClr val="3D89BC"/>
                </a:solidFill>
              </a:rPr>
              <a:t>在数据挖掘中的应用举例</a:t>
            </a:r>
            <a:endParaRPr lang="en-US" altLang="zh-CN" b="1" dirty="0">
              <a:solidFill>
                <a:srgbClr val="3D89BC"/>
              </a:solidFill>
            </a:endParaRPr>
          </a:p>
        </p:txBody>
      </p:sp>
      <p:sp>
        <p:nvSpPr>
          <p:cNvPr id="23" name="椭圆 22"/>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59196" y="1169836"/>
              <a:ext cx="1225592" cy="523220"/>
            </a:xfrm>
            <a:prstGeom prst="rect">
              <a:avLst/>
            </a:prstGeom>
            <a:noFill/>
          </p:spPr>
          <p:txBody>
            <a:bodyPr wrap="none" rtlCol="0">
              <a:spAutoFit/>
            </a:bodyPr>
            <a:lstStyle/>
            <a:p>
              <a:pPr algn="ctr"/>
              <a:r>
                <a:rPr lang="zh-CN" altLang="en-US" sz="2800" dirty="0" smtClean="0">
                  <a:solidFill>
                    <a:schemeClr val="accent4"/>
                  </a:solidFill>
                </a:rPr>
                <a:t>第五章　</a:t>
              </a:r>
              <a:r>
                <a:rPr lang="en-US" altLang="zh-CN" sz="2800" dirty="0" smtClean="0">
                  <a:solidFill>
                    <a:schemeClr val="accent4"/>
                  </a:solidFill>
                </a:rPr>
                <a:t>R</a:t>
              </a:r>
              <a:r>
                <a:rPr lang="zh-CN" altLang="en-US" sz="2800" dirty="0" smtClean="0">
                  <a:solidFill>
                    <a:schemeClr val="accent4"/>
                  </a:solidFill>
                </a:rPr>
                <a:t>语言</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34872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语言简介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64687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与数据挖掘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021131"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a:t>
                </a:r>
                <a:r>
                  <a:rPr lang="en-US" altLang="zh-CN" sz="2100" spc="225" dirty="0" smtClean="0">
                    <a:solidFill>
                      <a:schemeClr val="bg1"/>
                    </a:solidFill>
                    <a:latin typeface="微软雅黑" panose="020B0503020204020204" pitchFamily="34" charset="-122"/>
                    <a:ea typeface="微软雅黑" panose="020B0503020204020204" pitchFamily="34" charset="-122"/>
                  </a:rPr>
                  <a:t>.3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err="1" smtClean="0">
                    <a:solidFill>
                      <a:schemeClr val="bg1"/>
                    </a:solidFill>
                    <a:latin typeface="微软雅黑" panose="020B0503020204020204" pitchFamily="34" charset="-122"/>
                    <a:ea typeface="微软雅黑" panose="020B0503020204020204" pitchFamily="34" charset="-122"/>
                  </a:rPr>
                  <a:t>SparkR</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a:defRPr/>
            </a:pPr>
            <a:r>
              <a:rPr lang="en-US" altLang="zh-CN" sz="1200" b="1" dirty="0" smtClean="0">
                <a:solidFill>
                  <a:schemeClr val="bg1">
                    <a:lumMod val="50000"/>
                  </a:schemeClr>
                </a:solidFill>
              </a:rPr>
              <a:t>44</a:t>
            </a:r>
            <a:endParaRPr lang="es-ES" altLang="zh-CN" sz="1200" b="1" dirty="0">
              <a:solidFill>
                <a:schemeClr val="bg1">
                  <a:lumMod val="50000"/>
                </a:schemeClr>
              </a:solidFill>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19180"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a:t>
            </a:r>
            <a:r>
              <a:rPr lang="en-US" altLang="zh-CN" sz="2100" b="1" spc="225" dirty="0" err="1" smtClean="0">
                <a:solidFill>
                  <a:prstClr val="white"/>
                </a:solidFill>
              </a:rPr>
              <a:t>SparkR</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矩形 11"/>
          <p:cNvSpPr/>
          <p:nvPr/>
        </p:nvSpPr>
        <p:spPr>
          <a:xfrm>
            <a:off x="1531401" y="2901993"/>
            <a:ext cx="7152569" cy="397353"/>
          </a:xfrm>
          <a:prstGeom prst="rect">
            <a:avLst/>
          </a:prstGeom>
          <a:solidFill>
            <a:srgbClr val="3D89BC"/>
          </a:solidFill>
        </p:spPr>
        <p:txBody>
          <a:bodyPr wrap="square">
            <a:spAutoFit/>
          </a:bodyPr>
          <a:lstStyle/>
          <a:p>
            <a:pPr>
              <a:lnSpc>
                <a:spcPts val="2600"/>
              </a:lnSpc>
            </a:pPr>
            <a:r>
              <a:rPr lang="en-US" altLang="zh-CN" dirty="0" err="1">
                <a:solidFill>
                  <a:schemeClr val="bg1"/>
                </a:solidFill>
              </a:rPr>
              <a:t>taFrames</a:t>
            </a:r>
            <a:r>
              <a:rPr lang="zh-CN" altLang="zh-CN" dirty="0">
                <a:solidFill>
                  <a:schemeClr val="bg1"/>
                </a:solidFill>
              </a:rPr>
              <a:t>的数据来源非常广泛</a:t>
            </a:r>
            <a:endParaRPr lang="zh-CN" altLang="en-US" dirty="0">
              <a:solidFill>
                <a:schemeClr val="bg1"/>
              </a:solidFill>
            </a:endParaRPr>
          </a:p>
        </p:txBody>
      </p:sp>
      <p:sp>
        <p:nvSpPr>
          <p:cNvPr id="14" name="矩形 13"/>
          <p:cNvSpPr/>
          <p:nvPr/>
        </p:nvSpPr>
        <p:spPr>
          <a:xfrm>
            <a:off x="1531401" y="3683722"/>
            <a:ext cx="7152569" cy="397353"/>
          </a:xfrm>
          <a:prstGeom prst="rect">
            <a:avLst/>
          </a:prstGeom>
          <a:solidFill>
            <a:schemeClr val="tx1">
              <a:lumMod val="75000"/>
              <a:lumOff val="25000"/>
            </a:schemeClr>
          </a:solidFill>
        </p:spPr>
        <p:txBody>
          <a:bodyPr wrap="square">
            <a:spAutoFit/>
          </a:bodyPr>
          <a:lstStyle/>
          <a:p>
            <a:pPr>
              <a:lnSpc>
                <a:spcPts val="2600"/>
              </a:lnSpc>
            </a:pPr>
            <a:r>
              <a:rPr lang="zh-CN" altLang="en-US" dirty="0" smtClean="0">
                <a:solidFill>
                  <a:schemeClr val="bg1"/>
                </a:solidFill>
              </a:rPr>
              <a:t>高扩展性</a:t>
            </a:r>
            <a:endParaRPr lang="zh-CN" altLang="en-US" dirty="0">
              <a:solidFill>
                <a:schemeClr val="bg1"/>
              </a:solidFill>
            </a:endParaRPr>
          </a:p>
        </p:txBody>
      </p:sp>
      <p:sp>
        <p:nvSpPr>
          <p:cNvPr id="15" name="矩形 14"/>
          <p:cNvSpPr/>
          <p:nvPr/>
        </p:nvSpPr>
        <p:spPr>
          <a:xfrm>
            <a:off x="1531400" y="4443642"/>
            <a:ext cx="7152570" cy="425758"/>
          </a:xfrm>
          <a:prstGeom prst="rect">
            <a:avLst/>
          </a:prstGeom>
          <a:solidFill>
            <a:srgbClr val="008080"/>
          </a:solidFill>
        </p:spPr>
        <p:txBody>
          <a:bodyPr wrap="square">
            <a:spAutoFit/>
          </a:bodyPr>
          <a:lstStyle/>
          <a:p>
            <a:pPr>
              <a:lnSpc>
                <a:spcPts val="2600"/>
              </a:lnSpc>
            </a:pPr>
            <a:r>
              <a:rPr lang="en-US" altLang="zh-CN" dirty="0" err="1">
                <a:solidFill>
                  <a:schemeClr val="bg1"/>
                </a:solidFill>
              </a:rPr>
              <a:t>DataFrames</a:t>
            </a:r>
            <a:r>
              <a:rPr lang="zh-CN" altLang="zh-CN" dirty="0">
                <a:solidFill>
                  <a:schemeClr val="bg1"/>
                </a:solidFill>
              </a:rPr>
              <a:t>的</a:t>
            </a:r>
            <a:r>
              <a:rPr lang="zh-CN" altLang="zh-CN" dirty="0" smtClean="0">
                <a:solidFill>
                  <a:schemeClr val="bg1"/>
                </a:solidFill>
              </a:rPr>
              <a:t>优化</a:t>
            </a:r>
            <a:endParaRPr lang="zh-CN" altLang="en-US" dirty="0">
              <a:solidFill>
                <a:schemeClr val="bg1"/>
              </a:solidFill>
            </a:endParaRPr>
          </a:p>
        </p:txBody>
      </p:sp>
      <p:sp>
        <p:nvSpPr>
          <p:cNvPr id="16" name="矩形 15"/>
          <p:cNvSpPr/>
          <p:nvPr/>
        </p:nvSpPr>
        <p:spPr>
          <a:xfrm>
            <a:off x="298321" y="1329494"/>
            <a:ext cx="8448641" cy="784830"/>
          </a:xfrm>
          <a:prstGeom prst="rect">
            <a:avLst/>
          </a:prstGeom>
          <a:solidFill>
            <a:srgbClr val="EAEAEA"/>
          </a:solidFill>
        </p:spPr>
        <p:txBody>
          <a:bodyPr wrap="square">
            <a:spAutoFit/>
          </a:bodyPr>
          <a:lstStyle/>
          <a:p>
            <a:pPr>
              <a:lnSpc>
                <a:spcPts val="2700"/>
              </a:lnSpc>
            </a:pPr>
            <a:r>
              <a:rPr lang="en-US" altLang="zh-CN" dirty="0" err="1">
                <a:solidFill>
                  <a:schemeClr val="tx1">
                    <a:lumMod val="75000"/>
                    <a:lumOff val="25000"/>
                  </a:schemeClr>
                </a:solidFill>
              </a:rPr>
              <a:t>SparkR</a:t>
            </a:r>
            <a:r>
              <a:rPr lang="zh-CN" altLang="zh-CN" dirty="0">
                <a:solidFill>
                  <a:schemeClr val="tx1">
                    <a:lumMod val="75000"/>
                    <a:lumOff val="25000"/>
                  </a:schemeClr>
                </a:solidFill>
              </a:rPr>
              <a:t>就是用</a:t>
            </a:r>
            <a:r>
              <a:rPr lang="en-US" altLang="zh-CN" dirty="0">
                <a:solidFill>
                  <a:schemeClr val="tx1">
                    <a:lumMod val="75000"/>
                    <a:lumOff val="25000"/>
                  </a:schemeClr>
                </a:solidFill>
              </a:rPr>
              <a:t>R</a:t>
            </a:r>
            <a:r>
              <a:rPr lang="zh-CN" altLang="zh-CN" dirty="0">
                <a:solidFill>
                  <a:schemeClr val="tx1">
                    <a:lumMod val="75000"/>
                    <a:lumOff val="25000"/>
                  </a:schemeClr>
                </a:solidFill>
              </a:rPr>
              <a:t>语言编写</a:t>
            </a:r>
            <a:r>
              <a:rPr lang="en-US" altLang="zh-CN" dirty="0">
                <a:solidFill>
                  <a:schemeClr val="tx1">
                    <a:lumMod val="75000"/>
                    <a:lumOff val="25000"/>
                  </a:schemeClr>
                </a:solidFill>
              </a:rPr>
              <a:t>Spark</a:t>
            </a:r>
            <a:r>
              <a:rPr lang="zh-CN" altLang="zh-CN" dirty="0">
                <a:solidFill>
                  <a:schemeClr val="tx1">
                    <a:lumMod val="75000"/>
                    <a:lumOff val="25000"/>
                  </a:schemeClr>
                </a:solidFill>
              </a:rPr>
              <a:t>程序，它允许数据科学家分析大规模的数据集，并通过</a:t>
            </a:r>
            <a:r>
              <a:rPr lang="en-US" altLang="zh-CN" dirty="0">
                <a:solidFill>
                  <a:schemeClr val="tx1">
                    <a:lumMod val="75000"/>
                    <a:lumOff val="25000"/>
                  </a:schemeClr>
                </a:solidFill>
              </a:rPr>
              <a:t>R Shell</a:t>
            </a:r>
            <a:r>
              <a:rPr lang="zh-CN" altLang="zh-CN" dirty="0">
                <a:solidFill>
                  <a:schemeClr val="tx1">
                    <a:lumMod val="75000"/>
                    <a:lumOff val="25000"/>
                  </a:schemeClr>
                </a:solidFill>
              </a:rPr>
              <a:t>交互式地在</a:t>
            </a:r>
            <a:r>
              <a:rPr lang="en-US" altLang="zh-CN" dirty="0" err="1">
                <a:solidFill>
                  <a:schemeClr val="tx1">
                    <a:lumMod val="75000"/>
                    <a:lumOff val="25000"/>
                  </a:schemeClr>
                </a:solidFill>
              </a:rPr>
              <a:t>SparkR</a:t>
            </a:r>
            <a:r>
              <a:rPr lang="zh-CN" altLang="zh-CN" dirty="0">
                <a:solidFill>
                  <a:schemeClr val="tx1">
                    <a:lumMod val="75000"/>
                    <a:lumOff val="25000"/>
                  </a:schemeClr>
                </a:solidFill>
              </a:rPr>
              <a:t>上运行作业</a:t>
            </a:r>
            <a:r>
              <a:rPr lang="zh-CN" altLang="en-US" dirty="0" smtClean="0">
                <a:solidFill>
                  <a:schemeClr val="tx1">
                    <a:lumMod val="75000"/>
                    <a:lumOff val="25000"/>
                  </a:schemeClr>
                </a:solidFill>
              </a:rPr>
              <a:t>上</a:t>
            </a:r>
            <a:endParaRPr lang="zh-CN" altLang="en-US" dirty="0">
              <a:solidFill>
                <a:schemeClr val="tx1">
                  <a:lumMod val="75000"/>
                  <a:lumOff val="25000"/>
                </a:schemeClr>
              </a:solidFill>
            </a:endParaRPr>
          </a:p>
        </p:txBody>
      </p:sp>
      <p:sp>
        <p:nvSpPr>
          <p:cNvPr id="87" name="矩形 86"/>
          <p:cNvSpPr/>
          <p:nvPr/>
        </p:nvSpPr>
        <p:spPr>
          <a:xfrm>
            <a:off x="608405" y="2894827"/>
            <a:ext cx="803417" cy="40452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Impact" panose="020B0806030902050204" pitchFamily="34" charset="0"/>
              </a:rPr>
              <a:t>1</a:t>
            </a:r>
            <a:endParaRPr lang="zh-CN" altLang="en-US" sz="2000" dirty="0">
              <a:latin typeface="Impact" panose="020B0806030902050204" pitchFamily="34" charset="0"/>
            </a:endParaRPr>
          </a:p>
        </p:txBody>
      </p:sp>
      <p:sp>
        <p:nvSpPr>
          <p:cNvPr id="88" name="矩形 87"/>
          <p:cNvSpPr/>
          <p:nvPr/>
        </p:nvSpPr>
        <p:spPr>
          <a:xfrm>
            <a:off x="608405" y="3683722"/>
            <a:ext cx="803417" cy="38644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2</a:t>
            </a:r>
            <a:endParaRPr lang="zh-CN" altLang="en-US" sz="2000" dirty="0">
              <a:latin typeface="Impact" panose="020B0806030902050204" pitchFamily="34" charset="0"/>
            </a:endParaRPr>
          </a:p>
        </p:txBody>
      </p:sp>
      <p:sp>
        <p:nvSpPr>
          <p:cNvPr id="89" name="矩形 88"/>
          <p:cNvSpPr/>
          <p:nvPr/>
        </p:nvSpPr>
        <p:spPr>
          <a:xfrm>
            <a:off x="608405" y="4454546"/>
            <a:ext cx="803417" cy="41485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3</a:t>
            </a:r>
            <a:endParaRPr lang="zh-CN" altLang="en-US" sz="2000" dirty="0">
              <a:latin typeface="Impact" panose="020B0806030902050204" pitchFamily="34" charset="0"/>
            </a:endParaRPr>
          </a:p>
        </p:txBody>
      </p:sp>
      <p:sp>
        <p:nvSpPr>
          <p:cNvPr id="90" name="矩形 89"/>
          <p:cNvSpPr/>
          <p:nvPr/>
        </p:nvSpPr>
        <p:spPr>
          <a:xfrm>
            <a:off x="298321" y="2288118"/>
            <a:ext cx="8448641" cy="406971"/>
          </a:xfrm>
          <a:prstGeom prst="rect">
            <a:avLst/>
          </a:prstGeom>
          <a:solidFill>
            <a:srgbClr val="EAEAEA"/>
          </a:solidFill>
        </p:spPr>
        <p:txBody>
          <a:bodyPr wrap="square">
            <a:spAutoFit/>
          </a:bodyPr>
          <a:lstStyle/>
          <a:p>
            <a:pPr>
              <a:lnSpc>
                <a:spcPts val="2700"/>
              </a:lnSpc>
            </a:pPr>
            <a:r>
              <a:rPr lang="en-US" altLang="zh-CN" dirty="0" err="1">
                <a:solidFill>
                  <a:schemeClr val="tx1">
                    <a:lumMod val="75000"/>
                    <a:lumOff val="25000"/>
                  </a:schemeClr>
                </a:solidFill>
              </a:rPr>
              <a:t>SparkR</a:t>
            </a:r>
            <a:r>
              <a:rPr lang="zh-CN" altLang="zh-CN" dirty="0">
                <a:solidFill>
                  <a:schemeClr val="tx1">
                    <a:lumMod val="75000"/>
                    <a:lumOff val="25000"/>
                  </a:schemeClr>
                </a:solidFill>
              </a:rPr>
              <a:t>的核心是</a:t>
            </a:r>
            <a:r>
              <a:rPr lang="en-US" altLang="zh-CN" dirty="0" err="1">
                <a:solidFill>
                  <a:schemeClr val="tx1">
                    <a:lumMod val="75000"/>
                    <a:lumOff val="25000"/>
                  </a:schemeClr>
                </a:solidFill>
              </a:rPr>
              <a:t>SparkR</a:t>
            </a:r>
            <a:r>
              <a:rPr lang="en-US" altLang="zh-CN" dirty="0">
                <a:solidFill>
                  <a:schemeClr val="tx1">
                    <a:lumMod val="75000"/>
                    <a:lumOff val="25000"/>
                  </a:schemeClr>
                </a:solidFill>
              </a:rPr>
              <a:t> </a:t>
            </a:r>
            <a:r>
              <a:rPr lang="en-US" altLang="zh-CN" dirty="0" err="1">
                <a:solidFill>
                  <a:schemeClr val="tx1">
                    <a:lumMod val="75000"/>
                    <a:lumOff val="25000"/>
                  </a:schemeClr>
                </a:solidFill>
              </a:rPr>
              <a:t>DataFrame</a:t>
            </a:r>
            <a:r>
              <a:rPr lang="zh-CN" altLang="en-US" dirty="0">
                <a:solidFill>
                  <a:schemeClr val="tx1">
                    <a:lumMod val="75000"/>
                    <a:lumOff val="25000"/>
                  </a:schemeClr>
                </a:solidFill>
              </a:rPr>
              <a:t>，</a:t>
            </a:r>
            <a:r>
              <a:rPr lang="zh-CN" altLang="zh-CN" dirty="0">
                <a:solidFill>
                  <a:schemeClr val="tx1">
                    <a:lumMod val="75000"/>
                    <a:lumOff val="25000"/>
                  </a:schemeClr>
                </a:solidFill>
              </a:rPr>
              <a:t>数据组织成一个带有列名的分布式数据集</a:t>
            </a:r>
            <a:endParaRPr lang="zh-CN" altLang="en-US" dirty="0">
              <a:solidFill>
                <a:schemeClr val="tx1">
                  <a:lumMod val="75000"/>
                  <a:lumOff val="25000"/>
                </a:schemeClr>
              </a:solidFill>
            </a:endParaRPr>
          </a:p>
        </p:txBody>
      </p:sp>
      <p:sp>
        <p:nvSpPr>
          <p:cNvPr id="92" name="矩形 91"/>
          <p:cNvSpPr/>
          <p:nvPr/>
        </p:nvSpPr>
        <p:spPr>
          <a:xfrm>
            <a:off x="1531398" y="5242869"/>
            <a:ext cx="7152570" cy="397353"/>
          </a:xfrm>
          <a:prstGeom prst="rect">
            <a:avLst/>
          </a:prstGeom>
          <a:solidFill>
            <a:srgbClr val="3D89BC"/>
          </a:solidFill>
        </p:spPr>
        <p:txBody>
          <a:bodyPr wrap="square">
            <a:spAutoFit/>
          </a:bodyPr>
          <a:lstStyle/>
          <a:p>
            <a:pPr>
              <a:lnSpc>
                <a:spcPts val="2600"/>
              </a:lnSpc>
            </a:pPr>
            <a:r>
              <a:rPr lang="zh-CN" altLang="zh-CN" dirty="0">
                <a:solidFill>
                  <a:schemeClr val="bg1"/>
                </a:solidFill>
              </a:rPr>
              <a:t>对</a:t>
            </a:r>
            <a:r>
              <a:rPr lang="en-US" altLang="zh-CN" dirty="0">
                <a:solidFill>
                  <a:schemeClr val="bg1"/>
                </a:solidFill>
              </a:rPr>
              <a:t>RDD API</a:t>
            </a:r>
            <a:r>
              <a:rPr lang="zh-CN" altLang="zh-CN" dirty="0">
                <a:solidFill>
                  <a:schemeClr val="bg1"/>
                </a:solidFill>
              </a:rPr>
              <a:t>的支持</a:t>
            </a:r>
            <a:endParaRPr lang="zh-CN" altLang="en-US" dirty="0">
              <a:solidFill>
                <a:schemeClr val="bg1"/>
              </a:solidFill>
            </a:endParaRPr>
          </a:p>
        </p:txBody>
      </p:sp>
      <p:sp>
        <p:nvSpPr>
          <p:cNvPr id="93" name="矩形 92"/>
          <p:cNvSpPr/>
          <p:nvPr/>
        </p:nvSpPr>
        <p:spPr>
          <a:xfrm>
            <a:off x="608403" y="5253774"/>
            <a:ext cx="803417" cy="414854"/>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4</a:t>
            </a:r>
            <a:endParaRPr lang="zh-CN" altLang="en-US" sz="2000" dirty="0">
              <a:latin typeface="Impact" panose="020B0806030902050204" pitchFamily="34" charset="0"/>
            </a:endParaRPr>
          </a:p>
        </p:txBody>
      </p:sp>
      <p:pic>
        <p:nvPicPr>
          <p:cNvPr id="2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a:defRPr/>
            </a:pPr>
            <a:r>
              <a:rPr lang="en-US" altLang="zh-CN" sz="1200" b="1" dirty="0" smtClean="0">
                <a:solidFill>
                  <a:schemeClr val="bg1">
                    <a:lumMod val="50000"/>
                  </a:schemeClr>
                </a:solidFill>
              </a:rPr>
              <a:t>44</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8" name="文本框 6"/>
          <p:cNvSpPr txBox="1"/>
          <p:nvPr/>
        </p:nvSpPr>
        <p:spPr>
          <a:xfrm>
            <a:off x="434391" y="773992"/>
            <a:ext cx="2164888" cy="369332"/>
          </a:xfrm>
          <a:prstGeom prst="rect">
            <a:avLst/>
          </a:prstGeom>
          <a:noFill/>
        </p:spPr>
        <p:txBody>
          <a:bodyPr wrap="none" rtlCol="0">
            <a:spAutoFit/>
          </a:bodyPr>
          <a:lstStyle/>
          <a:p>
            <a:r>
              <a:rPr lang="en-US" altLang="zh-CN" b="1" dirty="0" smtClean="0">
                <a:solidFill>
                  <a:srgbClr val="3D89BC"/>
                </a:solidFill>
              </a:rPr>
              <a:t>5.3.1</a:t>
            </a:r>
            <a:r>
              <a:rPr lang="zh-CN" altLang="en-US" b="1" dirty="0" smtClean="0">
                <a:solidFill>
                  <a:srgbClr val="3D89BC"/>
                </a:solidFill>
              </a:rPr>
              <a:t> </a:t>
            </a:r>
            <a:r>
              <a:rPr lang="en-US" altLang="zh-CN" b="1" dirty="0" err="1">
                <a:solidFill>
                  <a:srgbClr val="3D89BC"/>
                </a:solidFill>
              </a:rPr>
              <a:t>SparkR</a:t>
            </a:r>
            <a:r>
              <a:rPr lang="en-US" altLang="zh-CN" b="1" dirty="0">
                <a:solidFill>
                  <a:srgbClr val="3D89BC"/>
                </a:solidFill>
              </a:rPr>
              <a:t> </a:t>
            </a:r>
            <a:r>
              <a:rPr lang="zh-CN" altLang="en-US" b="1" dirty="0">
                <a:solidFill>
                  <a:srgbClr val="3D89BC"/>
                </a:solidFill>
              </a:rPr>
              <a:t>简介</a:t>
            </a:r>
            <a:endParaRPr lang="en-US" altLang="zh-CN" b="1" dirty="0">
              <a:solidFill>
                <a:srgbClr val="3D89BC"/>
              </a:solidFill>
            </a:endParaRPr>
          </a:p>
        </p:txBody>
      </p:sp>
      <p:sp>
        <p:nvSpPr>
          <p:cNvPr id="29" name="椭圆 28"/>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959195" y="1169836"/>
              <a:ext cx="1225592" cy="523220"/>
            </a:xfrm>
            <a:prstGeom prst="rect">
              <a:avLst/>
            </a:prstGeom>
            <a:noFill/>
          </p:spPr>
          <p:txBody>
            <a:bodyPr wrap="none" rtlCol="0">
              <a:spAutoFit/>
            </a:bodyPr>
            <a:lstStyle/>
            <a:p>
              <a:pPr algn="ctr"/>
              <a:r>
                <a:rPr lang="zh-CN" altLang="en-US" sz="2800" dirty="0" smtClean="0">
                  <a:solidFill>
                    <a:schemeClr val="accent4"/>
                  </a:solidFill>
                </a:rPr>
                <a:t>第</a:t>
              </a:r>
              <a:r>
                <a:rPr lang="zh-CN" altLang="en-US" sz="2800" dirty="0">
                  <a:solidFill>
                    <a:schemeClr val="accent4"/>
                  </a:solidFill>
                </a:rPr>
                <a:t>五</a:t>
              </a:r>
              <a:r>
                <a:rPr lang="zh-CN" altLang="en-US" sz="2800" dirty="0" smtClean="0">
                  <a:solidFill>
                    <a:schemeClr val="accent4"/>
                  </a:solidFill>
                </a:rPr>
                <a:t>章　</a:t>
              </a:r>
              <a:r>
                <a:rPr lang="en-US" altLang="zh-CN" sz="2800" dirty="0" smtClean="0">
                  <a:solidFill>
                    <a:schemeClr val="accent4"/>
                  </a:solidFill>
                </a:rPr>
                <a:t>R</a:t>
              </a:r>
              <a:r>
                <a:rPr lang="zh-CN" altLang="en-US" sz="2800" dirty="0" smtClean="0">
                  <a:solidFill>
                    <a:schemeClr val="accent4"/>
                  </a:solidFill>
                </a:rPr>
                <a:t>语言</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348720"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a:t>
                </a:r>
                <a:r>
                  <a:rPr lang="en-US" altLang="zh-CN" sz="2100" spc="225" dirty="0" smtClean="0">
                    <a:solidFill>
                      <a:schemeClr val="bg1"/>
                    </a:solidFill>
                    <a:latin typeface="微软雅黑" panose="020B0503020204020204" pitchFamily="34" charset="-122"/>
                    <a:ea typeface="微软雅黑" panose="020B0503020204020204" pitchFamily="34" charset="-122"/>
                  </a:rPr>
                  <a:t>.1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en-US" altLang="zh-CN" sz="2100" spc="225" dirty="0" smtClean="0">
                    <a:solidFill>
                      <a:schemeClr val="bg1"/>
                    </a:solidFill>
                    <a:latin typeface="微软雅黑" panose="020B0503020204020204" pitchFamily="34" charset="-122"/>
                    <a:ea typeface="微软雅黑" panose="020B0503020204020204" pitchFamily="34" charset="-122"/>
                  </a:rPr>
                  <a:t>R</a:t>
                </a:r>
                <a:r>
                  <a:rPr lang="zh-CN" altLang="en-US" sz="2100" spc="225" dirty="0" smtClean="0">
                    <a:solidFill>
                      <a:schemeClr val="bg1"/>
                    </a:solidFill>
                    <a:latin typeface="微软雅黑" panose="020B0503020204020204" pitchFamily="34" charset="-122"/>
                    <a:ea typeface="微软雅黑" panose="020B0503020204020204" pitchFamily="34" charset="-122"/>
                  </a:rPr>
                  <a:t>语言简介</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64687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R</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与数据挖掘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02113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5.3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S</a:t>
                </a:r>
                <a:r>
                  <a:rPr lang="en-US" altLang="zh-CN" sz="2100" spc="225" dirty="0" err="1" smtClean="0">
                    <a:solidFill>
                      <a:schemeClr val="tx1">
                        <a:lumMod val="75000"/>
                        <a:lumOff val="25000"/>
                      </a:schemeClr>
                    </a:solidFill>
                    <a:latin typeface="微软雅黑" panose="020B0503020204020204" pitchFamily="34" charset="-122"/>
                    <a:ea typeface="微软雅黑" panose="020B0503020204020204" pitchFamily="34" charset="-122"/>
                  </a:rPr>
                  <a:t>parkR</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19180"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a:t>
            </a:r>
            <a:r>
              <a:rPr lang="en-US" altLang="zh-CN" sz="2100" b="1" spc="225" dirty="0" err="1" smtClean="0">
                <a:solidFill>
                  <a:prstClr val="white"/>
                </a:solidFill>
              </a:rPr>
              <a:t>SparkR</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2" name="矩形 21"/>
          <p:cNvSpPr/>
          <p:nvPr/>
        </p:nvSpPr>
        <p:spPr>
          <a:xfrm>
            <a:off x="659535" y="1703764"/>
            <a:ext cx="2314866" cy="4766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47543" y="1752589"/>
            <a:ext cx="1944763" cy="369332"/>
          </a:xfrm>
          <a:prstGeom prst="rect">
            <a:avLst/>
          </a:prstGeom>
        </p:spPr>
        <p:txBody>
          <a:bodyPr wrap="none">
            <a:spAutoFit/>
          </a:bodyPr>
          <a:lstStyle/>
          <a:p>
            <a:r>
              <a:rPr lang="en-US" altLang="zh-CN" b="1" dirty="0" smtClean="0">
                <a:solidFill>
                  <a:schemeClr val="bg1"/>
                </a:solidFill>
              </a:rPr>
              <a:t>1. Linux</a:t>
            </a:r>
            <a:r>
              <a:rPr lang="zh-CN" altLang="en-US" b="1" dirty="0" smtClean="0">
                <a:solidFill>
                  <a:schemeClr val="bg1"/>
                </a:solidFill>
              </a:rPr>
              <a:t>下安装</a:t>
            </a:r>
            <a:r>
              <a:rPr lang="en-US" altLang="zh-CN" b="1" dirty="0" smtClean="0">
                <a:solidFill>
                  <a:schemeClr val="bg1"/>
                </a:solidFill>
              </a:rPr>
              <a:t>R</a:t>
            </a:r>
            <a:endParaRPr lang="zh-CN" altLang="en-US" b="1" dirty="0">
              <a:solidFill>
                <a:schemeClr val="bg1"/>
              </a:solidFill>
            </a:endParaRPr>
          </a:p>
        </p:txBody>
      </p:sp>
      <p:sp>
        <p:nvSpPr>
          <p:cNvPr id="24" name="下箭头 23"/>
          <p:cNvSpPr/>
          <p:nvPr/>
        </p:nvSpPr>
        <p:spPr>
          <a:xfrm>
            <a:off x="1299116" y="2331361"/>
            <a:ext cx="1159051" cy="56827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59535" y="3015483"/>
            <a:ext cx="2314866" cy="47663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47543" y="3064308"/>
            <a:ext cx="1753878" cy="369332"/>
          </a:xfrm>
          <a:prstGeom prst="rect">
            <a:avLst/>
          </a:prstGeom>
        </p:spPr>
        <p:txBody>
          <a:bodyPr wrap="none">
            <a:spAutoFit/>
          </a:bodyPr>
          <a:lstStyle/>
          <a:p>
            <a:r>
              <a:rPr lang="en-US" altLang="zh-CN" b="1" dirty="0" smtClean="0">
                <a:solidFill>
                  <a:schemeClr val="bg1"/>
                </a:solidFill>
              </a:rPr>
              <a:t>2.</a:t>
            </a:r>
            <a:r>
              <a:rPr lang="en-US" altLang="zh-CN" dirty="0"/>
              <a:t> </a:t>
            </a:r>
            <a:r>
              <a:rPr lang="en-US" altLang="zh-CN" b="1" dirty="0" err="1">
                <a:solidFill>
                  <a:schemeClr val="bg1"/>
                </a:solidFill>
              </a:rPr>
              <a:t>rJava</a:t>
            </a:r>
            <a:r>
              <a:rPr lang="zh-CN" altLang="zh-CN" b="1" dirty="0">
                <a:solidFill>
                  <a:schemeClr val="bg1"/>
                </a:solidFill>
              </a:rPr>
              <a:t>包安装</a:t>
            </a:r>
            <a:endParaRPr lang="zh-CN" altLang="en-US" b="1" dirty="0">
              <a:solidFill>
                <a:schemeClr val="bg1"/>
              </a:solidFill>
            </a:endParaRPr>
          </a:p>
        </p:txBody>
      </p:sp>
      <p:sp>
        <p:nvSpPr>
          <p:cNvPr id="28" name="下箭头 27"/>
          <p:cNvSpPr/>
          <p:nvPr/>
        </p:nvSpPr>
        <p:spPr>
          <a:xfrm>
            <a:off x="1299116" y="3643080"/>
            <a:ext cx="1159051" cy="56827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59534" y="4333676"/>
            <a:ext cx="2327725" cy="4766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47543" y="4382501"/>
            <a:ext cx="1975734" cy="369332"/>
          </a:xfrm>
          <a:prstGeom prst="rect">
            <a:avLst/>
          </a:prstGeom>
        </p:spPr>
        <p:txBody>
          <a:bodyPr wrap="none">
            <a:spAutoFit/>
          </a:bodyPr>
          <a:lstStyle/>
          <a:p>
            <a:r>
              <a:rPr lang="en-US" altLang="zh-CN" b="1" dirty="0" smtClean="0">
                <a:solidFill>
                  <a:schemeClr val="bg1"/>
                </a:solidFill>
              </a:rPr>
              <a:t>3.</a:t>
            </a:r>
            <a:r>
              <a:rPr lang="en-US" altLang="zh-CN" dirty="0"/>
              <a:t> </a:t>
            </a:r>
            <a:r>
              <a:rPr lang="en-US" altLang="zh-CN" b="1" dirty="0" err="1">
                <a:solidFill>
                  <a:schemeClr val="bg1"/>
                </a:solidFill>
              </a:rPr>
              <a:t>SparkR</a:t>
            </a:r>
            <a:r>
              <a:rPr lang="zh-CN" altLang="zh-CN" b="1" dirty="0">
                <a:solidFill>
                  <a:schemeClr val="bg1"/>
                </a:solidFill>
              </a:rPr>
              <a:t>的安装</a:t>
            </a:r>
            <a:endParaRPr lang="zh-CN" altLang="en-US" b="1" dirty="0">
              <a:solidFill>
                <a:schemeClr val="bg1"/>
              </a:solidFill>
            </a:endParaRPr>
          </a:p>
        </p:txBody>
      </p:sp>
      <p:sp>
        <p:nvSpPr>
          <p:cNvPr id="34" name="矩形 33"/>
          <p:cNvSpPr/>
          <p:nvPr/>
        </p:nvSpPr>
        <p:spPr>
          <a:xfrm>
            <a:off x="3289300" y="1563904"/>
            <a:ext cx="5414596" cy="923330"/>
          </a:xfrm>
          <a:prstGeom prst="rect">
            <a:avLst/>
          </a:prstGeom>
        </p:spPr>
        <p:txBody>
          <a:bodyPr wrap="square">
            <a:spAutoFit/>
          </a:bodyPr>
          <a:lstStyle/>
          <a:p>
            <a:pPr>
              <a:lnSpc>
                <a:spcPct val="150000"/>
              </a:lnSpc>
            </a:pPr>
            <a:r>
              <a:rPr lang="zh-CN" altLang="zh-CN" dirty="0">
                <a:solidFill>
                  <a:schemeClr val="tx1">
                    <a:lumMod val="75000"/>
                    <a:lumOff val="25000"/>
                  </a:schemeClr>
                </a:solidFill>
              </a:rPr>
              <a:t>首先</a:t>
            </a:r>
            <a:r>
              <a:rPr lang="zh-CN" altLang="en-US" dirty="0">
                <a:solidFill>
                  <a:schemeClr val="tx1">
                    <a:lumMod val="75000"/>
                    <a:lumOff val="25000"/>
                  </a:schemeClr>
                </a:solidFill>
              </a:rPr>
              <a:t>在</a:t>
            </a:r>
            <a:r>
              <a:rPr lang="zh-CN" altLang="zh-CN" dirty="0">
                <a:solidFill>
                  <a:schemeClr val="tx1">
                    <a:lumMod val="75000"/>
                    <a:lumOff val="25000"/>
                  </a:schemeClr>
                </a:solidFill>
              </a:rPr>
              <a:t>官网下载</a:t>
            </a:r>
            <a:r>
              <a:rPr lang="en-US" altLang="zh-CN" dirty="0">
                <a:solidFill>
                  <a:schemeClr val="tx1">
                    <a:lumMod val="75000"/>
                    <a:lumOff val="25000"/>
                  </a:schemeClr>
                </a:solidFill>
              </a:rPr>
              <a:t>R</a:t>
            </a:r>
            <a:r>
              <a:rPr lang="zh-CN" altLang="zh-CN" dirty="0">
                <a:solidFill>
                  <a:schemeClr val="tx1">
                    <a:lumMod val="75000"/>
                    <a:lumOff val="25000"/>
                  </a:schemeClr>
                </a:solidFill>
              </a:rPr>
              <a:t>的软件包，官网网址为</a:t>
            </a:r>
            <a:r>
              <a:rPr lang="en-US" altLang="zh-CN" dirty="0">
                <a:solidFill>
                  <a:schemeClr val="tx1">
                    <a:lumMod val="75000"/>
                    <a:lumOff val="25000"/>
                  </a:schemeClr>
                </a:solidFill>
              </a:rPr>
              <a:t>http://cran.rstudio.com</a:t>
            </a:r>
            <a:r>
              <a:rPr lang="en-US" altLang="zh-CN" dirty="0" smtClean="0">
                <a:solidFill>
                  <a:schemeClr val="tx1">
                    <a:lumMod val="75000"/>
                    <a:lumOff val="25000"/>
                  </a:schemeClr>
                </a:solidFill>
              </a:rPr>
              <a:t>/</a:t>
            </a:r>
            <a:endParaRPr lang="zh-CN" altLang="en-US" dirty="0">
              <a:solidFill>
                <a:schemeClr val="tx1">
                  <a:lumMod val="75000"/>
                  <a:lumOff val="25000"/>
                </a:schemeClr>
              </a:solidFill>
            </a:endParaRPr>
          </a:p>
        </p:txBody>
      </p:sp>
      <p:sp>
        <p:nvSpPr>
          <p:cNvPr id="35" name="矩形 34"/>
          <p:cNvSpPr/>
          <p:nvPr/>
        </p:nvSpPr>
        <p:spPr>
          <a:xfrm>
            <a:off x="3289300" y="2884704"/>
            <a:ext cx="5414596" cy="923330"/>
          </a:xfrm>
          <a:prstGeom prst="rect">
            <a:avLst/>
          </a:prstGeom>
        </p:spPr>
        <p:txBody>
          <a:bodyPr wrap="square">
            <a:spAutoFit/>
          </a:bodyPr>
          <a:lstStyle/>
          <a:p>
            <a:pPr>
              <a:lnSpc>
                <a:spcPct val="150000"/>
              </a:lnSpc>
            </a:pPr>
            <a:r>
              <a:rPr lang="en-US" altLang="zh-CN" dirty="0" err="1">
                <a:solidFill>
                  <a:schemeClr val="tx1">
                    <a:lumMod val="75000"/>
                    <a:lumOff val="25000"/>
                  </a:schemeClr>
                </a:solidFill>
              </a:rPr>
              <a:t>SparkR</a:t>
            </a:r>
            <a:r>
              <a:rPr lang="zh-CN" altLang="zh-CN" dirty="0">
                <a:solidFill>
                  <a:schemeClr val="tx1">
                    <a:lumMod val="75000"/>
                    <a:lumOff val="25000"/>
                  </a:schemeClr>
                </a:solidFill>
              </a:rPr>
              <a:t>包对</a:t>
            </a:r>
            <a:r>
              <a:rPr lang="en-US" altLang="zh-CN" dirty="0" err="1">
                <a:solidFill>
                  <a:schemeClr val="tx1">
                    <a:lumMod val="75000"/>
                    <a:lumOff val="25000"/>
                  </a:schemeClr>
                </a:solidFill>
              </a:rPr>
              <a:t>rJava</a:t>
            </a:r>
            <a:r>
              <a:rPr lang="zh-CN" altLang="zh-CN" dirty="0">
                <a:solidFill>
                  <a:schemeClr val="tx1">
                    <a:lumMod val="75000"/>
                    <a:lumOff val="25000"/>
                  </a:schemeClr>
                </a:solidFill>
              </a:rPr>
              <a:t>包有依赖关系，因此，在安装</a:t>
            </a:r>
            <a:r>
              <a:rPr lang="en-US" altLang="zh-CN" dirty="0" err="1">
                <a:solidFill>
                  <a:schemeClr val="tx1">
                    <a:lumMod val="75000"/>
                    <a:lumOff val="25000"/>
                  </a:schemeClr>
                </a:solidFill>
              </a:rPr>
              <a:t>SparkR</a:t>
            </a:r>
            <a:r>
              <a:rPr lang="zh-CN" altLang="zh-CN" dirty="0">
                <a:solidFill>
                  <a:schemeClr val="tx1">
                    <a:lumMod val="75000"/>
                    <a:lumOff val="25000"/>
                  </a:schemeClr>
                </a:solidFill>
              </a:rPr>
              <a:t>之前，需要先完成</a:t>
            </a:r>
            <a:r>
              <a:rPr lang="en-US" altLang="zh-CN" dirty="0" err="1">
                <a:solidFill>
                  <a:schemeClr val="tx1">
                    <a:lumMod val="75000"/>
                    <a:lumOff val="25000"/>
                  </a:schemeClr>
                </a:solidFill>
              </a:rPr>
              <a:t>rJava</a:t>
            </a:r>
            <a:r>
              <a:rPr lang="zh-CN" altLang="zh-CN" dirty="0">
                <a:solidFill>
                  <a:schemeClr val="tx1">
                    <a:lumMod val="75000"/>
                    <a:lumOff val="25000"/>
                  </a:schemeClr>
                </a:solidFill>
              </a:rPr>
              <a:t>包的</a:t>
            </a:r>
            <a:r>
              <a:rPr lang="zh-CN" altLang="zh-CN" dirty="0" smtClean="0">
                <a:solidFill>
                  <a:schemeClr val="tx1">
                    <a:lumMod val="75000"/>
                    <a:lumOff val="25000"/>
                  </a:schemeClr>
                </a:solidFill>
              </a:rPr>
              <a:t>安装</a:t>
            </a:r>
            <a:endParaRPr lang="zh-CN" altLang="en-US" dirty="0">
              <a:solidFill>
                <a:schemeClr val="tx1">
                  <a:lumMod val="75000"/>
                  <a:lumOff val="25000"/>
                </a:schemeClr>
              </a:solidFill>
            </a:endParaRPr>
          </a:p>
        </p:txBody>
      </p:sp>
      <p:sp>
        <p:nvSpPr>
          <p:cNvPr id="36" name="矩形 35"/>
          <p:cNvSpPr/>
          <p:nvPr/>
        </p:nvSpPr>
        <p:spPr>
          <a:xfrm>
            <a:off x="3289300" y="4105502"/>
            <a:ext cx="5414596" cy="874407"/>
          </a:xfrm>
          <a:prstGeom prst="rect">
            <a:avLst/>
          </a:prstGeom>
        </p:spPr>
        <p:txBody>
          <a:bodyPr wrap="square">
            <a:spAutoFit/>
          </a:bodyPr>
          <a:lstStyle/>
          <a:p>
            <a:pPr>
              <a:lnSpc>
                <a:spcPct val="150000"/>
              </a:lnSpc>
            </a:pPr>
            <a:r>
              <a:rPr lang="zh-CN" altLang="zh-CN" dirty="0">
                <a:solidFill>
                  <a:schemeClr val="tx1">
                    <a:lumMod val="75000"/>
                    <a:lumOff val="25000"/>
                  </a:schemeClr>
                </a:solidFill>
              </a:rPr>
              <a:t>为了避免</a:t>
            </a:r>
            <a:r>
              <a:rPr lang="en-US" altLang="zh-CN" dirty="0">
                <a:solidFill>
                  <a:schemeClr val="tx1">
                    <a:lumMod val="75000"/>
                    <a:lumOff val="25000"/>
                  </a:schemeClr>
                </a:solidFill>
              </a:rPr>
              <a:t>Spark</a:t>
            </a:r>
            <a:r>
              <a:rPr lang="zh-CN" altLang="zh-CN" dirty="0">
                <a:solidFill>
                  <a:schemeClr val="tx1">
                    <a:lumMod val="75000"/>
                    <a:lumOff val="25000"/>
                  </a:schemeClr>
                </a:solidFill>
              </a:rPr>
              <a:t>版本的兼容问题，采用源码编译的方式来安装</a:t>
            </a:r>
            <a:r>
              <a:rPr lang="en-US" altLang="zh-CN" dirty="0" err="1">
                <a:solidFill>
                  <a:schemeClr val="tx1">
                    <a:lumMod val="75000"/>
                    <a:lumOff val="25000"/>
                  </a:schemeClr>
                </a:solidFill>
              </a:rPr>
              <a:t>SparkR</a:t>
            </a:r>
            <a:endParaRPr lang="zh-CN" altLang="en-US" dirty="0">
              <a:solidFill>
                <a:schemeClr val="tx1">
                  <a:lumMod val="75000"/>
                  <a:lumOff val="25000"/>
                </a:schemeClr>
              </a:solidFill>
            </a:endParaRPr>
          </a:p>
        </p:txBody>
      </p:sp>
      <p:pic>
        <p:nvPicPr>
          <p:cNvPr id="25"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461665"/>
          </a:xfrm>
          <a:prstGeom prst="rect">
            <a:avLst/>
          </a:prstGeom>
          <a:noFill/>
        </p:spPr>
        <p:txBody>
          <a:bodyPr wrap="none">
            <a:spAutoFit/>
          </a:bodyPr>
          <a:lstStyle/>
          <a:p>
            <a:pPr>
              <a:defRPr/>
            </a:pPr>
            <a:r>
              <a:rPr lang="en-US" altLang="zh-CN" sz="1200" b="1" dirty="0">
                <a:solidFill>
                  <a:schemeClr val="bg1">
                    <a:lumMod val="50000"/>
                  </a:schemeClr>
                </a:solidFill>
              </a:rPr>
              <a:t>44</a:t>
            </a:r>
            <a:endParaRPr lang="es-ES" altLang="zh-CN"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9" name="文本框 6"/>
          <p:cNvSpPr txBox="1"/>
          <p:nvPr/>
        </p:nvSpPr>
        <p:spPr>
          <a:xfrm>
            <a:off x="434391" y="773992"/>
            <a:ext cx="2626553" cy="369332"/>
          </a:xfrm>
          <a:prstGeom prst="rect">
            <a:avLst/>
          </a:prstGeom>
          <a:noFill/>
        </p:spPr>
        <p:txBody>
          <a:bodyPr wrap="none" rtlCol="0">
            <a:spAutoFit/>
          </a:bodyPr>
          <a:lstStyle/>
          <a:p>
            <a:r>
              <a:rPr lang="en-US" altLang="zh-CN" b="1" dirty="0" smtClean="0">
                <a:solidFill>
                  <a:srgbClr val="3D89BC"/>
                </a:solidFill>
              </a:rPr>
              <a:t>5.3.2</a:t>
            </a:r>
            <a:r>
              <a:rPr lang="zh-CN" altLang="en-US" b="1" dirty="0" smtClean="0">
                <a:solidFill>
                  <a:srgbClr val="3D89BC"/>
                </a:solidFill>
              </a:rPr>
              <a:t> </a:t>
            </a:r>
            <a:r>
              <a:rPr lang="en-US" altLang="zh-CN" b="1" dirty="0" err="1">
                <a:solidFill>
                  <a:srgbClr val="3D89BC"/>
                </a:solidFill>
              </a:rPr>
              <a:t>SparkR</a:t>
            </a:r>
            <a:r>
              <a:rPr lang="en-US" altLang="zh-CN" b="1" dirty="0">
                <a:solidFill>
                  <a:srgbClr val="3D89BC"/>
                </a:solidFill>
              </a:rPr>
              <a:t> </a:t>
            </a:r>
            <a:r>
              <a:rPr lang="zh-CN" altLang="en-US" b="1" dirty="0" smtClean="0">
                <a:solidFill>
                  <a:srgbClr val="3D89BC"/>
                </a:solidFill>
              </a:rPr>
              <a:t>环境搭建</a:t>
            </a:r>
            <a:endParaRPr lang="en-US" altLang="zh-CN" b="1" dirty="0">
              <a:solidFill>
                <a:srgbClr val="3D89BC"/>
              </a:solidFill>
            </a:endParaRPr>
          </a:p>
        </p:txBody>
      </p:sp>
      <p:sp>
        <p:nvSpPr>
          <p:cNvPr id="40" name="椭圆 39"/>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19180"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a:t>
            </a:r>
            <a:r>
              <a:rPr lang="en-US" altLang="zh-CN" sz="2100" b="1" spc="225" dirty="0" err="1" smtClean="0">
                <a:solidFill>
                  <a:prstClr val="white"/>
                </a:solidFill>
              </a:rPr>
              <a:t>SparkR</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5" name="矩形 24"/>
          <p:cNvSpPr/>
          <p:nvPr/>
        </p:nvSpPr>
        <p:spPr>
          <a:xfrm>
            <a:off x="518979" y="2291992"/>
            <a:ext cx="2529901" cy="4766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69622" y="2340817"/>
            <a:ext cx="2177712" cy="369332"/>
          </a:xfrm>
          <a:prstGeom prst="rect">
            <a:avLst/>
          </a:prstGeom>
        </p:spPr>
        <p:txBody>
          <a:bodyPr wrap="none">
            <a:spAutoFit/>
          </a:bodyPr>
          <a:lstStyle/>
          <a:p>
            <a:r>
              <a:rPr lang="zh-CN" altLang="zh-CN" b="1" dirty="0" smtClean="0">
                <a:solidFill>
                  <a:schemeClr val="bg1"/>
                </a:solidFill>
              </a:rPr>
              <a:t>创建</a:t>
            </a:r>
            <a:r>
              <a:rPr lang="en-US" altLang="zh-CN" b="1" dirty="0" err="1">
                <a:solidFill>
                  <a:schemeClr val="bg1"/>
                </a:solidFill>
              </a:rPr>
              <a:t>SparkSession</a:t>
            </a:r>
            <a:endParaRPr lang="zh-CN" altLang="en-US" b="1" dirty="0">
              <a:solidFill>
                <a:schemeClr val="bg1"/>
              </a:solidFill>
            </a:endParaRPr>
          </a:p>
        </p:txBody>
      </p:sp>
      <p:sp>
        <p:nvSpPr>
          <p:cNvPr id="32" name="下箭头 31"/>
          <p:cNvSpPr/>
          <p:nvPr/>
        </p:nvSpPr>
        <p:spPr>
          <a:xfrm>
            <a:off x="1144995" y="2919589"/>
            <a:ext cx="1159051" cy="568274"/>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17186" y="3603711"/>
            <a:ext cx="2531694" cy="47663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42622" y="3652536"/>
            <a:ext cx="2551789" cy="369332"/>
          </a:xfrm>
          <a:prstGeom prst="rect">
            <a:avLst/>
          </a:prstGeom>
        </p:spPr>
        <p:txBody>
          <a:bodyPr wrap="none">
            <a:spAutoFit/>
          </a:bodyPr>
          <a:lstStyle/>
          <a:p>
            <a:r>
              <a:rPr lang="zh-CN" altLang="zh-CN" b="1" dirty="0">
                <a:solidFill>
                  <a:schemeClr val="bg1"/>
                </a:solidFill>
              </a:rPr>
              <a:t>创建</a:t>
            </a:r>
            <a:r>
              <a:rPr lang="en-US" altLang="zh-CN" b="1" dirty="0" err="1">
                <a:solidFill>
                  <a:schemeClr val="bg1"/>
                </a:solidFill>
              </a:rPr>
              <a:t>SparkDataFrmes</a:t>
            </a:r>
            <a:endParaRPr lang="zh-CN" altLang="en-US" b="1" dirty="0">
              <a:solidFill>
                <a:schemeClr val="bg1"/>
              </a:solidFill>
            </a:endParaRPr>
          </a:p>
        </p:txBody>
      </p:sp>
      <p:sp>
        <p:nvSpPr>
          <p:cNvPr id="41" name="矩形 40"/>
          <p:cNvSpPr/>
          <p:nvPr/>
        </p:nvSpPr>
        <p:spPr>
          <a:xfrm>
            <a:off x="3363779" y="2152132"/>
            <a:ext cx="5414596" cy="923330"/>
          </a:xfrm>
          <a:prstGeom prst="rect">
            <a:avLst/>
          </a:prstGeom>
        </p:spPr>
        <p:txBody>
          <a:bodyPr wrap="square">
            <a:spAutoFit/>
          </a:bodyPr>
          <a:lstStyle/>
          <a:p>
            <a:pPr>
              <a:lnSpc>
                <a:spcPct val="150000"/>
              </a:lnSpc>
            </a:pPr>
            <a:r>
              <a:rPr lang="en-US" altLang="zh-CN" dirty="0" err="1">
                <a:solidFill>
                  <a:schemeClr val="tx1">
                    <a:lumMod val="75000"/>
                    <a:lumOff val="25000"/>
                  </a:schemeClr>
                </a:solidFill>
              </a:rPr>
              <a:t>SparkSession</a:t>
            </a:r>
            <a:r>
              <a:rPr lang="zh-CN" altLang="zh-CN" dirty="0">
                <a:solidFill>
                  <a:schemeClr val="tx1">
                    <a:lumMod val="75000"/>
                    <a:lumOff val="25000"/>
                  </a:schemeClr>
                </a:solidFill>
              </a:rPr>
              <a:t>（即</a:t>
            </a:r>
            <a:r>
              <a:rPr lang="en-US" altLang="zh-CN" dirty="0">
                <a:solidFill>
                  <a:schemeClr val="tx1">
                    <a:lumMod val="75000"/>
                    <a:lumOff val="25000"/>
                  </a:schemeClr>
                </a:solidFill>
              </a:rPr>
              <a:t>Spark</a:t>
            </a:r>
            <a:r>
              <a:rPr lang="zh-CN" altLang="zh-CN" dirty="0">
                <a:solidFill>
                  <a:schemeClr val="tx1">
                    <a:lumMod val="75000"/>
                    <a:lumOff val="25000"/>
                  </a:schemeClr>
                </a:solidFill>
              </a:rPr>
              <a:t>会话）是</a:t>
            </a:r>
            <a:r>
              <a:rPr lang="en-US" altLang="zh-CN" dirty="0" err="1">
                <a:solidFill>
                  <a:schemeClr val="tx1">
                    <a:lumMod val="75000"/>
                    <a:lumOff val="25000"/>
                  </a:schemeClr>
                </a:solidFill>
              </a:rPr>
              <a:t>SparkR</a:t>
            </a:r>
            <a:r>
              <a:rPr lang="zh-CN" altLang="zh-CN" dirty="0">
                <a:solidFill>
                  <a:schemeClr val="tx1">
                    <a:lumMod val="75000"/>
                    <a:lumOff val="25000"/>
                  </a:schemeClr>
                </a:solidFill>
              </a:rPr>
              <a:t>的切入点，它使得</a:t>
            </a:r>
            <a:r>
              <a:rPr lang="en-US" altLang="zh-CN" dirty="0">
                <a:solidFill>
                  <a:schemeClr val="tx1">
                    <a:lumMod val="75000"/>
                    <a:lumOff val="25000"/>
                  </a:schemeClr>
                </a:solidFill>
              </a:rPr>
              <a:t>R</a:t>
            </a:r>
            <a:r>
              <a:rPr lang="zh-CN" altLang="zh-CN" dirty="0">
                <a:solidFill>
                  <a:schemeClr val="tx1">
                    <a:lumMod val="75000"/>
                    <a:lumOff val="25000"/>
                  </a:schemeClr>
                </a:solidFill>
              </a:rPr>
              <a:t>程序和</a:t>
            </a:r>
            <a:r>
              <a:rPr lang="en-US" altLang="zh-CN" dirty="0">
                <a:solidFill>
                  <a:schemeClr val="tx1">
                    <a:lumMod val="75000"/>
                    <a:lumOff val="25000"/>
                  </a:schemeClr>
                </a:solidFill>
              </a:rPr>
              <a:t>Spark</a:t>
            </a:r>
            <a:r>
              <a:rPr lang="zh-CN" altLang="zh-CN" dirty="0">
                <a:solidFill>
                  <a:schemeClr val="tx1">
                    <a:lumMod val="75000"/>
                    <a:lumOff val="25000"/>
                  </a:schemeClr>
                </a:solidFill>
              </a:rPr>
              <a:t>集群相互</a:t>
            </a:r>
            <a:r>
              <a:rPr lang="zh-CN" altLang="zh-CN" dirty="0" smtClean="0">
                <a:solidFill>
                  <a:schemeClr val="tx1">
                    <a:lumMod val="75000"/>
                    <a:lumOff val="25000"/>
                  </a:schemeClr>
                </a:solidFill>
              </a:rPr>
              <a:t>通信</a:t>
            </a:r>
            <a:endParaRPr lang="zh-CN" altLang="en-US" dirty="0">
              <a:solidFill>
                <a:schemeClr val="tx1">
                  <a:lumMod val="75000"/>
                  <a:lumOff val="25000"/>
                </a:schemeClr>
              </a:solidFill>
            </a:endParaRPr>
          </a:p>
        </p:txBody>
      </p:sp>
      <p:sp>
        <p:nvSpPr>
          <p:cNvPr id="42" name="矩形 41"/>
          <p:cNvSpPr/>
          <p:nvPr/>
        </p:nvSpPr>
        <p:spPr>
          <a:xfrm>
            <a:off x="3376479" y="3180832"/>
            <a:ext cx="5414596" cy="1289905"/>
          </a:xfrm>
          <a:prstGeom prst="rect">
            <a:avLst/>
          </a:prstGeom>
        </p:spPr>
        <p:txBody>
          <a:bodyPr wrap="square">
            <a:spAutoFit/>
          </a:bodyPr>
          <a:lstStyle/>
          <a:p>
            <a:pPr>
              <a:lnSpc>
                <a:spcPct val="150000"/>
              </a:lnSpc>
            </a:pPr>
            <a:r>
              <a:rPr lang="zh-CN" altLang="zh-CN" dirty="0">
                <a:solidFill>
                  <a:schemeClr val="tx1">
                    <a:lumMod val="75000"/>
                    <a:lumOff val="25000"/>
                  </a:schemeClr>
                </a:solidFill>
              </a:rPr>
              <a:t>根据需要从本地</a:t>
            </a:r>
            <a:r>
              <a:rPr lang="en-US" altLang="zh-CN" dirty="0">
                <a:solidFill>
                  <a:schemeClr val="tx1">
                    <a:lumMod val="75000"/>
                    <a:lumOff val="25000"/>
                  </a:schemeClr>
                </a:solidFill>
              </a:rPr>
              <a:t>R</a:t>
            </a:r>
            <a:r>
              <a:rPr lang="zh-CN" altLang="zh-CN" dirty="0">
                <a:solidFill>
                  <a:schemeClr val="tx1">
                    <a:lumMod val="75000"/>
                    <a:lumOff val="25000"/>
                  </a:schemeClr>
                </a:solidFill>
              </a:rPr>
              <a:t>数据框（</a:t>
            </a:r>
            <a:r>
              <a:rPr lang="en-US" altLang="zh-CN" dirty="0">
                <a:solidFill>
                  <a:schemeClr val="tx1">
                    <a:lumMod val="75000"/>
                    <a:lumOff val="25000"/>
                  </a:schemeClr>
                </a:solidFill>
              </a:rPr>
              <a:t>R data frame</a:t>
            </a:r>
            <a:r>
              <a:rPr lang="zh-CN" altLang="zh-CN" dirty="0">
                <a:solidFill>
                  <a:schemeClr val="tx1">
                    <a:lumMod val="75000"/>
                    <a:lumOff val="25000"/>
                  </a:schemeClr>
                </a:solidFill>
              </a:rPr>
              <a:t>），</a:t>
            </a:r>
            <a:r>
              <a:rPr lang="en-US" altLang="zh-CN" dirty="0">
                <a:solidFill>
                  <a:schemeClr val="tx1">
                    <a:lumMod val="75000"/>
                    <a:lumOff val="25000"/>
                  </a:schemeClr>
                </a:solidFill>
              </a:rPr>
              <a:t>Hive</a:t>
            </a:r>
            <a:r>
              <a:rPr lang="zh-CN" altLang="zh-CN" dirty="0">
                <a:solidFill>
                  <a:schemeClr val="tx1">
                    <a:lumMod val="75000"/>
                    <a:lumOff val="25000"/>
                  </a:schemeClr>
                </a:solidFill>
              </a:rPr>
              <a:t>表（</a:t>
            </a:r>
            <a:r>
              <a:rPr lang="en-US" altLang="zh-CN" dirty="0">
                <a:solidFill>
                  <a:schemeClr val="tx1">
                    <a:lumMod val="75000"/>
                    <a:lumOff val="25000"/>
                  </a:schemeClr>
                </a:solidFill>
              </a:rPr>
              <a:t>Hive table</a:t>
            </a:r>
            <a:r>
              <a:rPr lang="zh-CN" altLang="zh-CN" dirty="0">
                <a:solidFill>
                  <a:schemeClr val="tx1">
                    <a:lumMod val="75000"/>
                    <a:lumOff val="25000"/>
                  </a:schemeClr>
                </a:solidFill>
              </a:rPr>
              <a:t>）或者从其他数据源创建</a:t>
            </a:r>
            <a:r>
              <a:rPr lang="en-US" altLang="zh-CN" dirty="0" err="1">
                <a:solidFill>
                  <a:schemeClr val="tx1">
                    <a:lumMod val="75000"/>
                    <a:lumOff val="25000"/>
                  </a:schemeClr>
                </a:solidFill>
              </a:rPr>
              <a:t>SparkDataFrmes</a:t>
            </a:r>
            <a:endParaRPr lang="zh-CN" altLang="en-US" dirty="0">
              <a:solidFill>
                <a:schemeClr val="tx1">
                  <a:lumMod val="75000"/>
                  <a:lumOff val="25000"/>
                </a:schemeClr>
              </a:solidFill>
            </a:endParaRPr>
          </a:p>
        </p:txBody>
      </p:sp>
      <p:pic>
        <p:nvPicPr>
          <p:cNvPr id="1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1" name="31 CuadroTexto"/>
          <p:cNvSpPr txBox="1"/>
          <p:nvPr/>
        </p:nvSpPr>
        <p:spPr>
          <a:xfrm>
            <a:off x="4729199" y="6267161"/>
            <a:ext cx="373820" cy="461665"/>
          </a:xfrm>
          <a:prstGeom prst="rect">
            <a:avLst/>
          </a:prstGeom>
          <a:noFill/>
        </p:spPr>
        <p:txBody>
          <a:bodyPr wrap="none">
            <a:spAutoFit/>
          </a:bodyPr>
          <a:lstStyle/>
          <a:p>
            <a:pPr>
              <a:defRPr/>
            </a:pPr>
            <a:r>
              <a:rPr lang="en-US" altLang="zh-CN" sz="1200" b="1" dirty="0">
                <a:solidFill>
                  <a:schemeClr val="bg1">
                    <a:lumMod val="50000"/>
                  </a:schemeClr>
                </a:solidFill>
              </a:rPr>
              <a:t>44</a:t>
            </a:r>
            <a:endParaRPr lang="es-ES" altLang="zh-CN"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2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6"/>
          <p:cNvSpPr txBox="1"/>
          <p:nvPr/>
        </p:nvSpPr>
        <p:spPr>
          <a:xfrm>
            <a:off x="434391" y="773992"/>
            <a:ext cx="2164888" cy="369332"/>
          </a:xfrm>
          <a:prstGeom prst="rect">
            <a:avLst/>
          </a:prstGeom>
          <a:noFill/>
        </p:spPr>
        <p:txBody>
          <a:bodyPr wrap="none" rtlCol="0">
            <a:spAutoFit/>
          </a:bodyPr>
          <a:lstStyle/>
          <a:p>
            <a:r>
              <a:rPr lang="en-US" altLang="zh-CN" b="1" dirty="0" smtClean="0">
                <a:solidFill>
                  <a:srgbClr val="3D89BC"/>
                </a:solidFill>
              </a:rPr>
              <a:t>5.3.3</a:t>
            </a:r>
            <a:r>
              <a:rPr lang="zh-CN" altLang="en-US" b="1" dirty="0" smtClean="0">
                <a:solidFill>
                  <a:srgbClr val="3D89BC"/>
                </a:solidFill>
              </a:rPr>
              <a:t> </a:t>
            </a:r>
            <a:r>
              <a:rPr lang="en-US" altLang="zh-CN" b="1" dirty="0" err="1">
                <a:solidFill>
                  <a:srgbClr val="3D89BC"/>
                </a:solidFill>
              </a:rPr>
              <a:t>SparkR</a:t>
            </a:r>
            <a:r>
              <a:rPr lang="en-US" altLang="zh-CN" b="1" dirty="0">
                <a:solidFill>
                  <a:srgbClr val="3D89BC"/>
                </a:solidFill>
              </a:rPr>
              <a:t> </a:t>
            </a:r>
            <a:r>
              <a:rPr lang="zh-CN" altLang="en-US" b="1" dirty="0">
                <a:solidFill>
                  <a:srgbClr val="3D89BC"/>
                </a:solidFill>
              </a:rPr>
              <a:t>使用</a:t>
            </a:r>
            <a:endParaRPr lang="en-US" altLang="zh-CN" b="1" dirty="0">
              <a:solidFill>
                <a:srgbClr val="3D89BC"/>
              </a:solidFill>
            </a:endParaRPr>
          </a:p>
        </p:txBody>
      </p:sp>
      <p:sp>
        <p:nvSpPr>
          <p:cNvPr id="27" name="椭圆 26"/>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19180"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a:t>
            </a:r>
            <a:r>
              <a:rPr lang="en-US" altLang="zh-CN" sz="2100" b="1" spc="225" dirty="0" err="1" smtClean="0">
                <a:solidFill>
                  <a:prstClr val="white"/>
                </a:solidFill>
              </a:rPr>
              <a:t>SparkR</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矩形 11"/>
          <p:cNvSpPr/>
          <p:nvPr/>
        </p:nvSpPr>
        <p:spPr>
          <a:xfrm>
            <a:off x="319356" y="1362157"/>
            <a:ext cx="8386494" cy="874407"/>
          </a:xfrm>
          <a:prstGeom prst="rect">
            <a:avLst/>
          </a:prstGeom>
          <a:solidFill>
            <a:schemeClr val="bg1">
              <a:lumMod val="85000"/>
            </a:schemeClr>
          </a:solidFill>
        </p:spPr>
        <p:txBody>
          <a:bodyPr wrap="square">
            <a:spAutoFit/>
          </a:bodyPr>
          <a:lstStyle/>
          <a:p>
            <a:pPr>
              <a:lnSpc>
                <a:spcPct val="150000"/>
              </a:lnSpc>
            </a:pPr>
            <a:r>
              <a:rPr lang="en-US" altLang="zh-CN" dirty="0">
                <a:solidFill>
                  <a:schemeClr val="tx1">
                    <a:lumMod val="65000"/>
                    <a:lumOff val="35000"/>
                  </a:schemeClr>
                </a:solidFill>
              </a:rPr>
              <a:t>HQL</a:t>
            </a:r>
            <a:r>
              <a:rPr lang="zh-CN" altLang="zh-CN" dirty="0">
                <a:solidFill>
                  <a:schemeClr val="tx1">
                    <a:lumMod val="65000"/>
                    <a:lumOff val="35000"/>
                  </a:schemeClr>
                </a:solidFill>
              </a:rPr>
              <a:t>是一种类</a:t>
            </a:r>
            <a:r>
              <a:rPr lang="en-US" altLang="zh-CN" dirty="0">
                <a:solidFill>
                  <a:schemeClr val="tx1">
                    <a:lumMod val="65000"/>
                    <a:lumOff val="35000"/>
                  </a:schemeClr>
                </a:solidFill>
              </a:rPr>
              <a:t>SQL</a:t>
            </a:r>
            <a:r>
              <a:rPr lang="zh-CN" altLang="zh-CN" dirty="0">
                <a:solidFill>
                  <a:schemeClr val="tx1">
                    <a:lumMod val="65000"/>
                    <a:lumOff val="35000"/>
                  </a:schemeClr>
                </a:solidFill>
              </a:rPr>
              <a:t>的语言，这种语言最终被转化为</a:t>
            </a:r>
            <a:r>
              <a:rPr lang="en-US" altLang="zh-CN" dirty="0" smtClean="0">
                <a:solidFill>
                  <a:schemeClr val="tx1">
                    <a:lumMod val="65000"/>
                    <a:lumOff val="35000"/>
                  </a:schemeClr>
                </a:solidFill>
              </a:rPr>
              <a:t>Map/Reduce</a:t>
            </a:r>
            <a:r>
              <a:rPr lang="zh-CN" altLang="en-US" dirty="0">
                <a:solidFill>
                  <a:schemeClr val="tx1">
                    <a:lumMod val="65000"/>
                    <a:lumOff val="35000"/>
                  </a:schemeClr>
                </a:solidFill>
              </a:rPr>
              <a:t>，</a:t>
            </a:r>
            <a:r>
              <a:rPr lang="zh-CN" altLang="zh-CN" dirty="0" smtClean="0">
                <a:solidFill>
                  <a:schemeClr val="tx1">
                    <a:lumMod val="65000"/>
                    <a:lumOff val="35000"/>
                  </a:schemeClr>
                </a:solidFill>
              </a:rPr>
              <a:t>通过</a:t>
            </a:r>
            <a:r>
              <a:rPr lang="en-US" altLang="zh-CN" dirty="0">
                <a:solidFill>
                  <a:schemeClr val="tx1">
                    <a:lumMod val="65000"/>
                    <a:lumOff val="35000"/>
                  </a:schemeClr>
                </a:solidFill>
              </a:rPr>
              <a:t>Hive</a:t>
            </a:r>
            <a:r>
              <a:rPr lang="zh-CN" altLang="zh-CN" dirty="0">
                <a:solidFill>
                  <a:schemeClr val="tx1">
                    <a:lumMod val="65000"/>
                    <a:lumOff val="35000"/>
                  </a:schemeClr>
                </a:solidFill>
              </a:rPr>
              <a:t>可以使用</a:t>
            </a:r>
            <a:r>
              <a:rPr lang="en-US" altLang="zh-CN" dirty="0">
                <a:solidFill>
                  <a:schemeClr val="tx1">
                    <a:lumMod val="65000"/>
                    <a:lumOff val="35000"/>
                  </a:schemeClr>
                </a:solidFill>
              </a:rPr>
              <a:t>HQL</a:t>
            </a:r>
            <a:r>
              <a:rPr lang="zh-CN" altLang="zh-CN" dirty="0">
                <a:solidFill>
                  <a:schemeClr val="tx1">
                    <a:lumMod val="65000"/>
                    <a:lumOff val="35000"/>
                  </a:schemeClr>
                </a:solidFill>
              </a:rPr>
              <a:t>语言查询存放在</a:t>
            </a:r>
            <a:r>
              <a:rPr lang="en-US" altLang="zh-CN" dirty="0">
                <a:solidFill>
                  <a:schemeClr val="tx1">
                    <a:lumMod val="65000"/>
                    <a:lumOff val="35000"/>
                  </a:schemeClr>
                </a:solidFill>
              </a:rPr>
              <a:t>HDFS</a:t>
            </a:r>
            <a:r>
              <a:rPr lang="zh-CN" altLang="zh-CN" dirty="0">
                <a:solidFill>
                  <a:schemeClr val="tx1">
                    <a:lumMod val="65000"/>
                    <a:lumOff val="35000"/>
                  </a:schemeClr>
                </a:solidFill>
              </a:rPr>
              <a:t>上的数据</a:t>
            </a:r>
            <a:endParaRPr lang="zh-CN" altLang="en-US" dirty="0">
              <a:solidFill>
                <a:schemeClr val="tx1">
                  <a:lumMod val="65000"/>
                  <a:lumOff val="35000"/>
                </a:schemeClr>
              </a:solidFill>
            </a:endParaRPr>
          </a:p>
        </p:txBody>
      </p:sp>
      <p:sp>
        <p:nvSpPr>
          <p:cNvPr id="14" name="矩形 13"/>
          <p:cNvSpPr/>
          <p:nvPr/>
        </p:nvSpPr>
        <p:spPr>
          <a:xfrm>
            <a:off x="337620" y="2619230"/>
            <a:ext cx="1495425" cy="175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90307" y="3089129"/>
            <a:ext cx="1554208" cy="584775"/>
          </a:xfrm>
          <a:prstGeom prst="rect">
            <a:avLst/>
          </a:prstGeom>
        </p:spPr>
        <p:txBody>
          <a:bodyPr wrap="none">
            <a:spAutoFit/>
          </a:bodyPr>
          <a:lstStyle/>
          <a:p>
            <a:r>
              <a:rPr lang="en-US" altLang="zh-CN" sz="3200" dirty="0" err="1" smtClean="0">
                <a:solidFill>
                  <a:schemeClr val="bg1"/>
                </a:solidFill>
              </a:rPr>
              <a:t>SparkR</a:t>
            </a:r>
            <a:endParaRPr lang="zh-CN" altLang="en-US" sz="3200" dirty="0">
              <a:solidFill>
                <a:schemeClr val="bg1"/>
              </a:solidFill>
            </a:endParaRPr>
          </a:p>
        </p:txBody>
      </p:sp>
      <p:sp>
        <p:nvSpPr>
          <p:cNvPr id="16" name="矩形 15"/>
          <p:cNvSpPr/>
          <p:nvPr/>
        </p:nvSpPr>
        <p:spPr>
          <a:xfrm>
            <a:off x="2024758" y="2619230"/>
            <a:ext cx="6694861" cy="1754326"/>
          </a:xfrm>
          <a:prstGeom prst="rect">
            <a:avLst/>
          </a:prstGeom>
          <a:ln>
            <a:solidFill>
              <a:schemeClr val="bg1">
                <a:lumMod val="65000"/>
              </a:schemeClr>
            </a:solidFill>
          </a:ln>
        </p:spPr>
        <p:txBody>
          <a:bodyPr wrap="square">
            <a:spAutoFit/>
          </a:bodyPr>
          <a:lstStyle/>
          <a:p>
            <a:pPr marL="285750" indent="-285750">
              <a:lnSpc>
                <a:spcPct val="150000"/>
              </a:lnSpc>
              <a:buFont typeface="Wingdings" panose="05000000000000000000" pitchFamily="2" charset="2"/>
              <a:buChar char="u"/>
            </a:pPr>
            <a:r>
              <a:rPr lang="zh-CN" altLang="zh-CN" dirty="0">
                <a:solidFill>
                  <a:schemeClr val="tx1">
                    <a:lumMod val="65000"/>
                    <a:lumOff val="35000"/>
                  </a:schemeClr>
                </a:solidFill>
              </a:rPr>
              <a:t>利用</a:t>
            </a:r>
            <a:r>
              <a:rPr lang="en-US" altLang="zh-CN" dirty="0">
                <a:solidFill>
                  <a:schemeClr val="tx1">
                    <a:lumMod val="65000"/>
                    <a:lumOff val="35000"/>
                  </a:schemeClr>
                </a:solidFill>
              </a:rPr>
              <a:t>Hive</a:t>
            </a:r>
            <a:r>
              <a:rPr lang="zh-CN" altLang="zh-CN" dirty="0">
                <a:solidFill>
                  <a:schemeClr val="tx1">
                    <a:lumMod val="65000"/>
                    <a:lumOff val="35000"/>
                  </a:schemeClr>
                </a:solidFill>
              </a:rPr>
              <a:t>表来创建</a:t>
            </a:r>
            <a:r>
              <a:rPr lang="en-US" altLang="zh-CN" dirty="0" err="1">
                <a:solidFill>
                  <a:schemeClr val="tx1">
                    <a:lumMod val="65000"/>
                    <a:lumOff val="35000"/>
                  </a:schemeClr>
                </a:solidFill>
              </a:rPr>
              <a:t>DataFrame</a:t>
            </a:r>
            <a:r>
              <a:rPr lang="zh-CN" altLang="en-US" dirty="0">
                <a:solidFill>
                  <a:schemeClr val="tx1">
                    <a:lumMod val="65000"/>
                    <a:lumOff val="35000"/>
                  </a:schemeClr>
                </a:solidFill>
              </a:rPr>
              <a:t>；</a:t>
            </a:r>
            <a:endParaRPr lang="en-US" altLang="zh-CN" dirty="0">
              <a:solidFill>
                <a:schemeClr val="tx1">
                  <a:lumMod val="65000"/>
                  <a:lumOff val="35000"/>
                </a:schemeClr>
              </a:solidFill>
            </a:endParaRPr>
          </a:p>
          <a:p>
            <a:pPr marL="285750" indent="-285750">
              <a:lnSpc>
                <a:spcPct val="150000"/>
              </a:lnSpc>
              <a:buFont typeface="Wingdings" panose="05000000000000000000" pitchFamily="2" charset="2"/>
              <a:buChar char="u"/>
            </a:pPr>
            <a:r>
              <a:rPr lang="zh-CN" altLang="zh-CN" dirty="0">
                <a:solidFill>
                  <a:schemeClr val="tx1">
                    <a:lumMod val="65000"/>
                    <a:lumOff val="35000"/>
                  </a:schemeClr>
                </a:solidFill>
              </a:rPr>
              <a:t>将</a:t>
            </a:r>
            <a:r>
              <a:rPr lang="en-US" altLang="zh-CN" dirty="0" err="1">
                <a:solidFill>
                  <a:schemeClr val="tx1">
                    <a:lumMod val="65000"/>
                    <a:lumOff val="35000"/>
                  </a:schemeClr>
                </a:solidFill>
              </a:rPr>
              <a:t>DataFrame</a:t>
            </a:r>
            <a:r>
              <a:rPr lang="zh-CN" altLang="zh-CN" dirty="0">
                <a:solidFill>
                  <a:schemeClr val="tx1">
                    <a:lumMod val="65000"/>
                    <a:lumOff val="35000"/>
                  </a:schemeClr>
                </a:solidFill>
              </a:rPr>
              <a:t>转化为</a:t>
            </a:r>
            <a:r>
              <a:rPr lang="en-US" altLang="zh-CN" dirty="0">
                <a:solidFill>
                  <a:schemeClr val="tx1">
                    <a:lumMod val="65000"/>
                    <a:lumOff val="35000"/>
                  </a:schemeClr>
                </a:solidFill>
              </a:rPr>
              <a:t>Spark SQL</a:t>
            </a:r>
            <a:r>
              <a:rPr lang="zh-CN" altLang="en-US" dirty="0">
                <a:solidFill>
                  <a:schemeClr val="tx1">
                    <a:lumMod val="65000"/>
                    <a:lumOff val="35000"/>
                  </a:schemeClr>
                </a:solidFill>
              </a:rPr>
              <a:t>；</a:t>
            </a:r>
            <a:endParaRPr lang="en-US" altLang="zh-CN" dirty="0">
              <a:solidFill>
                <a:schemeClr val="tx1">
                  <a:lumMod val="65000"/>
                  <a:lumOff val="35000"/>
                </a:schemeClr>
              </a:solidFill>
            </a:endParaRPr>
          </a:p>
          <a:p>
            <a:pPr marL="285750" indent="-285750">
              <a:lnSpc>
                <a:spcPct val="150000"/>
              </a:lnSpc>
              <a:buFont typeface="Wingdings" panose="05000000000000000000" pitchFamily="2" charset="2"/>
              <a:buChar char="u"/>
            </a:pPr>
            <a:r>
              <a:rPr lang="en-US" altLang="zh-CN" dirty="0" err="1">
                <a:solidFill>
                  <a:schemeClr val="tx1">
                    <a:lumMod val="65000"/>
                    <a:lumOff val="35000"/>
                  </a:schemeClr>
                </a:solidFill>
              </a:rPr>
              <a:t>SparkR</a:t>
            </a:r>
            <a:r>
              <a:rPr lang="zh-CN" altLang="zh-CN" dirty="0">
                <a:solidFill>
                  <a:schemeClr val="tx1">
                    <a:lumMod val="65000"/>
                    <a:lumOff val="35000"/>
                  </a:schemeClr>
                </a:solidFill>
              </a:rPr>
              <a:t>提供了对</a:t>
            </a:r>
            <a:r>
              <a:rPr lang="en-US" altLang="zh-CN" dirty="0">
                <a:solidFill>
                  <a:schemeClr val="tx1">
                    <a:lumMod val="65000"/>
                    <a:lumOff val="35000"/>
                  </a:schemeClr>
                </a:solidFill>
              </a:rPr>
              <a:t>HQL</a:t>
            </a:r>
            <a:r>
              <a:rPr lang="zh-CN" altLang="zh-CN" dirty="0">
                <a:solidFill>
                  <a:schemeClr val="tx1">
                    <a:lumMod val="65000"/>
                    <a:lumOff val="35000"/>
                  </a:schemeClr>
                </a:solidFill>
              </a:rPr>
              <a:t>的支持和</a:t>
            </a:r>
            <a:r>
              <a:rPr lang="en-US" altLang="zh-CN" dirty="0">
                <a:solidFill>
                  <a:schemeClr val="tx1">
                    <a:lumMod val="65000"/>
                    <a:lumOff val="35000"/>
                  </a:schemeClr>
                </a:solidFill>
              </a:rPr>
              <a:t>API</a:t>
            </a:r>
            <a:r>
              <a:rPr lang="zh-CN" altLang="zh-CN" dirty="0">
                <a:solidFill>
                  <a:schemeClr val="tx1">
                    <a:lumMod val="65000"/>
                    <a:lumOff val="35000"/>
                  </a:schemeClr>
                </a:solidFill>
              </a:rPr>
              <a:t>，但是</a:t>
            </a:r>
            <a:r>
              <a:rPr lang="en-US" altLang="zh-CN" dirty="0">
                <a:solidFill>
                  <a:schemeClr val="tx1">
                    <a:lumMod val="65000"/>
                    <a:lumOff val="35000"/>
                  </a:schemeClr>
                </a:solidFill>
              </a:rPr>
              <a:t>Hive</a:t>
            </a:r>
            <a:r>
              <a:rPr lang="zh-CN" altLang="zh-CN" dirty="0">
                <a:solidFill>
                  <a:schemeClr val="tx1">
                    <a:lumMod val="65000"/>
                    <a:lumOff val="35000"/>
                  </a:schemeClr>
                </a:solidFill>
              </a:rPr>
              <a:t>适合用来对一段时间内的数据进行分析查询</a:t>
            </a:r>
            <a:endParaRPr lang="zh-CN" altLang="en-US" dirty="0">
              <a:solidFill>
                <a:schemeClr val="tx1">
                  <a:lumMod val="65000"/>
                  <a:lumOff val="35000"/>
                </a:schemeClr>
              </a:solidFill>
            </a:endParaRPr>
          </a:p>
        </p:txBody>
      </p:sp>
      <p:pic>
        <p:nvPicPr>
          <p:cNvPr id="1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461665"/>
          </a:xfrm>
          <a:prstGeom prst="rect">
            <a:avLst/>
          </a:prstGeom>
          <a:noFill/>
        </p:spPr>
        <p:txBody>
          <a:bodyPr wrap="none">
            <a:spAutoFit/>
          </a:bodyPr>
          <a:lstStyle/>
          <a:p>
            <a:pPr>
              <a:defRPr/>
            </a:pPr>
            <a:r>
              <a:rPr lang="en-US" altLang="zh-CN" sz="1200" b="1" dirty="0">
                <a:solidFill>
                  <a:schemeClr val="bg1">
                    <a:lumMod val="50000"/>
                  </a:schemeClr>
                </a:solidFill>
              </a:rPr>
              <a:t>44</a:t>
            </a:r>
            <a:endParaRPr lang="es-ES" altLang="zh-CN"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2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6"/>
          <p:cNvSpPr txBox="1"/>
          <p:nvPr/>
        </p:nvSpPr>
        <p:spPr>
          <a:xfrm>
            <a:off x="434391" y="773992"/>
            <a:ext cx="2439001" cy="369332"/>
          </a:xfrm>
          <a:prstGeom prst="rect">
            <a:avLst/>
          </a:prstGeom>
          <a:noFill/>
        </p:spPr>
        <p:txBody>
          <a:bodyPr wrap="none" rtlCol="0">
            <a:spAutoFit/>
          </a:bodyPr>
          <a:lstStyle/>
          <a:p>
            <a:r>
              <a:rPr lang="en-US" altLang="zh-CN" b="1" dirty="0" smtClean="0">
                <a:solidFill>
                  <a:srgbClr val="3D89BC"/>
                </a:solidFill>
              </a:rPr>
              <a:t>5.3.4 </a:t>
            </a:r>
            <a:r>
              <a:rPr lang="en-US" altLang="zh-CN" b="1" dirty="0" err="1" smtClean="0">
                <a:solidFill>
                  <a:srgbClr val="3D89BC"/>
                </a:solidFill>
              </a:rPr>
              <a:t>SparkR</a:t>
            </a:r>
            <a:r>
              <a:rPr lang="en-US" altLang="zh-CN" b="1" dirty="0" smtClean="0">
                <a:solidFill>
                  <a:srgbClr val="3D89BC"/>
                </a:solidFill>
              </a:rPr>
              <a:t> </a:t>
            </a:r>
            <a:r>
              <a:rPr lang="zh-CN" altLang="en-US" b="1" dirty="0" smtClean="0">
                <a:solidFill>
                  <a:srgbClr val="3D89BC"/>
                </a:solidFill>
              </a:rPr>
              <a:t>与</a:t>
            </a:r>
            <a:r>
              <a:rPr lang="en-US" altLang="zh-CN" b="1" dirty="0" smtClean="0">
                <a:solidFill>
                  <a:srgbClr val="3D89BC"/>
                </a:solidFill>
              </a:rPr>
              <a:t>HQL</a:t>
            </a:r>
            <a:endParaRPr lang="en-US" altLang="zh-CN" b="1" dirty="0">
              <a:solidFill>
                <a:srgbClr val="3D89BC"/>
              </a:solidFill>
            </a:endParaRPr>
          </a:p>
        </p:txBody>
      </p:sp>
      <p:sp>
        <p:nvSpPr>
          <p:cNvPr id="24" name="椭圆 23"/>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19180"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a:t>
            </a:r>
            <a:r>
              <a:rPr lang="en-US" altLang="zh-CN" sz="2100" b="1" spc="225" dirty="0" err="1" smtClean="0">
                <a:solidFill>
                  <a:prstClr val="white"/>
                </a:solidFill>
              </a:rPr>
              <a:t>SparkR</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矩形 11"/>
          <p:cNvSpPr/>
          <p:nvPr/>
        </p:nvSpPr>
        <p:spPr>
          <a:xfrm>
            <a:off x="417768" y="1435526"/>
            <a:ext cx="1826919" cy="715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广义线性模型</a:t>
            </a:r>
            <a:endParaRPr lang="zh-CN" altLang="en-US" sz="2000" b="1" dirty="0"/>
          </a:p>
        </p:txBody>
      </p:sp>
      <p:sp>
        <p:nvSpPr>
          <p:cNvPr id="14" name="矩形 13"/>
          <p:cNvSpPr/>
          <p:nvPr/>
        </p:nvSpPr>
        <p:spPr>
          <a:xfrm>
            <a:off x="2365174" y="1342093"/>
            <a:ext cx="6284515" cy="830997"/>
          </a:xfrm>
          <a:prstGeom prst="rect">
            <a:avLst/>
          </a:prstGeom>
        </p:spPr>
        <p:txBody>
          <a:bodyPr wrap="square">
            <a:spAutoFit/>
          </a:bodyPr>
          <a:lstStyle/>
          <a:p>
            <a:r>
              <a:rPr lang="zh-CN" altLang="zh-CN" sz="1600" dirty="0">
                <a:solidFill>
                  <a:schemeClr val="tx1">
                    <a:lumMod val="75000"/>
                    <a:lumOff val="25000"/>
                  </a:schemeClr>
                </a:solidFill>
              </a:rPr>
              <a:t>简单最小二乘回归（</a:t>
            </a:r>
            <a:r>
              <a:rPr lang="en-US" altLang="zh-CN" sz="1600" dirty="0">
                <a:solidFill>
                  <a:schemeClr val="tx1">
                    <a:lumMod val="75000"/>
                    <a:lumOff val="25000"/>
                  </a:schemeClr>
                </a:solidFill>
              </a:rPr>
              <a:t>OLS</a:t>
            </a:r>
            <a:r>
              <a:rPr lang="zh-CN" altLang="zh-CN" sz="1600" dirty="0">
                <a:solidFill>
                  <a:schemeClr val="tx1">
                    <a:lumMod val="75000"/>
                    <a:lumOff val="25000"/>
                  </a:schemeClr>
                </a:solidFill>
              </a:rPr>
              <a:t>）的扩展</a:t>
            </a:r>
            <a:r>
              <a:rPr lang="zh-CN" altLang="en-US" sz="1600" dirty="0">
                <a:solidFill>
                  <a:schemeClr val="tx1">
                    <a:lumMod val="75000"/>
                    <a:lumOff val="25000"/>
                  </a:schemeClr>
                </a:solidFill>
              </a:rPr>
              <a:t>，</a:t>
            </a:r>
            <a:r>
              <a:rPr lang="zh-CN" altLang="zh-CN" sz="1600" dirty="0">
                <a:solidFill>
                  <a:schemeClr val="tx1">
                    <a:lumMod val="75000"/>
                    <a:lumOff val="25000"/>
                  </a:schemeClr>
                </a:solidFill>
              </a:rPr>
              <a:t>响应</a:t>
            </a:r>
            <a:r>
              <a:rPr lang="zh-CN" altLang="zh-CN" sz="1600" dirty="0" smtClean="0">
                <a:solidFill>
                  <a:schemeClr val="tx1">
                    <a:lumMod val="75000"/>
                    <a:lumOff val="25000"/>
                  </a:schemeClr>
                </a:solidFill>
              </a:rPr>
              <a:t>变量</a:t>
            </a:r>
            <a:r>
              <a:rPr lang="zh-CN" altLang="en-US" sz="1600" dirty="0" smtClean="0">
                <a:solidFill>
                  <a:schemeClr val="tx1">
                    <a:lumMod val="75000"/>
                    <a:lumOff val="25000"/>
                  </a:schemeClr>
                </a:solidFill>
              </a:rPr>
              <a:t>可以是</a:t>
            </a:r>
            <a:r>
              <a:rPr lang="zh-CN" altLang="zh-CN" sz="1600" dirty="0" smtClean="0">
                <a:solidFill>
                  <a:schemeClr val="tx1">
                    <a:lumMod val="75000"/>
                    <a:lumOff val="25000"/>
                  </a:schemeClr>
                </a:solidFill>
              </a:rPr>
              <a:t>正整数</a:t>
            </a:r>
            <a:r>
              <a:rPr lang="zh-CN" altLang="zh-CN" sz="1600" dirty="0">
                <a:solidFill>
                  <a:schemeClr val="tx1">
                    <a:lumMod val="75000"/>
                    <a:lumOff val="25000"/>
                  </a:schemeClr>
                </a:solidFill>
              </a:rPr>
              <a:t>或分类</a:t>
            </a:r>
            <a:r>
              <a:rPr lang="zh-CN" altLang="zh-CN" sz="1600" dirty="0" smtClean="0">
                <a:solidFill>
                  <a:schemeClr val="tx1">
                    <a:lumMod val="75000"/>
                    <a:lumOff val="25000"/>
                  </a:schemeClr>
                </a:solidFill>
              </a:rPr>
              <a:t>数据</a:t>
            </a:r>
            <a:r>
              <a:rPr lang="zh-CN" altLang="en-US" sz="1600" dirty="0" smtClean="0">
                <a:solidFill>
                  <a:schemeClr val="tx1">
                    <a:lumMod val="75000"/>
                    <a:lumOff val="25000"/>
                  </a:schemeClr>
                </a:solidFill>
              </a:rPr>
              <a:t>，</a:t>
            </a:r>
            <a:r>
              <a:rPr lang="zh-CN" altLang="zh-CN" sz="1600" dirty="0" smtClean="0">
                <a:solidFill>
                  <a:schemeClr val="tx1">
                    <a:lumMod val="75000"/>
                    <a:lumOff val="25000"/>
                  </a:schemeClr>
                </a:solidFill>
              </a:rPr>
              <a:t>为</a:t>
            </a:r>
            <a:r>
              <a:rPr lang="zh-CN" altLang="zh-CN" sz="1600" dirty="0">
                <a:solidFill>
                  <a:schemeClr val="tx1">
                    <a:lumMod val="75000"/>
                    <a:lumOff val="25000"/>
                  </a:schemeClr>
                </a:solidFill>
              </a:rPr>
              <a:t>某指数分布族</a:t>
            </a:r>
            <a:r>
              <a:rPr lang="en-US" altLang="zh-CN" sz="1600" dirty="0" smtClean="0">
                <a:solidFill>
                  <a:schemeClr val="tx1">
                    <a:lumMod val="75000"/>
                    <a:lumOff val="25000"/>
                  </a:schemeClr>
                </a:solidFill>
              </a:rPr>
              <a:t>,</a:t>
            </a:r>
            <a:r>
              <a:rPr lang="zh-CN" altLang="zh-CN" sz="1600" dirty="0" smtClean="0">
                <a:solidFill>
                  <a:schemeClr val="tx1">
                    <a:lumMod val="75000"/>
                    <a:lumOff val="25000"/>
                  </a:schemeClr>
                </a:solidFill>
              </a:rPr>
              <a:t>期望值函数</a:t>
            </a:r>
            <a:r>
              <a:rPr lang="zh-CN" altLang="zh-CN" sz="1600" dirty="0">
                <a:solidFill>
                  <a:schemeClr val="tx1">
                    <a:lumMod val="75000"/>
                    <a:lumOff val="25000"/>
                  </a:schemeClr>
                </a:solidFill>
              </a:rPr>
              <a:t>与预测变量</a:t>
            </a:r>
            <a:r>
              <a:rPr lang="zh-CN" altLang="zh-CN" sz="1600" dirty="0" smtClean="0">
                <a:solidFill>
                  <a:schemeClr val="tx1">
                    <a:lumMod val="75000"/>
                    <a:lumOff val="25000"/>
                  </a:schemeClr>
                </a:solidFill>
              </a:rPr>
              <a:t>之间</a:t>
            </a:r>
            <a:r>
              <a:rPr lang="zh-CN" altLang="en-US" sz="1600" dirty="0">
                <a:solidFill>
                  <a:schemeClr val="tx1">
                    <a:lumMod val="75000"/>
                    <a:lumOff val="25000"/>
                  </a:schemeClr>
                </a:solidFill>
              </a:rPr>
              <a:t>为</a:t>
            </a:r>
            <a:r>
              <a:rPr lang="zh-CN" altLang="zh-CN" sz="1600" dirty="0" smtClean="0">
                <a:solidFill>
                  <a:schemeClr val="tx1">
                    <a:lumMod val="75000"/>
                    <a:lumOff val="25000"/>
                  </a:schemeClr>
                </a:solidFill>
              </a:rPr>
              <a:t>线性关系</a:t>
            </a:r>
            <a:r>
              <a:rPr lang="zh-CN" altLang="en-US" sz="1600" dirty="0" smtClean="0">
                <a:solidFill>
                  <a:schemeClr val="tx1">
                    <a:lumMod val="75000"/>
                    <a:lumOff val="25000"/>
                  </a:schemeClr>
                </a:solidFill>
              </a:rPr>
              <a:t>，</a:t>
            </a:r>
            <a:r>
              <a:rPr lang="zh-CN" altLang="zh-CN" sz="1600" dirty="0" smtClean="0">
                <a:solidFill>
                  <a:schemeClr val="tx1">
                    <a:lumMod val="75000"/>
                    <a:lumOff val="25000"/>
                  </a:schemeClr>
                </a:solidFill>
              </a:rPr>
              <a:t>需要</a:t>
            </a:r>
            <a:r>
              <a:rPr lang="zh-CN" altLang="zh-CN" sz="1600" dirty="0">
                <a:solidFill>
                  <a:schemeClr val="tx1">
                    <a:lumMod val="75000"/>
                    <a:lumOff val="25000"/>
                  </a:schemeClr>
                </a:solidFill>
              </a:rPr>
              <a:t>指定分布类型和连接函数</a:t>
            </a:r>
            <a:endParaRPr lang="zh-CN" altLang="en-US" sz="1600" dirty="0">
              <a:solidFill>
                <a:schemeClr val="tx1">
                  <a:lumMod val="75000"/>
                  <a:lumOff val="25000"/>
                </a:schemeClr>
              </a:solidFill>
            </a:endParaRPr>
          </a:p>
        </p:txBody>
      </p:sp>
      <p:cxnSp>
        <p:nvCxnSpPr>
          <p:cNvPr id="16" name="直接连接符 15"/>
          <p:cNvCxnSpPr/>
          <p:nvPr/>
        </p:nvCxnSpPr>
        <p:spPr>
          <a:xfrm>
            <a:off x="2257387" y="2143784"/>
            <a:ext cx="6434231"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17768" y="2344651"/>
            <a:ext cx="1826919" cy="7158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b="1" dirty="0"/>
              <a:t>加速失效时间生存回归模型</a:t>
            </a:r>
            <a:endParaRPr lang="zh-CN" altLang="en-US" sz="2000" b="1" dirty="0"/>
          </a:p>
        </p:txBody>
      </p:sp>
      <p:sp>
        <p:nvSpPr>
          <p:cNvPr id="28" name="矩形 27"/>
          <p:cNvSpPr/>
          <p:nvPr/>
        </p:nvSpPr>
        <p:spPr>
          <a:xfrm>
            <a:off x="2365174" y="2403618"/>
            <a:ext cx="6284515" cy="584775"/>
          </a:xfrm>
          <a:prstGeom prst="rect">
            <a:avLst/>
          </a:prstGeom>
        </p:spPr>
        <p:txBody>
          <a:bodyPr wrap="square">
            <a:spAutoFit/>
          </a:bodyPr>
          <a:lstStyle/>
          <a:p>
            <a:r>
              <a:rPr lang="en-US" altLang="zh-CN" sz="1600" dirty="0">
                <a:solidFill>
                  <a:schemeClr val="tx1">
                    <a:lumMod val="75000"/>
                    <a:lumOff val="25000"/>
                  </a:schemeClr>
                </a:solidFill>
              </a:rPr>
              <a:t>AFT</a:t>
            </a:r>
            <a:r>
              <a:rPr lang="zh-CN" altLang="zh-CN" sz="1600" dirty="0">
                <a:solidFill>
                  <a:schemeClr val="tx1">
                    <a:lumMod val="75000"/>
                    <a:lumOff val="25000"/>
                  </a:schemeClr>
                </a:solidFill>
              </a:rPr>
              <a:t>模型将经典线性回归模型的建模方法直接拓展到了生存分析领域，即具有截尾生存时间的情形</a:t>
            </a:r>
            <a:endParaRPr lang="zh-CN" altLang="en-US" sz="1600" dirty="0">
              <a:solidFill>
                <a:schemeClr val="tx1">
                  <a:lumMod val="75000"/>
                  <a:lumOff val="25000"/>
                </a:schemeClr>
              </a:solidFill>
            </a:endParaRPr>
          </a:p>
        </p:txBody>
      </p:sp>
      <p:cxnSp>
        <p:nvCxnSpPr>
          <p:cNvPr id="29" name="直接连接符 28"/>
          <p:cNvCxnSpPr/>
          <p:nvPr/>
        </p:nvCxnSpPr>
        <p:spPr>
          <a:xfrm>
            <a:off x="2257387" y="3052909"/>
            <a:ext cx="6434231"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17767" y="3398751"/>
            <a:ext cx="1826919" cy="715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b="1" dirty="0"/>
              <a:t>朴素贝叶斯</a:t>
            </a:r>
            <a:endParaRPr lang="en-US" altLang="zh-CN" sz="2000" b="1" dirty="0"/>
          </a:p>
          <a:p>
            <a:pPr algn="ctr"/>
            <a:r>
              <a:rPr lang="zh-CN" altLang="zh-CN" sz="2000" b="1" dirty="0"/>
              <a:t>模型</a:t>
            </a:r>
            <a:endParaRPr lang="zh-CN" altLang="en-US" sz="2000" b="1" dirty="0"/>
          </a:p>
        </p:txBody>
      </p:sp>
      <p:sp>
        <p:nvSpPr>
          <p:cNvPr id="31" name="矩形 30"/>
          <p:cNvSpPr/>
          <p:nvPr/>
        </p:nvSpPr>
        <p:spPr>
          <a:xfrm>
            <a:off x="2365173" y="3432318"/>
            <a:ext cx="6284515" cy="584775"/>
          </a:xfrm>
          <a:prstGeom prst="rect">
            <a:avLst/>
          </a:prstGeom>
        </p:spPr>
        <p:txBody>
          <a:bodyPr wrap="square">
            <a:spAutoFit/>
          </a:bodyPr>
          <a:lstStyle/>
          <a:p>
            <a:r>
              <a:rPr lang="zh-CN" altLang="zh-CN" sz="1600" dirty="0">
                <a:solidFill>
                  <a:schemeClr val="tx1">
                    <a:lumMod val="75000"/>
                    <a:lumOff val="25000"/>
                  </a:schemeClr>
                </a:solidFill>
              </a:rPr>
              <a:t>通过某对象的先验概率，利用贝叶斯公式计算出其后验概率</a:t>
            </a:r>
            <a:r>
              <a:rPr lang="zh-CN" altLang="en-US" sz="1600" dirty="0">
                <a:solidFill>
                  <a:schemeClr val="tx1">
                    <a:lumMod val="75000"/>
                    <a:lumOff val="25000"/>
                  </a:schemeClr>
                </a:solidFill>
              </a:rPr>
              <a:t>，</a:t>
            </a:r>
            <a:r>
              <a:rPr lang="zh-CN" altLang="zh-CN" sz="1600" dirty="0">
                <a:solidFill>
                  <a:schemeClr val="tx1">
                    <a:lumMod val="75000"/>
                    <a:lumOff val="25000"/>
                  </a:schemeClr>
                </a:solidFill>
              </a:rPr>
              <a:t>选择具有最大后验概率的类作为该对象所属的类</a:t>
            </a:r>
            <a:endParaRPr lang="zh-CN" altLang="en-US" sz="1600" dirty="0">
              <a:solidFill>
                <a:schemeClr val="tx1">
                  <a:lumMod val="75000"/>
                  <a:lumOff val="25000"/>
                </a:schemeClr>
              </a:solidFill>
            </a:endParaRPr>
          </a:p>
        </p:txBody>
      </p:sp>
      <p:cxnSp>
        <p:nvCxnSpPr>
          <p:cNvPr id="32" name="直接连接符 31"/>
          <p:cNvCxnSpPr/>
          <p:nvPr/>
        </p:nvCxnSpPr>
        <p:spPr>
          <a:xfrm>
            <a:off x="2257386" y="4107009"/>
            <a:ext cx="6434231"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17766" y="4363951"/>
            <a:ext cx="1826919" cy="7158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K-means</a:t>
            </a:r>
            <a:r>
              <a:rPr lang="zh-CN" altLang="zh-CN" sz="2000" b="1" dirty="0"/>
              <a:t>模型</a:t>
            </a:r>
            <a:endParaRPr lang="zh-CN" altLang="en-US" sz="2000" b="1" dirty="0"/>
          </a:p>
        </p:txBody>
      </p:sp>
      <p:sp>
        <p:nvSpPr>
          <p:cNvPr id="34" name="矩形 33"/>
          <p:cNvSpPr/>
          <p:nvPr/>
        </p:nvSpPr>
        <p:spPr>
          <a:xfrm>
            <a:off x="2365172" y="4397518"/>
            <a:ext cx="6284515" cy="584775"/>
          </a:xfrm>
          <a:prstGeom prst="rect">
            <a:avLst/>
          </a:prstGeom>
        </p:spPr>
        <p:txBody>
          <a:bodyPr wrap="square">
            <a:spAutoFit/>
          </a:bodyPr>
          <a:lstStyle/>
          <a:p>
            <a:r>
              <a:rPr lang="en-US" altLang="zh-CN" sz="1600" dirty="0" err="1">
                <a:solidFill>
                  <a:schemeClr val="tx1">
                    <a:lumMod val="75000"/>
                    <a:lumOff val="25000"/>
                  </a:schemeClr>
                </a:solidFill>
              </a:rPr>
              <a:t>SparkR</a:t>
            </a:r>
            <a:r>
              <a:rPr lang="zh-CN" altLang="zh-CN" sz="1600" dirty="0">
                <a:solidFill>
                  <a:schemeClr val="tx1">
                    <a:lumMod val="75000"/>
                    <a:lumOff val="25000"/>
                  </a:schemeClr>
                </a:solidFill>
              </a:rPr>
              <a:t>提供了对</a:t>
            </a:r>
            <a:r>
              <a:rPr lang="en-US" altLang="zh-CN" sz="1600" dirty="0">
                <a:solidFill>
                  <a:schemeClr val="tx1">
                    <a:lumMod val="75000"/>
                    <a:lumOff val="25000"/>
                  </a:schemeClr>
                </a:solidFill>
              </a:rPr>
              <a:t>K-means</a:t>
            </a:r>
            <a:r>
              <a:rPr lang="zh-CN" altLang="zh-CN" sz="1600" dirty="0">
                <a:solidFill>
                  <a:schemeClr val="tx1">
                    <a:lumMod val="75000"/>
                    <a:lumOff val="25000"/>
                  </a:schemeClr>
                </a:solidFill>
              </a:rPr>
              <a:t>算法的支持</a:t>
            </a:r>
            <a:r>
              <a:rPr lang="zh-CN" altLang="en-US" sz="1600" dirty="0">
                <a:solidFill>
                  <a:schemeClr val="tx1">
                    <a:lumMod val="75000"/>
                    <a:lumOff val="25000"/>
                  </a:schemeClr>
                </a:solidFill>
              </a:rPr>
              <a:t>，</a:t>
            </a:r>
            <a:r>
              <a:rPr lang="en-US" altLang="zh-CN" sz="1600" dirty="0">
                <a:solidFill>
                  <a:schemeClr val="tx1">
                    <a:lumMod val="75000"/>
                    <a:lumOff val="25000"/>
                  </a:schemeClr>
                </a:solidFill>
              </a:rPr>
              <a:t>K-means</a:t>
            </a:r>
            <a:r>
              <a:rPr lang="zh-CN" altLang="zh-CN" sz="1600" dirty="0">
                <a:solidFill>
                  <a:schemeClr val="tx1">
                    <a:lumMod val="75000"/>
                    <a:lumOff val="25000"/>
                  </a:schemeClr>
                </a:solidFill>
              </a:rPr>
              <a:t>算法是很典型的基于距离的</a:t>
            </a:r>
            <a:r>
              <a:rPr lang="en-US" altLang="zh-CN" sz="1600" dirty="0" err="1">
                <a:solidFill>
                  <a:schemeClr val="tx1">
                    <a:lumMod val="75000"/>
                    <a:lumOff val="25000"/>
                  </a:schemeClr>
                </a:solidFill>
              </a:rPr>
              <a:t>聚类</a:t>
            </a:r>
            <a:r>
              <a:rPr lang="zh-CN" altLang="zh-CN" sz="1600" dirty="0">
                <a:solidFill>
                  <a:schemeClr val="tx1">
                    <a:lumMod val="75000"/>
                    <a:lumOff val="25000"/>
                  </a:schemeClr>
                </a:solidFill>
              </a:rPr>
              <a:t>算法，采用距离作为相似性的评价</a:t>
            </a:r>
            <a:r>
              <a:rPr lang="zh-CN" altLang="zh-CN" sz="1600" dirty="0" smtClean="0">
                <a:solidFill>
                  <a:schemeClr val="tx1">
                    <a:lumMod val="75000"/>
                    <a:lumOff val="25000"/>
                  </a:schemeClr>
                </a:solidFill>
              </a:rPr>
              <a:t>指标</a:t>
            </a:r>
            <a:endParaRPr lang="zh-CN" altLang="en-US" sz="1600" dirty="0">
              <a:solidFill>
                <a:schemeClr val="tx1">
                  <a:lumMod val="75000"/>
                  <a:lumOff val="25000"/>
                </a:schemeClr>
              </a:solidFill>
            </a:endParaRPr>
          </a:p>
        </p:txBody>
      </p:sp>
      <p:cxnSp>
        <p:nvCxnSpPr>
          <p:cNvPr id="35" name="直接连接符 34"/>
          <p:cNvCxnSpPr/>
          <p:nvPr/>
        </p:nvCxnSpPr>
        <p:spPr>
          <a:xfrm>
            <a:off x="2257385" y="5072209"/>
            <a:ext cx="6434231"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417765" y="5318448"/>
            <a:ext cx="1826919" cy="7158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b="1" dirty="0"/>
              <a:t>模型的保存</a:t>
            </a:r>
            <a:endParaRPr lang="en-US" altLang="zh-CN" sz="2000" b="1" dirty="0"/>
          </a:p>
          <a:p>
            <a:pPr algn="ctr"/>
            <a:r>
              <a:rPr lang="zh-CN" altLang="zh-CN" sz="2000" b="1" dirty="0"/>
              <a:t>与加载</a:t>
            </a:r>
            <a:endParaRPr lang="zh-CN" altLang="en-US" sz="2000" b="1" dirty="0"/>
          </a:p>
        </p:txBody>
      </p:sp>
      <p:sp>
        <p:nvSpPr>
          <p:cNvPr id="37" name="矩形 36"/>
          <p:cNvSpPr/>
          <p:nvPr/>
        </p:nvSpPr>
        <p:spPr>
          <a:xfrm>
            <a:off x="2365171" y="5491715"/>
            <a:ext cx="6284515" cy="338554"/>
          </a:xfrm>
          <a:prstGeom prst="rect">
            <a:avLst/>
          </a:prstGeom>
        </p:spPr>
        <p:txBody>
          <a:bodyPr wrap="square">
            <a:spAutoFit/>
          </a:bodyPr>
          <a:lstStyle/>
          <a:p>
            <a:r>
              <a:rPr lang="zh-CN" altLang="zh-CN" sz="1600" dirty="0">
                <a:solidFill>
                  <a:schemeClr val="tx1">
                    <a:lumMod val="75000"/>
                    <a:lumOff val="25000"/>
                  </a:schemeClr>
                </a:solidFill>
              </a:rPr>
              <a:t>模型训练好了以后，需要将训练好的模型保存起来，以便下一次再用</a:t>
            </a:r>
            <a:endParaRPr lang="zh-CN" altLang="en-US" sz="1600" dirty="0">
              <a:solidFill>
                <a:schemeClr val="tx1">
                  <a:lumMod val="75000"/>
                  <a:lumOff val="25000"/>
                </a:schemeClr>
              </a:solidFill>
            </a:endParaRPr>
          </a:p>
        </p:txBody>
      </p:sp>
      <p:cxnSp>
        <p:nvCxnSpPr>
          <p:cNvPr id="38" name="直接连接符 37"/>
          <p:cNvCxnSpPr/>
          <p:nvPr/>
        </p:nvCxnSpPr>
        <p:spPr>
          <a:xfrm>
            <a:off x="2257384" y="6026706"/>
            <a:ext cx="6434231"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1" name="31 CuadroTexto"/>
          <p:cNvSpPr txBox="1"/>
          <p:nvPr/>
        </p:nvSpPr>
        <p:spPr>
          <a:xfrm>
            <a:off x="4729199" y="6267161"/>
            <a:ext cx="373820" cy="461665"/>
          </a:xfrm>
          <a:prstGeom prst="rect">
            <a:avLst/>
          </a:prstGeom>
          <a:noFill/>
        </p:spPr>
        <p:txBody>
          <a:bodyPr wrap="none">
            <a:spAutoFit/>
          </a:bodyPr>
          <a:lstStyle/>
          <a:p>
            <a:pPr>
              <a:defRPr/>
            </a:pPr>
            <a:r>
              <a:rPr lang="en-US" altLang="zh-CN" sz="1200" b="1" dirty="0">
                <a:solidFill>
                  <a:schemeClr val="bg1">
                    <a:lumMod val="50000"/>
                  </a:schemeClr>
                </a:solidFill>
              </a:rPr>
              <a:t>44</a:t>
            </a:r>
            <a:endParaRPr lang="es-ES" altLang="zh-CN"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4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5" name="文本框 6"/>
          <p:cNvSpPr txBox="1"/>
          <p:nvPr/>
        </p:nvSpPr>
        <p:spPr>
          <a:xfrm>
            <a:off x="434391" y="773992"/>
            <a:ext cx="4635115" cy="369332"/>
          </a:xfrm>
          <a:prstGeom prst="rect">
            <a:avLst/>
          </a:prstGeom>
          <a:noFill/>
        </p:spPr>
        <p:txBody>
          <a:bodyPr wrap="none" rtlCol="0">
            <a:spAutoFit/>
          </a:bodyPr>
          <a:lstStyle/>
          <a:p>
            <a:r>
              <a:rPr lang="en-US" altLang="zh-CN" b="1" dirty="0" smtClean="0">
                <a:solidFill>
                  <a:srgbClr val="3D89BC"/>
                </a:solidFill>
              </a:rPr>
              <a:t>5.3.5 </a:t>
            </a:r>
            <a:r>
              <a:rPr lang="en-US" altLang="zh-CN" b="1" dirty="0" err="1" smtClean="0">
                <a:solidFill>
                  <a:srgbClr val="3D89BC"/>
                </a:solidFill>
              </a:rPr>
              <a:t>SparkR</a:t>
            </a:r>
            <a:r>
              <a:rPr lang="zh-CN" altLang="zh-CN" b="1" dirty="0">
                <a:solidFill>
                  <a:srgbClr val="3D89BC"/>
                </a:solidFill>
              </a:rPr>
              <a:t>实现的主要机器学习算法概述</a:t>
            </a:r>
            <a:endParaRPr lang="en-US" altLang="zh-CN" b="1" dirty="0">
              <a:solidFill>
                <a:srgbClr val="3D89BC"/>
              </a:solidFill>
            </a:endParaRPr>
          </a:p>
        </p:txBody>
      </p:sp>
      <p:sp>
        <p:nvSpPr>
          <p:cNvPr id="46" name="椭圆 45"/>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19180"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a:t>
            </a:r>
            <a:r>
              <a:rPr lang="en-US" altLang="zh-CN" sz="2100" b="1" spc="225" dirty="0" err="1" smtClean="0">
                <a:solidFill>
                  <a:prstClr val="white"/>
                </a:solidFill>
              </a:rPr>
              <a:t>SparkR</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矩形 11"/>
          <p:cNvSpPr/>
          <p:nvPr/>
        </p:nvSpPr>
        <p:spPr>
          <a:xfrm>
            <a:off x="278406" y="1344952"/>
            <a:ext cx="8541476" cy="646331"/>
          </a:xfrm>
          <a:prstGeom prst="rect">
            <a:avLst/>
          </a:prstGeom>
          <a:solidFill>
            <a:schemeClr val="bg1">
              <a:lumMod val="85000"/>
            </a:schemeClr>
          </a:solidFill>
        </p:spPr>
        <p:txBody>
          <a:bodyPr wrap="square">
            <a:spAutoFit/>
          </a:bodyPr>
          <a:lstStyle/>
          <a:p>
            <a:r>
              <a:rPr lang="zh-CN" altLang="zh-CN" dirty="0">
                <a:solidFill>
                  <a:schemeClr val="tx1">
                    <a:lumMod val="65000"/>
                    <a:lumOff val="35000"/>
                  </a:schemeClr>
                </a:solidFill>
              </a:rPr>
              <a:t>利用</a:t>
            </a:r>
            <a:r>
              <a:rPr lang="en-US" altLang="zh-CN" dirty="0" err="1">
                <a:solidFill>
                  <a:schemeClr val="tx1">
                    <a:lumMod val="65000"/>
                    <a:lumOff val="35000"/>
                  </a:schemeClr>
                </a:solidFill>
              </a:rPr>
              <a:t>SparkR</a:t>
            </a:r>
            <a:r>
              <a:rPr lang="zh-CN" altLang="zh-CN" dirty="0">
                <a:solidFill>
                  <a:schemeClr val="tx1">
                    <a:lumMod val="65000"/>
                    <a:lumOff val="35000"/>
                  </a:schemeClr>
                </a:solidFill>
              </a:rPr>
              <a:t>提供的接口函数，在</a:t>
            </a:r>
            <a:r>
              <a:rPr lang="en-US" altLang="zh-CN" dirty="0" err="1">
                <a:solidFill>
                  <a:schemeClr val="tx1">
                    <a:lumMod val="65000"/>
                    <a:lumOff val="35000"/>
                  </a:schemeClr>
                </a:solidFill>
              </a:rPr>
              <a:t>Hadoop</a:t>
            </a:r>
            <a:r>
              <a:rPr lang="zh-CN" altLang="zh-CN" dirty="0">
                <a:solidFill>
                  <a:schemeClr val="tx1">
                    <a:lumMod val="65000"/>
                    <a:lumOff val="35000"/>
                  </a:schemeClr>
                </a:solidFill>
              </a:rPr>
              <a:t>集群环境中对“德国信用数据集”进行处理，并利用训练得到的信用梯度损失模型对贷款人的信用度进行</a:t>
            </a:r>
            <a:r>
              <a:rPr lang="zh-CN" altLang="zh-CN" dirty="0" smtClean="0">
                <a:solidFill>
                  <a:schemeClr val="tx1">
                    <a:lumMod val="65000"/>
                    <a:lumOff val="35000"/>
                  </a:schemeClr>
                </a:solidFill>
              </a:rPr>
              <a:t>预测</a:t>
            </a:r>
            <a:endParaRPr lang="zh-CN" altLang="en-US" dirty="0">
              <a:solidFill>
                <a:schemeClr val="tx1">
                  <a:lumMod val="65000"/>
                  <a:lumOff val="35000"/>
                </a:schemeClr>
              </a:solidFill>
            </a:endParaRPr>
          </a:p>
        </p:txBody>
      </p:sp>
      <p:grpSp>
        <p:nvGrpSpPr>
          <p:cNvPr id="14" name="组合 13"/>
          <p:cNvGrpSpPr/>
          <p:nvPr/>
        </p:nvGrpSpPr>
        <p:grpSpPr>
          <a:xfrm>
            <a:off x="-54449" y="2459505"/>
            <a:ext cx="1375613" cy="1389393"/>
            <a:chOff x="810451" y="2217406"/>
            <a:chExt cx="2252994" cy="2252994"/>
          </a:xfrm>
        </p:grpSpPr>
        <p:sp>
          <p:nvSpPr>
            <p:cNvPr id="15" name="椭圆 14"/>
            <p:cNvSpPr/>
            <p:nvPr/>
          </p:nvSpPr>
          <p:spPr>
            <a:xfrm>
              <a:off x="810451" y="2217406"/>
              <a:ext cx="2252994" cy="2252994"/>
            </a:xfrm>
            <a:prstGeom prst="ellipse">
              <a:avLst/>
            </a:prstGeom>
            <a:solidFill>
              <a:schemeClr val="tx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加载</a:t>
              </a:r>
              <a:r>
                <a:rPr lang="en-US" altLang="zh-CN" sz="2000" dirty="0" smtClean="0"/>
                <a:t>Spark</a:t>
              </a:r>
              <a:endParaRPr lang="zh-CN" altLang="en-US" sz="2000" dirty="0"/>
            </a:p>
          </p:txBody>
        </p:sp>
        <p:sp>
          <p:nvSpPr>
            <p:cNvPr id="16" name="椭圆 15"/>
            <p:cNvSpPr/>
            <p:nvPr/>
          </p:nvSpPr>
          <p:spPr>
            <a:xfrm>
              <a:off x="933471" y="2340426"/>
              <a:ext cx="2006954" cy="20069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908288" y="2459505"/>
            <a:ext cx="1375613" cy="1389393"/>
            <a:chOff x="810451" y="2217406"/>
            <a:chExt cx="2252994" cy="2252994"/>
          </a:xfrm>
        </p:grpSpPr>
        <p:sp>
          <p:nvSpPr>
            <p:cNvPr id="18" name="椭圆 17"/>
            <p:cNvSpPr/>
            <p:nvPr/>
          </p:nvSpPr>
          <p:spPr>
            <a:xfrm>
              <a:off x="810451" y="2217406"/>
              <a:ext cx="2252994" cy="2252994"/>
            </a:xfrm>
            <a:prstGeom prst="ellipse">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解析</a:t>
              </a:r>
              <a:endParaRPr lang="en-US" altLang="zh-CN" sz="2000" dirty="0" smtClean="0"/>
            </a:p>
            <a:p>
              <a:pPr algn="ctr"/>
              <a:r>
                <a:rPr lang="zh-CN" altLang="en-US" sz="2000" dirty="0" smtClean="0"/>
                <a:t>文件</a:t>
              </a:r>
              <a:endParaRPr lang="zh-CN" altLang="en-US" sz="2000" dirty="0"/>
            </a:p>
          </p:txBody>
        </p:sp>
        <p:sp>
          <p:nvSpPr>
            <p:cNvPr id="19" name="椭圆 18"/>
            <p:cNvSpPr/>
            <p:nvPr/>
          </p:nvSpPr>
          <p:spPr>
            <a:xfrm>
              <a:off x="933471" y="2340426"/>
              <a:ext cx="2006954" cy="20069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937106" y="2459505"/>
            <a:ext cx="1375613" cy="1389393"/>
            <a:chOff x="810451" y="2217406"/>
            <a:chExt cx="2252994" cy="2252994"/>
          </a:xfrm>
        </p:grpSpPr>
        <p:sp>
          <p:nvSpPr>
            <p:cNvPr id="21" name="椭圆 20"/>
            <p:cNvSpPr/>
            <p:nvPr/>
          </p:nvSpPr>
          <p:spPr>
            <a:xfrm>
              <a:off x="810451" y="2217406"/>
              <a:ext cx="2252994" cy="2252994"/>
            </a:xfrm>
            <a:prstGeom prst="ellipse">
              <a:avLst/>
            </a:prstGeom>
            <a:solidFill>
              <a:schemeClr val="tx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矩阵</a:t>
              </a:r>
              <a:endParaRPr lang="en-US" altLang="zh-CN" sz="2000" dirty="0" smtClean="0"/>
            </a:p>
            <a:p>
              <a:pPr algn="ctr"/>
              <a:r>
                <a:rPr lang="zh-CN" altLang="en-US" sz="2000" dirty="0" smtClean="0"/>
                <a:t>形式</a:t>
              </a:r>
              <a:endParaRPr lang="en-US" altLang="zh-CN" sz="2000" dirty="0" smtClean="0"/>
            </a:p>
          </p:txBody>
        </p:sp>
        <p:sp>
          <p:nvSpPr>
            <p:cNvPr id="22" name="椭圆 21"/>
            <p:cNvSpPr/>
            <p:nvPr/>
          </p:nvSpPr>
          <p:spPr>
            <a:xfrm>
              <a:off x="933471" y="2340426"/>
              <a:ext cx="2006954" cy="20069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右箭头 22"/>
          <p:cNvSpPr/>
          <p:nvPr/>
        </p:nvSpPr>
        <p:spPr>
          <a:xfrm>
            <a:off x="1470537" y="2911612"/>
            <a:ext cx="310470" cy="51297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8024" y="4014569"/>
            <a:ext cx="1511547" cy="923330"/>
          </a:xfrm>
          <a:prstGeom prst="rect">
            <a:avLst/>
          </a:prstGeom>
          <a:noFill/>
        </p:spPr>
        <p:txBody>
          <a:bodyPr wrap="square" rtlCol="0">
            <a:spAutoFit/>
          </a:bodyPr>
          <a:lstStyle/>
          <a:p>
            <a:r>
              <a:rPr lang="zh-CN" altLang="en-US" dirty="0" smtClean="0">
                <a:solidFill>
                  <a:schemeClr val="tx1">
                    <a:lumMod val="75000"/>
                    <a:lumOff val="25000"/>
                  </a:schemeClr>
                </a:solidFill>
              </a:rPr>
              <a:t>从</a:t>
            </a:r>
            <a:r>
              <a:rPr lang="en-US" altLang="zh-CN" dirty="0" smtClean="0">
                <a:solidFill>
                  <a:schemeClr val="tx1">
                    <a:lumMod val="75000"/>
                    <a:lumOff val="25000"/>
                  </a:schemeClr>
                </a:solidFill>
              </a:rPr>
              <a:t>HDFS</a:t>
            </a:r>
            <a:r>
              <a:rPr lang="zh-CN" altLang="en-US" dirty="0" smtClean="0">
                <a:solidFill>
                  <a:schemeClr val="tx1">
                    <a:lumMod val="75000"/>
                    <a:lumOff val="25000"/>
                  </a:schemeClr>
                </a:solidFill>
              </a:rPr>
              <a:t>中</a:t>
            </a:r>
            <a:r>
              <a:rPr lang="zh-CN" altLang="zh-CN" dirty="0" smtClean="0">
                <a:solidFill>
                  <a:schemeClr val="tx1">
                    <a:lumMod val="75000"/>
                    <a:lumOff val="25000"/>
                  </a:schemeClr>
                </a:solidFill>
              </a:rPr>
              <a:t>读取德国</a:t>
            </a:r>
            <a:r>
              <a:rPr lang="zh-CN" altLang="zh-CN" dirty="0">
                <a:solidFill>
                  <a:schemeClr val="tx1">
                    <a:lumMod val="75000"/>
                    <a:lumOff val="25000"/>
                  </a:schemeClr>
                </a:solidFill>
              </a:rPr>
              <a:t>信用数据文件</a:t>
            </a:r>
            <a:endParaRPr lang="zh-CN" altLang="en-US" dirty="0">
              <a:solidFill>
                <a:schemeClr val="tx1">
                  <a:lumMod val="75000"/>
                  <a:lumOff val="25000"/>
                </a:schemeClr>
              </a:solidFill>
            </a:endParaRPr>
          </a:p>
        </p:txBody>
      </p:sp>
      <p:sp>
        <p:nvSpPr>
          <p:cNvPr id="25" name="右箭头 24"/>
          <p:cNvSpPr/>
          <p:nvPr/>
        </p:nvSpPr>
        <p:spPr>
          <a:xfrm>
            <a:off x="3477137" y="2910413"/>
            <a:ext cx="310470" cy="51297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7394135" y="2926826"/>
            <a:ext cx="310470" cy="51297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5457775" y="2926826"/>
            <a:ext cx="310470" cy="51297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5942396" y="2488617"/>
            <a:ext cx="1375613" cy="1389393"/>
            <a:chOff x="810451" y="2217406"/>
            <a:chExt cx="2252994" cy="2252994"/>
          </a:xfrm>
        </p:grpSpPr>
        <p:sp>
          <p:nvSpPr>
            <p:cNvPr id="35" name="椭圆 34"/>
            <p:cNvSpPr/>
            <p:nvPr/>
          </p:nvSpPr>
          <p:spPr>
            <a:xfrm>
              <a:off x="810451" y="2217406"/>
              <a:ext cx="2252994" cy="2252994"/>
            </a:xfrm>
            <a:prstGeom prst="ellipse">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预测</a:t>
              </a:r>
              <a:endParaRPr lang="en-US" altLang="zh-CN" sz="2000" dirty="0" smtClean="0"/>
            </a:p>
            <a:p>
              <a:pPr algn="ctr"/>
              <a:r>
                <a:rPr lang="zh-CN" altLang="en-US" sz="2000" dirty="0" smtClean="0"/>
                <a:t>模型</a:t>
              </a:r>
              <a:endParaRPr lang="zh-CN" altLang="en-US" sz="2000" dirty="0"/>
            </a:p>
          </p:txBody>
        </p:sp>
        <p:sp>
          <p:nvSpPr>
            <p:cNvPr id="36" name="椭圆 35"/>
            <p:cNvSpPr/>
            <p:nvPr/>
          </p:nvSpPr>
          <p:spPr>
            <a:xfrm>
              <a:off x="933471" y="2340426"/>
              <a:ext cx="2006954" cy="20069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7768386" y="2459504"/>
            <a:ext cx="1375613" cy="1389393"/>
            <a:chOff x="810451" y="2217406"/>
            <a:chExt cx="2252994" cy="2252994"/>
          </a:xfrm>
        </p:grpSpPr>
        <p:sp>
          <p:nvSpPr>
            <p:cNvPr id="38" name="椭圆 37"/>
            <p:cNvSpPr/>
            <p:nvPr/>
          </p:nvSpPr>
          <p:spPr>
            <a:xfrm>
              <a:off x="810451" y="2217406"/>
              <a:ext cx="2252994" cy="2252994"/>
            </a:xfrm>
            <a:prstGeom prst="ellipse">
              <a:avLst/>
            </a:prstGeom>
            <a:solidFill>
              <a:schemeClr val="tx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模型</a:t>
              </a:r>
              <a:endParaRPr lang="en-US" altLang="zh-CN" sz="2000" dirty="0" smtClean="0"/>
            </a:p>
            <a:p>
              <a:pPr algn="ctr"/>
              <a:r>
                <a:rPr lang="zh-CN" altLang="en-US" sz="2000" dirty="0" smtClean="0"/>
                <a:t>评价</a:t>
              </a:r>
              <a:endParaRPr lang="en-US" altLang="zh-CN" sz="2000" dirty="0" smtClean="0"/>
            </a:p>
          </p:txBody>
        </p:sp>
        <p:sp>
          <p:nvSpPr>
            <p:cNvPr id="39" name="椭圆 38"/>
            <p:cNvSpPr/>
            <p:nvPr/>
          </p:nvSpPr>
          <p:spPr>
            <a:xfrm>
              <a:off x="933471" y="2340426"/>
              <a:ext cx="2006954" cy="20069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894500" y="4014569"/>
            <a:ext cx="1511547" cy="923330"/>
          </a:xfrm>
          <a:prstGeom prst="rect">
            <a:avLst/>
          </a:prstGeom>
          <a:noFill/>
        </p:spPr>
        <p:txBody>
          <a:bodyPr wrap="square" rtlCol="0">
            <a:spAutoFit/>
          </a:bodyPr>
          <a:lstStyle/>
          <a:p>
            <a:r>
              <a:rPr lang="zh-CN" altLang="zh-CN" dirty="0">
                <a:solidFill>
                  <a:schemeClr val="tx1">
                    <a:lumMod val="75000"/>
                    <a:lumOff val="25000"/>
                  </a:schemeClr>
                </a:solidFill>
              </a:rPr>
              <a:t>分割为训练数据集和测试数据集</a:t>
            </a:r>
            <a:endParaRPr lang="zh-CN" altLang="en-US" dirty="0">
              <a:solidFill>
                <a:schemeClr val="tx1">
                  <a:lumMod val="75000"/>
                  <a:lumOff val="25000"/>
                </a:schemeClr>
              </a:solidFill>
            </a:endParaRPr>
          </a:p>
        </p:txBody>
      </p:sp>
      <p:sp>
        <p:nvSpPr>
          <p:cNvPr id="42" name="TextBox 41"/>
          <p:cNvSpPr txBox="1"/>
          <p:nvPr/>
        </p:nvSpPr>
        <p:spPr>
          <a:xfrm>
            <a:off x="3869138" y="4014569"/>
            <a:ext cx="1511547" cy="923330"/>
          </a:xfrm>
          <a:prstGeom prst="rect">
            <a:avLst/>
          </a:prstGeom>
          <a:noFill/>
        </p:spPr>
        <p:txBody>
          <a:bodyPr wrap="square" rtlCol="0">
            <a:spAutoFit/>
          </a:bodyPr>
          <a:lstStyle/>
          <a:p>
            <a:r>
              <a:rPr lang="zh-CN" altLang="zh-CN" dirty="0">
                <a:solidFill>
                  <a:schemeClr val="tx1">
                    <a:lumMod val="75000"/>
                    <a:lumOff val="25000"/>
                  </a:schemeClr>
                </a:solidFill>
              </a:rPr>
              <a:t>完成模型训练和数据预测</a:t>
            </a:r>
            <a:endParaRPr lang="zh-CN" altLang="en-US" dirty="0">
              <a:solidFill>
                <a:schemeClr val="tx1">
                  <a:lumMod val="75000"/>
                  <a:lumOff val="25000"/>
                </a:schemeClr>
              </a:solidFill>
            </a:endParaRPr>
          </a:p>
        </p:txBody>
      </p:sp>
      <p:sp>
        <p:nvSpPr>
          <p:cNvPr id="43" name="TextBox 42"/>
          <p:cNvSpPr txBox="1"/>
          <p:nvPr/>
        </p:nvSpPr>
        <p:spPr>
          <a:xfrm>
            <a:off x="5717445" y="4014569"/>
            <a:ext cx="1920331" cy="923330"/>
          </a:xfrm>
          <a:prstGeom prst="rect">
            <a:avLst/>
          </a:prstGeom>
          <a:noFill/>
        </p:spPr>
        <p:txBody>
          <a:bodyPr wrap="square" rtlCol="0">
            <a:spAutoFit/>
          </a:bodyPr>
          <a:lstStyle/>
          <a:p>
            <a:r>
              <a:rPr lang="zh-CN" altLang="zh-CN" dirty="0">
                <a:solidFill>
                  <a:schemeClr val="tx1">
                    <a:lumMod val="75000"/>
                    <a:lumOff val="25000"/>
                  </a:schemeClr>
                </a:solidFill>
              </a:rPr>
              <a:t>梯度下降算法优化损失函数和逻辑回归算法</a:t>
            </a:r>
            <a:endParaRPr lang="zh-CN" altLang="en-US" dirty="0">
              <a:solidFill>
                <a:schemeClr val="tx1">
                  <a:lumMod val="75000"/>
                  <a:lumOff val="25000"/>
                </a:schemeClr>
              </a:solidFill>
            </a:endParaRPr>
          </a:p>
        </p:txBody>
      </p:sp>
      <p:sp>
        <p:nvSpPr>
          <p:cNvPr id="44" name="TextBox 43"/>
          <p:cNvSpPr txBox="1"/>
          <p:nvPr/>
        </p:nvSpPr>
        <p:spPr>
          <a:xfrm>
            <a:off x="7632452" y="4014569"/>
            <a:ext cx="1511547" cy="923330"/>
          </a:xfrm>
          <a:prstGeom prst="rect">
            <a:avLst/>
          </a:prstGeom>
          <a:noFill/>
        </p:spPr>
        <p:txBody>
          <a:bodyPr wrap="square" rtlCol="0">
            <a:spAutoFit/>
          </a:bodyPr>
          <a:lstStyle/>
          <a:p>
            <a:r>
              <a:rPr lang="zh-CN" altLang="zh-CN" dirty="0">
                <a:solidFill>
                  <a:schemeClr val="tx1">
                    <a:lumMod val="75000"/>
                    <a:lumOff val="25000"/>
                  </a:schemeClr>
                </a:solidFill>
              </a:rPr>
              <a:t>对借款人的信用进行评级</a:t>
            </a:r>
            <a:endParaRPr lang="zh-CN" altLang="en-US" dirty="0">
              <a:solidFill>
                <a:schemeClr val="tx1">
                  <a:lumMod val="75000"/>
                  <a:lumOff val="25000"/>
                </a:schemeClr>
              </a:solidFill>
            </a:endParaRPr>
          </a:p>
        </p:txBody>
      </p:sp>
      <p:pic>
        <p:nvPicPr>
          <p:cNvPr id="4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6" name="31 CuadroTexto"/>
          <p:cNvSpPr txBox="1"/>
          <p:nvPr/>
        </p:nvSpPr>
        <p:spPr>
          <a:xfrm>
            <a:off x="4729199" y="6267161"/>
            <a:ext cx="373820" cy="461665"/>
          </a:xfrm>
          <a:prstGeom prst="rect">
            <a:avLst/>
          </a:prstGeom>
          <a:noFill/>
        </p:spPr>
        <p:txBody>
          <a:bodyPr wrap="none">
            <a:spAutoFit/>
          </a:bodyPr>
          <a:lstStyle/>
          <a:p>
            <a:pPr>
              <a:defRPr/>
            </a:pPr>
            <a:r>
              <a:rPr lang="en-US" altLang="zh-CN" sz="1200" b="1" dirty="0">
                <a:solidFill>
                  <a:schemeClr val="bg1">
                    <a:lumMod val="50000"/>
                  </a:schemeClr>
                </a:solidFill>
              </a:rPr>
              <a:t>44</a:t>
            </a:r>
            <a:endParaRPr lang="es-ES" altLang="zh-CN"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4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50" name="文本框 6"/>
          <p:cNvSpPr txBox="1"/>
          <p:nvPr/>
        </p:nvSpPr>
        <p:spPr>
          <a:xfrm>
            <a:off x="434391" y="773992"/>
            <a:ext cx="4173450" cy="369332"/>
          </a:xfrm>
          <a:prstGeom prst="rect">
            <a:avLst/>
          </a:prstGeom>
          <a:noFill/>
        </p:spPr>
        <p:txBody>
          <a:bodyPr wrap="none" rtlCol="0">
            <a:spAutoFit/>
          </a:bodyPr>
          <a:lstStyle/>
          <a:p>
            <a:r>
              <a:rPr lang="en-US" altLang="zh-CN" b="1" dirty="0" smtClean="0">
                <a:solidFill>
                  <a:srgbClr val="3D89BC"/>
                </a:solidFill>
              </a:rPr>
              <a:t>5.3.6 </a:t>
            </a:r>
            <a:r>
              <a:rPr lang="en-US" altLang="zh-CN" b="1" dirty="0" err="1" smtClean="0">
                <a:solidFill>
                  <a:srgbClr val="3D89BC"/>
                </a:solidFill>
              </a:rPr>
              <a:t>SparkR</a:t>
            </a:r>
            <a:r>
              <a:rPr lang="zh-CN" altLang="en-US" b="1" dirty="0" smtClean="0">
                <a:solidFill>
                  <a:srgbClr val="3D89BC"/>
                </a:solidFill>
              </a:rPr>
              <a:t>在数据分析中的应用举例</a:t>
            </a:r>
            <a:endParaRPr lang="en-US" altLang="zh-CN" b="1" dirty="0">
              <a:solidFill>
                <a:srgbClr val="3D89BC"/>
              </a:solidFill>
            </a:endParaRPr>
          </a:p>
        </p:txBody>
      </p:sp>
      <p:sp>
        <p:nvSpPr>
          <p:cNvPr id="51" name="椭圆 50"/>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19180" cy="415498"/>
          </a:xfrm>
          <a:prstGeom prst="rect">
            <a:avLst/>
          </a:prstGeom>
          <a:noFill/>
        </p:spPr>
        <p:txBody>
          <a:bodyPr wrap="none" rtlCol="0">
            <a:spAutoFit/>
          </a:bodyPr>
          <a:lstStyle/>
          <a:p>
            <a:r>
              <a:rPr lang="en-US" altLang="zh-CN" sz="2100" b="1" spc="225" dirty="0" smtClean="0">
                <a:solidFill>
                  <a:prstClr val="white"/>
                </a:solidFill>
              </a:rPr>
              <a:t>5.3</a:t>
            </a:r>
            <a:r>
              <a:rPr lang="zh-CN" altLang="en-US" sz="2100" b="1" spc="225" dirty="0" smtClean="0">
                <a:solidFill>
                  <a:prstClr val="white"/>
                </a:solidFill>
              </a:rPr>
              <a:t> </a:t>
            </a:r>
            <a:r>
              <a:rPr lang="en-US" altLang="zh-CN" sz="2100" b="1" spc="225" dirty="0" err="1" smtClean="0">
                <a:solidFill>
                  <a:prstClr val="white"/>
                </a:solidFill>
              </a:rPr>
              <a:t>SparkR</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pic>
        <p:nvPicPr>
          <p:cNvPr id="4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6" name="31 CuadroTexto"/>
          <p:cNvSpPr txBox="1"/>
          <p:nvPr/>
        </p:nvSpPr>
        <p:spPr>
          <a:xfrm>
            <a:off x="4729199" y="6267161"/>
            <a:ext cx="373820" cy="461665"/>
          </a:xfrm>
          <a:prstGeom prst="rect">
            <a:avLst/>
          </a:prstGeom>
          <a:noFill/>
        </p:spPr>
        <p:txBody>
          <a:bodyPr wrap="none">
            <a:spAutoFit/>
          </a:bodyPr>
          <a:lstStyle/>
          <a:p>
            <a:pPr>
              <a:defRPr/>
            </a:pPr>
            <a:r>
              <a:rPr lang="en-US" altLang="zh-CN" sz="1200" b="1" dirty="0">
                <a:solidFill>
                  <a:schemeClr val="bg1">
                    <a:lumMod val="50000"/>
                  </a:schemeClr>
                </a:solidFill>
              </a:rPr>
              <a:t>44</a:t>
            </a:r>
            <a:endParaRPr lang="es-ES" altLang="zh-CN"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4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50" name="文本框 6"/>
          <p:cNvSpPr txBox="1"/>
          <p:nvPr/>
        </p:nvSpPr>
        <p:spPr>
          <a:xfrm>
            <a:off x="433181" y="1278817"/>
            <a:ext cx="1396536"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dirty="0" smtClean="0">
                <a:solidFill>
                  <a:srgbClr val="3D89BC"/>
                </a:solidFill>
              </a:rPr>
              <a:t>部分代码</a:t>
            </a:r>
            <a:endParaRPr lang="zh-CN" altLang="en-US" b="1" dirty="0">
              <a:solidFill>
                <a:srgbClr val="3D89BC"/>
              </a:solidFill>
            </a:endParaRPr>
          </a:p>
        </p:txBody>
      </p:sp>
      <p:sp>
        <p:nvSpPr>
          <p:cNvPr id="51" name="矩形 50"/>
          <p:cNvSpPr/>
          <p:nvPr/>
        </p:nvSpPr>
        <p:spPr>
          <a:xfrm>
            <a:off x="354443" y="1810308"/>
            <a:ext cx="8541476" cy="369332"/>
          </a:xfrm>
          <a:prstGeom prst="rect">
            <a:avLst/>
          </a:prstGeom>
          <a:solidFill>
            <a:schemeClr val="bg1">
              <a:lumMod val="85000"/>
            </a:schemeClr>
          </a:solidFill>
        </p:spPr>
        <p:txBody>
          <a:bodyPr wrap="square">
            <a:spAutoFit/>
          </a:bodyPr>
          <a:lstStyle/>
          <a:p>
            <a:r>
              <a:rPr lang="zh-CN" altLang="zh-CN">
                <a:solidFill>
                  <a:schemeClr val="tx1">
                    <a:lumMod val="65000"/>
                    <a:lumOff val="35000"/>
                  </a:schemeClr>
                </a:solidFill>
              </a:rPr>
              <a:t>利用梯度下降算法优化损失函数和逻辑回归算法，计算信用等级预测模型</a:t>
            </a:r>
            <a:endParaRPr lang="zh-CN" altLang="en-US" dirty="0">
              <a:solidFill>
                <a:schemeClr val="tx1">
                  <a:lumMod val="65000"/>
                  <a:lumOff val="35000"/>
                </a:schemeClr>
              </a:solidFill>
            </a:endParaRPr>
          </a:p>
        </p:txBody>
      </p:sp>
      <p:sp>
        <p:nvSpPr>
          <p:cNvPr id="26" name="TextBox 25"/>
          <p:cNvSpPr txBox="1"/>
          <p:nvPr/>
        </p:nvSpPr>
        <p:spPr>
          <a:xfrm>
            <a:off x="278406" y="2266950"/>
            <a:ext cx="4636657" cy="3600986"/>
          </a:xfrm>
          <a:prstGeom prst="rect">
            <a:avLst/>
          </a:prstGeom>
          <a:noFill/>
        </p:spPr>
        <p:txBody>
          <a:bodyPr wrap="square" rtlCol="0">
            <a:spAutoFit/>
          </a:bodyPr>
          <a:lstStyle/>
          <a:p>
            <a:r>
              <a:rPr lang="zh-CN" altLang="zh-CN">
                <a:solidFill>
                  <a:schemeClr val="tx1">
                    <a:lumMod val="75000"/>
                    <a:lumOff val="25000"/>
                  </a:schemeClr>
                </a:solidFill>
              </a:rPr>
              <a:t> </a:t>
            </a:r>
            <a:r>
              <a:rPr lang="en-US" altLang="zh-CN" sz="1000">
                <a:solidFill>
                  <a:schemeClr val="tx1">
                    <a:lumMod val="75000"/>
                    <a:lumOff val="25000"/>
                  </a:schemeClr>
                </a:solidFill>
              </a:rPr>
              <a:t># </a:t>
            </a:r>
            <a:r>
              <a:rPr lang="zh-CN" altLang="zh-CN" sz="1000">
                <a:solidFill>
                  <a:schemeClr val="tx1">
                    <a:lumMod val="75000"/>
                    <a:lumOff val="25000"/>
                  </a:schemeClr>
                </a:solidFill>
              </a:rPr>
              <a:t>初始化向量</a:t>
            </a:r>
            <a:r>
              <a:rPr lang="en-US" altLang="zh-CN" sz="1000">
                <a:solidFill>
                  <a:schemeClr val="tx1">
                    <a:lumMod val="75000"/>
                    <a:lumOff val="25000"/>
                  </a:schemeClr>
                </a:solidFill>
              </a:rPr>
              <a:t>theta</a:t>
            </a:r>
            <a:endParaRPr lang="zh-CN" altLang="zh-CN" sz="1000">
              <a:solidFill>
                <a:schemeClr val="tx1">
                  <a:lumMod val="75000"/>
                  <a:lumOff val="25000"/>
                </a:schemeClr>
              </a:solidFill>
            </a:endParaRPr>
          </a:p>
          <a:p>
            <a:r>
              <a:rPr lang="en-US" altLang="zh-CN" sz="1000">
                <a:solidFill>
                  <a:schemeClr val="tx1">
                    <a:lumMod val="75000"/>
                    <a:lumOff val="25000"/>
                  </a:schemeClr>
                </a:solidFill>
              </a:rPr>
              <a:t>&gt; theta&lt;- runif(n=25, min = -1, max = 1)</a:t>
            </a:r>
            <a:endParaRPr lang="zh-CN" altLang="zh-CN" sz="1000">
              <a:solidFill>
                <a:schemeClr val="tx1">
                  <a:lumMod val="75000"/>
                  <a:lumOff val="25000"/>
                </a:schemeClr>
              </a:solidFill>
            </a:endParaRPr>
          </a:p>
          <a:p>
            <a:r>
              <a:rPr lang="en-US" altLang="zh-CN" sz="1000">
                <a:solidFill>
                  <a:schemeClr val="tx1">
                    <a:lumMod val="75000"/>
                    <a:lumOff val="25000"/>
                  </a:schemeClr>
                </a:solidFill>
              </a:rPr>
              <a:t># logistic</a:t>
            </a:r>
            <a:r>
              <a:rPr lang="zh-CN" altLang="zh-CN" sz="1000">
                <a:solidFill>
                  <a:schemeClr val="tx1">
                    <a:lumMod val="75000"/>
                    <a:lumOff val="25000"/>
                  </a:schemeClr>
                </a:solidFill>
              </a:rPr>
              <a:t>函数</a:t>
            </a:r>
            <a:endParaRPr lang="zh-CN" altLang="zh-CN" sz="1000">
              <a:solidFill>
                <a:schemeClr val="tx1">
                  <a:lumMod val="75000"/>
                  <a:lumOff val="25000"/>
                </a:schemeClr>
              </a:solidFill>
            </a:endParaRPr>
          </a:p>
          <a:p>
            <a:r>
              <a:rPr lang="en-US" altLang="zh-CN" sz="1000">
                <a:solidFill>
                  <a:schemeClr val="tx1">
                    <a:lumMod val="75000"/>
                    <a:lumOff val="25000"/>
                  </a:schemeClr>
                </a:solidFill>
              </a:rPr>
              <a:t>&gt; hypot &lt;- function(z) {</a:t>
            </a:r>
            <a:endParaRPr lang="zh-CN" altLang="zh-CN" sz="1000">
              <a:solidFill>
                <a:schemeClr val="tx1">
                  <a:lumMod val="75000"/>
                  <a:lumOff val="25000"/>
                </a:schemeClr>
              </a:solidFill>
            </a:endParaRPr>
          </a:p>
          <a:p>
            <a:r>
              <a:rPr lang="en-US" altLang="zh-CN" sz="1000">
                <a:solidFill>
                  <a:schemeClr val="tx1">
                    <a:lumMod val="75000"/>
                    <a:lumOff val="25000"/>
                  </a:schemeClr>
                </a:solidFill>
              </a:rPr>
              <a:t>+   1/(1+exp(-z))</a:t>
            </a:r>
            <a:endParaRPr lang="zh-CN" altLang="zh-CN" sz="1000">
              <a:solidFill>
                <a:schemeClr val="tx1">
                  <a:lumMod val="75000"/>
                  <a:lumOff val="25000"/>
                </a:schemeClr>
              </a:solidFill>
            </a:endParaRPr>
          </a:p>
          <a:p>
            <a:r>
              <a:rPr lang="en-US" altLang="zh-CN" sz="1000">
                <a:solidFill>
                  <a:schemeClr val="tx1">
                    <a:lumMod val="75000"/>
                    <a:lumOff val="25000"/>
                  </a:schemeClr>
                </a:solidFill>
              </a:rPr>
              <a:t>+ }</a:t>
            </a:r>
            <a:endParaRPr lang="zh-CN" altLang="zh-CN" sz="1000">
              <a:solidFill>
                <a:schemeClr val="tx1">
                  <a:lumMod val="75000"/>
                  <a:lumOff val="25000"/>
                </a:schemeClr>
              </a:solidFill>
            </a:endParaRPr>
          </a:p>
          <a:p>
            <a:r>
              <a:rPr lang="en-US" altLang="zh-CN" sz="1000">
                <a:solidFill>
                  <a:schemeClr val="tx1">
                    <a:lumMod val="75000"/>
                    <a:lumOff val="25000"/>
                  </a:schemeClr>
                </a:solidFill>
              </a:rPr>
              <a:t># </a:t>
            </a:r>
            <a:r>
              <a:rPr lang="zh-CN" altLang="zh-CN" sz="1000">
                <a:solidFill>
                  <a:schemeClr val="tx1">
                    <a:lumMod val="75000"/>
                    <a:lumOff val="25000"/>
                  </a:schemeClr>
                </a:solidFill>
              </a:rPr>
              <a:t>损失函数的梯度计算</a:t>
            </a:r>
            <a:endParaRPr lang="zh-CN" altLang="zh-CN" sz="1000">
              <a:solidFill>
                <a:schemeClr val="tx1">
                  <a:lumMod val="75000"/>
                  <a:lumOff val="25000"/>
                </a:schemeClr>
              </a:solidFill>
            </a:endParaRPr>
          </a:p>
          <a:p>
            <a:r>
              <a:rPr lang="en-US" altLang="zh-CN" sz="1000">
                <a:solidFill>
                  <a:schemeClr val="tx1">
                    <a:lumMod val="75000"/>
                    <a:lumOff val="25000"/>
                  </a:schemeClr>
                </a:solidFill>
              </a:rPr>
              <a:t>&gt; gCost &lt;- function(t,X,y) {</a:t>
            </a:r>
            <a:endParaRPr lang="zh-CN" altLang="zh-CN" sz="1000">
              <a:solidFill>
                <a:schemeClr val="tx1">
                  <a:lumMod val="75000"/>
                  <a:lumOff val="25000"/>
                </a:schemeClr>
              </a:solidFill>
            </a:endParaRPr>
          </a:p>
          <a:p>
            <a:r>
              <a:rPr lang="en-US" altLang="zh-CN" sz="1000">
                <a:solidFill>
                  <a:schemeClr val="tx1">
                    <a:lumMod val="75000"/>
                    <a:lumOff val="25000"/>
                  </a:schemeClr>
                </a:solidFill>
              </a:rPr>
              <a:t>+   1/nrow(X)*(t(X)%*%(hypot(X%*%t)-y))</a:t>
            </a:r>
            <a:endParaRPr lang="zh-CN" altLang="zh-CN" sz="1000">
              <a:solidFill>
                <a:schemeClr val="tx1">
                  <a:lumMod val="75000"/>
                  <a:lumOff val="25000"/>
                </a:schemeClr>
              </a:solidFill>
            </a:endParaRPr>
          </a:p>
          <a:p>
            <a:r>
              <a:rPr lang="en-US" altLang="zh-CN" sz="1000">
                <a:solidFill>
                  <a:schemeClr val="tx1">
                    <a:lumMod val="75000"/>
                    <a:lumOff val="25000"/>
                  </a:schemeClr>
                </a:solidFill>
              </a:rPr>
              <a:t># </a:t>
            </a:r>
            <a:r>
              <a:rPr lang="zh-CN" altLang="zh-CN" sz="1000">
                <a:solidFill>
                  <a:schemeClr val="tx1">
                    <a:lumMod val="75000"/>
                    <a:lumOff val="25000"/>
                  </a:schemeClr>
                </a:solidFill>
              </a:rPr>
              <a:t>定义训练函数</a:t>
            </a:r>
            <a:endParaRPr lang="zh-CN" altLang="zh-CN" sz="1000">
              <a:solidFill>
                <a:schemeClr val="tx1">
                  <a:lumMod val="75000"/>
                  <a:lumOff val="25000"/>
                </a:schemeClr>
              </a:solidFill>
            </a:endParaRPr>
          </a:p>
          <a:p>
            <a:r>
              <a:rPr lang="en-US" altLang="zh-CN" sz="1000">
                <a:solidFill>
                  <a:schemeClr val="tx1">
                    <a:lumMod val="75000"/>
                    <a:lumOff val="25000"/>
                  </a:schemeClr>
                </a:solidFill>
              </a:rPr>
              <a:t>+   train &lt;- function(theta, rdd) {</a:t>
            </a:r>
            <a:endParaRPr lang="zh-CN" altLang="zh-CN" sz="1000">
              <a:solidFill>
                <a:schemeClr val="tx1">
                  <a:lumMod val="75000"/>
                  <a:lumOff val="25000"/>
                </a:schemeClr>
              </a:solidFill>
            </a:endParaRPr>
          </a:p>
          <a:p>
            <a:r>
              <a:rPr lang="en-US" altLang="zh-CN" sz="1000">
                <a:solidFill>
                  <a:schemeClr val="tx1">
                    <a:lumMod val="75000"/>
                    <a:lumOff val="25000"/>
                  </a:schemeClr>
                </a:solidFill>
              </a:rPr>
              <a:t># </a:t>
            </a:r>
            <a:r>
              <a:rPr lang="zh-CN" altLang="zh-CN" sz="1000">
                <a:solidFill>
                  <a:schemeClr val="tx1">
                    <a:lumMod val="75000"/>
                    <a:lumOff val="25000"/>
                  </a:schemeClr>
                </a:solidFill>
              </a:rPr>
              <a:t>计算梯度</a:t>
            </a:r>
            <a:endParaRPr lang="zh-CN" altLang="zh-CN" sz="1000">
              <a:solidFill>
                <a:schemeClr val="tx1">
                  <a:lumMod val="75000"/>
                  <a:lumOff val="25000"/>
                </a:schemeClr>
              </a:solidFill>
            </a:endParaRPr>
          </a:p>
          <a:p>
            <a:r>
              <a:rPr lang="en-US" altLang="zh-CN" sz="1000">
                <a:solidFill>
                  <a:schemeClr val="tx1">
                    <a:lumMod val="75000"/>
                    <a:lumOff val="25000"/>
                  </a:schemeClr>
                </a:solidFill>
              </a:rPr>
              <a:t>+   gradient_rdd &lt;- lapplyPartition(rdd, function(part) {</a:t>
            </a:r>
            <a:endParaRPr lang="zh-CN" altLang="zh-CN" sz="1000">
              <a:solidFill>
                <a:schemeClr val="tx1">
                  <a:lumMod val="75000"/>
                  <a:lumOff val="25000"/>
                </a:schemeClr>
              </a:solidFill>
            </a:endParaRPr>
          </a:p>
          <a:p>
            <a:r>
              <a:rPr lang="en-US" altLang="zh-CN" sz="1000">
                <a:solidFill>
                  <a:schemeClr val="tx1">
                    <a:lumMod val="75000"/>
                    <a:lumOff val="25000"/>
                  </a:schemeClr>
                </a:solidFill>
              </a:rPr>
              <a:t>+       X &lt;- part[,1:25]</a:t>
            </a:r>
            <a:endParaRPr lang="zh-CN" altLang="zh-CN" sz="1000">
              <a:solidFill>
                <a:schemeClr val="tx1">
                  <a:lumMod val="75000"/>
                  <a:lumOff val="25000"/>
                </a:schemeClr>
              </a:solidFill>
            </a:endParaRPr>
          </a:p>
          <a:p>
            <a:r>
              <a:rPr lang="en-US" altLang="zh-CN" sz="1000">
                <a:solidFill>
                  <a:schemeClr val="tx1">
                    <a:lumMod val="75000"/>
                    <a:lumOff val="25000"/>
                  </a:schemeClr>
                </a:solidFill>
              </a:rPr>
              <a:t>+       y &lt;- part[,26]</a:t>
            </a:r>
            <a:endParaRPr lang="zh-CN" altLang="zh-CN" sz="1000">
              <a:solidFill>
                <a:schemeClr val="tx1">
                  <a:lumMod val="75000"/>
                  <a:lumOff val="25000"/>
                </a:schemeClr>
              </a:solidFill>
            </a:endParaRPr>
          </a:p>
          <a:p>
            <a:r>
              <a:rPr lang="en-US" altLang="zh-CN" sz="1000">
                <a:solidFill>
                  <a:schemeClr val="tx1">
                    <a:lumMod val="75000"/>
                    <a:lumOff val="25000"/>
                  </a:schemeClr>
                </a:solidFill>
              </a:rPr>
              <a:t>+       p_gradient &lt;- gCost(theta,X,y)</a:t>
            </a:r>
            <a:endParaRPr lang="zh-CN" altLang="zh-CN" sz="1000">
              <a:solidFill>
                <a:schemeClr val="tx1">
                  <a:lumMod val="75000"/>
                  <a:lumOff val="25000"/>
                </a:schemeClr>
              </a:solidFill>
            </a:endParaRPr>
          </a:p>
          <a:p>
            <a:r>
              <a:rPr lang="en-US" altLang="zh-CN" sz="1000">
                <a:solidFill>
                  <a:schemeClr val="tx1">
                    <a:lumMod val="75000"/>
                    <a:lumOff val="25000"/>
                  </a:schemeClr>
                </a:solidFill>
              </a:rPr>
              <a:t>+       list(list(1, p_gradient))</a:t>
            </a:r>
            <a:endParaRPr lang="zh-CN" altLang="zh-CN" sz="1000">
              <a:solidFill>
                <a:schemeClr val="tx1">
                  <a:lumMod val="75000"/>
                  <a:lumOff val="25000"/>
                </a:schemeClr>
              </a:solidFill>
            </a:endParaRPr>
          </a:p>
          <a:p>
            <a:r>
              <a:rPr lang="en-US" altLang="zh-CN" sz="1000">
                <a:solidFill>
                  <a:schemeClr val="tx1">
                    <a:lumMod val="75000"/>
                    <a:lumOff val="25000"/>
                  </a:schemeClr>
                </a:solidFill>
              </a:rPr>
              <a:t>+   })</a:t>
            </a:r>
            <a:endParaRPr lang="zh-CN" altLang="zh-CN" sz="1000">
              <a:solidFill>
                <a:schemeClr val="tx1">
                  <a:lumMod val="75000"/>
                  <a:lumOff val="25000"/>
                </a:schemeClr>
              </a:solidFill>
            </a:endParaRPr>
          </a:p>
          <a:p>
            <a:r>
              <a:rPr lang="en-US" altLang="zh-CN" sz="1000">
                <a:solidFill>
                  <a:schemeClr val="tx1">
                    <a:lumMod val="75000"/>
                    <a:lumOff val="25000"/>
                  </a:schemeClr>
                </a:solidFill>
              </a:rPr>
              <a:t>+   agg_gradient_rdd &lt;- reduceByKey(gradient_rdd, '+', 1L)</a:t>
            </a:r>
            <a:endParaRPr lang="zh-CN" altLang="zh-CN" sz="1000">
              <a:solidFill>
                <a:schemeClr val="tx1">
                  <a:lumMod val="75000"/>
                  <a:lumOff val="25000"/>
                </a:schemeClr>
              </a:solidFill>
            </a:endParaRPr>
          </a:p>
          <a:p>
            <a:r>
              <a:rPr lang="en-US" altLang="zh-CN" sz="1000">
                <a:solidFill>
                  <a:schemeClr val="tx1">
                    <a:lumMod val="75000"/>
                    <a:lumOff val="25000"/>
                  </a:schemeClr>
                </a:solidFill>
              </a:rPr>
              <a:t># </a:t>
            </a:r>
            <a:r>
              <a:rPr lang="zh-CN" altLang="zh-CN" sz="1000">
                <a:solidFill>
                  <a:schemeClr val="tx1">
                    <a:lumMod val="75000"/>
                    <a:lumOff val="25000"/>
                  </a:schemeClr>
                </a:solidFill>
              </a:rPr>
              <a:t>一次迭代聚合输出</a:t>
            </a:r>
            <a:endParaRPr lang="zh-CN" altLang="zh-CN" sz="1000">
              <a:solidFill>
                <a:schemeClr val="tx1">
                  <a:lumMod val="75000"/>
                  <a:lumOff val="25000"/>
                </a:schemeClr>
              </a:solidFill>
            </a:endParaRPr>
          </a:p>
          <a:p>
            <a:r>
              <a:rPr lang="en-US" altLang="zh-CN" sz="1000">
                <a:solidFill>
                  <a:schemeClr val="tx1">
                    <a:lumMod val="75000"/>
                    <a:lumOff val="25000"/>
                  </a:schemeClr>
                </a:solidFill>
              </a:rPr>
              <a:t>+   collect(agg_gradient_rdd)[[1]][[2]]</a:t>
            </a:r>
            <a:endParaRPr lang="zh-CN" altLang="zh-CN" sz="1000">
              <a:solidFill>
                <a:schemeClr val="tx1">
                  <a:lumMod val="75000"/>
                  <a:lumOff val="25000"/>
                </a:schemeClr>
              </a:solidFill>
            </a:endParaRPr>
          </a:p>
          <a:p>
            <a:r>
              <a:rPr lang="en-US" altLang="zh-CN" sz="1000">
                <a:solidFill>
                  <a:schemeClr val="tx1">
                    <a:lumMod val="75000"/>
                    <a:lumOff val="25000"/>
                  </a:schemeClr>
                </a:solidFill>
              </a:rPr>
              <a:t>+ </a:t>
            </a:r>
            <a:r>
              <a:rPr lang="en-US" altLang="zh-CN" sz="1000" smtClean="0">
                <a:solidFill>
                  <a:schemeClr val="tx1">
                    <a:lumMod val="75000"/>
                    <a:lumOff val="25000"/>
                  </a:schemeClr>
                </a:solidFill>
              </a:rPr>
              <a:t>}</a:t>
            </a:r>
            <a:endParaRPr lang="en-US" altLang="zh-CN" sz="1000" smtClean="0">
              <a:solidFill>
                <a:schemeClr val="tx1">
                  <a:lumMod val="75000"/>
                  <a:lumOff val="25000"/>
                </a:schemeClr>
              </a:solidFill>
            </a:endParaRPr>
          </a:p>
        </p:txBody>
      </p:sp>
      <p:sp>
        <p:nvSpPr>
          <p:cNvPr id="27" name="TextBox 26"/>
          <p:cNvSpPr txBox="1"/>
          <p:nvPr/>
        </p:nvSpPr>
        <p:spPr>
          <a:xfrm>
            <a:off x="5293518" y="2428875"/>
            <a:ext cx="3792900" cy="2985433"/>
          </a:xfrm>
          <a:prstGeom prst="rect">
            <a:avLst/>
          </a:prstGeom>
          <a:noFill/>
        </p:spPr>
        <p:txBody>
          <a:bodyPr wrap="square" rtlCol="0">
            <a:spAutoFit/>
          </a:bodyPr>
          <a:lstStyle/>
          <a:p>
            <a:r>
              <a:rPr lang="en-US" altLang="zh-CN" sz="1000">
                <a:solidFill>
                  <a:schemeClr val="tx1">
                    <a:lumMod val="75000"/>
                    <a:lumOff val="25000"/>
                  </a:schemeClr>
                </a:solidFill>
              </a:rPr>
              <a:t># </a:t>
            </a:r>
            <a:r>
              <a:rPr lang="zh-CN" altLang="zh-CN" sz="1000">
                <a:solidFill>
                  <a:schemeClr val="tx1">
                    <a:lumMod val="75000"/>
                    <a:lumOff val="25000"/>
                  </a:schemeClr>
                </a:solidFill>
              </a:rPr>
              <a:t>由梯度下降算法优化损失函数</a:t>
            </a:r>
            <a:endParaRPr lang="zh-CN" altLang="zh-CN" sz="1000">
              <a:solidFill>
                <a:schemeClr val="tx1">
                  <a:lumMod val="75000"/>
                  <a:lumOff val="25000"/>
                </a:schemeClr>
              </a:solidFill>
            </a:endParaRPr>
          </a:p>
          <a:p>
            <a:r>
              <a:rPr lang="en-US" altLang="zh-CN" sz="1000">
                <a:solidFill>
                  <a:schemeClr val="tx1">
                    <a:lumMod val="75000"/>
                    <a:lumOff val="25000"/>
                  </a:schemeClr>
                </a:solidFill>
              </a:rPr>
              <a:t># alpha </a:t>
            </a:r>
            <a:r>
              <a:rPr lang="zh-CN" altLang="zh-CN" sz="1000">
                <a:solidFill>
                  <a:schemeClr val="tx1">
                    <a:lumMod val="75000"/>
                    <a:lumOff val="25000"/>
                  </a:schemeClr>
                </a:solidFill>
              </a:rPr>
              <a:t>：学习速率</a:t>
            </a:r>
            <a:endParaRPr lang="zh-CN" altLang="zh-CN" sz="1000">
              <a:solidFill>
                <a:schemeClr val="tx1">
                  <a:lumMod val="75000"/>
                  <a:lumOff val="25000"/>
                </a:schemeClr>
              </a:solidFill>
            </a:endParaRPr>
          </a:p>
          <a:p>
            <a:r>
              <a:rPr lang="en-US" altLang="zh-CN" sz="1000">
                <a:solidFill>
                  <a:schemeClr val="tx1">
                    <a:lumMod val="75000"/>
                    <a:lumOff val="25000"/>
                  </a:schemeClr>
                </a:solidFill>
              </a:rPr>
              <a:t># steps </a:t>
            </a:r>
            <a:r>
              <a:rPr lang="zh-CN" altLang="zh-CN" sz="1000">
                <a:solidFill>
                  <a:schemeClr val="tx1">
                    <a:lumMod val="75000"/>
                    <a:lumOff val="25000"/>
                  </a:schemeClr>
                </a:solidFill>
              </a:rPr>
              <a:t>：迭代次数</a:t>
            </a:r>
            <a:endParaRPr lang="zh-CN" altLang="zh-CN" sz="1000">
              <a:solidFill>
                <a:schemeClr val="tx1">
                  <a:lumMod val="75000"/>
                  <a:lumOff val="25000"/>
                </a:schemeClr>
              </a:solidFill>
            </a:endParaRPr>
          </a:p>
          <a:p>
            <a:r>
              <a:rPr lang="en-US" altLang="zh-CN" sz="1000">
                <a:solidFill>
                  <a:schemeClr val="tx1">
                    <a:lumMod val="75000"/>
                    <a:lumOff val="25000"/>
                  </a:schemeClr>
                </a:solidFill>
              </a:rPr>
              <a:t># tol </a:t>
            </a:r>
            <a:r>
              <a:rPr lang="zh-CN" altLang="zh-CN" sz="1000">
                <a:solidFill>
                  <a:schemeClr val="tx1">
                    <a:lumMod val="75000"/>
                    <a:lumOff val="25000"/>
                  </a:schemeClr>
                </a:solidFill>
              </a:rPr>
              <a:t>：收敛精度</a:t>
            </a:r>
            <a:endParaRPr lang="zh-CN" altLang="zh-CN" sz="1000">
              <a:solidFill>
                <a:schemeClr val="tx1">
                  <a:lumMod val="75000"/>
                  <a:lumOff val="25000"/>
                </a:schemeClr>
              </a:solidFill>
            </a:endParaRPr>
          </a:p>
          <a:p>
            <a:r>
              <a:rPr lang="en-US" altLang="zh-CN" sz="1000">
                <a:solidFill>
                  <a:schemeClr val="tx1">
                    <a:lumMod val="75000"/>
                    <a:lumOff val="25000"/>
                  </a:schemeClr>
                </a:solidFill>
              </a:rPr>
              <a:t>&gt; alpha &lt;- 0.1</a:t>
            </a:r>
            <a:endParaRPr lang="zh-CN" altLang="zh-CN" sz="1000">
              <a:solidFill>
                <a:schemeClr val="tx1">
                  <a:lumMod val="75000"/>
                  <a:lumOff val="25000"/>
                </a:schemeClr>
              </a:solidFill>
            </a:endParaRPr>
          </a:p>
          <a:p>
            <a:r>
              <a:rPr lang="en-US" altLang="zh-CN" sz="1000">
                <a:solidFill>
                  <a:schemeClr val="tx1">
                    <a:lumMod val="75000"/>
                    <a:lumOff val="25000"/>
                  </a:schemeClr>
                </a:solidFill>
              </a:rPr>
              <a:t>&gt; tol &lt;- 1e-4</a:t>
            </a:r>
            <a:endParaRPr lang="zh-CN" altLang="zh-CN" sz="1000">
              <a:solidFill>
                <a:schemeClr val="tx1">
                  <a:lumMod val="75000"/>
                  <a:lumOff val="25000"/>
                </a:schemeClr>
              </a:solidFill>
            </a:endParaRPr>
          </a:p>
          <a:p>
            <a:r>
              <a:rPr lang="en-US" altLang="zh-CN" sz="1000">
                <a:solidFill>
                  <a:schemeClr val="tx1">
                    <a:lumMod val="75000"/>
                    <a:lumOff val="25000"/>
                  </a:schemeClr>
                </a:solidFill>
              </a:rPr>
              <a:t>&gt; step &lt;- 1</a:t>
            </a:r>
            <a:endParaRPr lang="zh-CN" altLang="zh-CN" sz="1000">
              <a:solidFill>
                <a:schemeClr val="tx1">
                  <a:lumMod val="75000"/>
                  <a:lumOff val="25000"/>
                </a:schemeClr>
              </a:solidFill>
            </a:endParaRPr>
          </a:p>
          <a:p>
            <a:r>
              <a:rPr lang="en-US" altLang="zh-CN" sz="1000">
                <a:solidFill>
                  <a:schemeClr val="tx1">
                    <a:lumMod val="75000"/>
                    <a:lumOff val="25000"/>
                  </a:schemeClr>
                </a:solidFill>
              </a:rPr>
              <a:t>&gt; while(T) {</a:t>
            </a:r>
            <a:endParaRPr lang="zh-CN" altLang="zh-CN" sz="1000">
              <a:solidFill>
                <a:schemeClr val="tx1">
                  <a:lumMod val="75000"/>
                  <a:lumOff val="25000"/>
                </a:schemeClr>
              </a:solidFill>
            </a:endParaRPr>
          </a:p>
          <a:p>
            <a:r>
              <a:rPr lang="en-US" altLang="zh-CN" sz="1000">
                <a:solidFill>
                  <a:schemeClr val="tx1">
                    <a:lumMod val="75000"/>
                    <a:lumOff val="25000"/>
                  </a:schemeClr>
                </a:solidFill>
              </a:rPr>
              <a:t>+   cat("step: ",step,"\n")</a:t>
            </a:r>
            <a:endParaRPr lang="zh-CN" altLang="zh-CN" sz="1000">
              <a:solidFill>
                <a:schemeClr val="tx1">
                  <a:lumMod val="75000"/>
                  <a:lumOff val="25000"/>
                </a:schemeClr>
              </a:solidFill>
            </a:endParaRPr>
          </a:p>
          <a:p>
            <a:r>
              <a:rPr lang="en-US" altLang="zh-CN" sz="1000">
                <a:solidFill>
                  <a:schemeClr val="tx1">
                    <a:lumMod val="75000"/>
                    <a:lumOff val="25000"/>
                  </a:schemeClr>
                </a:solidFill>
              </a:rPr>
              <a:t>+   p_gradient &lt;- train(theta, matrix_train_rdd)</a:t>
            </a:r>
            <a:endParaRPr lang="zh-CN" altLang="zh-CN" sz="1000">
              <a:solidFill>
                <a:schemeClr val="tx1">
                  <a:lumMod val="75000"/>
                  <a:lumOff val="25000"/>
                </a:schemeClr>
              </a:solidFill>
            </a:endParaRPr>
          </a:p>
          <a:p>
            <a:r>
              <a:rPr lang="en-US" altLang="zh-CN" sz="1000">
                <a:solidFill>
                  <a:schemeClr val="tx1">
                    <a:lumMod val="75000"/>
                    <a:lumOff val="25000"/>
                  </a:schemeClr>
                </a:solidFill>
              </a:rPr>
              <a:t>+   theta &lt;- theta-alpha*p_gradient</a:t>
            </a:r>
            <a:endParaRPr lang="zh-CN" altLang="zh-CN" sz="1000">
              <a:solidFill>
                <a:schemeClr val="tx1">
                  <a:lumMod val="75000"/>
                  <a:lumOff val="25000"/>
                </a:schemeClr>
              </a:solidFill>
            </a:endParaRPr>
          </a:p>
          <a:p>
            <a:r>
              <a:rPr lang="en-US" altLang="zh-CN" sz="1000">
                <a:solidFill>
                  <a:schemeClr val="tx1">
                    <a:lumMod val="75000"/>
                    <a:lumOff val="25000"/>
                  </a:schemeClr>
                </a:solidFill>
              </a:rPr>
              <a:t>+   gradient &lt;- train(theta, matrix_train_rdd)   #</a:t>
            </a:r>
            <a:r>
              <a:rPr lang="zh-CN" altLang="zh-CN" sz="1000">
                <a:solidFill>
                  <a:schemeClr val="tx1">
                    <a:lumMod val="75000"/>
                    <a:lumOff val="25000"/>
                  </a:schemeClr>
                </a:solidFill>
              </a:rPr>
              <a:t>根据梯度下降算法进行模型训练</a:t>
            </a:r>
            <a:endParaRPr lang="zh-CN" altLang="zh-CN" sz="1000">
              <a:solidFill>
                <a:schemeClr val="tx1">
                  <a:lumMod val="75000"/>
                  <a:lumOff val="25000"/>
                </a:schemeClr>
              </a:solidFill>
            </a:endParaRPr>
          </a:p>
          <a:p>
            <a:r>
              <a:rPr lang="en-US" altLang="zh-CN" sz="1000">
                <a:solidFill>
                  <a:schemeClr val="tx1">
                    <a:lumMod val="75000"/>
                    <a:lumOff val="25000"/>
                  </a:schemeClr>
                </a:solidFill>
              </a:rPr>
              <a:t>+   if(abs(norm(gradient,type="F")-norm(p_gradient,type="F"))&lt;=tol) break</a:t>
            </a:r>
            <a:endParaRPr lang="zh-CN" altLang="zh-CN" sz="1000">
              <a:solidFill>
                <a:schemeClr val="tx1">
                  <a:lumMod val="75000"/>
                  <a:lumOff val="25000"/>
                </a:schemeClr>
              </a:solidFill>
            </a:endParaRPr>
          </a:p>
          <a:p>
            <a:r>
              <a:rPr lang="en-US" altLang="zh-CN" sz="1000">
                <a:solidFill>
                  <a:schemeClr val="tx1">
                    <a:lumMod val="75000"/>
                    <a:lumOff val="25000"/>
                  </a:schemeClr>
                </a:solidFill>
              </a:rPr>
              <a:t>+   step &lt;- step+1</a:t>
            </a:r>
            <a:endParaRPr lang="zh-CN" altLang="zh-CN" sz="1000">
              <a:solidFill>
                <a:schemeClr val="tx1">
                  <a:lumMod val="75000"/>
                  <a:lumOff val="25000"/>
                </a:schemeClr>
              </a:solidFill>
            </a:endParaRPr>
          </a:p>
          <a:p>
            <a:r>
              <a:rPr lang="en-US" altLang="zh-CN" sz="1000">
                <a:solidFill>
                  <a:schemeClr val="tx1">
                    <a:lumMod val="75000"/>
                    <a:lumOff val="25000"/>
                  </a:schemeClr>
                </a:solidFill>
              </a:rPr>
              <a:t>+ }</a:t>
            </a:r>
            <a:endParaRPr lang="zh-CN" altLang="en-US" sz="1000">
              <a:solidFill>
                <a:schemeClr val="tx1">
                  <a:lumMod val="75000"/>
                  <a:lumOff val="25000"/>
                </a:schemeClr>
              </a:solidFill>
            </a:endParaRPr>
          </a:p>
          <a:p>
            <a:endParaRPr lang="zh-CN" altLang="en-US"/>
          </a:p>
        </p:txBody>
      </p:sp>
      <p:sp>
        <p:nvSpPr>
          <p:cNvPr id="22" name="文本框 6"/>
          <p:cNvSpPr txBox="1"/>
          <p:nvPr/>
        </p:nvSpPr>
        <p:spPr>
          <a:xfrm>
            <a:off x="434391" y="773992"/>
            <a:ext cx="4173450" cy="369332"/>
          </a:xfrm>
          <a:prstGeom prst="rect">
            <a:avLst/>
          </a:prstGeom>
          <a:noFill/>
        </p:spPr>
        <p:txBody>
          <a:bodyPr wrap="none" rtlCol="0">
            <a:spAutoFit/>
          </a:bodyPr>
          <a:lstStyle/>
          <a:p>
            <a:r>
              <a:rPr lang="en-US" altLang="zh-CN" b="1" dirty="0" smtClean="0">
                <a:solidFill>
                  <a:srgbClr val="3D89BC"/>
                </a:solidFill>
              </a:rPr>
              <a:t>5.3.6 </a:t>
            </a:r>
            <a:r>
              <a:rPr lang="en-US" altLang="zh-CN" b="1" dirty="0" err="1" smtClean="0">
                <a:solidFill>
                  <a:srgbClr val="3D89BC"/>
                </a:solidFill>
              </a:rPr>
              <a:t>SparkR</a:t>
            </a:r>
            <a:r>
              <a:rPr lang="zh-CN" altLang="en-US" b="1" dirty="0" smtClean="0">
                <a:solidFill>
                  <a:srgbClr val="3D89BC"/>
                </a:solidFill>
              </a:rPr>
              <a:t>在数据分析中的应用举例</a:t>
            </a:r>
            <a:endParaRPr lang="en-US" altLang="zh-CN" b="1" dirty="0">
              <a:solidFill>
                <a:srgbClr val="3D89BC"/>
              </a:solidFill>
            </a:endParaRPr>
          </a:p>
        </p:txBody>
      </p:sp>
      <p:sp>
        <p:nvSpPr>
          <p:cNvPr id="23" name="椭圆 22"/>
          <p:cNvSpPr/>
          <p:nvPr/>
        </p:nvSpPr>
        <p:spPr>
          <a:xfrm>
            <a:off x="214742" y="8831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1997543"/>
            <a:ext cx="7961879" cy="4570482"/>
          </a:xfrm>
          <a:prstGeom prst="rect">
            <a:avLst/>
          </a:prstGeom>
        </p:spPr>
        <p:txBody>
          <a:bodyPr wrap="square">
            <a:spAutoFit/>
          </a:bodyPr>
          <a:lstStyle/>
          <a:p>
            <a:pPr marL="342900" indent="-342900">
              <a:lnSpc>
                <a:spcPct val="150000"/>
              </a:lnSpc>
              <a:buAutoNum type="arabicPeriod"/>
            </a:pPr>
            <a:r>
              <a:rPr lang="en-US" altLang="zh-CN" sz="1600" spc="225" dirty="0">
                <a:solidFill>
                  <a:prstClr val="white"/>
                </a:solidFill>
              </a:rPr>
              <a:t>R</a:t>
            </a:r>
            <a:r>
              <a:rPr lang="zh-CN" altLang="zh-CN" sz="1600" spc="225" dirty="0">
                <a:solidFill>
                  <a:prstClr val="white"/>
                </a:solidFill>
              </a:rPr>
              <a:t>语言是解释性语言还是编译性语言？</a:t>
            </a:r>
            <a:endParaRPr lang="en-US" altLang="zh-CN" sz="1600" spc="225" dirty="0">
              <a:solidFill>
                <a:prstClr val="white"/>
              </a:solidFill>
            </a:endParaRPr>
          </a:p>
          <a:p>
            <a:pPr marL="342900" indent="-342900">
              <a:lnSpc>
                <a:spcPct val="150000"/>
              </a:lnSpc>
              <a:buAutoNum type="arabicPeriod"/>
            </a:pPr>
            <a:r>
              <a:rPr lang="zh-CN" altLang="zh-CN" sz="1600" spc="225" dirty="0">
                <a:solidFill>
                  <a:prstClr val="white"/>
                </a:solidFill>
              </a:rPr>
              <a:t>简述</a:t>
            </a:r>
            <a:r>
              <a:rPr lang="en-US" altLang="zh-CN" sz="1600" spc="225" dirty="0">
                <a:solidFill>
                  <a:prstClr val="white"/>
                </a:solidFill>
              </a:rPr>
              <a:t>R</a:t>
            </a:r>
            <a:r>
              <a:rPr lang="zh-CN" altLang="zh-CN" sz="1600" spc="225" dirty="0">
                <a:solidFill>
                  <a:prstClr val="white"/>
                </a:solidFill>
              </a:rPr>
              <a:t>语言的基本功能</a:t>
            </a:r>
            <a:r>
              <a:rPr lang="zh-CN" altLang="en-US" sz="1600" spc="225" dirty="0">
                <a:solidFill>
                  <a:prstClr val="white"/>
                </a:solidFill>
              </a:rPr>
              <a:t>。</a:t>
            </a:r>
            <a:endParaRPr lang="en-US" altLang="zh-CN" sz="1600" spc="225" dirty="0">
              <a:solidFill>
                <a:prstClr val="white"/>
              </a:solidFill>
            </a:endParaRPr>
          </a:p>
          <a:p>
            <a:pPr marL="342900" indent="-342900">
              <a:lnSpc>
                <a:spcPct val="150000"/>
              </a:lnSpc>
              <a:buAutoNum type="arabicPeriod"/>
            </a:pPr>
            <a:r>
              <a:rPr lang="en-US" altLang="zh-CN" sz="1600" spc="225" dirty="0">
                <a:solidFill>
                  <a:prstClr val="white"/>
                </a:solidFill>
              </a:rPr>
              <a:t>R</a:t>
            </a:r>
            <a:r>
              <a:rPr lang="zh-CN" altLang="zh-CN" sz="1600" spc="225" dirty="0">
                <a:solidFill>
                  <a:prstClr val="white"/>
                </a:solidFill>
              </a:rPr>
              <a:t>语言通常用在哪些领域</a:t>
            </a:r>
            <a:r>
              <a:rPr lang="zh-CN" altLang="en-US" sz="1600" spc="225" dirty="0">
                <a:solidFill>
                  <a:prstClr val="white"/>
                </a:solidFill>
              </a:rPr>
              <a:t>？</a:t>
            </a:r>
            <a:endParaRPr lang="zh-CN" altLang="en-US" sz="1600" spc="225" dirty="0">
              <a:solidFill>
                <a:prstClr val="white"/>
              </a:solidFill>
            </a:endParaRPr>
          </a:p>
          <a:p>
            <a:pPr marL="342900" indent="-342900">
              <a:lnSpc>
                <a:spcPct val="150000"/>
              </a:lnSpc>
              <a:buAutoNum type="arabicPeriod"/>
            </a:pPr>
            <a:r>
              <a:rPr lang="zh-CN" altLang="zh-CN" sz="1600" spc="225" dirty="0" smtClean="0">
                <a:solidFill>
                  <a:prstClr val="white"/>
                </a:solidFill>
              </a:rPr>
              <a:t>简述</a:t>
            </a:r>
            <a:r>
              <a:rPr lang="en-US" altLang="zh-CN" sz="1600" spc="225" dirty="0">
                <a:solidFill>
                  <a:prstClr val="white"/>
                </a:solidFill>
              </a:rPr>
              <a:t>R</a:t>
            </a:r>
            <a:r>
              <a:rPr lang="zh-CN" altLang="zh-CN" sz="1600" spc="225" dirty="0">
                <a:solidFill>
                  <a:prstClr val="white"/>
                </a:solidFill>
              </a:rPr>
              <a:t>软件包的安装和加载过程</a:t>
            </a:r>
            <a:r>
              <a:rPr lang="zh-CN" altLang="en-US" sz="1600" spc="225" dirty="0">
                <a:solidFill>
                  <a:prstClr val="white"/>
                </a:solidFill>
              </a:rPr>
              <a:t>？</a:t>
            </a:r>
            <a:endParaRPr lang="zh-CN" altLang="en-US" sz="1600" spc="225" dirty="0">
              <a:solidFill>
                <a:prstClr val="white"/>
              </a:solidFill>
            </a:endParaRPr>
          </a:p>
          <a:p>
            <a:pPr marL="342900" indent="-342900">
              <a:lnSpc>
                <a:spcPct val="150000"/>
              </a:lnSpc>
              <a:buAutoNum type="arabicPeriod"/>
            </a:pPr>
            <a:r>
              <a:rPr lang="en-US" altLang="zh-CN" sz="1600" spc="225" dirty="0" smtClean="0">
                <a:solidFill>
                  <a:prstClr val="white"/>
                </a:solidFill>
              </a:rPr>
              <a:t>R</a:t>
            </a:r>
            <a:r>
              <a:rPr lang="zh-CN" altLang="zh-CN" sz="1600" spc="225" dirty="0">
                <a:solidFill>
                  <a:prstClr val="white"/>
                </a:solidFill>
              </a:rPr>
              <a:t>语言常用的分类与预测算法有哪些</a:t>
            </a:r>
            <a:r>
              <a:rPr lang="zh-CN" altLang="en-US" sz="1600" spc="225" dirty="0">
                <a:solidFill>
                  <a:prstClr val="white"/>
                </a:solidFill>
              </a:rPr>
              <a:t>？</a:t>
            </a:r>
            <a:endParaRPr lang="en-US" altLang="zh-CN" sz="1600" spc="225" dirty="0">
              <a:solidFill>
                <a:prstClr val="white"/>
              </a:solidFill>
            </a:endParaRPr>
          </a:p>
          <a:p>
            <a:pPr marL="342900" indent="-342900">
              <a:lnSpc>
                <a:spcPct val="150000"/>
              </a:lnSpc>
              <a:buAutoNum type="arabicPeriod"/>
            </a:pPr>
            <a:r>
              <a:rPr lang="zh-CN" altLang="zh-CN" sz="1600" spc="225" dirty="0" smtClean="0">
                <a:solidFill>
                  <a:prstClr val="white"/>
                </a:solidFill>
              </a:rPr>
              <a:t>简述</a:t>
            </a:r>
            <a:r>
              <a:rPr lang="zh-CN" altLang="zh-CN" sz="1600" spc="225" dirty="0">
                <a:solidFill>
                  <a:prstClr val="white"/>
                </a:solidFill>
              </a:rPr>
              <a:t>如何利用</a:t>
            </a:r>
            <a:r>
              <a:rPr lang="en-US" altLang="zh-CN" sz="1600" spc="225" dirty="0">
                <a:solidFill>
                  <a:prstClr val="white"/>
                </a:solidFill>
              </a:rPr>
              <a:t>R</a:t>
            </a:r>
            <a:r>
              <a:rPr lang="zh-CN" altLang="zh-CN" sz="1600" spc="225" dirty="0">
                <a:solidFill>
                  <a:prstClr val="white"/>
                </a:solidFill>
              </a:rPr>
              <a:t>程序包进行数据分析、建模和数据预测</a:t>
            </a:r>
            <a:r>
              <a:rPr lang="zh-CN" altLang="en-US" sz="1600" spc="225" dirty="0">
                <a:solidFill>
                  <a:prstClr val="white"/>
                </a:solidFill>
              </a:rPr>
              <a:t>。</a:t>
            </a:r>
            <a:endParaRPr lang="en-US" altLang="zh-CN" sz="1600" spc="225" dirty="0">
              <a:solidFill>
                <a:prstClr val="white"/>
              </a:solidFill>
            </a:endParaRPr>
          </a:p>
          <a:p>
            <a:pPr marL="342900" indent="-342900">
              <a:lnSpc>
                <a:spcPct val="150000"/>
              </a:lnSpc>
              <a:buAutoNum type="arabicPeriod"/>
            </a:pPr>
            <a:r>
              <a:rPr lang="zh-CN" altLang="zh-CN" sz="1600" spc="225" dirty="0">
                <a:solidFill>
                  <a:prstClr val="white"/>
                </a:solidFill>
              </a:rPr>
              <a:t>如何使用“聚类”和“分类”对数据样本进行分组？</a:t>
            </a:r>
            <a:endParaRPr lang="en-US" altLang="zh-CN" sz="1600" spc="225" dirty="0">
              <a:solidFill>
                <a:prstClr val="white"/>
              </a:solidFill>
            </a:endParaRPr>
          </a:p>
          <a:p>
            <a:pPr marL="342900" indent="-342900">
              <a:lnSpc>
                <a:spcPct val="150000"/>
              </a:lnSpc>
              <a:buAutoNum type="arabicPeriod"/>
            </a:pPr>
            <a:r>
              <a:rPr lang="zh-CN" altLang="zh-CN" sz="1600" spc="225" dirty="0">
                <a:solidFill>
                  <a:prstClr val="white"/>
                </a:solidFill>
              </a:rPr>
              <a:t>查阅相关资料，实例演示</a:t>
            </a:r>
            <a:r>
              <a:rPr lang="en-US" altLang="zh-CN" sz="1600" spc="225" dirty="0">
                <a:solidFill>
                  <a:prstClr val="white"/>
                </a:solidFill>
              </a:rPr>
              <a:t>R</a:t>
            </a:r>
            <a:r>
              <a:rPr lang="zh-CN" altLang="zh-CN" sz="1600" spc="225" dirty="0">
                <a:solidFill>
                  <a:prstClr val="white"/>
                </a:solidFill>
              </a:rPr>
              <a:t>语言在数据挖掘中的应用。</a:t>
            </a:r>
            <a:endParaRPr lang="en-US" altLang="zh-CN" sz="1600" spc="225" dirty="0">
              <a:solidFill>
                <a:prstClr val="white"/>
              </a:solidFill>
            </a:endParaRPr>
          </a:p>
          <a:p>
            <a:pPr marL="342900" indent="-342900">
              <a:lnSpc>
                <a:spcPct val="150000"/>
              </a:lnSpc>
              <a:buAutoNum type="arabicPeriod"/>
            </a:pPr>
            <a:r>
              <a:rPr lang="zh-CN" altLang="zh-CN" sz="1600" spc="225" dirty="0">
                <a:solidFill>
                  <a:prstClr val="white"/>
                </a:solidFill>
              </a:rPr>
              <a:t>查阅相关资料，实例演示</a:t>
            </a:r>
            <a:r>
              <a:rPr lang="en-US" altLang="zh-CN" sz="1600" spc="225" dirty="0" err="1">
                <a:solidFill>
                  <a:prstClr val="white"/>
                </a:solidFill>
              </a:rPr>
              <a:t>SparkR</a:t>
            </a:r>
            <a:r>
              <a:rPr lang="zh-CN" altLang="zh-CN" sz="1600" spc="225" dirty="0">
                <a:solidFill>
                  <a:prstClr val="white"/>
                </a:solidFill>
              </a:rPr>
              <a:t>环境搭建。</a:t>
            </a:r>
            <a:endParaRPr lang="en-US" altLang="zh-CN" sz="1600" spc="225" dirty="0">
              <a:solidFill>
                <a:prstClr val="white"/>
              </a:solidFill>
            </a:endParaRPr>
          </a:p>
          <a:p>
            <a:pPr marL="342900" indent="-342900">
              <a:lnSpc>
                <a:spcPct val="150000"/>
              </a:lnSpc>
              <a:buAutoNum type="arabicPeriod"/>
            </a:pPr>
            <a:r>
              <a:rPr lang="en-US" altLang="zh-CN" sz="1600" spc="225" dirty="0">
                <a:solidFill>
                  <a:prstClr val="white"/>
                </a:solidFill>
              </a:rPr>
              <a:t> </a:t>
            </a:r>
            <a:r>
              <a:rPr lang="en-US" altLang="zh-CN" sz="1600" spc="225" dirty="0" err="1">
                <a:solidFill>
                  <a:prstClr val="white"/>
                </a:solidFill>
              </a:rPr>
              <a:t>SparkR</a:t>
            </a:r>
            <a:r>
              <a:rPr lang="en-US" altLang="zh-CN" sz="1600" spc="225" dirty="0">
                <a:solidFill>
                  <a:prstClr val="white"/>
                </a:solidFill>
              </a:rPr>
              <a:t> </a:t>
            </a:r>
            <a:r>
              <a:rPr lang="en-US" altLang="zh-CN" sz="1600" spc="225" dirty="0" err="1">
                <a:solidFill>
                  <a:prstClr val="white"/>
                </a:solidFill>
              </a:rPr>
              <a:t>DataFrame</a:t>
            </a:r>
            <a:r>
              <a:rPr lang="zh-CN" altLang="zh-CN" sz="1600" spc="225" dirty="0">
                <a:solidFill>
                  <a:prstClr val="white"/>
                </a:solidFill>
              </a:rPr>
              <a:t>的作用有哪些？</a:t>
            </a:r>
            <a:endParaRPr lang="en-US" altLang="zh-CN" sz="1600" spc="225" dirty="0">
              <a:solidFill>
                <a:prstClr val="white"/>
              </a:solidFill>
            </a:endParaRPr>
          </a:p>
          <a:p>
            <a:pPr marL="342900" indent="-342900">
              <a:lnSpc>
                <a:spcPct val="150000"/>
              </a:lnSpc>
              <a:buAutoNum type="arabicPeriod"/>
            </a:pPr>
            <a:r>
              <a:rPr lang="zh-CN" altLang="zh-CN" sz="1600" spc="225" dirty="0">
                <a:solidFill>
                  <a:prstClr val="white"/>
                </a:solidFill>
              </a:rPr>
              <a:t>简述</a:t>
            </a:r>
            <a:r>
              <a:rPr lang="en-US" altLang="zh-CN" sz="1600" spc="225" dirty="0" err="1">
                <a:solidFill>
                  <a:prstClr val="white"/>
                </a:solidFill>
              </a:rPr>
              <a:t>SparkR</a:t>
            </a:r>
            <a:r>
              <a:rPr lang="zh-CN" altLang="zh-CN" sz="1600" spc="225" dirty="0">
                <a:solidFill>
                  <a:prstClr val="white"/>
                </a:solidFill>
              </a:rPr>
              <a:t>与机器学习的</a:t>
            </a:r>
            <a:r>
              <a:rPr lang="zh-CN" altLang="zh-CN" sz="1600" spc="225" dirty="0" smtClean="0">
                <a:solidFill>
                  <a:prstClr val="white"/>
                </a:solidFill>
              </a:rPr>
              <a:t>关系</a:t>
            </a:r>
            <a:r>
              <a:rPr lang="zh-CN" altLang="en-US" sz="1600" spc="225" dirty="0" smtClean="0">
                <a:solidFill>
                  <a:prstClr val="white"/>
                </a:solidFill>
              </a:rPr>
              <a:t>。</a:t>
            </a:r>
            <a:endParaRPr lang="en-US" altLang="zh-CN" sz="1600" spc="225" dirty="0">
              <a:solidFill>
                <a:prstClr val="white"/>
              </a:solidFill>
            </a:endParaRPr>
          </a:p>
          <a:p>
            <a:pPr marL="342900" indent="-342900">
              <a:lnSpc>
                <a:spcPct val="150000"/>
              </a:lnSpc>
              <a:buAutoNum type="arabicPeriod"/>
            </a:pPr>
            <a:r>
              <a:rPr lang="zh-CN" altLang="zh-CN" sz="1600" spc="225" dirty="0" smtClean="0">
                <a:solidFill>
                  <a:prstClr val="white"/>
                </a:solidFill>
              </a:rPr>
              <a:t>查阅</a:t>
            </a:r>
            <a:r>
              <a:rPr lang="zh-CN" altLang="zh-CN" sz="1600" spc="225" dirty="0">
                <a:solidFill>
                  <a:prstClr val="white"/>
                </a:solidFill>
              </a:rPr>
              <a:t>相关资料，实例演示</a:t>
            </a:r>
            <a:r>
              <a:rPr lang="en-US" altLang="zh-CN" sz="1600" spc="225" dirty="0" err="1">
                <a:solidFill>
                  <a:prstClr val="white"/>
                </a:solidFill>
              </a:rPr>
              <a:t>SparkR</a:t>
            </a:r>
            <a:r>
              <a:rPr lang="zh-CN" altLang="zh-CN" sz="1600" spc="225" dirty="0">
                <a:solidFill>
                  <a:prstClr val="white"/>
                </a:solidFill>
              </a:rPr>
              <a:t>在数据分析中的应用。</a:t>
            </a:r>
            <a:endParaRPr lang="zh-CN" altLang="en-US"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截图20170629151432">
            <a:hlinkClick r:id="rId1" action="ppaction://hlinkfile"/>
          </p:cNvPr>
          <p:cNvPicPr>
            <a:picLocks noChangeAspect="1"/>
          </p:cNvPicPr>
          <p:nvPr/>
        </p:nvPicPr>
        <p:blipFill>
          <a:blip r:embed="rId2"/>
          <a:stretch>
            <a:fillRect/>
          </a:stretch>
        </p:blipFill>
        <p:spPr>
          <a:xfrm>
            <a:off x="512445" y="2703830"/>
            <a:ext cx="8007350" cy="3931920"/>
          </a:xfrm>
          <a:prstGeom prst="rect">
            <a:avLst/>
          </a:prstGeom>
        </p:spPr>
      </p:pic>
      <p:sp>
        <p:nvSpPr>
          <p:cNvPr id="2" name="文本框 1">
            <a:hlinkClick r:id="rId3"/>
          </p:cNvPr>
          <p:cNvSpPr txBox="1"/>
          <p:nvPr/>
        </p:nvSpPr>
        <p:spPr>
          <a:xfrm>
            <a:off x="323848" y="467919"/>
            <a:ext cx="8196037" cy="768350"/>
          </a:xfrm>
          <a:prstGeom prst="rect">
            <a:avLst/>
          </a:prstGeom>
          <a:noFill/>
        </p:spPr>
        <p:txBody>
          <a:bodyPr wrap="square" rtlCol="0">
            <a:spAutoFit/>
          </a:bodyPr>
          <a:lstStyle/>
          <a:p>
            <a:r>
              <a:rPr lang="zh-CN" sz="4400" b="1" dirty="0" smtClean="0">
                <a:solidFill>
                  <a:prstClr val="black">
                    <a:lumMod val="75000"/>
                    <a:lumOff val="25000"/>
                  </a:prstClr>
                </a:solidFill>
                <a:effectLst>
                  <a:outerShdw dist="38100" dir="5400000" algn="t" rotWithShape="0">
                    <a:prstClr val="black">
                      <a:alpha val="16000"/>
                    </a:prstClr>
                  </a:outerShdw>
                </a:effectLst>
              </a:rPr>
              <a:t>大数据实验平台：</a:t>
            </a:r>
            <a:r>
              <a:rPr lang="en-US" altLang="zh-CN" sz="4400" b="1" dirty="0" smtClean="0">
                <a:solidFill>
                  <a:prstClr val="black">
                    <a:lumMod val="75000"/>
                    <a:lumOff val="25000"/>
                  </a:prstClr>
                </a:solidFill>
                <a:effectLst>
                  <a:outerShdw dist="38100" dir="5400000" algn="t" rotWithShape="0">
                    <a:prstClr val="black">
                      <a:alpha val="16000"/>
                    </a:prstClr>
                  </a:outerShdw>
                </a:effectLst>
                <a:hlinkClick r:id="rId1" action="ppaction://hlinkfile"/>
              </a:rPr>
              <a:t>bd.cstor.cn</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614045" y="1463040"/>
            <a:ext cx="6882765" cy="1014730"/>
          </a:xfrm>
          <a:prstGeom prst="rect">
            <a:avLst/>
          </a:prstGeom>
          <a:noFill/>
        </p:spPr>
        <p:txBody>
          <a:bodyPr wrap="square" rtlCol="0">
            <a:spAutoFit/>
          </a:bodyPr>
          <a:lstStyle/>
          <a:p>
            <a:r>
              <a:rPr lang="zh-CN" altLang="en-US" sz="1200" dirty="0" smtClean="0">
                <a:solidFill>
                  <a:prstClr val="black">
                    <a:lumMod val="65000"/>
                    <a:lumOff val="35000"/>
                  </a:prstClr>
                </a:solidFill>
              </a:rPr>
              <a:t>提供Hadoop、HBase、Hive、Spark、Storm等大数据集群实验环境和快速搭建服务</a:t>
            </a:r>
            <a:endParaRPr lang="zh-CN" altLang="en-US"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从入门到实战，帮助用户构建大数据课程和实训体系</a:t>
            </a:r>
            <a:endParaRPr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提供配套教程、课件和视频</a:t>
            </a:r>
            <a:endParaRPr sz="1200" dirty="0" smtClean="0">
              <a:solidFill>
                <a:prstClr val="black">
                  <a:lumMod val="65000"/>
                  <a:lumOff val="3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1"/>
          </p:cNvPr>
          <p:cNvPicPr>
            <a:picLocks noChangeAspect="1"/>
          </p:cNvPicPr>
          <p:nvPr/>
        </p:nvPicPr>
        <p:blipFill>
          <a:blip r:embed="rId3"/>
          <a:stretch>
            <a:fillRect/>
          </a:stretch>
        </p:blipFill>
        <p:spPr>
          <a:xfrm>
            <a:off x="619605" y="1729185"/>
            <a:ext cx="7850816" cy="4875938"/>
          </a:xfrm>
          <a:prstGeom prst="rect">
            <a:avLst/>
          </a:prstGeom>
        </p:spPr>
      </p:pic>
      <p:sp>
        <p:nvSpPr>
          <p:cNvPr id="8" name="矩形 7">
            <a:hlinkClick r:id="rId1"/>
          </p:cNvPr>
          <p:cNvSpPr/>
          <p:nvPr/>
        </p:nvSpPr>
        <p:spPr>
          <a:xfrm>
            <a:off x="1931580" y="1232537"/>
            <a:ext cx="522686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大数据资料和交流中心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1"/>
          </p:cNvPr>
          <p:cNvPicPr>
            <a:picLocks noChangeAspect="1"/>
          </p:cNvPicPr>
          <p:nvPr/>
        </p:nvPicPr>
        <p:blipFill>
          <a:blip r:embed="rId3"/>
          <a:stretch>
            <a:fillRect/>
          </a:stretch>
        </p:blipFill>
        <p:spPr>
          <a:xfrm>
            <a:off x="673100" y="1717675"/>
            <a:ext cx="7743825" cy="4668602"/>
          </a:xfrm>
          <a:prstGeom prst="rect">
            <a:avLst/>
          </a:prstGeom>
        </p:spPr>
      </p:pic>
      <p:sp>
        <p:nvSpPr>
          <p:cNvPr id="8" name="矩形 7">
            <a:hlinkClick r:id="rId1"/>
          </p:cNvPr>
          <p:cNvSpPr/>
          <p:nvPr/>
        </p:nvSpPr>
        <p:spPr>
          <a:xfrm>
            <a:off x="1783535" y="1232537"/>
            <a:ext cx="552295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云计算资料和交流中心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99641"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.1</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语言简介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8" name="圆角矩形 27"/>
          <p:cNvSpPr/>
          <p:nvPr/>
        </p:nvSpPr>
        <p:spPr>
          <a:xfrm>
            <a:off x="927348" y="1780382"/>
            <a:ext cx="3344662" cy="1366838"/>
          </a:xfrm>
          <a:prstGeom prst="roundRect">
            <a:avLst>
              <a:gd name="adj" fmla="val 969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927348" y="3497242"/>
            <a:ext cx="3344662" cy="1366838"/>
          </a:xfrm>
          <a:prstGeom prst="roundRect">
            <a:avLst>
              <a:gd name="adj" fmla="val 969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4764983" y="1780382"/>
            <a:ext cx="3344662" cy="1366838"/>
          </a:xfrm>
          <a:prstGeom prst="roundRect">
            <a:avLst>
              <a:gd name="adj" fmla="val 969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4764983" y="3497242"/>
            <a:ext cx="3344662" cy="1366838"/>
          </a:xfrm>
          <a:prstGeom prst="roundRect">
            <a:avLst>
              <a:gd name="adj" fmla="val 969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320192" y="1911055"/>
            <a:ext cx="1933353" cy="961289"/>
          </a:xfrm>
          <a:prstGeom prst="rect">
            <a:avLst/>
          </a:prstGeom>
        </p:spPr>
        <p:txBody>
          <a:bodyPr wrap="square">
            <a:spAutoFit/>
          </a:bodyPr>
          <a:lstStyle/>
          <a:p>
            <a:pPr>
              <a:lnSpc>
                <a:spcPct val="150000"/>
              </a:lnSpc>
            </a:pPr>
            <a:r>
              <a:rPr lang="zh-CN" altLang="zh-CN" sz="2000" dirty="0">
                <a:solidFill>
                  <a:schemeClr val="bg1"/>
                </a:solidFill>
              </a:rPr>
              <a:t>用于统计计算和作图的语言</a:t>
            </a:r>
            <a:endParaRPr lang="zh-CN" altLang="en-US" sz="2000" dirty="0">
              <a:solidFill>
                <a:schemeClr val="bg1"/>
              </a:solidFill>
            </a:endParaRPr>
          </a:p>
        </p:txBody>
      </p:sp>
      <p:sp>
        <p:nvSpPr>
          <p:cNvPr id="47" name="矩形 46"/>
          <p:cNvSpPr/>
          <p:nvPr/>
        </p:nvSpPr>
        <p:spPr>
          <a:xfrm>
            <a:off x="6078416" y="3421042"/>
            <a:ext cx="2455984" cy="1477328"/>
          </a:xfrm>
          <a:prstGeom prst="rect">
            <a:avLst/>
          </a:prstGeom>
        </p:spPr>
        <p:txBody>
          <a:bodyPr wrap="square">
            <a:spAutoFit/>
          </a:bodyPr>
          <a:lstStyle/>
          <a:p>
            <a:pPr>
              <a:lnSpc>
                <a:spcPct val="150000"/>
              </a:lnSpc>
            </a:pPr>
            <a:r>
              <a:rPr lang="zh-CN" altLang="en-US" sz="2000" dirty="0" smtClean="0">
                <a:solidFill>
                  <a:schemeClr val="bg1"/>
                </a:solidFill>
              </a:rPr>
              <a:t>计量经济学</a:t>
            </a:r>
            <a:endParaRPr lang="en-US" altLang="zh-CN" sz="2000" dirty="0" smtClean="0">
              <a:solidFill>
                <a:schemeClr val="bg1"/>
              </a:solidFill>
            </a:endParaRPr>
          </a:p>
          <a:p>
            <a:pPr>
              <a:lnSpc>
                <a:spcPct val="150000"/>
              </a:lnSpc>
            </a:pPr>
            <a:r>
              <a:rPr lang="zh-CN" altLang="en-US" sz="2000" dirty="0" smtClean="0">
                <a:solidFill>
                  <a:schemeClr val="bg1"/>
                </a:solidFill>
              </a:rPr>
              <a:t>实证金融学</a:t>
            </a:r>
            <a:endParaRPr lang="en-US" altLang="zh-CN" sz="2000" dirty="0" smtClean="0">
              <a:solidFill>
                <a:schemeClr val="bg1"/>
              </a:solidFill>
            </a:endParaRPr>
          </a:p>
          <a:p>
            <a:pPr>
              <a:lnSpc>
                <a:spcPct val="150000"/>
              </a:lnSpc>
            </a:pPr>
            <a:r>
              <a:rPr lang="zh-CN" altLang="en-US" sz="2000" dirty="0" smtClean="0">
                <a:solidFill>
                  <a:schemeClr val="bg1"/>
                </a:solidFill>
              </a:rPr>
              <a:t>统计遗传学等</a:t>
            </a:r>
            <a:endParaRPr lang="zh-CN" altLang="en-US" sz="2000" dirty="0">
              <a:solidFill>
                <a:schemeClr val="bg1"/>
              </a:solidFill>
            </a:endParaRPr>
          </a:p>
        </p:txBody>
      </p:sp>
      <p:sp>
        <p:nvSpPr>
          <p:cNvPr id="48" name="矩形 47"/>
          <p:cNvSpPr/>
          <p:nvPr/>
        </p:nvSpPr>
        <p:spPr>
          <a:xfrm>
            <a:off x="1320192" y="3674220"/>
            <a:ext cx="1723549" cy="961289"/>
          </a:xfrm>
          <a:prstGeom prst="rect">
            <a:avLst/>
          </a:prstGeom>
        </p:spPr>
        <p:txBody>
          <a:bodyPr wrap="none">
            <a:spAutoFit/>
          </a:bodyPr>
          <a:lstStyle/>
          <a:p>
            <a:pPr>
              <a:lnSpc>
                <a:spcPct val="150000"/>
              </a:lnSpc>
            </a:pPr>
            <a:r>
              <a:rPr lang="zh-CN" altLang="zh-CN" sz="2000" dirty="0">
                <a:solidFill>
                  <a:schemeClr val="bg1"/>
                </a:solidFill>
              </a:rPr>
              <a:t>免费、开源及</a:t>
            </a:r>
            <a:endParaRPr lang="en-US" altLang="zh-CN" sz="2000" dirty="0">
              <a:solidFill>
                <a:schemeClr val="bg1"/>
              </a:solidFill>
            </a:endParaRPr>
          </a:p>
          <a:p>
            <a:pPr>
              <a:lnSpc>
                <a:spcPct val="150000"/>
              </a:lnSpc>
            </a:pPr>
            <a:r>
              <a:rPr lang="zh-CN" altLang="zh-CN" sz="2000" dirty="0">
                <a:solidFill>
                  <a:schemeClr val="bg1"/>
                </a:solidFill>
              </a:rPr>
              <a:t>统计模块齐全</a:t>
            </a:r>
            <a:endParaRPr lang="zh-CN" altLang="en-US" sz="2000" dirty="0">
              <a:solidFill>
                <a:schemeClr val="bg1"/>
              </a:solidFill>
            </a:endParaRPr>
          </a:p>
        </p:txBody>
      </p:sp>
      <p:sp>
        <p:nvSpPr>
          <p:cNvPr id="50" name="椭圆 49"/>
          <p:cNvSpPr/>
          <p:nvPr/>
        </p:nvSpPr>
        <p:spPr>
          <a:xfrm>
            <a:off x="3224084" y="2050258"/>
            <a:ext cx="2588826" cy="2588824"/>
          </a:xfrm>
          <a:prstGeom prst="ellipse">
            <a:avLst/>
          </a:prstGeom>
          <a:solidFill>
            <a:srgbClr val="3D89B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802896" y="2520257"/>
            <a:ext cx="1415772" cy="1569660"/>
          </a:xfrm>
          <a:prstGeom prst="rect">
            <a:avLst/>
          </a:prstGeom>
        </p:spPr>
        <p:txBody>
          <a:bodyPr wrap="none">
            <a:spAutoFit/>
          </a:bodyPr>
          <a:lstStyle/>
          <a:p>
            <a:pPr algn="ctr"/>
            <a:r>
              <a:rPr lang="en-US" altLang="zh-CN" sz="4800" b="1" dirty="0" smtClean="0">
                <a:solidFill>
                  <a:schemeClr val="bg1"/>
                </a:solidFill>
              </a:rPr>
              <a:t>R</a:t>
            </a:r>
            <a:endParaRPr lang="en-US" altLang="zh-CN" sz="4800" b="1" dirty="0" smtClean="0">
              <a:solidFill>
                <a:schemeClr val="bg1"/>
              </a:solidFill>
            </a:endParaRPr>
          </a:p>
          <a:p>
            <a:pPr algn="ctr"/>
            <a:r>
              <a:rPr lang="zh-CN" altLang="en-US" sz="4800" b="1" dirty="0" smtClean="0">
                <a:solidFill>
                  <a:schemeClr val="bg1"/>
                </a:solidFill>
              </a:rPr>
              <a:t>语言</a:t>
            </a:r>
            <a:endParaRPr lang="zh-CN" altLang="en-US" sz="4800" b="1" dirty="0">
              <a:solidFill>
                <a:schemeClr val="bg1"/>
              </a:solidFill>
            </a:endParaRPr>
          </a:p>
        </p:txBody>
      </p:sp>
      <p:sp>
        <p:nvSpPr>
          <p:cNvPr id="53" name="矩形 52"/>
          <p:cNvSpPr/>
          <p:nvPr/>
        </p:nvSpPr>
        <p:spPr>
          <a:xfrm>
            <a:off x="6053016" y="1719242"/>
            <a:ext cx="2455984" cy="1477328"/>
          </a:xfrm>
          <a:prstGeom prst="rect">
            <a:avLst/>
          </a:prstGeom>
        </p:spPr>
        <p:txBody>
          <a:bodyPr wrap="square">
            <a:spAutoFit/>
          </a:bodyPr>
          <a:lstStyle/>
          <a:p>
            <a:pPr>
              <a:lnSpc>
                <a:spcPct val="150000"/>
              </a:lnSpc>
            </a:pPr>
            <a:r>
              <a:rPr lang="zh-CN" altLang="en-US" sz="2000" dirty="0" smtClean="0">
                <a:solidFill>
                  <a:schemeClr val="bg1"/>
                </a:solidFill>
              </a:rPr>
              <a:t>数据挖掘</a:t>
            </a:r>
            <a:endParaRPr lang="en-US" altLang="zh-CN" sz="2000" dirty="0" smtClean="0">
              <a:solidFill>
                <a:schemeClr val="bg1"/>
              </a:solidFill>
            </a:endParaRPr>
          </a:p>
          <a:p>
            <a:pPr>
              <a:lnSpc>
                <a:spcPct val="150000"/>
              </a:lnSpc>
            </a:pPr>
            <a:r>
              <a:rPr lang="zh-CN" altLang="en-US" sz="2000" dirty="0" smtClean="0">
                <a:solidFill>
                  <a:schemeClr val="bg1"/>
                </a:solidFill>
              </a:rPr>
              <a:t>机器学习</a:t>
            </a:r>
            <a:endParaRPr lang="en-US" altLang="zh-CN" sz="2000" dirty="0" smtClean="0">
              <a:solidFill>
                <a:schemeClr val="bg1"/>
              </a:solidFill>
            </a:endParaRPr>
          </a:p>
          <a:p>
            <a:pPr>
              <a:lnSpc>
                <a:spcPct val="150000"/>
              </a:lnSpc>
            </a:pPr>
            <a:r>
              <a:rPr lang="zh-CN" altLang="en-US" sz="2000" dirty="0" smtClean="0">
                <a:solidFill>
                  <a:schemeClr val="bg1"/>
                </a:solidFill>
              </a:rPr>
              <a:t>自然语言处理等</a:t>
            </a:r>
            <a:endParaRPr lang="zh-CN" altLang="en-US" sz="2000" dirty="0">
              <a:solidFill>
                <a:schemeClr val="bg1"/>
              </a:solidFill>
            </a:endParaRPr>
          </a:p>
        </p:txBody>
      </p:sp>
      <p:sp>
        <p:nvSpPr>
          <p:cNvPr id="55" name="TextBox 3_1"/>
          <p:cNvSpPr txBox="1"/>
          <p:nvPr/>
        </p:nvSpPr>
        <p:spPr>
          <a:xfrm>
            <a:off x="319918" y="808059"/>
            <a:ext cx="3570208" cy="461665"/>
          </a:xfrm>
          <a:prstGeom prst="rect">
            <a:avLst/>
          </a:prstGeom>
          <a:noFill/>
        </p:spPr>
        <p:txBody>
          <a:bodyPr wrap="none" rtlCol="0">
            <a:spAutoFit/>
          </a:bodyPr>
          <a:lstStyle/>
          <a:p>
            <a:r>
              <a:rPr lang="zh-CN" altLang="en-US" sz="2400" b="1" dirty="0" smtClean="0">
                <a:solidFill>
                  <a:srgbClr val="3D89BC"/>
                </a:solidFill>
              </a:rPr>
              <a:t>十大热门编程语言第七位</a:t>
            </a:r>
            <a:endParaRPr lang="zh-CN" altLang="en-US" sz="2400" b="1" dirty="0">
              <a:solidFill>
                <a:srgbClr val="3D89BC"/>
              </a:solidFill>
            </a:endParaRPr>
          </a:p>
        </p:txBody>
      </p:sp>
      <p:pic>
        <p:nvPicPr>
          <p:cNvPr id="22"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885" y="8255"/>
            <a:ext cx="3618230" cy="1462405"/>
          </a:xfrm>
          <a:prstGeom prst="rect">
            <a:avLst/>
          </a:prstGeom>
        </p:spPr>
      </p:pic>
      <p:pic>
        <p:nvPicPr>
          <p:cNvPr id="2" name="图片 1" descr="QQ截图20170629140346"/>
          <p:cNvPicPr>
            <a:picLocks noChangeAspect="1"/>
          </p:cNvPicPr>
          <p:nvPr/>
        </p:nvPicPr>
        <p:blipFill>
          <a:blip r:embed="rId3"/>
          <a:stretch>
            <a:fillRect/>
          </a:stretch>
        </p:blipFill>
        <p:spPr>
          <a:xfrm>
            <a:off x="1905" y="1470025"/>
            <a:ext cx="9148445" cy="538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t="11434" b="17500"/>
          <a:stretch>
            <a:fillRect/>
          </a:stretch>
        </p:blipFill>
        <p:spPr>
          <a:xfrm>
            <a:off x="2903866" y="927"/>
            <a:ext cx="3334998" cy="1162163"/>
          </a:xfrm>
          <a:prstGeom prst="rect">
            <a:avLst/>
          </a:prstGeom>
        </p:spPr>
      </p:pic>
      <p:pic>
        <p:nvPicPr>
          <p:cNvPr id="2" name="图片 1" descr="QQ截图20170629140541"/>
          <p:cNvPicPr>
            <a:picLocks noChangeAspect="1"/>
          </p:cNvPicPr>
          <p:nvPr/>
        </p:nvPicPr>
        <p:blipFill>
          <a:blip r:embed="rId3"/>
          <a:stretch>
            <a:fillRect/>
          </a:stretch>
        </p:blipFill>
        <p:spPr>
          <a:xfrm>
            <a:off x="-5715" y="1219200"/>
            <a:ext cx="9156065" cy="5639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1"/>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0" y="2560071"/>
            <a:ext cx="9144000" cy="4582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endParaRPr lang="zh-CN" altLang="en-US" sz="2800" b="1" dirty="0">
                <a:solidFill>
                  <a:srgbClr val="70AD47">
                    <a:lumMod val="75000"/>
                  </a:srgbClr>
                </a:solidFill>
              </a:endParaRP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endParaRPr lang="zh-CN" altLang="en-US" sz="2000" b="1" dirty="0">
              <a:solidFill>
                <a:prstClr val="black">
                  <a:lumMod val="75000"/>
                  <a:lumOff val="25000"/>
                </a:prstClr>
              </a:solidFill>
            </a:endParaRP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endParaRPr lang="zh-CN" altLang="en-US" sz="2000" b="1" dirty="0">
              <a:solidFill>
                <a:prstClr val="black">
                  <a:lumMod val="75000"/>
                  <a:lumOff val="25000"/>
                </a:prstClr>
              </a:solidFill>
            </a:endParaRP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6325"/>
          </a:xfrm>
          <a:prstGeom prst="rect">
            <a:avLst/>
          </a:prstGeom>
          <a:noFill/>
        </p:spPr>
        <p:txBody>
          <a:bodyPr wrap="square" rtlCol="0">
            <a:spAutoFit/>
          </a:bodyPr>
          <a:lstStyle/>
          <a:p>
            <a:r>
              <a:rPr lang="zh-CN" altLang="en-US" sz="1600" dirty="0">
                <a:solidFill>
                  <a:prstClr val="black">
                    <a:lumMod val="75000"/>
                    <a:lumOff val="25000"/>
                  </a:prstClr>
                </a:solidFill>
              </a:rPr>
              <a:t>国内大数据企业。提供云存储、云数据库、云视频、云传输产品和解决方案。</a:t>
            </a:r>
            <a:endParaRPr lang="zh-CN" altLang="en-US" sz="1600" dirty="0">
              <a:solidFill>
                <a:prstClr val="black">
                  <a:lumMod val="75000"/>
                  <a:lumOff val="25000"/>
                </a:prstClr>
              </a:solidFill>
            </a:endParaRP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8" name="Picture 4" descr="C:\Users\cstor\Desktop\科技头条.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1"/>
          <p:cNvPicPr>
            <a:picLocks noChangeAspect="1"/>
          </p:cNvPicPr>
          <p:nvPr/>
        </p:nvPicPr>
        <p:blipFill>
          <a:blip r:embed="rId2"/>
          <a:stretch>
            <a:fillRect/>
          </a:stretch>
        </p:blipFill>
        <p:spPr>
          <a:xfrm>
            <a:off x="105410" y="1464310"/>
            <a:ext cx="2985135" cy="5231765"/>
          </a:xfrm>
          <a:prstGeom prst="rect">
            <a:avLst/>
          </a:prstGeom>
        </p:spPr>
      </p:pic>
      <p:pic>
        <p:nvPicPr>
          <p:cNvPr id="4" name="图片 3" descr="tsy"/>
          <p:cNvPicPr>
            <a:picLocks noChangeAspect="1"/>
          </p:cNvPicPr>
          <p:nvPr/>
        </p:nvPicPr>
        <p:blipFill>
          <a:blip r:embed="rId3"/>
          <a:stretch>
            <a:fillRect/>
          </a:stretch>
        </p:blipFill>
        <p:spPr>
          <a:xfrm>
            <a:off x="3090545" y="1470025"/>
            <a:ext cx="3034030" cy="5226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99641"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.1</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语言简介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4" name="椭圆 13"/>
          <p:cNvSpPr/>
          <p:nvPr/>
        </p:nvSpPr>
        <p:spPr>
          <a:xfrm>
            <a:off x="6450070" y="2043552"/>
            <a:ext cx="466500" cy="466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093526" y="2043552"/>
            <a:ext cx="466500" cy="466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247491" y="2043552"/>
            <a:ext cx="466500" cy="466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73690" y="2692028"/>
            <a:ext cx="2224462" cy="1338828"/>
          </a:xfrm>
          <a:prstGeom prst="rect">
            <a:avLst/>
          </a:prstGeom>
        </p:spPr>
        <p:txBody>
          <a:bodyPr wrap="square">
            <a:spAutoFit/>
          </a:bodyPr>
          <a:lstStyle/>
          <a:p>
            <a:pPr>
              <a:lnSpc>
                <a:spcPct val="150000"/>
              </a:lnSpc>
            </a:pPr>
            <a:r>
              <a:rPr lang="zh-CN" altLang="zh-CN" dirty="0" smtClean="0">
                <a:solidFill>
                  <a:schemeClr val="tx1">
                    <a:lumMod val="75000"/>
                    <a:lumOff val="25000"/>
                  </a:schemeClr>
                </a:solidFill>
              </a:rPr>
              <a:t>基于</a:t>
            </a:r>
            <a:r>
              <a:rPr lang="en-US" altLang="zh-CN" dirty="0" smtClean="0">
                <a:solidFill>
                  <a:schemeClr val="tx1">
                    <a:lumMod val="75000"/>
                    <a:lumOff val="25000"/>
                  </a:schemeClr>
                </a:solidFill>
              </a:rPr>
              <a:t>S</a:t>
            </a:r>
            <a:r>
              <a:rPr lang="zh-CN" altLang="en-US" dirty="0" smtClean="0">
                <a:solidFill>
                  <a:schemeClr val="tx1">
                    <a:lumMod val="75000"/>
                    <a:lumOff val="25000"/>
                  </a:schemeClr>
                </a:solidFill>
              </a:rPr>
              <a:t>语言</a:t>
            </a:r>
            <a:r>
              <a:rPr lang="zh-CN" altLang="zh-CN" dirty="0" smtClean="0">
                <a:solidFill>
                  <a:schemeClr val="tx1">
                    <a:lumMod val="75000"/>
                    <a:lumOff val="25000"/>
                  </a:schemeClr>
                </a:solidFill>
              </a:rPr>
              <a:t>的</a:t>
            </a:r>
            <a:r>
              <a:rPr lang="zh-CN" altLang="zh-CN" dirty="0">
                <a:solidFill>
                  <a:schemeClr val="tx1">
                    <a:lumMod val="75000"/>
                    <a:lumOff val="25000"/>
                  </a:schemeClr>
                </a:solidFill>
              </a:rPr>
              <a:t>一</a:t>
            </a:r>
            <a:r>
              <a:rPr lang="zh-CN" altLang="zh-CN" dirty="0" smtClean="0">
                <a:solidFill>
                  <a:schemeClr val="tx1">
                    <a:lumMod val="75000"/>
                    <a:lumOff val="25000"/>
                  </a:schemeClr>
                </a:solidFill>
              </a:rPr>
              <a:t>个</a:t>
            </a:r>
            <a:r>
              <a:rPr lang="en-US" altLang="zh-CN" dirty="0" smtClean="0">
                <a:solidFill>
                  <a:schemeClr val="tx1">
                    <a:lumMod val="75000"/>
                    <a:lumOff val="25000"/>
                  </a:schemeClr>
                </a:solidFill>
              </a:rPr>
              <a:t>GNU</a:t>
            </a:r>
            <a:r>
              <a:rPr lang="zh-CN" altLang="zh-CN" dirty="0" smtClean="0">
                <a:solidFill>
                  <a:schemeClr val="tx1">
                    <a:lumMod val="75000"/>
                    <a:lumOff val="25000"/>
                  </a:schemeClr>
                </a:solidFill>
              </a:rPr>
              <a:t>项目</a:t>
            </a:r>
            <a:r>
              <a:rPr lang="zh-CN" altLang="en-US" dirty="0" smtClean="0">
                <a:solidFill>
                  <a:schemeClr val="tx1">
                    <a:lumMod val="75000"/>
                    <a:lumOff val="25000"/>
                  </a:schemeClr>
                </a:solidFill>
              </a:rPr>
              <a:t>，语法来自</a:t>
            </a:r>
            <a:r>
              <a:rPr lang="en-US" altLang="zh-CN" dirty="0" smtClean="0">
                <a:solidFill>
                  <a:schemeClr val="tx1">
                    <a:lumMod val="75000"/>
                    <a:lumOff val="25000"/>
                  </a:schemeClr>
                </a:solidFill>
              </a:rPr>
              <a:t>Scheme</a:t>
            </a:r>
            <a:r>
              <a:rPr lang="zh-CN" altLang="en-US" dirty="0" smtClean="0">
                <a:solidFill>
                  <a:schemeClr val="tx1">
                    <a:lumMod val="75000"/>
                    <a:lumOff val="25000"/>
                  </a:schemeClr>
                </a:solidFill>
              </a:rPr>
              <a:t>语言，</a:t>
            </a:r>
            <a:endParaRPr lang="zh-CN" altLang="en-US" dirty="0">
              <a:solidFill>
                <a:schemeClr val="tx1">
                  <a:lumMod val="75000"/>
                  <a:lumOff val="25000"/>
                </a:schemeClr>
              </a:solidFill>
            </a:endParaRPr>
          </a:p>
        </p:txBody>
      </p:sp>
      <p:sp>
        <p:nvSpPr>
          <p:cNvPr id="18" name="矩形 17"/>
          <p:cNvSpPr/>
          <p:nvPr/>
        </p:nvSpPr>
        <p:spPr>
          <a:xfrm>
            <a:off x="3135781" y="2707701"/>
            <a:ext cx="2284599" cy="1338828"/>
          </a:xfrm>
          <a:prstGeom prst="rect">
            <a:avLst/>
          </a:prstGeom>
        </p:spPr>
        <p:txBody>
          <a:bodyPr wrap="square">
            <a:spAutoFit/>
          </a:bodyPr>
          <a:lstStyle/>
          <a:p>
            <a:pPr>
              <a:lnSpc>
                <a:spcPct val="150000"/>
              </a:lnSpc>
            </a:pPr>
            <a:r>
              <a:rPr lang="en-US" altLang="zh-CN" dirty="0">
                <a:solidFill>
                  <a:schemeClr val="tx1">
                    <a:lumMod val="75000"/>
                    <a:lumOff val="25000"/>
                  </a:schemeClr>
                </a:solidFill>
              </a:rPr>
              <a:t>R</a:t>
            </a:r>
            <a:r>
              <a:rPr lang="zh-CN" altLang="zh-CN" dirty="0">
                <a:solidFill>
                  <a:schemeClr val="tx1">
                    <a:lumMod val="75000"/>
                    <a:lumOff val="25000"/>
                  </a:schemeClr>
                </a:solidFill>
              </a:rPr>
              <a:t>语言的源代码正式发布到自由软件协会的</a:t>
            </a:r>
            <a:r>
              <a:rPr lang="en-US" altLang="zh-CN" dirty="0">
                <a:solidFill>
                  <a:schemeClr val="tx1">
                    <a:lumMod val="75000"/>
                    <a:lumOff val="25000"/>
                  </a:schemeClr>
                </a:solidFill>
              </a:rPr>
              <a:t>FTP</a:t>
            </a:r>
            <a:r>
              <a:rPr lang="zh-CN" altLang="zh-CN" dirty="0" smtClean="0">
                <a:solidFill>
                  <a:schemeClr val="tx1">
                    <a:lumMod val="75000"/>
                    <a:lumOff val="25000"/>
                  </a:schemeClr>
                </a:solidFill>
              </a:rPr>
              <a:t>上</a:t>
            </a:r>
            <a:endParaRPr lang="zh-CN" altLang="en-US" dirty="0">
              <a:solidFill>
                <a:schemeClr val="tx1">
                  <a:lumMod val="75000"/>
                  <a:lumOff val="25000"/>
                </a:schemeClr>
              </a:solidFill>
            </a:endParaRPr>
          </a:p>
        </p:txBody>
      </p:sp>
      <p:sp>
        <p:nvSpPr>
          <p:cNvPr id="19" name="矩形 18"/>
          <p:cNvSpPr/>
          <p:nvPr/>
        </p:nvSpPr>
        <p:spPr>
          <a:xfrm>
            <a:off x="5644763" y="2707701"/>
            <a:ext cx="2558366" cy="1338828"/>
          </a:xfrm>
          <a:prstGeom prst="rect">
            <a:avLst/>
          </a:prstGeom>
        </p:spPr>
        <p:txBody>
          <a:bodyPr wrap="square">
            <a:spAutoFit/>
          </a:bodyPr>
          <a:lstStyle/>
          <a:p>
            <a:pPr>
              <a:lnSpc>
                <a:spcPct val="150000"/>
              </a:lnSpc>
            </a:pPr>
            <a:r>
              <a:rPr lang="zh-CN" altLang="en-US" dirty="0" smtClean="0">
                <a:solidFill>
                  <a:schemeClr val="tx1">
                    <a:lumMod val="75000"/>
                    <a:lumOff val="25000"/>
                  </a:schemeClr>
                </a:solidFill>
              </a:rPr>
              <a:t>核心开发团队达到</a:t>
            </a:r>
            <a:r>
              <a:rPr lang="en-US" altLang="zh-CN" dirty="0" smtClean="0">
                <a:solidFill>
                  <a:schemeClr val="tx1">
                    <a:lumMod val="75000"/>
                    <a:lumOff val="25000"/>
                  </a:schemeClr>
                </a:solidFill>
              </a:rPr>
              <a:t>20</a:t>
            </a:r>
            <a:r>
              <a:rPr lang="zh-CN" altLang="en-US" dirty="0" smtClean="0">
                <a:solidFill>
                  <a:schemeClr val="tx1">
                    <a:lumMod val="75000"/>
                    <a:lumOff val="25000"/>
                  </a:schemeClr>
                </a:solidFill>
              </a:rPr>
              <a:t>人，</a:t>
            </a:r>
            <a:r>
              <a:rPr lang="zh-CN" altLang="en-US" dirty="0">
                <a:solidFill>
                  <a:schemeClr val="tx1">
                    <a:lumMod val="75000"/>
                    <a:lumOff val="25000"/>
                  </a:schemeClr>
                </a:solidFill>
              </a:rPr>
              <a:t>来自牛津大学、</a:t>
            </a:r>
            <a:r>
              <a:rPr lang="en-US" altLang="zh-CN" dirty="0">
                <a:solidFill>
                  <a:schemeClr val="tx1">
                    <a:lumMod val="75000"/>
                    <a:lumOff val="25000"/>
                  </a:schemeClr>
                </a:solidFill>
              </a:rPr>
              <a:t>AT&amp;T</a:t>
            </a:r>
            <a:r>
              <a:rPr lang="zh-CN" altLang="zh-CN" dirty="0">
                <a:solidFill>
                  <a:schemeClr val="tx1">
                    <a:lumMod val="75000"/>
                    <a:lumOff val="25000"/>
                  </a:schemeClr>
                </a:solidFill>
              </a:rPr>
              <a:t>实验室</a:t>
            </a:r>
            <a:r>
              <a:rPr lang="zh-CN" altLang="en-US" dirty="0">
                <a:solidFill>
                  <a:schemeClr val="tx1">
                    <a:lumMod val="75000"/>
                    <a:lumOff val="25000"/>
                  </a:schemeClr>
                </a:solidFill>
              </a:rPr>
              <a:t>等等。</a:t>
            </a:r>
            <a:endParaRPr lang="zh-CN" altLang="en-US" dirty="0">
              <a:solidFill>
                <a:schemeClr val="tx1">
                  <a:lumMod val="75000"/>
                  <a:lumOff val="25000"/>
                </a:schemeClr>
              </a:solidFill>
            </a:endParaRPr>
          </a:p>
        </p:txBody>
      </p:sp>
      <p:sp>
        <p:nvSpPr>
          <p:cNvPr id="20" name="矩形 19"/>
          <p:cNvSpPr/>
          <p:nvPr/>
        </p:nvSpPr>
        <p:spPr>
          <a:xfrm>
            <a:off x="323850" y="4417503"/>
            <a:ext cx="8420100" cy="1289905"/>
          </a:xfrm>
          <a:prstGeom prst="rect">
            <a:avLst/>
          </a:prstGeom>
          <a:solidFill>
            <a:schemeClr val="bg1">
              <a:lumMod val="85000"/>
            </a:schemeClr>
          </a:solidFill>
        </p:spPr>
        <p:txBody>
          <a:bodyPr wrap="square">
            <a:spAutoFit/>
          </a:bodyPr>
          <a:lstStyle/>
          <a:p>
            <a:pPr>
              <a:lnSpc>
                <a:spcPct val="150000"/>
              </a:lnSpc>
            </a:pPr>
            <a:r>
              <a:rPr lang="zh-CN" altLang="zh-CN" dirty="0">
                <a:solidFill>
                  <a:schemeClr val="tx1">
                    <a:lumMod val="75000"/>
                    <a:lumOff val="25000"/>
                  </a:schemeClr>
                </a:solidFill>
              </a:rPr>
              <a:t>不单是一门语言，更是一个数据计算与分析的环境</a:t>
            </a:r>
            <a:r>
              <a:rPr lang="zh-CN" altLang="en-US" dirty="0">
                <a:solidFill>
                  <a:schemeClr val="tx1">
                    <a:lumMod val="75000"/>
                    <a:lumOff val="25000"/>
                  </a:schemeClr>
                </a:solidFill>
              </a:rPr>
              <a:t>，</a:t>
            </a:r>
            <a:r>
              <a:rPr lang="zh-CN" altLang="zh-CN" dirty="0">
                <a:solidFill>
                  <a:schemeClr val="tx1">
                    <a:lumMod val="75000"/>
                    <a:lumOff val="25000"/>
                  </a:schemeClr>
                </a:solidFill>
              </a:rPr>
              <a:t>内容涵盖了从统计计算到机器学习，从金融分析到生物信息，从社会网络分析到自然语言处理，从各种数据库各种语言接口到高性能计算模型</a:t>
            </a:r>
            <a:endParaRPr lang="en-US" altLang="zh-CN" dirty="0">
              <a:solidFill>
                <a:schemeClr val="tx1">
                  <a:lumMod val="75000"/>
                  <a:lumOff val="25000"/>
                </a:schemeClr>
              </a:solidFill>
            </a:endParaRPr>
          </a:p>
        </p:txBody>
      </p:sp>
      <p:sp>
        <p:nvSpPr>
          <p:cNvPr id="21" name="右箭头 20"/>
          <p:cNvSpPr/>
          <p:nvPr/>
        </p:nvSpPr>
        <p:spPr>
          <a:xfrm>
            <a:off x="323850" y="2087028"/>
            <a:ext cx="8515349" cy="364482"/>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290967" y="2087028"/>
            <a:ext cx="379548" cy="379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352910" y="2148971"/>
            <a:ext cx="255662" cy="255662"/>
          </a:xfrm>
          <a:prstGeom prst="ellipse">
            <a:avLst/>
          </a:prstGeom>
          <a:solidFill>
            <a:srgbClr val="3D89B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432046" y="2228107"/>
            <a:ext cx="97391" cy="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4137002" y="2087028"/>
            <a:ext cx="379548" cy="379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198945" y="2148971"/>
            <a:ext cx="255662" cy="255662"/>
          </a:xfrm>
          <a:prstGeom prst="ellipse">
            <a:avLst/>
          </a:prstGeom>
          <a:solidFill>
            <a:srgbClr val="3D89B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278081" y="2228107"/>
            <a:ext cx="97391" cy="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493546" y="2087028"/>
            <a:ext cx="379548" cy="379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555489" y="2148971"/>
            <a:ext cx="255662" cy="255662"/>
          </a:xfrm>
          <a:prstGeom prst="ellipse">
            <a:avLst/>
          </a:prstGeom>
          <a:solidFill>
            <a:srgbClr val="3D89B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634625" y="2228107"/>
            <a:ext cx="97391" cy="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10800000">
            <a:off x="996156" y="1484630"/>
            <a:ext cx="969169" cy="477190"/>
          </a:xfrm>
          <a:custGeom>
            <a:avLst/>
            <a:gdLst>
              <a:gd name="connsiteX0" fmla="*/ 920354 w 969169"/>
              <a:gd name="connsiteY0" fmla="*/ 477190 h 477190"/>
              <a:gd name="connsiteX1" fmla="*/ 48815 w 969169"/>
              <a:gd name="connsiteY1" fmla="*/ 477190 h 477190"/>
              <a:gd name="connsiteX2" fmla="*/ 0 w 969169"/>
              <a:gd name="connsiteY2" fmla="*/ 428375 h 477190"/>
              <a:gd name="connsiteX3" fmla="*/ 0 w 969169"/>
              <a:gd name="connsiteY3" fmla="*/ 147386 h 477190"/>
              <a:gd name="connsiteX4" fmla="*/ 48815 w 969169"/>
              <a:gd name="connsiteY4" fmla="*/ 98571 h 477190"/>
              <a:gd name="connsiteX5" fmla="*/ 427413 w 969169"/>
              <a:gd name="connsiteY5" fmla="*/ 98571 h 477190"/>
              <a:gd name="connsiteX6" fmla="*/ 484585 w 969169"/>
              <a:gd name="connsiteY6" fmla="*/ 0 h 477190"/>
              <a:gd name="connsiteX7" fmla="*/ 541756 w 969169"/>
              <a:gd name="connsiteY7" fmla="*/ 98571 h 477190"/>
              <a:gd name="connsiteX8" fmla="*/ 920354 w 969169"/>
              <a:gd name="connsiteY8" fmla="*/ 98571 h 477190"/>
              <a:gd name="connsiteX9" fmla="*/ 969169 w 969169"/>
              <a:gd name="connsiteY9" fmla="*/ 147386 h 477190"/>
              <a:gd name="connsiteX10" fmla="*/ 969169 w 969169"/>
              <a:gd name="connsiteY10" fmla="*/ 428375 h 477190"/>
              <a:gd name="connsiteX11" fmla="*/ 920354 w 969169"/>
              <a:gd name="connsiteY11" fmla="*/ 477190 h 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169" h="477190">
                <a:moveTo>
                  <a:pt x="920354" y="477190"/>
                </a:moveTo>
                <a:lnTo>
                  <a:pt x="48815" y="477190"/>
                </a:lnTo>
                <a:cubicBezTo>
                  <a:pt x="21855" y="477190"/>
                  <a:pt x="0" y="455335"/>
                  <a:pt x="0" y="428375"/>
                </a:cubicBezTo>
                <a:lnTo>
                  <a:pt x="0" y="147386"/>
                </a:lnTo>
                <a:cubicBezTo>
                  <a:pt x="0" y="120426"/>
                  <a:pt x="21855" y="98571"/>
                  <a:pt x="48815" y="98571"/>
                </a:cubicBezTo>
                <a:lnTo>
                  <a:pt x="427413" y="98571"/>
                </a:lnTo>
                <a:lnTo>
                  <a:pt x="484585" y="0"/>
                </a:lnTo>
                <a:lnTo>
                  <a:pt x="541756" y="98571"/>
                </a:lnTo>
                <a:lnTo>
                  <a:pt x="920354" y="98571"/>
                </a:lnTo>
                <a:cubicBezTo>
                  <a:pt x="947314" y="98571"/>
                  <a:pt x="969169" y="120426"/>
                  <a:pt x="969169" y="147386"/>
                </a:cubicBezTo>
                <a:lnTo>
                  <a:pt x="969169" y="428375"/>
                </a:lnTo>
                <a:cubicBezTo>
                  <a:pt x="969169" y="455335"/>
                  <a:pt x="947314" y="477190"/>
                  <a:pt x="920354" y="477190"/>
                </a:cubicBez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072355" y="1485015"/>
            <a:ext cx="779381" cy="369332"/>
          </a:xfrm>
          <a:prstGeom prst="rect">
            <a:avLst/>
          </a:prstGeom>
        </p:spPr>
        <p:txBody>
          <a:bodyPr wrap="none">
            <a:spAutoFit/>
          </a:bodyPr>
          <a:lstStyle/>
          <a:p>
            <a:pPr algn="ctr"/>
            <a:r>
              <a:rPr lang="en-US" altLang="zh-CN" dirty="0" smtClean="0">
                <a:solidFill>
                  <a:schemeClr val="bg1"/>
                </a:solidFill>
              </a:rPr>
              <a:t>S</a:t>
            </a:r>
            <a:r>
              <a:rPr lang="zh-CN" altLang="en-US" dirty="0" smtClean="0">
                <a:solidFill>
                  <a:schemeClr val="bg1"/>
                </a:solidFill>
              </a:rPr>
              <a:t>语言</a:t>
            </a:r>
            <a:endParaRPr lang="zh-CN" altLang="en-US" dirty="0">
              <a:solidFill>
                <a:schemeClr val="bg1"/>
              </a:solidFill>
            </a:endParaRPr>
          </a:p>
        </p:txBody>
      </p:sp>
      <p:grpSp>
        <p:nvGrpSpPr>
          <p:cNvPr id="34" name="组合 33"/>
          <p:cNvGrpSpPr/>
          <p:nvPr/>
        </p:nvGrpSpPr>
        <p:grpSpPr>
          <a:xfrm>
            <a:off x="3847341" y="1484630"/>
            <a:ext cx="969170" cy="477190"/>
            <a:chOff x="3186671" y="1825444"/>
            <a:chExt cx="969170" cy="477190"/>
          </a:xfrm>
        </p:grpSpPr>
        <p:sp>
          <p:nvSpPr>
            <p:cNvPr id="35" name="任意多边形 34"/>
            <p:cNvSpPr/>
            <p:nvPr/>
          </p:nvSpPr>
          <p:spPr>
            <a:xfrm rot="10800000">
              <a:off x="3186672" y="1825444"/>
              <a:ext cx="969169" cy="477190"/>
            </a:xfrm>
            <a:custGeom>
              <a:avLst/>
              <a:gdLst>
                <a:gd name="connsiteX0" fmla="*/ 920354 w 969169"/>
                <a:gd name="connsiteY0" fmla="*/ 477190 h 477190"/>
                <a:gd name="connsiteX1" fmla="*/ 48815 w 969169"/>
                <a:gd name="connsiteY1" fmla="*/ 477190 h 477190"/>
                <a:gd name="connsiteX2" fmla="*/ 0 w 969169"/>
                <a:gd name="connsiteY2" fmla="*/ 428375 h 477190"/>
                <a:gd name="connsiteX3" fmla="*/ 0 w 969169"/>
                <a:gd name="connsiteY3" fmla="*/ 147386 h 477190"/>
                <a:gd name="connsiteX4" fmla="*/ 48815 w 969169"/>
                <a:gd name="connsiteY4" fmla="*/ 98571 h 477190"/>
                <a:gd name="connsiteX5" fmla="*/ 427413 w 969169"/>
                <a:gd name="connsiteY5" fmla="*/ 98571 h 477190"/>
                <a:gd name="connsiteX6" fmla="*/ 484585 w 969169"/>
                <a:gd name="connsiteY6" fmla="*/ 0 h 477190"/>
                <a:gd name="connsiteX7" fmla="*/ 541756 w 969169"/>
                <a:gd name="connsiteY7" fmla="*/ 98571 h 477190"/>
                <a:gd name="connsiteX8" fmla="*/ 920354 w 969169"/>
                <a:gd name="connsiteY8" fmla="*/ 98571 h 477190"/>
                <a:gd name="connsiteX9" fmla="*/ 969169 w 969169"/>
                <a:gd name="connsiteY9" fmla="*/ 147386 h 477190"/>
                <a:gd name="connsiteX10" fmla="*/ 969169 w 969169"/>
                <a:gd name="connsiteY10" fmla="*/ 428375 h 477190"/>
                <a:gd name="connsiteX11" fmla="*/ 920354 w 969169"/>
                <a:gd name="connsiteY11" fmla="*/ 477190 h 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169" h="477190">
                  <a:moveTo>
                    <a:pt x="920354" y="477190"/>
                  </a:moveTo>
                  <a:lnTo>
                    <a:pt x="48815" y="477190"/>
                  </a:lnTo>
                  <a:cubicBezTo>
                    <a:pt x="21855" y="477190"/>
                    <a:pt x="0" y="455335"/>
                    <a:pt x="0" y="428375"/>
                  </a:cubicBezTo>
                  <a:lnTo>
                    <a:pt x="0" y="147386"/>
                  </a:lnTo>
                  <a:cubicBezTo>
                    <a:pt x="0" y="120426"/>
                    <a:pt x="21855" y="98571"/>
                    <a:pt x="48815" y="98571"/>
                  </a:cubicBezTo>
                  <a:lnTo>
                    <a:pt x="427413" y="98571"/>
                  </a:lnTo>
                  <a:lnTo>
                    <a:pt x="484585" y="0"/>
                  </a:lnTo>
                  <a:lnTo>
                    <a:pt x="541756" y="98571"/>
                  </a:lnTo>
                  <a:lnTo>
                    <a:pt x="920354" y="98571"/>
                  </a:lnTo>
                  <a:cubicBezTo>
                    <a:pt x="947314" y="98571"/>
                    <a:pt x="969169" y="120426"/>
                    <a:pt x="969169" y="147386"/>
                  </a:cubicBezTo>
                  <a:lnTo>
                    <a:pt x="969169" y="428375"/>
                  </a:lnTo>
                  <a:cubicBezTo>
                    <a:pt x="969169" y="455335"/>
                    <a:pt x="947314" y="477190"/>
                    <a:pt x="920354" y="477190"/>
                  </a:cubicBezTo>
                  <a:close/>
                </a:path>
              </a:pathLst>
            </a:custGeom>
            <a:solidFill>
              <a:schemeClr val="tx1">
                <a:lumMod val="75000"/>
                <a:lumOff val="2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186671" y="1825829"/>
              <a:ext cx="954107" cy="369332"/>
            </a:xfrm>
            <a:prstGeom prst="rect">
              <a:avLst/>
            </a:prstGeom>
          </p:spPr>
          <p:txBody>
            <a:bodyPr wrap="none">
              <a:spAutoFit/>
            </a:bodyPr>
            <a:lstStyle/>
            <a:p>
              <a:r>
                <a:rPr lang="en-US" altLang="zh-CN" dirty="0" smtClean="0">
                  <a:solidFill>
                    <a:schemeClr val="bg1"/>
                  </a:solidFill>
                </a:rPr>
                <a:t>1995</a:t>
              </a:r>
              <a:r>
                <a:rPr lang="zh-CN" altLang="en-US" dirty="0" smtClean="0">
                  <a:solidFill>
                    <a:schemeClr val="bg1"/>
                  </a:solidFill>
                </a:rPr>
                <a:t>年</a:t>
              </a:r>
              <a:endParaRPr lang="zh-CN" altLang="en-US" dirty="0">
                <a:solidFill>
                  <a:schemeClr val="bg1"/>
                </a:solidFill>
              </a:endParaRPr>
            </a:p>
          </p:txBody>
        </p:sp>
      </p:grpSp>
      <p:sp>
        <p:nvSpPr>
          <p:cNvPr id="37" name="任意多边形 36"/>
          <p:cNvSpPr/>
          <p:nvPr/>
        </p:nvSpPr>
        <p:spPr>
          <a:xfrm rot="10800000">
            <a:off x="6195193" y="1484630"/>
            <a:ext cx="969169" cy="477190"/>
          </a:xfrm>
          <a:custGeom>
            <a:avLst/>
            <a:gdLst>
              <a:gd name="connsiteX0" fmla="*/ 920354 w 969169"/>
              <a:gd name="connsiteY0" fmla="*/ 477190 h 477190"/>
              <a:gd name="connsiteX1" fmla="*/ 48815 w 969169"/>
              <a:gd name="connsiteY1" fmla="*/ 477190 h 477190"/>
              <a:gd name="connsiteX2" fmla="*/ 0 w 969169"/>
              <a:gd name="connsiteY2" fmla="*/ 428375 h 477190"/>
              <a:gd name="connsiteX3" fmla="*/ 0 w 969169"/>
              <a:gd name="connsiteY3" fmla="*/ 147386 h 477190"/>
              <a:gd name="connsiteX4" fmla="*/ 48815 w 969169"/>
              <a:gd name="connsiteY4" fmla="*/ 98571 h 477190"/>
              <a:gd name="connsiteX5" fmla="*/ 427413 w 969169"/>
              <a:gd name="connsiteY5" fmla="*/ 98571 h 477190"/>
              <a:gd name="connsiteX6" fmla="*/ 484585 w 969169"/>
              <a:gd name="connsiteY6" fmla="*/ 0 h 477190"/>
              <a:gd name="connsiteX7" fmla="*/ 541756 w 969169"/>
              <a:gd name="connsiteY7" fmla="*/ 98571 h 477190"/>
              <a:gd name="connsiteX8" fmla="*/ 920354 w 969169"/>
              <a:gd name="connsiteY8" fmla="*/ 98571 h 477190"/>
              <a:gd name="connsiteX9" fmla="*/ 969169 w 969169"/>
              <a:gd name="connsiteY9" fmla="*/ 147386 h 477190"/>
              <a:gd name="connsiteX10" fmla="*/ 969169 w 969169"/>
              <a:gd name="connsiteY10" fmla="*/ 428375 h 477190"/>
              <a:gd name="connsiteX11" fmla="*/ 920354 w 969169"/>
              <a:gd name="connsiteY11" fmla="*/ 477190 h 4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169" h="477190">
                <a:moveTo>
                  <a:pt x="920354" y="477190"/>
                </a:moveTo>
                <a:lnTo>
                  <a:pt x="48815" y="477190"/>
                </a:lnTo>
                <a:cubicBezTo>
                  <a:pt x="21855" y="477190"/>
                  <a:pt x="0" y="455335"/>
                  <a:pt x="0" y="428375"/>
                </a:cubicBezTo>
                <a:lnTo>
                  <a:pt x="0" y="147386"/>
                </a:lnTo>
                <a:cubicBezTo>
                  <a:pt x="0" y="120426"/>
                  <a:pt x="21855" y="98571"/>
                  <a:pt x="48815" y="98571"/>
                </a:cubicBezTo>
                <a:lnTo>
                  <a:pt x="427413" y="98571"/>
                </a:lnTo>
                <a:lnTo>
                  <a:pt x="484585" y="0"/>
                </a:lnTo>
                <a:lnTo>
                  <a:pt x="541756" y="98571"/>
                </a:lnTo>
                <a:lnTo>
                  <a:pt x="920354" y="98571"/>
                </a:lnTo>
                <a:cubicBezTo>
                  <a:pt x="947314" y="98571"/>
                  <a:pt x="969169" y="120426"/>
                  <a:pt x="969169" y="147386"/>
                </a:cubicBezTo>
                <a:lnTo>
                  <a:pt x="969169" y="428375"/>
                </a:lnTo>
                <a:cubicBezTo>
                  <a:pt x="969169" y="455335"/>
                  <a:pt x="947314" y="477190"/>
                  <a:pt x="920354" y="477190"/>
                </a:cubicBez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195192" y="1485015"/>
            <a:ext cx="954107" cy="369332"/>
          </a:xfrm>
          <a:prstGeom prst="rect">
            <a:avLst/>
          </a:prstGeom>
        </p:spPr>
        <p:txBody>
          <a:bodyPr wrap="none">
            <a:spAutoFit/>
          </a:bodyPr>
          <a:lstStyle/>
          <a:p>
            <a:r>
              <a:rPr lang="en-US" altLang="zh-CN" dirty="0" smtClean="0">
                <a:solidFill>
                  <a:schemeClr val="bg1"/>
                </a:solidFill>
              </a:rPr>
              <a:t>2013</a:t>
            </a:r>
            <a:r>
              <a:rPr lang="zh-CN" altLang="en-US" dirty="0" smtClean="0">
                <a:solidFill>
                  <a:schemeClr val="bg1"/>
                </a:solidFill>
              </a:rPr>
              <a:t>年</a:t>
            </a:r>
            <a:endParaRPr lang="zh-CN" altLang="en-US" dirty="0">
              <a:solidFill>
                <a:schemeClr val="bg1"/>
              </a:solidFill>
            </a:endParaRPr>
          </a:p>
        </p:txBody>
      </p:sp>
      <p:sp>
        <p:nvSpPr>
          <p:cNvPr id="48" name="矩形 47"/>
          <p:cNvSpPr/>
          <p:nvPr/>
        </p:nvSpPr>
        <p:spPr>
          <a:xfrm>
            <a:off x="331428" y="2707094"/>
            <a:ext cx="2228670" cy="130712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082574" y="2707094"/>
            <a:ext cx="2228670" cy="130712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650414" y="2707094"/>
            <a:ext cx="2587895" cy="130712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42"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5" name="文本框 40"/>
          <p:cNvSpPr txBox="1"/>
          <p:nvPr/>
        </p:nvSpPr>
        <p:spPr>
          <a:xfrm>
            <a:off x="399253" y="843230"/>
            <a:ext cx="2983509" cy="369332"/>
          </a:xfrm>
          <a:prstGeom prst="rect">
            <a:avLst/>
          </a:prstGeom>
          <a:noFill/>
        </p:spPr>
        <p:txBody>
          <a:bodyPr wrap="none" rtlCol="0">
            <a:spAutoFit/>
          </a:bodyPr>
          <a:lstStyle/>
          <a:p>
            <a:r>
              <a:rPr lang="en-US" altLang="zh-CN" b="1" dirty="0" smtClean="0">
                <a:solidFill>
                  <a:srgbClr val="3D89BC"/>
                </a:solidFill>
              </a:rPr>
              <a:t>5.1.1R</a:t>
            </a:r>
            <a:r>
              <a:rPr lang="zh-CN" altLang="en-US" b="1" dirty="0" smtClean="0">
                <a:solidFill>
                  <a:srgbClr val="3D89BC"/>
                </a:solidFill>
              </a:rPr>
              <a:t>语言产生与发展历程</a:t>
            </a:r>
            <a:endParaRPr lang="zh-CN" altLang="en-US" b="1" dirty="0">
              <a:solidFill>
                <a:srgbClr val="3D89BC"/>
              </a:solidFill>
            </a:endParaRPr>
          </a:p>
        </p:txBody>
      </p:sp>
      <p:sp>
        <p:nvSpPr>
          <p:cNvPr id="46" name="椭圆 45"/>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99641"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.1</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语言简介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3" name="文本框 6"/>
          <p:cNvSpPr txBox="1"/>
          <p:nvPr/>
        </p:nvSpPr>
        <p:spPr>
          <a:xfrm>
            <a:off x="328407" y="850192"/>
            <a:ext cx="2821606" cy="369332"/>
          </a:xfrm>
          <a:prstGeom prst="rect">
            <a:avLst/>
          </a:prstGeom>
          <a:noFill/>
        </p:spPr>
        <p:txBody>
          <a:bodyPr wrap="none" rtlCol="0">
            <a:spAutoFit/>
          </a:bodyPr>
          <a:lstStyle/>
          <a:p>
            <a:r>
              <a:rPr lang="en-US" altLang="zh-CN" b="1" dirty="0">
                <a:solidFill>
                  <a:srgbClr val="3D89BC"/>
                </a:solidFill>
              </a:rPr>
              <a:t>5.1.2</a:t>
            </a:r>
            <a:r>
              <a:rPr lang="zh-CN" altLang="en-US" b="1" dirty="0">
                <a:solidFill>
                  <a:srgbClr val="3D89BC"/>
                </a:solidFill>
              </a:rPr>
              <a:t> </a:t>
            </a:r>
            <a:r>
              <a:rPr lang="en-US" altLang="zh-CN" b="1" dirty="0">
                <a:solidFill>
                  <a:srgbClr val="3D89BC"/>
                </a:solidFill>
              </a:rPr>
              <a:t>R</a:t>
            </a:r>
            <a:r>
              <a:rPr lang="zh-CN" altLang="en-US" b="1" dirty="0">
                <a:solidFill>
                  <a:srgbClr val="3D89BC"/>
                </a:solidFill>
              </a:rPr>
              <a:t>语言基本功能介绍</a:t>
            </a:r>
            <a:endParaRPr lang="en-US" altLang="zh-CN" b="1" dirty="0">
              <a:solidFill>
                <a:srgbClr val="3D89BC"/>
              </a:solidFill>
            </a:endParaRPr>
          </a:p>
        </p:txBody>
      </p:sp>
      <p:sp>
        <p:nvSpPr>
          <p:cNvPr id="39" name="矩形 38"/>
          <p:cNvSpPr/>
          <p:nvPr/>
        </p:nvSpPr>
        <p:spPr>
          <a:xfrm>
            <a:off x="598599" y="2382135"/>
            <a:ext cx="4572000" cy="369332"/>
          </a:xfrm>
          <a:prstGeom prst="rect">
            <a:avLst/>
          </a:prstGeom>
        </p:spPr>
        <p:txBody>
          <a:bodyPr>
            <a:spAutoFit/>
          </a:bodyPr>
          <a:lstStyle/>
          <a:p>
            <a:pPr marL="285750" indent="-285750">
              <a:buClr>
                <a:srgbClr val="008080"/>
              </a:buClr>
              <a:buFont typeface="Wingdings" panose="05000000000000000000" pitchFamily="2" charset="2"/>
              <a:buChar char="l"/>
            </a:pPr>
            <a:r>
              <a:rPr lang="zh-CN" altLang="en-US" dirty="0">
                <a:solidFill>
                  <a:schemeClr val="tx1">
                    <a:lumMod val="75000"/>
                    <a:lumOff val="25000"/>
                  </a:schemeClr>
                </a:solidFill>
              </a:rPr>
              <a:t>数据存储和处理系统</a:t>
            </a:r>
            <a:endParaRPr lang="zh-CN" altLang="en-US" dirty="0">
              <a:solidFill>
                <a:schemeClr val="tx1">
                  <a:lumMod val="75000"/>
                  <a:lumOff val="25000"/>
                </a:schemeClr>
              </a:solidFill>
            </a:endParaRPr>
          </a:p>
        </p:txBody>
      </p:sp>
      <p:sp>
        <p:nvSpPr>
          <p:cNvPr id="40" name="矩形 39"/>
          <p:cNvSpPr/>
          <p:nvPr/>
        </p:nvSpPr>
        <p:spPr>
          <a:xfrm>
            <a:off x="598599" y="2864720"/>
            <a:ext cx="6244017" cy="458908"/>
          </a:xfrm>
          <a:prstGeom prst="rect">
            <a:avLst/>
          </a:prstGeom>
        </p:spPr>
        <p:txBody>
          <a:bodyPr wrap="none">
            <a:spAutoFit/>
          </a:bodyPr>
          <a:lstStyle/>
          <a:p>
            <a:pPr marL="285750" indent="-285750">
              <a:lnSpc>
                <a:spcPct val="150000"/>
              </a:lnSpc>
              <a:buClr>
                <a:srgbClr val="008080"/>
              </a:buClr>
              <a:buFont typeface="Wingdings" panose="05000000000000000000" pitchFamily="2" charset="2"/>
              <a:buChar char="l"/>
            </a:pPr>
            <a:r>
              <a:rPr lang="zh-CN" altLang="en-US" dirty="0">
                <a:solidFill>
                  <a:schemeClr val="tx1">
                    <a:lumMod val="75000"/>
                    <a:lumOff val="25000"/>
                  </a:schemeClr>
                </a:solidFill>
              </a:rPr>
              <a:t>数</a:t>
            </a:r>
            <a:r>
              <a:rPr lang="zh-CN" altLang="en-US" dirty="0" smtClean="0">
                <a:solidFill>
                  <a:schemeClr val="tx1">
                    <a:lumMod val="75000"/>
                    <a:lumOff val="25000"/>
                  </a:schemeClr>
                </a:solidFill>
              </a:rPr>
              <a:t>组运算工具</a:t>
            </a:r>
            <a:r>
              <a:rPr lang="zh-CN" altLang="en-US" dirty="0">
                <a:solidFill>
                  <a:schemeClr val="tx1">
                    <a:lumMod val="75000"/>
                    <a:lumOff val="25000"/>
                  </a:schemeClr>
                </a:solidFill>
              </a:rPr>
              <a:t>，（</a:t>
            </a:r>
            <a:r>
              <a:rPr lang="zh-CN" altLang="zh-CN" dirty="0">
                <a:solidFill>
                  <a:schemeClr val="tx1">
                    <a:lumMod val="75000"/>
                    <a:lumOff val="25000"/>
                  </a:schemeClr>
                </a:solidFill>
              </a:rPr>
              <a:t>其向量</a:t>
            </a:r>
            <a:r>
              <a:rPr lang="zh-CN" altLang="zh-CN" dirty="0" smtClean="0">
                <a:solidFill>
                  <a:schemeClr val="tx1">
                    <a:lumMod val="75000"/>
                    <a:lumOff val="25000"/>
                  </a:schemeClr>
                </a:solidFill>
              </a:rPr>
              <a:t>、</a:t>
            </a:r>
            <a:r>
              <a:rPr lang="zh-CN" altLang="en-US" dirty="0">
                <a:solidFill>
                  <a:schemeClr val="tx1">
                    <a:lumMod val="75000"/>
                    <a:lumOff val="25000"/>
                  </a:schemeClr>
                </a:solidFill>
              </a:rPr>
              <a:t>矩阵</a:t>
            </a:r>
            <a:r>
              <a:rPr lang="zh-CN" altLang="zh-CN" dirty="0" smtClean="0">
                <a:solidFill>
                  <a:schemeClr val="tx1">
                    <a:lumMod val="75000"/>
                    <a:lumOff val="25000"/>
                  </a:schemeClr>
                </a:solidFill>
              </a:rPr>
              <a:t>运算</a:t>
            </a:r>
            <a:r>
              <a:rPr lang="zh-CN" altLang="zh-CN" dirty="0">
                <a:solidFill>
                  <a:schemeClr val="tx1">
                    <a:lumMod val="75000"/>
                    <a:lumOff val="25000"/>
                  </a:schemeClr>
                </a:solidFill>
              </a:rPr>
              <a:t>方面功能尤其强大</a:t>
            </a:r>
            <a:r>
              <a:rPr lang="zh-CN" altLang="en-US" dirty="0">
                <a:solidFill>
                  <a:schemeClr val="tx1">
                    <a:lumMod val="75000"/>
                    <a:lumOff val="25000"/>
                  </a:schemeClr>
                </a:solidFill>
              </a:rPr>
              <a:t>）</a:t>
            </a:r>
            <a:endParaRPr lang="en-US" altLang="zh-CN" dirty="0">
              <a:solidFill>
                <a:schemeClr val="tx1">
                  <a:lumMod val="75000"/>
                  <a:lumOff val="25000"/>
                </a:schemeClr>
              </a:solidFill>
            </a:endParaRPr>
          </a:p>
        </p:txBody>
      </p:sp>
      <p:sp>
        <p:nvSpPr>
          <p:cNvPr id="41" name="矩形 40"/>
          <p:cNvSpPr/>
          <p:nvPr/>
        </p:nvSpPr>
        <p:spPr>
          <a:xfrm>
            <a:off x="605962" y="3463802"/>
            <a:ext cx="3012363" cy="369332"/>
          </a:xfrm>
          <a:prstGeom prst="rect">
            <a:avLst/>
          </a:prstGeom>
        </p:spPr>
        <p:txBody>
          <a:bodyPr wrap="none">
            <a:spAutoFit/>
          </a:bodyPr>
          <a:lstStyle/>
          <a:p>
            <a:pPr marL="285750" indent="-285750">
              <a:buClr>
                <a:srgbClr val="008080"/>
              </a:buClr>
              <a:buFont typeface="Wingdings" panose="05000000000000000000" pitchFamily="2" charset="2"/>
              <a:buChar char="l"/>
            </a:pPr>
            <a:r>
              <a:rPr lang="zh-CN" altLang="zh-CN" dirty="0">
                <a:solidFill>
                  <a:schemeClr val="tx1">
                    <a:lumMod val="75000"/>
                    <a:lumOff val="25000"/>
                  </a:schemeClr>
                </a:solidFill>
              </a:rPr>
              <a:t>完整连贯的统计分析工具</a:t>
            </a:r>
            <a:endParaRPr lang="zh-CN" altLang="en-US" dirty="0">
              <a:solidFill>
                <a:schemeClr val="tx1">
                  <a:lumMod val="75000"/>
                  <a:lumOff val="25000"/>
                </a:schemeClr>
              </a:solidFill>
            </a:endParaRPr>
          </a:p>
        </p:txBody>
      </p:sp>
      <p:sp>
        <p:nvSpPr>
          <p:cNvPr id="42" name="矩形 41"/>
          <p:cNvSpPr/>
          <p:nvPr/>
        </p:nvSpPr>
        <p:spPr>
          <a:xfrm>
            <a:off x="605962" y="4002390"/>
            <a:ext cx="2550698" cy="369332"/>
          </a:xfrm>
          <a:prstGeom prst="rect">
            <a:avLst/>
          </a:prstGeom>
        </p:spPr>
        <p:txBody>
          <a:bodyPr wrap="none">
            <a:spAutoFit/>
          </a:bodyPr>
          <a:lstStyle/>
          <a:p>
            <a:pPr marL="285750" indent="-285750">
              <a:buClr>
                <a:srgbClr val="008080"/>
              </a:buClr>
              <a:buFont typeface="Wingdings" panose="05000000000000000000" pitchFamily="2" charset="2"/>
              <a:buChar char="l"/>
            </a:pPr>
            <a:r>
              <a:rPr lang="zh-CN" altLang="zh-CN" dirty="0">
                <a:solidFill>
                  <a:schemeClr val="tx1">
                    <a:lumMod val="75000"/>
                    <a:lumOff val="25000"/>
                  </a:schemeClr>
                </a:solidFill>
              </a:rPr>
              <a:t>优秀的统计制图</a:t>
            </a:r>
            <a:r>
              <a:rPr lang="zh-CN" altLang="zh-CN" dirty="0" smtClean="0">
                <a:solidFill>
                  <a:schemeClr val="tx1">
                    <a:lumMod val="75000"/>
                    <a:lumOff val="25000"/>
                  </a:schemeClr>
                </a:solidFill>
              </a:rPr>
              <a:t>功能</a:t>
            </a:r>
            <a:endParaRPr lang="zh-CN" altLang="en-US" dirty="0">
              <a:solidFill>
                <a:schemeClr val="tx1">
                  <a:lumMod val="75000"/>
                  <a:lumOff val="25000"/>
                </a:schemeClr>
              </a:solidFill>
            </a:endParaRPr>
          </a:p>
        </p:txBody>
      </p:sp>
      <p:sp>
        <p:nvSpPr>
          <p:cNvPr id="43" name="矩形 42"/>
          <p:cNvSpPr/>
          <p:nvPr/>
        </p:nvSpPr>
        <p:spPr>
          <a:xfrm>
            <a:off x="577000" y="1797393"/>
            <a:ext cx="8442382" cy="369332"/>
          </a:xfrm>
          <a:prstGeom prst="rect">
            <a:avLst/>
          </a:prstGeom>
          <a:solidFill>
            <a:srgbClr val="3D89BC"/>
          </a:solidFill>
        </p:spPr>
        <p:txBody>
          <a:bodyPr wrap="square">
            <a:spAutoFit/>
          </a:bodyPr>
          <a:lstStyle/>
          <a:p>
            <a:r>
              <a:rPr lang="en-US" altLang="zh-CN" dirty="0">
                <a:solidFill>
                  <a:schemeClr val="bg1"/>
                </a:solidFill>
              </a:rPr>
              <a:t>R</a:t>
            </a:r>
            <a:r>
              <a:rPr lang="zh-CN" altLang="zh-CN" dirty="0">
                <a:solidFill>
                  <a:schemeClr val="bg1"/>
                </a:solidFill>
              </a:rPr>
              <a:t>语言是一套完整的数据处理、计算和制图软件</a:t>
            </a:r>
            <a:r>
              <a:rPr lang="zh-CN" altLang="zh-CN" dirty="0" smtClean="0">
                <a:solidFill>
                  <a:schemeClr val="bg1"/>
                </a:solidFill>
              </a:rPr>
              <a:t>系统</a:t>
            </a:r>
            <a:r>
              <a:rPr lang="zh-CN" altLang="en-US" dirty="0" smtClean="0">
                <a:solidFill>
                  <a:schemeClr val="bg1"/>
                </a:solidFill>
              </a:rPr>
              <a:t>，主要包括以下功能</a:t>
            </a:r>
            <a:endParaRPr lang="en-US" altLang="zh-CN" dirty="0">
              <a:solidFill>
                <a:schemeClr val="bg1"/>
              </a:solidFill>
            </a:endParaRPr>
          </a:p>
        </p:txBody>
      </p:sp>
      <p:pic>
        <p:nvPicPr>
          <p:cNvPr id="1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2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椭圆 22"/>
          <p:cNvSpPr/>
          <p:nvPr/>
        </p:nvSpPr>
        <p:spPr>
          <a:xfrm>
            <a:off x="252842" y="95936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99641"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.1</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语言简介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7" name="文本框 6"/>
          <p:cNvSpPr txBox="1"/>
          <p:nvPr/>
        </p:nvSpPr>
        <p:spPr>
          <a:xfrm>
            <a:off x="433181" y="1031167"/>
            <a:ext cx="3243196"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丰富的数据读取和存储能力</a:t>
            </a:r>
            <a:endParaRPr lang="zh-CN" altLang="en-US" b="1" dirty="0">
              <a:solidFill>
                <a:srgbClr val="3D89BC"/>
              </a:solidFill>
            </a:endParaRPr>
          </a:p>
        </p:txBody>
      </p:sp>
      <p:sp>
        <p:nvSpPr>
          <p:cNvPr id="18" name="矩形 17"/>
          <p:cNvSpPr/>
          <p:nvPr/>
        </p:nvSpPr>
        <p:spPr>
          <a:xfrm>
            <a:off x="349185" y="3233020"/>
            <a:ext cx="8445629" cy="2585323"/>
          </a:xfrm>
          <a:prstGeom prst="rect">
            <a:avLst/>
          </a:prstGeom>
        </p:spPr>
        <p:txBody>
          <a:bodyPr wrap="square">
            <a:spAutoFit/>
          </a:bodyPr>
          <a:lstStyle/>
          <a:p>
            <a:pPr marL="285750" indent="-285750">
              <a:lnSpc>
                <a:spcPct val="150000"/>
              </a:lnSpc>
              <a:buFont typeface="Wingdings" panose="05000000000000000000" pitchFamily="2" charset="2"/>
              <a:buChar char="l"/>
            </a:pPr>
            <a:r>
              <a:rPr lang="zh-CN" altLang="zh-CN" dirty="0">
                <a:solidFill>
                  <a:schemeClr val="tx1">
                    <a:lumMod val="75000"/>
                    <a:lumOff val="25000"/>
                  </a:schemeClr>
                </a:solidFill>
              </a:rPr>
              <a:t>可以保存和加载</a:t>
            </a:r>
            <a:r>
              <a:rPr lang="en-US" altLang="zh-CN" dirty="0">
                <a:solidFill>
                  <a:schemeClr val="tx1">
                    <a:lumMod val="75000"/>
                    <a:lumOff val="25000"/>
                  </a:schemeClr>
                </a:solidFill>
              </a:rPr>
              <a:t>R</a:t>
            </a:r>
            <a:r>
              <a:rPr lang="zh-CN" altLang="zh-CN" dirty="0">
                <a:solidFill>
                  <a:schemeClr val="tx1">
                    <a:lumMod val="75000"/>
                    <a:lumOff val="25000"/>
                  </a:schemeClr>
                </a:solidFill>
              </a:rPr>
              <a:t>语言的</a:t>
            </a:r>
            <a:r>
              <a:rPr lang="zh-CN" altLang="zh-CN" dirty="0" smtClean="0">
                <a:solidFill>
                  <a:schemeClr val="tx1">
                    <a:lumMod val="75000"/>
                    <a:lumOff val="25000"/>
                  </a:schemeClr>
                </a:solidFill>
              </a:rPr>
              <a:t>数据</a:t>
            </a:r>
            <a:r>
              <a:rPr lang="zh-CN" altLang="en-US" dirty="0" smtClean="0">
                <a:solidFill>
                  <a:schemeClr val="tx1">
                    <a:lumMod val="75000"/>
                    <a:lumOff val="25000"/>
                  </a:schemeClr>
                </a:solidFill>
              </a:rPr>
              <a:t>，</a:t>
            </a:r>
            <a:r>
              <a:rPr lang="zh-CN" altLang="zh-CN" dirty="0">
                <a:solidFill>
                  <a:schemeClr val="tx1">
                    <a:lumMod val="75000"/>
                    <a:lumOff val="25000"/>
                  </a:schemeClr>
                </a:solidFill>
              </a:rPr>
              <a:t>与</a:t>
            </a:r>
            <a:r>
              <a:rPr lang="en-US" altLang="zh-CN" dirty="0" err="1">
                <a:solidFill>
                  <a:schemeClr val="tx1">
                    <a:lumMod val="75000"/>
                    <a:lumOff val="25000"/>
                  </a:schemeClr>
                </a:solidFill>
              </a:rPr>
              <a:t>R.data</a:t>
            </a:r>
            <a:r>
              <a:rPr lang="zh-CN" altLang="zh-CN" dirty="0">
                <a:solidFill>
                  <a:schemeClr val="tx1">
                    <a:lumMod val="75000"/>
                    <a:lumOff val="25000"/>
                  </a:schemeClr>
                </a:solidFill>
              </a:rPr>
              <a:t>的交互是通过</a:t>
            </a:r>
            <a:r>
              <a:rPr lang="en-US" altLang="zh-CN" dirty="0">
                <a:solidFill>
                  <a:schemeClr val="tx1">
                    <a:lumMod val="75000"/>
                    <a:lumOff val="25000"/>
                  </a:schemeClr>
                </a:solidFill>
              </a:rPr>
              <a:t>R</a:t>
            </a:r>
            <a:r>
              <a:rPr lang="zh-CN" altLang="zh-CN" dirty="0">
                <a:solidFill>
                  <a:schemeClr val="tx1">
                    <a:lumMod val="75000"/>
                    <a:lumOff val="25000"/>
                  </a:schemeClr>
                </a:solidFill>
              </a:rPr>
              <a:t>语言的</a:t>
            </a:r>
            <a:r>
              <a:rPr lang="en-US" altLang="zh-CN" dirty="0">
                <a:solidFill>
                  <a:schemeClr val="tx1">
                    <a:lumMod val="75000"/>
                    <a:lumOff val="25000"/>
                  </a:schemeClr>
                </a:solidFill>
              </a:rPr>
              <a:t>save( )</a:t>
            </a:r>
            <a:r>
              <a:rPr lang="zh-CN" altLang="zh-CN" dirty="0">
                <a:solidFill>
                  <a:schemeClr val="tx1">
                    <a:lumMod val="75000"/>
                    <a:lumOff val="25000"/>
                  </a:schemeClr>
                </a:solidFill>
              </a:rPr>
              <a:t>函数和</a:t>
            </a:r>
            <a:r>
              <a:rPr lang="en-US" altLang="zh-CN" dirty="0">
                <a:solidFill>
                  <a:schemeClr val="tx1">
                    <a:lumMod val="75000"/>
                    <a:lumOff val="25000"/>
                  </a:schemeClr>
                </a:solidFill>
              </a:rPr>
              <a:t>load()</a:t>
            </a:r>
            <a:r>
              <a:rPr lang="zh-CN" altLang="zh-CN" dirty="0">
                <a:solidFill>
                  <a:schemeClr val="tx1">
                    <a:lumMod val="75000"/>
                    <a:lumOff val="25000"/>
                  </a:schemeClr>
                </a:solidFill>
              </a:rPr>
              <a:t>函数实现的</a:t>
            </a:r>
            <a:endParaRPr lang="en-US" altLang="zh-CN" dirty="0">
              <a:solidFill>
                <a:schemeClr val="tx1">
                  <a:lumMod val="75000"/>
                  <a:lumOff val="25000"/>
                </a:schemeClr>
              </a:solidFill>
            </a:endParaRPr>
          </a:p>
          <a:p>
            <a:pPr marL="285750" indent="-285750">
              <a:lnSpc>
                <a:spcPct val="150000"/>
              </a:lnSpc>
              <a:buFont typeface="Wingdings" panose="05000000000000000000" pitchFamily="2" charset="2"/>
              <a:buChar char="l"/>
            </a:pPr>
            <a:r>
              <a:rPr lang="zh-CN" altLang="zh-CN" dirty="0">
                <a:solidFill>
                  <a:schemeClr val="tx1">
                    <a:lumMod val="75000"/>
                    <a:lumOff val="25000"/>
                  </a:schemeClr>
                </a:solidFill>
              </a:rPr>
              <a:t>能够加载和导出</a:t>
            </a:r>
            <a:r>
              <a:rPr lang="en-US" altLang="zh-CN" dirty="0">
                <a:solidFill>
                  <a:schemeClr val="tx1">
                    <a:lumMod val="75000"/>
                    <a:lumOff val="25000"/>
                  </a:schemeClr>
                </a:solidFill>
              </a:rPr>
              <a:t>.</a:t>
            </a:r>
            <a:r>
              <a:rPr lang="en-US" altLang="zh-CN" dirty="0" err="1">
                <a:solidFill>
                  <a:schemeClr val="tx1">
                    <a:lumMod val="75000"/>
                    <a:lumOff val="25000"/>
                  </a:schemeClr>
                </a:solidFill>
              </a:rPr>
              <a:t>csv</a:t>
            </a:r>
            <a:r>
              <a:rPr lang="zh-CN" altLang="zh-CN" dirty="0">
                <a:solidFill>
                  <a:schemeClr val="tx1">
                    <a:lumMod val="75000"/>
                    <a:lumOff val="25000"/>
                  </a:schemeClr>
                </a:solidFill>
              </a:rPr>
              <a:t>文件（</a:t>
            </a:r>
            <a:r>
              <a:rPr lang="en-US" altLang="zh-CN" dirty="0">
                <a:solidFill>
                  <a:schemeClr val="tx1">
                    <a:lumMod val="75000"/>
                    <a:lumOff val="25000"/>
                  </a:schemeClr>
                </a:solidFill>
              </a:rPr>
              <a:t>write.csv()</a:t>
            </a:r>
            <a:r>
              <a:rPr lang="zh-CN" altLang="zh-CN" dirty="0">
                <a:solidFill>
                  <a:schemeClr val="tx1">
                    <a:lumMod val="75000"/>
                    <a:lumOff val="25000"/>
                  </a:schemeClr>
                </a:solidFill>
              </a:rPr>
              <a:t>函数和</a:t>
            </a:r>
            <a:r>
              <a:rPr lang="en-US" altLang="zh-CN" dirty="0">
                <a:solidFill>
                  <a:schemeClr val="tx1">
                    <a:lumMod val="75000"/>
                    <a:lumOff val="25000"/>
                  </a:schemeClr>
                </a:solidFill>
              </a:rPr>
              <a:t>read.csv()</a:t>
            </a:r>
            <a:r>
              <a:rPr lang="zh-CN" altLang="zh-CN" dirty="0">
                <a:solidFill>
                  <a:schemeClr val="tx1">
                    <a:lumMod val="75000"/>
                    <a:lumOff val="25000"/>
                  </a:schemeClr>
                </a:solidFill>
              </a:rPr>
              <a:t>函数</a:t>
            </a:r>
            <a:r>
              <a:rPr lang="zh-CN" altLang="zh-CN" dirty="0" smtClean="0">
                <a:solidFill>
                  <a:schemeClr val="tx1">
                    <a:lumMod val="75000"/>
                    <a:lumOff val="25000"/>
                  </a:schemeClr>
                </a:solidFill>
              </a:rPr>
              <a:t>）</a:t>
            </a:r>
            <a:endParaRPr lang="en-US" altLang="zh-CN" dirty="0" smtClean="0">
              <a:solidFill>
                <a:schemeClr val="tx1">
                  <a:lumMod val="75000"/>
                  <a:lumOff val="25000"/>
                </a:schemeClr>
              </a:solidFill>
            </a:endParaRPr>
          </a:p>
          <a:p>
            <a:pPr marL="285750" indent="-285750">
              <a:lnSpc>
                <a:spcPct val="150000"/>
              </a:lnSpc>
              <a:buFont typeface="Wingdings" panose="05000000000000000000" pitchFamily="2" charset="2"/>
              <a:buChar char="l"/>
            </a:pPr>
            <a:r>
              <a:rPr lang="zh-CN" altLang="zh-CN" dirty="0">
                <a:solidFill>
                  <a:schemeClr val="tx1">
                    <a:lumMod val="75000"/>
                    <a:lumOff val="25000"/>
                  </a:schemeClr>
                </a:solidFill>
              </a:rPr>
              <a:t>能够导入</a:t>
            </a:r>
            <a:r>
              <a:rPr lang="en-US" altLang="zh-CN" dirty="0">
                <a:solidFill>
                  <a:schemeClr val="tx1">
                    <a:lumMod val="75000"/>
                    <a:lumOff val="25000"/>
                  </a:schemeClr>
                </a:solidFill>
              </a:rPr>
              <a:t>SPSS/SAS/</a:t>
            </a:r>
            <a:r>
              <a:rPr lang="en-US" altLang="zh-CN" dirty="0" err="1">
                <a:solidFill>
                  <a:schemeClr val="tx1">
                    <a:lumMod val="75000"/>
                    <a:lumOff val="25000"/>
                  </a:schemeClr>
                </a:solidFill>
              </a:rPr>
              <a:t>Matlab</a:t>
            </a:r>
            <a:r>
              <a:rPr lang="zh-CN" altLang="zh-CN" dirty="0">
                <a:solidFill>
                  <a:schemeClr val="tx1">
                    <a:lumMod val="75000"/>
                    <a:lumOff val="25000"/>
                  </a:schemeClr>
                </a:solidFill>
              </a:rPr>
              <a:t>等数据</a:t>
            </a:r>
            <a:r>
              <a:rPr lang="zh-CN" altLang="zh-CN" dirty="0" smtClean="0">
                <a:solidFill>
                  <a:schemeClr val="tx1">
                    <a:lumMod val="75000"/>
                    <a:lumOff val="25000"/>
                  </a:schemeClr>
                </a:solidFill>
              </a:rPr>
              <a:t>集</a:t>
            </a:r>
            <a:endParaRPr lang="en-US" altLang="zh-CN" dirty="0" smtClean="0">
              <a:solidFill>
                <a:schemeClr val="tx1">
                  <a:lumMod val="75000"/>
                  <a:lumOff val="25000"/>
                </a:schemeClr>
              </a:solidFill>
            </a:endParaRPr>
          </a:p>
          <a:p>
            <a:pPr marL="285750" indent="-285750">
              <a:lnSpc>
                <a:spcPct val="150000"/>
              </a:lnSpc>
              <a:buFont typeface="Wingdings" panose="05000000000000000000" pitchFamily="2" charset="2"/>
              <a:buChar char="l"/>
            </a:pPr>
            <a:r>
              <a:rPr lang="zh-CN" altLang="zh-CN" dirty="0">
                <a:solidFill>
                  <a:schemeClr val="tx1">
                    <a:lumMod val="75000"/>
                    <a:lumOff val="25000"/>
                  </a:schemeClr>
                </a:solidFill>
              </a:rPr>
              <a:t>可以通过</a:t>
            </a:r>
            <a:r>
              <a:rPr lang="en-US" altLang="zh-CN" dirty="0">
                <a:solidFill>
                  <a:schemeClr val="tx1">
                    <a:lumMod val="75000"/>
                    <a:lumOff val="25000"/>
                  </a:schemeClr>
                </a:solidFill>
              </a:rPr>
              <a:t>RODBC</a:t>
            </a:r>
            <a:r>
              <a:rPr lang="zh-CN" altLang="zh-CN" dirty="0">
                <a:solidFill>
                  <a:schemeClr val="tx1">
                    <a:lumMod val="75000"/>
                    <a:lumOff val="25000"/>
                  </a:schemeClr>
                </a:solidFill>
              </a:rPr>
              <a:t>接口，从数据库中导入</a:t>
            </a:r>
            <a:r>
              <a:rPr lang="zh-CN" altLang="zh-CN" dirty="0" smtClean="0">
                <a:solidFill>
                  <a:schemeClr val="tx1">
                    <a:lumMod val="75000"/>
                    <a:lumOff val="25000"/>
                  </a:schemeClr>
                </a:solidFill>
              </a:rPr>
              <a:t>数据</a:t>
            </a:r>
            <a:endParaRPr lang="en-US" altLang="zh-CN" dirty="0" smtClean="0">
              <a:solidFill>
                <a:schemeClr val="tx1">
                  <a:lumMod val="75000"/>
                  <a:lumOff val="25000"/>
                </a:schemeClr>
              </a:solidFill>
            </a:endParaRPr>
          </a:p>
          <a:p>
            <a:pPr marL="285750" indent="-285750">
              <a:lnSpc>
                <a:spcPct val="150000"/>
              </a:lnSpc>
              <a:buFont typeface="Wingdings" panose="05000000000000000000" pitchFamily="2" charset="2"/>
              <a:buChar char="l"/>
            </a:pPr>
            <a:r>
              <a:rPr lang="zh-CN" altLang="zh-CN" dirty="0">
                <a:solidFill>
                  <a:schemeClr val="tx1">
                    <a:lumMod val="75000"/>
                    <a:lumOff val="25000"/>
                  </a:schemeClr>
                </a:solidFill>
              </a:rPr>
              <a:t>可以通过</a:t>
            </a:r>
            <a:r>
              <a:rPr lang="en-US" altLang="zh-CN" dirty="0" err="1">
                <a:solidFill>
                  <a:schemeClr val="tx1">
                    <a:lumMod val="75000"/>
                    <a:lumOff val="25000"/>
                  </a:schemeClr>
                </a:solidFill>
              </a:rPr>
              <a:t>odbcConnectExcel</a:t>
            </a:r>
            <a:r>
              <a:rPr lang="zh-CN" altLang="zh-CN" dirty="0">
                <a:solidFill>
                  <a:schemeClr val="tx1">
                    <a:lumMod val="75000"/>
                    <a:lumOff val="25000"/>
                  </a:schemeClr>
                </a:solidFill>
              </a:rPr>
              <a:t>接口从</a:t>
            </a:r>
            <a:r>
              <a:rPr lang="en-US" altLang="zh-CN" dirty="0">
                <a:solidFill>
                  <a:schemeClr val="tx1">
                    <a:lumMod val="75000"/>
                    <a:lumOff val="25000"/>
                  </a:schemeClr>
                </a:solidFill>
              </a:rPr>
              <a:t>Excel</a:t>
            </a:r>
            <a:r>
              <a:rPr lang="zh-CN" altLang="zh-CN" dirty="0">
                <a:solidFill>
                  <a:schemeClr val="tx1">
                    <a:lumMod val="75000"/>
                    <a:lumOff val="25000"/>
                  </a:schemeClr>
                </a:solidFill>
              </a:rPr>
              <a:t>表格中导入数据</a:t>
            </a:r>
            <a:endParaRPr lang="zh-CN" altLang="en-US" dirty="0">
              <a:solidFill>
                <a:schemeClr val="tx1">
                  <a:lumMod val="75000"/>
                  <a:lumOff val="25000"/>
                </a:schemeClr>
              </a:solidFill>
            </a:endParaRPr>
          </a:p>
        </p:txBody>
      </p:sp>
      <p:sp>
        <p:nvSpPr>
          <p:cNvPr id="19" name="椭圆 18"/>
          <p:cNvSpPr/>
          <p:nvPr/>
        </p:nvSpPr>
        <p:spPr>
          <a:xfrm>
            <a:off x="3810000" y="1357722"/>
            <a:ext cx="1524000" cy="152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079213" y="1831604"/>
            <a:ext cx="1015022" cy="461665"/>
          </a:xfrm>
          <a:prstGeom prst="rect">
            <a:avLst/>
          </a:prstGeom>
        </p:spPr>
        <p:txBody>
          <a:bodyPr wrap="none">
            <a:spAutoFit/>
          </a:bodyPr>
          <a:lstStyle/>
          <a:p>
            <a:pPr algn="ctr"/>
            <a:r>
              <a:rPr lang="en-US" altLang="zh-CN" sz="2400" b="1" dirty="0" smtClean="0">
                <a:solidFill>
                  <a:schemeClr val="bg1"/>
                </a:solidFill>
              </a:rPr>
              <a:t>R</a:t>
            </a:r>
            <a:r>
              <a:rPr lang="zh-CN" altLang="en-US" sz="2400" b="1" dirty="0" smtClean="0">
                <a:solidFill>
                  <a:schemeClr val="bg1"/>
                </a:solidFill>
              </a:rPr>
              <a:t>语言</a:t>
            </a:r>
            <a:endParaRPr lang="zh-CN" altLang="en-US" sz="2400" b="1" dirty="0">
              <a:solidFill>
                <a:schemeClr val="accent4"/>
              </a:solidFill>
            </a:endParaRPr>
          </a:p>
        </p:txBody>
      </p:sp>
      <p:sp>
        <p:nvSpPr>
          <p:cNvPr id="21" name="任意多边形 20"/>
          <p:cNvSpPr/>
          <p:nvPr/>
        </p:nvSpPr>
        <p:spPr>
          <a:xfrm>
            <a:off x="3018408" y="2022752"/>
            <a:ext cx="816050" cy="417251"/>
          </a:xfrm>
          <a:custGeom>
            <a:avLst/>
            <a:gdLst>
              <a:gd name="connsiteX0" fmla="*/ 781235 w 781235"/>
              <a:gd name="connsiteY0" fmla="*/ 0 h 417251"/>
              <a:gd name="connsiteX1" fmla="*/ 346229 w 781235"/>
              <a:gd name="connsiteY1" fmla="*/ 97655 h 417251"/>
              <a:gd name="connsiteX2" fmla="*/ 0 w 781235"/>
              <a:gd name="connsiteY2" fmla="*/ 417251 h 417251"/>
            </a:gdLst>
            <a:ahLst/>
            <a:cxnLst>
              <a:cxn ang="0">
                <a:pos x="connsiteX0" y="connsiteY0"/>
              </a:cxn>
              <a:cxn ang="0">
                <a:pos x="connsiteX1" y="connsiteY1"/>
              </a:cxn>
              <a:cxn ang="0">
                <a:pos x="connsiteX2" y="connsiteY2"/>
              </a:cxn>
            </a:cxnLst>
            <a:rect l="l" t="t" r="r" b="b"/>
            <a:pathLst>
              <a:path w="781235" h="417251">
                <a:moveTo>
                  <a:pt x="781235" y="0"/>
                </a:moveTo>
                <a:cubicBezTo>
                  <a:pt x="628835" y="14056"/>
                  <a:pt x="476435" y="28113"/>
                  <a:pt x="346229" y="97655"/>
                </a:cubicBezTo>
                <a:cubicBezTo>
                  <a:pt x="216023" y="167197"/>
                  <a:pt x="108011" y="292224"/>
                  <a:pt x="0" y="417251"/>
                </a:cubicBez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H="1">
            <a:off x="5327255" y="2022752"/>
            <a:ext cx="816050" cy="417251"/>
          </a:xfrm>
          <a:custGeom>
            <a:avLst/>
            <a:gdLst>
              <a:gd name="connsiteX0" fmla="*/ 781235 w 781235"/>
              <a:gd name="connsiteY0" fmla="*/ 0 h 417251"/>
              <a:gd name="connsiteX1" fmla="*/ 346229 w 781235"/>
              <a:gd name="connsiteY1" fmla="*/ 97655 h 417251"/>
              <a:gd name="connsiteX2" fmla="*/ 0 w 781235"/>
              <a:gd name="connsiteY2" fmla="*/ 417251 h 417251"/>
            </a:gdLst>
            <a:ahLst/>
            <a:cxnLst>
              <a:cxn ang="0">
                <a:pos x="connsiteX0" y="connsiteY0"/>
              </a:cxn>
              <a:cxn ang="0">
                <a:pos x="connsiteX1" y="connsiteY1"/>
              </a:cxn>
              <a:cxn ang="0">
                <a:pos x="connsiteX2" y="connsiteY2"/>
              </a:cxn>
            </a:cxnLst>
            <a:rect l="l" t="t" r="r" b="b"/>
            <a:pathLst>
              <a:path w="781235" h="417251">
                <a:moveTo>
                  <a:pt x="781235" y="0"/>
                </a:moveTo>
                <a:cubicBezTo>
                  <a:pt x="628835" y="14056"/>
                  <a:pt x="476435" y="28113"/>
                  <a:pt x="346229" y="97655"/>
                </a:cubicBezTo>
                <a:cubicBezTo>
                  <a:pt x="216023" y="167197"/>
                  <a:pt x="108011" y="292224"/>
                  <a:pt x="0" y="417251"/>
                </a:cubicBez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1272283" y="2030932"/>
            <a:ext cx="1765067" cy="861134"/>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6124321" y="2030932"/>
            <a:ext cx="1765067" cy="861134"/>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692292" y="2209003"/>
            <a:ext cx="800219" cy="461665"/>
          </a:xfrm>
          <a:prstGeom prst="rect">
            <a:avLst/>
          </a:prstGeom>
        </p:spPr>
        <p:txBody>
          <a:bodyPr wrap="none">
            <a:spAutoFit/>
          </a:bodyPr>
          <a:lstStyle/>
          <a:p>
            <a:pPr algn="ctr"/>
            <a:r>
              <a:rPr lang="zh-CN" altLang="en-US" sz="2400" b="1" dirty="0">
                <a:solidFill>
                  <a:schemeClr val="bg1"/>
                </a:solidFill>
              </a:rPr>
              <a:t>读取</a:t>
            </a:r>
            <a:endParaRPr lang="zh-CN" altLang="en-US" sz="2400" b="1" dirty="0">
              <a:solidFill>
                <a:schemeClr val="bg1"/>
              </a:solidFill>
            </a:endParaRPr>
          </a:p>
        </p:txBody>
      </p:sp>
      <p:sp>
        <p:nvSpPr>
          <p:cNvPr id="26" name="矩形 25"/>
          <p:cNvSpPr/>
          <p:nvPr/>
        </p:nvSpPr>
        <p:spPr>
          <a:xfrm>
            <a:off x="6657544" y="2209003"/>
            <a:ext cx="800219" cy="461665"/>
          </a:xfrm>
          <a:prstGeom prst="rect">
            <a:avLst/>
          </a:prstGeom>
        </p:spPr>
        <p:txBody>
          <a:bodyPr wrap="none">
            <a:spAutoFit/>
          </a:bodyPr>
          <a:lstStyle/>
          <a:p>
            <a:pPr algn="ctr"/>
            <a:r>
              <a:rPr lang="zh-CN" altLang="en-US" sz="2400" b="1" dirty="0" smtClean="0">
                <a:solidFill>
                  <a:schemeClr val="bg1"/>
                </a:solidFill>
              </a:rPr>
              <a:t>存储</a:t>
            </a:r>
            <a:endParaRPr lang="zh-CN" altLang="en-US" sz="2400" b="1" dirty="0">
              <a:solidFill>
                <a:schemeClr val="bg1"/>
              </a:solidFill>
            </a:endParaRPr>
          </a:p>
        </p:txBody>
      </p:sp>
      <p:pic>
        <p:nvPicPr>
          <p:cNvPr id="2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3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99641"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.1</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语言简介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7" name="文本框 6"/>
          <p:cNvSpPr txBox="1"/>
          <p:nvPr/>
        </p:nvSpPr>
        <p:spPr>
          <a:xfrm>
            <a:off x="427580" y="896850"/>
            <a:ext cx="2550698"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丰富的</a:t>
            </a:r>
            <a:r>
              <a:rPr lang="zh-CN" altLang="zh-CN" b="1" dirty="0" smtClean="0">
                <a:solidFill>
                  <a:srgbClr val="3D89BC"/>
                </a:solidFill>
              </a:rPr>
              <a:t>数据</a:t>
            </a:r>
            <a:r>
              <a:rPr lang="zh-CN" altLang="en-US" b="1" dirty="0" smtClean="0">
                <a:solidFill>
                  <a:srgbClr val="3D89BC"/>
                </a:solidFill>
              </a:rPr>
              <a:t>处理功能</a:t>
            </a:r>
            <a:endParaRPr lang="zh-CN" altLang="en-US" b="1" dirty="0">
              <a:solidFill>
                <a:srgbClr val="3D89BC"/>
              </a:solidFill>
            </a:endParaRPr>
          </a:p>
        </p:txBody>
      </p:sp>
      <p:sp>
        <p:nvSpPr>
          <p:cNvPr id="27" name="矩形 26"/>
          <p:cNvSpPr/>
          <p:nvPr/>
        </p:nvSpPr>
        <p:spPr>
          <a:xfrm>
            <a:off x="404048" y="1266182"/>
            <a:ext cx="8854251" cy="507831"/>
          </a:xfrm>
          <a:prstGeom prst="rect">
            <a:avLst/>
          </a:prstGeom>
        </p:spPr>
        <p:txBody>
          <a:bodyPr wrap="square">
            <a:spAutoFit/>
          </a:bodyPr>
          <a:lstStyle/>
          <a:p>
            <a:pPr>
              <a:lnSpc>
                <a:spcPct val="150000"/>
              </a:lnSpc>
            </a:pPr>
            <a:r>
              <a:rPr lang="zh-CN" altLang="zh-CN" dirty="0">
                <a:solidFill>
                  <a:schemeClr val="tx1">
                    <a:lumMod val="75000"/>
                    <a:lumOff val="25000"/>
                  </a:schemeClr>
                </a:solidFill>
              </a:rPr>
              <a:t>数据挖掘中，需要花</a:t>
            </a:r>
            <a:r>
              <a:rPr lang="en-US" altLang="zh-CN" dirty="0">
                <a:solidFill>
                  <a:schemeClr val="tx1">
                    <a:lumMod val="75000"/>
                    <a:lumOff val="25000"/>
                  </a:schemeClr>
                </a:solidFill>
              </a:rPr>
              <a:t>70%</a:t>
            </a:r>
            <a:r>
              <a:rPr lang="zh-CN" altLang="zh-CN" dirty="0">
                <a:solidFill>
                  <a:schemeClr val="tx1">
                    <a:lumMod val="75000"/>
                    <a:lumOff val="25000"/>
                  </a:schemeClr>
                </a:solidFill>
              </a:rPr>
              <a:t>以上的时间在数据处理</a:t>
            </a:r>
            <a:r>
              <a:rPr lang="zh-CN" altLang="zh-CN" dirty="0" smtClean="0">
                <a:solidFill>
                  <a:schemeClr val="tx1">
                    <a:lumMod val="75000"/>
                    <a:lumOff val="25000"/>
                  </a:schemeClr>
                </a:solidFill>
              </a:rPr>
              <a:t>上</a:t>
            </a:r>
            <a:r>
              <a:rPr lang="zh-CN" altLang="en-US" dirty="0" smtClean="0">
                <a:solidFill>
                  <a:schemeClr val="tx1">
                    <a:lumMod val="75000"/>
                    <a:lumOff val="25000"/>
                  </a:schemeClr>
                </a:solidFill>
              </a:rPr>
              <a:t>，</a:t>
            </a:r>
            <a:r>
              <a:rPr lang="en-US" altLang="zh-CN" dirty="0" smtClean="0">
                <a:solidFill>
                  <a:schemeClr val="tx1">
                    <a:lumMod val="75000"/>
                    <a:lumOff val="25000"/>
                  </a:schemeClr>
                </a:solidFill>
              </a:rPr>
              <a:t>R</a:t>
            </a:r>
            <a:r>
              <a:rPr lang="zh-CN" altLang="en-US" dirty="0">
                <a:solidFill>
                  <a:schemeClr val="tx1">
                    <a:lumMod val="75000"/>
                    <a:lumOff val="25000"/>
                  </a:schemeClr>
                </a:solidFill>
              </a:rPr>
              <a:t>语言</a:t>
            </a:r>
            <a:r>
              <a:rPr lang="zh-CN" altLang="zh-CN" dirty="0" smtClean="0">
                <a:solidFill>
                  <a:schemeClr val="tx1">
                    <a:lumMod val="75000"/>
                    <a:lumOff val="25000"/>
                  </a:schemeClr>
                </a:solidFill>
              </a:rPr>
              <a:t>提供丰富</a:t>
            </a:r>
            <a:r>
              <a:rPr lang="zh-CN" altLang="zh-CN" dirty="0">
                <a:solidFill>
                  <a:schemeClr val="tx1">
                    <a:lumMod val="75000"/>
                    <a:lumOff val="25000"/>
                  </a:schemeClr>
                </a:solidFill>
              </a:rPr>
              <a:t>的数据处理功能</a:t>
            </a:r>
            <a:endParaRPr lang="zh-CN" altLang="en-US" dirty="0">
              <a:solidFill>
                <a:schemeClr val="tx1">
                  <a:lumMod val="75000"/>
                  <a:lumOff val="25000"/>
                </a:schemeClr>
              </a:solidFill>
            </a:endParaRPr>
          </a:p>
        </p:txBody>
      </p:sp>
      <p:sp>
        <p:nvSpPr>
          <p:cNvPr id="28" name="矩形 27"/>
          <p:cNvSpPr/>
          <p:nvPr/>
        </p:nvSpPr>
        <p:spPr>
          <a:xfrm>
            <a:off x="1593794" y="2037963"/>
            <a:ext cx="6005115" cy="457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86825" y="2037963"/>
            <a:ext cx="835957" cy="45796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筛选</a:t>
            </a:r>
            <a:endParaRPr lang="zh-CN" altLang="en-US" sz="2400" b="1" dirty="0"/>
          </a:p>
        </p:txBody>
      </p:sp>
      <p:sp>
        <p:nvSpPr>
          <p:cNvPr id="30" name="矩形 29"/>
          <p:cNvSpPr/>
          <p:nvPr/>
        </p:nvSpPr>
        <p:spPr>
          <a:xfrm>
            <a:off x="1593794" y="2043837"/>
            <a:ext cx="6005114" cy="458908"/>
          </a:xfrm>
          <a:prstGeom prst="rect">
            <a:avLst/>
          </a:prstGeom>
        </p:spPr>
        <p:txBody>
          <a:bodyPr wrap="square">
            <a:spAutoFit/>
          </a:bodyPr>
          <a:lstStyle/>
          <a:p>
            <a:pPr>
              <a:lnSpc>
                <a:spcPct val="150000"/>
              </a:lnSpc>
            </a:pPr>
            <a:r>
              <a:rPr lang="en-US" altLang="zh-CN" dirty="0">
                <a:solidFill>
                  <a:schemeClr val="tx1">
                    <a:lumMod val="75000"/>
                    <a:lumOff val="25000"/>
                  </a:schemeClr>
                </a:solidFill>
              </a:rPr>
              <a:t>filter() </a:t>
            </a:r>
            <a:r>
              <a:rPr lang="zh-CN" altLang="zh-CN" dirty="0">
                <a:solidFill>
                  <a:schemeClr val="tx1">
                    <a:lumMod val="75000"/>
                    <a:lumOff val="25000"/>
                  </a:schemeClr>
                </a:solidFill>
              </a:rPr>
              <a:t>按给定的逻辑判断筛选出符合要求的子数据</a:t>
            </a:r>
            <a:r>
              <a:rPr lang="zh-CN" altLang="zh-CN" dirty="0" smtClean="0">
                <a:solidFill>
                  <a:schemeClr val="tx1">
                    <a:lumMod val="75000"/>
                    <a:lumOff val="25000"/>
                  </a:schemeClr>
                </a:solidFill>
              </a:rPr>
              <a:t>集</a:t>
            </a:r>
            <a:endParaRPr lang="zh-CN" altLang="en-US" dirty="0">
              <a:solidFill>
                <a:schemeClr val="tx1">
                  <a:lumMod val="75000"/>
                  <a:lumOff val="25000"/>
                </a:schemeClr>
              </a:solidFill>
            </a:endParaRPr>
          </a:p>
        </p:txBody>
      </p:sp>
      <p:sp>
        <p:nvSpPr>
          <p:cNvPr id="38" name="矩形 37"/>
          <p:cNvSpPr/>
          <p:nvPr/>
        </p:nvSpPr>
        <p:spPr>
          <a:xfrm>
            <a:off x="1593794" y="2690420"/>
            <a:ext cx="6005115" cy="457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86825" y="2681367"/>
            <a:ext cx="835957" cy="45796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排列</a:t>
            </a:r>
            <a:endParaRPr lang="zh-CN" altLang="en-US" sz="2400" b="1" dirty="0"/>
          </a:p>
        </p:txBody>
      </p:sp>
      <p:sp>
        <p:nvSpPr>
          <p:cNvPr id="40" name="矩形 39"/>
          <p:cNvSpPr/>
          <p:nvPr/>
        </p:nvSpPr>
        <p:spPr>
          <a:xfrm>
            <a:off x="1610002" y="2645494"/>
            <a:ext cx="6005114" cy="458908"/>
          </a:xfrm>
          <a:prstGeom prst="rect">
            <a:avLst/>
          </a:prstGeom>
        </p:spPr>
        <p:txBody>
          <a:bodyPr wrap="square">
            <a:spAutoFit/>
          </a:bodyPr>
          <a:lstStyle/>
          <a:p>
            <a:pPr>
              <a:lnSpc>
                <a:spcPct val="150000"/>
              </a:lnSpc>
            </a:pPr>
            <a:r>
              <a:rPr lang="en-US" altLang="zh-CN" dirty="0">
                <a:solidFill>
                  <a:schemeClr val="tx1">
                    <a:lumMod val="75000"/>
                    <a:lumOff val="25000"/>
                  </a:schemeClr>
                </a:solidFill>
              </a:rPr>
              <a:t>arrange() </a:t>
            </a:r>
            <a:r>
              <a:rPr lang="zh-CN" altLang="zh-CN" dirty="0">
                <a:solidFill>
                  <a:schemeClr val="tx1">
                    <a:lumMod val="75000"/>
                    <a:lumOff val="25000"/>
                  </a:schemeClr>
                </a:solidFill>
              </a:rPr>
              <a:t>按给定的列名依次对行进行排序</a:t>
            </a:r>
            <a:endParaRPr lang="zh-CN" altLang="en-US" dirty="0">
              <a:solidFill>
                <a:schemeClr val="tx1">
                  <a:lumMod val="75000"/>
                  <a:lumOff val="25000"/>
                </a:schemeClr>
              </a:solidFill>
            </a:endParaRPr>
          </a:p>
        </p:txBody>
      </p:sp>
      <p:sp>
        <p:nvSpPr>
          <p:cNvPr id="41" name="矩形 40"/>
          <p:cNvSpPr/>
          <p:nvPr/>
        </p:nvSpPr>
        <p:spPr>
          <a:xfrm>
            <a:off x="1593794" y="3333363"/>
            <a:ext cx="6005115" cy="457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86825" y="3324771"/>
            <a:ext cx="835957" cy="45796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选择</a:t>
            </a:r>
            <a:endParaRPr lang="zh-CN" altLang="en-US" sz="2400" b="1" dirty="0"/>
          </a:p>
        </p:txBody>
      </p:sp>
      <p:sp>
        <p:nvSpPr>
          <p:cNvPr id="43" name="矩形 42"/>
          <p:cNvSpPr/>
          <p:nvPr/>
        </p:nvSpPr>
        <p:spPr>
          <a:xfrm>
            <a:off x="1593795" y="3339237"/>
            <a:ext cx="6005114" cy="458908"/>
          </a:xfrm>
          <a:prstGeom prst="rect">
            <a:avLst/>
          </a:prstGeom>
        </p:spPr>
        <p:txBody>
          <a:bodyPr wrap="square">
            <a:spAutoFit/>
          </a:bodyPr>
          <a:lstStyle/>
          <a:p>
            <a:pPr>
              <a:lnSpc>
                <a:spcPct val="150000"/>
              </a:lnSpc>
            </a:pPr>
            <a:r>
              <a:rPr lang="en-US" altLang="zh-CN" dirty="0">
                <a:solidFill>
                  <a:schemeClr val="tx1">
                    <a:lumMod val="75000"/>
                    <a:lumOff val="25000"/>
                  </a:schemeClr>
                </a:solidFill>
              </a:rPr>
              <a:t>select() </a:t>
            </a:r>
            <a:r>
              <a:rPr lang="zh-CN" altLang="zh-CN" dirty="0">
                <a:solidFill>
                  <a:schemeClr val="tx1">
                    <a:lumMod val="75000"/>
                    <a:lumOff val="25000"/>
                  </a:schemeClr>
                </a:solidFill>
              </a:rPr>
              <a:t>用列名作参数来选择子数据集</a:t>
            </a:r>
            <a:endParaRPr lang="zh-CN" altLang="en-US" dirty="0">
              <a:solidFill>
                <a:schemeClr val="tx1">
                  <a:lumMod val="75000"/>
                  <a:lumOff val="25000"/>
                </a:schemeClr>
              </a:solidFill>
            </a:endParaRPr>
          </a:p>
        </p:txBody>
      </p:sp>
      <p:sp>
        <p:nvSpPr>
          <p:cNvPr id="44" name="矩形 43"/>
          <p:cNvSpPr/>
          <p:nvPr/>
        </p:nvSpPr>
        <p:spPr>
          <a:xfrm>
            <a:off x="1593794" y="3985820"/>
            <a:ext cx="6005115" cy="457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86825" y="3968175"/>
            <a:ext cx="835957" cy="45796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变形</a:t>
            </a:r>
            <a:endParaRPr lang="zh-CN" altLang="en-US" sz="2400" b="1" dirty="0"/>
          </a:p>
        </p:txBody>
      </p:sp>
      <p:sp>
        <p:nvSpPr>
          <p:cNvPr id="46" name="矩形 45"/>
          <p:cNvSpPr/>
          <p:nvPr/>
        </p:nvSpPr>
        <p:spPr>
          <a:xfrm>
            <a:off x="1610002" y="3940894"/>
            <a:ext cx="6005114" cy="458908"/>
          </a:xfrm>
          <a:prstGeom prst="rect">
            <a:avLst/>
          </a:prstGeom>
        </p:spPr>
        <p:txBody>
          <a:bodyPr wrap="square">
            <a:spAutoFit/>
          </a:bodyPr>
          <a:lstStyle/>
          <a:p>
            <a:pPr>
              <a:lnSpc>
                <a:spcPct val="150000"/>
              </a:lnSpc>
            </a:pPr>
            <a:r>
              <a:rPr lang="en-US" altLang="zh-CN" dirty="0">
                <a:solidFill>
                  <a:schemeClr val="tx1">
                    <a:lumMod val="75000"/>
                    <a:lumOff val="25000"/>
                  </a:schemeClr>
                </a:solidFill>
              </a:rPr>
              <a:t>mutate()</a:t>
            </a:r>
            <a:r>
              <a:rPr lang="zh-CN" altLang="en-US" dirty="0">
                <a:solidFill>
                  <a:schemeClr val="tx1">
                    <a:lumMod val="75000"/>
                    <a:lumOff val="25000"/>
                  </a:schemeClr>
                </a:solidFill>
              </a:rPr>
              <a:t>或</a:t>
            </a:r>
            <a:r>
              <a:rPr lang="en-US" altLang="zh-CN" dirty="0">
                <a:solidFill>
                  <a:schemeClr val="tx1">
                    <a:lumMod val="75000"/>
                    <a:lumOff val="25000"/>
                  </a:schemeClr>
                </a:solidFill>
              </a:rPr>
              <a:t>transformation()</a:t>
            </a:r>
            <a:r>
              <a:rPr lang="zh-CN" altLang="en-US" dirty="0">
                <a:solidFill>
                  <a:schemeClr val="tx1">
                    <a:lumMod val="75000"/>
                    <a:lumOff val="25000"/>
                  </a:schemeClr>
                </a:solidFill>
              </a:rPr>
              <a:t>用来进行列变形</a:t>
            </a:r>
            <a:endParaRPr lang="zh-CN" altLang="en-US" dirty="0">
              <a:solidFill>
                <a:schemeClr val="tx1">
                  <a:lumMod val="75000"/>
                  <a:lumOff val="25000"/>
                </a:schemeClr>
              </a:solidFill>
            </a:endParaRPr>
          </a:p>
        </p:txBody>
      </p:sp>
      <p:sp>
        <p:nvSpPr>
          <p:cNvPr id="47" name="矩形 46"/>
          <p:cNvSpPr/>
          <p:nvPr/>
        </p:nvSpPr>
        <p:spPr>
          <a:xfrm>
            <a:off x="1593794" y="4602524"/>
            <a:ext cx="6005115" cy="457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486825" y="4611579"/>
            <a:ext cx="835957" cy="45796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汇总</a:t>
            </a:r>
            <a:endParaRPr lang="zh-CN" altLang="en-US" sz="2400" b="1" dirty="0"/>
          </a:p>
        </p:txBody>
      </p:sp>
      <p:sp>
        <p:nvSpPr>
          <p:cNvPr id="49" name="矩形 48"/>
          <p:cNvSpPr/>
          <p:nvPr/>
        </p:nvSpPr>
        <p:spPr>
          <a:xfrm>
            <a:off x="1593794" y="4608398"/>
            <a:ext cx="6005114" cy="458908"/>
          </a:xfrm>
          <a:prstGeom prst="rect">
            <a:avLst/>
          </a:prstGeom>
        </p:spPr>
        <p:txBody>
          <a:bodyPr wrap="square">
            <a:spAutoFit/>
          </a:bodyPr>
          <a:lstStyle/>
          <a:p>
            <a:pPr>
              <a:lnSpc>
                <a:spcPct val="150000"/>
              </a:lnSpc>
            </a:pPr>
            <a:r>
              <a:rPr lang="en-US" altLang="zh-CN" dirty="0" err="1">
                <a:solidFill>
                  <a:schemeClr val="tx1">
                    <a:lumMod val="75000"/>
                    <a:lumOff val="25000"/>
                  </a:schemeClr>
                </a:solidFill>
              </a:rPr>
              <a:t>summarise</a:t>
            </a:r>
            <a:r>
              <a:rPr lang="en-US" altLang="zh-CN" dirty="0">
                <a:solidFill>
                  <a:schemeClr val="tx1">
                    <a:lumMod val="75000"/>
                    <a:lumOff val="25000"/>
                  </a:schemeClr>
                </a:solidFill>
              </a:rPr>
              <a:t>()</a:t>
            </a:r>
            <a:r>
              <a:rPr lang="zh-CN" altLang="en-US" dirty="0">
                <a:solidFill>
                  <a:schemeClr val="tx1">
                    <a:lumMod val="75000"/>
                    <a:lumOff val="25000"/>
                  </a:schemeClr>
                </a:solidFill>
              </a:rPr>
              <a:t>进行汇总操作，返回一维结果</a:t>
            </a:r>
            <a:endParaRPr lang="zh-CN" altLang="en-US" dirty="0">
              <a:solidFill>
                <a:schemeClr val="tx1">
                  <a:lumMod val="75000"/>
                  <a:lumOff val="25000"/>
                </a:schemeClr>
              </a:solidFill>
            </a:endParaRPr>
          </a:p>
        </p:txBody>
      </p:sp>
      <p:sp>
        <p:nvSpPr>
          <p:cNvPr id="50" name="矩形 49"/>
          <p:cNvSpPr/>
          <p:nvPr/>
        </p:nvSpPr>
        <p:spPr>
          <a:xfrm>
            <a:off x="1610001" y="5254981"/>
            <a:ext cx="6005115" cy="4579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486825" y="5254981"/>
            <a:ext cx="835957" cy="45796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分组</a:t>
            </a:r>
            <a:endParaRPr lang="zh-CN" altLang="en-US" sz="2400" b="1" dirty="0"/>
          </a:p>
        </p:txBody>
      </p:sp>
      <p:sp>
        <p:nvSpPr>
          <p:cNvPr id="52" name="矩形 51"/>
          <p:cNvSpPr/>
          <p:nvPr/>
        </p:nvSpPr>
        <p:spPr>
          <a:xfrm>
            <a:off x="1593794" y="5210055"/>
            <a:ext cx="6005114" cy="458908"/>
          </a:xfrm>
          <a:prstGeom prst="rect">
            <a:avLst/>
          </a:prstGeom>
        </p:spPr>
        <p:txBody>
          <a:bodyPr wrap="square">
            <a:spAutoFit/>
          </a:bodyPr>
          <a:lstStyle/>
          <a:p>
            <a:pPr>
              <a:lnSpc>
                <a:spcPct val="150000"/>
              </a:lnSpc>
            </a:pPr>
            <a:r>
              <a:rPr lang="zh-CN" altLang="zh-CN" dirty="0">
                <a:solidFill>
                  <a:schemeClr val="tx1">
                    <a:lumMod val="75000"/>
                    <a:lumOff val="25000"/>
                  </a:schemeClr>
                </a:solidFill>
              </a:rPr>
              <a:t>分组动作</a:t>
            </a:r>
            <a:r>
              <a:rPr lang="en-US" altLang="zh-CN" dirty="0">
                <a:solidFill>
                  <a:schemeClr val="tx1">
                    <a:lumMod val="75000"/>
                    <a:lumOff val="25000"/>
                  </a:schemeClr>
                </a:solidFill>
              </a:rPr>
              <a:t> </a:t>
            </a:r>
            <a:r>
              <a:rPr lang="en-US" altLang="zh-CN" dirty="0" err="1">
                <a:solidFill>
                  <a:schemeClr val="tx1">
                    <a:lumMod val="75000"/>
                    <a:lumOff val="25000"/>
                  </a:schemeClr>
                </a:solidFill>
              </a:rPr>
              <a:t>group_by</a:t>
            </a:r>
            <a:r>
              <a:rPr lang="en-US" altLang="zh-CN" dirty="0">
                <a:solidFill>
                  <a:schemeClr val="tx1">
                    <a:lumMod val="75000"/>
                    <a:lumOff val="25000"/>
                  </a:schemeClr>
                </a:solidFill>
              </a:rPr>
              <a:t>()</a:t>
            </a:r>
            <a:endParaRPr lang="zh-CN" altLang="en-US" dirty="0">
              <a:solidFill>
                <a:schemeClr val="tx1">
                  <a:lumMod val="75000"/>
                  <a:lumOff val="25000"/>
                </a:schemeClr>
              </a:solidFill>
            </a:endParaRPr>
          </a:p>
        </p:txBody>
      </p:sp>
      <p:pic>
        <p:nvPicPr>
          <p:cNvPr id="3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3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199641" cy="415498"/>
          </a:xfrm>
          <a:prstGeom prst="rect">
            <a:avLst/>
          </a:prstGeom>
          <a:noFill/>
        </p:spPr>
        <p:txBody>
          <a:bodyPr wrap="none" rtlCol="0">
            <a:spAutoFit/>
          </a:bodyPr>
          <a:lstStyle/>
          <a:p>
            <a:r>
              <a:rPr lang="en-US" altLang="zh-CN" sz="2100" b="1" spc="225" dirty="0">
                <a:solidFill>
                  <a:prstClr val="white"/>
                </a:solidFill>
              </a:rPr>
              <a:t>5</a:t>
            </a:r>
            <a:r>
              <a:rPr lang="en-US" altLang="zh-CN" sz="2100" b="1" spc="225" dirty="0" smtClean="0">
                <a:solidFill>
                  <a:prstClr val="white"/>
                </a:solidFill>
              </a:rPr>
              <a:t>.1</a:t>
            </a:r>
            <a:r>
              <a:rPr lang="zh-CN" altLang="en-US" sz="2100" b="1" spc="225" dirty="0" smtClean="0">
                <a:solidFill>
                  <a:prstClr val="white"/>
                </a:solidFill>
              </a:rPr>
              <a:t> </a:t>
            </a:r>
            <a:r>
              <a:rPr lang="en-US" altLang="zh-CN" sz="2100" b="1" spc="225" dirty="0" smtClean="0">
                <a:solidFill>
                  <a:prstClr val="white"/>
                </a:solidFill>
              </a:rPr>
              <a:t>R</a:t>
            </a:r>
            <a:r>
              <a:rPr lang="zh-CN" altLang="en-US" sz="2100" b="1" spc="225" dirty="0" smtClean="0">
                <a:solidFill>
                  <a:prstClr val="white"/>
                </a:solidFill>
              </a:rPr>
              <a:t>语言简介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7" name="文本框 6"/>
          <p:cNvSpPr txBox="1"/>
          <p:nvPr/>
        </p:nvSpPr>
        <p:spPr>
          <a:xfrm>
            <a:off x="433181" y="783517"/>
            <a:ext cx="2550698"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dirty="0">
                <a:solidFill>
                  <a:srgbClr val="3D89BC"/>
                </a:solidFill>
              </a:rPr>
              <a:t>丰富的</a:t>
            </a:r>
            <a:r>
              <a:rPr lang="zh-CN" altLang="zh-CN" b="1" dirty="0" smtClean="0">
                <a:solidFill>
                  <a:srgbClr val="3D89BC"/>
                </a:solidFill>
              </a:rPr>
              <a:t>数据</a:t>
            </a:r>
            <a:r>
              <a:rPr lang="zh-CN" altLang="en-US" b="1" dirty="0" smtClean="0">
                <a:solidFill>
                  <a:srgbClr val="3D89BC"/>
                </a:solidFill>
              </a:rPr>
              <a:t>处理能力</a:t>
            </a:r>
            <a:endParaRPr lang="zh-CN" altLang="en-US" b="1" dirty="0">
              <a:solidFill>
                <a:srgbClr val="3D89BC"/>
              </a:solidFill>
            </a:endParaRPr>
          </a:p>
        </p:txBody>
      </p:sp>
      <p:sp>
        <p:nvSpPr>
          <p:cNvPr id="31" name="矩形 30"/>
          <p:cNvSpPr/>
          <p:nvPr/>
        </p:nvSpPr>
        <p:spPr>
          <a:xfrm>
            <a:off x="2326082" y="1276881"/>
            <a:ext cx="6295401" cy="438752"/>
          </a:xfrm>
          <a:prstGeom prst="rect">
            <a:avLst/>
          </a:prstGeom>
          <a:solidFill>
            <a:schemeClr val="bg1">
              <a:lumMod val="9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326082" y="1876910"/>
            <a:ext cx="6295401" cy="438752"/>
          </a:xfrm>
          <a:prstGeom prst="rect">
            <a:avLst/>
          </a:prstGeom>
          <a:solidFill>
            <a:schemeClr val="bg1">
              <a:lumMod val="9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326082" y="2464939"/>
            <a:ext cx="6295401" cy="438752"/>
          </a:xfrm>
          <a:prstGeom prst="rect">
            <a:avLst/>
          </a:prstGeom>
          <a:solidFill>
            <a:schemeClr val="bg1">
              <a:lumMod val="9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326082" y="3060449"/>
            <a:ext cx="6295401" cy="438752"/>
          </a:xfrm>
          <a:prstGeom prst="rect">
            <a:avLst/>
          </a:prstGeom>
          <a:solidFill>
            <a:schemeClr val="bg1">
              <a:lumMod val="9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326082" y="3662523"/>
            <a:ext cx="6295401" cy="438752"/>
          </a:xfrm>
          <a:prstGeom prst="rect">
            <a:avLst/>
          </a:prstGeom>
          <a:solidFill>
            <a:schemeClr val="bg1">
              <a:lumMod val="9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35383" y="1289581"/>
            <a:ext cx="1582975" cy="438752"/>
          </a:xfrm>
          <a:prstGeom prst="rect">
            <a:avLst/>
          </a:prstGeom>
          <a:solidFill>
            <a:schemeClr val="tx1">
              <a:lumMod val="75000"/>
              <a:lumOff val="2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向量</a:t>
            </a:r>
            <a:endParaRPr lang="zh-CN" altLang="en-US" dirty="0"/>
          </a:p>
        </p:txBody>
      </p:sp>
      <p:sp>
        <p:nvSpPr>
          <p:cNvPr id="37" name="矩形 36"/>
          <p:cNvSpPr/>
          <p:nvPr/>
        </p:nvSpPr>
        <p:spPr>
          <a:xfrm>
            <a:off x="535383" y="1884030"/>
            <a:ext cx="1582975" cy="438752"/>
          </a:xfrm>
          <a:prstGeom prst="rect">
            <a:avLst/>
          </a:prstGeom>
          <a:solidFill>
            <a:srgbClr val="3D89BC"/>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因子</a:t>
            </a:r>
            <a:endParaRPr lang="zh-CN" altLang="en-US" dirty="0"/>
          </a:p>
        </p:txBody>
      </p:sp>
      <p:sp>
        <p:nvSpPr>
          <p:cNvPr id="53" name="矩形 52"/>
          <p:cNvSpPr/>
          <p:nvPr/>
        </p:nvSpPr>
        <p:spPr>
          <a:xfrm>
            <a:off x="535383" y="2478479"/>
            <a:ext cx="1582975" cy="438752"/>
          </a:xfrm>
          <a:prstGeom prst="rect">
            <a:avLst/>
          </a:prstGeom>
          <a:solidFill>
            <a:schemeClr val="tx1">
              <a:lumMod val="75000"/>
              <a:lumOff val="2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数组</a:t>
            </a:r>
            <a:endParaRPr lang="zh-CN" altLang="en-US" dirty="0"/>
          </a:p>
        </p:txBody>
      </p:sp>
      <p:sp>
        <p:nvSpPr>
          <p:cNvPr id="54" name="矩形 53"/>
          <p:cNvSpPr/>
          <p:nvPr/>
        </p:nvSpPr>
        <p:spPr>
          <a:xfrm>
            <a:off x="535383" y="3072928"/>
            <a:ext cx="1582975" cy="438752"/>
          </a:xfrm>
          <a:prstGeom prst="rect">
            <a:avLst/>
          </a:prstGeom>
          <a:solidFill>
            <a:srgbClr val="3D89BC"/>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矩阵</a:t>
            </a:r>
            <a:endParaRPr lang="zh-CN" altLang="en-US" dirty="0"/>
          </a:p>
        </p:txBody>
      </p:sp>
      <p:sp>
        <p:nvSpPr>
          <p:cNvPr id="55" name="矩形 54"/>
          <p:cNvSpPr/>
          <p:nvPr/>
        </p:nvSpPr>
        <p:spPr>
          <a:xfrm>
            <a:off x="535383" y="3667377"/>
            <a:ext cx="1582975" cy="438752"/>
          </a:xfrm>
          <a:prstGeom prst="rect">
            <a:avLst/>
          </a:prstGeom>
          <a:solidFill>
            <a:schemeClr val="tx1">
              <a:lumMod val="75000"/>
              <a:lumOff val="2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列表</a:t>
            </a:r>
            <a:endParaRPr lang="zh-CN" altLang="en-US" dirty="0"/>
          </a:p>
        </p:txBody>
      </p:sp>
      <p:sp>
        <p:nvSpPr>
          <p:cNvPr id="60" name="矩形 59"/>
          <p:cNvSpPr/>
          <p:nvPr/>
        </p:nvSpPr>
        <p:spPr>
          <a:xfrm>
            <a:off x="2326082" y="1324213"/>
            <a:ext cx="6295401" cy="338554"/>
          </a:xfrm>
          <a:prstGeom prst="rect">
            <a:avLst/>
          </a:prstGeom>
        </p:spPr>
        <p:txBody>
          <a:bodyPr wrap="square">
            <a:spAutoFit/>
          </a:bodyPr>
          <a:lstStyle/>
          <a:p>
            <a:r>
              <a:rPr lang="en-US" altLang="zh-CN" sz="1600" dirty="0">
                <a:solidFill>
                  <a:schemeClr val="tx1">
                    <a:lumMod val="75000"/>
                    <a:lumOff val="25000"/>
                  </a:schemeClr>
                </a:solidFill>
              </a:rPr>
              <a:t>R</a:t>
            </a:r>
            <a:r>
              <a:rPr lang="zh-CN" altLang="zh-CN" sz="1600" dirty="0">
                <a:solidFill>
                  <a:schemeClr val="tx1">
                    <a:lumMod val="75000"/>
                    <a:lumOff val="25000"/>
                  </a:schemeClr>
                </a:solidFill>
              </a:rPr>
              <a:t>语言处理数据的最基本单位是</a:t>
            </a:r>
            <a:r>
              <a:rPr lang="zh-CN" altLang="zh-CN" sz="1600" dirty="0" smtClean="0">
                <a:solidFill>
                  <a:schemeClr val="tx1">
                    <a:lumMod val="75000"/>
                    <a:lumOff val="25000"/>
                  </a:schemeClr>
                </a:solidFill>
              </a:rPr>
              <a:t>向量</a:t>
            </a:r>
            <a:r>
              <a:rPr lang="zh-CN" altLang="en-US" sz="1600" dirty="0" smtClean="0">
                <a:solidFill>
                  <a:schemeClr val="tx1">
                    <a:lumMod val="75000"/>
                    <a:lumOff val="25000"/>
                  </a:schemeClr>
                </a:solidFill>
              </a:rPr>
              <a:t>，</a:t>
            </a:r>
            <a:r>
              <a:rPr lang="zh-CN" altLang="zh-CN" sz="1600" dirty="0">
                <a:solidFill>
                  <a:schemeClr val="tx1">
                    <a:lumMod val="75000"/>
                    <a:lumOff val="25000"/>
                  </a:schemeClr>
                </a:solidFill>
              </a:rPr>
              <a:t>而不是原子数据</a:t>
            </a:r>
            <a:endParaRPr lang="zh-CN" altLang="en-US" sz="1600" dirty="0">
              <a:solidFill>
                <a:schemeClr val="tx1">
                  <a:lumMod val="75000"/>
                  <a:lumOff val="25000"/>
                </a:schemeClr>
              </a:solidFill>
            </a:endParaRPr>
          </a:p>
        </p:txBody>
      </p:sp>
      <p:sp>
        <p:nvSpPr>
          <p:cNvPr id="61" name="矩形 60"/>
          <p:cNvSpPr/>
          <p:nvPr/>
        </p:nvSpPr>
        <p:spPr>
          <a:xfrm>
            <a:off x="2326082" y="1935803"/>
            <a:ext cx="6295401" cy="338554"/>
          </a:xfrm>
          <a:prstGeom prst="rect">
            <a:avLst/>
          </a:prstGeom>
        </p:spPr>
        <p:txBody>
          <a:bodyPr wrap="square">
            <a:spAutoFit/>
          </a:bodyPr>
          <a:lstStyle/>
          <a:p>
            <a:r>
              <a:rPr lang="en-US" altLang="zh-CN" sz="1600" dirty="0">
                <a:solidFill>
                  <a:schemeClr val="tx1">
                    <a:lumMod val="75000"/>
                    <a:lumOff val="25000"/>
                  </a:schemeClr>
                </a:solidFill>
              </a:rPr>
              <a:t>R</a:t>
            </a:r>
            <a:r>
              <a:rPr lang="zh-CN" altLang="zh-CN" sz="1600" dirty="0">
                <a:solidFill>
                  <a:schemeClr val="tx1">
                    <a:lumMod val="75000"/>
                    <a:lumOff val="25000"/>
                  </a:schemeClr>
                </a:solidFill>
              </a:rPr>
              <a:t>语言定义了一类非常特殊的数据类型：因子</a:t>
            </a:r>
            <a:endParaRPr lang="zh-CN" altLang="en-US" sz="1600" dirty="0">
              <a:solidFill>
                <a:schemeClr val="tx1">
                  <a:lumMod val="75000"/>
                  <a:lumOff val="25000"/>
                </a:schemeClr>
              </a:solidFill>
            </a:endParaRPr>
          </a:p>
        </p:txBody>
      </p:sp>
      <p:sp>
        <p:nvSpPr>
          <p:cNvPr id="62" name="矩形 61"/>
          <p:cNvSpPr/>
          <p:nvPr/>
        </p:nvSpPr>
        <p:spPr>
          <a:xfrm>
            <a:off x="2326082" y="2526176"/>
            <a:ext cx="6295401" cy="338554"/>
          </a:xfrm>
          <a:prstGeom prst="rect">
            <a:avLst/>
          </a:prstGeom>
        </p:spPr>
        <p:txBody>
          <a:bodyPr wrap="square">
            <a:spAutoFit/>
          </a:bodyPr>
          <a:lstStyle/>
          <a:p>
            <a:r>
              <a:rPr lang="zh-CN" altLang="zh-CN" sz="1600" dirty="0">
                <a:solidFill>
                  <a:schemeClr val="tx1">
                    <a:lumMod val="75000"/>
                    <a:lumOff val="25000"/>
                  </a:schemeClr>
                </a:solidFill>
              </a:rPr>
              <a:t>数组是向量和矩阵的直接推广，是由三维或三维以上的数据构成的</a:t>
            </a:r>
            <a:endParaRPr lang="zh-CN" altLang="en-US" sz="1600" dirty="0">
              <a:solidFill>
                <a:schemeClr val="tx1">
                  <a:lumMod val="75000"/>
                  <a:lumOff val="25000"/>
                </a:schemeClr>
              </a:solidFill>
            </a:endParaRPr>
          </a:p>
        </p:txBody>
      </p:sp>
      <p:sp>
        <p:nvSpPr>
          <p:cNvPr id="63" name="矩形 62"/>
          <p:cNvSpPr/>
          <p:nvPr/>
        </p:nvSpPr>
        <p:spPr>
          <a:xfrm>
            <a:off x="2326082" y="3121686"/>
            <a:ext cx="6295401" cy="338554"/>
          </a:xfrm>
          <a:prstGeom prst="rect">
            <a:avLst/>
          </a:prstGeom>
        </p:spPr>
        <p:txBody>
          <a:bodyPr wrap="square">
            <a:spAutoFit/>
          </a:bodyPr>
          <a:lstStyle/>
          <a:p>
            <a:r>
              <a:rPr lang="zh-CN" altLang="en-US" sz="1600" dirty="0" smtClean="0">
                <a:solidFill>
                  <a:schemeClr val="tx1">
                    <a:lumMod val="75000"/>
                    <a:lumOff val="25000"/>
                  </a:schemeClr>
                </a:solidFill>
              </a:rPr>
              <a:t>较复杂的继承关系，和数组的</a:t>
            </a:r>
            <a:r>
              <a:rPr lang="zh-CN" altLang="en-US" sz="1600" dirty="0">
                <a:solidFill>
                  <a:schemeClr val="tx1">
                    <a:lumMod val="75000"/>
                    <a:lumOff val="25000"/>
                  </a:schemeClr>
                </a:solidFill>
              </a:rPr>
              <a:t>关系</a:t>
            </a:r>
            <a:r>
              <a:rPr lang="zh-CN" altLang="zh-CN" sz="1600" dirty="0">
                <a:solidFill>
                  <a:schemeClr val="tx1">
                    <a:lumMod val="75000"/>
                    <a:lumOff val="25000"/>
                  </a:schemeClr>
                </a:solidFill>
              </a:rPr>
              <a:t>既是父亲又是儿子</a:t>
            </a:r>
            <a:r>
              <a:rPr lang="zh-CN" altLang="en-US" sz="1600" dirty="0">
                <a:solidFill>
                  <a:schemeClr val="tx1">
                    <a:lumMod val="75000"/>
                    <a:lumOff val="25000"/>
                  </a:schemeClr>
                </a:solidFill>
              </a:rPr>
              <a:t>，</a:t>
            </a:r>
            <a:r>
              <a:rPr lang="zh-CN" altLang="en-US" sz="1600" dirty="0" smtClean="0">
                <a:solidFill>
                  <a:schemeClr val="tx1">
                    <a:lumMod val="75000"/>
                    <a:lumOff val="25000"/>
                  </a:schemeClr>
                </a:solidFill>
              </a:rPr>
              <a:t>还是</a:t>
            </a:r>
            <a:r>
              <a:rPr lang="zh-CN" altLang="en-US" sz="1600" dirty="0">
                <a:solidFill>
                  <a:schemeClr val="tx1">
                    <a:lumMod val="75000"/>
                    <a:lumOff val="25000"/>
                  </a:schemeClr>
                </a:solidFill>
              </a:rPr>
              <a:t>孙子</a:t>
            </a:r>
            <a:endParaRPr lang="zh-CN" altLang="en-US" sz="1600" dirty="0">
              <a:solidFill>
                <a:schemeClr val="tx1">
                  <a:lumMod val="75000"/>
                  <a:lumOff val="25000"/>
                </a:schemeClr>
              </a:solidFill>
            </a:endParaRPr>
          </a:p>
        </p:txBody>
      </p:sp>
      <p:sp>
        <p:nvSpPr>
          <p:cNvPr id="64" name="矩形 63"/>
          <p:cNvSpPr/>
          <p:nvPr/>
        </p:nvSpPr>
        <p:spPr>
          <a:xfrm>
            <a:off x="2326082" y="3697233"/>
            <a:ext cx="6295401" cy="338554"/>
          </a:xfrm>
          <a:prstGeom prst="rect">
            <a:avLst/>
          </a:prstGeom>
        </p:spPr>
        <p:txBody>
          <a:bodyPr wrap="square">
            <a:spAutoFit/>
          </a:bodyPr>
          <a:lstStyle/>
          <a:p>
            <a:r>
              <a:rPr lang="zh-CN" altLang="zh-CN" sz="1600" dirty="0">
                <a:solidFill>
                  <a:schemeClr val="tx1">
                    <a:lumMod val="75000"/>
                    <a:lumOff val="25000"/>
                  </a:schemeClr>
                </a:solidFill>
              </a:rPr>
              <a:t>列表由向量直接派生而来</a:t>
            </a:r>
            <a:endParaRPr lang="zh-CN" altLang="en-US" sz="1600" dirty="0">
              <a:solidFill>
                <a:schemeClr val="tx1">
                  <a:lumMod val="75000"/>
                  <a:lumOff val="25000"/>
                </a:schemeClr>
              </a:solidFill>
            </a:endParaRPr>
          </a:p>
        </p:txBody>
      </p:sp>
      <p:sp>
        <p:nvSpPr>
          <p:cNvPr id="65" name="矩形 64"/>
          <p:cNvSpPr/>
          <p:nvPr/>
        </p:nvSpPr>
        <p:spPr>
          <a:xfrm>
            <a:off x="2326082" y="4255686"/>
            <a:ext cx="6295401" cy="438752"/>
          </a:xfrm>
          <a:prstGeom prst="rect">
            <a:avLst/>
          </a:prstGeom>
          <a:solidFill>
            <a:schemeClr val="bg1">
              <a:lumMod val="9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535383" y="4261826"/>
            <a:ext cx="1582975" cy="438752"/>
          </a:xfrm>
          <a:prstGeom prst="rect">
            <a:avLst/>
          </a:prstGeom>
          <a:solidFill>
            <a:srgbClr val="3D89BC"/>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数据框</a:t>
            </a:r>
            <a:endParaRPr lang="zh-CN" altLang="en-US" dirty="0"/>
          </a:p>
        </p:txBody>
      </p:sp>
      <p:sp>
        <p:nvSpPr>
          <p:cNvPr id="68" name="矩形 67"/>
          <p:cNvSpPr/>
          <p:nvPr/>
        </p:nvSpPr>
        <p:spPr>
          <a:xfrm>
            <a:off x="2326082" y="4290396"/>
            <a:ext cx="6295401" cy="338554"/>
          </a:xfrm>
          <a:prstGeom prst="rect">
            <a:avLst/>
          </a:prstGeom>
        </p:spPr>
        <p:txBody>
          <a:bodyPr wrap="square">
            <a:spAutoFit/>
          </a:bodyPr>
          <a:lstStyle/>
          <a:p>
            <a:r>
              <a:rPr lang="zh-CN" altLang="zh-CN" sz="1600" dirty="0">
                <a:solidFill>
                  <a:schemeClr val="tx1">
                    <a:lumMod val="75000"/>
                    <a:lumOff val="25000"/>
                  </a:schemeClr>
                </a:solidFill>
              </a:rPr>
              <a:t>可以将几个不同类型但长度相同的向量合并到一个数据框</a:t>
            </a:r>
            <a:endParaRPr lang="zh-CN" altLang="en-US" sz="1600" dirty="0">
              <a:solidFill>
                <a:schemeClr val="tx1">
                  <a:lumMod val="75000"/>
                  <a:lumOff val="25000"/>
                </a:schemeClr>
              </a:solidFill>
            </a:endParaRPr>
          </a:p>
        </p:txBody>
      </p:sp>
      <p:sp>
        <p:nvSpPr>
          <p:cNvPr id="70" name="矩形 69"/>
          <p:cNvSpPr/>
          <p:nvPr/>
        </p:nvSpPr>
        <p:spPr>
          <a:xfrm>
            <a:off x="2326082" y="4872238"/>
            <a:ext cx="6295401" cy="438752"/>
          </a:xfrm>
          <a:prstGeom prst="rect">
            <a:avLst/>
          </a:prstGeom>
          <a:solidFill>
            <a:schemeClr val="bg1">
              <a:lumMod val="9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535383" y="4856275"/>
            <a:ext cx="1582975" cy="438752"/>
          </a:xfrm>
          <a:prstGeom prst="rect">
            <a:avLst/>
          </a:prstGeom>
          <a:solidFill>
            <a:schemeClr val="tx1">
              <a:lumMod val="75000"/>
              <a:lumOff val="2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特殊值数据</a:t>
            </a:r>
            <a:endParaRPr lang="zh-CN" altLang="en-US" dirty="0"/>
          </a:p>
        </p:txBody>
      </p:sp>
      <p:sp>
        <p:nvSpPr>
          <p:cNvPr id="72" name="矩形 71"/>
          <p:cNvSpPr/>
          <p:nvPr/>
        </p:nvSpPr>
        <p:spPr>
          <a:xfrm>
            <a:off x="2326082" y="4906948"/>
            <a:ext cx="6295401" cy="338554"/>
          </a:xfrm>
          <a:prstGeom prst="rect">
            <a:avLst/>
          </a:prstGeom>
        </p:spPr>
        <p:txBody>
          <a:bodyPr wrap="square">
            <a:spAutoFit/>
          </a:bodyPr>
          <a:lstStyle/>
          <a:p>
            <a:r>
              <a:rPr lang="zh-CN" altLang="en-US" sz="1600" dirty="0">
                <a:solidFill>
                  <a:schemeClr val="tx1">
                    <a:lumMod val="75000"/>
                    <a:lumOff val="25000"/>
                  </a:schemeClr>
                </a:solidFill>
              </a:rPr>
              <a:t>定义了如</a:t>
            </a:r>
            <a:r>
              <a:rPr lang="en-US" altLang="zh-CN" sz="1600" dirty="0">
                <a:solidFill>
                  <a:schemeClr val="tx1">
                    <a:lumMod val="75000"/>
                    <a:lumOff val="25000"/>
                  </a:schemeClr>
                </a:solidFill>
              </a:rPr>
              <a:t>NULL</a:t>
            </a:r>
            <a:r>
              <a:rPr lang="zh-CN" altLang="en-US" sz="1600" dirty="0">
                <a:solidFill>
                  <a:schemeClr val="tx1">
                    <a:lumMod val="75000"/>
                    <a:lumOff val="25000"/>
                  </a:schemeClr>
                </a:solidFill>
              </a:rPr>
              <a:t>、</a:t>
            </a:r>
            <a:r>
              <a:rPr lang="en-US" altLang="zh-CN" sz="1600" dirty="0">
                <a:solidFill>
                  <a:schemeClr val="tx1">
                    <a:lumMod val="75000"/>
                    <a:lumOff val="25000"/>
                  </a:schemeClr>
                </a:solidFill>
              </a:rPr>
              <a:t>NA</a:t>
            </a:r>
            <a:r>
              <a:rPr lang="zh-CN" altLang="en-US" sz="1600" dirty="0">
                <a:solidFill>
                  <a:schemeClr val="tx1">
                    <a:lumMod val="75000"/>
                    <a:lumOff val="25000"/>
                  </a:schemeClr>
                </a:solidFill>
              </a:rPr>
              <a:t>、</a:t>
            </a:r>
            <a:r>
              <a:rPr lang="en-US" altLang="zh-CN" sz="1600" dirty="0" err="1">
                <a:solidFill>
                  <a:schemeClr val="tx1">
                    <a:lumMod val="75000"/>
                    <a:lumOff val="25000"/>
                  </a:schemeClr>
                </a:solidFill>
              </a:rPr>
              <a:t>NaN</a:t>
            </a:r>
            <a:r>
              <a:rPr lang="zh-CN" altLang="en-US" sz="1600" dirty="0">
                <a:solidFill>
                  <a:schemeClr val="tx1">
                    <a:lumMod val="75000"/>
                    <a:lumOff val="25000"/>
                  </a:schemeClr>
                </a:solidFill>
              </a:rPr>
              <a:t>、</a:t>
            </a:r>
            <a:r>
              <a:rPr lang="en-US" altLang="zh-CN" sz="1600" dirty="0" err="1">
                <a:solidFill>
                  <a:schemeClr val="tx1">
                    <a:lumMod val="75000"/>
                    <a:lumOff val="25000"/>
                  </a:schemeClr>
                </a:solidFill>
              </a:rPr>
              <a:t>inf</a:t>
            </a:r>
            <a:r>
              <a:rPr lang="zh-CN" altLang="en-US" sz="1600" dirty="0">
                <a:solidFill>
                  <a:schemeClr val="tx1">
                    <a:lumMod val="75000"/>
                    <a:lumOff val="25000"/>
                  </a:schemeClr>
                </a:solidFill>
              </a:rPr>
              <a:t>等特殊数据</a:t>
            </a:r>
            <a:endParaRPr lang="zh-CN" altLang="en-US" sz="1600" dirty="0">
              <a:solidFill>
                <a:schemeClr val="tx1">
                  <a:lumMod val="75000"/>
                  <a:lumOff val="25000"/>
                </a:schemeClr>
              </a:solidFill>
            </a:endParaRPr>
          </a:p>
        </p:txBody>
      </p:sp>
      <p:sp>
        <p:nvSpPr>
          <p:cNvPr id="73" name="矩形 72"/>
          <p:cNvSpPr/>
          <p:nvPr/>
        </p:nvSpPr>
        <p:spPr>
          <a:xfrm>
            <a:off x="2326082" y="5438024"/>
            <a:ext cx="6295401" cy="438752"/>
          </a:xfrm>
          <a:prstGeom prst="rect">
            <a:avLst/>
          </a:prstGeom>
          <a:solidFill>
            <a:schemeClr val="bg1">
              <a:lumMod val="95000"/>
            </a:schemeClr>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535383" y="5450724"/>
            <a:ext cx="1582975" cy="438752"/>
          </a:xfrm>
          <a:prstGeom prst="rect">
            <a:avLst/>
          </a:prstGeom>
          <a:solidFill>
            <a:srgbClr val="3D89BC"/>
          </a:solidFill>
          <a:ln>
            <a:noFill/>
          </a:ln>
          <a:effectLst>
            <a:outerShdw blurRad="635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有用函数</a:t>
            </a:r>
            <a:endParaRPr lang="zh-CN" altLang="en-US" dirty="0"/>
          </a:p>
        </p:txBody>
      </p:sp>
      <p:sp>
        <p:nvSpPr>
          <p:cNvPr id="75" name="矩形 74"/>
          <p:cNvSpPr/>
          <p:nvPr/>
        </p:nvSpPr>
        <p:spPr>
          <a:xfrm>
            <a:off x="2326082" y="5472734"/>
            <a:ext cx="6295401" cy="369332"/>
          </a:xfrm>
          <a:prstGeom prst="rect">
            <a:avLst/>
          </a:prstGeom>
        </p:spPr>
        <p:txBody>
          <a:bodyPr wrap="square">
            <a:spAutoFit/>
          </a:bodyPr>
          <a:lstStyle/>
          <a:p>
            <a:r>
              <a:rPr lang="zh-CN" altLang="en-US" dirty="0" smtClean="0">
                <a:solidFill>
                  <a:schemeClr val="tx1">
                    <a:lumMod val="75000"/>
                    <a:lumOff val="25000"/>
                  </a:schemeClr>
                </a:solidFill>
              </a:rPr>
              <a:t>提供</a:t>
            </a:r>
            <a:r>
              <a:rPr lang="zh-CN" altLang="en-US" sz="1600" dirty="0">
                <a:solidFill>
                  <a:schemeClr val="tx1">
                    <a:lumMod val="75000"/>
                    <a:lumOff val="25000"/>
                  </a:schemeClr>
                </a:solidFill>
              </a:rPr>
              <a:t>了</a:t>
            </a:r>
            <a:r>
              <a:rPr lang="zh-CN" altLang="zh-CN" sz="1600" dirty="0">
                <a:solidFill>
                  <a:schemeClr val="tx1">
                    <a:lumMod val="75000"/>
                    <a:lumOff val="25000"/>
                  </a:schemeClr>
                </a:solidFill>
              </a:rPr>
              <a:t>获取数据类型信息的一些有用函数</a:t>
            </a:r>
            <a:endParaRPr lang="zh-CN" altLang="en-US" sz="1600" dirty="0">
              <a:solidFill>
                <a:schemeClr val="tx1">
                  <a:lumMod val="75000"/>
                  <a:lumOff val="25000"/>
                </a:schemeClr>
              </a:solidFill>
            </a:endParaRPr>
          </a:p>
        </p:txBody>
      </p:sp>
      <p:pic>
        <p:nvPicPr>
          <p:cNvPr id="3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n-US" altLang="zh-CN" sz="1200" b="1" dirty="0">
                <a:solidFill>
                  <a:schemeClr val="bg1">
                    <a:lumMod val="50000"/>
                  </a:schemeClr>
                </a:solidFill>
              </a:rPr>
              <a:t>44</a:t>
            </a:r>
            <a:endParaRPr lang="es-ES" altLang="zh-CN" sz="1200" b="1" dirty="0">
              <a:solidFill>
                <a:schemeClr val="bg1">
                  <a:lumMod val="50000"/>
                </a:schemeClr>
              </a:solidFill>
            </a:endParaRPr>
          </a:p>
        </p:txBody>
      </p:sp>
      <p:pic>
        <p:nvPicPr>
          <p:cNvPr id="4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7877</Words>
  <Application>WPS 演示</Application>
  <PresentationFormat>全屏显示(4:3)</PresentationFormat>
  <Paragraphs>962</Paragraphs>
  <Slides>45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45</vt:i4>
      </vt:variant>
    </vt:vector>
  </HeadingPairs>
  <TitlesOfParts>
    <vt:vector size="53" baseType="lpstr">
      <vt:lpstr>Arial</vt:lpstr>
      <vt:lpstr>宋体</vt:lpstr>
      <vt:lpstr>Wingdings</vt:lpstr>
      <vt:lpstr>微软雅黑</vt:lpstr>
      <vt:lpstr>Arial Unicode MS</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suy</cp:lastModifiedBy>
  <cp:revision>777</cp:revision>
  <dcterms:created xsi:type="dcterms:W3CDTF">2015-11-23T03:31:00Z</dcterms:created>
  <dcterms:modified xsi:type="dcterms:W3CDTF">2017-06-29T07:31:12Z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