
<file path=[Content_Types].xml><?xml version="1.0" encoding="utf-8"?>
<Types xmlns="http://schemas.openxmlformats.org/package/2006/content-types">
  <Default Extension="jpeg" ContentType="image/jpeg"/>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wdp" ContentType="image/vnd.ms-photo"/>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handoutMasterIdLst>
    <p:handoutMasterId r:id="rId60"/>
  </p:handoutMasterIdLst>
  <p:sldIdLst>
    <p:sldId id="531" r:id="rId3"/>
    <p:sldId id="609" r:id="rId4"/>
    <p:sldId id="446" r:id="rId5"/>
    <p:sldId id="437" r:id="rId6"/>
    <p:sldId id="478" r:id="rId7"/>
    <p:sldId id="462" r:id="rId8"/>
    <p:sldId id="463" r:id="rId9"/>
    <p:sldId id="507" r:id="rId10"/>
    <p:sldId id="508" r:id="rId11"/>
    <p:sldId id="509" r:id="rId12"/>
    <p:sldId id="511" r:id="rId13"/>
    <p:sldId id="464" r:id="rId14"/>
    <p:sldId id="512" r:id="rId15"/>
    <p:sldId id="513" r:id="rId16"/>
    <p:sldId id="514" r:id="rId17"/>
    <p:sldId id="535" r:id="rId18"/>
    <p:sldId id="465" r:id="rId19"/>
    <p:sldId id="466" r:id="rId20"/>
    <p:sldId id="467" r:id="rId21"/>
    <p:sldId id="468" r:id="rId22"/>
    <p:sldId id="469" r:id="rId23"/>
    <p:sldId id="470" r:id="rId24"/>
    <p:sldId id="471" r:id="rId25"/>
    <p:sldId id="515" r:id="rId26"/>
    <p:sldId id="516" r:id="rId27"/>
    <p:sldId id="533" r:id="rId28"/>
    <p:sldId id="474" r:id="rId29"/>
    <p:sldId id="475" r:id="rId30"/>
    <p:sldId id="476" r:id="rId31"/>
    <p:sldId id="477" r:id="rId32"/>
    <p:sldId id="517" r:id="rId33"/>
    <p:sldId id="518" r:id="rId34"/>
    <p:sldId id="520" r:id="rId35"/>
    <p:sldId id="519" r:id="rId36"/>
    <p:sldId id="534" r:id="rId37"/>
    <p:sldId id="532" r:id="rId38"/>
    <p:sldId id="579" r:id="rId39"/>
    <p:sldId id="580" r:id="rId40"/>
    <p:sldId id="581" r:id="rId41"/>
    <p:sldId id="592" r:id="rId42"/>
    <p:sldId id="593" r:id="rId43"/>
    <p:sldId id="595" r:id="rId44"/>
    <p:sldId id="596" r:id="rId45"/>
    <p:sldId id="597" r:id="rId46"/>
    <p:sldId id="598" r:id="rId47"/>
    <p:sldId id="582" r:id="rId48"/>
    <p:sldId id="447" r:id="rId49"/>
    <p:sldId id="610" r:id="rId50"/>
    <p:sldId id="611" r:id="rId52"/>
    <p:sldId id="612" r:id="rId53"/>
    <p:sldId id="613" r:id="rId54"/>
    <p:sldId id="614" r:id="rId55"/>
    <p:sldId id="615" r:id="rId56"/>
    <p:sldId id="616" r:id="rId57"/>
    <p:sldId id="617" r:id="rId58"/>
    <p:sldId id="618" r:id="rId5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89BC"/>
    <a:srgbClr val="404040"/>
    <a:srgbClr val="F2F2F2"/>
    <a:srgbClr val="BDD7EE"/>
    <a:srgbClr val="E6E6E6"/>
    <a:srgbClr val="5B9BD5"/>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96429" autoAdjust="0"/>
  </p:normalViewPr>
  <p:slideViewPr>
    <p:cSldViewPr snapToGrid="0" showGuides="1">
      <p:cViewPr varScale="1">
        <p:scale>
          <a:sx n="68" d="100"/>
          <a:sy n="68" d="100"/>
        </p:scale>
        <p:origin x="-1176" y="-102"/>
      </p:cViewPr>
      <p:guideLst>
        <p:guide orient="horz" pos="4034"/>
        <p:guide orient="horz" pos="1429"/>
        <p:guide orient="horz" pos="661"/>
        <p:guide pos="1982"/>
        <p:guide pos="254"/>
        <p:guide pos="5531"/>
        <p:guide pos="1259"/>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10"/>
        <p:guide pos="212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4" Type="http://schemas.openxmlformats.org/officeDocument/2006/relationships/commentAuthors" Target="commentAuthors.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notesMaster" Target="notesMasters/notesMaster1.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21.wmf"/><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1A65BA-B9FA-4A5C-BA05-B674235F785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1A65BA-B9FA-4A5C-BA05-B674235F785D}"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6.png"/><Relationship Id="rId19" Type="http://schemas.openxmlformats.org/officeDocument/2006/relationships/slideLayout" Target="../slideLayouts/slideLayout2.xml"/><Relationship Id="rId18" Type="http://schemas.openxmlformats.org/officeDocument/2006/relationships/tags" Target="../tags/tag30.xml"/><Relationship Id="rId17" Type="http://schemas.openxmlformats.org/officeDocument/2006/relationships/tags" Target="../tags/tag29.xml"/><Relationship Id="rId16" Type="http://schemas.openxmlformats.org/officeDocument/2006/relationships/tags" Target="../tags/tag28.xml"/><Relationship Id="rId15" Type="http://schemas.openxmlformats.org/officeDocument/2006/relationships/tags" Target="../tags/tag27.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3.emf"/><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3.wdp"/><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4.wdp"/><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5.wdp"/><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21.wmf"/><Relationship Id="rId7" Type="http://schemas.openxmlformats.org/officeDocument/2006/relationships/oleObject" Target="../embeddings/oleObject6.bin"/><Relationship Id="rId6" Type="http://schemas.openxmlformats.org/officeDocument/2006/relationships/image" Target="../media/image20.wmf"/><Relationship Id="rId5" Type="http://schemas.openxmlformats.org/officeDocument/2006/relationships/oleObject" Target="../embeddings/oleObject5.bin"/><Relationship Id="rId4" Type="http://schemas.openxmlformats.org/officeDocument/2006/relationships/image" Target="../media/image19.wmf"/><Relationship Id="rId3" Type="http://schemas.openxmlformats.org/officeDocument/2006/relationships/oleObject" Target="../embeddings/oleObject4.bin"/><Relationship Id="rId2" Type="http://schemas.openxmlformats.org/officeDocument/2006/relationships/image" Target="../media/image17.wmf"/><Relationship Id="rId12" Type="http://schemas.openxmlformats.org/officeDocument/2006/relationships/vmlDrawing" Target="../drawings/vmlDrawing3.vml"/><Relationship Id="rId11" Type="http://schemas.openxmlformats.org/officeDocument/2006/relationships/slideLayout" Target="../slideLayouts/slideLayout2.xml"/><Relationship Id="rId10" Type="http://schemas.openxmlformats.org/officeDocument/2006/relationships/image" Target="../media/image6.png"/><Relationship Id="rId1"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8" Type="http://schemas.openxmlformats.org/officeDocument/2006/relationships/vmlDrawing" Target="../drawings/vmlDrawing6.vml"/><Relationship Id="rId7"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package" Target="../embeddings/Document1.docx"/><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8" Type="http://schemas.openxmlformats.org/officeDocument/2006/relationships/vmlDrawing" Target="../drawings/vmlDrawing7.vml"/><Relationship Id="rId7"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package" Target="../embeddings/Document2.docx"/><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vmlDrawing" Target="../drawings/vmlDrawing8.vml"/><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6.wdp"/><Relationship Id="rId3" Type="http://schemas.openxmlformats.org/officeDocument/2006/relationships/image" Target="../media/image24.jpeg"/><Relationship Id="rId2" Type="http://schemas.openxmlformats.org/officeDocument/2006/relationships/image" Target="../media/image17.wmf"/><Relationship Id="rId1"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6" Type="http://schemas.openxmlformats.org/officeDocument/2006/relationships/vmlDrawing" Target="../drawings/vmlDrawing12.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15.bin"/></Relationships>
</file>

<file path=ppt/slides/_rels/slide32.xml.rels><?xml version="1.0" encoding="UTF-8" standalone="yes"?>
<Relationships xmlns="http://schemas.openxmlformats.org/package/2006/relationships"><Relationship Id="rId8" Type="http://schemas.openxmlformats.org/officeDocument/2006/relationships/vmlDrawing" Target="../drawings/vmlDrawing13.vml"/><Relationship Id="rId7"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5.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6" Type="http://schemas.openxmlformats.org/officeDocument/2006/relationships/vmlDrawing" Target="../drawings/vmlDrawing14.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17.bin"/></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hdphoto" Target="../media/hdphoto9.wdp"/><Relationship Id="rId7" Type="http://schemas.openxmlformats.org/officeDocument/2006/relationships/image" Target="../media/image27.png"/><Relationship Id="rId6" Type="http://schemas.microsoft.com/office/2007/relationships/hdphoto" Target="../media/hdphoto8.wdp"/><Relationship Id="rId5" Type="http://schemas.openxmlformats.org/officeDocument/2006/relationships/image" Target="../media/image26.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0" Type="http://schemas.openxmlformats.org/officeDocument/2006/relationships/vmlDrawing" Target="../drawings/vmlDrawing15.vml"/><Relationship Id="rId1"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6" Type="http://schemas.openxmlformats.org/officeDocument/2006/relationships/vmlDrawing" Target="../drawings/vmlDrawing16.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19.bin"/></Relationships>
</file>

<file path=ppt/slides/_rels/slide37.xml.rels><?xml version="1.0" encoding="UTF-8" standalone="yes"?>
<Relationships xmlns="http://schemas.openxmlformats.org/package/2006/relationships"><Relationship Id="rId6" Type="http://schemas.openxmlformats.org/officeDocument/2006/relationships/vmlDrawing" Target="../drawings/vmlDrawing17.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0.bin"/></Relationships>
</file>

<file path=ppt/slides/_rels/slide38.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2" Type="http://schemas.openxmlformats.org/officeDocument/2006/relationships/vmlDrawing" Target="../drawings/vmlDrawing18.vml"/><Relationship Id="rId11" Type="http://schemas.openxmlformats.org/officeDocument/2006/relationships/slideLayout" Target="../slideLayouts/slideLayout2.xml"/><Relationship Id="rId10" Type="http://schemas.openxmlformats.org/officeDocument/2006/relationships/tags" Target="../tags/tag41.xml"/><Relationship Id="rId1"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7" Type="http://schemas.openxmlformats.org/officeDocument/2006/relationships/vmlDrawing" Target="../drawings/vmlDrawing19.vml"/><Relationship Id="rId6"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2.wdp"/><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6" Type="http://schemas.openxmlformats.org/officeDocument/2006/relationships/vmlDrawing" Target="../drawings/vmlDrawing20.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3.bin"/></Relationships>
</file>

<file path=ppt/slides/_rels/slide41.xml.rels><?xml version="1.0" encoding="UTF-8" standalone="yes"?>
<Relationships xmlns="http://schemas.openxmlformats.org/package/2006/relationships"><Relationship Id="rId6" Type="http://schemas.openxmlformats.org/officeDocument/2006/relationships/vmlDrawing" Target="../drawings/vmlDrawing21.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4.bin"/></Relationships>
</file>

<file path=ppt/slides/_rels/slide42.xml.rels><?xml version="1.0" encoding="UTF-8" standalone="yes"?>
<Relationships xmlns="http://schemas.openxmlformats.org/package/2006/relationships"><Relationship Id="rId6" Type="http://schemas.openxmlformats.org/officeDocument/2006/relationships/vmlDrawing" Target="../drawings/vmlDrawing22.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5.bin"/></Relationships>
</file>

<file path=ppt/slides/_rels/slide43.xml.rels><?xml version="1.0" encoding="UTF-8" standalone="yes"?>
<Relationships xmlns="http://schemas.openxmlformats.org/package/2006/relationships"><Relationship Id="rId6" Type="http://schemas.openxmlformats.org/officeDocument/2006/relationships/vmlDrawing" Target="../drawings/vmlDrawing23.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6.bin"/></Relationships>
</file>

<file path=ppt/slides/_rels/slide44.xml.rels><?xml version="1.0" encoding="UTF-8" standalone="yes"?>
<Relationships xmlns="http://schemas.openxmlformats.org/package/2006/relationships"><Relationship Id="rId6" Type="http://schemas.openxmlformats.org/officeDocument/2006/relationships/vmlDrawing" Target="../drawings/vmlDrawing24.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7.bin"/></Relationships>
</file>

<file path=ppt/slides/_rels/slide45.xml.rels><?xml version="1.0" encoding="UTF-8" standalone="yes"?>
<Relationships xmlns="http://schemas.openxmlformats.org/package/2006/relationships"><Relationship Id="rId7" Type="http://schemas.openxmlformats.org/officeDocument/2006/relationships/vmlDrawing" Target="../drawings/vmlDrawing25.vml"/><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8.bin"/></Relationships>
</file>

<file path=ppt/slides/_rels/slide46.xml.rels><?xml version="1.0" encoding="UTF-8" standalone="yes"?>
<Relationships xmlns="http://schemas.openxmlformats.org/package/2006/relationships"><Relationship Id="rId7" Type="http://schemas.openxmlformats.org/officeDocument/2006/relationships/vmlDrawing" Target="../drawings/vmlDrawing26.vml"/><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9.bin"/></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hyperlink" Target="http://www.cstor.cn/hadoop.html" TargetMode="External"/><Relationship Id="rId2" Type="http://schemas.openxmlformats.org/officeDocument/2006/relationships/image" Target="../media/image32.jpeg"/><Relationship Id="rId1" Type="http://schemas.openxmlformats.org/officeDocument/2006/relationships/hyperlink" Target="https://bd.cstor.cn/" TargetMode="Externa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hyperlink" Target="http://www.thebigdata.cn/" TargetMode="Externa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hyperlink" Target="http://www.chinacloud.cn/" TargetMode="Externa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hyperlink" Target="http://www.wanwuyun.com/" TargetMode="Externa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hyperlink" Target="http://www.envicloud.cn/" TargetMode="External"/></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microsoft.com/office/2007/relationships/hdphoto" Target="../media/hdphoto10.wdp"/><Relationship Id="rId2" Type="http://schemas.openxmlformats.org/officeDocument/2006/relationships/image" Target="../media/image41.jpeg"/><Relationship Id="rId1" Type="http://schemas.openxmlformats.org/officeDocument/2006/relationships/hyperlink" Target="http://www.cstor.cn/hadoop.html" TargetMode="Externa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4" name="矩形 3"/>
          <p:cNvSpPr/>
          <p:nvPr/>
        </p:nvSpPr>
        <p:spPr>
          <a:xfrm>
            <a:off x="2170385" y="817472"/>
            <a:ext cx="4584111" cy="1569660"/>
          </a:xfrm>
          <a:prstGeom prst="rect">
            <a:avLst/>
          </a:prstGeom>
          <a:effectLst/>
        </p:spPr>
        <p:txBody>
          <a:bodyPr wrap="square">
            <a:spAutoFit/>
          </a:bodyPr>
          <a:lstStyle/>
          <a:p>
            <a:pPr algn="ctr">
              <a:defRPr/>
            </a:pPr>
            <a:r>
              <a:rPr lang="zh-CN" altLang="en-US" sz="9600" b="1" spc="300" dirty="0" smtClean="0">
                <a:ln w="11430"/>
                <a:solidFill>
                  <a:srgbClr val="3D89BC"/>
                </a:solidFill>
                <a:latin typeface="微软雅黑" panose="020B0503020204020204" pitchFamily="34" charset="-122"/>
                <a:ea typeface="微软雅黑" panose="020B0503020204020204" pitchFamily="34" charset="-122"/>
              </a:rPr>
              <a:t>大数据</a:t>
            </a:r>
            <a:endParaRPr lang="en-US" altLang="zh-CN" sz="96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descr="E:\PPT 胡占利 工作\《大数据》随书美化PPT\摄图网-蓝色科技光线背景.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9429" r="7373" b="20823"/>
          <a:stretch>
            <a:fillRect/>
          </a:stretch>
        </p:blipFill>
        <p:spPr bwMode="auto">
          <a:xfrm>
            <a:off x="0" y="3240900"/>
            <a:ext cx="8462513"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矩形 8"/>
          <p:cNvSpPr/>
          <p:nvPr/>
        </p:nvSpPr>
        <p:spPr>
          <a:xfrm>
            <a:off x="1719234" y="2626706"/>
            <a:ext cx="6177175" cy="417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719234" y="2627075"/>
            <a:ext cx="273468" cy="41719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096219" y="2666024"/>
            <a:ext cx="5684807" cy="338554"/>
          </a:xfrm>
          <a:prstGeom prst="rect">
            <a:avLst/>
          </a:prstGeom>
          <a:noFill/>
        </p:spPr>
        <p:txBody>
          <a:bodyPr wrap="square" rtlCol="0">
            <a:spAutoFit/>
          </a:bodyPr>
          <a:lstStyle/>
          <a:p>
            <a:r>
              <a:rPr lang="zh-CN" altLang="en-US" sz="1600" dirty="0" smtClean="0">
                <a:solidFill>
                  <a:schemeClr val="tx1">
                    <a:lumMod val="75000"/>
                    <a:lumOff val="25000"/>
                  </a:schemeClr>
                </a:solidFill>
              </a:rPr>
              <a:t>刘鹏　　主编　　　　张燕　张重生　张志立　 副主编</a:t>
            </a:r>
            <a:endParaRPr lang="zh-CN" altLang="en-US" sz="1600" dirty="0">
              <a:solidFill>
                <a:schemeClr val="tx1">
                  <a:lumMod val="75000"/>
                  <a:lumOff val="25000"/>
                </a:schemeClr>
              </a:solidFill>
            </a:endParaRPr>
          </a:p>
        </p:txBody>
      </p:sp>
      <p:sp>
        <p:nvSpPr>
          <p:cNvPr id="15" name="Freeform 25"/>
          <p:cNvSpPr>
            <a:spLocks noEditPoints="1"/>
          </p:cNvSpPr>
          <p:nvPr/>
        </p:nvSpPr>
        <p:spPr bwMode="auto">
          <a:xfrm>
            <a:off x="2830761"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5"/>
          <p:cNvSpPr>
            <a:spLocks noEditPoints="1"/>
          </p:cNvSpPr>
          <p:nvPr/>
        </p:nvSpPr>
        <p:spPr bwMode="auto">
          <a:xfrm>
            <a:off x="6330209"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4" name="图片 13" descr="timgE8ADISUU.jpg"/>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3435350" y="6337300"/>
            <a:ext cx="2400300" cy="520700"/>
          </a:xfrm>
          <a:prstGeom prst="rect">
            <a:avLst/>
          </a:prstGeom>
        </p:spPr>
      </p:pic>
      <p:sp>
        <p:nvSpPr>
          <p:cNvPr id="3" name="TextBox 2"/>
          <p:cNvSpPr txBox="1"/>
          <p:nvPr/>
        </p:nvSpPr>
        <p:spPr>
          <a:xfrm>
            <a:off x="6292831" y="1034886"/>
            <a:ext cx="461665" cy="1196340"/>
          </a:xfrm>
          <a:prstGeom prst="rect">
            <a:avLst/>
          </a:prstGeom>
          <a:noFill/>
        </p:spPr>
        <p:txBody>
          <a:bodyPr vert="eaVert" wrap="square" rtlCol="0">
            <a:spAutoFit/>
          </a:bodyPr>
          <a:lstStyle/>
          <a:p>
            <a:r>
              <a:rPr lang="en-US" altLang="zh-CN" b="1" dirty="0" smtClean="0">
                <a:solidFill>
                  <a:srgbClr val="3D89BC"/>
                </a:solidFill>
              </a:rPr>
              <a:t>BIG DATA</a:t>
            </a:r>
            <a:endParaRPr lang="zh-CN" altLang="en-US" b="1" dirty="0">
              <a:solidFill>
                <a:srgbClr val="3D89B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pic>
        <p:nvPicPr>
          <p:cNvPr id="4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4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2" name="组合 11"/>
          <p:cNvGrpSpPr/>
          <p:nvPr>
            <p:custDataLst>
              <p:tags r:id="rId3"/>
            </p:custDataLst>
          </p:nvPr>
        </p:nvGrpSpPr>
        <p:grpSpPr>
          <a:xfrm>
            <a:off x="315331" y="1158311"/>
            <a:ext cx="3338830" cy="904240"/>
            <a:chOff x="610908" y="2313386"/>
            <a:chExt cx="3339390" cy="904864"/>
          </a:xfrm>
          <a:solidFill>
            <a:srgbClr val="3D89BC"/>
          </a:solidFill>
        </p:grpSpPr>
        <p:sp>
          <p:nvSpPr>
            <p:cNvPr id="14" name="任意多边形 13"/>
            <p:cNvSpPr/>
            <p:nvPr>
              <p:custDataLst>
                <p:tags r:id="rId4"/>
              </p:custDataLst>
            </p:nvPr>
          </p:nvSpPr>
          <p:spPr>
            <a:xfrm>
              <a:off x="610908" y="2367802"/>
              <a:ext cx="3155203" cy="850448"/>
            </a:xfrm>
            <a:custGeom>
              <a:avLst/>
              <a:gdLst>
                <a:gd name="connsiteX0" fmla="*/ 3155203 w 3155203"/>
                <a:gd name="connsiteY0" fmla="*/ 0 h 850448"/>
                <a:gd name="connsiteX1" fmla="*/ 2997498 w 3155203"/>
                <a:gd name="connsiteY1" fmla="*/ 578071 h 850448"/>
                <a:gd name="connsiteX2" fmla="*/ 406001 w 3155203"/>
                <a:gd name="connsiteY2" fmla="*/ 850448 h 850448"/>
                <a:gd name="connsiteX3" fmla="*/ 0 w 3155203"/>
                <a:gd name="connsiteY3" fmla="*/ 110182 h 850448"/>
              </a:gdLst>
              <a:ahLst/>
              <a:cxnLst>
                <a:cxn ang="0">
                  <a:pos x="connsiteX0" y="connsiteY0"/>
                </a:cxn>
                <a:cxn ang="0">
                  <a:pos x="connsiteX1" y="connsiteY1"/>
                </a:cxn>
                <a:cxn ang="0">
                  <a:pos x="connsiteX2" y="connsiteY2"/>
                </a:cxn>
                <a:cxn ang="0">
                  <a:pos x="connsiteX3" y="connsiteY3"/>
                </a:cxn>
              </a:cxnLst>
              <a:rect l="l" t="t" r="r" b="b"/>
              <a:pathLst>
                <a:path w="3155203" h="850448">
                  <a:moveTo>
                    <a:pt x="3155203" y="0"/>
                  </a:moveTo>
                  <a:lnTo>
                    <a:pt x="2997498" y="578071"/>
                  </a:lnTo>
                  <a:lnTo>
                    <a:pt x="406001" y="850448"/>
                  </a:lnTo>
                  <a:lnTo>
                    <a:pt x="0" y="110182"/>
                  </a:lnTo>
                  <a:close/>
                </a:path>
              </a:pathLst>
            </a:custGeom>
            <a:grpFill/>
          </p:spPr>
          <p:txBody>
            <a:bodyPr rot="0" spcFirstLastPara="0" vertOverflow="overflow" horzOverflow="overflow" vert="horz" wrap="square" lIns="216000" tIns="108000" rIns="108000" bIns="45720" numCol="1" spcCol="0" rtlCol="0" fromWordArt="0" anchor="ctr" anchorCtr="0" forceAA="0" compatLnSpc="1">
              <a:normAutofit/>
            </a:bodyPr>
            <a:lstStyle/>
            <a:p>
              <a:pPr algn="ctr"/>
              <a:r>
                <a:rPr lang="zh-CN" altLang="en-US" b="1" dirty="0">
                  <a:solidFill>
                    <a:schemeClr val="bg1"/>
                  </a:solidFill>
                  <a:sym typeface="Arial" panose="020B0604020202020204" pitchFamily="34" charset="0"/>
                </a:rPr>
                <a:t>构建用户画像</a:t>
              </a:r>
              <a:endParaRPr lang="zh-CN" altLang="en-US" b="1" dirty="0">
                <a:solidFill>
                  <a:schemeClr val="bg1"/>
                </a:solidFill>
                <a:sym typeface="Arial" panose="020B0604020202020204" pitchFamily="34" charset="0"/>
              </a:endParaRPr>
            </a:p>
          </p:txBody>
        </p:sp>
        <p:sp>
          <p:nvSpPr>
            <p:cNvPr id="15" name="等腰三角形 14"/>
            <p:cNvSpPr/>
            <p:nvPr>
              <p:custDataLst>
                <p:tags r:id="rId5"/>
              </p:custDataLst>
            </p:nvPr>
          </p:nvSpPr>
          <p:spPr>
            <a:xfrm rot="17703762">
              <a:off x="3769492" y="2883324"/>
              <a:ext cx="104775" cy="256837"/>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smtClean="0">
                <a:solidFill>
                  <a:schemeClr val="bg1"/>
                </a:solidFill>
                <a:sym typeface="Arial" panose="020B0604020202020204" pitchFamily="34" charset="0"/>
              </a:endParaRPr>
            </a:p>
          </p:txBody>
        </p:sp>
        <p:sp>
          <p:nvSpPr>
            <p:cNvPr id="16" name="等腰三角形 15"/>
            <p:cNvSpPr/>
            <p:nvPr>
              <p:custDataLst>
                <p:tags r:id="rId6"/>
              </p:custDataLst>
            </p:nvPr>
          </p:nvSpPr>
          <p:spPr>
            <a:xfrm rot="14680307">
              <a:off x="3731121" y="2804324"/>
              <a:ext cx="104775" cy="140428"/>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smtClean="0">
                <a:solidFill>
                  <a:schemeClr val="bg1"/>
                </a:solidFill>
                <a:sym typeface="Arial" panose="020B0604020202020204" pitchFamily="34" charset="0"/>
              </a:endParaRPr>
            </a:p>
          </p:txBody>
        </p:sp>
        <p:sp>
          <p:nvSpPr>
            <p:cNvPr id="18" name="任意多边形 17"/>
            <p:cNvSpPr/>
            <p:nvPr>
              <p:custDataLst>
                <p:tags r:id="rId7"/>
              </p:custDataLst>
            </p:nvPr>
          </p:nvSpPr>
          <p:spPr>
            <a:xfrm>
              <a:off x="632323" y="2313386"/>
              <a:ext cx="775646" cy="426586"/>
            </a:xfrm>
            <a:custGeom>
              <a:avLst/>
              <a:gdLst>
                <a:gd name="connsiteX0" fmla="*/ 775646 w 775646"/>
                <a:gd name="connsiteY0" fmla="*/ 0 h 426586"/>
                <a:gd name="connsiteX1" fmla="*/ 666454 w 775646"/>
                <a:gd name="connsiteY1" fmla="*/ 355733 h 426586"/>
                <a:gd name="connsiteX2" fmla="*/ 219107 w 775646"/>
                <a:gd name="connsiteY2" fmla="*/ 426586 h 426586"/>
                <a:gd name="connsiteX3" fmla="*/ 0 w 775646"/>
                <a:gd name="connsiteY3" fmla="*/ 27086 h 426586"/>
              </a:gdLst>
              <a:ahLst/>
              <a:cxnLst>
                <a:cxn ang="0">
                  <a:pos x="connsiteX0" y="connsiteY0"/>
                </a:cxn>
                <a:cxn ang="0">
                  <a:pos x="connsiteX1" y="connsiteY1"/>
                </a:cxn>
                <a:cxn ang="0">
                  <a:pos x="connsiteX2" y="connsiteY2"/>
                </a:cxn>
                <a:cxn ang="0">
                  <a:pos x="connsiteX3" y="connsiteY3"/>
                </a:cxn>
              </a:cxnLst>
              <a:rect l="l" t="t" r="r" b="b"/>
              <a:pathLst>
                <a:path w="775646" h="426586">
                  <a:moveTo>
                    <a:pt x="775646" y="0"/>
                  </a:moveTo>
                  <a:lnTo>
                    <a:pt x="666454" y="355733"/>
                  </a:lnTo>
                  <a:lnTo>
                    <a:pt x="219107" y="426586"/>
                  </a:lnTo>
                  <a:lnTo>
                    <a:pt x="0" y="27086"/>
                  </a:lnTo>
                  <a:close/>
                </a:path>
              </a:pathLst>
            </a:custGeom>
            <a:grpFill/>
          </p:spPr>
          <p:txBody>
            <a:bodyPr rot="0" spcFirstLastPara="0" vertOverflow="overflow" horzOverflow="overflow" vert="horz" wrap="square" lIns="144000" tIns="45720" rIns="91440" bIns="45720" numCol="1" spcCol="0" rtlCol="0" fromWordArt="0" anchor="ctr" anchorCtr="0" forceAA="0" compatLnSpc="1">
              <a:normAutofit/>
            </a:bodyPr>
            <a:lstStyle/>
            <a:p>
              <a:pPr algn="ctr"/>
              <a:r>
                <a:rPr lang="en-US" altLang="zh-CN" sz="2000" b="1" dirty="0" smtClean="0">
                  <a:solidFill>
                    <a:schemeClr val="bg1"/>
                  </a:solidFill>
                  <a:sym typeface="Arial" panose="020B0604020202020204" pitchFamily="34" charset="0"/>
                </a:rPr>
                <a:t>0</a:t>
              </a:r>
              <a:r>
                <a:rPr lang="en-US" sz="2000" b="1" dirty="0" smtClean="0">
                  <a:solidFill>
                    <a:schemeClr val="bg1"/>
                  </a:solidFill>
                  <a:sym typeface="Arial" panose="020B0604020202020204" pitchFamily="34" charset="0"/>
                </a:rPr>
                <a:t>3</a:t>
              </a:r>
              <a:endParaRPr lang="en-US" sz="2000" b="1" dirty="0" smtClean="0">
                <a:solidFill>
                  <a:schemeClr val="bg1"/>
                </a:solidFill>
                <a:sym typeface="Arial" panose="020B0604020202020204" pitchFamily="34" charset="0"/>
              </a:endParaRPr>
            </a:p>
          </p:txBody>
        </p:sp>
      </p:grpSp>
      <p:sp>
        <p:nvSpPr>
          <p:cNvPr id="27" name="矩形 26"/>
          <p:cNvSpPr/>
          <p:nvPr>
            <p:custDataLst>
              <p:tags r:id="rId8"/>
            </p:custDataLst>
          </p:nvPr>
        </p:nvSpPr>
        <p:spPr>
          <a:xfrm>
            <a:off x="2552065" y="3472180"/>
            <a:ext cx="16383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zh-CN" altLang="en-US" dirty="0" smtClean="0">
                <a:solidFill>
                  <a:schemeClr val="bg1"/>
                </a:solidFill>
                <a:latin typeface="+mj-lt"/>
                <a:ea typeface="+mj-ea"/>
                <a:cs typeface="+mj-cs"/>
                <a:sym typeface="Arial" panose="020B0604020202020204" pitchFamily="34" charset="0"/>
              </a:rPr>
              <a:t>步骤</a:t>
            </a:r>
            <a:endParaRPr lang="zh-CN" altLang="en-US" dirty="0" smtClean="0">
              <a:solidFill>
                <a:schemeClr val="bg1"/>
              </a:solidFill>
              <a:latin typeface="+mj-lt"/>
              <a:ea typeface="+mj-ea"/>
              <a:cs typeface="+mj-cs"/>
              <a:sym typeface="Arial" panose="020B0604020202020204" pitchFamily="34" charset="0"/>
            </a:endParaRPr>
          </a:p>
        </p:txBody>
      </p:sp>
      <p:sp>
        <p:nvSpPr>
          <p:cNvPr id="28" name="任意多边形 27"/>
          <p:cNvSpPr/>
          <p:nvPr>
            <p:custDataLst>
              <p:tags r:id="rId9"/>
            </p:custDataLst>
          </p:nvPr>
        </p:nvSpPr>
        <p:spPr>
          <a:xfrm rot="18865419">
            <a:off x="3985260" y="3362325"/>
            <a:ext cx="731520" cy="267335"/>
          </a:xfrm>
          <a:custGeom>
            <a:avLst/>
            <a:gdLst>
              <a:gd name="connsiteX0" fmla="*/ 731515 w 731515"/>
              <a:gd name="connsiteY0" fmla="*/ 0 h 267350"/>
              <a:gd name="connsiteX1" fmla="*/ 458731 w 731515"/>
              <a:gd name="connsiteY1" fmla="*/ 267350 h 267350"/>
              <a:gd name="connsiteX2" fmla="*/ 0 w 731515"/>
              <a:gd name="connsiteY2" fmla="*/ 267350 h 267350"/>
              <a:gd name="connsiteX3" fmla="*/ 270527 w 731515"/>
              <a:gd name="connsiteY3" fmla="*/ 2211 h 267350"/>
              <a:gd name="connsiteX4" fmla="*/ 268360 w 731515"/>
              <a:gd name="connsiteY4" fmla="*/ 0 h 2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15" h="267350">
                <a:moveTo>
                  <a:pt x="731515" y="0"/>
                </a:moveTo>
                <a:lnTo>
                  <a:pt x="458731" y="267350"/>
                </a:lnTo>
                <a:lnTo>
                  <a:pt x="0" y="267350"/>
                </a:lnTo>
                <a:lnTo>
                  <a:pt x="270527" y="2211"/>
                </a:lnTo>
                <a:lnTo>
                  <a:pt x="2683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sym typeface="Arial" panose="020B0604020202020204" pitchFamily="34" charset="0"/>
            </a:endParaRPr>
          </a:p>
        </p:txBody>
      </p:sp>
      <p:sp>
        <p:nvSpPr>
          <p:cNvPr id="29" name="矩形 28"/>
          <p:cNvSpPr/>
          <p:nvPr>
            <p:custDataLst>
              <p:tags r:id="rId10"/>
            </p:custDataLst>
          </p:nvPr>
        </p:nvSpPr>
        <p:spPr>
          <a:xfrm>
            <a:off x="4511675" y="3141345"/>
            <a:ext cx="1638300" cy="381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zh-CN" altLang="en-US" dirty="0" smtClean="0">
                <a:solidFill>
                  <a:schemeClr val="bg1"/>
                </a:solidFill>
                <a:latin typeface="+mj-lt"/>
                <a:ea typeface="+mj-ea"/>
                <a:cs typeface="+mj-cs"/>
                <a:sym typeface="Arial" panose="020B0604020202020204" pitchFamily="34" charset="0"/>
              </a:rPr>
              <a:t>步骤</a:t>
            </a:r>
            <a:endParaRPr lang="zh-CN" altLang="en-US" dirty="0" smtClean="0">
              <a:solidFill>
                <a:schemeClr val="bg1"/>
              </a:solidFill>
              <a:latin typeface="+mj-lt"/>
              <a:ea typeface="+mj-ea"/>
              <a:cs typeface="+mj-cs"/>
              <a:sym typeface="Arial" panose="020B0604020202020204" pitchFamily="34" charset="0"/>
            </a:endParaRPr>
          </a:p>
        </p:txBody>
      </p:sp>
      <p:sp>
        <p:nvSpPr>
          <p:cNvPr id="30" name="矩形 29"/>
          <p:cNvSpPr/>
          <p:nvPr>
            <p:custDataLst>
              <p:tags r:id="rId11"/>
            </p:custDataLst>
          </p:nvPr>
        </p:nvSpPr>
        <p:spPr>
          <a:xfrm>
            <a:off x="6471285" y="3472180"/>
            <a:ext cx="16383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zh-CN" altLang="en-US" dirty="0" smtClean="0">
                <a:solidFill>
                  <a:schemeClr val="bg1"/>
                </a:solidFill>
                <a:latin typeface="+mj-lt"/>
                <a:ea typeface="+mj-ea"/>
                <a:cs typeface="+mj-cs"/>
                <a:sym typeface="Arial" panose="020B0604020202020204" pitchFamily="34" charset="0"/>
              </a:rPr>
              <a:t>步骤</a:t>
            </a:r>
            <a:endParaRPr lang="zh-CN" altLang="en-US" dirty="0" smtClean="0">
              <a:solidFill>
                <a:schemeClr val="bg1"/>
              </a:solidFill>
              <a:latin typeface="+mj-lt"/>
              <a:ea typeface="+mj-ea"/>
              <a:cs typeface="+mj-cs"/>
              <a:sym typeface="Arial" panose="020B0604020202020204" pitchFamily="34" charset="0"/>
            </a:endParaRPr>
          </a:p>
        </p:txBody>
      </p:sp>
      <p:sp>
        <p:nvSpPr>
          <p:cNvPr id="31" name="任意多边形 30"/>
          <p:cNvSpPr/>
          <p:nvPr>
            <p:custDataLst>
              <p:tags r:id="rId12"/>
            </p:custDataLst>
          </p:nvPr>
        </p:nvSpPr>
        <p:spPr>
          <a:xfrm rot="2734581" flipH="1">
            <a:off x="5944870" y="3362325"/>
            <a:ext cx="731520" cy="267335"/>
          </a:xfrm>
          <a:custGeom>
            <a:avLst/>
            <a:gdLst>
              <a:gd name="connsiteX0" fmla="*/ 731515 w 731515"/>
              <a:gd name="connsiteY0" fmla="*/ 0 h 267350"/>
              <a:gd name="connsiteX1" fmla="*/ 458731 w 731515"/>
              <a:gd name="connsiteY1" fmla="*/ 267350 h 267350"/>
              <a:gd name="connsiteX2" fmla="*/ 0 w 731515"/>
              <a:gd name="connsiteY2" fmla="*/ 267350 h 267350"/>
              <a:gd name="connsiteX3" fmla="*/ 270527 w 731515"/>
              <a:gd name="connsiteY3" fmla="*/ 2211 h 267350"/>
              <a:gd name="connsiteX4" fmla="*/ 268360 w 731515"/>
              <a:gd name="connsiteY4" fmla="*/ 0 h 2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15" h="267350">
                <a:moveTo>
                  <a:pt x="731515" y="0"/>
                </a:moveTo>
                <a:lnTo>
                  <a:pt x="458731" y="267350"/>
                </a:lnTo>
                <a:lnTo>
                  <a:pt x="0" y="267350"/>
                </a:lnTo>
                <a:lnTo>
                  <a:pt x="270527" y="2211"/>
                </a:lnTo>
                <a:lnTo>
                  <a:pt x="268360" y="0"/>
                </a:ln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sym typeface="Arial" panose="020B0604020202020204" pitchFamily="34" charset="0"/>
            </a:endParaRPr>
          </a:p>
        </p:txBody>
      </p:sp>
      <p:sp>
        <p:nvSpPr>
          <p:cNvPr id="32" name="文本框 31"/>
          <p:cNvSpPr txBox="1"/>
          <p:nvPr>
            <p:custDataLst>
              <p:tags r:id="rId13"/>
            </p:custDataLst>
          </p:nvPr>
        </p:nvSpPr>
        <p:spPr>
          <a:xfrm>
            <a:off x="2552065" y="2752090"/>
            <a:ext cx="1638300" cy="717550"/>
          </a:xfrm>
          <a:prstGeom prst="rect">
            <a:avLst/>
          </a:prstGeom>
          <a:noFill/>
        </p:spPr>
        <p:txBody>
          <a:bodyPr wrap="square" lIns="0" tIns="0" rIns="0" bIns="0" rtlCol="0" anchor="b" anchorCtr="0">
            <a:spAutoFit/>
          </a:bodyPr>
          <a:lstStyle/>
          <a:p>
            <a:pPr algn="ctr"/>
            <a:r>
              <a:rPr lang="en-US" altLang="zh-CN" sz="4400" b="1" dirty="0" smtClean="0">
                <a:solidFill>
                  <a:schemeClr val="accent1"/>
                </a:solidFill>
                <a:sym typeface="Arial" panose="020B0604020202020204" pitchFamily="34" charset="0"/>
              </a:rPr>
              <a:t>1</a:t>
            </a:r>
            <a:endParaRPr lang="zh-CN" altLang="en-US" sz="4400" b="1" dirty="0">
              <a:solidFill>
                <a:schemeClr val="accent1"/>
              </a:solidFill>
              <a:sym typeface="Arial" panose="020B0604020202020204" pitchFamily="34" charset="0"/>
            </a:endParaRPr>
          </a:p>
        </p:txBody>
      </p:sp>
      <p:sp>
        <p:nvSpPr>
          <p:cNvPr id="33" name="文本框 32"/>
          <p:cNvSpPr txBox="1"/>
          <p:nvPr>
            <p:custDataLst>
              <p:tags r:id="rId14"/>
            </p:custDataLst>
          </p:nvPr>
        </p:nvSpPr>
        <p:spPr>
          <a:xfrm>
            <a:off x="2552065" y="3941445"/>
            <a:ext cx="1638300" cy="1882775"/>
          </a:xfrm>
          <a:prstGeom prst="rect">
            <a:avLst/>
          </a:prstGeom>
          <a:noFill/>
        </p:spPr>
        <p:txBody>
          <a:bodyPr wrap="square" lIns="0" rIns="0" rtlCol="0" anchor="t" anchorCtr="0">
            <a:spAutoFit/>
          </a:bodyPr>
          <a:lstStyle/>
          <a:p>
            <a:pPr algn="just">
              <a:lnSpc>
                <a:spcPct val="120000"/>
              </a:lnSpc>
            </a:pPr>
            <a:r>
              <a:rPr lang="zh-CN" altLang="en-US" sz="1400">
                <a:sym typeface="+mn-ea"/>
              </a:rPr>
              <a:t>把用户的基本属性(年龄、性别、地域)、购买能力、行为特征、兴趣爱好、心理特征、社交网络大致地标签化。</a:t>
            </a:r>
            <a:endParaRPr lang="zh-CN" altLang="en-US" sz="1400"/>
          </a:p>
          <a:p>
            <a:pPr algn="just">
              <a:lnSpc>
                <a:spcPct val="120000"/>
              </a:lnSpc>
            </a:pPr>
            <a:endParaRPr lang="zh-CN" altLang="en-US" sz="1400" dirty="0">
              <a:sym typeface="Arial" panose="020B0604020202020204" pitchFamily="34" charset="0"/>
            </a:endParaRPr>
          </a:p>
        </p:txBody>
      </p:sp>
      <p:sp>
        <p:nvSpPr>
          <p:cNvPr id="34" name="文本框 33"/>
          <p:cNvSpPr txBox="1"/>
          <p:nvPr>
            <p:custDataLst>
              <p:tags r:id="rId15"/>
            </p:custDataLst>
          </p:nvPr>
        </p:nvSpPr>
        <p:spPr>
          <a:xfrm>
            <a:off x="6471285" y="2752090"/>
            <a:ext cx="1638300" cy="717550"/>
          </a:xfrm>
          <a:prstGeom prst="rect">
            <a:avLst/>
          </a:prstGeom>
          <a:noFill/>
        </p:spPr>
        <p:txBody>
          <a:bodyPr wrap="square" lIns="0" tIns="0" rIns="0" bIns="0" rtlCol="0" anchor="b" anchorCtr="0">
            <a:spAutoFit/>
          </a:bodyPr>
          <a:lstStyle/>
          <a:p>
            <a:pPr algn="ctr"/>
            <a:r>
              <a:rPr lang="en-US" altLang="zh-CN" sz="4400" b="1" dirty="0" smtClean="0">
                <a:solidFill>
                  <a:schemeClr val="accent1"/>
                </a:solidFill>
                <a:sym typeface="Arial" panose="020B0604020202020204" pitchFamily="34" charset="0"/>
              </a:rPr>
              <a:t>3</a:t>
            </a:r>
            <a:endParaRPr lang="zh-CN" altLang="en-US" sz="4400" b="1" dirty="0">
              <a:solidFill>
                <a:schemeClr val="accent1"/>
              </a:solidFill>
              <a:sym typeface="Arial" panose="020B0604020202020204" pitchFamily="34" charset="0"/>
            </a:endParaRPr>
          </a:p>
        </p:txBody>
      </p:sp>
      <p:sp>
        <p:nvSpPr>
          <p:cNvPr id="35" name="文本框 34"/>
          <p:cNvSpPr txBox="1"/>
          <p:nvPr>
            <p:custDataLst>
              <p:tags r:id="rId16"/>
            </p:custDataLst>
          </p:nvPr>
        </p:nvSpPr>
        <p:spPr>
          <a:xfrm>
            <a:off x="6471285" y="3941445"/>
            <a:ext cx="1638300" cy="1051560"/>
          </a:xfrm>
          <a:prstGeom prst="rect">
            <a:avLst/>
          </a:prstGeom>
          <a:noFill/>
        </p:spPr>
        <p:txBody>
          <a:bodyPr wrap="square" lIns="0" rIns="0" rtlCol="0" anchor="t" anchorCtr="0">
            <a:spAutoFit/>
          </a:bodyPr>
          <a:lstStyle/>
          <a:p>
            <a:pPr fontAlgn="auto">
              <a:lnSpc>
                <a:spcPct val="150000"/>
              </a:lnSpc>
            </a:pPr>
            <a:r>
              <a:rPr lang="zh-CN" altLang="en-US" sz="1400">
                <a:sym typeface="+mn-ea"/>
              </a:rPr>
              <a:t>关于“标签化”，一般采用多级标签、多级分类。</a:t>
            </a:r>
            <a:endParaRPr lang="zh-CN" altLang="en-US" sz="1400">
              <a:sym typeface="Arial" panose="020B0604020202020204" pitchFamily="34" charset="0"/>
            </a:endParaRPr>
          </a:p>
        </p:txBody>
      </p:sp>
      <p:sp>
        <p:nvSpPr>
          <p:cNvPr id="36" name="文本框 35"/>
          <p:cNvSpPr txBox="1"/>
          <p:nvPr>
            <p:custDataLst>
              <p:tags r:id="rId17"/>
            </p:custDataLst>
          </p:nvPr>
        </p:nvSpPr>
        <p:spPr>
          <a:xfrm>
            <a:off x="4511675" y="1670050"/>
            <a:ext cx="1638300" cy="1370965"/>
          </a:xfrm>
          <a:prstGeom prst="rect">
            <a:avLst/>
          </a:prstGeom>
          <a:noFill/>
        </p:spPr>
        <p:txBody>
          <a:bodyPr wrap="square" lIns="0" rIns="0" rtlCol="0" anchor="b" anchorCtr="0">
            <a:spAutoFit/>
          </a:bodyPr>
          <a:lstStyle/>
          <a:p>
            <a:pPr algn="just">
              <a:lnSpc>
                <a:spcPct val="120000"/>
              </a:lnSpc>
            </a:pPr>
            <a:r>
              <a:rPr lang="zh-CN" altLang="en-US" sz="1400">
                <a:sym typeface="+mn-ea"/>
              </a:rPr>
              <a:t>当一切数据标签化并赋予权重后，即可根据构建用户画像的目的来搭建用户画像基本模型了。</a:t>
            </a:r>
            <a:endParaRPr lang="zh-CN" altLang="en-US" dirty="0">
              <a:sym typeface="Arial" panose="020B0604020202020204" pitchFamily="34" charset="0"/>
            </a:endParaRPr>
          </a:p>
        </p:txBody>
      </p:sp>
      <p:sp>
        <p:nvSpPr>
          <p:cNvPr id="37" name="文本框 36"/>
          <p:cNvSpPr txBox="1"/>
          <p:nvPr>
            <p:custDataLst>
              <p:tags r:id="rId18"/>
            </p:custDataLst>
          </p:nvPr>
        </p:nvSpPr>
        <p:spPr>
          <a:xfrm>
            <a:off x="4511675" y="3532505"/>
            <a:ext cx="1638300" cy="717550"/>
          </a:xfrm>
          <a:prstGeom prst="rect">
            <a:avLst/>
          </a:prstGeom>
          <a:noFill/>
        </p:spPr>
        <p:txBody>
          <a:bodyPr wrap="square" lIns="0" tIns="0" rIns="0" bIns="0" rtlCol="0" anchor="t" anchorCtr="0">
            <a:spAutoFit/>
          </a:bodyPr>
          <a:lstStyle/>
          <a:p>
            <a:pPr algn="ctr"/>
            <a:r>
              <a:rPr lang="en-US" altLang="zh-CN" sz="4400" b="1" dirty="0" smtClean="0">
                <a:solidFill>
                  <a:srgbClr val="5B9BD5"/>
                </a:solidFill>
                <a:uFillTx/>
                <a:sym typeface="Arial" panose="020B0604020202020204" pitchFamily="34" charset="0"/>
              </a:rPr>
              <a:t>2</a:t>
            </a:r>
            <a:endParaRPr lang="en-US" altLang="zh-CN" sz="4400" b="1" dirty="0" smtClean="0">
              <a:solidFill>
                <a:srgbClr val="5B9BD5"/>
              </a:solidFill>
              <a:uFillTx/>
              <a:sym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pic>
        <p:nvPicPr>
          <p:cNvPr id="4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4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2" name="组合 11"/>
          <p:cNvGrpSpPr/>
          <p:nvPr>
            <p:custDataLst>
              <p:tags r:id="rId3"/>
            </p:custDataLst>
          </p:nvPr>
        </p:nvGrpSpPr>
        <p:grpSpPr>
          <a:xfrm>
            <a:off x="306705" y="1166937"/>
            <a:ext cx="3338830" cy="904240"/>
            <a:chOff x="610908" y="2313386"/>
            <a:chExt cx="3339390" cy="904864"/>
          </a:xfrm>
          <a:solidFill>
            <a:srgbClr val="3D89BC"/>
          </a:solidFill>
        </p:grpSpPr>
        <p:sp>
          <p:nvSpPr>
            <p:cNvPr id="14" name="任意多边形 13"/>
            <p:cNvSpPr/>
            <p:nvPr>
              <p:custDataLst>
                <p:tags r:id="rId4"/>
              </p:custDataLst>
            </p:nvPr>
          </p:nvSpPr>
          <p:spPr>
            <a:xfrm>
              <a:off x="610908" y="2367802"/>
              <a:ext cx="3155203" cy="850448"/>
            </a:xfrm>
            <a:custGeom>
              <a:avLst/>
              <a:gdLst>
                <a:gd name="connsiteX0" fmla="*/ 3155203 w 3155203"/>
                <a:gd name="connsiteY0" fmla="*/ 0 h 850448"/>
                <a:gd name="connsiteX1" fmla="*/ 2997498 w 3155203"/>
                <a:gd name="connsiteY1" fmla="*/ 578071 h 850448"/>
                <a:gd name="connsiteX2" fmla="*/ 406001 w 3155203"/>
                <a:gd name="connsiteY2" fmla="*/ 850448 h 850448"/>
                <a:gd name="connsiteX3" fmla="*/ 0 w 3155203"/>
                <a:gd name="connsiteY3" fmla="*/ 110182 h 850448"/>
              </a:gdLst>
              <a:ahLst/>
              <a:cxnLst>
                <a:cxn ang="0">
                  <a:pos x="connsiteX0" y="connsiteY0"/>
                </a:cxn>
                <a:cxn ang="0">
                  <a:pos x="connsiteX1" y="connsiteY1"/>
                </a:cxn>
                <a:cxn ang="0">
                  <a:pos x="connsiteX2" y="connsiteY2"/>
                </a:cxn>
                <a:cxn ang="0">
                  <a:pos x="connsiteX3" y="connsiteY3"/>
                </a:cxn>
              </a:cxnLst>
              <a:rect l="l" t="t" r="r" b="b"/>
              <a:pathLst>
                <a:path w="3155203" h="850448">
                  <a:moveTo>
                    <a:pt x="3155203" y="0"/>
                  </a:moveTo>
                  <a:lnTo>
                    <a:pt x="2997498" y="578071"/>
                  </a:lnTo>
                  <a:lnTo>
                    <a:pt x="406001" y="850448"/>
                  </a:lnTo>
                  <a:lnTo>
                    <a:pt x="0" y="110182"/>
                  </a:lnTo>
                  <a:close/>
                </a:path>
              </a:pathLst>
            </a:custGeom>
            <a:grpFill/>
          </p:spPr>
          <p:txBody>
            <a:bodyPr rot="0" spcFirstLastPara="0" vertOverflow="overflow" horzOverflow="overflow" vert="horz" wrap="square" lIns="216000" tIns="108000" rIns="108000" bIns="45720" numCol="1" spcCol="0" rtlCol="0" fromWordArt="0" anchor="ctr" anchorCtr="0" forceAA="0" compatLnSpc="1">
              <a:normAutofit/>
            </a:bodyPr>
            <a:lstStyle/>
            <a:p>
              <a:pPr algn="ctr"/>
              <a:r>
                <a:rPr lang="zh-CN" altLang="en-US" b="1" dirty="0">
                  <a:solidFill>
                    <a:schemeClr val="bg1"/>
                  </a:solidFill>
                  <a:sym typeface="Arial" panose="020B0604020202020204" pitchFamily="34" charset="0"/>
                </a:rPr>
                <a:t>数据可视化分析</a:t>
              </a:r>
              <a:endParaRPr lang="zh-CN" altLang="en-US" b="1" dirty="0">
                <a:solidFill>
                  <a:schemeClr val="bg1"/>
                </a:solidFill>
                <a:sym typeface="Arial" panose="020B0604020202020204" pitchFamily="34" charset="0"/>
              </a:endParaRPr>
            </a:p>
          </p:txBody>
        </p:sp>
        <p:sp>
          <p:nvSpPr>
            <p:cNvPr id="15" name="等腰三角形 14"/>
            <p:cNvSpPr/>
            <p:nvPr>
              <p:custDataLst>
                <p:tags r:id="rId5"/>
              </p:custDataLst>
            </p:nvPr>
          </p:nvSpPr>
          <p:spPr>
            <a:xfrm rot="17703762">
              <a:off x="3769492" y="2883324"/>
              <a:ext cx="104775" cy="256837"/>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smtClean="0">
                <a:solidFill>
                  <a:schemeClr val="bg1"/>
                </a:solidFill>
                <a:sym typeface="Arial" panose="020B0604020202020204" pitchFamily="34" charset="0"/>
              </a:endParaRPr>
            </a:p>
          </p:txBody>
        </p:sp>
        <p:sp>
          <p:nvSpPr>
            <p:cNvPr id="16" name="等腰三角形 15"/>
            <p:cNvSpPr/>
            <p:nvPr>
              <p:custDataLst>
                <p:tags r:id="rId6"/>
              </p:custDataLst>
            </p:nvPr>
          </p:nvSpPr>
          <p:spPr>
            <a:xfrm rot="14680307">
              <a:off x="3731121" y="2804324"/>
              <a:ext cx="104775" cy="140428"/>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smtClean="0">
                <a:solidFill>
                  <a:schemeClr val="bg1"/>
                </a:solidFill>
                <a:sym typeface="Arial" panose="020B0604020202020204" pitchFamily="34" charset="0"/>
              </a:endParaRPr>
            </a:p>
          </p:txBody>
        </p:sp>
        <p:sp>
          <p:nvSpPr>
            <p:cNvPr id="18" name="任意多边形 17"/>
            <p:cNvSpPr/>
            <p:nvPr>
              <p:custDataLst>
                <p:tags r:id="rId7"/>
              </p:custDataLst>
            </p:nvPr>
          </p:nvSpPr>
          <p:spPr>
            <a:xfrm>
              <a:off x="632323" y="2313386"/>
              <a:ext cx="775646" cy="426586"/>
            </a:xfrm>
            <a:custGeom>
              <a:avLst/>
              <a:gdLst>
                <a:gd name="connsiteX0" fmla="*/ 775646 w 775646"/>
                <a:gd name="connsiteY0" fmla="*/ 0 h 426586"/>
                <a:gd name="connsiteX1" fmla="*/ 666454 w 775646"/>
                <a:gd name="connsiteY1" fmla="*/ 355733 h 426586"/>
                <a:gd name="connsiteX2" fmla="*/ 219107 w 775646"/>
                <a:gd name="connsiteY2" fmla="*/ 426586 h 426586"/>
                <a:gd name="connsiteX3" fmla="*/ 0 w 775646"/>
                <a:gd name="connsiteY3" fmla="*/ 27086 h 426586"/>
              </a:gdLst>
              <a:ahLst/>
              <a:cxnLst>
                <a:cxn ang="0">
                  <a:pos x="connsiteX0" y="connsiteY0"/>
                </a:cxn>
                <a:cxn ang="0">
                  <a:pos x="connsiteX1" y="connsiteY1"/>
                </a:cxn>
                <a:cxn ang="0">
                  <a:pos x="connsiteX2" y="connsiteY2"/>
                </a:cxn>
                <a:cxn ang="0">
                  <a:pos x="connsiteX3" y="connsiteY3"/>
                </a:cxn>
              </a:cxnLst>
              <a:rect l="l" t="t" r="r" b="b"/>
              <a:pathLst>
                <a:path w="775646" h="426586">
                  <a:moveTo>
                    <a:pt x="775646" y="0"/>
                  </a:moveTo>
                  <a:lnTo>
                    <a:pt x="666454" y="355733"/>
                  </a:lnTo>
                  <a:lnTo>
                    <a:pt x="219107" y="426586"/>
                  </a:lnTo>
                  <a:lnTo>
                    <a:pt x="0" y="27086"/>
                  </a:lnTo>
                  <a:close/>
                </a:path>
              </a:pathLst>
            </a:custGeom>
            <a:grpFill/>
          </p:spPr>
          <p:txBody>
            <a:bodyPr rot="0" spcFirstLastPara="0" vertOverflow="overflow" horzOverflow="overflow" vert="horz" wrap="square" lIns="144000" tIns="45720" rIns="91440" bIns="45720" numCol="1" spcCol="0" rtlCol="0" fromWordArt="0" anchor="ctr" anchorCtr="0" forceAA="0" compatLnSpc="1">
              <a:normAutofit/>
            </a:bodyPr>
            <a:lstStyle/>
            <a:p>
              <a:pPr algn="ctr"/>
              <a:r>
                <a:rPr lang="en-US" altLang="zh-CN" sz="2000" b="1" dirty="0" smtClean="0">
                  <a:solidFill>
                    <a:schemeClr val="bg1"/>
                  </a:solidFill>
                  <a:sym typeface="Arial" panose="020B0604020202020204" pitchFamily="34" charset="0"/>
                </a:rPr>
                <a:t>0</a:t>
              </a:r>
              <a:r>
                <a:rPr lang="en-US" sz="2000" b="1" dirty="0" smtClean="0">
                  <a:solidFill>
                    <a:schemeClr val="bg1"/>
                  </a:solidFill>
                  <a:sym typeface="Arial" panose="020B0604020202020204" pitchFamily="34" charset="0"/>
                </a:rPr>
                <a:t>4</a:t>
              </a:r>
              <a:endParaRPr lang="en-US" sz="2000" b="1" dirty="0" smtClean="0">
                <a:solidFill>
                  <a:schemeClr val="bg1"/>
                </a:solidFill>
                <a:sym typeface="Arial" panose="020B0604020202020204" pitchFamily="34" charset="0"/>
              </a:endParaRPr>
            </a:p>
          </p:txBody>
        </p:sp>
      </p:grpSp>
      <p:sp>
        <p:nvSpPr>
          <p:cNvPr id="11" name="文本框 10"/>
          <p:cNvSpPr txBox="1"/>
          <p:nvPr/>
        </p:nvSpPr>
        <p:spPr>
          <a:xfrm>
            <a:off x="297180" y="2670175"/>
            <a:ext cx="3629660" cy="1327785"/>
          </a:xfrm>
          <a:prstGeom prst="rect">
            <a:avLst/>
          </a:prstGeom>
          <a:noFill/>
        </p:spPr>
        <p:txBody>
          <a:bodyPr wrap="square" rtlCol="0" anchor="t">
            <a:spAutoFit/>
          </a:bodyPr>
          <a:lstStyle/>
          <a:p>
            <a:r>
              <a:rPr lang="zh-CN" altLang="en-US" sz="1600" dirty="0"/>
              <a:t>如图所示，这是把用户画像真正利用起来的一步，在此步骤中一般是针对群体的分析，比如可以根据用户价值来细分出核心用户、评估某一群体的潜在价值空间，以做出针对性的运营。</a:t>
            </a:r>
            <a:endParaRPr lang="zh-CN" altLang="en-US" sz="1600" dirty="0"/>
          </a:p>
        </p:txBody>
      </p:sp>
      <p:pic>
        <p:nvPicPr>
          <p:cNvPr id="13" name="图片 12"/>
          <p:cNvPicPr>
            <a:picLocks noChangeAspect="1"/>
          </p:cNvPicPr>
          <p:nvPr/>
        </p:nvPicPr>
        <p:blipFill>
          <a:blip r:embed="rId8">
            <a:lum bright="2000"/>
          </a:blip>
          <a:stretch>
            <a:fillRect/>
          </a:stretch>
        </p:blipFill>
        <p:spPr>
          <a:xfrm>
            <a:off x="4068652" y="1487170"/>
            <a:ext cx="4455795" cy="38036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24" name="文本框 40"/>
          <p:cNvSpPr txBox="1"/>
          <p:nvPr/>
        </p:nvSpPr>
        <p:spPr>
          <a:xfrm>
            <a:off x="399253" y="800100"/>
            <a:ext cx="2129109" cy="369332"/>
          </a:xfrm>
          <a:prstGeom prst="rect">
            <a:avLst/>
          </a:prstGeom>
          <a:noFill/>
        </p:spPr>
        <p:txBody>
          <a:bodyPr wrap="none" rtlCol="0">
            <a:spAutoFit/>
          </a:bodyPr>
          <a:lstStyle/>
          <a:p>
            <a:r>
              <a:rPr lang="en-US" altLang="zh-CN" b="1" dirty="0">
                <a:solidFill>
                  <a:srgbClr val="3D89BC"/>
                </a:solidFill>
              </a:rPr>
              <a:t>9.1.4</a:t>
            </a:r>
            <a:r>
              <a:rPr lang="zh-CN" altLang="en-US" b="1" dirty="0">
                <a:solidFill>
                  <a:srgbClr val="3D89BC"/>
                </a:solidFill>
              </a:rPr>
              <a:t>用户标签体系</a:t>
            </a:r>
            <a:endParaRPr lang="zh-CN" altLang="en-US" b="1" dirty="0">
              <a:solidFill>
                <a:srgbClr val="3D89BC"/>
              </a:solidFill>
            </a:endParaRPr>
          </a:p>
        </p:txBody>
      </p:sp>
      <p:sp>
        <p:nvSpPr>
          <p:cNvPr id="25" name="椭圆 2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文本框 13"/>
          <p:cNvSpPr txBox="1"/>
          <p:nvPr/>
        </p:nvSpPr>
        <p:spPr>
          <a:xfrm>
            <a:off x="2672544" y="2707965"/>
            <a:ext cx="5878830" cy="2303145"/>
          </a:xfrm>
          <a:prstGeom prst="rect">
            <a:avLst/>
          </a:prstGeom>
          <a:noFill/>
        </p:spPr>
        <p:txBody>
          <a:bodyPr wrap="square" rtlCol="0" anchor="t">
            <a:spAutoFit/>
          </a:bodyPr>
          <a:lstStyle/>
          <a:p>
            <a:r>
              <a:rPr lang="zh-CN" altLang="en-US" sz="1600" b="1" dirty="0">
                <a:solidFill>
                  <a:srgbClr val="3D89BC"/>
                </a:solidFill>
              </a:rPr>
              <a:t>什么是标签体系？</a:t>
            </a:r>
            <a:endParaRPr lang="zh-CN" altLang="en-US" sz="1600" b="1" dirty="0">
              <a:solidFill>
                <a:srgbClr val="3D89BC"/>
              </a:solidFill>
            </a:endParaRPr>
          </a:p>
          <a:p>
            <a:endParaRPr lang="zh-CN" altLang="en-US" sz="1600" dirty="0"/>
          </a:p>
          <a:p>
            <a:r>
              <a:rPr lang="zh-CN" altLang="en-US" sz="1600" dirty="0"/>
              <a:t>简单说就是你把用户分到多少个类里面去。当然，每个用户是可以分到多个类上的。这些类都是什么，彼此之间有何联系，就构成了标签体系。</a:t>
            </a:r>
            <a:endParaRPr lang="zh-CN" altLang="en-US" sz="1600" dirty="0"/>
          </a:p>
          <a:p>
            <a:r>
              <a:rPr lang="zh-CN" altLang="en-US" sz="1600" dirty="0"/>
              <a:t>标签体系的设计有两个常见要求，一是便于检索，二是效果显著。在不同的场景下，对这两点的要求重点是不同的。</a:t>
            </a:r>
            <a:endParaRPr lang="zh-CN" altLang="en-US" sz="1600" dirty="0"/>
          </a:p>
          <a:p>
            <a:endParaRPr lang="zh-CN" altLang="en-US" sz="1600" dirty="0"/>
          </a:p>
          <a:p>
            <a:r>
              <a:rPr lang="zh-CN" altLang="en-US" sz="1600" dirty="0"/>
              <a:t>一般来说，设计一个标签体系以下三种思路。</a:t>
            </a:r>
            <a:endParaRPr lang="zh-CN" altLang="en-US" sz="1600" dirty="0"/>
          </a:p>
        </p:txBody>
      </p:sp>
      <p:sp>
        <p:nvSpPr>
          <p:cNvPr id="16" name="文本框 15"/>
          <p:cNvSpPr txBox="1"/>
          <p:nvPr/>
        </p:nvSpPr>
        <p:spPr>
          <a:xfrm>
            <a:off x="525145" y="1606300"/>
            <a:ext cx="7779385" cy="584775"/>
          </a:xfrm>
          <a:prstGeom prst="rect">
            <a:avLst/>
          </a:prstGeom>
          <a:noFill/>
        </p:spPr>
        <p:txBody>
          <a:bodyPr wrap="square" rtlCol="0" anchor="t">
            <a:spAutoFit/>
          </a:bodyPr>
          <a:lstStyle/>
          <a:p>
            <a:r>
              <a:rPr lang="zh-CN" altLang="en-US" sz="1600" dirty="0"/>
              <a:t>从技术层面看，用户画像的过程比较乏味。但如何设计用户画像的标签体系却是一个看起来最简单、却最难以把握精髓的环节。</a:t>
            </a:r>
            <a:endParaRPr lang="zh-CN" altLang="en-US" sz="1600" dirty="0"/>
          </a:p>
        </p:txBody>
      </p:sp>
      <p:sp>
        <p:nvSpPr>
          <p:cNvPr id="17" name="矩形 16"/>
          <p:cNvSpPr/>
          <p:nvPr/>
        </p:nvSpPr>
        <p:spPr>
          <a:xfrm>
            <a:off x="451485" y="2999112"/>
            <a:ext cx="1933575" cy="172085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57555" y="3439167"/>
            <a:ext cx="1218565" cy="743585"/>
          </a:xfrm>
          <a:prstGeom prst="rect">
            <a:avLst/>
          </a:prstGeom>
          <a:noFill/>
        </p:spPr>
        <p:txBody>
          <a:bodyPr wrap="square" rtlCol="0">
            <a:spAutoFit/>
          </a:bodyPr>
          <a:lstStyle/>
          <a:p>
            <a:r>
              <a:rPr lang="zh-CN" altLang="en-US" sz="4000" b="1">
                <a:solidFill>
                  <a:schemeClr val="bg1"/>
                </a:solidFill>
                <a:uFillTx/>
              </a:rPr>
              <a:t>问题</a:t>
            </a:r>
            <a:endParaRPr lang="zh-CN" altLang="en-US" sz="4000" b="1">
              <a:solidFill>
                <a:schemeClr val="bg1"/>
              </a:solidFill>
              <a:uFillTx/>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464004" y="1067008"/>
            <a:ext cx="2101032" cy="4799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11" name="矩形 10"/>
          <p:cNvSpPr/>
          <p:nvPr/>
        </p:nvSpPr>
        <p:spPr>
          <a:xfrm>
            <a:off x="408296" y="1122312"/>
            <a:ext cx="2242922" cy="369332"/>
          </a:xfrm>
          <a:prstGeom prst="rect">
            <a:avLst/>
          </a:prstGeom>
        </p:spPr>
        <p:txBody>
          <a:bodyPr wrap="none">
            <a:spAutoFit/>
          </a:bodyPr>
          <a:lstStyle/>
          <a:p>
            <a:r>
              <a:rPr lang="en-US" altLang="zh-CN" b="1" dirty="0" smtClean="0">
                <a:solidFill>
                  <a:schemeClr val="bg1"/>
                </a:solidFill>
              </a:rPr>
              <a:t>1</a:t>
            </a:r>
            <a:r>
              <a:rPr lang="zh-CN" altLang="zh-CN" b="1" dirty="0">
                <a:solidFill>
                  <a:schemeClr val="bg1"/>
                </a:solidFill>
              </a:rPr>
              <a:t>．结构化标签体系</a:t>
            </a:r>
            <a:endParaRPr lang="zh-CN" altLang="zh-CN" b="1" dirty="0">
              <a:solidFill>
                <a:schemeClr val="bg1"/>
              </a:solidFill>
            </a:endParaRPr>
          </a:p>
        </p:txBody>
      </p:sp>
      <p:pic>
        <p:nvPicPr>
          <p:cNvPr id="3074" name="Picture 2" descr="2"/>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878112" y="2536825"/>
            <a:ext cx="7425690" cy="305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7"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文本框 13"/>
          <p:cNvSpPr txBox="1"/>
          <p:nvPr/>
        </p:nvSpPr>
        <p:spPr>
          <a:xfrm>
            <a:off x="736871" y="1661160"/>
            <a:ext cx="7702550" cy="596265"/>
          </a:xfrm>
          <a:prstGeom prst="rect">
            <a:avLst/>
          </a:prstGeom>
          <a:noFill/>
        </p:spPr>
        <p:txBody>
          <a:bodyPr wrap="square" rtlCol="0" anchor="t">
            <a:spAutoFit/>
          </a:bodyPr>
          <a:lstStyle/>
          <a:p>
            <a:r>
              <a:rPr lang="zh-CN" altLang="en-US" sz="1600" dirty="0"/>
              <a:t>结构化标签体系看起来整洁，又比较好解释，在面向品牌广告主交流时比较好用。性别、年龄这类人口属性标签，是最典型的结构化体系。</a:t>
            </a:r>
            <a:endParaRPr lang="zh-CN" altLang="en-US" sz="1600" dirty="0"/>
          </a:p>
        </p:txBody>
      </p:sp>
      <p:sp>
        <p:nvSpPr>
          <p:cNvPr id="16" name="文本框 15"/>
          <p:cNvSpPr txBox="1"/>
          <p:nvPr/>
        </p:nvSpPr>
        <p:spPr>
          <a:xfrm>
            <a:off x="3322955" y="5667375"/>
            <a:ext cx="1780064" cy="261610"/>
          </a:xfrm>
          <a:prstGeom prst="rect">
            <a:avLst/>
          </a:prstGeom>
          <a:noFill/>
        </p:spPr>
        <p:txBody>
          <a:bodyPr wrap="square" rtlCol="0" anchor="t">
            <a:spAutoFit/>
          </a:bodyPr>
          <a:lstStyle/>
          <a:p>
            <a:r>
              <a:rPr lang="zh-CN" altLang="en-US" sz="1100" b="1" dirty="0">
                <a:latin typeface="+mn-ea"/>
              </a:rPr>
              <a:t>Yahoo！用户标签体系图</a:t>
            </a:r>
            <a:endParaRPr lang="zh-CN" altLang="en-US" sz="1100" b="1" dirty="0">
              <a:latin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pic>
        <p:nvPicPr>
          <p:cNvPr id="3075" name="Picture 3" descr="3"/>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653579" y="2976880"/>
            <a:ext cx="7786370" cy="244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矩形 45"/>
          <p:cNvSpPr/>
          <p:nvPr/>
        </p:nvSpPr>
        <p:spPr>
          <a:xfrm>
            <a:off x="463945" y="1069866"/>
            <a:ext cx="2299648" cy="4799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47" name="矩形 46"/>
          <p:cNvSpPr/>
          <p:nvPr/>
        </p:nvSpPr>
        <p:spPr>
          <a:xfrm>
            <a:off x="408237" y="1125170"/>
            <a:ext cx="2404826" cy="369332"/>
          </a:xfrm>
          <a:prstGeom prst="rect">
            <a:avLst/>
          </a:prstGeom>
        </p:spPr>
        <p:txBody>
          <a:bodyPr wrap="none">
            <a:spAutoFit/>
          </a:bodyPr>
          <a:lstStyle/>
          <a:p>
            <a:r>
              <a:rPr lang="en-US" altLang="zh-CN" b="1" dirty="0" smtClean="0">
                <a:solidFill>
                  <a:schemeClr val="bg1"/>
                </a:solidFill>
              </a:rPr>
              <a:t>2</a:t>
            </a:r>
            <a:r>
              <a:rPr lang="zh-CN" altLang="zh-CN" b="1" dirty="0" smtClean="0">
                <a:solidFill>
                  <a:schemeClr val="bg1"/>
                </a:solidFill>
              </a:rPr>
              <a:t>．</a:t>
            </a:r>
            <a:r>
              <a:rPr lang="zh-CN" altLang="en-US" b="1" dirty="0" smtClean="0">
                <a:solidFill>
                  <a:schemeClr val="bg1"/>
                </a:solidFill>
              </a:rPr>
              <a:t>半</a:t>
            </a:r>
            <a:r>
              <a:rPr lang="zh-CN" altLang="zh-CN" b="1" dirty="0" smtClean="0">
                <a:solidFill>
                  <a:schemeClr val="bg1"/>
                </a:solidFill>
              </a:rPr>
              <a:t>结构化</a:t>
            </a:r>
            <a:r>
              <a:rPr lang="zh-CN" altLang="zh-CN" b="1" dirty="0">
                <a:solidFill>
                  <a:schemeClr val="bg1"/>
                </a:solidFill>
              </a:rPr>
              <a:t>标签体系</a:t>
            </a:r>
            <a:endParaRPr lang="zh-CN" altLang="zh-CN" b="1" dirty="0">
              <a:solidFill>
                <a:schemeClr val="bg1"/>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7"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文本框 13"/>
          <p:cNvSpPr txBox="1"/>
          <p:nvPr/>
        </p:nvSpPr>
        <p:spPr>
          <a:xfrm>
            <a:off x="604049" y="1727835"/>
            <a:ext cx="8021955" cy="1083945"/>
          </a:xfrm>
          <a:prstGeom prst="rect">
            <a:avLst/>
          </a:prstGeom>
          <a:noFill/>
        </p:spPr>
        <p:txBody>
          <a:bodyPr wrap="square" rtlCol="0" anchor="t">
            <a:spAutoFit/>
          </a:bodyPr>
          <a:lstStyle/>
          <a:p>
            <a:r>
              <a:rPr lang="zh-CN" altLang="en-US" sz="1600" dirty="0"/>
              <a:t>在用于效果广告时，标签设计的灵活性大大提高了。标签体系是不是规整，就不那么重要了，只要有效果就行。在这种思路下，用户标签往往是在行业上呈现出一定的并列体系，而各行业内的标签设计则以“逮住老鼠就是好猫”为最高指导原则，切不可拘泥于形式。</a:t>
            </a:r>
            <a:endParaRPr lang="zh-CN" altLang="en-US" sz="1600" dirty="0"/>
          </a:p>
        </p:txBody>
      </p:sp>
      <p:sp>
        <p:nvSpPr>
          <p:cNvPr id="15" name="文本框 14"/>
          <p:cNvSpPr txBox="1"/>
          <p:nvPr/>
        </p:nvSpPr>
        <p:spPr>
          <a:xfrm>
            <a:off x="3653155" y="5548630"/>
            <a:ext cx="1555432" cy="261610"/>
          </a:xfrm>
          <a:prstGeom prst="rect">
            <a:avLst/>
          </a:prstGeom>
          <a:noFill/>
        </p:spPr>
        <p:txBody>
          <a:bodyPr wrap="square" rtlCol="0" anchor="t">
            <a:spAutoFit/>
          </a:bodyPr>
          <a:lstStyle/>
          <a:p>
            <a:r>
              <a:rPr lang="zh-CN" altLang="en-US" sz="1100" b="1" dirty="0">
                <a:latin typeface="+mn-ea"/>
              </a:rPr>
              <a:t>半结构化标签体系图</a:t>
            </a:r>
            <a:endParaRPr lang="zh-CN" altLang="en-US" sz="1100" b="1" dirty="0">
              <a:latin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498475" y="1306195"/>
            <a:ext cx="2324735" cy="4800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11" name="矩形 10"/>
          <p:cNvSpPr/>
          <p:nvPr/>
        </p:nvSpPr>
        <p:spPr>
          <a:xfrm>
            <a:off x="442707" y="1361707"/>
            <a:ext cx="2381250" cy="384810"/>
          </a:xfrm>
          <a:prstGeom prst="rect">
            <a:avLst/>
          </a:prstGeom>
        </p:spPr>
        <p:txBody>
          <a:bodyPr wrap="none">
            <a:spAutoFit/>
          </a:bodyPr>
          <a:lstStyle/>
          <a:p>
            <a:r>
              <a:rPr lang="en-US" altLang="zh-CN" b="1" dirty="0" smtClean="0">
                <a:solidFill>
                  <a:schemeClr val="bg1"/>
                </a:solidFill>
              </a:rPr>
              <a:t>3</a:t>
            </a:r>
            <a:r>
              <a:rPr lang="zh-CN" altLang="zh-CN" b="1" dirty="0">
                <a:solidFill>
                  <a:schemeClr val="bg1"/>
                </a:solidFill>
              </a:rPr>
              <a:t>．非结构化标签体系</a:t>
            </a:r>
            <a:endParaRPr lang="zh-CN" altLang="zh-CN" b="1" dirty="0">
              <a:solidFill>
                <a:schemeClr val="bg1"/>
              </a:solidFill>
            </a:endParaRPr>
          </a:p>
        </p:txBody>
      </p:sp>
      <p:pic>
        <p:nvPicPr>
          <p:cNvPr id="2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文本框 13"/>
          <p:cNvSpPr txBox="1"/>
          <p:nvPr/>
        </p:nvSpPr>
        <p:spPr>
          <a:xfrm>
            <a:off x="442707" y="2493842"/>
            <a:ext cx="8307070" cy="2554545"/>
          </a:xfrm>
          <a:prstGeom prst="rect">
            <a:avLst/>
          </a:prstGeom>
          <a:noFill/>
        </p:spPr>
        <p:txBody>
          <a:bodyPr wrap="square" rtlCol="0" anchor="t">
            <a:spAutoFit/>
          </a:bodyPr>
          <a:lstStyle/>
          <a:p>
            <a:r>
              <a:rPr lang="zh-CN" altLang="en-US" sz="1600" dirty="0"/>
              <a:t>非结构化，就是各个标签就事论事，各自反应各自的用户兴趣，彼此之间并无层级关系，也很难组织成规整的树状结构。非结构化标签的典型例子，是搜索广告里用的关键词。还有Facebook用的用户兴趣词，意思也一样。</a:t>
            </a:r>
            <a:endParaRPr lang="zh-CN" altLang="en-US" sz="1600" dirty="0"/>
          </a:p>
          <a:p>
            <a:endParaRPr lang="en-US" altLang="zh-CN" sz="1600" dirty="0" smtClean="0"/>
          </a:p>
          <a:p>
            <a:endParaRPr lang="en-US" altLang="zh-CN" sz="1600" dirty="0"/>
          </a:p>
          <a:p>
            <a:endParaRPr lang="en-US" altLang="zh-CN" sz="1600" dirty="0" smtClean="0"/>
          </a:p>
          <a:p>
            <a:r>
              <a:rPr lang="zh-CN" altLang="en-US" sz="1600" dirty="0" smtClean="0"/>
              <a:t>半</a:t>
            </a:r>
            <a:r>
              <a:rPr lang="zh-CN" altLang="en-US" sz="1600" dirty="0"/>
              <a:t>结构化标签操作上已经很困难了，非结构化的关键词为什么在市场上能够盛行呢？这主要是因为搜索广告的市场地位太重要了，围绕它的关键词选择和优化，已经形成了一套成熟的方法论。</a:t>
            </a:r>
            <a:endParaRPr lang="zh-CN" altLang="en-US" sz="1600" dirty="0"/>
          </a:p>
          <a:p>
            <a:endParaRPr lang="zh-CN" alt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1753329" y="4661721"/>
            <a:ext cx="5694604"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6" y="1169836"/>
              <a:ext cx="1969254" cy="523220"/>
            </a:xfrm>
            <a:prstGeom prst="rect">
              <a:avLst/>
            </a:prstGeom>
            <a:noFill/>
          </p:spPr>
          <p:txBody>
            <a:bodyPr wrap="none" rtlCol="0">
              <a:spAutoFit/>
            </a:bodyPr>
            <a:lstStyle/>
            <a:p>
              <a:pPr algn="ctr"/>
              <a:r>
                <a:rPr lang="zh-CN" altLang="en-US" sz="2800" dirty="0" smtClean="0">
                  <a:solidFill>
                    <a:schemeClr val="accent4"/>
                  </a:solidFill>
                </a:rPr>
                <a:t>第</a:t>
              </a:r>
              <a:r>
                <a:rPr lang="zh-CN" altLang="en-US" sz="2800" dirty="0">
                  <a:solidFill>
                    <a:schemeClr val="accent4"/>
                  </a:solidFill>
                </a:rPr>
                <a:t>九</a:t>
              </a:r>
              <a:r>
                <a:rPr lang="zh-CN" altLang="en-US" sz="2800" dirty="0" smtClean="0">
                  <a:solidFill>
                    <a:schemeClr val="accent4"/>
                  </a:solidFill>
                </a:rPr>
                <a:t>章　大数据商业应用</a:t>
              </a:r>
              <a:endParaRPr lang="zh-CN" altLang="en-US" sz="2800" dirty="0">
                <a:solidFill>
                  <a:schemeClr val="accent4"/>
                </a:solidFill>
              </a:endParaRPr>
            </a:p>
          </p:txBody>
        </p:sp>
      </p:grpSp>
      <p:grpSp>
        <p:nvGrpSpPr>
          <p:cNvPr id="2" name="组合 1"/>
          <p:cNvGrpSpPr/>
          <p:nvPr/>
        </p:nvGrpSpPr>
        <p:grpSpPr>
          <a:xfrm>
            <a:off x="1753329" y="2462595"/>
            <a:ext cx="5694604" cy="2603975"/>
            <a:chOff x="1806060" y="2462595"/>
            <a:chExt cx="5694604" cy="2603975"/>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用户画像和精准营销</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9.2</a:t>
                </a:r>
                <a:r>
                  <a:rPr lang="zh-CN" altLang="en-US" sz="2100" spc="225" dirty="0" smtClean="0">
                    <a:solidFill>
                      <a:schemeClr val="bg1"/>
                    </a:solidFill>
                    <a:latin typeface="微软雅黑" panose="020B0503020204020204" pitchFamily="34" charset="-122"/>
                    <a:ea typeface="微软雅黑" panose="020B0503020204020204" pitchFamily="34" charset="-122"/>
                  </a:rPr>
                  <a:t>　广告推荐</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互联网金融</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1806060" y="4111173"/>
              <a:ext cx="5693399" cy="955397"/>
              <a:chOff x="1806060" y="3610865"/>
              <a:chExt cx="5693399" cy="955397"/>
            </a:xfrm>
          </p:grpSpPr>
          <p:sp>
            <p:nvSpPr>
              <p:cNvPr id="65" name="圆角矩形 64"/>
              <p:cNvSpPr/>
              <p:nvPr/>
            </p:nvSpPr>
            <p:spPr>
              <a:xfrm>
                <a:off x="1806060" y="3610865"/>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3286" y="4150764"/>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1"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43</a:t>
            </a:r>
            <a:endParaRPr lang="es-ES" sz="1200" b="1" dirty="0">
              <a:solidFill>
                <a:schemeClr val="bg1">
                  <a:lumMod val="50000"/>
                </a:schemeClr>
              </a:solidFill>
              <a:latin typeface="+mn-lt"/>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0" name="矩形 39"/>
          <p:cNvSpPr/>
          <p:nvPr/>
        </p:nvSpPr>
        <p:spPr>
          <a:xfrm>
            <a:off x="1830555" y="4106855"/>
            <a:ext cx="4230645"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实战：个人贷款风险评估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24" name="文本框 40"/>
          <p:cNvSpPr txBox="1"/>
          <p:nvPr/>
        </p:nvSpPr>
        <p:spPr>
          <a:xfrm>
            <a:off x="399253" y="800100"/>
            <a:ext cx="1667444" cy="369332"/>
          </a:xfrm>
          <a:prstGeom prst="rect">
            <a:avLst/>
          </a:prstGeom>
          <a:noFill/>
        </p:spPr>
        <p:txBody>
          <a:bodyPr wrap="none" rtlCol="0">
            <a:spAutoFit/>
          </a:bodyPr>
          <a:lstStyle/>
          <a:p>
            <a:r>
              <a:rPr lang="en-US" altLang="zh-CN" b="1" dirty="0">
                <a:solidFill>
                  <a:srgbClr val="3D89BC"/>
                </a:solidFill>
              </a:rPr>
              <a:t>9.2.1</a:t>
            </a:r>
            <a:r>
              <a:rPr lang="zh-CN" altLang="en-US" b="1" dirty="0">
                <a:solidFill>
                  <a:srgbClr val="3D89BC"/>
                </a:solidFill>
              </a:rPr>
              <a:t>推荐系统</a:t>
            </a:r>
            <a:endParaRPr lang="zh-CN" altLang="en-US" b="1" dirty="0">
              <a:solidFill>
                <a:srgbClr val="3D89BC"/>
              </a:solidFill>
            </a:endParaRPr>
          </a:p>
        </p:txBody>
      </p:sp>
      <p:sp>
        <p:nvSpPr>
          <p:cNvPr id="25" name="椭圆 2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098" name="图片 5" descr="说明: 15-5"/>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6000"/>
                    </a14:imgEffect>
                  </a14:imgLayer>
                </a14:imgProps>
              </a:ext>
              <a:ext uri="{28A0092B-C50C-407E-A947-70E740481C1C}">
                <a14:useLocalDpi xmlns:a14="http://schemas.microsoft.com/office/drawing/2010/main" val="0"/>
              </a:ext>
            </a:extLst>
          </a:blip>
          <a:srcRect t="4372" b="3421"/>
          <a:stretch>
            <a:fillRect/>
          </a:stretch>
        </p:blipFill>
        <p:spPr bwMode="auto">
          <a:xfrm>
            <a:off x="1397469" y="2329120"/>
            <a:ext cx="6383557" cy="367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452233" y="1439874"/>
            <a:ext cx="8145176" cy="830997"/>
          </a:xfrm>
          <a:prstGeom prst="rect">
            <a:avLst/>
          </a:prstGeom>
        </p:spPr>
        <p:txBody>
          <a:bodyPr wrap="square">
            <a:spAutoFit/>
          </a:bodyPr>
          <a:lstStyle/>
          <a:p>
            <a:r>
              <a:rPr lang="zh-CN" altLang="zh-CN" sz="1600" b="1" dirty="0" smtClean="0">
                <a:solidFill>
                  <a:srgbClr val="3D89BC"/>
                </a:solidFill>
              </a:rPr>
              <a:t>个性化</a:t>
            </a:r>
            <a:r>
              <a:rPr lang="zh-CN" altLang="zh-CN" sz="1600" b="1" dirty="0">
                <a:solidFill>
                  <a:srgbClr val="3D89BC"/>
                </a:solidFill>
              </a:rPr>
              <a:t>推荐</a:t>
            </a:r>
            <a:r>
              <a:rPr lang="zh-CN" altLang="zh-CN" sz="1600" dirty="0"/>
              <a:t>在我们的生活中无处</a:t>
            </a:r>
            <a:r>
              <a:rPr lang="zh-CN" altLang="zh-CN" sz="1600" dirty="0" smtClean="0"/>
              <a:t>不在。</a:t>
            </a:r>
            <a:r>
              <a:rPr lang="zh-CN" altLang="zh-CN" sz="1600" dirty="0"/>
              <a:t>早餐买了几根油条，老板就会顺便问一下需不需要再来一碗豆浆；去买帽子的时候，服务员会推荐围巾。随着互联网的发展，这种</a:t>
            </a:r>
            <a:r>
              <a:rPr lang="zh-CN" altLang="zh-CN" sz="1600" b="1" dirty="0">
                <a:solidFill>
                  <a:srgbClr val="3D89BC"/>
                </a:solidFill>
              </a:rPr>
              <a:t>线下推荐也逐步被搬到了线上</a:t>
            </a:r>
            <a:r>
              <a:rPr lang="zh-CN" altLang="zh-CN" sz="1600" dirty="0"/>
              <a:t>，成为各大网站吸引用户、增加收益的</a:t>
            </a:r>
            <a:r>
              <a:rPr lang="zh-CN" altLang="zh-CN" sz="1600" dirty="0" smtClean="0"/>
              <a:t>法宝</a:t>
            </a:r>
            <a:r>
              <a:rPr lang="zh-CN" altLang="en-US" sz="1600" dirty="0" smtClean="0"/>
              <a:t>。</a:t>
            </a:r>
            <a:endParaRPr lang="zh-CN" altLang="en-US" sz="1600" dirty="0"/>
          </a:p>
        </p:txBody>
      </p:sp>
      <p:pic>
        <p:nvPicPr>
          <p:cNvPr id="15"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1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16" name="矩形 15"/>
          <p:cNvSpPr/>
          <p:nvPr/>
        </p:nvSpPr>
        <p:spPr>
          <a:xfrm>
            <a:off x="343467" y="1235567"/>
            <a:ext cx="8417703" cy="4535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231576" y="1098722"/>
            <a:ext cx="4781704" cy="369332"/>
          </a:xfrm>
          <a:prstGeom prst="rect">
            <a:avLst/>
          </a:prstGeom>
          <a:solidFill>
            <a:srgbClr val="3D89BC"/>
          </a:solidFill>
        </p:spPr>
        <p:txBody>
          <a:bodyPr wrap="square">
            <a:spAutoFit/>
          </a:bodyPr>
          <a:lstStyle/>
          <a:p>
            <a:r>
              <a:rPr lang="zh-CN" altLang="en-US" dirty="0" smtClean="0">
                <a:solidFill>
                  <a:schemeClr val="bg1"/>
                </a:solidFill>
              </a:rPr>
              <a:t>推荐系统的性能可以通过如下几个标准来判定</a:t>
            </a:r>
            <a:endParaRPr lang="zh-CN" altLang="en-US" dirty="0">
              <a:solidFill>
                <a:schemeClr val="bg1"/>
              </a:solidFill>
            </a:endParaRPr>
          </a:p>
        </p:txBody>
      </p:sp>
      <p:sp>
        <p:nvSpPr>
          <p:cNvPr id="18" name="椭圆 17"/>
          <p:cNvSpPr/>
          <p:nvPr/>
        </p:nvSpPr>
        <p:spPr>
          <a:xfrm>
            <a:off x="1492859" y="2065133"/>
            <a:ext cx="1316052" cy="13160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用户满意度</a:t>
            </a:r>
            <a:endParaRPr lang="zh-CN" altLang="en-US" sz="1600" dirty="0"/>
          </a:p>
        </p:txBody>
      </p:sp>
      <p:sp>
        <p:nvSpPr>
          <p:cNvPr id="19" name="椭圆 18"/>
          <p:cNvSpPr/>
          <p:nvPr/>
        </p:nvSpPr>
        <p:spPr>
          <a:xfrm>
            <a:off x="3946049" y="2065133"/>
            <a:ext cx="1316052" cy="1316052"/>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覆盖率</a:t>
            </a:r>
            <a:endParaRPr lang="zh-CN" altLang="en-US" sz="1600" dirty="0"/>
          </a:p>
        </p:txBody>
      </p:sp>
      <p:sp>
        <p:nvSpPr>
          <p:cNvPr id="20" name="椭圆 19"/>
          <p:cNvSpPr/>
          <p:nvPr/>
        </p:nvSpPr>
        <p:spPr>
          <a:xfrm>
            <a:off x="6382527" y="2065133"/>
            <a:ext cx="1316052" cy="13160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预测准确度</a:t>
            </a:r>
            <a:endParaRPr lang="zh-CN" altLang="en-US" sz="1600" dirty="0"/>
          </a:p>
        </p:txBody>
      </p:sp>
      <p:sp>
        <p:nvSpPr>
          <p:cNvPr id="21" name="椭圆 20"/>
          <p:cNvSpPr/>
          <p:nvPr/>
        </p:nvSpPr>
        <p:spPr>
          <a:xfrm>
            <a:off x="1492859" y="3701277"/>
            <a:ext cx="1316052" cy="1316052"/>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dirty="0" smtClean="0"/>
              <a:t>冷启动问题</a:t>
            </a:r>
            <a:endParaRPr lang="zh-CN" altLang="en-US" sz="1600" dirty="0"/>
          </a:p>
        </p:txBody>
      </p:sp>
      <p:sp>
        <p:nvSpPr>
          <p:cNvPr id="22" name="椭圆 21"/>
          <p:cNvSpPr/>
          <p:nvPr/>
        </p:nvSpPr>
        <p:spPr>
          <a:xfrm>
            <a:off x="3946049" y="3701277"/>
            <a:ext cx="1316052" cy="13160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dirty="0"/>
              <a:t>过度推荐</a:t>
            </a:r>
            <a:r>
              <a:rPr lang="zh-CN" altLang="zh-CN" sz="1600" dirty="0" smtClean="0"/>
              <a:t>热门</a:t>
            </a:r>
            <a:r>
              <a:rPr lang="zh-CN" altLang="en-US" sz="1600" dirty="0" smtClean="0"/>
              <a:t>问题</a:t>
            </a:r>
            <a:endParaRPr lang="zh-CN" altLang="en-US" sz="1600" dirty="0"/>
          </a:p>
        </p:txBody>
      </p:sp>
      <p:sp>
        <p:nvSpPr>
          <p:cNvPr id="23" name="椭圆 22"/>
          <p:cNvSpPr/>
          <p:nvPr/>
        </p:nvSpPr>
        <p:spPr>
          <a:xfrm>
            <a:off x="6382527" y="3701277"/>
            <a:ext cx="1316052" cy="1316052"/>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个性化评价</a:t>
            </a:r>
            <a:endParaRPr lang="zh-CN" altLang="en-US" sz="1600" dirty="0"/>
          </a:p>
        </p:txBody>
      </p:sp>
      <p:pic>
        <p:nvPicPr>
          <p:cNvPr id="2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24" name="文本框 40"/>
          <p:cNvSpPr txBox="1"/>
          <p:nvPr/>
        </p:nvSpPr>
        <p:spPr>
          <a:xfrm>
            <a:off x="399253" y="800100"/>
            <a:ext cx="2821606" cy="369332"/>
          </a:xfrm>
          <a:prstGeom prst="rect">
            <a:avLst/>
          </a:prstGeom>
          <a:noFill/>
        </p:spPr>
        <p:txBody>
          <a:bodyPr wrap="none" rtlCol="0">
            <a:spAutoFit/>
          </a:bodyPr>
          <a:lstStyle/>
          <a:p>
            <a:r>
              <a:rPr lang="en-US" altLang="zh-CN" b="1" dirty="0">
                <a:solidFill>
                  <a:srgbClr val="3D89BC"/>
                </a:solidFill>
              </a:rPr>
              <a:t>9.2.2</a:t>
            </a:r>
            <a:r>
              <a:rPr lang="zh-CN" altLang="en-US" b="1" dirty="0">
                <a:solidFill>
                  <a:srgbClr val="3D89BC"/>
                </a:solidFill>
              </a:rPr>
              <a:t>广告点击率及其评估</a:t>
            </a:r>
            <a:endParaRPr lang="zh-CN" altLang="en-US" b="1" dirty="0">
              <a:solidFill>
                <a:srgbClr val="3D89BC"/>
              </a:solidFill>
            </a:endParaRPr>
          </a:p>
        </p:txBody>
      </p:sp>
      <p:sp>
        <p:nvSpPr>
          <p:cNvPr id="25" name="椭圆 2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p:cNvSpPr/>
          <p:nvPr/>
        </p:nvSpPr>
        <p:spPr>
          <a:xfrm>
            <a:off x="470478" y="1949561"/>
            <a:ext cx="8001655" cy="1077218"/>
          </a:xfrm>
          <a:prstGeom prst="rect">
            <a:avLst/>
          </a:prstGeom>
        </p:spPr>
        <p:txBody>
          <a:bodyPr wrap="square">
            <a:spAutoFit/>
          </a:bodyPr>
          <a:lstStyle/>
          <a:p>
            <a:r>
              <a:rPr lang="zh-CN" altLang="zh-CN" sz="1600" dirty="0"/>
              <a:t>评价一个网络广告推广效果好坏的测量指标是多样的，例如，可以通过广告展示量、广告点击量、广告到达率、广告转化率等指标进行评价。其中，</a:t>
            </a:r>
            <a:r>
              <a:rPr lang="zh-CN" altLang="zh-CN" sz="1600" b="1" dirty="0">
                <a:solidFill>
                  <a:srgbClr val="3D89BC"/>
                </a:solidFill>
              </a:rPr>
              <a:t>广告点击率（</a:t>
            </a:r>
            <a:r>
              <a:rPr lang="en-US" altLang="zh-CN" sz="1600" b="1" dirty="0">
                <a:solidFill>
                  <a:srgbClr val="3D89BC"/>
                </a:solidFill>
              </a:rPr>
              <a:t>Click-Through-Rate</a:t>
            </a:r>
            <a:r>
              <a:rPr lang="zh-CN" altLang="zh-CN" sz="1600" b="1" dirty="0">
                <a:solidFill>
                  <a:srgbClr val="3D89BC"/>
                </a:solidFill>
              </a:rPr>
              <a:t>，</a:t>
            </a:r>
            <a:r>
              <a:rPr lang="en-US" altLang="zh-CN" sz="1600" b="1" dirty="0">
                <a:solidFill>
                  <a:srgbClr val="3D89BC"/>
                </a:solidFill>
              </a:rPr>
              <a:t>CTR</a:t>
            </a:r>
            <a:r>
              <a:rPr lang="zh-CN" altLang="zh-CN" sz="1600" b="1" dirty="0">
                <a:solidFill>
                  <a:srgbClr val="3D89BC"/>
                </a:solidFill>
              </a:rPr>
              <a:t>）是当前最为普遍的评价方式</a:t>
            </a:r>
            <a:r>
              <a:rPr lang="zh-CN" altLang="zh-CN" sz="1600" dirty="0"/>
              <a:t>，是反应网络广告推广质量最直接的量化指标。</a:t>
            </a:r>
            <a:r>
              <a:rPr lang="zh-CN" altLang="zh-CN" sz="1600" dirty="0" smtClean="0"/>
              <a:t>广告</a:t>
            </a:r>
            <a:r>
              <a:rPr lang="zh-CN" altLang="zh-CN" sz="1600" dirty="0"/>
              <a:t>点击率的计算公式为如下</a:t>
            </a:r>
            <a:r>
              <a:rPr lang="zh-CN" altLang="zh-CN" sz="1600" dirty="0" smtClean="0"/>
              <a:t>：</a:t>
            </a:r>
            <a:endParaRPr lang="en-US" altLang="zh-CN" sz="1600" dirty="0" smtClean="0"/>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5263" name="" r:id="rId1" imgW="101600" imgH="165100" progId="Equation.DSMT4">
                  <p:embed/>
                </p:oleObj>
              </mc:Choice>
              <mc:Fallback>
                <p:oleObj name="" r:id="rId1" imgW="101600" imgH="165100" progId="Equation.DSMT4">
                  <p:embed/>
                  <p:pic>
                    <p:nvPicPr>
                      <p:cNvPr id="0" name="Objec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mc:AlternateContent xmlns:mc="http://schemas.openxmlformats.org/markup-compatibility/2006">
        <mc:Choice xmlns:a14="http://schemas.microsoft.com/office/drawing/2010/main" Requires="a14">
          <p:sp>
            <p:nvSpPr>
              <p:cNvPr id="22" name="TextBox 21"/>
              <p:cNvSpPr txBox="1"/>
              <p:nvPr/>
            </p:nvSpPr>
            <p:spPr>
              <a:xfrm>
                <a:off x="1346060" y="3752492"/>
                <a:ext cx="6250493" cy="941091"/>
              </a:xfrm>
              <a:prstGeom prst="rect">
                <a:avLst/>
              </a:prstGeom>
              <a:noFill/>
            </p:spPr>
            <p:txBody>
              <a:bodyPr wrap="square" rtlCol="0">
                <a:spAutoFit/>
              </a:bodyPr>
              <a:lstStyle/>
              <a:p>
                <a:r>
                  <a:rPr lang="zh-CN" altLang="en-US" sz="2800" b="1" dirty="0" smtClean="0">
                    <a:solidFill>
                      <a:srgbClr val="3D89BC"/>
                    </a:solidFill>
                  </a:rPr>
                  <a:t>广告点击率（</a:t>
                </a:r>
                <a:r>
                  <a:rPr lang="en-US" altLang="zh-CN" sz="2800" b="1" dirty="0" smtClean="0">
                    <a:solidFill>
                      <a:srgbClr val="3D89BC"/>
                    </a:solidFill>
                  </a:rPr>
                  <a:t>CTR</a:t>
                </a:r>
                <a:r>
                  <a:rPr lang="zh-CN" altLang="en-US" sz="2800" b="1" dirty="0" smtClean="0">
                    <a:solidFill>
                      <a:srgbClr val="3D89BC"/>
                    </a:solidFill>
                  </a:rPr>
                  <a:t>）</a:t>
                </a:r>
                <a14:m>
                  <m:oMath xmlns:m="http://schemas.openxmlformats.org/officeDocument/2006/math">
                    <m:r>
                      <a:rPr lang="en-US" altLang="zh-CN" sz="2800" b="1" i="1" smtClean="0">
                        <a:solidFill>
                          <a:srgbClr val="3D89BC"/>
                        </a:solidFill>
                        <a:latin typeface="Cambria Math"/>
                      </a:rPr>
                      <m:t>=</m:t>
                    </m:r>
                    <m:f>
                      <m:fPr>
                        <m:ctrlPr>
                          <a:rPr lang="en-US" altLang="zh-CN" sz="2800" b="1" i="1" smtClean="0">
                            <a:solidFill>
                              <a:srgbClr val="3D89BC"/>
                            </a:solidFill>
                            <a:latin typeface="Cambria Math"/>
                          </a:rPr>
                        </m:ctrlPr>
                      </m:fPr>
                      <m:num>
                        <m:r>
                          <a:rPr lang="zh-CN" altLang="en-US" sz="2800" b="1" i="1">
                            <a:solidFill>
                              <a:srgbClr val="3D89BC"/>
                            </a:solidFill>
                            <a:latin typeface="Cambria Math"/>
                          </a:rPr>
                          <m:t>广告</m:t>
                        </m:r>
                        <m:r>
                          <a:rPr lang="zh-CN" altLang="en-US" sz="2800" b="1" i="1" smtClean="0">
                            <a:solidFill>
                              <a:srgbClr val="3D89BC"/>
                            </a:solidFill>
                            <a:latin typeface="Cambria Math"/>
                          </a:rPr>
                          <m:t>的</m:t>
                        </m:r>
                        <m:r>
                          <a:rPr lang="zh-CN" altLang="en-US" sz="2800" b="1" i="1">
                            <a:solidFill>
                              <a:srgbClr val="3D89BC"/>
                            </a:solidFill>
                            <a:latin typeface="Cambria Math"/>
                          </a:rPr>
                          <m:t>点击</m:t>
                        </m:r>
                        <m:r>
                          <a:rPr lang="zh-CN" altLang="en-US" sz="2800" b="1" i="1" smtClean="0">
                            <a:solidFill>
                              <a:srgbClr val="3D89BC"/>
                            </a:solidFill>
                            <a:latin typeface="Cambria Math"/>
                          </a:rPr>
                          <m:t>次数</m:t>
                        </m:r>
                      </m:num>
                      <m:den>
                        <m:r>
                          <a:rPr lang="zh-CN" altLang="en-US" sz="2800" b="1" i="1">
                            <a:solidFill>
                              <a:srgbClr val="3D89BC"/>
                            </a:solidFill>
                            <a:latin typeface="Cambria Math"/>
                          </a:rPr>
                          <m:t>广告</m:t>
                        </m:r>
                        <m:r>
                          <a:rPr lang="zh-CN" altLang="en-US" sz="2800" b="1" i="1" smtClean="0">
                            <a:solidFill>
                              <a:srgbClr val="3D89BC"/>
                            </a:solidFill>
                            <a:latin typeface="Cambria Math"/>
                          </a:rPr>
                          <m:t>的</m:t>
                        </m:r>
                        <m:r>
                          <a:rPr lang="zh-CN" altLang="en-US" sz="2800" b="1" i="1">
                            <a:solidFill>
                              <a:srgbClr val="3D89BC"/>
                            </a:solidFill>
                            <a:latin typeface="Cambria Math"/>
                          </a:rPr>
                          <m:t>展示</m:t>
                        </m:r>
                        <m:r>
                          <a:rPr lang="zh-CN" altLang="en-US" sz="2800" b="1" i="1" smtClean="0">
                            <a:solidFill>
                              <a:srgbClr val="3D89BC"/>
                            </a:solidFill>
                            <a:latin typeface="Cambria Math"/>
                          </a:rPr>
                          <m:t>次数</m:t>
                        </m:r>
                      </m:den>
                    </m:f>
                  </m:oMath>
                </a14:m>
                <a:endParaRPr lang="zh-CN" altLang="en-US" sz="2800" b="1" dirty="0">
                  <a:solidFill>
                    <a:srgbClr val="3D89BC"/>
                  </a:solidFill>
                </a:endParaRPr>
              </a:p>
            </p:txBody>
          </p:sp>
        </mc:Choice>
        <mc:Fallback>
          <p:sp>
            <p:nvSpPr>
              <p:cNvPr id="22" name="TextBox 21"/>
              <p:cNvSpPr txBox="1">
                <a:spLocks noRot="1" noChangeAspect="1" noMove="1" noResize="1" noEditPoints="1" noAdjustHandles="1" noChangeArrowheads="1" noChangeShapeType="1" noTextEdit="1"/>
              </p:cNvSpPr>
              <p:nvPr/>
            </p:nvSpPr>
            <p:spPr>
              <a:xfrm>
                <a:off x="1346060" y="3752492"/>
                <a:ext cx="6250493" cy="941091"/>
              </a:xfrm>
              <a:prstGeom prst="rect">
                <a:avLst/>
              </a:prstGeom>
              <a:blipFill rotWithShape="1">
                <a:blip r:embed="rId3"/>
                <a:stretch>
                  <a:fillRect l="-2049"/>
                </a:stretch>
              </a:blipFill>
            </p:spPr>
            <p:txBody>
              <a:bodyPr/>
              <a:lstStyle/>
              <a:p>
                <a:r>
                  <a:rPr lang="zh-CN" altLang="en-US">
                    <a:noFill/>
                  </a:rPr>
                  <a:t> </a:t>
                </a:r>
                <a:endParaRPr lang="zh-CN" altLang="en-US">
                  <a:noFill/>
                </a:endParaRPr>
              </a:p>
            </p:txBody>
          </p:sp>
        </mc:Fallback>
      </mc:AlternateContent>
      <p:pic>
        <p:nvPicPr>
          <p:cNvPr id="19"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7"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9300"/>
            <a:ext cx="9144000" cy="48387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379963" y="2234611"/>
            <a:ext cx="1362874" cy="707886"/>
          </a:xfrm>
          <a:prstGeom prst="rect">
            <a:avLst/>
          </a:prstGeom>
          <a:noFill/>
        </p:spPr>
        <p:txBody>
          <a:bodyPr wrap="none" rtlCol="0">
            <a:spAutoFit/>
          </a:bodyPr>
          <a:lstStyle/>
          <a:p>
            <a:r>
              <a:rPr lang="zh-CN" altLang="en-US" sz="4000" b="1" dirty="0" smtClean="0">
                <a:solidFill>
                  <a:prstClr val="white"/>
                </a:solidFill>
              </a:rPr>
              <a:t>刘 鹏</a:t>
            </a:r>
            <a:endParaRPr lang="zh-CN" altLang="en-US" sz="4000" b="1" dirty="0">
              <a:solidFill>
                <a:prstClr val="white"/>
              </a:solidFill>
            </a:endParaRPr>
          </a:p>
        </p:txBody>
      </p:sp>
      <p:sp>
        <p:nvSpPr>
          <p:cNvPr id="8" name="矩形 7"/>
          <p:cNvSpPr/>
          <p:nvPr/>
        </p:nvSpPr>
        <p:spPr>
          <a:xfrm>
            <a:off x="0" y="1933575"/>
            <a:ext cx="9144000" cy="12382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0647" y="600076"/>
            <a:ext cx="1639695" cy="2342422"/>
          </a:xfrm>
          <a:prstGeom prst="rect">
            <a:avLst/>
          </a:prstGeom>
          <a:effectLst>
            <a:outerShdw blurRad="50800" dist="38100" dir="2700000" algn="tl" rotWithShape="0">
              <a:prstClr val="black">
                <a:alpha val="40000"/>
              </a:prstClr>
            </a:outerShdw>
          </a:effectLst>
        </p:spPr>
      </p:pic>
      <p:grpSp>
        <p:nvGrpSpPr>
          <p:cNvPr id="13" name="组合 12"/>
          <p:cNvGrpSpPr/>
          <p:nvPr/>
        </p:nvGrpSpPr>
        <p:grpSpPr>
          <a:xfrm>
            <a:off x="365180" y="3011163"/>
            <a:ext cx="8414657" cy="3784600"/>
            <a:chOff x="365180" y="3011163"/>
            <a:chExt cx="8414657" cy="3784600"/>
          </a:xfrm>
        </p:grpSpPr>
        <p:sp>
          <p:nvSpPr>
            <p:cNvPr id="14" name="文本框 3"/>
            <p:cNvSpPr txBox="1"/>
            <p:nvPr/>
          </p:nvSpPr>
          <p:spPr>
            <a:xfrm>
              <a:off x="365180" y="3011163"/>
              <a:ext cx="8414657" cy="3784600"/>
            </a:xfrm>
            <a:prstGeom prst="rect">
              <a:avLst/>
            </a:prstGeom>
            <a:noFill/>
          </p:spPr>
          <p:txBody>
            <a:bodyPr wrap="square" rtlCol="0">
              <a:spAutoFit/>
            </a:bodyPr>
            <a:lstStyle/>
            <a:p>
              <a:pPr>
                <a:lnSpc>
                  <a:spcPct val="150000"/>
                </a:lnSpc>
              </a:pPr>
              <a:r>
                <a:rPr lang="zh-CN" altLang="en-US" sz="1600" dirty="0" smtClean="0">
                  <a:solidFill>
                    <a:prstClr val="white"/>
                  </a:solidFill>
                </a:rPr>
                <a:t>       教授，清华大学博士。现任南京大数据研究院院长、中国信息协会大数据分会副会长</a:t>
              </a:r>
              <a:r>
                <a:rPr lang="zh-CN" altLang="en-US" sz="1600" dirty="0">
                  <a:solidFill>
                    <a:prstClr val="white"/>
                  </a:solidFill>
                </a:rPr>
                <a:t>、中国大数据技术与应用联盟副</a:t>
              </a:r>
              <a:r>
                <a:rPr lang="zh-CN" altLang="en-US" sz="1600" dirty="0" smtClean="0">
                  <a:solidFill>
                    <a:prstClr val="white"/>
                  </a:solidFill>
                </a:rPr>
                <a:t>理事长。</a:t>
              </a:r>
              <a:endParaRPr lang="en-US" altLang="zh-CN" sz="1600" dirty="0">
                <a:solidFill>
                  <a:prstClr val="white"/>
                </a:solidFill>
              </a:endParaRPr>
            </a:p>
            <a:p>
              <a:pPr>
                <a:lnSpc>
                  <a:spcPct val="150000"/>
                </a:lnSpc>
              </a:pPr>
              <a:r>
                <a:rPr lang="zh-CN" altLang="en-US" sz="1600" dirty="0" smtClean="0">
                  <a:solidFill>
                    <a:prstClr val="white"/>
                  </a:solidFill>
                </a:rPr>
                <a:t>       主持完成科研项目</a:t>
              </a:r>
              <a:r>
                <a:rPr lang="en-US" altLang="zh-CN" sz="1600" dirty="0" smtClean="0">
                  <a:solidFill>
                    <a:prstClr val="white"/>
                  </a:solidFill>
                </a:rPr>
                <a:t>25</a:t>
              </a:r>
              <a:r>
                <a:rPr lang="zh-CN" altLang="en-US" sz="1600" dirty="0" smtClean="0">
                  <a:solidFill>
                    <a:prstClr val="white"/>
                  </a:solidFill>
                </a:rPr>
                <a:t>项，发表论文</a:t>
              </a:r>
              <a:r>
                <a:rPr lang="en-US" altLang="zh-CN" sz="1600" dirty="0" smtClean="0">
                  <a:solidFill>
                    <a:prstClr val="white"/>
                  </a:solidFill>
                </a:rPr>
                <a:t>80</a:t>
              </a:r>
              <a:r>
                <a:rPr lang="zh-CN" altLang="en-US" sz="1600" dirty="0" smtClean="0">
                  <a:solidFill>
                    <a:prstClr val="white"/>
                  </a:solidFill>
                </a:rPr>
                <a:t>余篇，出版专业书籍</a:t>
              </a:r>
              <a:r>
                <a:rPr lang="en-US" altLang="zh-CN" sz="1600" dirty="0" smtClean="0">
                  <a:solidFill>
                    <a:prstClr val="white"/>
                  </a:solidFill>
                </a:rPr>
                <a:t>15</a:t>
              </a:r>
              <a:r>
                <a:rPr lang="zh-CN" altLang="en-US" sz="1600" dirty="0" smtClean="0">
                  <a:solidFill>
                    <a:prstClr val="white"/>
                  </a:solidFill>
                </a:rPr>
                <a:t>本。获部级科技进步二等奖</a:t>
              </a:r>
              <a:r>
                <a:rPr lang="en-US" altLang="zh-CN" sz="1600" dirty="0" smtClean="0">
                  <a:solidFill>
                    <a:prstClr val="white"/>
                  </a:solidFill>
                </a:rPr>
                <a:t>4</a:t>
              </a:r>
              <a:r>
                <a:rPr lang="zh-CN" altLang="en-US" sz="1600" dirty="0" smtClean="0">
                  <a:solidFill>
                    <a:prstClr val="white"/>
                  </a:solidFill>
                </a:rPr>
                <a:t>项、三等奖</a:t>
              </a:r>
              <a:r>
                <a:rPr lang="en-US" altLang="zh-CN" sz="1600" dirty="0" smtClean="0">
                  <a:solidFill>
                    <a:prstClr val="white"/>
                  </a:solidFill>
                </a:rPr>
                <a:t>4</a:t>
              </a:r>
              <a:r>
                <a:rPr lang="zh-CN" altLang="en-US" sz="1600" dirty="0" smtClean="0">
                  <a:solidFill>
                    <a:prstClr val="white"/>
                  </a:solidFill>
                </a:rPr>
                <a:t>项。主编的</a:t>
              </a:r>
              <a:r>
                <a:rPr lang="en-US" altLang="zh-CN" sz="1600" dirty="0" smtClean="0">
                  <a:solidFill>
                    <a:prstClr val="white"/>
                  </a:solidFill>
                </a:rPr>
                <a:t>《</a:t>
              </a:r>
              <a:r>
                <a:rPr lang="zh-CN" altLang="en-US" sz="1600" dirty="0" smtClean="0">
                  <a:solidFill>
                    <a:prstClr val="white"/>
                  </a:solidFill>
                </a:rPr>
                <a:t>云计算</a:t>
              </a:r>
              <a:r>
                <a:rPr lang="en-US" altLang="zh-CN" sz="1600" dirty="0" smtClean="0">
                  <a:solidFill>
                    <a:prstClr val="white"/>
                  </a:solidFill>
                </a:rPr>
                <a:t>》</a:t>
              </a:r>
              <a:r>
                <a:rPr lang="zh-CN" altLang="en-US" sz="1600" dirty="0" smtClean="0">
                  <a:solidFill>
                    <a:prstClr val="white"/>
                  </a:solidFill>
                </a:rPr>
                <a:t>被全国高校普遍采用，被引用量在国内计算机图书类排名居前。创办了知名的中国云计算（</a:t>
              </a:r>
              <a:r>
                <a:rPr lang="en-US" altLang="zh-CN" sz="1600" dirty="0" smtClean="0">
                  <a:solidFill>
                    <a:prstClr val="white"/>
                  </a:solidFill>
                </a:rPr>
                <a:t>chinacloud.cn</a:t>
              </a:r>
              <a:r>
                <a:rPr lang="zh-CN" altLang="en-US" sz="1600" dirty="0" smtClean="0">
                  <a:solidFill>
                    <a:prstClr val="white"/>
                  </a:solidFill>
                </a:rPr>
                <a:t>）和中国大数据（</a:t>
              </a:r>
              <a:r>
                <a:rPr lang="en-US" altLang="zh-CN" sz="1600" dirty="0" smtClean="0">
                  <a:solidFill>
                    <a:prstClr val="white"/>
                  </a:solidFill>
                </a:rPr>
                <a:t>thebigdata.cn</a:t>
              </a:r>
              <a:r>
                <a:rPr lang="zh-CN" altLang="en-US" sz="1600" dirty="0" smtClean="0">
                  <a:solidFill>
                    <a:prstClr val="white"/>
                  </a:solidFill>
                </a:rPr>
                <a:t>）网站。</a:t>
              </a:r>
              <a:endParaRPr lang="en-US" altLang="zh-CN" sz="1600" dirty="0" smtClean="0">
                <a:solidFill>
                  <a:prstClr val="white"/>
                </a:solidFill>
              </a:endParaRPr>
            </a:p>
            <a:p>
              <a:pPr>
                <a:lnSpc>
                  <a:spcPct val="150000"/>
                </a:lnSpc>
              </a:pPr>
              <a:r>
                <a:rPr lang="zh-CN" altLang="en-US" sz="1600" dirty="0" smtClean="0">
                  <a:solidFill>
                    <a:prstClr val="white"/>
                  </a:solidFill>
                </a:rPr>
                <a:t>       曾率队夺得</a:t>
              </a:r>
              <a:r>
                <a:rPr lang="en-US" altLang="zh-CN" sz="1600" dirty="0" smtClean="0">
                  <a:solidFill>
                    <a:prstClr val="white"/>
                  </a:solidFill>
                </a:rPr>
                <a:t>2002 PennySort</a:t>
              </a:r>
              <a:r>
                <a:rPr lang="zh-CN" altLang="en-US" sz="1600" dirty="0" smtClean="0">
                  <a:solidFill>
                    <a:prstClr val="white"/>
                  </a:solidFill>
                </a:rPr>
                <a:t>国际计算机排序比赛冠军，两次夺得全国高校科技比赛最高奖，并三次夺得清华大学科技比赛最高奖。</a:t>
              </a:r>
              <a:endParaRPr lang="en-US" altLang="zh-CN" sz="1600" dirty="0" smtClean="0">
                <a:solidFill>
                  <a:prstClr val="white"/>
                </a:solidFill>
              </a:endParaRPr>
            </a:p>
            <a:p>
              <a:pPr>
                <a:lnSpc>
                  <a:spcPct val="150000"/>
                </a:lnSpc>
              </a:pPr>
              <a:r>
                <a:rPr lang="zh-CN" altLang="en-US" sz="1600" dirty="0" smtClean="0">
                  <a:solidFill>
                    <a:prstClr val="white"/>
                  </a:solidFill>
                </a:rPr>
                <a:t>       荣获“全军十大学习成才标兵”（排名第一）、南京“十大杰出青年”、江苏省中青年科学技术带头人、清华大学“学术新秀”等称号。</a:t>
              </a:r>
              <a:endParaRPr lang="zh-CN" altLang="en-US" sz="1600" dirty="0">
                <a:solidFill>
                  <a:prstClr val="white"/>
                </a:solidFill>
              </a:endParaRPr>
            </a:p>
          </p:txBody>
        </p:sp>
        <p:sp>
          <p:nvSpPr>
            <p:cNvPr id="15" name="椭圆 14"/>
            <p:cNvSpPr/>
            <p:nvPr/>
          </p:nvSpPr>
          <p:spPr>
            <a:xfrm>
              <a:off x="506638" y="3179588"/>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506638" y="395258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506638" y="5017815"/>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506638" y="575310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8319" name="" r:id="rId1" imgW="101600" imgH="165100" progId="Equation.DSMT4">
                  <p:embed/>
                </p:oleObj>
              </mc:Choice>
              <mc:Fallback>
                <p:oleObj name="" r:id="rId1" imgW="101600" imgH="165100" progId="Equation.DSMT4">
                  <p:embed/>
                  <p:pic>
                    <p:nvPicPr>
                      <p:cNvPr id="0" name="图片 82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9" name="任意多边形 18"/>
          <p:cNvSpPr/>
          <p:nvPr/>
        </p:nvSpPr>
        <p:spPr>
          <a:xfrm>
            <a:off x="149323" y="1505003"/>
            <a:ext cx="1574017" cy="3148034"/>
          </a:xfrm>
          <a:custGeom>
            <a:avLst/>
            <a:gdLst>
              <a:gd name="connsiteX0" fmla="*/ 0 w 1574017"/>
              <a:gd name="connsiteY0" fmla="*/ 0 h 3148034"/>
              <a:gd name="connsiteX1" fmla="*/ 1574017 w 1574017"/>
              <a:gd name="connsiteY1" fmla="*/ 1574017 h 3148034"/>
              <a:gd name="connsiteX2" fmla="*/ 0 w 1574017"/>
              <a:gd name="connsiteY2" fmla="*/ 3148034 h 3148034"/>
            </a:gdLst>
            <a:ahLst/>
            <a:cxnLst>
              <a:cxn ang="0">
                <a:pos x="connsiteX0" y="connsiteY0"/>
              </a:cxn>
              <a:cxn ang="0">
                <a:pos x="connsiteX1" y="connsiteY1"/>
              </a:cxn>
              <a:cxn ang="0">
                <a:pos x="connsiteX2" y="connsiteY2"/>
              </a:cxn>
            </a:cxnLst>
            <a:rect l="l" t="t" r="r" b="b"/>
            <a:pathLst>
              <a:path w="1574017" h="3148034">
                <a:moveTo>
                  <a:pt x="0" y="0"/>
                </a:moveTo>
                <a:cubicBezTo>
                  <a:pt x="869306" y="0"/>
                  <a:pt x="1574017" y="704711"/>
                  <a:pt x="1574017" y="1574017"/>
                </a:cubicBezTo>
                <a:cubicBezTo>
                  <a:pt x="1574017" y="2443323"/>
                  <a:pt x="869306" y="3148034"/>
                  <a:pt x="0" y="314803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影响广告点</a:t>
            </a:r>
            <a:endParaRPr lang="en-US" altLang="zh-CN" dirty="0" smtClean="0"/>
          </a:p>
          <a:p>
            <a:pPr algn="ctr"/>
            <a:r>
              <a:rPr lang="zh-CN" altLang="en-US" dirty="0" smtClean="0"/>
              <a:t>击率的因素</a:t>
            </a:r>
            <a:endParaRPr lang="zh-CN" altLang="en-US" dirty="0"/>
          </a:p>
        </p:txBody>
      </p:sp>
      <p:sp>
        <p:nvSpPr>
          <p:cNvPr id="26" name="圆角矩形 25"/>
          <p:cNvSpPr/>
          <p:nvPr/>
        </p:nvSpPr>
        <p:spPr>
          <a:xfrm>
            <a:off x="2013050" y="2426282"/>
            <a:ext cx="1835319" cy="408623"/>
          </a:xfrm>
          <a:prstGeom prst="roundRect">
            <a:avLst/>
          </a:prstGeom>
          <a:solidFill>
            <a:srgbClr val="3D89BC"/>
          </a:solidFill>
        </p:spPr>
        <p:txBody>
          <a:bodyPr wrap="none">
            <a:spAutoFit/>
          </a:bodyPr>
          <a:lstStyle/>
          <a:p>
            <a:r>
              <a:rPr lang="zh-CN" altLang="en-US" dirty="0" smtClean="0">
                <a:solidFill>
                  <a:schemeClr val="bg1"/>
                </a:solidFill>
              </a:rPr>
              <a:t>广告自身的影响</a:t>
            </a:r>
            <a:endParaRPr lang="zh-CN" altLang="en-US" dirty="0">
              <a:solidFill>
                <a:schemeClr val="bg1"/>
              </a:solidFill>
            </a:endParaRPr>
          </a:p>
        </p:txBody>
      </p:sp>
      <p:sp>
        <p:nvSpPr>
          <p:cNvPr id="27" name="圆角矩形 26"/>
          <p:cNvSpPr/>
          <p:nvPr/>
        </p:nvSpPr>
        <p:spPr>
          <a:xfrm>
            <a:off x="4375050" y="2426282"/>
            <a:ext cx="1835319" cy="408623"/>
          </a:xfrm>
          <a:prstGeom prst="roundRect">
            <a:avLst/>
          </a:prstGeom>
          <a:solidFill>
            <a:srgbClr val="3D89BC"/>
          </a:solidFill>
        </p:spPr>
        <p:txBody>
          <a:bodyPr wrap="none">
            <a:spAutoFit/>
          </a:bodyPr>
          <a:lstStyle/>
          <a:p>
            <a:r>
              <a:rPr lang="zh-CN" altLang="en-US" dirty="0" smtClean="0">
                <a:solidFill>
                  <a:schemeClr val="bg1"/>
                </a:solidFill>
              </a:rPr>
              <a:t>上下文环境影响</a:t>
            </a:r>
            <a:endParaRPr lang="zh-CN" altLang="en-US" dirty="0">
              <a:solidFill>
                <a:schemeClr val="bg1"/>
              </a:solidFill>
            </a:endParaRPr>
          </a:p>
        </p:txBody>
      </p:sp>
      <p:sp>
        <p:nvSpPr>
          <p:cNvPr id="28" name="圆角矩形 27"/>
          <p:cNvSpPr/>
          <p:nvPr/>
        </p:nvSpPr>
        <p:spPr>
          <a:xfrm>
            <a:off x="6687220" y="2428529"/>
            <a:ext cx="2050971" cy="408623"/>
          </a:xfrm>
          <a:prstGeom prst="roundRect">
            <a:avLst/>
          </a:prstGeom>
          <a:solidFill>
            <a:srgbClr val="3D89BC"/>
          </a:solidFill>
        </p:spPr>
        <p:txBody>
          <a:bodyPr wrap="none">
            <a:spAutoFit/>
          </a:bodyPr>
          <a:lstStyle/>
          <a:p>
            <a:r>
              <a:rPr lang="zh-CN" altLang="en-US" dirty="0" smtClean="0">
                <a:solidFill>
                  <a:schemeClr val="bg1"/>
                </a:solidFill>
              </a:rPr>
              <a:t>广告浏览者的影响</a:t>
            </a:r>
            <a:endParaRPr lang="zh-CN" altLang="en-US" dirty="0">
              <a:solidFill>
                <a:schemeClr val="bg1"/>
              </a:solidFill>
            </a:endParaRPr>
          </a:p>
        </p:txBody>
      </p:sp>
      <p:sp>
        <p:nvSpPr>
          <p:cNvPr id="29" name="矩形 28"/>
          <p:cNvSpPr/>
          <p:nvPr/>
        </p:nvSpPr>
        <p:spPr>
          <a:xfrm>
            <a:off x="1678676" y="3024408"/>
            <a:ext cx="7327307" cy="1092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768200" y="2981644"/>
            <a:ext cx="189697" cy="189697"/>
          </a:xfrm>
          <a:prstGeom prst="ellipse">
            <a:avLst/>
          </a:prstGeom>
          <a:solidFill>
            <a:schemeClr val="tx1">
              <a:lumMod val="75000"/>
              <a:lumOff val="2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210565" y="2981644"/>
            <a:ext cx="189697" cy="189697"/>
          </a:xfrm>
          <a:prstGeom prst="ellipse">
            <a:avLst/>
          </a:prstGeom>
          <a:solidFill>
            <a:schemeClr val="tx1">
              <a:lumMod val="75000"/>
              <a:lumOff val="2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467396" y="2981644"/>
            <a:ext cx="189697" cy="189697"/>
          </a:xfrm>
          <a:prstGeom prst="ellipse">
            <a:avLst/>
          </a:prstGeom>
          <a:solidFill>
            <a:schemeClr val="tx1">
              <a:lumMod val="75000"/>
              <a:lumOff val="2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867549" y="3305829"/>
            <a:ext cx="2180696" cy="1289905"/>
          </a:xfrm>
          <a:prstGeom prst="rect">
            <a:avLst/>
          </a:prstGeom>
        </p:spPr>
        <p:txBody>
          <a:bodyPr wrap="square">
            <a:spAutoFit/>
          </a:bodyPr>
          <a:lstStyle/>
          <a:p>
            <a:pPr>
              <a:lnSpc>
                <a:spcPct val="150000"/>
              </a:lnSpc>
            </a:pPr>
            <a:r>
              <a:rPr lang="zh-CN" altLang="zh-CN" dirty="0">
                <a:solidFill>
                  <a:schemeClr val="tx1">
                    <a:lumMod val="75000"/>
                    <a:lumOff val="25000"/>
                  </a:schemeClr>
                </a:solidFill>
              </a:rPr>
              <a:t>广告的类型和广告内容对点击量影响十分显著</a:t>
            </a:r>
            <a:endParaRPr lang="zh-CN" altLang="en-US" dirty="0">
              <a:solidFill>
                <a:schemeClr val="tx1">
                  <a:lumMod val="75000"/>
                  <a:lumOff val="25000"/>
                </a:schemeClr>
              </a:solidFill>
            </a:endParaRPr>
          </a:p>
        </p:txBody>
      </p:sp>
      <p:sp>
        <p:nvSpPr>
          <p:cNvPr id="34" name="矩形 33"/>
          <p:cNvSpPr/>
          <p:nvPr/>
        </p:nvSpPr>
        <p:spPr>
          <a:xfrm>
            <a:off x="4226764" y="3305829"/>
            <a:ext cx="2180696" cy="874407"/>
          </a:xfrm>
          <a:prstGeom prst="rect">
            <a:avLst/>
          </a:prstGeom>
        </p:spPr>
        <p:txBody>
          <a:bodyPr wrap="square">
            <a:spAutoFit/>
          </a:bodyPr>
          <a:lstStyle/>
          <a:p>
            <a:pPr>
              <a:lnSpc>
                <a:spcPct val="150000"/>
              </a:lnSpc>
            </a:pPr>
            <a:r>
              <a:rPr lang="zh-CN" altLang="zh-CN" dirty="0">
                <a:solidFill>
                  <a:schemeClr val="tx1">
                    <a:lumMod val="75000"/>
                    <a:lumOff val="25000"/>
                  </a:schemeClr>
                </a:solidFill>
              </a:rPr>
              <a:t>网络广告的出现位置极其重要</a:t>
            </a:r>
            <a:endParaRPr lang="zh-CN" altLang="en-US" dirty="0">
              <a:solidFill>
                <a:schemeClr val="tx1">
                  <a:lumMod val="75000"/>
                  <a:lumOff val="25000"/>
                </a:schemeClr>
              </a:solidFill>
            </a:endParaRPr>
          </a:p>
        </p:txBody>
      </p:sp>
      <p:sp>
        <p:nvSpPr>
          <p:cNvPr id="35" name="矩形 34"/>
          <p:cNvSpPr/>
          <p:nvPr/>
        </p:nvSpPr>
        <p:spPr>
          <a:xfrm>
            <a:off x="6687509" y="3305829"/>
            <a:ext cx="2180696" cy="1705403"/>
          </a:xfrm>
          <a:prstGeom prst="rect">
            <a:avLst/>
          </a:prstGeom>
        </p:spPr>
        <p:txBody>
          <a:bodyPr wrap="square">
            <a:spAutoFit/>
          </a:bodyPr>
          <a:lstStyle/>
          <a:p>
            <a:pPr>
              <a:lnSpc>
                <a:spcPct val="150000"/>
              </a:lnSpc>
            </a:pPr>
            <a:r>
              <a:rPr lang="zh-CN" altLang="zh-CN" dirty="0">
                <a:solidFill>
                  <a:schemeClr val="tx1">
                    <a:lumMod val="75000"/>
                    <a:lumOff val="25000"/>
                  </a:schemeClr>
                </a:solidFill>
              </a:rPr>
              <a:t>不同的人群有不同的喜好，这会导致对网络广告的</a:t>
            </a:r>
            <a:r>
              <a:rPr lang="en-US" altLang="zh-CN" dirty="0">
                <a:solidFill>
                  <a:schemeClr val="tx1">
                    <a:lumMod val="75000"/>
                    <a:lumOff val="25000"/>
                  </a:schemeClr>
                </a:solidFill>
              </a:rPr>
              <a:t>“</a:t>
            </a:r>
            <a:r>
              <a:rPr lang="zh-CN" altLang="zh-CN" dirty="0">
                <a:solidFill>
                  <a:schemeClr val="tx1">
                    <a:lumMod val="75000"/>
                    <a:lumOff val="25000"/>
                  </a:schemeClr>
                </a:solidFill>
              </a:rPr>
              <a:t>偏爱</a:t>
            </a:r>
            <a:r>
              <a:rPr lang="en-US" altLang="zh-CN" dirty="0">
                <a:solidFill>
                  <a:schemeClr val="tx1">
                    <a:lumMod val="75000"/>
                    <a:lumOff val="25000"/>
                  </a:schemeClr>
                </a:solidFill>
              </a:rPr>
              <a:t>”</a:t>
            </a:r>
            <a:r>
              <a:rPr lang="zh-CN" altLang="zh-CN" dirty="0">
                <a:solidFill>
                  <a:schemeClr val="tx1">
                    <a:lumMod val="75000"/>
                    <a:lumOff val="25000"/>
                  </a:schemeClr>
                </a:solidFill>
              </a:rPr>
              <a:t>不同</a:t>
            </a:r>
            <a:endParaRPr lang="zh-CN" altLang="en-US" dirty="0">
              <a:solidFill>
                <a:schemeClr val="tx1">
                  <a:lumMod val="75000"/>
                  <a:lumOff val="25000"/>
                </a:schemeClr>
              </a:solidFill>
            </a:endParaRPr>
          </a:p>
        </p:txBody>
      </p:sp>
      <p:pic>
        <p:nvPicPr>
          <p:cNvPr id="25"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3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9679" name="" r:id="rId1" imgW="101600" imgH="165100" progId="Equation.DSMT4">
                  <p:embed/>
                </p:oleObj>
              </mc:Choice>
              <mc:Fallback>
                <p:oleObj name="" r:id="rId1" imgW="101600" imgH="165100" progId="Equation.DSMT4">
                  <p:embed/>
                  <p:pic>
                    <p:nvPicPr>
                      <p:cNvPr id="0" name="图片 94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5" name="矩形 24"/>
          <p:cNvSpPr/>
          <p:nvPr/>
        </p:nvSpPr>
        <p:spPr>
          <a:xfrm>
            <a:off x="438033" y="1017200"/>
            <a:ext cx="2101032" cy="4799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广告点击率预估</a:t>
            </a:r>
            <a:endParaRPr lang="zh-CN" altLang="en-US" sz="2000" b="1" dirty="0"/>
          </a:p>
        </p:txBody>
      </p:sp>
      <p:sp>
        <p:nvSpPr>
          <p:cNvPr id="1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aphicFrame>
        <p:nvGraphicFramePr>
          <p:cNvPr id="12" name="对象 11"/>
          <p:cNvGraphicFramePr>
            <a:graphicFrameLocks noChangeAspect="1"/>
          </p:cNvGraphicFramePr>
          <p:nvPr/>
        </p:nvGraphicFramePr>
        <p:xfrm>
          <a:off x="483000" y="4481326"/>
          <a:ext cx="4045396" cy="576000"/>
        </p:xfrm>
        <a:graphic>
          <a:graphicData uri="http://schemas.openxmlformats.org/presentationml/2006/ole">
            <mc:AlternateContent xmlns:mc="http://schemas.openxmlformats.org/markup-compatibility/2006">
              <mc:Choice xmlns:v="urn:schemas-microsoft-com:vml" Requires="v">
                <p:oleObj spid="_x0000_s9680" name="" r:id="rId3" imgW="2870200" imgH="419100" progId="Equation.DSMT4">
                  <p:embed/>
                </p:oleObj>
              </mc:Choice>
              <mc:Fallback>
                <p:oleObj name="" r:id="rId3" imgW="28702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00" y="4481326"/>
                        <a:ext cx="4045396" cy="57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3"/>
          <p:cNvSpPr>
            <a:spLocks noChangeArrowheads="1"/>
          </p:cNvSpPr>
          <p:nvPr/>
        </p:nvSpPr>
        <p:spPr bwMode="auto">
          <a:xfrm>
            <a:off x="-60382" y="10737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TextBox 13"/>
          <p:cNvSpPr txBox="1"/>
          <p:nvPr/>
        </p:nvSpPr>
        <p:spPr>
          <a:xfrm>
            <a:off x="483096" y="3752388"/>
            <a:ext cx="2027207" cy="338554"/>
          </a:xfrm>
          <a:prstGeom prst="rect">
            <a:avLst/>
          </a:prstGeom>
          <a:noFill/>
        </p:spPr>
        <p:txBody>
          <a:bodyPr wrap="square" rtlCol="0">
            <a:spAutoFit/>
          </a:bodyPr>
          <a:lstStyle/>
          <a:p>
            <a:r>
              <a:rPr lang="zh-CN" altLang="en-US" sz="1600" dirty="0" smtClean="0"/>
              <a:t>（</a:t>
            </a:r>
            <a:r>
              <a:rPr lang="en-US" altLang="zh-CN" sz="1600" dirty="0" smtClean="0"/>
              <a:t>1</a:t>
            </a:r>
            <a:r>
              <a:rPr lang="zh-CN" altLang="en-US" sz="1600" dirty="0" smtClean="0"/>
              <a:t>）直接估算法</a:t>
            </a:r>
            <a:endParaRPr lang="zh-CN" altLang="en-US" sz="1600" dirty="0"/>
          </a:p>
        </p:txBody>
      </p:sp>
      <p:sp>
        <p:nvSpPr>
          <p:cNvPr id="36" name="TextBox 35"/>
          <p:cNvSpPr txBox="1"/>
          <p:nvPr/>
        </p:nvSpPr>
        <p:spPr>
          <a:xfrm>
            <a:off x="5080974" y="3752388"/>
            <a:ext cx="3579963" cy="338554"/>
          </a:xfrm>
          <a:prstGeom prst="rect">
            <a:avLst/>
          </a:prstGeom>
          <a:noFill/>
        </p:spPr>
        <p:txBody>
          <a:bodyPr wrap="square" rtlCol="0">
            <a:spAutoFit/>
          </a:bodyPr>
          <a:lstStyle/>
          <a:p>
            <a:r>
              <a:rPr lang="zh-CN" altLang="en-US" sz="1600" dirty="0" smtClean="0"/>
              <a:t>（</a:t>
            </a:r>
            <a:r>
              <a:rPr lang="en-US" altLang="zh-CN" sz="1600" dirty="0"/>
              <a:t>2</a:t>
            </a:r>
            <a:r>
              <a:rPr lang="zh-CN" altLang="en-US" sz="1600" dirty="0" smtClean="0"/>
              <a:t>）点击率预估模型计算方法</a:t>
            </a:r>
            <a:endParaRPr lang="zh-CN" altLang="en-US" sz="1600" dirty="0"/>
          </a:p>
        </p:txBody>
      </p:sp>
      <p:graphicFrame>
        <p:nvGraphicFramePr>
          <p:cNvPr id="15" name="对象 14"/>
          <p:cNvGraphicFramePr>
            <a:graphicFrameLocks noChangeAspect="1"/>
          </p:cNvGraphicFramePr>
          <p:nvPr/>
        </p:nvGraphicFramePr>
        <p:xfrm>
          <a:off x="5829618" y="4275730"/>
          <a:ext cx="2627122" cy="576000"/>
        </p:xfrm>
        <a:graphic>
          <a:graphicData uri="http://schemas.openxmlformats.org/presentationml/2006/ole">
            <mc:AlternateContent xmlns:mc="http://schemas.openxmlformats.org/markup-compatibility/2006">
              <mc:Choice xmlns:v="urn:schemas-microsoft-com:vml" Requires="v">
                <p:oleObj spid="_x0000_s9681" name="" r:id="rId5" imgW="1777365" imgH="393700" progId="Equation.DSMT4">
                  <p:embed/>
                </p:oleObj>
              </mc:Choice>
              <mc:Fallback>
                <p:oleObj name="" r:id="rId5" imgW="1777365" imgH="3937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9618" y="4275730"/>
                        <a:ext cx="2627122" cy="57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nvGraphicFramePr>
        <p:xfrm>
          <a:off x="5829618" y="4666255"/>
          <a:ext cx="1685853" cy="576000"/>
        </p:xfrm>
        <a:graphic>
          <a:graphicData uri="http://schemas.openxmlformats.org/presentationml/2006/ole">
            <mc:AlternateContent xmlns:mc="http://schemas.openxmlformats.org/markup-compatibility/2006">
              <mc:Choice xmlns:v="urn:schemas-microsoft-com:vml" Requires="v">
                <p:oleObj spid="_x0000_s9682" name="" r:id="rId7" imgW="1143000" imgH="393700" progId="Equation.DSMT4">
                  <p:embed/>
                </p:oleObj>
              </mc:Choice>
              <mc:Fallback>
                <p:oleObj name="" r:id="rId7" imgW="1143000" imgH="3937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9618" y="4666255"/>
                        <a:ext cx="1685853" cy="57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127000" algn="r" defTabSz="914400" rtl="0" eaLnBrk="1" fontAlgn="base" latinLnBrk="0" hangingPunct="1">
              <a:lnSpc>
                <a:spcPct val="100000"/>
              </a:lnSpc>
              <a:spcBef>
                <a:spcPct val="0"/>
              </a:spcBef>
              <a:spcAft>
                <a:spcPct val="0"/>
              </a:spcAft>
              <a:buClrTx/>
              <a:buSzTx/>
              <a:buFontTx/>
              <a:buNone/>
              <a:tabLst>
                <a:tab pos="2628900" algn="ctr"/>
                <a:tab pos="5292725" algn="r"/>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4" name="矩形 23"/>
          <p:cNvSpPr/>
          <p:nvPr/>
        </p:nvSpPr>
        <p:spPr>
          <a:xfrm>
            <a:off x="438033" y="1759036"/>
            <a:ext cx="8231517" cy="1231106"/>
          </a:xfrm>
          <a:prstGeom prst="rect">
            <a:avLst/>
          </a:prstGeom>
        </p:spPr>
        <p:txBody>
          <a:bodyPr wrap="square" lIns="0" tIns="0" rIns="0" bIns="0">
            <a:spAutoFit/>
          </a:bodyPr>
          <a:lstStyle/>
          <a:p>
            <a:r>
              <a:rPr lang="zh-CN" altLang="zh-CN" sz="1600" dirty="0"/>
              <a:t>对广告的点击率进行预测是十分有必要的。</a:t>
            </a:r>
            <a:r>
              <a:rPr lang="zh-CN" altLang="zh-CN" sz="1600" b="1" dirty="0">
                <a:solidFill>
                  <a:srgbClr val="3D89BC"/>
                </a:solidFill>
              </a:rPr>
              <a:t>对展示广告的网站来说</a:t>
            </a:r>
            <a:r>
              <a:rPr lang="zh-CN" altLang="zh-CN" sz="1600" dirty="0"/>
              <a:t>，针对不同页面、不同人群精准投放不同广告，可以使广告和网页做到紧密结合，使广告</a:t>
            </a:r>
            <a:r>
              <a:rPr lang="en-US" altLang="zh-CN" sz="1600" dirty="0"/>
              <a:t>“</a:t>
            </a:r>
            <a:r>
              <a:rPr lang="zh-CN" altLang="zh-CN" sz="1600" dirty="0"/>
              <a:t>无痕植入</a:t>
            </a:r>
            <a:r>
              <a:rPr lang="en-US" altLang="zh-CN" sz="1600" dirty="0"/>
              <a:t>”</a:t>
            </a:r>
            <a:r>
              <a:rPr lang="zh-CN" altLang="zh-CN" sz="1600" dirty="0"/>
              <a:t>，使浏览者在潜移默化中接受广告，提高广告被点击的可能性；</a:t>
            </a:r>
            <a:r>
              <a:rPr lang="zh-CN" altLang="zh-CN" sz="1600" b="1" dirty="0">
                <a:solidFill>
                  <a:srgbClr val="3D89BC"/>
                </a:solidFill>
              </a:rPr>
              <a:t>对商家来说，</a:t>
            </a:r>
            <a:r>
              <a:rPr lang="zh-CN" altLang="zh-CN" sz="1600" dirty="0"/>
              <a:t>不仅可以预估广告带来的收益，及时对广告进行调整，提升收益，还可以减少一些不必要的投放，减少支出；</a:t>
            </a:r>
            <a:r>
              <a:rPr lang="zh-CN" altLang="zh-CN" sz="1600" b="1" dirty="0">
                <a:solidFill>
                  <a:srgbClr val="3D89BC"/>
                </a:solidFill>
              </a:rPr>
              <a:t>对浏览者来说，</a:t>
            </a:r>
            <a:r>
              <a:rPr lang="zh-CN" altLang="zh-CN" sz="1600" dirty="0"/>
              <a:t>广告的精准投放更易被接受，不容易引起反感，增加点击广告的可能性。</a:t>
            </a:r>
            <a:endParaRPr lang="zh-CN" altLang="en-US" sz="1600" dirty="0"/>
          </a:p>
        </p:txBody>
      </p:sp>
      <p:pic>
        <p:nvPicPr>
          <p:cNvPr id="26" name="27 Imagen"/>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9" name="Imagen 27">
            <a:hlinkClick r:id="" action="ppaction://hlinkshowjump?jump=nextslide"/>
          </p:cNvPr>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n 28">
            <a:hlinkClick r:id="" action="ppaction://hlinkshowjump?jump=previousslide"/>
          </p:cNvPr>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24" name="文本框 40"/>
          <p:cNvSpPr txBox="1"/>
          <p:nvPr/>
        </p:nvSpPr>
        <p:spPr>
          <a:xfrm>
            <a:off x="399253" y="800100"/>
            <a:ext cx="3514104" cy="369332"/>
          </a:xfrm>
          <a:prstGeom prst="rect">
            <a:avLst/>
          </a:prstGeom>
          <a:noFill/>
        </p:spPr>
        <p:txBody>
          <a:bodyPr wrap="none" rtlCol="0">
            <a:spAutoFit/>
          </a:bodyPr>
          <a:lstStyle/>
          <a:p>
            <a:r>
              <a:rPr lang="en-US" altLang="zh-CN" b="1" dirty="0">
                <a:solidFill>
                  <a:srgbClr val="3D89BC"/>
                </a:solidFill>
              </a:rPr>
              <a:t>9.2.3</a:t>
            </a:r>
            <a:r>
              <a:rPr lang="zh-CN" altLang="en-US" b="1" dirty="0">
                <a:solidFill>
                  <a:srgbClr val="3D89BC"/>
                </a:solidFill>
              </a:rPr>
              <a:t>基于位置的服务和广告推荐</a:t>
            </a:r>
            <a:endParaRPr lang="zh-CN" altLang="en-US" b="1" dirty="0">
              <a:solidFill>
                <a:srgbClr val="3D89BC"/>
              </a:solidFill>
            </a:endParaRPr>
          </a:p>
        </p:txBody>
      </p:sp>
      <p:sp>
        <p:nvSpPr>
          <p:cNvPr id="25" name="椭圆 2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0351" name="" r:id="rId1" imgW="101600" imgH="165100" progId="Equation.DSMT4">
                  <p:embed/>
                </p:oleObj>
              </mc:Choice>
              <mc:Fallback>
                <p:oleObj name="" r:id="rId1" imgW="101600" imgH="165100" progId="Equation.DSMT4">
                  <p:embed/>
                  <p:pic>
                    <p:nvPicPr>
                      <p:cNvPr id="0" name="图片 102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 name="椭圆 12"/>
          <p:cNvSpPr/>
          <p:nvPr/>
        </p:nvSpPr>
        <p:spPr>
          <a:xfrm>
            <a:off x="3763275" y="2583612"/>
            <a:ext cx="1557069" cy="1621766"/>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a:t>
            </a:r>
            <a:r>
              <a:rPr lang="en-US" altLang="zh-CN" sz="2000" b="1" dirty="0" smtClean="0"/>
              <a:t>4A</a:t>
            </a:r>
            <a:r>
              <a:rPr lang="zh-CN" altLang="en-US" sz="2000" b="1" dirty="0" smtClean="0"/>
              <a:t>”服务</a:t>
            </a:r>
            <a:endParaRPr lang="zh-CN" altLang="en-US" sz="2000" b="1" dirty="0"/>
          </a:p>
        </p:txBody>
      </p:sp>
      <p:sp>
        <p:nvSpPr>
          <p:cNvPr id="16" name="同心圆 15"/>
          <p:cNvSpPr/>
          <p:nvPr/>
        </p:nvSpPr>
        <p:spPr>
          <a:xfrm>
            <a:off x="3823661" y="2665563"/>
            <a:ext cx="1436299" cy="1475116"/>
          </a:xfrm>
          <a:prstGeom prst="donut">
            <a:avLst>
              <a:gd name="adj" fmla="val 38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3" name="曲线连接符 22"/>
          <p:cNvCxnSpPr>
            <a:stCxn id="13" idx="1"/>
          </p:cNvCxnSpPr>
          <p:nvPr/>
        </p:nvCxnSpPr>
        <p:spPr>
          <a:xfrm rot="16200000" flipV="1">
            <a:off x="3238710" y="2068522"/>
            <a:ext cx="401578" cy="1103606"/>
          </a:xfrm>
          <a:prstGeom prst="curvedConnector2">
            <a:avLst/>
          </a:prstGeom>
        </p:spPr>
        <p:style>
          <a:lnRef idx="1">
            <a:schemeClr val="dk1"/>
          </a:lnRef>
          <a:fillRef idx="0">
            <a:schemeClr val="dk1"/>
          </a:fillRef>
          <a:effectRef idx="0">
            <a:schemeClr val="dk1"/>
          </a:effectRef>
          <a:fontRef idx="minor">
            <a:schemeClr val="tx1"/>
          </a:fontRef>
        </p:style>
      </p:cxnSp>
      <p:sp>
        <p:nvSpPr>
          <p:cNvPr id="26" name="圆角矩形 25"/>
          <p:cNvSpPr/>
          <p:nvPr/>
        </p:nvSpPr>
        <p:spPr>
          <a:xfrm>
            <a:off x="455047" y="2206694"/>
            <a:ext cx="2432649" cy="36344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prstClr val="white"/>
                </a:solidFill>
              </a:rPr>
              <a:t>随时（</a:t>
            </a:r>
            <a:r>
              <a:rPr lang="en-US" altLang="zh-CN" b="1" dirty="0" smtClean="0">
                <a:solidFill>
                  <a:srgbClr val="3D89BC"/>
                </a:solidFill>
              </a:rPr>
              <a:t>A</a:t>
            </a:r>
            <a:r>
              <a:rPr lang="en-US" altLang="zh-CN" dirty="0" smtClean="0">
                <a:solidFill>
                  <a:prstClr val="white"/>
                </a:solidFill>
              </a:rPr>
              <a:t>nytime</a:t>
            </a:r>
            <a:r>
              <a:rPr lang="zh-CN" altLang="en-US" dirty="0" smtClean="0">
                <a:solidFill>
                  <a:prstClr val="white"/>
                </a:solidFill>
              </a:rPr>
              <a:t>）</a:t>
            </a:r>
            <a:endParaRPr lang="zh-CN" altLang="en-US" dirty="0">
              <a:solidFill>
                <a:prstClr val="white"/>
              </a:solidFill>
            </a:endParaRPr>
          </a:p>
        </p:txBody>
      </p:sp>
      <p:sp>
        <p:nvSpPr>
          <p:cNvPr id="29" name="圆角矩形 28"/>
          <p:cNvSpPr/>
          <p:nvPr/>
        </p:nvSpPr>
        <p:spPr>
          <a:xfrm>
            <a:off x="6191613" y="2206694"/>
            <a:ext cx="2432649" cy="36344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prstClr val="white"/>
                </a:solidFill>
              </a:rPr>
              <a:t>随</a:t>
            </a:r>
            <a:r>
              <a:rPr lang="zh-CN" altLang="en-US" dirty="0">
                <a:solidFill>
                  <a:prstClr val="white"/>
                </a:solidFill>
              </a:rPr>
              <a:t>地</a:t>
            </a:r>
            <a:r>
              <a:rPr lang="zh-CN" altLang="en-US" dirty="0" smtClean="0">
                <a:solidFill>
                  <a:prstClr val="white"/>
                </a:solidFill>
              </a:rPr>
              <a:t>（</a:t>
            </a:r>
            <a:r>
              <a:rPr lang="en-US" altLang="zh-CN" b="1" dirty="0" smtClean="0">
                <a:solidFill>
                  <a:srgbClr val="3D89BC"/>
                </a:solidFill>
              </a:rPr>
              <a:t>A</a:t>
            </a:r>
            <a:r>
              <a:rPr lang="en-US" altLang="zh-CN" dirty="0" smtClean="0">
                <a:solidFill>
                  <a:prstClr val="white"/>
                </a:solidFill>
              </a:rPr>
              <a:t>nywhere</a:t>
            </a:r>
            <a:r>
              <a:rPr lang="zh-CN" altLang="en-US" dirty="0" smtClean="0">
                <a:solidFill>
                  <a:prstClr val="white"/>
                </a:solidFill>
              </a:rPr>
              <a:t>）</a:t>
            </a:r>
            <a:endParaRPr lang="zh-CN" altLang="en-US" dirty="0">
              <a:solidFill>
                <a:prstClr val="white"/>
              </a:solidFill>
            </a:endParaRPr>
          </a:p>
        </p:txBody>
      </p:sp>
      <p:sp>
        <p:nvSpPr>
          <p:cNvPr id="35" name="圆角矩形 34"/>
          <p:cNvSpPr/>
          <p:nvPr/>
        </p:nvSpPr>
        <p:spPr>
          <a:xfrm>
            <a:off x="455046" y="4226373"/>
            <a:ext cx="2432649" cy="63029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prstClr val="white"/>
                </a:solidFill>
              </a:rPr>
              <a:t>为所有的人（</a:t>
            </a:r>
            <a:r>
              <a:rPr lang="en-US" altLang="zh-CN" b="1" dirty="0" smtClean="0">
                <a:solidFill>
                  <a:srgbClr val="3D89BC"/>
                </a:solidFill>
              </a:rPr>
              <a:t>A</a:t>
            </a:r>
            <a:r>
              <a:rPr lang="en-US" altLang="zh-CN" dirty="0" smtClean="0">
                <a:solidFill>
                  <a:prstClr val="white"/>
                </a:solidFill>
              </a:rPr>
              <a:t>nybody</a:t>
            </a:r>
            <a:r>
              <a:rPr lang="zh-CN" altLang="en-US" dirty="0" smtClean="0">
                <a:solidFill>
                  <a:prstClr val="white"/>
                </a:solidFill>
              </a:rPr>
              <a:t>）</a:t>
            </a:r>
            <a:endParaRPr lang="zh-CN" altLang="en-US" dirty="0">
              <a:solidFill>
                <a:prstClr val="white"/>
              </a:solidFill>
            </a:endParaRPr>
          </a:p>
        </p:txBody>
      </p:sp>
      <p:sp>
        <p:nvSpPr>
          <p:cNvPr id="38" name="圆角矩形 37"/>
          <p:cNvSpPr/>
          <p:nvPr/>
        </p:nvSpPr>
        <p:spPr>
          <a:xfrm>
            <a:off x="6191613" y="4226373"/>
            <a:ext cx="2432649" cy="62641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prstClr val="white"/>
                </a:solidFill>
              </a:rPr>
              <a:t>为所有的事（</a:t>
            </a:r>
            <a:r>
              <a:rPr lang="en-US" altLang="zh-CN" b="1" dirty="0" smtClean="0">
                <a:solidFill>
                  <a:srgbClr val="3D89BC"/>
                </a:solidFill>
              </a:rPr>
              <a:t>A</a:t>
            </a:r>
            <a:r>
              <a:rPr lang="en-US" altLang="zh-CN" dirty="0" smtClean="0">
                <a:solidFill>
                  <a:prstClr val="white"/>
                </a:solidFill>
              </a:rPr>
              <a:t>nything</a:t>
            </a:r>
            <a:r>
              <a:rPr lang="zh-CN" altLang="en-US" dirty="0" smtClean="0">
                <a:solidFill>
                  <a:prstClr val="white"/>
                </a:solidFill>
              </a:rPr>
              <a:t>）</a:t>
            </a:r>
            <a:endParaRPr lang="zh-CN" altLang="en-US" dirty="0">
              <a:solidFill>
                <a:prstClr val="white"/>
              </a:solidFill>
            </a:endParaRPr>
          </a:p>
        </p:txBody>
      </p:sp>
      <p:cxnSp>
        <p:nvCxnSpPr>
          <p:cNvPr id="42" name="曲线连接符 41"/>
          <p:cNvCxnSpPr>
            <a:stCxn id="13" idx="7"/>
            <a:endCxn id="29" idx="1"/>
          </p:cNvCxnSpPr>
          <p:nvPr/>
        </p:nvCxnSpPr>
        <p:spPr>
          <a:xfrm rot="5400000" flipH="1" flipV="1">
            <a:off x="5425618" y="2055119"/>
            <a:ext cx="432695" cy="1099296"/>
          </a:xfrm>
          <a:prstGeom prst="curvedConnector2">
            <a:avLst/>
          </a:prstGeom>
        </p:spPr>
        <p:style>
          <a:lnRef idx="1">
            <a:schemeClr val="dk1"/>
          </a:lnRef>
          <a:fillRef idx="0">
            <a:schemeClr val="dk1"/>
          </a:fillRef>
          <a:effectRef idx="0">
            <a:schemeClr val="dk1"/>
          </a:effectRef>
          <a:fontRef idx="minor">
            <a:schemeClr val="tx1"/>
          </a:fontRef>
        </p:style>
      </p:cxnSp>
      <p:cxnSp>
        <p:nvCxnSpPr>
          <p:cNvPr id="44" name="曲线连接符 43"/>
          <p:cNvCxnSpPr>
            <a:stCxn id="13" idx="3"/>
          </p:cNvCxnSpPr>
          <p:nvPr/>
        </p:nvCxnSpPr>
        <p:spPr>
          <a:xfrm rot="5400000">
            <a:off x="3153646" y="3701926"/>
            <a:ext cx="571706" cy="1103606"/>
          </a:xfrm>
          <a:prstGeom prst="curvedConnector2">
            <a:avLst/>
          </a:prstGeom>
        </p:spPr>
        <p:style>
          <a:lnRef idx="1">
            <a:schemeClr val="dk1"/>
          </a:lnRef>
          <a:fillRef idx="0">
            <a:schemeClr val="dk1"/>
          </a:fillRef>
          <a:effectRef idx="0">
            <a:schemeClr val="dk1"/>
          </a:effectRef>
          <a:fontRef idx="minor">
            <a:schemeClr val="tx1"/>
          </a:fontRef>
        </p:style>
      </p:cxnSp>
      <p:cxnSp>
        <p:nvCxnSpPr>
          <p:cNvPr id="46" name="曲线连接符 45"/>
          <p:cNvCxnSpPr>
            <a:stCxn id="13" idx="5"/>
            <a:endCxn id="38" idx="1"/>
          </p:cNvCxnSpPr>
          <p:nvPr/>
        </p:nvCxnSpPr>
        <p:spPr>
          <a:xfrm rot="16200000" flipH="1">
            <a:off x="5356112" y="3704081"/>
            <a:ext cx="571706" cy="1099296"/>
          </a:xfrm>
          <a:prstGeom prst="curvedConnector2">
            <a:avLst/>
          </a:prstGeom>
        </p:spPr>
        <p:style>
          <a:lnRef idx="1">
            <a:schemeClr val="dk1"/>
          </a:lnRef>
          <a:fillRef idx="0">
            <a:schemeClr val="dk1"/>
          </a:fillRef>
          <a:effectRef idx="0">
            <a:schemeClr val="dk1"/>
          </a:effectRef>
          <a:fontRef idx="minor">
            <a:schemeClr val="tx1"/>
          </a:fontRef>
        </p:style>
      </p:cxnSp>
      <p:pic>
        <p:nvPicPr>
          <p:cNvPr id="27"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1367" name="" r:id="rId1" imgW="101600" imgH="165100" progId="Equation.DSMT4">
                  <p:embed/>
                </p:oleObj>
              </mc:Choice>
              <mc:Fallback>
                <p:oleObj name="" r:id="rId1" imgW="101600" imgH="165100" progId="Equation.DSMT4">
                  <p:embed/>
                  <p:pic>
                    <p:nvPicPr>
                      <p:cNvPr id="0" name="图片 113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 name="矩形 26"/>
          <p:cNvSpPr/>
          <p:nvPr/>
        </p:nvSpPr>
        <p:spPr>
          <a:xfrm>
            <a:off x="341102" y="1071673"/>
            <a:ext cx="8417703" cy="22399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911219" y="934828"/>
            <a:ext cx="2756304" cy="369332"/>
          </a:xfrm>
          <a:prstGeom prst="rect">
            <a:avLst/>
          </a:prstGeom>
          <a:solidFill>
            <a:srgbClr val="3D89BC"/>
          </a:solidFill>
        </p:spPr>
        <p:txBody>
          <a:bodyPr wrap="square">
            <a:spAutoFit/>
          </a:bodyPr>
          <a:lstStyle/>
          <a:p>
            <a:r>
              <a:rPr lang="zh-CN" altLang="en-US" dirty="0" smtClean="0">
                <a:solidFill>
                  <a:schemeClr val="bg1"/>
                </a:solidFill>
              </a:rPr>
              <a:t>基于位置服务的关键技术</a:t>
            </a:r>
            <a:endParaRPr lang="zh-CN" altLang="en-US" dirty="0">
              <a:solidFill>
                <a:schemeClr val="bg1"/>
              </a:solidFill>
            </a:endParaRPr>
          </a:p>
        </p:txBody>
      </p:sp>
      <p:sp>
        <p:nvSpPr>
          <p:cNvPr id="30" name="椭圆 29"/>
          <p:cNvSpPr/>
          <p:nvPr/>
        </p:nvSpPr>
        <p:spPr>
          <a:xfrm>
            <a:off x="1423311" y="1616581"/>
            <a:ext cx="1316052" cy="13160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定位</a:t>
            </a:r>
            <a:endParaRPr lang="en-US" altLang="zh-CN" dirty="0" smtClean="0"/>
          </a:p>
          <a:p>
            <a:pPr algn="ctr"/>
            <a:r>
              <a:rPr lang="zh-CN" altLang="en-US" dirty="0" smtClean="0"/>
              <a:t>技术</a:t>
            </a:r>
            <a:endParaRPr lang="zh-CN" altLang="en-US" dirty="0"/>
          </a:p>
        </p:txBody>
      </p:sp>
      <p:sp>
        <p:nvSpPr>
          <p:cNvPr id="31" name="椭圆 30"/>
          <p:cNvSpPr/>
          <p:nvPr/>
        </p:nvSpPr>
        <p:spPr>
          <a:xfrm>
            <a:off x="3859789" y="1616581"/>
            <a:ext cx="1316052" cy="1316052"/>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电子地图技术</a:t>
            </a:r>
            <a:endParaRPr lang="zh-CN" altLang="en-US" dirty="0"/>
          </a:p>
        </p:txBody>
      </p:sp>
      <p:sp>
        <p:nvSpPr>
          <p:cNvPr id="32" name="椭圆 31"/>
          <p:cNvSpPr/>
          <p:nvPr/>
        </p:nvSpPr>
        <p:spPr>
          <a:xfrm>
            <a:off x="6296267" y="1616581"/>
            <a:ext cx="1316052" cy="13160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数据分析、挖掘技术</a:t>
            </a:r>
            <a:endParaRPr lang="zh-CN" altLang="en-US" dirty="0"/>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5"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文本框 11"/>
          <p:cNvSpPr txBox="1"/>
          <p:nvPr/>
        </p:nvSpPr>
        <p:spPr>
          <a:xfrm>
            <a:off x="309245" y="3620770"/>
            <a:ext cx="8417560" cy="2286000"/>
          </a:xfrm>
          <a:prstGeom prst="rect">
            <a:avLst/>
          </a:prstGeom>
          <a:noFill/>
        </p:spPr>
        <p:txBody>
          <a:bodyPr wrap="square" rtlCol="0" anchor="t">
            <a:spAutoFit/>
          </a:bodyPr>
          <a:lstStyle/>
          <a:p>
            <a:pPr fontAlgn="auto">
              <a:lnSpc>
                <a:spcPct val="150000"/>
              </a:lnSpc>
            </a:pPr>
            <a:r>
              <a:rPr lang="zh-CN" altLang="en-US" sz="1600" dirty="0"/>
              <a:t>（1）定位技术：定位技术是基于位置服务的基础，目的是获取终端设备的物理位置。</a:t>
            </a:r>
            <a:endParaRPr lang="zh-CN" altLang="en-US" sz="1600" dirty="0"/>
          </a:p>
          <a:p>
            <a:pPr fontAlgn="auto">
              <a:lnSpc>
                <a:spcPct val="150000"/>
              </a:lnSpc>
            </a:pPr>
            <a:r>
              <a:rPr lang="zh-CN" altLang="en-US" sz="1600" dirty="0"/>
              <a:t>（2）电子地图技术：电子地图是定位信息的承载体，可以将位置信息直观、形象地展示给用户，可以将平面的地图“立体化”。目前成熟的电子地图有Google Map、高德地图、Bing Map等。</a:t>
            </a:r>
            <a:endParaRPr lang="zh-CN" altLang="en-US" sz="1600" dirty="0"/>
          </a:p>
          <a:p>
            <a:pPr fontAlgn="auto">
              <a:lnSpc>
                <a:spcPct val="150000"/>
              </a:lnSpc>
            </a:pPr>
            <a:r>
              <a:rPr lang="zh-CN" altLang="en-US" sz="1600" dirty="0"/>
              <a:t>（3）数据分析与数据挖掘技术：对获取的数据进行分析和挖掘是提供多元化服务的基础。例如，借助驾驶人的日常轨迹对其推荐他日常经过的商店和产品等。</a:t>
            </a:r>
            <a:endParaRPr lang="zh-CN" alt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363220" y="1284605"/>
            <a:ext cx="8417560" cy="16262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2389" name="" r:id="rId1" imgW="101600" imgH="165100" progId="Equation.DSMT4">
                  <p:embed/>
                </p:oleObj>
              </mc:Choice>
              <mc:Fallback>
                <p:oleObj name="" r:id="rId1" imgW="101600" imgH="165100" progId="Equation.DSMT4">
                  <p:embed/>
                  <p:pic>
                    <p:nvPicPr>
                      <p:cNvPr id="0" name="图片 113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9740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4" name="矩形 33"/>
          <p:cNvSpPr/>
          <p:nvPr/>
        </p:nvSpPr>
        <p:spPr>
          <a:xfrm>
            <a:off x="2917701" y="1100193"/>
            <a:ext cx="2756304" cy="369332"/>
          </a:xfrm>
          <a:prstGeom prst="rect">
            <a:avLst/>
          </a:prstGeom>
          <a:solidFill>
            <a:srgbClr val="3D89BC"/>
          </a:solidFill>
        </p:spPr>
        <p:txBody>
          <a:bodyPr wrap="square">
            <a:spAutoFit/>
          </a:bodyPr>
          <a:lstStyle/>
          <a:p>
            <a:pPr algn="ctr"/>
            <a:r>
              <a:rPr lang="zh-CN" altLang="en-US" dirty="0" smtClean="0">
                <a:solidFill>
                  <a:schemeClr val="bg1"/>
                </a:solidFill>
              </a:rPr>
              <a:t>基于位置的广告推荐</a:t>
            </a:r>
            <a:endParaRPr lang="zh-CN" altLang="en-US" dirty="0">
              <a:solidFill>
                <a:schemeClr val="bg1"/>
              </a:solidFill>
            </a:endParaRPr>
          </a:p>
        </p:txBody>
      </p:sp>
      <p:sp>
        <p:nvSpPr>
          <p:cNvPr id="11" name="矩形 10"/>
          <p:cNvSpPr/>
          <p:nvPr/>
        </p:nvSpPr>
        <p:spPr>
          <a:xfrm>
            <a:off x="363326" y="1594516"/>
            <a:ext cx="8417703" cy="1756410"/>
          </a:xfrm>
          <a:prstGeom prst="rect">
            <a:avLst/>
          </a:prstGeom>
        </p:spPr>
        <p:txBody>
          <a:bodyPr wrap="square">
            <a:spAutoFit/>
          </a:bodyPr>
          <a:lstStyle/>
          <a:p>
            <a:r>
              <a:rPr lang="zh-CN" altLang="zh-CN" dirty="0"/>
              <a:t>与传统互联网广告不同，基于位置的广告推荐更多地会考虑</a:t>
            </a:r>
            <a:r>
              <a:rPr lang="en-US" altLang="zh-CN" dirty="0"/>
              <a:t>“</a:t>
            </a:r>
            <a:r>
              <a:rPr lang="zh-CN" altLang="zh-CN" dirty="0"/>
              <a:t>位置</a:t>
            </a:r>
            <a:r>
              <a:rPr lang="en-US" altLang="zh-CN" dirty="0"/>
              <a:t>”</a:t>
            </a:r>
            <a:r>
              <a:rPr lang="zh-CN" altLang="zh-CN" dirty="0"/>
              <a:t>这一选择条件，优先推荐当前地点附近的商家或产品，实现更加精准且个性化的广告投放，不仅能极大地提升用户体验，还可以迅速将用户从网上吸引到实体店面内，完成从线上到线下的无缝对接</a:t>
            </a:r>
            <a:r>
              <a:rPr lang="zh-CN" altLang="zh-CN" dirty="0" smtClean="0"/>
              <a:t>。</a:t>
            </a:r>
            <a:endParaRPr lang="en-US" altLang="zh-CN" dirty="0" smtClean="0"/>
          </a:p>
          <a:p>
            <a:endParaRPr lang="en-US" altLang="zh-CN" dirty="0" smtClean="0"/>
          </a:p>
          <a:p>
            <a:endParaRPr lang="zh-CN" altLang="en-US" dirty="0"/>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5"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文本框 11"/>
          <p:cNvSpPr txBox="1"/>
          <p:nvPr/>
        </p:nvSpPr>
        <p:spPr>
          <a:xfrm>
            <a:off x="363855" y="3128645"/>
            <a:ext cx="8416925" cy="840105"/>
          </a:xfrm>
          <a:prstGeom prst="rect">
            <a:avLst/>
          </a:prstGeom>
          <a:noFill/>
        </p:spPr>
        <p:txBody>
          <a:bodyPr wrap="square" rtlCol="0" anchor="t">
            <a:spAutoFit/>
          </a:bodyPr>
          <a:lstStyle/>
          <a:p>
            <a:pPr fontAlgn="auto">
              <a:lnSpc>
                <a:spcPct val="100000"/>
              </a:lnSpc>
            </a:pPr>
            <a:r>
              <a:rPr lang="zh-CN" altLang="en-US" sz="1600" dirty="0"/>
              <a:t>（1）“主动式”也称“推”式，指广告服务提供商根据用户所在位置，主动向客户发送广告，直到用户取消广告订阅或将广告屏蔽为止[10]。图9-7所示为主动式基于位置的广告推荐实例。</a:t>
            </a:r>
            <a:endParaRPr lang="zh-CN" altLang="en-US" sz="1600" dirty="0"/>
          </a:p>
        </p:txBody>
      </p:sp>
      <p:sp>
        <p:nvSpPr>
          <p:cNvPr id="15" name="文本框 14"/>
          <p:cNvSpPr txBox="1"/>
          <p:nvPr/>
        </p:nvSpPr>
        <p:spPr>
          <a:xfrm>
            <a:off x="3588563" y="5688546"/>
            <a:ext cx="2706053" cy="261610"/>
          </a:xfrm>
          <a:prstGeom prst="rect">
            <a:avLst/>
          </a:prstGeom>
          <a:noFill/>
        </p:spPr>
        <p:txBody>
          <a:bodyPr wrap="square" rtlCol="0" anchor="t">
            <a:spAutoFit/>
          </a:bodyPr>
          <a:lstStyle/>
          <a:p>
            <a:r>
              <a:rPr lang="zh-CN" altLang="en-US" sz="1100" b="1" dirty="0">
                <a:latin typeface="+mn-ea"/>
              </a:rPr>
              <a:t>主动式基于位置的广告推荐实例</a:t>
            </a:r>
            <a:endParaRPr lang="zh-CN" altLang="en-US" sz="1100" b="1" dirty="0">
              <a:latin typeface="+mn-ea"/>
            </a:endParaRPr>
          </a:p>
        </p:txBody>
      </p:sp>
      <p:graphicFrame>
        <p:nvGraphicFramePr>
          <p:cNvPr id="19" name="对象 18"/>
          <p:cNvGraphicFramePr/>
          <p:nvPr/>
        </p:nvGraphicFramePr>
        <p:xfrm>
          <a:off x="1830771" y="3873260"/>
          <a:ext cx="5399908" cy="1703143"/>
        </p:xfrm>
        <a:graphic>
          <a:graphicData uri="http://schemas.openxmlformats.org/presentationml/2006/ole">
            <mc:AlternateContent xmlns:mc="http://schemas.openxmlformats.org/markup-compatibility/2006">
              <mc:Choice xmlns:v="urn:schemas-microsoft-com:vml" Requires="v">
                <p:oleObj spid="_x0000_s12390" name="" r:id="rId5" imgW="1619885" imgH="656590" progId="Word.Document.12">
                  <p:embed/>
                </p:oleObj>
              </mc:Choice>
              <mc:Fallback>
                <p:oleObj name="" r:id="rId5" imgW="1619885" imgH="656590" progId="Word.Document.12">
                  <p:embed/>
                  <p:pic>
                    <p:nvPicPr>
                      <p:cNvPr id="0" name="图片 32"/>
                      <p:cNvPicPr/>
                      <p:nvPr/>
                    </p:nvPicPr>
                    <p:blipFill>
                      <a:blip r:embed="rId6"/>
                      <a:stretch>
                        <a:fillRect/>
                      </a:stretch>
                    </p:blipFill>
                    <p:spPr>
                      <a:xfrm>
                        <a:off x="1830771" y="3873260"/>
                        <a:ext cx="5399908" cy="170314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3413" name="" r:id="rId1" imgW="101600" imgH="165100" progId="Equation.DSMT4">
                  <p:embed/>
                </p:oleObj>
              </mc:Choice>
              <mc:Fallback>
                <p:oleObj name="" r:id="rId1" imgW="101600" imgH="165100" progId="Equation.DSMT4">
                  <p:embed/>
                  <p:pic>
                    <p:nvPicPr>
                      <p:cNvPr id="0" name="图片 113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5"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5" name="文本框 14"/>
          <p:cNvSpPr txBox="1"/>
          <p:nvPr/>
        </p:nvSpPr>
        <p:spPr>
          <a:xfrm>
            <a:off x="3278030" y="3621649"/>
            <a:ext cx="2461955" cy="261610"/>
          </a:xfrm>
          <a:prstGeom prst="rect">
            <a:avLst/>
          </a:prstGeom>
          <a:noFill/>
        </p:spPr>
        <p:txBody>
          <a:bodyPr wrap="square" rtlCol="0" anchor="t">
            <a:spAutoFit/>
          </a:bodyPr>
          <a:lstStyle/>
          <a:p>
            <a:r>
              <a:rPr lang="zh-CN" altLang="en-US" sz="1100" b="1" dirty="0">
                <a:latin typeface="+mn-ea"/>
              </a:rPr>
              <a:t>被动式基于位置的广告推荐实例</a:t>
            </a:r>
            <a:endParaRPr lang="zh-CN" altLang="en-US" sz="1100" b="1" dirty="0">
              <a:latin typeface="+mn-ea"/>
            </a:endParaRPr>
          </a:p>
        </p:txBody>
      </p:sp>
      <p:sp>
        <p:nvSpPr>
          <p:cNvPr id="13" name="文本框 12"/>
          <p:cNvSpPr txBox="1"/>
          <p:nvPr/>
        </p:nvSpPr>
        <p:spPr>
          <a:xfrm>
            <a:off x="363220" y="1045845"/>
            <a:ext cx="8417560" cy="584775"/>
          </a:xfrm>
          <a:prstGeom prst="rect">
            <a:avLst/>
          </a:prstGeom>
          <a:noFill/>
        </p:spPr>
        <p:txBody>
          <a:bodyPr wrap="square" rtlCol="0" anchor="t">
            <a:spAutoFit/>
          </a:bodyPr>
          <a:lstStyle/>
          <a:p>
            <a:r>
              <a:rPr lang="zh-CN" altLang="en-US" sz="1600" dirty="0"/>
              <a:t>（2）“被动式”也称“拉”式，指用户通过关键词发起搜索，推荐系统根据搜索关键词、用户当前地理位置信息和用户其他特征返回出推荐结果。</a:t>
            </a:r>
            <a:endParaRPr lang="zh-CN" altLang="en-US" sz="1600" dirty="0"/>
          </a:p>
        </p:txBody>
      </p:sp>
      <p:graphicFrame>
        <p:nvGraphicFramePr>
          <p:cNvPr id="14" name="对象 13"/>
          <p:cNvGraphicFramePr/>
          <p:nvPr/>
        </p:nvGraphicFramePr>
        <p:xfrm>
          <a:off x="1959291" y="1704975"/>
          <a:ext cx="5225415" cy="1916674"/>
        </p:xfrm>
        <a:graphic>
          <a:graphicData uri="http://schemas.openxmlformats.org/presentationml/2006/ole">
            <mc:AlternateContent xmlns:mc="http://schemas.openxmlformats.org/markup-compatibility/2006">
              <mc:Choice xmlns:v="urn:schemas-microsoft-com:vml" Requires="v">
                <p:oleObj spid="_x0000_s13414" name="" r:id="rId5" imgW="1857375" imgH="1050290" progId="Word.Document.12">
                  <p:embed/>
                </p:oleObj>
              </mc:Choice>
              <mc:Fallback>
                <p:oleObj name="" r:id="rId5" imgW="1857375" imgH="1050290" progId="Word.Document.12">
                  <p:embed/>
                  <p:pic>
                    <p:nvPicPr>
                      <p:cNvPr id="0" name="图片 15"/>
                      <p:cNvPicPr/>
                      <p:nvPr/>
                    </p:nvPicPr>
                    <p:blipFill>
                      <a:blip r:embed="rId6"/>
                      <a:stretch>
                        <a:fillRect/>
                      </a:stretch>
                    </p:blipFill>
                    <p:spPr>
                      <a:xfrm>
                        <a:off x="1959291" y="1704975"/>
                        <a:ext cx="5225415" cy="1916674"/>
                      </a:xfrm>
                      <a:prstGeom prst="rect">
                        <a:avLst/>
                      </a:prstGeom>
                    </p:spPr>
                  </p:pic>
                </p:oleObj>
              </mc:Fallback>
            </mc:AlternateContent>
          </a:graphicData>
        </a:graphic>
      </p:graphicFrame>
      <p:sp>
        <p:nvSpPr>
          <p:cNvPr id="17" name="文本框 16"/>
          <p:cNvSpPr txBox="1"/>
          <p:nvPr/>
        </p:nvSpPr>
        <p:spPr>
          <a:xfrm>
            <a:off x="442707" y="3898648"/>
            <a:ext cx="8145780" cy="1815465"/>
          </a:xfrm>
          <a:prstGeom prst="rect">
            <a:avLst/>
          </a:prstGeom>
          <a:noFill/>
        </p:spPr>
        <p:txBody>
          <a:bodyPr wrap="square" rtlCol="0" anchor="t">
            <a:spAutoFit/>
          </a:bodyPr>
          <a:lstStyle/>
          <a:p>
            <a:r>
              <a:rPr lang="zh-CN" altLang="en-US" sz="1600" dirty="0"/>
              <a:t>由于基于位置的广告推荐一般通过移动智能设备获取用户位置，而此类设备一般都处于开机状态，故可以持续获取用户位置，这也为分析用户移动轨迹、分析用户习惯、建立用户画像奠定了基础。</a:t>
            </a:r>
            <a:endParaRPr lang="zh-CN" altLang="en-US" sz="1600" dirty="0"/>
          </a:p>
          <a:p>
            <a:endParaRPr lang="zh-CN" altLang="en-US" sz="1600" dirty="0"/>
          </a:p>
          <a:p>
            <a:r>
              <a:rPr lang="zh-CN" altLang="en-US" sz="1600" dirty="0"/>
              <a:t>由于涉及用户位置等隐私信息，基于位置的广告推荐服务的隐私问题备受</a:t>
            </a:r>
            <a:r>
              <a:rPr lang="zh-CN" altLang="en-US" sz="1600" dirty="0" smtClean="0"/>
              <a:t>关注。</a:t>
            </a:r>
            <a:r>
              <a:rPr lang="zh-CN" altLang="en-US" sz="1600" dirty="0"/>
              <a:t>另外，如果广告发送频率过于频繁，用户会产生对广告的厌烦情绪，此时广告提供商应加强广告质量审查、合理控制广告发送频率。</a:t>
            </a:r>
            <a:endParaRPr lang="zh-CN" alt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1753329" y="4661721"/>
            <a:ext cx="5694604"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6" y="1169836"/>
              <a:ext cx="1969254" cy="523220"/>
            </a:xfrm>
            <a:prstGeom prst="rect">
              <a:avLst/>
            </a:prstGeom>
            <a:noFill/>
          </p:spPr>
          <p:txBody>
            <a:bodyPr wrap="none" rtlCol="0">
              <a:spAutoFit/>
            </a:bodyPr>
            <a:lstStyle/>
            <a:p>
              <a:pPr algn="ctr"/>
              <a:r>
                <a:rPr lang="zh-CN" altLang="en-US" sz="2800" dirty="0" smtClean="0">
                  <a:solidFill>
                    <a:schemeClr val="accent4"/>
                  </a:solidFill>
                </a:rPr>
                <a:t>第</a:t>
              </a:r>
              <a:r>
                <a:rPr lang="zh-CN" altLang="en-US" sz="2800" dirty="0">
                  <a:solidFill>
                    <a:schemeClr val="accent4"/>
                  </a:solidFill>
                </a:rPr>
                <a:t>九</a:t>
              </a:r>
              <a:r>
                <a:rPr lang="zh-CN" altLang="en-US" sz="2800" dirty="0" smtClean="0">
                  <a:solidFill>
                    <a:schemeClr val="accent4"/>
                  </a:solidFill>
                </a:rPr>
                <a:t>章　大数据商业应用</a:t>
              </a:r>
              <a:endParaRPr lang="zh-CN" altLang="en-US" sz="2800" dirty="0">
                <a:solidFill>
                  <a:schemeClr val="accent4"/>
                </a:solidFill>
              </a:endParaRPr>
            </a:p>
          </p:txBody>
        </p:sp>
      </p:grpSp>
      <p:grpSp>
        <p:nvGrpSpPr>
          <p:cNvPr id="2" name="组合 1"/>
          <p:cNvGrpSpPr/>
          <p:nvPr/>
        </p:nvGrpSpPr>
        <p:grpSpPr>
          <a:xfrm>
            <a:off x="1753329" y="2462595"/>
            <a:ext cx="5694604" cy="2603975"/>
            <a:chOff x="1806060" y="2462595"/>
            <a:chExt cx="5694604" cy="2603975"/>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用户画像和精准营销</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广告推荐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41694"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9.3</a:t>
                </a:r>
                <a:r>
                  <a:rPr lang="zh-CN" altLang="en-US" sz="2100" spc="225" dirty="0" smtClean="0">
                    <a:solidFill>
                      <a:schemeClr val="bg1"/>
                    </a:solidFill>
                    <a:latin typeface="微软雅黑" panose="020B0503020204020204" pitchFamily="34" charset="-122"/>
                    <a:ea typeface="微软雅黑" panose="020B0503020204020204" pitchFamily="34" charset="-122"/>
                  </a:rPr>
                  <a:t>　互联网金融</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1806060" y="4111173"/>
              <a:ext cx="5693399" cy="955397"/>
              <a:chOff x="1806060" y="3610865"/>
              <a:chExt cx="5693399" cy="955397"/>
            </a:xfrm>
          </p:grpSpPr>
          <p:sp>
            <p:nvSpPr>
              <p:cNvPr id="65" name="圆角矩形 64"/>
              <p:cNvSpPr/>
              <p:nvPr/>
            </p:nvSpPr>
            <p:spPr>
              <a:xfrm>
                <a:off x="1806060" y="3610865"/>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3286" y="4150764"/>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1"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43</a:t>
            </a:r>
            <a:endParaRPr lang="es-ES" sz="1200" b="1" dirty="0">
              <a:solidFill>
                <a:schemeClr val="bg1">
                  <a:lumMod val="50000"/>
                </a:schemeClr>
              </a:solidFill>
              <a:latin typeface="+mn-lt"/>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0" name="矩形 39"/>
          <p:cNvSpPr/>
          <p:nvPr/>
        </p:nvSpPr>
        <p:spPr>
          <a:xfrm>
            <a:off x="1830555" y="4106855"/>
            <a:ext cx="4230645"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实战：个人贷款风险评估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9.3</a:t>
            </a:r>
            <a:r>
              <a:rPr lang="zh-CN" altLang="en-US" sz="2100" b="1" spc="225" dirty="0" smtClean="0">
                <a:solidFill>
                  <a:prstClr val="white"/>
                </a:solidFill>
              </a:rPr>
              <a:t>互联网金融</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4387" name="" r:id="rId1" imgW="101600" imgH="165100" progId="Equation.DSMT4">
                  <p:embed/>
                </p:oleObj>
              </mc:Choice>
              <mc:Fallback>
                <p:oleObj name="" r:id="rId1" imgW="101600" imgH="165100" progId="Equation.DSMT4">
                  <p:embed/>
                  <p:pic>
                    <p:nvPicPr>
                      <p:cNvPr id="0" name="图片 123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5" name="TextBox 3_1"/>
          <p:cNvSpPr txBox="1"/>
          <p:nvPr/>
        </p:nvSpPr>
        <p:spPr>
          <a:xfrm>
            <a:off x="404049" y="808059"/>
            <a:ext cx="1274708" cy="369332"/>
          </a:xfrm>
          <a:prstGeom prst="rect">
            <a:avLst/>
          </a:prstGeom>
          <a:noFill/>
        </p:spPr>
        <p:txBody>
          <a:bodyPr wrap="none" rtlCol="0">
            <a:spAutoFit/>
          </a:bodyPr>
          <a:lstStyle/>
          <a:p>
            <a:r>
              <a:rPr lang="en-US" altLang="zh-CN" b="1" dirty="0">
                <a:solidFill>
                  <a:srgbClr val="3D89BC"/>
                </a:solidFill>
              </a:rPr>
              <a:t>9.3.1</a:t>
            </a:r>
            <a:r>
              <a:rPr lang="zh-CN" altLang="en-US" b="1" dirty="0">
                <a:solidFill>
                  <a:srgbClr val="3D89BC"/>
                </a:solidFill>
              </a:rPr>
              <a:t>概述</a:t>
            </a:r>
            <a:r>
              <a:rPr lang="en-US" altLang="zh-CN" b="1" dirty="0">
                <a:solidFill>
                  <a:srgbClr val="3D89BC"/>
                </a:solidFill>
              </a:rPr>
              <a:t> </a:t>
            </a:r>
            <a:endParaRPr lang="en-US" altLang="zh-CN" b="1" dirty="0">
              <a:solidFill>
                <a:srgbClr val="3D89BC"/>
              </a:solidFill>
            </a:endParaRPr>
          </a:p>
        </p:txBody>
      </p:sp>
      <p:sp>
        <p:nvSpPr>
          <p:cNvPr id="26" name="Oval 4_1"/>
          <p:cNvSpPr/>
          <p:nvPr/>
        </p:nvSpPr>
        <p:spPr>
          <a:xfrm>
            <a:off x="298321" y="954365"/>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395288" y="1353830"/>
            <a:ext cx="8371341" cy="1156855"/>
          </a:xfrm>
          <a:prstGeom prst="rect">
            <a:avLst/>
          </a:prstGeom>
        </p:spPr>
        <p:txBody>
          <a:bodyPr wrap="square">
            <a:spAutoFit/>
          </a:bodyPr>
          <a:lstStyle/>
          <a:p>
            <a:pPr>
              <a:lnSpc>
                <a:spcPct val="150000"/>
              </a:lnSpc>
            </a:pPr>
            <a:r>
              <a:rPr lang="zh-CN" altLang="zh-CN" sz="1600" dirty="0"/>
              <a:t>互联网</a:t>
            </a:r>
            <a:r>
              <a:rPr lang="zh-CN" altLang="zh-CN" sz="1600" dirty="0" smtClean="0"/>
              <a:t>金融是</a:t>
            </a:r>
            <a:r>
              <a:rPr lang="zh-CN" altLang="zh-CN" sz="1600" dirty="0"/>
              <a:t>指以依托于</a:t>
            </a:r>
            <a:r>
              <a:rPr lang="zh-CN" altLang="zh-CN" sz="1600" b="1" dirty="0">
                <a:solidFill>
                  <a:srgbClr val="3D89BC"/>
                </a:solidFill>
              </a:rPr>
              <a:t>支付、云计算、社交网络</a:t>
            </a:r>
            <a:r>
              <a:rPr lang="zh-CN" altLang="zh-CN" sz="1600" dirty="0"/>
              <a:t>以及搜索引擎等互联网工具，实现资金融通、支付和信息中介等业务的一种新兴金融</a:t>
            </a:r>
            <a:r>
              <a:rPr lang="zh-CN" altLang="zh-CN" sz="1600" dirty="0" smtClean="0"/>
              <a:t>。</a:t>
            </a:r>
            <a:r>
              <a:rPr lang="zh-CN" altLang="zh-CN" sz="1600" dirty="0"/>
              <a:t>互联网</a:t>
            </a:r>
            <a:r>
              <a:rPr lang="zh-CN" altLang="zh-CN" sz="1600" dirty="0" smtClean="0"/>
              <a:t>金融是</a:t>
            </a:r>
            <a:r>
              <a:rPr lang="zh-CN" altLang="zh-CN" sz="1600" dirty="0"/>
              <a:t>在实现安全、移动等网络技术水平上，被用户熟悉接受</a:t>
            </a:r>
            <a:r>
              <a:rPr lang="zh-CN" altLang="zh-CN" sz="1600" dirty="0" smtClean="0"/>
              <a:t>后自然而然</a:t>
            </a:r>
            <a:r>
              <a:rPr lang="zh-CN" altLang="zh-CN" sz="1600" dirty="0"/>
              <a:t>为适应新的需求而产生的新模式及新业务。</a:t>
            </a:r>
            <a:endParaRPr lang="zh-CN" altLang="en-US" sz="1600" dirty="0">
              <a:solidFill>
                <a:schemeClr val="tx1">
                  <a:lumMod val="75000"/>
                  <a:lumOff val="25000"/>
                </a:schemeClr>
              </a:solidFill>
            </a:endParaRPr>
          </a:p>
        </p:txBody>
      </p:sp>
      <p:pic>
        <p:nvPicPr>
          <p:cNvPr id="12" name="图片 1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5929650" y="3191469"/>
            <a:ext cx="2521109" cy="2521109"/>
          </a:xfrm>
          <a:prstGeom prst="rect">
            <a:avLst/>
          </a:prstGeom>
        </p:spPr>
      </p:pic>
      <p:sp>
        <p:nvSpPr>
          <p:cNvPr id="13" name="矩形 12"/>
          <p:cNvSpPr/>
          <p:nvPr/>
        </p:nvSpPr>
        <p:spPr>
          <a:xfrm>
            <a:off x="452232" y="3270214"/>
            <a:ext cx="3520194" cy="246221"/>
          </a:xfrm>
          <a:prstGeom prst="rect">
            <a:avLst/>
          </a:prstGeom>
        </p:spPr>
        <p:txBody>
          <a:bodyPr wrap="none" lIns="0" tIns="0" rIns="0" bIns="0">
            <a:spAutoFit/>
          </a:bodyPr>
          <a:lstStyle/>
          <a:p>
            <a:r>
              <a:rPr lang="zh-CN" altLang="zh-CN" sz="1600" dirty="0"/>
              <a:t>“三步走战略”——平台、数据、金融</a:t>
            </a:r>
            <a:endParaRPr lang="zh-CN" altLang="en-US" sz="1600" dirty="0"/>
          </a:p>
        </p:txBody>
      </p:sp>
      <p:sp>
        <p:nvSpPr>
          <p:cNvPr id="14" name="矩形 13"/>
          <p:cNvSpPr/>
          <p:nvPr/>
        </p:nvSpPr>
        <p:spPr>
          <a:xfrm>
            <a:off x="612475" y="4175025"/>
            <a:ext cx="3077766" cy="246221"/>
          </a:xfrm>
          <a:prstGeom prst="rect">
            <a:avLst/>
          </a:prstGeom>
        </p:spPr>
        <p:txBody>
          <a:bodyPr wrap="none" lIns="0" tIns="0" rIns="0" bIns="0">
            <a:spAutoFit/>
          </a:bodyPr>
          <a:lstStyle/>
          <a:p>
            <a:r>
              <a:rPr lang="zh-CN" altLang="zh-CN" sz="1600" dirty="0"/>
              <a:t>平台、数据、金融相互影响的格局</a:t>
            </a:r>
            <a:endParaRPr lang="zh-CN" altLang="en-US" sz="1600" dirty="0"/>
          </a:p>
        </p:txBody>
      </p:sp>
      <p:sp>
        <p:nvSpPr>
          <p:cNvPr id="15" name="矩形 14"/>
          <p:cNvSpPr/>
          <p:nvPr/>
        </p:nvSpPr>
        <p:spPr>
          <a:xfrm>
            <a:off x="612475" y="5110691"/>
            <a:ext cx="4572000" cy="492443"/>
          </a:xfrm>
          <a:prstGeom prst="rect">
            <a:avLst/>
          </a:prstGeom>
        </p:spPr>
        <p:txBody>
          <a:bodyPr lIns="0" tIns="0" rIns="0" bIns="0">
            <a:spAutoFit/>
          </a:bodyPr>
          <a:lstStyle/>
          <a:p>
            <a:r>
              <a:rPr lang="zh-CN" altLang="zh-CN" sz="1600" dirty="0"/>
              <a:t>在这种形势下破局的点在哪里？就在于连接平台、用户、金融等方面的工具——大</a:t>
            </a:r>
            <a:r>
              <a:rPr lang="zh-CN" altLang="zh-CN" sz="1600" dirty="0" smtClean="0"/>
              <a:t>数据</a:t>
            </a:r>
            <a:endParaRPr lang="zh-CN" altLang="zh-CN" sz="1600" dirty="0"/>
          </a:p>
        </p:txBody>
      </p:sp>
      <p:sp>
        <p:nvSpPr>
          <p:cNvPr id="16" name="下箭头 15"/>
          <p:cNvSpPr/>
          <p:nvPr/>
        </p:nvSpPr>
        <p:spPr>
          <a:xfrm>
            <a:off x="2061713" y="3555839"/>
            <a:ext cx="457200" cy="550337"/>
          </a:xfrm>
          <a:prstGeom prst="down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下箭头 37"/>
          <p:cNvSpPr/>
          <p:nvPr/>
        </p:nvSpPr>
        <p:spPr>
          <a:xfrm>
            <a:off x="2061713" y="4538284"/>
            <a:ext cx="457200" cy="550337"/>
          </a:xfrm>
          <a:prstGeom prst="down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9.3</a:t>
            </a:r>
            <a:r>
              <a:rPr lang="zh-CN" altLang="en-US" sz="2100" b="1" spc="225" dirty="0" smtClean="0">
                <a:solidFill>
                  <a:prstClr val="white"/>
                </a:solidFill>
              </a:rPr>
              <a:t>互联网金融</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5411" name="" r:id="rId1" imgW="101600" imgH="165100" progId="Equation.DSMT4">
                  <p:embed/>
                </p:oleObj>
              </mc:Choice>
              <mc:Fallback>
                <p:oleObj name="" r:id="rId1" imgW="101600" imgH="165100" progId="Equation.DSMT4">
                  <p:embed/>
                  <p:pic>
                    <p:nvPicPr>
                      <p:cNvPr id="0" name="图片 133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 name="矩形 26"/>
          <p:cNvSpPr/>
          <p:nvPr/>
        </p:nvSpPr>
        <p:spPr>
          <a:xfrm>
            <a:off x="120421" y="1125142"/>
            <a:ext cx="8831336" cy="626564"/>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 name="矩形 28"/>
          <p:cNvSpPr/>
          <p:nvPr/>
        </p:nvSpPr>
        <p:spPr>
          <a:xfrm>
            <a:off x="4687979" y="1985521"/>
            <a:ext cx="1980000" cy="116279"/>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矩形 30"/>
          <p:cNvSpPr/>
          <p:nvPr/>
        </p:nvSpPr>
        <p:spPr>
          <a:xfrm>
            <a:off x="2383839" y="1232334"/>
            <a:ext cx="4044697" cy="369332"/>
          </a:xfrm>
          <a:prstGeom prst="rect">
            <a:avLst/>
          </a:prstGeom>
        </p:spPr>
        <p:txBody>
          <a:bodyPr wrap="none">
            <a:spAutoFit/>
          </a:bodyPr>
          <a:lstStyle/>
          <a:p>
            <a:r>
              <a:rPr lang="en-US" altLang="zh-CN" b="1" dirty="0" smtClean="0">
                <a:solidFill>
                  <a:prstClr val="white"/>
                </a:solidFill>
              </a:rPr>
              <a:t>9.3.2</a:t>
            </a:r>
            <a:r>
              <a:rPr lang="zh-CN" altLang="en-US" b="1" dirty="0" smtClean="0">
                <a:solidFill>
                  <a:prstClr val="white"/>
                </a:solidFill>
              </a:rPr>
              <a:t>大数据在</a:t>
            </a:r>
            <a:r>
              <a:rPr lang="zh-CN" altLang="en-US" b="1" dirty="0">
                <a:solidFill>
                  <a:schemeClr val="bg1"/>
                </a:solidFill>
              </a:rPr>
              <a:t>互联网金融的应用方向</a:t>
            </a:r>
            <a:r>
              <a:rPr lang="en-US" altLang="zh-CN" b="1" dirty="0">
                <a:solidFill>
                  <a:schemeClr val="bg1"/>
                </a:solidFill>
              </a:rPr>
              <a:t> </a:t>
            </a:r>
            <a:endParaRPr lang="zh-CN" altLang="en-US" b="1" dirty="0">
              <a:solidFill>
                <a:schemeClr val="bg1"/>
              </a:solidFill>
            </a:endParaRPr>
          </a:p>
        </p:txBody>
      </p:sp>
      <p:sp>
        <p:nvSpPr>
          <p:cNvPr id="34" name="矩形 33"/>
          <p:cNvSpPr/>
          <p:nvPr/>
        </p:nvSpPr>
        <p:spPr>
          <a:xfrm>
            <a:off x="120421" y="3082690"/>
            <a:ext cx="2088000" cy="26522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400" dirty="0"/>
              <a:t>金融企业通过收集和凝聚多方位的数据源信息形成精准全面的反欺诈信息库和反欺诈用户行为画像，结合大数据分析技术和机器学习算法进行欺诈行为路径的分析和预测，并对欺诈触发机制进行有效识别。</a:t>
            </a:r>
            <a:endParaRPr lang="zh-CN" altLang="en-US" sz="1350" dirty="0">
              <a:solidFill>
                <a:prstClr val="white"/>
              </a:solidFill>
            </a:endParaRPr>
          </a:p>
        </p:txBody>
      </p:sp>
      <p:sp>
        <p:nvSpPr>
          <p:cNvPr id="35" name="矩形 34"/>
          <p:cNvSpPr/>
          <p:nvPr/>
        </p:nvSpPr>
        <p:spPr>
          <a:xfrm>
            <a:off x="120421" y="1985521"/>
            <a:ext cx="1980000" cy="116279"/>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矩形 38"/>
          <p:cNvSpPr/>
          <p:nvPr/>
        </p:nvSpPr>
        <p:spPr>
          <a:xfrm>
            <a:off x="2404200" y="1985521"/>
            <a:ext cx="1980000" cy="116279"/>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1" name="矩形 10"/>
          <p:cNvSpPr/>
          <p:nvPr/>
        </p:nvSpPr>
        <p:spPr>
          <a:xfrm>
            <a:off x="136879" y="2237484"/>
            <a:ext cx="1885908" cy="246221"/>
          </a:xfrm>
          <a:prstGeom prst="rect">
            <a:avLst/>
          </a:prstGeom>
        </p:spPr>
        <p:txBody>
          <a:bodyPr wrap="square" lIns="0" tIns="0" rIns="0" bIns="0">
            <a:spAutoFit/>
          </a:bodyPr>
          <a:lstStyle/>
          <a:p>
            <a:r>
              <a:rPr lang="en-US" altLang="zh-CN" sz="1600" dirty="0"/>
              <a:t>1. </a:t>
            </a:r>
            <a:r>
              <a:rPr lang="zh-CN" altLang="zh-CN" sz="1600" dirty="0"/>
              <a:t>金融反欺诈与分析</a:t>
            </a:r>
            <a:endParaRPr lang="zh-CN" altLang="zh-CN" sz="1600" dirty="0"/>
          </a:p>
        </p:txBody>
      </p:sp>
      <p:sp>
        <p:nvSpPr>
          <p:cNvPr id="41" name="矩形 40"/>
          <p:cNvSpPr/>
          <p:nvPr/>
        </p:nvSpPr>
        <p:spPr>
          <a:xfrm>
            <a:off x="6971757" y="1985520"/>
            <a:ext cx="1980000" cy="116279"/>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2" name="矩形 41"/>
          <p:cNvSpPr/>
          <p:nvPr/>
        </p:nvSpPr>
        <p:spPr>
          <a:xfrm>
            <a:off x="2404200" y="2237484"/>
            <a:ext cx="1885908" cy="492443"/>
          </a:xfrm>
          <a:prstGeom prst="rect">
            <a:avLst/>
          </a:prstGeom>
        </p:spPr>
        <p:txBody>
          <a:bodyPr wrap="square" lIns="0" tIns="0" rIns="0" bIns="0">
            <a:spAutoFit/>
          </a:bodyPr>
          <a:lstStyle/>
          <a:p>
            <a:r>
              <a:rPr lang="en-US" altLang="zh-CN" sz="1600" dirty="0" smtClean="0"/>
              <a:t>2</a:t>
            </a:r>
            <a:r>
              <a:rPr lang="zh-CN" altLang="en-US" sz="1600" dirty="0" smtClean="0"/>
              <a:t>、构建更全面的信用评价体系</a:t>
            </a:r>
            <a:endParaRPr lang="zh-CN" altLang="zh-CN" sz="1600" dirty="0"/>
          </a:p>
        </p:txBody>
      </p:sp>
      <p:sp>
        <p:nvSpPr>
          <p:cNvPr id="43" name="矩形 42"/>
          <p:cNvSpPr/>
          <p:nvPr/>
        </p:nvSpPr>
        <p:spPr>
          <a:xfrm>
            <a:off x="4687979" y="2237484"/>
            <a:ext cx="1885908" cy="492443"/>
          </a:xfrm>
          <a:prstGeom prst="rect">
            <a:avLst/>
          </a:prstGeom>
        </p:spPr>
        <p:txBody>
          <a:bodyPr wrap="square" lIns="0" tIns="0" rIns="0" bIns="0">
            <a:spAutoFit/>
          </a:bodyPr>
          <a:lstStyle/>
          <a:p>
            <a:r>
              <a:rPr lang="en-US" altLang="zh-CN" sz="1600" dirty="0" smtClean="0"/>
              <a:t>3</a:t>
            </a:r>
            <a:r>
              <a:rPr lang="zh-CN" altLang="en-US" sz="1600" dirty="0" smtClean="0"/>
              <a:t>、高频交易和算法交易</a:t>
            </a:r>
            <a:endParaRPr lang="zh-CN" altLang="zh-CN" sz="1600" dirty="0"/>
          </a:p>
        </p:txBody>
      </p:sp>
      <p:sp>
        <p:nvSpPr>
          <p:cNvPr id="44" name="矩形 43"/>
          <p:cNvSpPr/>
          <p:nvPr/>
        </p:nvSpPr>
        <p:spPr>
          <a:xfrm>
            <a:off x="6971757" y="2237484"/>
            <a:ext cx="1885908" cy="492443"/>
          </a:xfrm>
          <a:prstGeom prst="rect">
            <a:avLst/>
          </a:prstGeom>
        </p:spPr>
        <p:txBody>
          <a:bodyPr wrap="square" lIns="0" tIns="0" rIns="0" bIns="0">
            <a:spAutoFit/>
          </a:bodyPr>
          <a:lstStyle/>
          <a:p>
            <a:r>
              <a:rPr lang="en-US" altLang="zh-CN" sz="1600" dirty="0" smtClean="0"/>
              <a:t>4</a:t>
            </a:r>
            <a:r>
              <a:rPr lang="zh-CN" altLang="en-US" sz="1600" dirty="0" smtClean="0"/>
              <a:t>、产品和服务的舆情分析</a:t>
            </a:r>
            <a:endParaRPr lang="zh-CN" altLang="zh-CN" sz="1600" dirty="0"/>
          </a:p>
        </p:txBody>
      </p:sp>
      <p:sp>
        <p:nvSpPr>
          <p:cNvPr id="45" name="矩形 44"/>
          <p:cNvSpPr/>
          <p:nvPr/>
        </p:nvSpPr>
        <p:spPr>
          <a:xfrm>
            <a:off x="2401324" y="3082690"/>
            <a:ext cx="2088000" cy="26522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t>(1)</a:t>
            </a:r>
            <a:r>
              <a:rPr lang="zh-CN" altLang="zh-CN" sz="1400" dirty="0"/>
              <a:t>构建完备的信用数据</a:t>
            </a:r>
            <a:r>
              <a:rPr lang="zh-CN" altLang="zh-CN" sz="1400" dirty="0" smtClean="0"/>
              <a:t>平台</a:t>
            </a:r>
            <a:r>
              <a:rPr lang="zh-CN" altLang="en-US" sz="1400" dirty="0" smtClean="0"/>
              <a:t>；</a:t>
            </a:r>
            <a:endParaRPr lang="en-US" altLang="zh-CN" sz="1400" dirty="0" smtClean="0"/>
          </a:p>
          <a:p>
            <a:r>
              <a:rPr lang="en-US" altLang="zh-CN" sz="1400" dirty="0" smtClean="0"/>
              <a:t>(</a:t>
            </a:r>
            <a:r>
              <a:rPr lang="en-US" altLang="zh-CN" sz="1400" dirty="0"/>
              <a:t>2)</a:t>
            </a:r>
            <a:r>
              <a:rPr lang="zh-CN" altLang="zh-CN" sz="1400" dirty="0"/>
              <a:t>融合金融企业专业量化的信用模型和基于互联网的进货、销售、支付清算、物流等交易</a:t>
            </a:r>
            <a:r>
              <a:rPr lang="zh-CN" altLang="zh-CN" sz="1400" dirty="0" smtClean="0"/>
              <a:t>积累</a:t>
            </a:r>
            <a:r>
              <a:rPr lang="zh-CN" altLang="en-US" sz="1400" dirty="0" smtClean="0"/>
              <a:t>数据；</a:t>
            </a:r>
            <a:endParaRPr lang="en-US" altLang="zh-CN" sz="1400" dirty="0" smtClean="0"/>
          </a:p>
          <a:p>
            <a:r>
              <a:rPr lang="zh-CN" altLang="zh-CN" sz="1400" dirty="0" smtClean="0"/>
              <a:t> </a:t>
            </a:r>
            <a:r>
              <a:rPr lang="en-US" altLang="zh-CN" sz="1400" dirty="0" smtClean="0"/>
              <a:t>(3)</a:t>
            </a:r>
            <a:r>
              <a:rPr lang="zh-CN" altLang="zh-CN" sz="1400" dirty="0" smtClean="0"/>
              <a:t>应用大数据技术进行信用模型的分布式计算部署，快速响应，高效评价，快速放款</a:t>
            </a:r>
            <a:r>
              <a:rPr lang="zh-CN" altLang="en-US" sz="1400" dirty="0" smtClean="0"/>
              <a:t>。</a:t>
            </a:r>
            <a:endParaRPr lang="zh-CN" altLang="en-US" sz="1350" dirty="0">
              <a:solidFill>
                <a:prstClr val="white"/>
              </a:solidFill>
            </a:endParaRPr>
          </a:p>
        </p:txBody>
      </p:sp>
      <p:sp>
        <p:nvSpPr>
          <p:cNvPr id="46" name="矩形 45"/>
          <p:cNvSpPr/>
          <p:nvPr/>
        </p:nvSpPr>
        <p:spPr>
          <a:xfrm>
            <a:off x="4682227" y="3082690"/>
            <a:ext cx="2088000" cy="26522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dirty="0"/>
              <a:t>高频交易主要采取“战略顺序交易”，即通过分析金融大数据，以识别出特定市场参与者留下的</a:t>
            </a:r>
            <a:r>
              <a:rPr lang="zh-CN" altLang="zh-CN" sz="1400" dirty="0" smtClean="0"/>
              <a:t>足迹</a:t>
            </a:r>
            <a:r>
              <a:rPr lang="zh-CN" altLang="en-US" sz="1400" dirty="0" smtClean="0"/>
              <a:t>。</a:t>
            </a:r>
            <a:endParaRPr lang="zh-CN" altLang="en-US" sz="1350" dirty="0">
              <a:solidFill>
                <a:prstClr val="white"/>
              </a:solidFill>
            </a:endParaRPr>
          </a:p>
        </p:txBody>
      </p:sp>
      <p:sp>
        <p:nvSpPr>
          <p:cNvPr id="47" name="矩形 46"/>
          <p:cNvSpPr/>
          <p:nvPr/>
        </p:nvSpPr>
        <p:spPr>
          <a:xfrm>
            <a:off x="6963131" y="3082690"/>
            <a:ext cx="2088000" cy="26522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dirty="0"/>
              <a:t>金融</a:t>
            </a:r>
            <a:r>
              <a:rPr lang="zh-CN" altLang="zh-CN" sz="1400" dirty="0" smtClean="0"/>
              <a:t>机构借助</a:t>
            </a:r>
            <a:r>
              <a:rPr lang="zh-CN" altLang="zh-CN" sz="1400" dirty="0"/>
              <a:t>舆情采集与分析技术</a:t>
            </a:r>
            <a:r>
              <a:rPr lang="zh-CN" altLang="zh-CN" sz="1400" dirty="0" smtClean="0"/>
              <a:t>，抓取</a:t>
            </a:r>
            <a:r>
              <a:rPr lang="zh-CN" altLang="zh-CN" sz="1400" dirty="0"/>
              <a:t>来自社交网站、论坛、贴吧和新闻网站的与金融机构及产品相关的信息，</a:t>
            </a:r>
            <a:r>
              <a:rPr lang="zh-CN" altLang="zh-CN" sz="1400" dirty="0" smtClean="0"/>
              <a:t>并数据</a:t>
            </a:r>
            <a:r>
              <a:rPr lang="zh-CN" altLang="zh-CN" sz="1400" dirty="0"/>
              <a:t>挖掘算法进行分词、聚类、特征提取、关联分析和情感分析等，找出金融企业及其产品的市场关注度、评价正负</a:t>
            </a:r>
            <a:r>
              <a:rPr lang="zh-CN" altLang="zh-CN" sz="1400" dirty="0" smtClean="0"/>
              <a:t>性</a:t>
            </a:r>
            <a:r>
              <a:rPr lang="zh-CN" altLang="en-US" sz="1400" dirty="0" smtClean="0"/>
              <a:t>等信息。</a:t>
            </a:r>
            <a:endParaRPr lang="zh-CN" altLang="en-US" sz="1350" dirty="0">
              <a:solidFill>
                <a:prstClr val="white"/>
              </a:solidFill>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8"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33"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9.3</a:t>
            </a:r>
            <a:r>
              <a:rPr lang="zh-CN" altLang="en-US" sz="2100" b="1" spc="225" dirty="0" smtClean="0">
                <a:solidFill>
                  <a:prstClr val="white"/>
                </a:solidFill>
              </a:rPr>
              <a:t>互联网金融</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6435" name="" r:id="rId1" imgW="101600" imgH="165100" progId="Equation.DSMT4">
                  <p:embed/>
                </p:oleObj>
              </mc:Choice>
              <mc:Fallback>
                <p:oleObj name="" r:id="rId1" imgW="101600" imgH="165100" progId="Equation.DSMT4">
                  <p:embed/>
                  <p:pic>
                    <p:nvPicPr>
                      <p:cNvPr id="0" name="图片 143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TextBox 3_1"/>
          <p:cNvSpPr txBox="1"/>
          <p:nvPr/>
        </p:nvSpPr>
        <p:spPr>
          <a:xfrm>
            <a:off x="404049" y="808059"/>
            <a:ext cx="4044697" cy="369332"/>
          </a:xfrm>
          <a:prstGeom prst="rect">
            <a:avLst/>
          </a:prstGeom>
          <a:noFill/>
        </p:spPr>
        <p:txBody>
          <a:bodyPr wrap="none" rtlCol="0">
            <a:spAutoFit/>
          </a:bodyPr>
          <a:lstStyle/>
          <a:p>
            <a:r>
              <a:rPr lang="en-US" altLang="zh-CN" b="1" dirty="0">
                <a:solidFill>
                  <a:srgbClr val="3D89BC"/>
                </a:solidFill>
              </a:rPr>
              <a:t>9.3.3</a:t>
            </a:r>
            <a:r>
              <a:rPr lang="zh-CN" altLang="en-US" b="1" dirty="0">
                <a:solidFill>
                  <a:srgbClr val="3D89BC"/>
                </a:solidFill>
              </a:rPr>
              <a:t>机器学习在大数据金融中的作用</a:t>
            </a:r>
            <a:r>
              <a:rPr lang="en-US" altLang="zh-CN" b="1" dirty="0">
                <a:solidFill>
                  <a:srgbClr val="3D89BC"/>
                </a:solidFill>
              </a:rPr>
              <a:t> </a:t>
            </a:r>
            <a:endParaRPr lang="en-US" altLang="zh-CN" b="1" dirty="0">
              <a:solidFill>
                <a:srgbClr val="3D89BC"/>
              </a:solidFill>
            </a:endParaRPr>
          </a:p>
        </p:txBody>
      </p:sp>
      <p:sp>
        <p:nvSpPr>
          <p:cNvPr id="30" name="Oval 4_1"/>
          <p:cNvSpPr/>
          <p:nvPr/>
        </p:nvSpPr>
        <p:spPr>
          <a:xfrm>
            <a:off x="298321" y="954365"/>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矩形 1"/>
          <p:cNvSpPr/>
          <p:nvPr/>
        </p:nvSpPr>
        <p:spPr>
          <a:xfrm>
            <a:off x="534837" y="1580260"/>
            <a:ext cx="7884544" cy="3647152"/>
          </a:xfrm>
          <a:prstGeom prst="rect">
            <a:avLst/>
          </a:prstGeom>
        </p:spPr>
        <p:txBody>
          <a:bodyPr wrap="square">
            <a:spAutoFit/>
          </a:bodyPr>
          <a:lstStyle/>
          <a:p>
            <a:pPr marL="285750" indent="-285750">
              <a:lnSpc>
                <a:spcPct val="150000"/>
              </a:lnSpc>
              <a:buClr>
                <a:srgbClr val="3D89BC"/>
              </a:buClr>
              <a:buFont typeface="Wingdings" panose="05000000000000000000" pitchFamily="2" charset="2"/>
              <a:buChar char="u"/>
            </a:pPr>
            <a:r>
              <a:rPr lang="zh-CN" altLang="zh-CN" sz="1400" dirty="0" smtClean="0"/>
              <a:t>在</a:t>
            </a:r>
            <a:r>
              <a:rPr lang="zh-CN" altLang="zh-CN" sz="1400" dirty="0"/>
              <a:t>企业数据的应用的场景下，人们最常用的主要是监督学习和无监督学习的</a:t>
            </a:r>
            <a:r>
              <a:rPr lang="zh-CN" altLang="zh-CN" sz="1400" dirty="0" smtClean="0"/>
              <a:t>模型，</a:t>
            </a:r>
            <a:r>
              <a:rPr lang="zh-CN" altLang="zh-CN" sz="1400" dirty="0"/>
              <a:t>在金融行业中一个天然而又典型的应用就是风险控制中对借款人进行信用评估。因此互联网金融企业依托互联网获取用户的网上消费行为数据、通讯数据、信用卡数据、第三方征信数据等丰富而全面的数据，可以借助机器学习的手段搭建互联网金融企业的大数据风控系统</a:t>
            </a:r>
            <a:r>
              <a:rPr lang="zh-CN" altLang="zh-CN" sz="1400" dirty="0" smtClean="0"/>
              <a:t>。</a:t>
            </a:r>
            <a:endParaRPr lang="en-US" altLang="zh-CN" sz="1400" dirty="0" smtClean="0"/>
          </a:p>
          <a:p>
            <a:pPr marL="285750" indent="-285750">
              <a:lnSpc>
                <a:spcPct val="150000"/>
              </a:lnSpc>
              <a:buClr>
                <a:srgbClr val="3D89BC"/>
              </a:buClr>
              <a:buFont typeface="Wingdings" panose="05000000000000000000" pitchFamily="2" charset="2"/>
              <a:buChar char="u"/>
            </a:pPr>
            <a:endParaRPr lang="zh-CN" altLang="zh-CN" sz="1400" dirty="0"/>
          </a:p>
          <a:p>
            <a:pPr marL="285750" indent="-285750">
              <a:lnSpc>
                <a:spcPct val="150000"/>
              </a:lnSpc>
              <a:buClr>
                <a:srgbClr val="3D89BC"/>
              </a:buClr>
              <a:buFont typeface="Wingdings" panose="05000000000000000000" pitchFamily="2" charset="2"/>
              <a:buChar char="u"/>
            </a:pPr>
            <a:r>
              <a:rPr lang="zh-CN" altLang="zh-CN" sz="1400" dirty="0" smtClean="0"/>
              <a:t>除了</a:t>
            </a:r>
            <a:r>
              <a:rPr lang="zh-CN" altLang="zh-CN" sz="1400" dirty="0"/>
              <a:t>在放贷前的信用审核外，互联网金融企业还可以借助机器学习完成传统金融企业无法做到的放贷过程中对借款人还贷能力进行实时监控，以及时对后续可能无法还贷的人进行事前的干预，从而减少因坏账而带来的损失</a:t>
            </a:r>
            <a:r>
              <a:rPr lang="zh-CN" altLang="zh-CN" sz="1400" dirty="0" smtClean="0"/>
              <a:t>。</a:t>
            </a:r>
            <a:endParaRPr lang="en-US" altLang="zh-CN" sz="1400" dirty="0" smtClean="0"/>
          </a:p>
          <a:p>
            <a:pPr marL="285750" indent="-285750">
              <a:lnSpc>
                <a:spcPct val="150000"/>
              </a:lnSpc>
              <a:buClr>
                <a:srgbClr val="3D89BC"/>
              </a:buClr>
              <a:buFont typeface="Wingdings" panose="05000000000000000000" pitchFamily="2" charset="2"/>
              <a:buChar char="u"/>
            </a:pPr>
            <a:endParaRPr lang="zh-CN" altLang="zh-CN" sz="1400" dirty="0"/>
          </a:p>
          <a:p>
            <a:pPr marL="285750" indent="-285750">
              <a:lnSpc>
                <a:spcPct val="150000"/>
              </a:lnSpc>
              <a:buClr>
                <a:srgbClr val="3D89BC"/>
              </a:buClr>
              <a:buFont typeface="Wingdings" panose="05000000000000000000" pitchFamily="2" charset="2"/>
              <a:buChar char="u"/>
            </a:pPr>
            <a:r>
              <a:rPr lang="zh-CN" altLang="zh-CN" sz="1400" dirty="0" smtClean="0"/>
              <a:t>目前</a:t>
            </a:r>
            <a:r>
              <a:rPr lang="zh-CN" altLang="zh-CN" sz="1400" dirty="0"/>
              <a:t>互联网金融企业以及第三方征信公司在信用评估这方面比较常用的架构是规则引擎加信用评分卡。</a:t>
            </a:r>
            <a:endParaRPr lang="zh-CN" altLang="zh-CN" sz="1400" dirty="0"/>
          </a:p>
        </p:txBody>
      </p:sp>
      <p:pic>
        <p:nvPicPr>
          <p:cNvPr id="17"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1753329" y="4661721"/>
            <a:ext cx="5694604"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6" y="1169836"/>
              <a:ext cx="1969254" cy="523220"/>
            </a:xfrm>
            <a:prstGeom prst="rect">
              <a:avLst/>
            </a:prstGeom>
            <a:noFill/>
          </p:spPr>
          <p:txBody>
            <a:bodyPr wrap="none" rtlCol="0">
              <a:spAutoFit/>
            </a:bodyPr>
            <a:lstStyle/>
            <a:p>
              <a:pPr algn="ctr"/>
              <a:r>
                <a:rPr lang="zh-CN" altLang="en-US" sz="2800" dirty="0" smtClean="0">
                  <a:solidFill>
                    <a:schemeClr val="accent4"/>
                  </a:solidFill>
                </a:rPr>
                <a:t>第</a:t>
              </a:r>
              <a:r>
                <a:rPr lang="zh-CN" altLang="en-US" sz="2800" dirty="0">
                  <a:solidFill>
                    <a:schemeClr val="accent4"/>
                  </a:solidFill>
                </a:rPr>
                <a:t>九</a:t>
              </a:r>
              <a:r>
                <a:rPr lang="zh-CN" altLang="en-US" sz="2800" dirty="0" smtClean="0">
                  <a:solidFill>
                    <a:schemeClr val="accent4"/>
                  </a:solidFill>
                </a:rPr>
                <a:t>章　大数据商业应用</a:t>
              </a:r>
              <a:endParaRPr lang="zh-CN" altLang="en-US" sz="2800" dirty="0">
                <a:solidFill>
                  <a:schemeClr val="accent4"/>
                </a:solidFill>
              </a:endParaRPr>
            </a:p>
          </p:txBody>
        </p:sp>
      </p:grpSp>
      <p:grpSp>
        <p:nvGrpSpPr>
          <p:cNvPr id="2" name="组合 1"/>
          <p:cNvGrpSpPr/>
          <p:nvPr/>
        </p:nvGrpSpPr>
        <p:grpSpPr>
          <a:xfrm>
            <a:off x="1753329" y="2462595"/>
            <a:ext cx="5694604" cy="2603975"/>
            <a:chOff x="1806060" y="2462595"/>
            <a:chExt cx="5694604" cy="2603975"/>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634328"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用户画像和精准营销</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广告推荐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互联网金融</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1806060" y="4111173"/>
              <a:ext cx="5693399" cy="955397"/>
              <a:chOff x="1806060" y="3610865"/>
              <a:chExt cx="5693399" cy="955397"/>
            </a:xfrm>
          </p:grpSpPr>
          <p:sp>
            <p:nvSpPr>
              <p:cNvPr id="65" name="圆角矩形 64"/>
              <p:cNvSpPr/>
              <p:nvPr/>
            </p:nvSpPr>
            <p:spPr>
              <a:xfrm>
                <a:off x="1806060" y="3610865"/>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3286" y="4150764"/>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1"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43</a:t>
            </a:r>
            <a:endParaRPr lang="es-ES" sz="1200" b="1" dirty="0">
              <a:solidFill>
                <a:schemeClr val="bg1">
                  <a:lumMod val="50000"/>
                </a:schemeClr>
              </a:solidFill>
              <a:latin typeface="+mn-lt"/>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0" name="矩形 39"/>
          <p:cNvSpPr/>
          <p:nvPr/>
        </p:nvSpPr>
        <p:spPr>
          <a:xfrm>
            <a:off x="1830555" y="4106855"/>
            <a:ext cx="4230645"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实战：个人贷款风险评估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9.3</a:t>
            </a:r>
            <a:r>
              <a:rPr lang="zh-CN" altLang="en-US" sz="2100" b="1" spc="225" dirty="0" smtClean="0">
                <a:solidFill>
                  <a:prstClr val="white"/>
                </a:solidFill>
              </a:rPr>
              <a:t>互联网金融</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7459" name="" r:id="rId1" imgW="101600" imgH="165100" progId="Equation.DSMT4">
                  <p:embed/>
                </p:oleObj>
              </mc:Choice>
              <mc:Fallback>
                <p:oleObj name="" r:id="rId1" imgW="101600" imgH="165100" progId="Equation.DSMT4">
                  <p:embed/>
                  <p:pic>
                    <p:nvPicPr>
                      <p:cNvPr id="0" name="图片 15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404049" y="1215595"/>
            <a:ext cx="8254176" cy="4567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54423" y="1287607"/>
            <a:ext cx="1924050" cy="384810"/>
          </a:xfrm>
          <a:prstGeom prst="rect">
            <a:avLst/>
          </a:prstGeom>
        </p:spPr>
        <p:txBody>
          <a:bodyPr wrap="none">
            <a:spAutoFit/>
          </a:bodyPr>
          <a:lstStyle/>
          <a:p>
            <a:r>
              <a:rPr lang="en-US" altLang="zh-CN" b="1" dirty="0">
                <a:solidFill>
                  <a:schemeClr val="bg1"/>
                </a:solidFill>
              </a:rPr>
              <a:t>1</a:t>
            </a:r>
            <a:r>
              <a:rPr lang="zh-CN" altLang="en-US" b="1" dirty="0">
                <a:solidFill>
                  <a:schemeClr val="bg1"/>
                </a:solidFill>
              </a:rPr>
              <a:t>、</a:t>
            </a:r>
            <a:r>
              <a:rPr lang="zh-CN" altLang="en-US" b="1" dirty="0" smtClean="0">
                <a:solidFill>
                  <a:schemeClr val="bg1"/>
                </a:solidFill>
              </a:rPr>
              <a:t>信用评分算法</a:t>
            </a:r>
            <a:endParaRPr lang="zh-CN" altLang="en-US" b="1" dirty="0">
              <a:solidFill>
                <a:schemeClr val="bg1"/>
              </a:solidFill>
            </a:endParaRPr>
          </a:p>
        </p:txBody>
      </p:sp>
      <p:sp>
        <p:nvSpPr>
          <p:cNvPr id="32" name="矩形 31"/>
          <p:cNvSpPr/>
          <p:nvPr/>
        </p:nvSpPr>
        <p:spPr>
          <a:xfrm>
            <a:off x="404049" y="1713356"/>
            <a:ext cx="8013502" cy="352425"/>
          </a:xfrm>
          <a:prstGeom prst="rect">
            <a:avLst/>
          </a:prstGeom>
        </p:spPr>
        <p:txBody>
          <a:bodyPr wrap="square">
            <a:spAutoFit/>
          </a:bodyPr>
          <a:lstStyle/>
          <a:p>
            <a:endParaRPr lang="zh-CN" altLang="zh-CN" sz="1600" dirty="0"/>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 name="文本框 1"/>
          <p:cNvSpPr txBox="1"/>
          <p:nvPr/>
        </p:nvSpPr>
        <p:spPr>
          <a:xfrm>
            <a:off x="376555" y="2101400"/>
            <a:ext cx="8255000" cy="2677656"/>
          </a:xfrm>
          <a:prstGeom prst="rect">
            <a:avLst/>
          </a:prstGeom>
          <a:noFill/>
        </p:spPr>
        <p:txBody>
          <a:bodyPr wrap="square" rtlCol="0" anchor="t">
            <a:spAutoFit/>
          </a:bodyPr>
          <a:lstStyle/>
          <a:p>
            <a:r>
              <a:rPr lang="zh-CN" altLang="en-US" sz="1400" dirty="0"/>
              <a:t>GBDT(Gradient Boosting Decision Tree)又叫MART(Multiple Additive Regression Tree)，该模型不像决策树模型那样仅由一棵决策树构成，而是由多棵决策树构成，通常都是上百棵树，而且每棵树规模都较小（即树的深度会比较浅）。模型预测的时候，对于输入的一个样本实例，首先会赋予一个初值，然后会遍历每一棵决策树，每棵树都会对预测值进行调整修正，最后得到预测的结果。</a:t>
            </a:r>
            <a:endParaRPr lang="zh-CN" altLang="en-US" sz="1400" dirty="0"/>
          </a:p>
          <a:p>
            <a:endParaRPr lang="zh-CN" altLang="en-US" sz="1400" dirty="0"/>
          </a:p>
          <a:p>
            <a:r>
              <a:rPr lang="zh-CN" altLang="en-US" sz="1400" b="1" dirty="0">
                <a:solidFill>
                  <a:srgbClr val="5B9BD5"/>
                </a:solidFill>
                <a:uFillTx/>
              </a:rPr>
              <a:t>F(x)=F_0+β_1 T_1 (x)+β_2 T_2 (x)+⋯+β_m T_m (x)</a:t>
            </a:r>
            <a:endParaRPr lang="zh-CN" altLang="en-US" sz="1400" b="1" dirty="0">
              <a:solidFill>
                <a:srgbClr val="5B9BD5"/>
              </a:solidFill>
              <a:uFillTx/>
            </a:endParaRPr>
          </a:p>
          <a:p>
            <a:endParaRPr lang="zh-CN" altLang="en-US" sz="1400" b="1" dirty="0">
              <a:solidFill>
                <a:srgbClr val="5B9BD5"/>
              </a:solidFill>
              <a:uFillTx/>
            </a:endParaRPr>
          </a:p>
          <a:p>
            <a:r>
              <a:rPr lang="zh-CN" altLang="en-US" sz="1400" dirty="0"/>
              <a:t>其中，F_0为设置的初值，T_i是一棵棵的决策树（弱的分类器）。</a:t>
            </a:r>
            <a:endParaRPr lang="zh-CN" altLang="en-US" sz="1400" dirty="0"/>
          </a:p>
          <a:p>
            <a:endParaRPr lang="zh-CN" altLang="en-US" sz="1400" dirty="0"/>
          </a:p>
          <a:p>
            <a:r>
              <a:rPr lang="zh-CN" altLang="en-US" sz="1400" dirty="0"/>
              <a:t>GBDT作为一种boosting算法，自然包含了boosting的思想，即将一系列弱分类器组合起来构成一个强分类器。它不要求每个分类器都学到太多的东西，只要求每个分类器都学一点点知识，然后将这些学到的知识累加起来构成一个强大的模型。</a:t>
            </a:r>
            <a:endParaRPr lang="zh-CN" altLang="en-US"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9.3</a:t>
            </a:r>
            <a:r>
              <a:rPr lang="zh-CN" altLang="en-US" sz="2100" b="1" spc="225" dirty="0" smtClean="0">
                <a:solidFill>
                  <a:prstClr val="white"/>
                </a:solidFill>
              </a:rPr>
              <a:t>互联网金融</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8483" name="" r:id="rId1" imgW="101600" imgH="165100" progId="Equation.DSMT4">
                  <p:embed/>
                </p:oleObj>
              </mc:Choice>
              <mc:Fallback>
                <p:oleObj name="" r:id="rId1" imgW="101600" imgH="165100" progId="Equation.DSMT4">
                  <p:embed/>
                  <p:pic>
                    <p:nvPicPr>
                      <p:cNvPr id="0" name="图片 15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9" name="矩形 18"/>
          <p:cNvSpPr/>
          <p:nvPr/>
        </p:nvSpPr>
        <p:spPr>
          <a:xfrm>
            <a:off x="343089" y="1021881"/>
            <a:ext cx="8254176" cy="45679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93463" y="1051700"/>
            <a:ext cx="2609850" cy="384810"/>
          </a:xfrm>
          <a:prstGeom prst="rect">
            <a:avLst/>
          </a:prstGeom>
        </p:spPr>
        <p:txBody>
          <a:bodyPr wrap="none">
            <a:spAutoFit/>
          </a:bodyPr>
          <a:lstStyle/>
          <a:p>
            <a:r>
              <a:rPr lang="en-US" altLang="zh-CN" b="1" dirty="0">
                <a:solidFill>
                  <a:schemeClr val="bg1"/>
                </a:solidFill>
              </a:rPr>
              <a:t>2</a:t>
            </a:r>
            <a:r>
              <a:rPr lang="zh-CN" altLang="en-US" b="1" dirty="0">
                <a:solidFill>
                  <a:schemeClr val="bg1"/>
                </a:solidFill>
              </a:rPr>
              <a:t>、</a:t>
            </a:r>
            <a:r>
              <a:rPr lang="zh-CN" altLang="en-US" b="1" dirty="0" smtClean="0">
                <a:solidFill>
                  <a:schemeClr val="bg1"/>
                </a:solidFill>
              </a:rPr>
              <a:t>分类模型的性能评估</a:t>
            </a:r>
            <a:endParaRPr lang="zh-CN" altLang="en-US" b="1" dirty="0">
              <a:solidFill>
                <a:schemeClr val="bg1"/>
              </a:solidFill>
            </a:endParaRPr>
          </a:p>
        </p:txBody>
      </p:sp>
      <p:sp>
        <p:nvSpPr>
          <p:cNvPr id="25" name="矩形 24"/>
          <p:cNvSpPr/>
          <p:nvPr/>
        </p:nvSpPr>
        <p:spPr>
          <a:xfrm>
            <a:off x="393463" y="1644031"/>
            <a:ext cx="8013502" cy="2316403"/>
          </a:xfrm>
          <a:prstGeom prst="rect">
            <a:avLst/>
          </a:prstGeom>
        </p:spPr>
        <p:txBody>
          <a:bodyPr wrap="square">
            <a:spAutoFit/>
          </a:bodyPr>
          <a:lstStyle/>
          <a:p>
            <a:pPr fontAlgn="auto">
              <a:lnSpc>
                <a:spcPct val="150000"/>
              </a:lnSpc>
            </a:pPr>
            <a:r>
              <a:rPr lang="zh-CN" altLang="zh-CN" sz="1400" dirty="0" smtClean="0"/>
              <a:t>分类</a:t>
            </a:r>
            <a:r>
              <a:rPr lang="zh-CN" altLang="zh-CN" sz="1400" dirty="0"/>
              <a:t>模型应用较多的除上面讲的</a:t>
            </a:r>
            <a:r>
              <a:rPr lang="en-US" altLang="zh-CN" sz="1400" dirty="0"/>
              <a:t>Logistic Regression</a:t>
            </a:r>
            <a:r>
              <a:rPr lang="zh-CN" altLang="zh-CN" sz="1400" dirty="0"/>
              <a:t>和</a:t>
            </a:r>
            <a:r>
              <a:rPr lang="en-US" altLang="zh-CN" sz="1400" dirty="0"/>
              <a:t>GBDT</a:t>
            </a:r>
            <a:r>
              <a:rPr lang="zh-CN" altLang="zh-CN" sz="1400" dirty="0"/>
              <a:t>，还有</a:t>
            </a:r>
            <a:r>
              <a:rPr lang="en-US" altLang="zh-CN" sz="1400" dirty="0"/>
              <a:t>Decision Tree</a:t>
            </a:r>
            <a:r>
              <a:rPr lang="zh-CN" altLang="zh-CN" sz="1400" dirty="0"/>
              <a:t>、</a:t>
            </a:r>
            <a:r>
              <a:rPr lang="en-US" altLang="zh-CN" sz="1400" dirty="0"/>
              <a:t>SVM</a:t>
            </a:r>
            <a:r>
              <a:rPr lang="zh-CN" altLang="zh-CN" sz="1400" dirty="0"/>
              <a:t>、</a:t>
            </a:r>
            <a:r>
              <a:rPr lang="en-US" altLang="zh-CN" sz="1400" dirty="0"/>
              <a:t>Random </a:t>
            </a:r>
            <a:r>
              <a:rPr lang="en-US" altLang="zh-CN" sz="1400" dirty="0" smtClean="0"/>
              <a:t>forest</a:t>
            </a:r>
            <a:r>
              <a:rPr lang="zh-CN" altLang="zh-CN" sz="1400" dirty="0" smtClean="0"/>
              <a:t>等</a:t>
            </a:r>
            <a:r>
              <a:rPr lang="zh-CN" altLang="zh-CN" sz="1400" dirty="0"/>
              <a:t>。实际应用中不仅要知道会选用这些模型，更重要的是要懂得对所选用的模型的性能做评估与监控。</a:t>
            </a:r>
            <a:endParaRPr lang="zh-CN" altLang="zh-CN" sz="1400" dirty="0"/>
          </a:p>
          <a:p>
            <a:pPr fontAlgn="auto">
              <a:lnSpc>
                <a:spcPct val="150000"/>
              </a:lnSpc>
            </a:pPr>
            <a:endParaRPr lang="zh-CN" altLang="zh-CN" sz="1400" dirty="0"/>
          </a:p>
          <a:p>
            <a:pPr fontAlgn="auto">
              <a:lnSpc>
                <a:spcPct val="150000"/>
              </a:lnSpc>
            </a:pPr>
            <a:r>
              <a:rPr lang="zh-CN" altLang="zh-CN" sz="1400" dirty="0" smtClean="0"/>
              <a:t>涉及</a:t>
            </a:r>
            <a:r>
              <a:rPr lang="zh-CN" altLang="zh-CN" sz="1400" dirty="0"/>
              <a:t>到评估分类模型的性能指标有很多，常见的有</a:t>
            </a:r>
            <a:r>
              <a:rPr lang="en-US" altLang="zh-CN" sz="1400" dirty="0"/>
              <a:t>Confusion Matrix(</a:t>
            </a:r>
            <a:r>
              <a:rPr lang="zh-CN" altLang="zh-CN" sz="1400" dirty="0"/>
              <a:t>混淆矩阵</a:t>
            </a:r>
            <a:r>
              <a:rPr lang="en-US" altLang="zh-CN" sz="1400" dirty="0"/>
              <a:t>),ROC,AUC, Recall, Performance, lift, Gini ,K-S</a:t>
            </a:r>
            <a:r>
              <a:rPr lang="zh-CN" altLang="zh-CN" sz="1400" dirty="0"/>
              <a:t>之类。其实这些指标之间是相关与互通的，实际应用时只需选择其中几个或者是你认为是重要的几个即可，无须全部都关注。</a:t>
            </a:r>
            <a:endParaRPr lang="zh-CN" altLang="en-US" sz="1400" dirty="0">
              <a:solidFill>
                <a:schemeClr val="tx1">
                  <a:lumMod val="75000"/>
                  <a:lumOff val="25000"/>
                </a:schemeClr>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9.3</a:t>
            </a:r>
            <a:r>
              <a:rPr lang="zh-CN" altLang="en-US" sz="2100" b="1" spc="225" dirty="0" smtClean="0">
                <a:solidFill>
                  <a:prstClr val="white"/>
                </a:solidFill>
              </a:rPr>
              <a:t>互联网金融</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9507" name="" r:id="rId1" imgW="101600" imgH="165100" progId="Equation.DSMT4">
                  <p:embed/>
                </p:oleObj>
              </mc:Choice>
              <mc:Fallback>
                <p:oleObj name="" r:id="rId1" imgW="101600" imgH="165100" progId="Equation.DSMT4">
                  <p:embed/>
                  <p:pic>
                    <p:nvPicPr>
                      <p:cNvPr id="0" name="图片 15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文本框 10"/>
          <p:cNvSpPr txBox="1"/>
          <p:nvPr/>
        </p:nvSpPr>
        <p:spPr>
          <a:xfrm>
            <a:off x="375920" y="1184910"/>
            <a:ext cx="8064500" cy="1077218"/>
          </a:xfrm>
          <a:prstGeom prst="rect">
            <a:avLst/>
          </a:prstGeom>
          <a:noFill/>
        </p:spPr>
        <p:txBody>
          <a:bodyPr wrap="square" rtlCol="0" anchor="t">
            <a:spAutoFit/>
          </a:bodyPr>
          <a:lstStyle/>
          <a:p>
            <a:r>
              <a:rPr lang="zh-CN" altLang="en-US" sz="1600" b="1" dirty="0">
                <a:solidFill>
                  <a:srgbClr val="3D89BC"/>
                </a:solidFill>
              </a:rPr>
              <a:t>（1）混淆矩阵的概念</a:t>
            </a:r>
            <a:endParaRPr lang="zh-CN" altLang="en-US" sz="1600" b="1" dirty="0">
              <a:solidFill>
                <a:srgbClr val="3D89BC"/>
              </a:solidFill>
            </a:endParaRPr>
          </a:p>
          <a:p>
            <a:pPr fontAlgn="auto">
              <a:lnSpc>
                <a:spcPct val="150000"/>
              </a:lnSpc>
            </a:pPr>
            <a:r>
              <a:rPr lang="zh-CN" altLang="en-US" sz="1600" dirty="0"/>
              <a:t>混淆矩阵是监督学习中的一种可视化工具，主要用于比较分类结果和实例的真实信息。矩阵中的每一行代表实例的预测类别，每一列代表实例的真实类别。</a:t>
            </a:r>
            <a:endParaRPr lang="zh-CN" altLang="en-US" sz="1600" dirty="0"/>
          </a:p>
        </p:txBody>
      </p:sp>
      <p:pic>
        <p:nvPicPr>
          <p:cNvPr id="15" name="图片 14"/>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Lst>
          </a:blip>
          <a:stretch>
            <a:fillRect/>
          </a:stretch>
        </p:blipFill>
        <p:spPr>
          <a:xfrm>
            <a:off x="1045845" y="2354580"/>
            <a:ext cx="6695440" cy="1143000"/>
          </a:xfrm>
          <a:prstGeom prst="rect">
            <a:avLst/>
          </a:prstGeom>
        </p:spPr>
      </p:pic>
      <p:sp>
        <p:nvSpPr>
          <p:cNvPr id="16" name="文本框 15"/>
          <p:cNvSpPr txBox="1"/>
          <p:nvPr/>
        </p:nvSpPr>
        <p:spPr>
          <a:xfrm>
            <a:off x="3469085" y="3570605"/>
            <a:ext cx="1260395" cy="261610"/>
          </a:xfrm>
          <a:prstGeom prst="rect">
            <a:avLst/>
          </a:prstGeom>
          <a:noFill/>
        </p:spPr>
        <p:txBody>
          <a:bodyPr wrap="square" rtlCol="0" anchor="t">
            <a:spAutoFit/>
          </a:bodyPr>
          <a:lstStyle/>
          <a:p>
            <a:pPr algn="ctr"/>
            <a:r>
              <a:rPr lang="zh-CN" altLang="en-US" sz="1100" b="1" dirty="0">
                <a:latin typeface="+mn-ea"/>
              </a:rPr>
              <a:t>混淆矩阵</a:t>
            </a:r>
            <a:endParaRPr lang="zh-CN" altLang="en-US" sz="1100" b="1" dirty="0">
              <a:latin typeface="+mn-ea"/>
            </a:endParaRPr>
          </a:p>
        </p:txBody>
      </p:sp>
      <p:sp>
        <p:nvSpPr>
          <p:cNvPr id="31" name="文本框 30"/>
          <p:cNvSpPr txBox="1"/>
          <p:nvPr/>
        </p:nvSpPr>
        <p:spPr>
          <a:xfrm>
            <a:off x="435610" y="3896995"/>
            <a:ext cx="8200390" cy="1812925"/>
          </a:xfrm>
          <a:prstGeom prst="rect">
            <a:avLst/>
          </a:prstGeom>
          <a:noFill/>
        </p:spPr>
        <p:txBody>
          <a:bodyPr wrap="square" rtlCol="0" anchor="t">
            <a:spAutoFit/>
          </a:bodyPr>
          <a:lstStyle/>
          <a:p>
            <a:pPr marL="285750" indent="-285750">
              <a:buClr>
                <a:srgbClr val="5B9BD5"/>
              </a:buClr>
              <a:buFont typeface="Wingdings" panose="05000000000000000000" charset="0"/>
              <a:buChar char="u"/>
            </a:pPr>
            <a:r>
              <a:rPr lang="zh-CN" altLang="en-US" sz="1400" dirty="0"/>
              <a:t>真正率(True Positive Rate , TPR)【灵敏度(sensitivity)】：TPR = TP /(TP + FN) ，即正样本预测结果数/ 正样本实际数</a:t>
            </a:r>
            <a:endParaRPr lang="zh-CN" altLang="en-US" sz="1400" dirty="0"/>
          </a:p>
          <a:p>
            <a:pPr marL="285750" indent="-285750">
              <a:buClr>
                <a:srgbClr val="5B9BD5"/>
              </a:buClr>
              <a:buFont typeface="Wingdings" panose="05000000000000000000" charset="0"/>
              <a:buChar char="u"/>
            </a:pPr>
            <a:r>
              <a:rPr lang="zh-CN" altLang="en-US" sz="1400" dirty="0"/>
              <a:t>假负率(False Negative Rate , FNR) ：FNR = FN /(TP + FN) ，即被预测为负的正样本结果数/正样本实际数</a:t>
            </a:r>
            <a:endParaRPr lang="zh-CN" altLang="en-US" sz="1400" dirty="0"/>
          </a:p>
          <a:p>
            <a:pPr marL="285750" indent="-285750">
              <a:buClr>
                <a:srgbClr val="5B9BD5"/>
              </a:buClr>
              <a:buFont typeface="Wingdings" panose="05000000000000000000" charset="0"/>
              <a:buChar char="u"/>
            </a:pPr>
            <a:r>
              <a:rPr lang="zh-CN" altLang="en-US" sz="1400" dirty="0"/>
              <a:t>假正率(False Positive Rate , FPR) ：FPR = FP /(FP + TN) ，即被预测为正的负样本结果数 /负样本实际数</a:t>
            </a:r>
            <a:endParaRPr lang="zh-CN" altLang="en-US" sz="1400" dirty="0"/>
          </a:p>
          <a:p>
            <a:pPr marL="285750" indent="-285750">
              <a:buClr>
                <a:srgbClr val="5B9BD5"/>
              </a:buClr>
              <a:buFont typeface="Wingdings" panose="05000000000000000000" charset="0"/>
              <a:buChar char="u"/>
            </a:pPr>
            <a:r>
              <a:rPr lang="zh-CN" altLang="en-US" sz="1400" dirty="0"/>
              <a:t>真负率(True Negative Rate , TNR)【特指度(specificity)】：TNR = TN /(TN + FP) ，即负样本预测结果数 / 负样本实际数 </a:t>
            </a:r>
            <a:endParaRPr lang="zh-CN" alt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9.3</a:t>
            </a:r>
            <a:r>
              <a:rPr lang="zh-CN" altLang="en-US" sz="2100" b="1" spc="225" dirty="0" smtClean="0">
                <a:solidFill>
                  <a:prstClr val="white"/>
                </a:solidFill>
              </a:rPr>
              <a:t>互联网金融</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0531" name="" r:id="rId1" imgW="101600" imgH="165100" progId="Equation.DSMT4">
                  <p:embed/>
                </p:oleObj>
              </mc:Choice>
              <mc:Fallback>
                <p:oleObj name="" r:id="rId1" imgW="101600" imgH="165100" progId="Equation.DSMT4">
                  <p:embed/>
                  <p:pic>
                    <p:nvPicPr>
                      <p:cNvPr id="0" name="图片 15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文本框 10"/>
          <p:cNvSpPr txBox="1"/>
          <p:nvPr/>
        </p:nvSpPr>
        <p:spPr>
          <a:xfrm>
            <a:off x="375920" y="1184910"/>
            <a:ext cx="8064500" cy="830997"/>
          </a:xfrm>
          <a:prstGeom prst="rect">
            <a:avLst/>
          </a:prstGeom>
          <a:noFill/>
        </p:spPr>
        <p:txBody>
          <a:bodyPr wrap="square" rtlCol="0" anchor="t">
            <a:spAutoFit/>
          </a:bodyPr>
          <a:lstStyle/>
          <a:p>
            <a:r>
              <a:rPr lang="zh-CN" altLang="en-US" sz="1600" b="1" dirty="0">
                <a:solidFill>
                  <a:srgbClr val="3D89BC"/>
                </a:solidFill>
              </a:rPr>
              <a:t>（</a:t>
            </a:r>
            <a:r>
              <a:rPr lang="en-US" altLang="zh-CN" sz="1600" b="1" dirty="0">
                <a:solidFill>
                  <a:srgbClr val="3D89BC"/>
                </a:solidFill>
              </a:rPr>
              <a:t>2</a:t>
            </a:r>
            <a:r>
              <a:rPr lang="zh-CN" altLang="en-US" sz="1600" b="1" dirty="0" smtClean="0">
                <a:solidFill>
                  <a:srgbClr val="3D89BC"/>
                </a:solidFill>
              </a:rPr>
              <a:t>）</a:t>
            </a:r>
            <a:r>
              <a:rPr lang="zh-CN" altLang="zh-CN" sz="1600" b="1" dirty="0">
                <a:solidFill>
                  <a:srgbClr val="3D89BC"/>
                </a:solidFill>
              </a:rPr>
              <a:t>由混淆矩阵计算评价</a:t>
            </a:r>
            <a:r>
              <a:rPr lang="zh-CN" altLang="zh-CN" sz="1600" b="1" dirty="0" smtClean="0">
                <a:solidFill>
                  <a:srgbClr val="3D89BC"/>
                </a:solidFill>
              </a:rPr>
              <a:t>指标</a:t>
            </a:r>
            <a:endParaRPr lang="en-US" altLang="zh-CN" sz="1600" b="1" dirty="0" smtClean="0">
              <a:solidFill>
                <a:srgbClr val="3D89BC"/>
              </a:solidFill>
            </a:endParaRPr>
          </a:p>
          <a:p>
            <a:endParaRPr lang="en-US" altLang="zh-CN" sz="1600" b="1" dirty="0">
              <a:solidFill>
                <a:srgbClr val="3D89BC"/>
              </a:solidFill>
            </a:endParaRPr>
          </a:p>
          <a:p>
            <a:r>
              <a:rPr lang="zh-CN" altLang="en-US" sz="1600" dirty="0" smtClean="0"/>
              <a:t>         基于</a:t>
            </a:r>
            <a:r>
              <a:rPr lang="zh-CN" altLang="en-US" sz="1600" dirty="0"/>
              <a:t>以上混淆矩阵，可以引申出以下指标进一步评价分类器性能：</a:t>
            </a:r>
            <a:endParaRPr lang="zh-CN" altLang="en-US" sz="1600" dirty="0"/>
          </a:p>
        </p:txBody>
      </p:sp>
      <p:sp>
        <p:nvSpPr>
          <p:cNvPr id="2" name="文本框 1"/>
          <p:cNvSpPr txBox="1"/>
          <p:nvPr/>
        </p:nvSpPr>
        <p:spPr>
          <a:xfrm>
            <a:off x="382270" y="2053590"/>
            <a:ext cx="8380095" cy="2971800"/>
          </a:xfrm>
          <a:prstGeom prst="rect">
            <a:avLst/>
          </a:prstGeom>
          <a:noFill/>
        </p:spPr>
        <p:txBody>
          <a:bodyPr wrap="square" rtlCol="0" anchor="t">
            <a:spAutoFit/>
          </a:bodyPr>
          <a:lstStyle/>
          <a:p>
            <a:pPr marL="285750" indent="-285750" fontAlgn="auto">
              <a:lnSpc>
                <a:spcPct val="150000"/>
              </a:lnSpc>
              <a:buClr>
                <a:srgbClr val="5B9BD5"/>
              </a:buClr>
              <a:buFont typeface="Wingdings" panose="05000000000000000000" charset="0"/>
              <a:buChar char="u"/>
            </a:pPr>
            <a:r>
              <a:rPr lang="zh-CN" altLang="en-US" sz="1400"/>
              <a:t>精确度(Precision): P = TP/(TP+FP)</a:t>
            </a:r>
            <a:endParaRPr lang="zh-CN" altLang="en-US" sz="1400"/>
          </a:p>
          <a:p>
            <a:pPr marL="285750" indent="-285750" fontAlgn="auto">
              <a:lnSpc>
                <a:spcPct val="150000"/>
              </a:lnSpc>
              <a:buClr>
                <a:srgbClr val="5B9BD5"/>
              </a:buClr>
              <a:buFont typeface="Wingdings" panose="05000000000000000000" charset="0"/>
              <a:buChar char="u"/>
            </a:pPr>
            <a:r>
              <a:rPr lang="zh-CN" altLang="en-US" sz="1400"/>
              <a:t>召回率(Recall): R = TP/(TP+FN)，即真正率</a:t>
            </a:r>
            <a:endParaRPr lang="zh-CN" altLang="en-US" sz="1400"/>
          </a:p>
          <a:p>
            <a:pPr marL="285750" indent="-285750" fontAlgn="auto">
              <a:lnSpc>
                <a:spcPct val="150000"/>
              </a:lnSpc>
              <a:buClr>
                <a:srgbClr val="5B9BD5"/>
              </a:buClr>
              <a:buFont typeface="Wingdings" panose="05000000000000000000" charset="0"/>
              <a:buChar char="u"/>
            </a:pPr>
            <a:r>
              <a:rPr lang="zh-CN" altLang="en-US" sz="1400"/>
              <a:t>F-score：查准率和查全率的调和平均值, 更接近于P, R两个数较小的那个: F=2* P* R/(P + R)</a:t>
            </a:r>
            <a:endParaRPr lang="zh-CN" altLang="en-US" sz="1400"/>
          </a:p>
          <a:p>
            <a:pPr marL="285750" indent="-285750" fontAlgn="auto">
              <a:lnSpc>
                <a:spcPct val="150000"/>
              </a:lnSpc>
              <a:buClr>
                <a:srgbClr val="5B9BD5"/>
              </a:buClr>
              <a:buFont typeface="Wingdings" panose="05000000000000000000" charset="0"/>
              <a:buChar char="u"/>
            </a:pPr>
            <a:r>
              <a:rPr lang="zh-CN" altLang="en-US" sz="1400"/>
              <a:t>准确率(Aaccuracy): 分类器对整个样本的判定能力,即将正的判定为正，负的判定为负: A = (TP + TN)/(TP + FN + FP + TN)  </a:t>
            </a:r>
            <a:endParaRPr lang="zh-CN" altLang="en-US" sz="1400"/>
          </a:p>
          <a:p>
            <a:pPr marL="285750" indent="-285750" fontAlgn="auto">
              <a:lnSpc>
                <a:spcPct val="150000"/>
              </a:lnSpc>
              <a:buClr>
                <a:srgbClr val="5B9BD5"/>
              </a:buClr>
              <a:buFont typeface="Wingdings" panose="05000000000000000000" charset="0"/>
              <a:buChar char="u"/>
            </a:pPr>
            <a:r>
              <a:rPr lang="zh-CN" altLang="en-US" sz="1400"/>
              <a:t>灵敏度(Sensitivity)：将正样本预测为正样本的能力，Sensitivity=TP/(TP+FN)；</a:t>
            </a:r>
            <a:endParaRPr lang="zh-CN" altLang="en-US" sz="1400"/>
          </a:p>
          <a:p>
            <a:pPr marL="285750" indent="-285750" fontAlgn="auto">
              <a:lnSpc>
                <a:spcPct val="150000"/>
              </a:lnSpc>
              <a:buClr>
                <a:srgbClr val="5B9BD5"/>
              </a:buClr>
              <a:buFont typeface="Wingdings" panose="05000000000000000000" charset="0"/>
              <a:buChar char="u"/>
            </a:pPr>
            <a:r>
              <a:rPr lang="zh-CN" altLang="en-US" sz="1400"/>
              <a:t>特异度(Specificity)：将负样本预测为负样本的能力，Specificity=TN/(TN+FP)；</a:t>
            </a:r>
            <a:endParaRPr lang="zh-CN" altLang="en-US" sz="1400"/>
          </a:p>
          <a:p>
            <a:pPr marL="285750" indent="-285750" fontAlgn="auto">
              <a:lnSpc>
                <a:spcPct val="150000"/>
              </a:lnSpc>
              <a:buClr>
                <a:srgbClr val="5B9BD5"/>
              </a:buClr>
              <a:buFont typeface="Wingdings" panose="05000000000000000000" charset="0"/>
              <a:buChar char="u"/>
            </a:pPr>
            <a:r>
              <a:rPr lang="zh-CN" altLang="en-US" sz="1400"/>
              <a:t>AUC(Area Under roc Curve)值指处于ROC曲线下方的那部分面积大小；一个理想的分类模型其AUC值为1，通常其值在0.5至1.0之间，较大的AUC代表了分类模型具备较好的性能。</a:t>
            </a:r>
            <a:endParaRPr lang="zh-CN" altLang="en-US" sz="1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9.3</a:t>
            </a:r>
            <a:r>
              <a:rPr lang="zh-CN" altLang="en-US" sz="2100" b="1" spc="225" dirty="0" smtClean="0">
                <a:solidFill>
                  <a:prstClr val="white"/>
                </a:solidFill>
              </a:rPr>
              <a:t>互联网金融</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1555" name="" r:id="rId1" imgW="101600" imgH="165100" progId="Equation.DSMT4">
                  <p:embed/>
                </p:oleObj>
              </mc:Choice>
              <mc:Fallback>
                <p:oleObj name="" r:id="rId1" imgW="101600" imgH="165100" progId="Equation.DSMT4">
                  <p:embed/>
                  <p:pic>
                    <p:nvPicPr>
                      <p:cNvPr id="0" name="图片 15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 name="文本框 1"/>
          <p:cNvSpPr txBox="1"/>
          <p:nvPr/>
        </p:nvSpPr>
        <p:spPr>
          <a:xfrm>
            <a:off x="441960" y="891540"/>
            <a:ext cx="8155305" cy="1952625"/>
          </a:xfrm>
          <a:prstGeom prst="rect">
            <a:avLst/>
          </a:prstGeom>
          <a:noFill/>
        </p:spPr>
        <p:txBody>
          <a:bodyPr wrap="square" rtlCol="0" anchor="t">
            <a:spAutoFit/>
          </a:bodyPr>
          <a:lstStyle/>
          <a:p>
            <a:r>
              <a:rPr lang="zh-CN" altLang="en-US" sz="1600" b="1" dirty="0">
                <a:solidFill>
                  <a:srgbClr val="3D89BC"/>
                </a:solidFill>
              </a:rPr>
              <a:t>ROC(Receiver Operating Charateristic)：</a:t>
            </a:r>
            <a:endParaRPr lang="zh-CN" altLang="en-US" sz="1600" b="1" dirty="0">
              <a:solidFill>
                <a:srgbClr val="3D89BC"/>
              </a:solidFill>
            </a:endParaRPr>
          </a:p>
          <a:p>
            <a:pPr fontAlgn="auto">
              <a:lnSpc>
                <a:spcPct val="150000"/>
              </a:lnSpc>
            </a:pPr>
            <a:r>
              <a:rPr lang="zh-CN" altLang="en-US" sz="1400" dirty="0"/>
              <a:t>ROC的主要分析工具为画在ROC空间的曲线，横轴为1- Specificity，纵轴为Sensitivity。</a:t>
            </a:r>
            <a:endParaRPr lang="zh-CN" altLang="en-US" sz="1400" dirty="0"/>
          </a:p>
          <a:p>
            <a:pPr fontAlgn="auto">
              <a:lnSpc>
                <a:spcPct val="150000"/>
              </a:lnSpc>
            </a:pPr>
            <a:r>
              <a:rPr lang="zh-CN" altLang="en-US" sz="1400" dirty="0"/>
              <a:t>在分类问题中，一个阀值对应于一个特异性及灵敏度，并在ROC空间描出一个点P，当阀值连续移动时，P点也随即移动最终绘成ROC曲线。</a:t>
            </a:r>
            <a:endParaRPr lang="zh-CN" altLang="en-US" sz="1400" dirty="0"/>
          </a:p>
          <a:p>
            <a:pPr fontAlgn="auto">
              <a:lnSpc>
                <a:spcPct val="150000"/>
              </a:lnSpc>
            </a:pPr>
            <a:r>
              <a:rPr lang="zh-CN" altLang="en-US" sz="1400" dirty="0"/>
              <a:t>ROC良好的刻画了不同阀值对样本的分辨能力，也同时反应出对正例和对反例的分辨能力，方便使用者根据实际需求选用合适的阀值。一个好的分类模型要求ROC曲线尽可能靠近图形的左上角；</a:t>
            </a:r>
            <a:endParaRPr lang="zh-CN" altLang="en-US" sz="1400" dirty="0"/>
          </a:p>
        </p:txBody>
      </p:sp>
      <p:pic>
        <p:nvPicPr>
          <p:cNvPr id="11" name="图片 10"/>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Lst>
          </a:blip>
          <a:stretch>
            <a:fillRect/>
          </a:stretch>
        </p:blipFill>
        <p:spPr>
          <a:xfrm>
            <a:off x="668020" y="2844165"/>
            <a:ext cx="3813175" cy="3103245"/>
          </a:xfrm>
          <a:prstGeom prst="rect">
            <a:avLst/>
          </a:prstGeom>
        </p:spPr>
      </p:pic>
      <p:pic>
        <p:nvPicPr>
          <p:cNvPr id="13" name="图片 12"/>
          <p:cNvPicPr>
            <a:picLocks noChangeAspect="1"/>
          </p:cNvPicPr>
          <p:nvPr/>
        </p:nvPicPr>
        <p:blipFill>
          <a:blip r:embed="rId7">
            <a:extLst>
              <a:ext uri="{BEBA8EAE-BF5A-486C-A8C5-ECC9F3942E4B}">
                <a14:imgProps xmlns:a14="http://schemas.microsoft.com/office/drawing/2010/main">
                  <a14:imgLayer r:embed="rId8">
                    <a14:imgEffect>
                      <a14:brightnessContrast bright="-5000"/>
                    </a14:imgEffect>
                  </a14:imgLayer>
                </a14:imgProps>
              </a:ext>
            </a:extLst>
          </a:blip>
          <a:stretch>
            <a:fillRect/>
          </a:stretch>
        </p:blipFill>
        <p:spPr>
          <a:xfrm>
            <a:off x="4607560" y="2844165"/>
            <a:ext cx="3743960" cy="310324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1753329" y="4661721"/>
            <a:ext cx="5694604"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6" y="1169836"/>
              <a:ext cx="1969254" cy="523220"/>
            </a:xfrm>
            <a:prstGeom prst="rect">
              <a:avLst/>
            </a:prstGeom>
            <a:noFill/>
          </p:spPr>
          <p:txBody>
            <a:bodyPr wrap="none" rtlCol="0">
              <a:spAutoFit/>
            </a:bodyPr>
            <a:lstStyle/>
            <a:p>
              <a:pPr algn="ctr"/>
              <a:r>
                <a:rPr lang="zh-CN" altLang="en-US" sz="2800" dirty="0" smtClean="0">
                  <a:solidFill>
                    <a:schemeClr val="accent4"/>
                  </a:solidFill>
                </a:rPr>
                <a:t>第</a:t>
              </a:r>
              <a:r>
                <a:rPr lang="zh-CN" altLang="en-US" sz="2800" dirty="0">
                  <a:solidFill>
                    <a:schemeClr val="accent4"/>
                  </a:solidFill>
                </a:rPr>
                <a:t>九</a:t>
              </a:r>
              <a:r>
                <a:rPr lang="zh-CN" altLang="en-US" sz="2800" dirty="0" smtClean="0">
                  <a:solidFill>
                    <a:schemeClr val="accent4"/>
                  </a:solidFill>
                </a:rPr>
                <a:t>章　大数据商业应用</a:t>
              </a:r>
              <a:endParaRPr lang="zh-CN" altLang="en-US" sz="2800" dirty="0">
                <a:solidFill>
                  <a:schemeClr val="accent4"/>
                </a:solidFill>
              </a:endParaRPr>
            </a:p>
          </p:txBody>
        </p:sp>
      </p:grpSp>
      <p:grpSp>
        <p:nvGrpSpPr>
          <p:cNvPr id="2" name="组合 1"/>
          <p:cNvGrpSpPr/>
          <p:nvPr/>
        </p:nvGrpSpPr>
        <p:grpSpPr>
          <a:xfrm>
            <a:off x="1753329" y="2462595"/>
            <a:ext cx="5694604" cy="2603975"/>
            <a:chOff x="1806060" y="2462595"/>
            <a:chExt cx="5694604" cy="2603975"/>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用户画像和精准营销</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广告推荐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互联网金融</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1806060" y="4111173"/>
              <a:ext cx="5693399" cy="955397"/>
              <a:chOff x="1806060" y="3610865"/>
              <a:chExt cx="5693399" cy="955397"/>
            </a:xfrm>
          </p:grpSpPr>
          <p:sp>
            <p:nvSpPr>
              <p:cNvPr id="65" name="圆角矩形 64"/>
              <p:cNvSpPr/>
              <p:nvPr/>
            </p:nvSpPr>
            <p:spPr>
              <a:xfrm>
                <a:off x="1806060" y="3610865"/>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3286" y="4150764"/>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1"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43</a:t>
            </a:r>
            <a:endParaRPr lang="es-ES" sz="1200" b="1" dirty="0">
              <a:solidFill>
                <a:schemeClr val="bg1">
                  <a:lumMod val="50000"/>
                </a:schemeClr>
              </a:solidFill>
              <a:latin typeface="+mn-lt"/>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0" name="矩形 39"/>
          <p:cNvSpPr/>
          <p:nvPr/>
        </p:nvSpPr>
        <p:spPr>
          <a:xfrm>
            <a:off x="1830555" y="4106855"/>
            <a:ext cx="4230645"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9.4</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实战：个人贷款风险评估</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7" name="矩形 16"/>
          <p:cNvSpPr/>
          <p:nvPr/>
        </p:nvSpPr>
        <p:spPr>
          <a:xfrm>
            <a:off x="404049" y="1215595"/>
            <a:ext cx="8254176" cy="4567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454423" y="1287607"/>
            <a:ext cx="1466850" cy="368300"/>
          </a:xfrm>
          <a:prstGeom prst="rect">
            <a:avLst/>
          </a:prstGeom>
        </p:spPr>
        <p:txBody>
          <a:bodyPr wrap="none">
            <a:spAutoFit/>
          </a:bodyPr>
          <a:p>
            <a:r>
              <a:rPr lang="en-US" altLang="zh-CN" b="1" dirty="0">
                <a:solidFill>
                  <a:schemeClr val="bg1"/>
                </a:solidFill>
              </a:rPr>
              <a:t>1</a:t>
            </a:r>
            <a:r>
              <a:rPr lang="zh-CN" altLang="en-US" b="1" dirty="0">
                <a:solidFill>
                  <a:schemeClr val="bg1"/>
                </a:solidFill>
              </a:rPr>
              <a:t>、</a:t>
            </a:r>
            <a:r>
              <a:rPr lang="zh-CN" altLang="en-US" b="1" dirty="0" smtClean="0">
                <a:solidFill>
                  <a:schemeClr val="bg1"/>
                </a:solidFill>
              </a:rPr>
              <a:t>实战目的</a:t>
            </a:r>
            <a:endParaRPr lang="zh-CN" altLang="en-US" b="1" dirty="0">
              <a:solidFill>
                <a:schemeClr val="bg1"/>
              </a:solidFill>
            </a:endParaRPr>
          </a:p>
        </p:txBody>
      </p:sp>
      <p:sp>
        <p:nvSpPr>
          <p:cNvPr id="12" name="矩形 11"/>
          <p:cNvSpPr/>
          <p:nvPr/>
        </p:nvSpPr>
        <p:spPr>
          <a:xfrm>
            <a:off x="404049" y="2053795"/>
            <a:ext cx="8254176" cy="2160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03860" y="2349500"/>
            <a:ext cx="8193405" cy="1568450"/>
          </a:xfrm>
          <a:prstGeom prst="rect">
            <a:avLst/>
          </a:prstGeom>
        </p:spPr>
        <p:txBody>
          <a:bodyPr wrap="square">
            <a:spAutoFit/>
          </a:bodyPr>
          <a:p>
            <a:pPr>
              <a:lnSpc>
                <a:spcPct val="150000"/>
              </a:lnSpc>
            </a:pPr>
            <a:r>
              <a:rPr lang="zh-CN" altLang="en-US" sz="1600" dirty="0">
                <a:solidFill>
                  <a:schemeClr val="bg1"/>
                </a:solidFill>
              </a:rPr>
              <a:t>本次实验通过提取贷款用户相关特征（年龄、工作、收入等），使用Spark MLlib构建风险评估模型，使用相关分类算法将用户分为不同的风险等级，此分类结果可作为银行放贷的参考依据。本次实验为方便演示，选用逻辑回归算法将用户风险等级分类两类：高风险、低风险。有能力的同学可以尝试使用其他分类算法实现。</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7" name="矩形 16"/>
          <p:cNvSpPr/>
          <p:nvPr/>
        </p:nvSpPr>
        <p:spPr>
          <a:xfrm>
            <a:off x="404049" y="1215595"/>
            <a:ext cx="8254176" cy="4567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454423" y="1287607"/>
            <a:ext cx="2609850" cy="368300"/>
          </a:xfrm>
          <a:prstGeom prst="rect">
            <a:avLst/>
          </a:prstGeom>
        </p:spPr>
        <p:txBody>
          <a:bodyPr wrap="none">
            <a:spAutoFit/>
          </a:bodyPr>
          <a:p>
            <a:r>
              <a:rPr lang="en-US" altLang="zh-CN" b="1" dirty="0">
                <a:solidFill>
                  <a:schemeClr val="bg1"/>
                </a:solidFill>
              </a:rPr>
              <a:t>2</a:t>
            </a:r>
            <a:r>
              <a:rPr lang="zh-CN" altLang="en-US" b="1" dirty="0">
                <a:solidFill>
                  <a:schemeClr val="bg1"/>
                </a:solidFill>
              </a:rPr>
              <a:t>、实验环境和实验数据</a:t>
            </a:r>
            <a:endParaRPr lang="zh-CN" altLang="en-US" b="1" dirty="0">
              <a:solidFill>
                <a:schemeClr val="bg1"/>
              </a:solidFill>
            </a:endParaRPr>
          </a:p>
        </p:txBody>
      </p:sp>
      <p:sp>
        <p:nvSpPr>
          <p:cNvPr id="12" name="矩形 11"/>
          <p:cNvSpPr/>
          <p:nvPr/>
        </p:nvSpPr>
        <p:spPr>
          <a:xfrm>
            <a:off x="404049" y="2053795"/>
            <a:ext cx="8254176" cy="2160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03860" y="2349500"/>
            <a:ext cx="8193405" cy="1568450"/>
          </a:xfrm>
          <a:prstGeom prst="rect">
            <a:avLst/>
          </a:prstGeom>
        </p:spPr>
        <p:txBody>
          <a:bodyPr wrap="square">
            <a:spAutoFit/>
          </a:bodyPr>
          <a:p>
            <a:pPr marL="285750" indent="-285750">
              <a:lnSpc>
                <a:spcPct val="150000"/>
              </a:lnSpc>
              <a:buFont typeface="Wingdings" panose="05000000000000000000" charset="0"/>
              <a:buChar char="u"/>
            </a:pPr>
            <a:r>
              <a:rPr lang="zh-CN" altLang="en-US" sz="1600" dirty="0">
                <a:solidFill>
                  <a:schemeClr val="bg1"/>
                </a:solidFill>
              </a:rPr>
              <a:t>操作系统：CentOS6.5。</a:t>
            </a:r>
            <a:endParaRPr lang="zh-CN" altLang="en-US" sz="1600" dirty="0">
              <a:solidFill>
                <a:schemeClr val="bg1"/>
              </a:solidFill>
            </a:endParaRPr>
          </a:p>
          <a:p>
            <a:pPr marL="285750" indent="-285750">
              <a:lnSpc>
                <a:spcPct val="150000"/>
              </a:lnSpc>
              <a:buFont typeface="Wingdings" panose="05000000000000000000" charset="0"/>
              <a:buChar char="u"/>
            </a:pPr>
            <a:r>
              <a:rPr lang="zh-CN" altLang="en-US" sz="1600" dirty="0">
                <a:solidFill>
                  <a:schemeClr val="bg1"/>
                </a:solidFill>
              </a:rPr>
              <a:t>编程语言：Scala 2.10.4。</a:t>
            </a:r>
            <a:endParaRPr lang="zh-CN" altLang="en-US" sz="1600" dirty="0">
              <a:solidFill>
                <a:schemeClr val="bg1"/>
              </a:solidFill>
            </a:endParaRPr>
          </a:p>
          <a:p>
            <a:pPr marL="285750" indent="-285750">
              <a:lnSpc>
                <a:spcPct val="150000"/>
              </a:lnSpc>
              <a:buFont typeface="Wingdings" panose="05000000000000000000" charset="0"/>
              <a:buChar char="u"/>
            </a:pPr>
            <a:r>
              <a:rPr lang="zh-CN" altLang="en-US" sz="1600" dirty="0">
                <a:solidFill>
                  <a:schemeClr val="bg1"/>
                </a:solidFill>
              </a:rPr>
              <a:t>相关软件：Hadoop2.6.0、Spark1.6.0。</a:t>
            </a:r>
            <a:endParaRPr lang="zh-CN" altLang="en-US" sz="1600" dirty="0">
              <a:solidFill>
                <a:schemeClr val="bg1"/>
              </a:solidFill>
            </a:endParaRPr>
          </a:p>
          <a:p>
            <a:pPr marL="285750" indent="-285750">
              <a:lnSpc>
                <a:spcPct val="150000"/>
              </a:lnSpc>
              <a:buFont typeface="Wingdings" panose="05000000000000000000" charset="0"/>
              <a:buChar char="u"/>
            </a:pPr>
            <a:r>
              <a:rPr lang="zh-CN" altLang="en-US" sz="1600" dirty="0">
                <a:solidFill>
                  <a:schemeClr val="bg1"/>
                </a:solidFill>
              </a:rPr>
              <a:t>实验数据来源：https://www.kaggle.com/，数据内容解释详见书本。</a:t>
            </a:r>
            <a:endParaRPr lang="en-US" altLang="zh-CN" sz="16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04049" y="1215595"/>
            <a:ext cx="8254176" cy="45679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 name="任意多边形 1"/>
          <p:cNvSpPr/>
          <p:nvPr>
            <p:custDataLst>
              <p:tags r:id="rId5"/>
            </p:custDataLst>
          </p:nvPr>
        </p:nvSpPr>
        <p:spPr>
          <a:xfrm>
            <a:off x="3012285" y="2943271"/>
            <a:ext cx="1257019" cy="1257019"/>
          </a:xfrm>
          <a:custGeom>
            <a:avLst/>
            <a:gdLst>
              <a:gd name="connsiteX0" fmla="*/ 0 w 1676025"/>
              <a:gd name="connsiteY0" fmla="*/ 838013 h 1676025"/>
              <a:gd name="connsiteX1" fmla="*/ 838013 w 1676025"/>
              <a:gd name="connsiteY1" fmla="*/ 0 h 1676025"/>
              <a:gd name="connsiteX2" fmla="*/ 1676026 w 1676025"/>
              <a:gd name="connsiteY2" fmla="*/ 838013 h 1676025"/>
              <a:gd name="connsiteX3" fmla="*/ 838013 w 1676025"/>
              <a:gd name="connsiteY3" fmla="*/ 1676026 h 1676025"/>
              <a:gd name="connsiteX4" fmla="*/ 0 w 1676025"/>
              <a:gd name="connsiteY4" fmla="*/ 838013 h 1676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025" h="1676025">
                <a:moveTo>
                  <a:pt x="0" y="838013"/>
                </a:moveTo>
                <a:cubicBezTo>
                  <a:pt x="0" y="375191"/>
                  <a:pt x="375191" y="0"/>
                  <a:pt x="838013" y="0"/>
                </a:cubicBezTo>
                <a:cubicBezTo>
                  <a:pt x="1300835" y="0"/>
                  <a:pt x="1676026" y="375191"/>
                  <a:pt x="1676026" y="838013"/>
                </a:cubicBezTo>
                <a:cubicBezTo>
                  <a:pt x="1676026" y="1300835"/>
                  <a:pt x="1300835" y="1676026"/>
                  <a:pt x="838013" y="1676026"/>
                </a:cubicBezTo>
                <a:cubicBezTo>
                  <a:pt x="375191" y="1676026"/>
                  <a:pt x="0" y="1300835"/>
                  <a:pt x="0" y="838013"/>
                </a:cubicBezTo>
                <a:close/>
              </a:path>
            </a:pathLst>
          </a:cu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1709" tIns="211709" rIns="211709" bIns="211709" numCol="1" spcCol="1270" anchor="ctr" anchorCtr="0">
            <a:normAutofit/>
          </a:bodyPr>
          <a:p>
            <a:pPr algn="ctr" defTabSz="966470">
              <a:lnSpc>
                <a:spcPct val="90000"/>
              </a:lnSpc>
              <a:spcBef>
                <a:spcPct val="0"/>
              </a:spcBef>
              <a:spcAft>
                <a:spcPct val="35000"/>
              </a:spcAft>
            </a:pPr>
            <a:r>
              <a:rPr lang="zh-CN" altLang="en-US" b="1" dirty="0">
                <a:solidFill>
                  <a:schemeClr val="bg1"/>
                </a:solidFill>
              </a:rPr>
              <a:t>学习</a:t>
            </a:r>
            <a:endParaRPr lang="zh-CN" altLang="en-US" b="1" dirty="0">
              <a:solidFill>
                <a:schemeClr val="bg1"/>
              </a:solidFill>
            </a:endParaRPr>
          </a:p>
          <a:p>
            <a:pPr algn="ctr" defTabSz="966470">
              <a:lnSpc>
                <a:spcPct val="90000"/>
              </a:lnSpc>
              <a:spcBef>
                <a:spcPct val="0"/>
              </a:spcBef>
              <a:spcAft>
                <a:spcPct val="35000"/>
              </a:spcAft>
            </a:pPr>
            <a:r>
              <a:rPr lang="zh-CN" altLang="en-US" b="1" dirty="0">
                <a:solidFill>
                  <a:schemeClr val="bg1"/>
                </a:solidFill>
              </a:rPr>
              <a:t>阶段</a:t>
            </a:r>
            <a:endParaRPr lang="zh-CN" altLang="en-US" b="1" dirty="0">
              <a:solidFill>
                <a:schemeClr val="bg1"/>
              </a:solidFill>
            </a:endParaRPr>
          </a:p>
        </p:txBody>
      </p:sp>
      <p:sp>
        <p:nvSpPr>
          <p:cNvPr id="11" name="任意多边形 10"/>
          <p:cNvSpPr/>
          <p:nvPr>
            <p:custDataLst>
              <p:tags r:id="rId6"/>
            </p:custDataLst>
          </p:nvPr>
        </p:nvSpPr>
        <p:spPr>
          <a:xfrm>
            <a:off x="4901367" y="2943271"/>
            <a:ext cx="1257019" cy="1257019"/>
          </a:xfrm>
          <a:custGeom>
            <a:avLst/>
            <a:gdLst>
              <a:gd name="connsiteX0" fmla="*/ 0 w 1676025"/>
              <a:gd name="connsiteY0" fmla="*/ 838013 h 1676025"/>
              <a:gd name="connsiteX1" fmla="*/ 838013 w 1676025"/>
              <a:gd name="connsiteY1" fmla="*/ 0 h 1676025"/>
              <a:gd name="connsiteX2" fmla="*/ 1676026 w 1676025"/>
              <a:gd name="connsiteY2" fmla="*/ 838013 h 1676025"/>
              <a:gd name="connsiteX3" fmla="*/ 838013 w 1676025"/>
              <a:gd name="connsiteY3" fmla="*/ 1676026 h 1676025"/>
              <a:gd name="connsiteX4" fmla="*/ 0 w 1676025"/>
              <a:gd name="connsiteY4" fmla="*/ 838013 h 1676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025" h="1676025">
                <a:moveTo>
                  <a:pt x="0" y="838013"/>
                </a:moveTo>
                <a:cubicBezTo>
                  <a:pt x="0" y="375191"/>
                  <a:pt x="375191" y="0"/>
                  <a:pt x="838013" y="0"/>
                </a:cubicBezTo>
                <a:cubicBezTo>
                  <a:pt x="1300835" y="0"/>
                  <a:pt x="1676026" y="375191"/>
                  <a:pt x="1676026" y="838013"/>
                </a:cubicBezTo>
                <a:cubicBezTo>
                  <a:pt x="1676026" y="1300835"/>
                  <a:pt x="1300835" y="1676026"/>
                  <a:pt x="838013" y="1676026"/>
                </a:cubicBezTo>
                <a:cubicBezTo>
                  <a:pt x="375191" y="1676026"/>
                  <a:pt x="0" y="1300835"/>
                  <a:pt x="0" y="838013"/>
                </a:cubicBezTo>
                <a:close/>
              </a:path>
            </a:pathLst>
          </a:custGeom>
          <a:solidFill>
            <a:srgbClr val="40404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709" tIns="211709" rIns="211709" bIns="211709" numCol="1" spcCol="1270" anchor="ctr" anchorCtr="0">
            <a:normAutofit/>
          </a:bodyPr>
          <a:p>
            <a:pPr algn="ctr" defTabSz="966470">
              <a:lnSpc>
                <a:spcPct val="90000"/>
              </a:lnSpc>
              <a:spcBef>
                <a:spcPct val="0"/>
              </a:spcBef>
              <a:spcAft>
                <a:spcPct val="35000"/>
              </a:spcAft>
            </a:pPr>
            <a:r>
              <a:rPr lang="zh-CN" altLang="en-US" b="1" dirty="0">
                <a:solidFill>
                  <a:schemeClr val="bg1"/>
                </a:solidFill>
              </a:rPr>
              <a:t>分类</a:t>
            </a:r>
            <a:endParaRPr lang="zh-CN" altLang="en-US" b="1" dirty="0">
              <a:solidFill>
                <a:schemeClr val="bg1"/>
              </a:solidFill>
            </a:endParaRPr>
          </a:p>
          <a:p>
            <a:pPr algn="ctr" defTabSz="966470">
              <a:lnSpc>
                <a:spcPct val="90000"/>
              </a:lnSpc>
              <a:spcBef>
                <a:spcPct val="0"/>
              </a:spcBef>
              <a:spcAft>
                <a:spcPct val="35000"/>
              </a:spcAft>
            </a:pPr>
            <a:r>
              <a:rPr lang="zh-CN" altLang="en-US" b="1" dirty="0">
                <a:solidFill>
                  <a:schemeClr val="bg1"/>
                </a:solidFill>
              </a:rPr>
              <a:t>阶段</a:t>
            </a:r>
            <a:endParaRPr lang="zh-CN" altLang="en-US" b="1" dirty="0">
              <a:solidFill>
                <a:schemeClr val="bg1"/>
              </a:solidFill>
            </a:endParaRPr>
          </a:p>
        </p:txBody>
      </p:sp>
      <p:sp>
        <p:nvSpPr>
          <p:cNvPr id="12" name="任意多边形 11"/>
          <p:cNvSpPr/>
          <p:nvPr>
            <p:custDataLst>
              <p:tags r:id="rId7"/>
            </p:custDataLst>
          </p:nvPr>
        </p:nvSpPr>
        <p:spPr>
          <a:xfrm>
            <a:off x="4193523" y="3953701"/>
            <a:ext cx="783624" cy="424244"/>
          </a:xfrm>
          <a:custGeom>
            <a:avLst/>
            <a:gdLst>
              <a:gd name="connsiteX0" fmla="*/ 0 w 1044832"/>
              <a:gd name="connsiteY0" fmla="*/ 113132 h 565658"/>
              <a:gd name="connsiteX1" fmla="*/ 762003 w 1044832"/>
              <a:gd name="connsiteY1" fmla="*/ 113132 h 565658"/>
              <a:gd name="connsiteX2" fmla="*/ 762003 w 1044832"/>
              <a:gd name="connsiteY2" fmla="*/ 0 h 565658"/>
              <a:gd name="connsiteX3" fmla="*/ 1044832 w 1044832"/>
              <a:gd name="connsiteY3" fmla="*/ 282829 h 565658"/>
              <a:gd name="connsiteX4" fmla="*/ 762003 w 1044832"/>
              <a:gd name="connsiteY4" fmla="*/ 565658 h 565658"/>
              <a:gd name="connsiteX5" fmla="*/ 762003 w 1044832"/>
              <a:gd name="connsiteY5" fmla="*/ 452526 h 565658"/>
              <a:gd name="connsiteX6" fmla="*/ 0 w 1044832"/>
              <a:gd name="connsiteY6" fmla="*/ 452526 h 565658"/>
              <a:gd name="connsiteX7" fmla="*/ 0 w 1044832"/>
              <a:gd name="connsiteY7" fmla="*/ 113132 h 56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832" h="565658">
                <a:moveTo>
                  <a:pt x="1044832" y="452526"/>
                </a:moveTo>
                <a:lnTo>
                  <a:pt x="282829" y="452526"/>
                </a:lnTo>
                <a:lnTo>
                  <a:pt x="282829" y="565658"/>
                </a:lnTo>
                <a:lnTo>
                  <a:pt x="0" y="282829"/>
                </a:lnTo>
                <a:lnTo>
                  <a:pt x="282829" y="0"/>
                </a:lnTo>
                <a:lnTo>
                  <a:pt x="282829" y="113132"/>
                </a:lnTo>
                <a:lnTo>
                  <a:pt x="1044832" y="113132"/>
                </a:lnTo>
                <a:lnTo>
                  <a:pt x="1044832" y="452526"/>
                </a:lnTo>
                <a:close/>
              </a:path>
            </a:pathLst>
          </a:custGeom>
          <a:solidFill>
            <a:schemeClr val="tx1">
              <a:lumMod val="50000"/>
              <a:lumOff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27273" tIns="84850" rIns="0" bIns="84849" numCol="1" spcCol="1270" anchor="ctr" anchorCtr="0">
            <a:normAutofit fontScale="90000" lnSpcReduction="10000"/>
          </a:bodyPr>
          <a:p>
            <a:pPr algn="ctr" defTabSz="800100">
              <a:lnSpc>
                <a:spcPct val="90000"/>
              </a:lnSpc>
              <a:spcBef>
                <a:spcPct val="0"/>
              </a:spcBef>
              <a:spcAft>
                <a:spcPct val="35000"/>
              </a:spcAft>
            </a:pPr>
            <a:endParaRPr lang="zh-CN" altLang="en-US">
              <a:solidFill>
                <a:srgbClr val="FFFFFF"/>
              </a:solidFill>
            </a:endParaRPr>
          </a:p>
        </p:txBody>
      </p:sp>
      <p:sp>
        <p:nvSpPr>
          <p:cNvPr id="13" name="任意多边形 12"/>
          <p:cNvSpPr/>
          <p:nvPr>
            <p:custDataLst>
              <p:tags r:id="rId8"/>
            </p:custDataLst>
          </p:nvPr>
        </p:nvSpPr>
        <p:spPr>
          <a:xfrm>
            <a:off x="4193523" y="2765615"/>
            <a:ext cx="783624" cy="424244"/>
          </a:xfrm>
          <a:custGeom>
            <a:avLst/>
            <a:gdLst>
              <a:gd name="connsiteX0" fmla="*/ 0 w 1044832"/>
              <a:gd name="connsiteY0" fmla="*/ 113132 h 565658"/>
              <a:gd name="connsiteX1" fmla="*/ 762003 w 1044832"/>
              <a:gd name="connsiteY1" fmla="*/ 113132 h 565658"/>
              <a:gd name="connsiteX2" fmla="*/ 762003 w 1044832"/>
              <a:gd name="connsiteY2" fmla="*/ 0 h 565658"/>
              <a:gd name="connsiteX3" fmla="*/ 1044832 w 1044832"/>
              <a:gd name="connsiteY3" fmla="*/ 282829 h 565658"/>
              <a:gd name="connsiteX4" fmla="*/ 762003 w 1044832"/>
              <a:gd name="connsiteY4" fmla="*/ 565658 h 565658"/>
              <a:gd name="connsiteX5" fmla="*/ 762003 w 1044832"/>
              <a:gd name="connsiteY5" fmla="*/ 452526 h 565658"/>
              <a:gd name="connsiteX6" fmla="*/ 0 w 1044832"/>
              <a:gd name="connsiteY6" fmla="*/ 452526 h 565658"/>
              <a:gd name="connsiteX7" fmla="*/ 0 w 1044832"/>
              <a:gd name="connsiteY7" fmla="*/ 113132 h 56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832" h="565658">
                <a:moveTo>
                  <a:pt x="0" y="113132"/>
                </a:moveTo>
                <a:lnTo>
                  <a:pt x="762003" y="113132"/>
                </a:lnTo>
                <a:lnTo>
                  <a:pt x="762003" y="0"/>
                </a:lnTo>
                <a:lnTo>
                  <a:pt x="1044832" y="282829"/>
                </a:lnTo>
                <a:lnTo>
                  <a:pt x="762003" y="565658"/>
                </a:lnTo>
                <a:lnTo>
                  <a:pt x="762003" y="452526"/>
                </a:lnTo>
                <a:lnTo>
                  <a:pt x="0" y="452526"/>
                </a:lnTo>
                <a:lnTo>
                  <a:pt x="0" y="113132"/>
                </a:lnTo>
                <a:close/>
              </a:path>
            </a:pathLst>
          </a:custGeom>
          <a:solidFill>
            <a:srgbClr val="BDD7E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84849" rIns="127273" bIns="84849" numCol="1" spcCol="1270" anchor="ctr" anchorCtr="0">
            <a:normAutofit fontScale="90000" lnSpcReduction="10000"/>
          </a:bodyPr>
          <a:p>
            <a:pPr algn="ctr" defTabSz="800100">
              <a:lnSpc>
                <a:spcPct val="90000"/>
              </a:lnSpc>
              <a:spcBef>
                <a:spcPct val="0"/>
              </a:spcBef>
              <a:spcAft>
                <a:spcPct val="35000"/>
              </a:spcAft>
            </a:pPr>
            <a:endParaRPr lang="zh-CN" altLang="en-US">
              <a:solidFill>
                <a:srgbClr val="FFFFFF"/>
              </a:solidFill>
            </a:endParaRPr>
          </a:p>
        </p:txBody>
      </p:sp>
      <p:sp>
        <p:nvSpPr>
          <p:cNvPr id="16" name="文本框 15"/>
          <p:cNvSpPr txBox="1"/>
          <p:nvPr>
            <p:custDataLst>
              <p:tags r:id="rId9"/>
            </p:custDataLst>
          </p:nvPr>
        </p:nvSpPr>
        <p:spPr>
          <a:xfrm>
            <a:off x="1084580" y="2749550"/>
            <a:ext cx="1829435" cy="1643380"/>
          </a:xfrm>
          <a:prstGeom prst="rect">
            <a:avLst/>
          </a:prstGeom>
        </p:spPr>
        <p:txBody>
          <a:bodyPr wrap="square">
            <a:normAutofit/>
          </a:bodyPr>
          <a:lstStyle>
            <a:defPPr>
              <a:defRPr lang="zh-CN"/>
            </a:defPPr>
            <a:lvl1pPr lvl="0" algn="r">
              <a:lnSpc>
                <a:spcPct val="160000"/>
              </a:lnSpc>
              <a:defRPr>
                <a:ea typeface="宋体" panose="02010600030101010101" pitchFamily="2" charset="-122"/>
              </a:defRPr>
            </a:lvl1pPr>
          </a:lstStyle>
          <a:p>
            <a:pPr indent="0" algn="l">
              <a:lnSpc>
                <a:spcPct val="150000"/>
              </a:lnSpc>
              <a:buFont typeface="Wingdings" panose="05000000000000000000" charset="0"/>
              <a:buNone/>
            </a:pPr>
            <a:r>
              <a:rPr lang="zh-CN" altLang="en-US" sz="1600" dirty="0">
                <a:solidFill>
                  <a:schemeClr val="tx1"/>
                </a:solidFill>
                <a:ea typeface="+mn-ea"/>
              </a:rPr>
              <a:t>选定样本数据</a:t>
            </a:r>
            <a:endParaRPr lang="zh-CN" altLang="en-US" sz="1600" dirty="0">
              <a:solidFill>
                <a:schemeClr val="tx1"/>
              </a:solidFill>
              <a:ea typeface="+mn-ea"/>
            </a:endParaRPr>
          </a:p>
          <a:p>
            <a:pPr indent="0" algn="l">
              <a:lnSpc>
                <a:spcPct val="150000"/>
              </a:lnSpc>
              <a:buFont typeface="Wingdings" panose="05000000000000000000" charset="0"/>
              <a:buNone/>
            </a:pPr>
            <a:r>
              <a:rPr lang="zh-CN" altLang="en-US" sz="1600" dirty="0">
                <a:solidFill>
                  <a:schemeClr val="tx1"/>
                </a:solidFill>
                <a:ea typeface="+mn-ea"/>
              </a:rPr>
              <a:t>提取样本数据特征</a:t>
            </a:r>
            <a:endParaRPr lang="zh-CN" altLang="en-US" sz="1600" dirty="0">
              <a:solidFill>
                <a:schemeClr val="tx1"/>
              </a:solidFill>
              <a:ea typeface="+mn-ea"/>
            </a:endParaRPr>
          </a:p>
          <a:p>
            <a:pPr indent="0" algn="l">
              <a:lnSpc>
                <a:spcPct val="150000"/>
              </a:lnSpc>
              <a:buFont typeface="Wingdings" panose="05000000000000000000" charset="0"/>
              <a:buNone/>
            </a:pPr>
            <a:r>
              <a:rPr lang="zh-CN" altLang="en-US" sz="1600" dirty="0">
                <a:solidFill>
                  <a:schemeClr val="tx1"/>
                </a:solidFill>
                <a:ea typeface="+mn-ea"/>
              </a:rPr>
              <a:t>生成测试报告</a:t>
            </a:r>
            <a:endParaRPr lang="zh-CN" altLang="en-US" sz="1600" dirty="0">
              <a:solidFill>
                <a:schemeClr val="tx1"/>
              </a:solidFill>
              <a:ea typeface="+mn-ea"/>
            </a:endParaRPr>
          </a:p>
          <a:p>
            <a:pPr indent="0" algn="l">
              <a:lnSpc>
                <a:spcPct val="150000"/>
              </a:lnSpc>
              <a:buFont typeface="Wingdings" panose="05000000000000000000" charset="0"/>
              <a:buNone/>
            </a:pPr>
            <a:r>
              <a:rPr lang="zh-CN" altLang="en-US" sz="1600" dirty="0">
                <a:solidFill>
                  <a:schemeClr val="tx1"/>
                </a:solidFill>
                <a:ea typeface="+mn-ea"/>
              </a:rPr>
              <a:t>评估分类器性能</a:t>
            </a:r>
            <a:endParaRPr lang="zh-CN" altLang="en-US" sz="1600" dirty="0">
              <a:solidFill>
                <a:schemeClr val="tx1"/>
              </a:solidFill>
              <a:ea typeface="+mn-ea"/>
            </a:endParaRPr>
          </a:p>
          <a:p>
            <a:pPr algn="l">
              <a:lnSpc>
                <a:spcPct val="100000"/>
              </a:lnSpc>
            </a:pPr>
            <a:endParaRPr lang="zh-CN" altLang="en-US" sz="1600" dirty="0">
              <a:solidFill>
                <a:schemeClr val="tx1"/>
              </a:solidFill>
              <a:ea typeface="+mn-ea"/>
            </a:endParaRPr>
          </a:p>
        </p:txBody>
      </p:sp>
      <p:sp>
        <p:nvSpPr>
          <p:cNvPr id="23" name="文本框 22"/>
          <p:cNvSpPr txBox="1"/>
          <p:nvPr>
            <p:custDataLst>
              <p:tags r:id="rId10"/>
            </p:custDataLst>
          </p:nvPr>
        </p:nvSpPr>
        <p:spPr>
          <a:xfrm>
            <a:off x="6231255" y="2995295"/>
            <a:ext cx="2053590" cy="867410"/>
          </a:xfrm>
          <a:prstGeom prst="rect">
            <a:avLst/>
          </a:prstGeom>
        </p:spPr>
        <p:txBody>
          <a:bodyPr wrap="square">
            <a:normAutofit/>
          </a:bodyPr>
          <a:lstStyle>
            <a:defPPr>
              <a:defRPr lang="zh-CN"/>
            </a:defPPr>
            <a:lvl1pPr lvl="0">
              <a:lnSpc>
                <a:spcPct val="160000"/>
              </a:lnSpc>
              <a:defRPr>
                <a:ea typeface="宋体" panose="02010600030101010101" pitchFamily="2" charset="-122"/>
              </a:defRPr>
            </a:lvl1pPr>
          </a:lstStyle>
          <a:p>
            <a:pPr>
              <a:lnSpc>
                <a:spcPct val="150000"/>
              </a:lnSpc>
            </a:pPr>
            <a:r>
              <a:rPr lang="zh-CN" altLang="en-US" sz="1600" dirty="0">
                <a:solidFill>
                  <a:schemeClr val="tx1"/>
                </a:solidFill>
                <a:ea typeface="+mn-ea"/>
              </a:rPr>
              <a:t>新样本进行特征提取</a:t>
            </a:r>
            <a:endParaRPr lang="zh-CN" altLang="en-US" sz="1600" dirty="0">
              <a:solidFill>
                <a:schemeClr val="tx1"/>
              </a:solidFill>
              <a:ea typeface="+mn-ea"/>
            </a:endParaRPr>
          </a:p>
          <a:p>
            <a:pPr>
              <a:lnSpc>
                <a:spcPct val="150000"/>
              </a:lnSpc>
            </a:pPr>
            <a:r>
              <a:rPr lang="zh-CN" altLang="en-US" sz="1600" dirty="0">
                <a:solidFill>
                  <a:schemeClr val="tx1"/>
                </a:solidFill>
                <a:ea typeface="+mn-ea"/>
              </a:rPr>
              <a:t>对样本数据进行分类</a:t>
            </a:r>
            <a:endParaRPr lang="zh-CN" altLang="en-US" sz="1600" dirty="0">
              <a:solidFill>
                <a:schemeClr val="tx1"/>
              </a:solidFill>
              <a:ea typeface="+mn-ea"/>
            </a:endParaRPr>
          </a:p>
        </p:txBody>
      </p:sp>
      <p:sp>
        <p:nvSpPr>
          <p:cNvPr id="25" name="文本框 24"/>
          <p:cNvSpPr txBox="1"/>
          <p:nvPr/>
        </p:nvSpPr>
        <p:spPr>
          <a:xfrm>
            <a:off x="452120" y="1259205"/>
            <a:ext cx="1466850" cy="368300"/>
          </a:xfrm>
          <a:prstGeom prst="rect">
            <a:avLst/>
          </a:prstGeom>
          <a:noFill/>
        </p:spPr>
        <p:txBody>
          <a:bodyPr wrap="none" rtlCol="0" anchor="t">
            <a:spAutoFit/>
          </a:bodyPr>
          <a:p>
            <a:pPr algn="l"/>
            <a:r>
              <a:rPr lang="en-US" altLang="zh-CN" b="1" dirty="0">
                <a:solidFill>
                  <a:schemeClr val="bg1"/>
                </a:solidFill>
                <a:sym typeface="+mn-ea"/>
              </a:rPr>
              <a:t>3</a:t>
            </a:r>
            <a:r>
              <a:rPr lang="zh-CN" altLang="en-US" b="1" dirty="0">
                <a:solidFill>
                  <a:schemeClr val="bg1"/>
                </a:solidFill>
                <a:sym typeface="+mn-ea"/>
              </a:rPr>
              <a:t>、实验过程</a:t>
            </a:r>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404049" y="1215595"/>
            <a:ext cx="8254176" cy="45679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452120" y="1259205"/>
            <a:ext cx="1466850" cy="368300"/>
          </a:xfrm>
          <a:prstGeom prst="rect">
            <a:avLst/>
          </a:prstGeom>
          <a:noFill/>
        </p:spPr>
        <p:txBody>
          <a:bodyPr wrap="none" rtlCol="0" anchor="t">
            <a:spAutoFit/>
          </a:bodyPr>
          <a:p>
            <a:r>
              <a:rPr lang="en-US" altLang="zh-CN" b="1" dirty="0">
                <a:solidFill>
                  <a:schemeClr val="bg1"/>
                </a:solidFill>
                <a:sym typeface="+mn-ea"/>
              </a:rPr>
              <a:t>4</a:t>
            </a:r>
            <a:r>
              <a:rPr lang="zh-CN" altLang="en-US" b="1" dirty="0">
                <a:solidFill>
                  <a:schemeClr val="bg1"/>
                </a:solidFill>
                <a:sym typeface="+mn-ea"/>
              </a:rPr>
              <a:t>、实验步骤</a:t>
            </a:r>
            <a:endParaRPr lang="zh-CN" altLang="en-US"/>
          </a:p>
        </p:txBody>
      </p:sp>
      <p:sp>
        <p:nvSpPr>
          <p:cNvPr id="14" name="矩形 13"/>
          <p:cNvSpPr/>
          <p:nvPr/>
        </p:nvSpPr>
        <p:spPr>
          <a:xfrm>
            <a:off x="403860" y="2349500"/>
            <a:ext cx="8193405" cy="1198880"/>
          </a:xfrm>
          <a:prstGeom prst="rect">
            <a:avLst/>
          </a:prstGeom>
        </p:spPr>
        <p:txBody>
          <a:bodyPr wrap="square">
            <a:spAutoFit/>
          </a:bodyPr>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p:txBody>
      </p:sp>
      <p:sp>
        <p:nvSpPr>
          <p:cNvPr id="13" name="文本框 12"/>
          <p:cNvSpPr txBox="1"/>
          <p:nvPr/>
        </p:nvSpPr>
        <p:spPr>
          <a:xfrm>
            <a:off x="403860" y="1866265"/>
            <a:ext cx="1998980" cy="337185"/>
          </a:xfrm>
          <a:prstGeom prst="rect">
            <a:avLst/>
          </a:prstGeom>
          <a:noFill/>
        </p:spPr>
        <p:txBody>
          <a:bodyPr wrap="square" rtlCol="0">
            <a:spAutoFit/>
          </a:bodyPr>
          <a:p>
            <a:r>
              <a:rPr lang="zh-CN" altLang="en-US" sz="1600">
                <a:ea typeface="+mn-lt"/>
              </a:rPr>
              <a:t>（1）IDEA配置：</a:t>
            </a:r>
            <a:endParaRPr lang="zh-CN" altLang="en-US" sz="1600">
              <a:ea typeface="+mn-lt"/>
            </a:endParaRPr>
          </a:p>
        </p:txBody>
      </p:sp>
      <p:pic>
        <p:nvPicPr>
          <p:cNvPr id="16" name="图片 15"/>
          <p:cNvPicPr>
            <a:picLocks noChangeAspect="1"/>
          </p:cNvPicPr>
          <p:nvPr/>
        </p:nvPicPr>
        <p:blipFill>
          <a:blip r:embed="rId5"/>
          <a:stretch>
            <a:fillRect/>
          </a:stretch>
        </p:blipFill>
        <p:spPr>
          <a:xfrm>
            <a:off x="995680" y="2349500"/>
            <a:ext cx="4759406" cy="3240000"/>
          </a:xfrm>
          <a:prstGeom prst="rect">
            <a:avLst/>
          </a:prstGeom>
        </p:spPr>
      </p:pic>
      <p:sp>
        <p:nvSpPr>
          <p:cNvPr id="17" name="文本框 16"/>
          <p:cNvSpPr txBox="1"/>
          <p:nvPr/>
        </p:nvSpPr>
        <p:spPr>
          <a:xfrm>
            <a:off x="5979795" y="2815590"/>
            <a:ext cx="2678430" cy="2306955"/>
          </a:xfrm>
          <a:prstGeom prst="rect">
            <a:avLst/>
          </a:prstGeom>
          <a:noFill/>
        </p:spPr>
        <p:txBody>
          <a:bodyPr wrap="square" rtlCol="0">
            <a:spAutoFit/>
          </a:bodyPr>
          <a:p>
            <a:pPr>
              <a:lnSpc>
                <a:spcPct val="150000"/>
              </a:lnSpc>
            </a:pPr>
            <a:r>
              <a:rPr lang="zh-CN" altLang="en-US" sz="1600"/>
              <a:t>在IntelliJ IDEA中需要导入Spark开发包，Spark/lib中的jar包能满足基本的开发需求，开发者可以在菜单：File-&gt;project stucture-&gt;Libraries中设置。</a:t>
            </a:r>
            <a:endParaRPr lang="zh-CN" altLang="en-US" sz="1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24" name="文本框 40"/>
          <p:cNvSpPr txBox="1"/>
          <p:nvPr/>
        </p:nvSpPr>
        <p:spPr>
          <a:xfrm>
            <a:off x="399253" y="800100"/>
            <a:ext cx="2129109" cy="369332"/>
          </a:xfrm>
          <a:prstGeom prst="rect">
            <a:avLst/>
          </a:prstGeom>
          <a:noFill/>
        </p:spPr>
        <p:txBody>
          <a:bodyPr wrap="none" rtlCol="0">
            <a:spAutoFit/>
          </a:bodyPr>
          <a:lstStyle/>
          <a:p>
            <a:r>
              <a:rPr lang="en-US" altLang="zh-CN" b="1" dirty="0" smtClean="0">
                <a:solidFill>
                  <a:srgbClr val="3D89BC"/>
                </a:solidFill>
              </a:rPr>
              <a:t>9.1.1</a:t>
            </a:r>
            <a:r>
              <a:rPr lang="zh-CN" altLang="en-US" b="1" dirty="0" smtClean="0">
                <a:solidFill>
                  <a:srgbClr val="3D89BC"/>
                </a:solidFill>
              </a:rPr>
              <a:t>用户画像概述</a:t>
            </a:r>
            <a:endParaRPr lang="zh-CN" altLang="en-US" b="1" dirty="0">
              <a:solidFill>
                <a:srgbClr val="3D89BC"/>
              </a:solidFill>
            </a:endParaRPr>
          </a:p>
        </p:txBody>
      </p:sp>
      <p:sp>
        <p:nvSpPr>
          <p:cNvPr id="25" name="椭圆 2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284899" y="1300778"/>
            <a:ext cx="8574430" cy="1850390"/>
          </a:xfrm>
          <a:prstGeom prst="rect">
            <a:avLst/>
          </a:prstGeom>
        </p:spPr>
        <p:txBody>
          <a:bodyPr wrap="square" lIns="0" tIns="0" rIns="0" bIns="0">
            <a:spAutoFit/>
          </a:bodyPr>
          <a:lstStyle/>
          <a:p>
            <a:pPr fontAlgn="auto">
              <a:lnSpc>
                <a:spcPts val="2000"/>
              </a:lnSpc>
            </a:pPr>
            <a:r>
              <a:rPr lang="en-US" altLang="zh-CN" sz="1600" dirty="0" smtClean="0"/>
              <a:t>   </a:t>
            </a:r>
            <a:r>
              <a:rPr lang="zh-CN" altLang="zh-CN" sz="1600" dirty="0" smtClean="0"/>
              <a:t>人</a:t>
            </a:r>
            <a:r>
              <a:rPr lang="zh-CN" altLang="zh-CN" sz="1600" dirty="0"/>
              <a:t>在网络世界中的行为集合代表了他在网络世界中的“性格”，这个集合就描述了他的网络个性和用户特征（</a:t>
            </a:r>
            <a:r>
              <a:rPr lang="en-US" altLang="zh-CN" sz="1600" dirty="0"/>
              <a:t>User Profile</a:t>
            </a:r>
            <a:r>
              <a:rPr lang="zh-CN" altLang="zh-CN" sz="1600" dirty="0"/>
              <a:t>）</a:t>
            </a:r>
            <a:r>
              <a:rPr lang="zh-CN" altLang="zh-CN" sz="1600" dirty="0" smtClean="0"/>
              <a:t>。从数据拥有者，也就是企业角度来看，他们掌握了所有用户在网络世界中“某方面”的行为习惯，如用户浏览了哪些网页、搜索了哪些关键词、购买了哪些商品、留下了哪些评价等，企业都会收集汇总。如何将如此庞杂的数据转换为商业价值，成为现在企业越来越关注的问题。面对高质量、多维度的海量数据，如何建立精准的用户模型就显得尤为重要，用户画像的概念也就应运而生。</a:t>
            </a:r>
            <a:endParaRPr lang="zh-CN" altLang="zh-CN" sz="1600" dirty="0" smtClean="0"/>
          </a:p>
          <a:p>
            <a:pPr>
              <a:lnSpc>
                <a:spcPts val="2500"/>
              </a:lnSpc>
            </a:pPr>
            <a:r>
              <a:rPr lang="en-US" altLang="zh-CN" dirty="0" smtClean="0"/>
              <a:t>   </a:t>
            </a:r>
            <a:endParaRPr lang="zh-CN" altLang="zh-CN" dirty="0"/>
          </a:p>
        </p:txBody>
      </p:sp>
      <p:pic>
        <p:nvPicPr>
          <p:cNvPr id="1026" name="Picture 2" descr="C:\Users\cstor\Desktop\0R033M28-2.jpg"/>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t="9820" b="15169"/>
          <a:stretch>
            <a:fillRect/>
          </a:stretch>
        </p:blipFill>
        <p:spPr bwMode="auto">
          <a:xfrm>
            <a:off x="-10195" y="2821228"/>
            <a:ext cx="9150823" cy="36317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矩形 13"/>
          <p:cNvSpPr/>
          <p:nvPr/>
        </p:nvSpPr>
        <p:spPr>
          <a:xfrm>
            <a:off x="403860" y="2349500"/>
            <a:ext cx="8193405" cy="1198880"/>
          </a:xfrm>
          <a:prstGeom prst="rect">
            <a:avLst/>
          </a:prstGeom>
        </p:spPr>
        <p:txBody>
          <a:bodyPr wrap="square">
            <a:spAutoFit/>
          </a:bodyPr>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p:txBody>
      </p:sp>
      <p:sp>
        <p:nvSpPr>
          <p:cNvPr id="13" name="文本框 12"/>
          <p:cNvSpPr txBox="1"/>
          <p:nvPr/>
        </p:nvSpPr>
        <p:spPr>
          <a:xfrm>
            <a:off x="403860" y="1050290"/>
            <a:ext cx="1998980" cy="337185"/>
          </a:xfrm>
          <a:prstGeom prst="rect">
            <a:avLst/>
          </a:prstGeom>
          <a:noFill/>
        </p:spPr>
        <p:txBody>
          <a:bodyPr wrap="square" rtlCol="0">
            <a:spAutoFit/>
          </a:bodyPr>
          <a:p>
            <a:r>
              <a:rPr lang="zh-CN" altLang="en-US" sz="1600">
                <a:solidFill>
                  <a:schemeClr val="tx1">
                    <a:lumMod val="75000"/>
                    <a:lumOff val="25000"/>
                  </a:schemeClr>
                </a:solidFill>
                <a:cs typeface="+mn-lt"/>
              </a:rPr>
              <a:t>（2）代码步骤：</a:t>
            </a:r>
            <a:endParaRPr lang="zh-CN" altLang="en-US" sz="1600">
              <a:solidFill>
                <a:schemeClr val="tx1">
                  <a:lumMod val="75000"/>
                  <a:lumOff val="25000"/>
                </a:schemeClr>
              </a:solidFill>
              <a:cs typeface="+mn-lt"/>
            </a:endParaRPr>
          </a:p>
        </p:txBody>
      </p:sp>
      <p:sp>
        <p:nvSpPr>
          <p:cNvPr id="11" name="文本框 10"/>
          <p:cNvSpPr txBox="1"/>
          <p:nvPr/>
        </p:nvSpPr>
        <p:spPr>
          <a:xfrm>
            <a:off x="1745615" y="1523365"/>
            <a:ext cx="5760000" cy="4338320"/>
          </a:xfrm>
          <a:prstGeom prst="rect">
            <a:avLst/>
          </a:prstGeom>
          <a:noFill/>
        </p:spPr>
        <p:txBody>
          <a:bodyPr wrap="square" rtlCol="0">
            <a:spAutoFit/>
          </a:bodyPr>
          <a:p>
            <a:r>
              <a:rPr lang="zh-CN" altLang="en-US" sz="1200">
                <a:solidFill>
                  <a:schemeClr val="tx1">
                    <a:lumMod val="75000"/>
                    <a:lumOff val="25000"/>
                  </a:schemeClr>
                </a:solidFill>
              </a:rPr>
              <a:t>获取数据：</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path = "hdfs://master:8020/input/adult.csv"</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rawData = sc.textFile(path)</a:t>
            </a:r>
            <a:endParaRPr lang="zh-CN" altLang="en-US" sz="1200">
              <a:solidFill>
                <a:schemeClr val="tx1">
                  <a:lumMod val="75000"/>
                  <a:lumOff val="25000"/>
                </a:schemeClr>
              </a:solidFill>
            </a:endParaRPr>
          </a:p>
          <a:p>
            <a:r>
              <a:rPr lang="zh-CN" altLang="en-US" sz="1200">
                <a:solidFill>
                  <a:schemeClr val="tx1">
                    <a:lumMod val="75000"/>
                    <a:lumOff val="25000"/>
                  </a:schemeClr>
                </a:solidFill>
              </a:rPr>
              <a:t>简单的数据清洗。</a:t>
            </a:r>
            <a:endParaRPr lang="zh-CN" altLang="en-US" sz="1200">
              <a:solidFill>
                <a:schemeClr val="tx1">
                  <a:lumMod val="75000"/>
                  <a:lumOff val="25000"/>
                </a:schemeClr>
              </a:solidFill>
            </a:endParaRPr>
          </a:p>
          <a:p>
            <a:r>
              <a:rPr lang="zh-CN" altLang="en-US" sz="1200">
                <a:solidFill>
                  <a:schemeClr val="tx1">
                    <a:lumMod val="75000"/>
                    <a:lumOff val="25000"/>
                  </a:schemeClr>
                </a:solidFill>
              </a:rPr>
              <a:t>/**</a:t>
            </a:r>
            <a:endParaRPr lang="zh-CN" altLang="en-US" sz="1200">
              <a:solidFill>
                <a:schemeClr val="tx1">
                  <a:lumMod val="75000"/>
                  <a:lumOff val="25000"/>
                </a:schemeClr>
              </a:solidFill>
            </a:endParaRPr>
          </a:p>
          <a:p>
            <a:r>
              <a:rPr lang="zh-CN" altLang="en-US" sz="1200">
                <a:solidFill>
                  <a:schemeClr val="tx1">
                    <a:lumMod val="75000"/>
                    <a:lumOff val="25000"/>
                  </a:schemeClr>
                </a:solidFill>
              </a:rPr>
              <a:t> * 取第一列为类标，其余列作为特征值</a:t>
            </a:r>
            <a:endParaRPr lang="zh-CN" altLang="en-US" sz="1200">
              <a:solidFill>
                <a:schemeClr val="tx1">
                  <a:lumMod val="75000"/>
                  <a:lumOff val="25000"/>
                </a:schemeClr>
              </a:solidFill>
            </a:endParaRPr>
          </a:p>
          <a:p>
            <a:r>
              <a:rPr lang="zh-CN" altLang="en-US" sz="1200">
                <a:solidFill>
                  <a:schemeClr val="tx1">
                    <a:lumMod val="75000"/>
                    <a:lumOff val="25000"/>
                  </a:schemeClr>
                </a:solidFill>
              </a:rPr>
              <a:t>*/</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data = records.map{ point =&gt;</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firstdata = point.map(_.replaceAll(" ",""))</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replaceData=firstdata.map(_.replaceAll(","," "))</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temp = replaceData(0).split(" ")</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label=temp(0).toInt</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feature s = temp.slice(1,temp.size-1)</a:t>
            </a:r>
            <a:endParaRPr lang="zh-CN" altLang="en-US" sz="1200">
              <a:solidFill>
                <a:schemeClr val="tx1">
                  <a:lumMod val="75000"/>
                  <a:lumOff val="25000"/>
                </a:schemeClr>
              </a:solidFill>
            </a:endParaRPr>
          </a:p>
          <a:p>
            <a:r>
              <a:rPr lang="zh-CN" altLang="en-US" sz="1200">
                <a:solidFill>
                  <a:schemeClr val="tx1">
                    <a:lumMod val="75000"/>
                    <a:lumOff val="25000"/>
                  </a:schemeClr>
                </a:solidFill>
              </a:rPr>
              <a:t>             .map(_.hashCode)</a:t>
            </a:r>
            <a:endParaRPr lang="zh-CN" altLang="en-US" sz="1200">
              <a:solidFill>
                <a:schemeClr val="tx1">
                  <a:lumMod val="75000"/>
                  <a:lumOff val="25000"/>
                </a:schemeClr>
              </a:solidFill>
            </a:endParaRPr>
          </a:p>
          <a:p>
            <a:r>
              <a:rPr lang="zh-CN" altLang="en-US" sz="1200">
                <a:solidFill>
                  <a:schemeClr val="tx1">
                    <a:lumMod val="75000"/>
                    <a:lumOff val="25000"/>
                  </a:schemeClr>
                </a:solidFill>
              </a:rPr>
              <a:t>             .map(x =&gt; x.toDouble)</a:t>
            </a:r>
            <a:endParaRPr lang="zh-CN" altLang="en-US" sz="1200">
              <a:solidFill>
                <a:schemeClr val="tx1">
                  <a:lumMod val="75000"/>
                  <a:lumOff val="25000"/>
                </a:schemeClr>
              </a:solidFill>
            </a:endParaRPr>
          </a:p>
          <a:p>
            <a:r>
              <a:rPr lang="zh-CN" altLang="en-US" sz="1200">
                <a:solidFill>
                  <a:schemeClr val="tx1">
                    <a:lumMod val="75000"/>
                    <a:lumOff val="25000"/>
                  </a:schemeClr>
                </a:solidFill>
              </a:rPr>
              <a:t>  LabeledPoint(label,Vectors.dense(features))</a:t>
            </a:r>
            <a:endParaRPr lang="zh-CN" altLang="en-US" sz="1200">
              <a:solidFill>
                <a:schemeClr val="tx1">
                  <a:lumMod val="75000"/>
                  <a:lumOff val="25000"/>
                </a:schemeClr>
              </a:solidFill>
            </a:endParaRPr>
          </a:p>
          <a:p>
            <a:r>
              <a:rPr lang="zh-CN" altLang="en-US" sz="1200">
                <a:solidFill>
                  <a:schemeClr val="tx1">
                    <a:lumMod val="75000"/>
                    <a:lumOff val="25000"/>
                  </a:schemeClr>
                </a:solidFill>
              </a:rPr>
              <a:t>}</a:t>
            </a:r>
            <a:endParaRPr lang="zh-CN" altLang="en-US" sz="1200">
              <a:solidFill>
                <a:schemeClr val="tx1">
                  <a:lumMod val="75000"/>
                  <a:lumOff val="25000"/>
                </a:schemeClr>
              </a:solidFill>
            </a:endParaRPr>
          </a:p>
          <a:p>
            <a:r>
              <a:rPr lang="zh-CN" altLang="en-US" sz="1200">
                <a:solidFill>
                  <a:schemeClr val="tx1">
                    <a:lumMod val="75000"/>
                    <a:lumOff val="25000"/>
                  </a:schemeClr>
                </a:solidFill>
              </a:rPr>
              <a:t>按照一定的比例将数据随机分为训练集和测试集。</a:t>
            </a:r>
            <a:endParaRPr lang="zh-CN" altLang="en-US" sz="1200">
              <a:solidFill>
                <a:schemeClr val="tx1">
                  <a:lumMod val="75000"/>
                  <a:lumOff val="25000"/>
                </a:schemeClr>
              </a:solidFill>
            </a:endParaRPr>
          </a:p>
          <a:p>
            <a:r>
              <a:rPr lang="zh-CN" altLang="en-US" sz="1200">
                <a:solidFill>
                  <a:schemeClr val="tx1">
                    <a:lumMod val="75000"/>
                    <a:lumOff val="25000"/>
                  </a:schemeClr>
                </a:solidFill>
              </a:rPr>
              <a:t>这里需要程序开发者不断的调试比例以达到预期的准确率，值得注意的是，不当的划分比例导致“欠拟合”或“过拟合”的情况产生。</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splits = data.randomSplit(Array(0.8,0.2),seed = 11L)</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traning = splits(0).cache()</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test = splits(1)</a:t>
            </a:r>
            <a:endParaRPr lang="zh-CN" altLang="en-US" sz="1200">
              <a:solidFill>
                <a:schemeClr val="tx1">
                  <a:lumMod val="75000"/>
                  <a:lumOff val="25000"/>
                </a:schemeClr>
              </a:solidFill>
            </a:endParaRPr>
          </a:p>
        </p:txBody>
      </p:sp>
      <p:sp>
        <p:nvSpPr>
          <p:cNvPr id="15" name="文本框 14"/>
          <p:cNvSpPr txBox="1"/>
          <p:nvPr/>
        </p:nvSpPr>
        <p:spPr>
          <a:xfrm>
            <a:off x="781050" y="2954655"/>
            <a:ext cx="394970" cy="1476375"/>
          </a:xfrm>
          <a:prstGeom prst="rect">
            <a:avLst/>
          </a:prstGeom>
          <a:noFill/>
        </p:spPr>
        <p:txBody>
          <a:bodyPr wrap="square" rtlCol="0">
            <a:spAutoFit/>
          </a:bodyPr>
          <a:p>
            <a:r>
              <a:rPr lang="zh-CN" altLang="en-US"/>
              <a:t>第一页代码</a:t>
            </a:r>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矩形 13"/>
          <p:cNvSpPr/>
          <p:nvPr/>
        </p:nvSpPr>
        <p:spPr>
          <a:xfrm>
            <a:off x="403860" y="2349500"/>
            <a:ext cx="8193405" cy="1198880"/>
          </a:xfrm>
          <a:prstGeom prst="rect">
            <a:avLst/>
          </a:prstGeom>
        </p:spPr>
        <p:txBody>
          <a:bodyPr wrap="square">
            <a:spAutoFit/>
          </a:bodyPr>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p:txBody>
      </p:sp>
      <p:sp>
        <p:nvSpPr>
          <p:cNvPr id="12" name="文本框 11"/>
          <p:cNvSpPr txBox="1"/>
          <p:nvPr/>
        </p:nvSpPr>
        <p:spPr>
          <a:xfrm>
            <a:off x="935990" y="1167765"/>
            <a:ext cx="3600000" cy="4523105"/>
          </a:xfrm>
          <a:prstGeom prst="rect">
            <a:avLst/>
          </a:prstGeom>
          <a:noFill/>
        </p:spPr>
        <p:txBody>
          <a:bodyPr wrap="square" rtlCol="0">
            <a:spAutoFit/>
          </a:bodyPr>
          <a:p>
            <a:r>
              <a:rPr lang="zh-CN" altLang="en-US" sz="1200"/>
              <a:t>训练分类模型。</a:t>
            </a:r>
            <a:endParaRPr lang="zh-CN" altLang="en-US" sz="1200"/>
          </a:p>
          <a:p>
            <a:r>
              <a:rPr lang="zh-CN" altLang="en-US" sz="1200"/>
              <a:t>val model = new LogisticRegressionWithLBFGS().setNumClasses(2).run(traning)</a:t>
            </a:r>
            <a:endParaRPr lang="zh-CN" altLang="en-US" sz="1200"/>
          </a:p>
          <a:p>
            <a:r>
              <a:rPr lang="zh-CN" altLang="en-US" sz="1200"/>
              <a:t>预测测试样本的类别。</a:t>
            </a:r>
            <a:endParaRPr lang="zh-CN" altLang="en-US" sz="1200"/>
          </a:p>
          <a:p>
            <a:r>
              <a:rPr lang="zh-CN" altLang="en-US" sz="1200"/>
              <a:t>val predictionAndLabels = test.map{</a:t>
            </a:r>
            <a:endParaRPr lang="zh-CN" altLang="en-US" sz="1200"/>
          </a:p>
          <a:p>
            <a:r>
              <a:rPr lang="zh-CN" altLang="en-US" sz="1200"/>
              <a:t>case LabeledPoint(label,features) =&gt;</a:t>
            </a:r>
            <a:endParaRPr lang="zh-CN" altLang="en-US" sz="1200"/>
          </a:p>
          <a:p>
            <a:r>
              <a:rPr lang="zh-CN" altLang="en-US" sz="1200"/>
              <a:t>val prediction = model.predict(features)</a:t>
            </a:r>
            <a:endParaRPr lang="zh-CN" altLang="en-US" sz="1200"/>
          </a:p>
          <a:p>
            <a:r>
              <a:rPr lang="zh-CN" altLang="en-US" sz="1200"/>
              <a:t>    (prediction,label)</a:t>
            </a:r>
            <a:endParaRPr lang="zh-CN" altLang="en-US" sz="1200"/>
          </a:p>
          <a:p>
            <a:r>
              <a:rPr lang="zh-CN" altLang="en-US" sz="1200"/>
              <a:t>}</a:t>
            </a:r>
            <a:endParaRPr lang="zh-CN" altLang="en-US" sz="1200"/>
          </a:p>
          <a:p>
            <a:r>
              <a:rPr lang="zh-CN" altLang="en-US" sz="1200"/>
              <a:t>计算并输出准确率。</a:t>
            </a:r>
            <a:endParaRPr lang="zh-CN" altLang="en-US" sz="1200"/>
          </a:p>
          <a:p>
            <a:r>
              <a:rPr lang="zh-CN" altLang="en-US" sz="1200"/>
              <a:t>val metrics = new BinaryClassificationMetrics(predictionAndLabels)</a:t>
            </a:r>
            <a:endParaRPr lang="zh-CN" altLang="en-US" sz="1200"/>
          </a:p>
          <a:p>
            <a:r>
              <a:rPr lang="zh-CN" altLang="en-US" sz="1200"/>
              <a:t>val auRoc = metrics.areaUnderROC()</a:t>
            </a:r>
            <a:endParaRPr lang="zh-CN" altLang="en-US" sz="1200"/>
          </a:p>
          <a:p>
            <a:r>
              <a:rPr lang="zh-CN" altLang="en-US" sz="1200"/>
              <a:t>println("Area under Roc =" + auRoc)</a:t>
            </a:r>
            <a:endParaRPr lang="zh-CN" altLang="en-US" sz="1200"/>
          </a:p>
          <a:p>
            <a:r>
              <a:rPr lang="zh-CN" altLang="en-US" sz="1200"/>
              <a:t>输出权重最大的前10个特征。</a:t>
            </a:r>
            <a:endParaRPr lang="zh-CN" altLang="en-US" sz="1200"/>
          </a:p>
          <a:p>
            <a:r>
              <a:rPr lang="zh-CN" altLang="en-US" sz="1200"/>
              <a:t>val weights = (1 to model.numFeatures) zip model.weights.toArray</a:t>
            </a:r>
            <a:endParaRPr lang="zh-CN" altLang="en-US" sz="1200"/>
          </a:p>
          <a:p>
            <a:r>
              <a:rPr lang="zh-CN" altLang="en-US" sz="1200"/>
              <a:t>println("Top 5 features:")</a:t>
            </a:r>
            <a:endParaRPr lang="zh-CN" altLang="en-US" sz="1200"/>
          </a:p>
          <a:p>
            <a:r>
              <a:rPr lang="zh-CN" altLang="en-US" sz="1200"/>
              <a:t>weights.sortBy(-_._2).take(5).foreach{case(k,w) =&gt;</a:t>
            </a:r>
            <a:endParaRPr lang="zh-CN" altLang="en-US" sz="1200"/>
          </a:p>
          <a:p>
            <a:r>
              <a:rPr lang="zh-CN" altLang="en-US" sz="1200"/>
              <a:t>println("Feature " + k + " = " + w)</a:t>
            </a:r>
            <a:endParaRPr lang="zh-CN" altLang="en-US" sz="1200"/>
          </a:p>
          <a:p>
            <a:r>
              <a:rPr lang="zh-CN" altLang="en-US" sz="1200"/>
              <a:t>}</a:t>
            </a:r>
            <a:endParaRPr lang="zh-CN" altLang="en-US" sz="1200"/>
          </a:p>
        </p:txBody>
      </p:sp>
      <p:sp>
        <p:nvSpPr>
          <p:cNvPr id="11" name="文本框 10"/>
          <p:cNvSpPr txBox="1"/>
          <p:nvPr/>
        </p:nvSpPr>
        <p:spPr>
          <a:xfrm>
            <a:off x="4783455" y="1167765"/>
            <a:ext cx="3600000" cy="1014730"/>
          </a:xfrm>
          <a:prstGeom prst="rect">
            <a:avLst/>
          </a:prstGeom>
          <a:noFill/>
        </p:spPr>
        <p:txBody>
          <a:bodyPr wrap="square" rtlCol="0">
            <a:spAutoFit/>
          </a:bodyPr>
          <a:p>
            <a:r>
              <a:rPr lang="zh-CN" altLang="en-US" sz="1200"/>
              <a:t>保存与加载模型。</a:t>
            </a:r>
            <a:endParaRPr lang="zh-CN" altLang="en-US" sz="1200"/>
          </a:p>
          <a:p>
            <a:r>
              <a:rPr lang="zh-CN" altLang="en-US" sz="1200"/>
              <a:t>val modelPath = "hdfs://master:8020/output/"</a:t>
            </a:r>
            <a:endParaRPr lang="zh-CN" altLang="en-US" sz="1200"/>
          </a:p>
          <a:p>
            <a:r>
              <a:rPr lang="zh-CN" altLang="en-US" sz="1200"/>
              <a:t>model.save(sc, modelPath)</a:t>
            </a:r>
            <a:endParaRPr lang="zh-CN" altLang="en-US" sz="1200"/>
          </a:p>
          <a:p>
            <a:r>
              <a:rPr lang="zh-CN" altLang="en-US" sz="1200"/>
              <a:t>val sameModel = LogisticRegressionModel.load(sc,modelPath)</a:t>
            </a:r>
            <a:endParaRPr lang="zh-CN" altLang="en-US" sz="1200"/>
          </a:p>
        </p:txBody>
      </p:sp>
      <p:sp>
        <p:nvSpPr>
          <p:cNvPr id="15" name="文本框 14"/>
          <p:cNvSpPr txBox="1"/>
          <p:nvPr/>
        </p:nvSpPr>
        <p:spPr>
          <a:xfrm>
            <a:off x="403860" y="2691130"/>
            <a:ext cx="394970" cy="1476375"/>
          </a:xfrm>
          <a:prstGeom prst="rect">
            <a:avLst/>
          </a:prstGeom>
          <a:noFill/>
        </p:spPr>
        <p:txBody>
          <a:bodyPr wrap="square" rtlCol="0">
            <a:spAutoFit/>
          </a:bodyPr>
          <a:p>
            <a:r>
              <a:rPr lang="zh-CN" altLang="en-US"/>
              <a:t>第二页代码</a:t>
            </a:r>
            <a:endParaRPr lang="zh-CN" altLang="en-US"/>
          </a:p>
        </p:txBody>
      </p:sp>
      <p:cxnSp>
        <p:nvCxnSpPr>
          <p:cNvPr id="13" name="直接连接符 12"/>
          <p:cNvCxnSpPr/>
          <p:nvPr/>
        </p:nvCxnSpPr>
        <p:spPr>
          <a:xfrm>
            <a:off x="4625340" y="1007110"/>
            <a:ext cx="0" cy="4886325"/>
          </a:xfrm>
          <a:prstGeom prst="line">
            <a:avLst/>
          </a:prstGeom>
          <a:ln>
            <a:solidFill>
              <a:srgbClr val="3D89B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矩形 13"/>
          <p:cNvSpPr/>
          <p:nvPr/>
        </p:nvSpPr>
        <p:spPr>
          <a:xfrm>
            <a:off x="403860" y="2349500"/>
            <a:ext cx="8193405" cy="1198880"/>
          </a:xfrm>
          <a:prstGeom prst="rect">
            <a:avLst/>
          </a:prstGeom>
        </p:spPr>
        <p:txBody>
          <a:bodyPr wrap="square">
            <a:spAutoFit/>
          </a:bodyPr>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p:txBody>
      </p:sp>
      <p:sp>
        <p:nvSpPr>
          <p:cNvPr id="13" name="文本框 12"/>
          <p:cNvSpPr txBox="1"/>
          <p:nvPr/>
        </p:nvSpPr>
        <p:spPr>
          <a:xfrm>
            <a:off x="403860" y="1050290"/>
            <a:ext cx="1998980" cy="337185"/>
          </a:xfrm>
          <a:prstGeom prst="rect">
            <a:avLst/>
          </a:prstGeom>
          <a:noFill/>
        </p:spPr>
        <p:txBody>
          <a:bodyPr wrap="square" rtlCol="0">
            <a:spAutoFit/>
          </a:bodyPr>
          <a:p>
            <a:r>
              <a:rPr lang="zh-CN" altLang="en-US" sz="1600">
                <a:solidFill>
                  <a:schemeClr val="tx1">
                    <a:lumMod val="75000"/>
                    <a:lumOff val="25000"/>
                  </a:schemeClr>
                </a:solidFill>
                <a:cs typeface="+mn-lt"/>
              </a:rPr>
              <a:t>（</a:t>
            </a:r>
            <a:r>
              <a:rPr lang="en-US" altLang="zh-CN" sz="1600">
                <a:solidFill>
                  <a:schemeClr val="tx1">
                    <a:lumMod val="75000"/>
                    <a:lumOff val="25000"/>
                  </a:schemeClr>
                </a:solidFill>
                <a:cs typeface="+mn-lt"/>
              </a:rPr>
              <a:t>3</a:t>
            </a:r>
            <a:r>
              <a:rPr lang="zh-CN" altLang="en-US" sz="1600">
                <a:solidFill>
                  <a:schemeClr val="tx1">
                    <a:lumMod val="75000"/>
                    <a:lumOff val="25000"/>
                  </a:schemeClr>
                </a:solidFill>
                <a:cs typeface="+mn-lt"/>
              </a:rPr>
              <a:t>）代码实例：</a:t>
            </a:r>
            <a:endParaRPr lang="zh-CN" altLang="en-US" sz="1600">
              <a:solidFill>
                <a:schemeClr val="tx1">
                  <a:lumMod val="75000"/>
                  <a:lumOff val="25000"/>
                </a:schemeClr>
              </a:solidFill>
              <a:cs typeface="+mn-lt"/>
            </a:endParaRPr>
          </a:p>
        </p:txBody>
      </p:sp>
      <p:sp>
        <p:nvSpPr>
          <p:cNvPr id="11" name="文本框 10"/>
          <p:cNvSpPr txBox="1"/>
          <p:nvPr/>
        </p:nvSpPr>
        <p:spPr>
          <a:xfrm>
            <a:off x="1745615" y="1523365"/>
            <a:ext cx="5760000" cy="4523105"/>
          </a:xfrm>
          <a:prstGeom prst="rect">
            <a:avLst/>
          </a:prstGeom>
          <a:noFill/>
        </p:spPr>
        <p:txBody>
          <a:bodyPr wrap="square" rtlCol="0">
            <a:spAutoFit/>
          </a:bodyPr>
          <a:p>
            <a:r>
              <a:rPr lang="zh-CN" altLang="en-US" sz="1200">
                <a:solidFill>
                  <a:schemeClr val="tx1">
                    <a:lumMod val="75000"/>
                    <a:lumOff val="25000"/>
                  </a:schemeClr>
                </a:solidFill>
              </a:rPr>
              <a:t>import org.apache.spark.mllib.classification.LogisticRegressionModel</a:t>
            </a:r>
            <a:endParaRPr lang="zh-CN" altLang="en-US" sz="1200">
              <a:solidFill>
                <a:schemeClr val="tx1">
                  <a:lumMod val="75000"/>
                  <a:lumOff val="25000"/>
                </a:schemeClr>
              </a:solidFill>
            </a:endParaRPr>
          </a:p>
          <a:p>
            <a:r>
              <a:rPr lang="zh-CN" altLang="en-US" sz="1200">
                <a:solidFill>
                  <a:schemeClr val="tx1">
                    <a:lumMod val="75000"/>
                    <a:lumOff val="25000"/>
                  </a:schemeClr>
                </a:solidFill>
              </a:rPr>
              <a:t>import org.apache.spark.mllib.classification.LogisticRegressionWithLBFGS</a:t>
            </a:r>
            <a:endParaRPr lang="zh-CN" altLang="en-US" sz="1200">
              <a:solidFill>
                <a:schemeClr val="tx1">
                  <a:lumMod val="75000"/>
                  <a:lumOff val="25000"/>
                </a:schemeClr>
              </a:solidFill>
            </a:endParaRPr>
          </a:p>
          <a:p>
            <a:r>
              <a:rPr lang="zh-CN" altLang="en-US" sz="1200">
                <a:solidFill>
                  <a:schemeClr val="tx1">
                    <a:lumMod val="75000"/>
                    <a:lumOff val="25000"/>
                  </a:schemeClr>
                </a:solidFill>
              </a:rPr>
              <a:t>import org.apache.spark.mllib.evaluation.{BinaryClassificationMetrics, MulticlassMetrics}</a:t>
            </a:r>
            <a:endParaRPr lang="zh-CN" altLang="en-US" sz="1200">
              <a:solidFill>
                <a:schemeClr val="tx1">
                  <a:lumMod val="75000"/>
                  <a:lumOff val="25000"/>
                </a:schemeClr>
              </a:solidFill>
            </a:endParaRPr>
          </a:p>
          <a:p>
            <a:r>
              <a:rPr lang="zh-CN" altLang="en-US" sz="1200">
                <a:solidFill>
                  <a:schemeClr val="tx1">
                    <a:lumMod val="75000"/>
                    <a:lumOff val="25000"/>
                  </a:schemeClr>
                </a:solidFill>
              </a:rPr>
              <a:t>import org.apache.spark.mllib.regression.LabeledPoint</a:t>
            </a:r>
            <a:endParaRPr lang="zh-CN" altLang="en-US" sz="1200">
              <a:solidFill>
                <a:schemeClr val="tx1">
                  <a:lumMod val="75000"/>
                  <a:lumOff val="25000"/>
                </a:schemeClr>
              </a:solidFill>
            </a:endParaRPr>
          </a:p>
          <a:p>
            <a:r>
              <a:rPr lang="zh-CN" altLang="en-US" sz="1200">
                <a:solidFill>
                  <a:schemeClr val="tx1">
                    <a:lumMod val="75000"/>
                    <a:lumOff val="25000"/>
                  </a:schemeClr>
                </a:solidFill>
              </a:rPr>
              <a:t>import org.apache.spark.{SparkConf, SparkContext}</a:t>
            </a:r>
            <a:endParaRPr lang="zh-CN" altLang="en-US" sz="1200">
              <a:solidFill>
                <a:schemeClr val="tx1">
                  <a:lumMod val="75000"/>
                  <a:lumOff val="25000"/>
                </a:schemeClr>
              </a:solidFill>
            </a:endParaRPr>
          </a:p>
          <a:p>
            <a:r>
              <a:rPr lang="zh-CN" altLang="en-US" sz="1200">
                <a:solidFill>
                  <a:schemeClr val="tx1">
                    <a:lumMod val="75000"/>
                    <a:lumOff val="25000"/>
                  </a:schemeClr>
                </a:solidFill>
              </a:rPr>
              <a:t>import org.apache.log4j.{Level, Logger}</a:t>
            </a:r>
            <a:endParaRPr lang="zh-CN" altLang="en-US" sz="1200">
              <a:solidFill>
                <a:schemeClr val="tx1">
                  <a:lumMod val="75000"/>
                  <a:lumOff val="25000"/>
                </a:schemeClr>
              </a:solidFill>
            </a:endParaRPr>
          </a:p>
          <a:p>
            <a:r>
              <a:rPr lang="zh-CN" altLang="en-US" sz="1200">
                <a:solidFill>
                  <a:schemeClr val="tx1">
                    <a:lumMod val="75000"/>
                    <a:lumOff val="25000"/>
                  </a:schemeClr>
                </a:solidFill>
              </a:rPr>
              <a:t>import org.apache.spark.mllib.linalg.Vectors</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object LRCode {</a:t>
            </a:r>
            <a:endParaRPr lang="zh-CN" altLang="en-US" sz="1200">
              <a:solidFill>
                <a:schemeClr val="tx1">
                  <a:lumMod val="75000"/>
                  <a:lumOff val="25000"/>
                </a:schemeClr>
              </a:solidFill>
            </a:endParaRPr>
          </a:p>
          <a:p>
            <a:r>
              <a:rPr lang="zh-CN" altLang="en-US" sz="1200">
                <a:solidFill>
                  <a:schemeClr val="tx1">
                    <a:lumMod val="75000"/>
                    <a:lumOff val="25000"/>
                  </a:schemeClr>
                </a:solidFill>
              </a:rPr>
              <a:t>  def main(args:Array[String]): Unit = {</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conf = new SparkConf()</a:t>
            </a:r>
            <a:endParaRPr lang="zh-CN" altLang="en-US" sz="1200">
              <a:solidFill>
                <a:schemeClr val="tx1">
                  <a:lumMod val="75000"/>
                  <a:lumOff val="25000"/>
                </a:schemeClr>
              </a:solidFill>
            </a:endParaRPr>
          </a:p>
          <a:p>
            <a:r>
              <a:rPr lang="zh-CN" altLang="en-US" sz="1200">
                <a:solidFill>
                  <a:schemeClr val="tx1">
                    <a:lumMod val="75000"/>
                    <a:lumOff val="25000"/>
                  </a:schemeClr>
                </a:solidFill>
              </a:rPr>
              <a:t>                  .setAppName("Logisitic Test")</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.setMaster("spark://master:7077")</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sc = new SparkContext(conf)</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//屏蔽不必要的日志信息</a:t>
            </a:r>
            <a:endParaRPr lang="zh-CN" altLang="en-US" sz="1200">
              <a:solidFill>
                <a:schemeClr val="tx1">
                  <a:lumMod val="75000"/>
                  <a:lumOff val="25000"/>
                </a:schemeClr>
              </a:solidFill>
            </a:endParaRPr>
          </a:p>
          <a:p>
            <a:r>
              <a:rPr lang="zh-CN" altLang="en-US" sz="1200">
                <a:solidFill>
                  <a:schemeClr val="tx1">
                    <a:lumMod val="75000"/>
                    <a:lumOff val="25000"/>
                  </a:schemeClr>
                </a:solidFill>
              </a:rPr>
              <a:t>    Logger.getLogger("org.apache.spark").setLevel(Level.WARN)</a:t>
            </a:r>
            <a:endParaRPr lang="zh-CN" altLang="en-US" sz="1200">
              <a:solidFill>
                <a:schemeClr val="tx1">
                  <a:lumMod val="75000"/>
                  <a:lumOff val="25000"/>
                </a:schemeClr>
              </a:solidFill>
            </a:endParaRPr>
          </a:p>
          <a:p>
            <a:r>
              <a:rPr lang="zh-CN" altLang="en-US" sz="1200">
                <a:solidFill>
                  <a:schemeClr val="tx1">
                    <a:lumMod val="75000"/>
                    <a:lumOff val="25000"/>
                  </a:schemeClr>
                </a:solidFill>
              </a:rPr>
              <a:t>    Logger.getLogger("org.eclipse.jetty.server").setLevel(Level.OFF)</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//使用MLUtils对象将hdfs中的数据读取到RDD中</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path = "hdfs://master:8020/input/adult.csv"</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rawData = sc.textFile(path)</a:t>
            </a:r>
            <a:endParaRPr lang="zh-CN" altLang="en-US" sz="1200">
              <a:solidFill>
                <a:schemeClr val="tx1">
                  <a:lumMod val="75000"/>
                  <a:lumOff val="25000"/>
                </a:schemeClr>
              </a:solidFill>
            </a:endParaRPr>
          </a:p>
        </p:txBody>
      </p:sp>
      <p:sp>
        <p:nvSpPr>
          <p:cNvPr id="15" name="文本框 14"/>
          <p:cNvSpPr txBox="1"/>
          <p:nvPr/>
        </p:nvSpPr>
        <p:spPr>
          <a:xfrm>
            <a:off x="781050" y="2954655"/>
            <a:ext cx="394970" cy="1476375"/>
          </a:xfrm>
          <a:prstGeom prst="rect">
            <a:avLst/>
          </a:prstGeom>
          <a:noFill/>
        </p:spPr>
        <p:txBody>
          <a:bodyPr wrap="square" rtlCol="0">
            <a:spAutoFit/>
          </a:bodyPr>
          <a:p>
            <a:r>
              <a:rPr lang="zh-CN" altLang="en-US"/>
              <a:t>第一页代码</a:t>
            </a:r>
            <a:endParaRPr lang="zh-CN"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矩形 13"/>
          <p:cNvSpPr/>
          <p:nvPr/>
        </p:nvSpPr>
        <p:spPr>
          <a:xfrm>
            <a:off x="403860" y="2349500"/>
            <a:ext cx="8193405" cy="1198880"/>
          </a:xfrm>
          <a:prstGeom prst="rect">
            <a:avLst/>
          </a:prstGeom>
        </p:spPr>
        <p:txBody>
          <a:bodyPr wrap="square">
            <a:spAutoFit/>
          </a:bodyPr>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p:txBody>
      </p:sp>
      <p:sp>
        <p:nvSpPr>
          <p:cNvPr id="13" name="文本框 12"/>
          <p:cNvSpPr txBox="1"/>
          <p:nvPr/>
        </p:nvSpPr>
        <p:spPr>
          <a:xfrm>
            <a:off x="403860" y="1050290"/>
            <a:ext cx="1998980" cy="337185"/>
          </a:xfrm>
          <a:prstGeom prst="rect">
            <a:avLst/>
          </a:prstGeom>
          <a:noFill/>
        </p:spPr>
        <p:txBody>
          <a:bodyPr wrap="square" rtlCol="0">
            <a:spAutoFit/>
          </a:bodyPr>
          <a:p>
            <a:r>
              <a:rPr lang="zh-CN" altLang="en-US" sz="1600">
                <a:solidFill>
                  <a:schemeClr val="tx1">
                    <a:lumMod val="75000"/>
                    <a:lumOff val="25000"/>
                  </a:schemeClr>
                </a:solidFill>
                <a:cs typeface="+mn-lt"/>
              </a:rPr>
              <a:t>（</a:t>
            </a:r>
            <a:r>
              <a:rPr lang="en-US" altLang="zh-CN" sz="1600">
                <a:solidFill>
                  <a:schemeClr val="tx1">
                    <a:lumMod val="75000"/>
                    <a:lumOff val="25000"/>
                  </a:schemeClr>
                </a:solidFill>
                <a:cs typeface="+mn-lt"/>
              </a:rPr>
              <a:t>3</a:t>
            </a:r>
            <a:r>
              <a:rPr lang="zh-CN" altLang="en-US" sz="1600">
                <a:solidFill>
                  <a:schemeClr val="tx1">
                    <a:lumMod val="75000"/>
                    <a:lumOff val="25000"/>
                  </a:schemeClr>
                </a:solidFill>
                <a:cs typeface="+mn-lt"/>
              </a:rPr>
              <a:t>）代码实例：</a:t>
            </a:r>
            <a:endParaRPr lang="zh-CN" altLang="en-US" sz="1600">
              <a:solidFill>
                <a:schemeClr val="tx1">
                  <a:lumMod val="75000"/>
                  <a:lumOff val="25000"/>
                </a:schemeClr>
              </a:solidFill>
              <a:cs typeface="+mn-lt"/>
            </a:endParaRPr>
          </a:p>
        </p:txBody>
      </p:sp>
      <p:sp>
        <p:nvSpPr>
          <p:cNvPr id="11" name="文本框 10"/>
          <p:cNvSpPr txBox="1"/>
          <p:nvPr/>
        </p:nvSpPr>
        <p:spPr>
          <a:xfrm>
            <a:off x="798830" y="1524000"/>
            <a:ext cx="4140000" cy="4338320"/>
          </a:xfrm>
          <a:prstGeom prst="rect">
            <a:avLst/>
          </a:prstGeom>
          <a:noFill/>
        </p:spPr>
        <p:txBody>
          <a:bodyPr wrap="square" rtlCol="0">
            <a:spAutoFit/>
          </a:bodyPr>
          <a:p>
            <a:r>
              <a:rPr lang="zh-CN" altLang="en-US" sz="1200">
                <a:solidFill>
                  <a:schemeClr val="tx1">
                    <a:lumMod val="75000"/>
                    <a:lumOff val="25000"/>
                  </a:schemeClr>
                </a:solidFill>
              </a:rPr>
              <a:t>val startTime = System.currentTimeMillis()</a:t>
            </a:r>
            <a:endParaRPr lang="zh-CN" altLang="en-US" sz="1200">
              <a:solidFill>
                <a:schemeClr val="tx1">
                  <a:lumMod val="75000"/>
                  <a:lumOff val="25000"/>
                </a:schemeClr>
              </a:solidFill>
            </a:endParaRPr>
          </a:p>
          <a:p>
            <a:r>
              <a:rPr lang="zh-CN" altLang="en-US" sz="1200">
                <a:solidFill>
                  <a:schemeClr val="tx1">
                    <a:lumMod val="75000"/>
                    <a:lumOff val="25000"/>
                  </a:schemeClr>
                </a:solidFill>
              </a:rPr>
              <a:t>    println("startTime:"+startTime)</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//通过“\t”即按行对数据内容进行分割</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records = rawData.map(_.split("\t"))</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a:t>
            </a:r>
            <a:endParaRPr lang="zh-CN" altLang="en-US" sz="1200">
              <a:solidFill>
                <a:schemeClr val="tx1">
                  <a:lumMod val="75000"/>
                  <a:lumOff val="25000"/>
                </a:schemeClr>
              </a:solidFill>
            </a:endParaRPr>
          </a:p>
          <a:p>
            <a:r>
              <a:rPr lang="zh-CN" altLang="en-US" sz="1200">
                <a:solidFill>
                  <a:schemeClr val="tx1">
                    <a:lumMod val="75000"/>
                    <a:lumOff val="25000"/>
                  </a:schemeClr>
                </a:solidFill>
              </a:rPr>
              <a:t>      * 取第一列为类标，其余列作为特征值</a:t>
            </a:r>
            <a:endParaRPr lang="zh-CN" altLang="en-US" sz="1200">
              <a:solidFill>
                <a:schemeClr val="tx1">
                  <a:lumMod val="75000"/>
                  <a:lumOff val="25000"/>
                </a:schemeClr>
              </a:solidFill>
            </a:endParaRPr>
          </a:p>
          <a:p>
            <a:r>
              <a:rPr lang="zh-CN" altLang="en-US" sz="1200">
                <a:solidFill>
                  <a:schemeClr val="tx1">
                    <a:lumMod val="75000"/>
                    <a:lumOff val="25000"/>
                  </a:schemeClr>
                </a:solidFill>
              </a:rPr>
              <a:t>      */</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data = records.map{ point =&gt;</a:t>
            </a:r>
            <a:endParaRPr lang="zh-CN" altLang="en-US" sz="1200">
              <a:solidFill>
                <a:schemeClr val="tx1">
                  <a:lumMod val="75000"/>
                  <a:lumOff val="25000"/>
                </a:schemeClr>
              </a:solidFill>
            </a:endParaRPr>
          </a:p>
          <a:p>
            <a:r>
              <a:rPr lang="zh-CN" altLang="en-US" sz="1200">
                <a:solidFill>
                  <a:schemeClr val="tx1">
                    <a:lumMod val="75000"/>
                    <a:lumOff val="25000"/>
                  </a:schemeClr>
                </a:solidFill>
              </a:rPr>
              <a:t>      //去除集合中多余的空格</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firstdata = point.map(_.replaceAll(" ",""))</a:t>
            </a:r>
            <a:endParaRPr lang="zh-CN" altLang="en-US" sz="1200">
              <a:solidFill>
                <a:schemeClr val="tx1">
                  <a:lumMod val="75000"/>
                  <a:lumOff val="25000"/>
                </a:schemeClr>
              </a:solidFill>
            </a:endParaRPr>
          </a:p>
          <a:p>
            <a:r>
              <a:rPr lang="zh-CN" altLang="en-US" sz="1200">
                <a:solidFill>
                  <a:schemeClr val="tx1">
                    <a:lumMod val="75000"/>
                    <a:lumOff val="25000"/>
                  </a:schemeClr>
                </a:solidFill>
              </a:rPr>
              <a:t>      //用空格代替集合中的逗号</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replaceData=firstdata.map(_.replaceAll(","," "))</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temp = replaceData(0).split(" ")</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label=temp(0).toInt</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features = temp.slice(1,temp.size-1)</a:t>
            </a:r>
            <a:endParaRPr lang="zh-CN" altLang="en-US" sz="1200">
              <a:solidFill>
                <a:schemeClr val="tx1">
                  <a:lumMod val="75000"/>
                  <a:lumOff val="25000"/>
                </a:schemeClr>
              </a:solidFill>
            </a:endParaRPr>
          </a:p>
          <a:p>
            <a:r>
              <a:rPr lang="zh-CN" altLang="en-US" sz="1200">
                <a:solidFill>
                  <a:schemeClr val="tx1">
                    <a:lumMod val="75000"/>
                    <a:lumOff val="25000"/>
                  </a:schemeClr>
                </a:solidFill>
              </a:rPr>
              <a:t>        .map(_.hashCode)</a:t>
            </a:r>
            <a:endParaRPr lang="zh-CN" altLang="en-US" sz="1200">
              <a:solidFill>
                <a:schemeClr val="tx1">
                  <a:lumMod val="75000"/>
                  <a:lumOff val="25000"/>
                </a:schemeClr>
              </a:solidFill>
            </a:endParaRPr>
          </a:p>
          <a:p>
            <a:r>
              <a:rPr lang="zh-CN" altLang="en-US" sz="1200">
                <a:solidFill>
                  <a:schemeClr val="tx1">
                    <a:lumMod val="75000"/>
                    <a:lumOff val="25000"/>
                  </a:schemeClr>
                </a:solidFill>
              </a:rPr>
              <a:t>        .map(x =&gt; x.toDouble)</a:t>
            </a:r>
            <a:endParaRPr lang="zh-CN" altLang="en-US" sz="1200">
              <a:solidFill>
                <a:schemeClr val="tx1">
                  <a:lumMod val="75000"/>
                  <a:lumOff val="25000"/>
                </a:schemeClr>
              </a:solidFill>
            </a:endParaRPr>
          </a:p>
          <a:p>
            <a:r>
              <a:rPr lang="zh-CN" altLang="en-US" sz="1200">
                <a:solidFill>
                  <a:schemeClr val="tx1">
                    <a:lumMod val="75000"/>
                    <a:lumOff val="25000"/>
                  </a:schemeClr>
                </a:solidFill>
              </a:rPr>
              <a:t>      LabeledPoint(label,Vectors.dense(features))</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p:txBody>
      </p:sp>
      <p:sp>
        <p:nvSpPr>
          <p:cNvPr id="15" name="文本框 14"/>
          <p:cNvSpPr txBox="1"/>
          <p:nvPr/>
        </p:nvSpPr>
        <p:spPr>
          <a:xfrm>
            <a:off x="245745" y="2955290"/>
            <a:ext cx="394970" cy="1476375"/>
          </a:xfrm>
          <a:prstGeom prst="rect">
            <a:avLst/>
          </a:prstGeom>
          <a:noFill/>
        </p:spPr>
        <p:txBody>
          <a:bodyPr wrap="square" rtlCol="0">
            <a:spAutoFit/>
          </a:bodyPr>
          <a:p>
            <a:r>
              <a:rPr lang="zh-CN" altLang="en-US"/>
              <a:t>第二页代码</a:t>
            </a:r>
            <a:endParaRPr lang="zh-CN" altLang="en-US"/>
          </a:p>
        </p:txBody>
      </p:sp>
      <p:sp>
        <p:nvSpPr>
          <p:cNvPr id="2" name="文本框 1"/>
          <p:cNvSpPr txBox="1"/>
          <p:nvPr/>
        </p:nvSpPr>
        <p:spPr>
          <a:xfrm>
            <a:off x="4783455" y="1231900"/>
            <a:ext cx="4140000" cy="4523105"/>
          </a:xfrm>
          <a:prstGeom prst="rect">
            <a:avLst/>
          </a:prstGeom>
          <a:noFill/>
        </p:spPr>
        <p:txBody>
          <a:bodyPr wrap="square" rtlCol="0">
            <a:spAutoFit/>
          </a:bodyPr>
          <a:p>
            <a:r>
              <a:rPr lang="zh-CN" altLang="en-US" sz="1200">
                <a:solidFill>
                  <a:schemeClr val="tx1">
                    <a:lumMod val="75000"/>
                    <a:lumOff val="25000"/>
                  </a:schemeClr>
                </a:solidFill>
              </a:rPr>
              <a:t>//按照3:2的比例将数据随机分为训练集和测试集</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splits = data.randomSplit(Array(0.8,0.2),seed = 11L)</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traning = splits(0).cache()</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test = splits(1)</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//训练二元分类的logistic回归模型</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model = new LogisticRegressionWithLBFGS().setNumClasses(2).run(traning)</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//预测测试样本的类别</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predictionAndLabels = test.map{</a:t>
            </a:r>
            <a:endParaRPr lang="zh-CN" altLang="en-US" sz="1200">
              <a:solidFill>
                <a:schemeClr val="tx1">
                  <a:lumMod val="75000"/>
                  <a:lumOff val="25000"/>
                </a:schemeClr>
              </a:solidFill>
            </a:endParaRPr>
          </a:p>
          <a:p>
            <a:r>
              <a:rPr lang="zh-CN" altLang="en-US" sz="1200">
                <a:solidFill>
                  <a:schemeClr val="tx1">
                    <a:lumMod val="75000"/>
                    <a:lumOff val="25000"/>
                  </a:schemeClr>
                </a:solidFill>
              </a:rPr>
              <a:t>      case LabeledPoint(label,features) =&gt;</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prediction = model.predict(features)</a:t>
            </a:r>
            <a:endParaRPr lang="zh-CN" altLang="en-US" sz="1200">
              <a:solidFill>
                <a:schemeClr val="tx1">
                  <a:lumMod val="75000"/>
                  <a:lumOff val="25000"/>
                </a:schemeClr>
              </a:solidFill>
            </a:endParaRPr>
          </a:p>
          <a:p>
            <a:r>
              <a:rPr lang="zh-CN" altLang="en-US" sz="1200">
                <a:solidFill>
                  <a:schemeClr val="tx1">
                    <a:lumMod val="75000"/>
                    <a:lumOff val="25000"/>
                  </a:schemeClr>
                </a:solidFill>
              </a:rPr>
              <a:t>        (prediction,label)</a:t>
            </a:r>
            <a:endParaRPr lang="zh-CN" altLang="en-US" sz="1200">
              <a:solidFill>
                <a:schemeClr val="tx1">
                  <a:lumMod val="75000"/>
                  <a:lumOff val="25000"/>
                </a:schemeClr>
              </a:solidFill>
            </a:endParaRPr>
          </a:p>
          <a:p>
            <a:r>
              <a:rPr lang="zh-CN" altLang="en-US" sz="1200">
                <a:solidFill>
                  <a:schemeClr val="tx1">
                    <a:lumMod val="75000"/>
                    <a:lumOff val="25000"/>
                  </a:schemeClr>
                </a:solidFill>
              </a:rPr>
              <a:t>    }</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//输出模型在样本上的准确率</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metrics = new BinaryClassificationMetrics(predictionAndLabels)</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auRoc = metrics.areaUnderROC()</a:t>
            </a:r>
            <a:endParaRPr lang="zh-CN" altLang="en-US" sz="1200">
              <a:solidFill>
                <a:schemeClr val="tx1">
                  <a:lumMod val="75000"/>
                  <a:lumOff val="25000"/>
                </a:schemeClr>
              </a:solidFill>
            </a:endParaRPr>
          </a:p>
          <a:p>
            <a:r>
              <a:rPr lang="zh-CN" altLang="en-US" sz="1200">
                <a:solidFill>
                  <a:schemeClr val="tx1">
                    <a:lumMod val="75000"/>
                    <a:lumOff val="25000"/>
                  </a:schemeClr>
                </a:solidFill>
              </a:rPr>
              <a:t>    //打印准确率</a:t>
            </a:r>
            <a:endParaRPr lang="zh-CN" altLang="en-US" sz="1200">
              <a:solidFill>
                <a:schemeClr val="tx1">
                  <a:lumMod val="75000"/>
                  <a:lumOff val="25000"/>
                </a:schemeClr>
              </a:solidFill>
            </a:endParaRPr>
          </a:p>
          <a:p>
            <a:r>
              <a:rPr lang="zh-CN" altLang="en-US" sz="1200">
                <a:solidFill>
                  <a:schemeClr val="tx1">
                    <a:lumMod val="75000"/>
                    <a:lumOff val="25000"/>
                  </a:schemeClr>
                </a:solidFill>
              </a:rPr>
              <a:t>    println("Area under Roc =" + auRoc)</a:t>
            </a:r>
            <a:endParaRPr lang="zh-CN" altLang="en-US" sz="1200">
              <a:solidFill>
                <a:schemeClr val="tx1">
                  <a:lumMod val="75000"/>
                  <a:lumOff val="25000"/>
                </a:schemeClr>
              </a:solidFill>
            </a:endParaRPr>
          </a:p>
        </p:txBody>
      </p:sp>
      <p:cxnSp>
        <p:nvCxnSpPr>
          <p:cNvPr id="12" name="直接连接符 11"/>
          <p:cNvCxnSpPr/>
          <p:nvPr/>
        </p:nvCxnSpPr>
        <p:spPr>
          <a:xfrm>
            <a:off x="4783455" y="1050290"/>
            <a:ext cx="0" cy="4886325"/>
          </a:xfrm>
          <a:prstGeom prst="line">
            <a:avLst/>
          </a:prstGeom>
          <a:ln>
            <a:solidFill>
              <a:srgbClr val="3D89B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矩形 13"/>
          <p:cNvSpPr/>
          <p:nvPr/>
        </p:nvSpPr>
        <p:spPr>
          <a:xfrm>
            <a:off x="403860" y="2349500"/>
            <a:ext cx="8193405" cy="1198880"/>
          </a:xfrm>
          <a:prstGeom prst="rect">
            <a:avLst/>
          </a:prstGeom>
        </p:spPr>
        <p:txBody>
          <a:bodyPr wrap="square">
            <a:spAutoFit/>
          </a:bodyPr>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p:txBody>
      </p:sp>
      <p:sp>
        <p:nvSpPr>
          <p:cNvPr id="13" name="文本框 12"/>
          <p:cNvSpPr txBox="1"/>
          <p:nvPr/>
        </p:nvSpPr>
        <p:spPr>
          <a:xfrm>
            <a:off x="403860" y="1050290"/>
            <a:ext cx="1998980" cy="337185"/>
          </a:xfrm>
          <a:prstGeom prst="rect">
            <a:avLst/>
          </a:prstGeom>
          <a:noFill/>
        </p:spPr>
        <p:txBody>
          <a:bodyPr wrap="square" rtlCol="0">
            <a:spAutoFit/>
          </a:bodyPr>
          <a:p>
            <a:r>
              <a:rPr lang="zh-CN" altLang="en-US" sz="1600">
                <a:solidFill>
                  <a:schemeClr val="tx1">
                    <a:lumMod val="75000"/>
                    <a:lumOff val="25000"/>
                  </a:schemeClr>
                </a:solidFill>
                <a:cs typeface="+mn-lt"/>
              </a:rPr>
              <a:t>（</a:t>
            </a:r>
            <a:r>
              <a:rPr lang="en-US" altLang="zh-CN" sz="1600">
                <a:solidFill>
                  <a:schemeClr val="tx1">
                    <a:lumMod val="75000"/>
                    <a:lumOff val="25000"/>
                  </a:schemeClr>
                </a:solidFill>
                <a:cs typeface="+mn-lt"/>
              </a:rPr>
              <a:t>3</a:t>
            </a:r>
            <a:r>
              <a:rPr lang="zh-CN" altLang="en-US" sz="1600">
                <a:solidFill>
                  <a:schemeClr val="tx1">
                    <a:lumMod val="75000"/>
                    <a:lumOff val="25000"/>
                  </a:schemeClr>
                </a:solidFill>
                <a:cs typeface="+mn-lt"/>
              </a:rPr>
              <a:t>）代码实例：</a:t>
            </a:r>
            <a:endParaRPr lang="zh-CN" altLang="en-US" sz="1600">
              <a:solidFill>
                <a:schemeClr val="tx1">
                  <a:lumMod val="75000"/>
                  <a:lumOff val="25000"/>
                </a:schemeClr>
              </a:solidFill>
              <a:cs typeface="+mn-lt"/>
            </a:endParaRPr>
          </a:p>
        </p:txBody>
      </p:sp>
      <p:sp>
        <p:nvSpPr>
          <p:cNvPr id="2" name="文本框 1"/>
          <p:cNvSpPr txBox="1"/>
          <p:nvPr/>
        </p:nvSpPr>
        <p:spPr>
          <a:xfrm>
            <a:off x="982980" y="3017520"/>
            <a:ext cx="394970" cy="1476375"/>
          </a:xfrm>
          <a:prstGeom prst="rect">
            <a:avLst/>
          </a:prstGeom>
          <a:noFill/>
        </p:spPr>
        <p:txBody>
          <a:bodyPr wrap="square" rtlCol="0">
            <a:spAutoFit/>
          </a:bodyPr>
          <a:p>
            <a:r>
              <a:rPr lang="zh-CN" altLang="en-US"/>
              <a:t>第三页代码</a:t>
            </a:r>
            <a:endParaRPr lang="zh-CN" altLang="en-US"/>
          </a:p>
        </p:txBody>
      </p:sp>
      <p:sp>
        <p:nvSpPr>
          <p:cNvPr id="12" name="文本框 11"/>
          <p:cNvSpPr txBox="1"/>
          <p:nvPr/>
        </p:nvSpPr>
        <p:spPr>
          <a:xfrm>
            <a:off x="2036445" y="1494155"/>
            <a:ext cx="5760000" cy="4523105"/>
          </a:xfrm>
          <a:prstGeom prst="rect">
            <a:avLst/>
          </a:prstGeom>
          <a:noFill/>
        </p:spPr>
        <p:txBody>
          <a:bodyPr wrap="square" rtlCol="0">
            <a:spAutoFit/>
          </a:bodyPr>
          <a:p>
            <a:r>
              <a:rPr lang="zh-CN" altLang="en-US" sz="1200">
                <a:solidFill>
                  <a:schemeClr val="tx1">
                    <a:lumMod val="75000"/>
                    <a:lumOff val="25000"/>
                  </a:schemeClr>
                </a:solidFill>
              </a:rPr>
              <a:t>//计算统计分类耗时</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endTime = System.currentTimeMillis()</a:t>
            </a:r>
            <a:endParaRPr lang="zh-CN" altLang="en-US" sz="1200">
              <a:solidFill>
                <a:schemeClr val="tx1">
                  <a:lumMod val="75000"/>
                  <a:lumOff val="25000"/>
                </a:schemeClr>
              </a:solidFill>
            </a:endParaRPr>
          </a:p>
          <a:p>
            <a:r>
              <a:rPr lang="zh-CN" altLang="en-US" sz="1200">
                <a:solidFill>
                  <a:schemeClr val="tx1">
                    <a:lumMod val="75000"/>
                    <a:lumOff val="25000"/>
                  </a:schemeClr>
                </a:solidFill>
              </a:rPr>
              <a:t>    println("endtime:"+endTime)</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timeConsuming = endTime - startTime</a:t>
            </a:r>
            <a:endParaRPr lang="zh-CN" altLang="en-US" sz="1200">
              <a:solidFill>
                <a:schemeClr val="tx1">
                  <a:lumMod val="75000"/>
                  <a:lumOff val="25000"/>
                </a:schemeClr>
              </a:solidFill>
            </a:endParaRPr>
          </a:p>
          <a:p>
            <a:r>
              <a:rPr lang="zh-CN" altLang="en-US" sz="1200">
                <a:solidFill>
                  <a:schemeClr val="tx1">
                    <a:lumMod val="75000"/>
                    <a:lumOff val="25000"/>
                  </a:schemeClr>
                </a:solidFill>
              </a:rPr>
              <a:t>    println("timeConsuming:"+timeConsuming)</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//输出逻辑回归权重最大的前5个特征</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weights = (1 to model.numFeatures) zip model.weights.toArray</a:t>
            </a:r>
            <a:endParaRPr lang="zh-CN" altLang="en-US" sz="1200">
              <a:solidFill>
                <a:schemeClr val="tx1">
                  <a:lumMod val="75000"/>
                  <a:lumOff val="25000"/>
                </a:schemeClr>
              </a:solidFill>
            </a:endParaRPr>
          </a:p>
          <a:p>
            <a:r>
              <a:rPr lang="zh-CN" altLang="en-US" sz="1200">
                <a:solidFill>
                  <a:schemeClr val="tx1">
                    <a:lumMod val="75000"/>
                    <a:lumOff val="25000"/>
                  </a:schemeClr>
                </a:solidFill>
              </a:rPr>
              <a:t>    println("Top 5 features:")</a:t>
            </a:r>
            <a:endParaRPr lang="zh-CN" altLang="en-US" sz="1200">
              <a:solidFill>
                <a:schemeClr val="tx1">
                  <a:lumMod val="75000"/>
                  <a:lumOff val="25000"/>
                </a:schemeClr>
              </a:solidFill>
            </a:endParaRPr>
          </a:p>
          <a:p>
            <a:r>
              <a:rPr lang="zh-CN" altLang="en-US" sz="1200">
                <a:solidFill>
                  <a:schemeClr val="tx1">
                    <a:lumMod val="75000"/>
                    <a:lumOff val="25000"/>
                  </a:schemeClr>
                </a:solidFill>
              </a:rPr>
              <a:t>    weights.sortBy(-_._2).take(5).foreach{case(k,w) =&gt;</a:t>
            </a:r>
            <a:endParaRPr lang="zh-CN" altLang="en-US" sz="1200">
              <a:solidFill>
                <a:schemeClr val="tx1">
                  <a:lumMod val="75000"/>
                  <a:lumOff val="25000"/>
                </a:schemeClr>
              </a:solidFill>
            </a:endParaRPr>
          </a:p>
          <a:p>
            <a:r>
              <a:rPr lang="zh-CN" altLang="en-US" sz="1200">
                <a:solidFill>
                  <a:schemeClr val="tx1">
                    <a:lumMod val="75000"/>
                    <a:lumOff val="25000"/>
                  </a:schemeClr>
                </a:solidFill>
              </a:rPr>
              <a:t>      println("Feature " + k + " = " + w)</a:t>
            </a:r>
            <a:endParaRPr lang="zh-CN" altLang="en-US" sz="1200">
              <a:solidFill>
                <a:schemeClr val="tx1">
                  <a:lumMod val="75000"/>
                  <a:lumOff val="25000"/>
                </a:schemeClr>
              </a:solidFill>
            </a:endParaRPr>
          </a:p>
          <a:p>
            <a:r>
              <a:rPr lang="zh-CN" altLang="en-US" sz="1200">
                <a:solidFill>
                  <a:schemeClr val="tx1">
                    <a:lumMod val="75000"/>
                    <a:lumOff val="25000"/>
                  </a:schemeClr>
                </a:solidFill>
              </a:rPr>
              <a:t>    }</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//保存训练好模型</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modelPath = "hdfs://master:8020/output/"</a:t>
            </a:r>
            <a:endParaRPr lang="zh-CN" altLang="en-US" sz="1200">
              <a:solidFill>
                <a:schemeClr val="tx1">
                  <a:lumMod val="75000"/>
                  <a:lumOff val="25000"/>
                </a:schemeClr>
              </a:solidFill>
            </a:endParaRPr>
          </a:p>
          <a:p>
            <a:r>
              <a:rPr lang="zh-CN" altLang="en-US" sz="1200">
                <a:solidFill>
                  <a:schemeClr val="tx1">
                    <a:lumMod val="75000"/>
                    <a:lumOff val="25000"/>
                  </a:schemeClr>
                </a:solidFill>
              </a:rPr>
              <a:t>    model.save(sc, modelPath)</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sameModel = LogisticRegressionModel.load(sc,modelPath)</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//关闭程序</a:t>
            </a:r>
            <a:endParaRPr lang="zh-CN" altLang="en-US" sz="1200">
              <a:solidFill>
                <a:schemeClr val="tx1">
                  <a:lumMod val="75000"/>
                  <a:lumOff val="25000"/>
                </a:schemeClr>
              </a:solidFill>
            </a:endParaRPr>
          </a:p>
          <a:p>
            <a:r>
              <a:rPr lang="zh-CN" altLang="en-US" sz="1200">
                <a:solidFill>
                  <a:schemeClr val="tx1">
                    <a:lumMod val="75000"/>
                    <a:lumOff val="25000"/>
                  </a:schemeClr>
                </a:solidFill>
              </a:rPr>
              <a:t>    sc.stop()</a:t>
            </a:r>
            <a:endParaRPr lang="zh-CN" altLang="en-US" sz="1200">
              <a:solidFill>
                <a:schemeClr val="tx1">
                  <a:lumMod val="75000"/>
                  <a:lumOff val="25000"/>
                </a:schemeClr>
              </a:solidFill>
            </a:endParaRPr>
          </a:p>
          <a:p>
            <a:r>
              <a:rPr lang="zh-CN" altLang="en-US" sz="1200">
                <a:solidFill>
                  <a:schemeClr val="tx1">
                    <a:lumMod val="75000"/>
                    <a:lumOff val="25000"/>
                  </a:schemeClr>
                </a:solidFill>
              </a:rPr>
              <a:t>  }</a:t>
            </a:r>
            <a:endParaRPr lang="zh-CN" altLang="en-US" sz="1200">
              <a:solidFill>
                <a:schemeClr val="tx1">
                  <a:lumMod val="75000"/>
                  <a:lumOff val="25000"/>
                </a:schemeClr>
              </a:solidFill>
            </a:endParaRPr>
          </a:p>
          <a:p>
            <a:r>
              <a:rPr lang="zh-CN" altLang="en-US" sz="1200">
                <a:solidFill>
                  <a:schemeClr val="tx1">
                    <a:lumMod val="75000"/>
                    <a:lumOff val="25000"/>
                  </a:schemeClr>
                </a:solidFill>
              </a:rPr>
              <a:t>}</a:t>
            </a:r>
            <a:endParaRPr lang="zh-CN" altLang="en-US" sz="120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680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矩形 13"/>
          <p:cNvSpPr/>
          <p:nvPr/>
        </p:nvSpPr>
        <p:spPr>
          <a:xfrm>
            <a:off x="403860" y="2349500"/>
            <a:ext cx="8193405" cy="1198880"/>
          </a:xfrm>
          <a:prstGeom prst="rect">
            <a:avLst/>
          </a:prstGeom>
        </p:spPr>
        <p:txBody>
          <a:bodyPr wrap="square">
            <a:spAutoFit/>
          </a:bodyPr>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p:txBody>
      </p:sp>
      <p:sp>
        <p:nvSpPr>
          <p:cNvPr id="13" name="文本框 12"/>
          <p:cNvSpPr txBox="1"/>
          <p:nvPr/>
        </p:nvSpPr>
        <p:spPr>
          <a:xfrm>
            <a:off x="403860" y="1050290"/>
            <a:ext cx="1998980" cy="337185"/>
          </a:xfrm>
          <a:prstGeom prst="rect">
            <a:avLst/>
          </a:prstGeom>
          <a:noFill/>
        </p:spPr>
        <p:txBody>
          <a:bodyPr wrap="square" rtlCol="0">
            <a:spAutoFit/>
          </a:bodyPr>
          <a:p>
            <a:r>
              <a:rPr lang="zh-CN" altLang="en-US" sz="1600">
                <a:solidFill>
                  <a:schemeClr val="tx1">
                    <a:lumMod val="75000"/>
                    <a:lumOff val="25000"/>
                  </a:schemeClr>
                </a:solidFill>
                <a:cs typeface="+mn-lt"/>
              </a:rPr>
              <a:t>（</a:t>
            </a:r>
            <a:r>
              <a:rPr lang="en-US" altLang="zh-CN" sz="1600">
                <a:solidFill>
                  <a:schemeClr val="tx1">
                    <a:lumMod val="75000"/>
                    <a:lumOff val="25000"/>
                  </a:schemeClr>
                </a:solidFill>
                <a:cs typeface="+mn-lt"/>
              </a:rPr>
              <a:t>4</a:t>
            </a:r>
            <a:r>
              <a:rPr lang="zh-CN" altLang="en-US" sz="1600">
                <a:solidFill>
                  <a:schemeClr val="tx1">
                    <a:lumMod val="75000"/>
                    <a:lumOff val="25000"/>
                  </a:schemeClr>
                </a:solidFill>
                <a:cs typeface="+mn-lt"/>
              </a:rPr>
              <a:t>）服务器运行：</a:t>
            </a:r>
            <a:endParaRPr lang="zh-CN" altLang="en-US" sz="1600">
              <a:solidFill>
                <a:schemeClr val="tx1">
                  <a:lumMod val="75000"/>
                  <a:lumOff val="25000"/>
                </a:schemeClr>
              </a:solidFill>
              <a:cs typeface="+mn-lt"/>
            </a:endParaRPr>
          </a:p>
        </p:txBody>
      </p:sp>
      <p:pic>
        <p:nvPicPr>
          <p:cNvPr id="2" name="图片 1"/>
          <p:cNvPicPr>
            <a:picLocks noChangeAspect="1"/>
          </p:cNvPicPr>
          <p:nvPr/>
        </p:nvPicPr>
        <p:blipFill>
          <a:blip r:embed="rId5"/>
          <a:stretch>
            <a:fillRect/>
          </a:stretch>
        </p:blipFill>
        <p:spPr>
          <a:xfrm>
            <a:off x="442595" y="1628775"/>
            <a:ext cx="5683690" cy="3600000"/>
          </a:xfrm>
          <a:prstGeom prst="rect">
            <a:avLst/>
          </a:prstGeom>
        </p:spPr>
      </p:pic>
      <p:sp>
        <p:nvSpPr>
          <p:cNvPr id="12" name="文本框 11"/>
          <p:cNvSpPr txBox="1"/>
          <p:nvPr/>
        </p:nvSpPr>
        <p:spPr>
          <a:xfrm>
            <a:off x="6126480" y="1874520"/>
            <a:ext cx="2710180" cy="3107690"/>
          </a:xfrm>
          <a:prstGeom prst="rect">
            <a:avLst/>
          </a:prstGeom>
          <a:noFill/>
        </p:spPr>
        <p:txBody>
          <a:bodyPr wrap="square" rtlCol="0">
            <a:spAutoFit/>
          </a:bodyPr>
          <a:p>
            <a:pPr marL="171450" indent="-171450">
              <a:buFont typeface="Wingdings" panose="05000000000000000000" charset="0"/>
              <a:buChar char=""/>
            </a:pPr>
            <a:r>
              <a:rPr lang="zh-CN" altLang="en-US" sz="1400"/>
              <a:t>菜单：File-&gt;project stucture 。</a:t>
            </a:r>
            <a:endParaRPr lang="zh-CN" altLang="en-US" sz="1400"/>
          </a:p>
          <a:p>
            <a:pPr marL="171450" indent="-171450">
              <a:buFont typeface="Wingdings" panose="05000000000000000000" charset="0"/>
              <a:buChar char=""/>
            </a:pPr>
            <a:r>
              <a:rPr lang="zh-CN" altLang="en-US" sz="1400"/>
              <a:t>在弹窗最左侧选中Artifacts-&gt;左数第二个区域点击"+",选择jar，然后选择from modules with dependencies，然后会有配置窗口出现，配置完成后，勾选Build On make (make 项目的时候会自动输出jar)-&gt;保存设置。（如图所示）。</a:t>
            </a:r>
            <a:endParaRPr lang="zh-CN" altLang="en-US" sz="1400"/>
          </a:p>
          <a:p>
            <a:pPr marL="171450" indent="-171450">
              <a:buFont typeface="Wingdings" panose="05000000000000000000" charset="0"/>
              <a:buChar char=""/>
            </a:pPr>
            <a:r>
              <a:rPr lang="zh-CN" altLang="en-US" sz="1400"/>
              <a:t>然后菜单：Build-&gt;make project。</a:t>
            </a:r>
            <a:endParaRPr lang="zh-CN" altLang="en-US" sz="1400"/>
          </a:p>
          <a:p>
            <a:pPr marL="171450" indent="-171450">
              <a:buFont typeface="Wingdings" panose="05000000000000000000" charset="0"/>
              <a:buChar char=""/>
            </a:pPr>
            <a:r>
              <a:rPr lang="zh-CN" altLang="en-US" sz="1400"/>
              <a:t>最后在项目目录下去找输出的jar包。</a:t>
            </a:r>
            <a:endParaRPr lang="zh-CN" altLang="en-US" sz="1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404049" y="1215595"/>
            <a:ext cx="8254176" cy="45679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452120" y="1259205"/>
            <a:ext cx="1466850" cy="368300"/>
          </a:xfrm>
          <a:prstGeom prst="rect">
            <a:avLst/>
          </a:prstGeom>
          <a:noFill/>
        </p:spPr>
        <p:txBody>
          <a:bodyPr wrap="none" rtlCol="0" anchor="t">
            <a:spAutoFit/>
          </a:bodyPr>
          <a:p>
            <a:r>
              <a:rPr lang="en-US" altLang="zh-CN" b="1" dirty="0">
                <a:solidFill>
                  <a:schemeClr val="bg1"/>
                </a:solidFill>
                <a:sym typeface="+mn-ea"/>
              </a:rPr>
              <a:t>5</a:t>
            </a:r>
            <a:r>
              <a:rPr lang="zh-CN" altLang="en-US" b="1" dirty="0">
                <a:solidFill>
                  <a:schemeClr val="bg1"/>
                </a:solidFill>
                <a:sym typeface="+mn-ea"/>
              </a:rPr>
              <a:t>、实验结果</a:t>
            </a:r>
            <a:endParaRPr lang="zh-CN" altLang="en-US"/>
          </a:p>
        </p:txBody>
      </p:sp>
      <p:pic>
        <p:nvPicPr>
          <p:cNvPr id="11" name="图片 10" descr="1"/>
          <p:cNvPicPr>
            <a:picLocks noChangeAspect="1"/>
          </p:cNvPicPr>
          <p:nvPr/>
        </p:nvPicPr>
        <p:blipFill>
          <a:blip r:embed="rId5">
            <a:lum contrast="-6000"/>
          </a:blip>
          <a:stretch>
            <a:fillRect/>
          </a:stretch>
        </p:blipFill>
        <p:spPr>
          <a:xfrm>
            <a:off x="570865" y="1774825"/>
            <a:ext cx="7920000" cy="3309000"/>
          </a:xfrm>
          <a:prstGeom prst="rect">
            <a:avLst/>
          </a:prstGeom>
          <a:effectLst>
            <a:outerShdw blurRad="50800" dist="50800" dir="5400000" algn="ctr" rotWithShape="0">
              <a:srgbClr val="F2F2F2">
                <a:alpha val="100000"/>
              </a:srgbClr>
            </a:outerShdw>
          </a:effectLst>
        </p:spPr>
      </p:pic>
      <p:sp>
        <p:nvSpPr>
          <p:cNvPr id="12" name="文本框 11"/>
          <p:cNvSpPr txBox="1"/>
          <p:nvPr/>
        </p:nvSpPr>
        <p:spPr>
          <a:xfrm>
            <a:off x="403860" y="5166995"/>
            <a:ext cx="8253730" cy="829945"/>
          </a:xfrm>
          <a:prstGeom prst="rect">
            <a:avLst/>
          </a:prstGeom>
          <a:noFill/>
        </p:spPr>
        <p:txBody>
          <a:bodyPr wrap="square" rtlCol="0">
            <a:spAutoFit/>
          </a:bodyPr>
          <a:p>
            <a:pPr>
              <a:lnSpc>
                <a:spcPct val="150000"/>
              </a:lnSpc>
            </a:pPr>
            <a:r>
              <a:rPr lang="zh-CN" altLang="en-US" sz="1600"/>
              <a:t>由图可知，该分类模型准确率约为71.2%，耗时为23579毫秒，权重最大的前五个特征为第5、6、11、12、13个特征。</a:t>
            </a:r>
            <a:endParaRPr lang="zh-CN" altLang="en-US" sz="16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64073" y="2145106"/>
            <a:ext cx="7961879" cy="3914341"/>
          </a:xfrm>
          <a:prstGeom prst="rect">
            <a:avLst/>
          </a:prstGeom>
        </p:spPr>
        <p:txBody>
          <a:bodyPr wrap="square">
            <a:spAutoFit/>
          </a:bodyPr>
          <a:lstStyle/>
          <a:p>
            <a:pPr>
              <a:lnSpc>
                <a:spcPts val="2500"/>
              </a:lnSpc>
            </a:pPr>
            <a:r>
              <a:rPr lang="en-US" altLang="zh-CN" dirty="0">
                <a:solidFill>
                  <a:schemeClr val="bg1"/>
                </a:solidFill>
              </a:rPr>
              <a:t>1</a:t>
            </a:r>
            <a:r>
              <a:rPr lang="zh-CN" altLang="zh-CN" dirty="0">
                <a:solidFill>
                  <a:schemeClr val="bg1"/>
                </a:solidFill>
              </a:rPr>
              <a:t>．简述对用户画像的认识。</a:t>
            </a:r>
            <a:endParaRPr lang="zh-CN" altLang="zh-CN" dirty="0">
              <a:solidFill>
                <a:schemeClr val="bg1"/>
              </a:solidFill>
            </a:endParaRPr>
          </a:p>
          <a:p>
            <a:pPr>
              <a:lnSpc>
                <a:spcPts val="2500"/>
              </a:lnSpc>
            </a:pPr>
            <a:r>
              <a:rPr lang="en-US" altLang="zh-CN" dirty="0">
                <a:solidFill>
                  <a:schemeClr val="bg1"/>
                </a:solidFill>
              </a:rPr>
              <a:t>2</a:t>
            </a:r>
            <a:r>
              <a:rPr lang="zh-CN" altLang="zh-CN" dirty="0">
                <a:solidFill>
                  <a:schemeClr val="bg1"/>
                </a:solidFill>
              </a:rPr>
              <a:t>．简述构建用户画像的主要流程。</a:t>
            </a:r>
            <a:endParaRPr lang="zh-CN" altLang="zh-CN" dirty="0">
              <a:solidFill>
                <a:schemeClr val="bg1"/>
              </a:solidFill>
            </a:endParaRPr>
          </a:p>
          <a:p>
            <a:pPr>
              <a:lnSpc>
                <a:spcPts val="2500"/>
              </a:lnSpc>
            </a:pPr>
            <a:r>
              <a:rPr lang="en-US" altLang="zh-CN" dirty="0">
                <a:solidFill>
                  <a:schemeClr val="bg1"/>
                </a:solidFill>
              </a:rPr>
              <a:t>3</a:t>
            </a:r>
            <a:r>
              <a:rPr lang="zh-CN" altLang="zh-CN" dirty="0">
                <a:solidFill>
                  <a:schemeClr val="bg1"/>
                </a:solidFill>
              </a:rPr>
              <a:t>．个性化推荐系统的性能可以通过哪些标准来判定？</a:t>
            </a:r>
            <a:endParaRPr lang="zh-CN" altLang="zh-CN" dirty="0">
              <a:solidFill>
                <a:schemeClr val="bg1"/>
              </a:solidFill>
            </a:endParaRPr>
          </a:p>
          <a:p>
            <a:pPr>
              <a:lnSpc>
                <a:spcPts val="2500"/>
              </a:lnSpc>
            </a:pPr>
            <a:r>
              <a:rPr lang="en-US" altLang="zh-CN" dirty="0">
                <a:solidFill>
                  <a:schemeClr val="bg1"/>
                </a:solidFill>
              </a:rPr>
              <a:t>4</a:t>
            </a:r>
            <a:r>
              <a:rPr lang="zh-CN" altLang="zh-CN" dirty="0">
                <a:solidFill>
                  <a:schemeClr val="bg1"/>
                </a:solidFill>
              </a:rPr>
              <a:t>．简述对广告点击率计算公式的理解。</a:t>
            </a:r>
            <a:endParaRPr lang="zh-CN" altLang="zh-CN" dirty="0">
              <a:solidFill>
                <a:schemeClr val="bg1"/>
              </a:solidFill>
            </a:endParaRPr>
          </a:p>
          <a:p>
            <a:pPr>
              <a:lnSpc>
                <a:spcPts val="2500"/>
              </a:lnSpc>
            </a:pPr>
            <a:r>
              <a:rPr lang="en-US" altLang="zh-CN" dirty="0">
                <a:solidFill>
                  <a:schemeClr val="bg1"/>
                </a:solidFill>
              </a:rPr>
              <a:t>5</a:t>
            </a:r>
            <a:r>
              <a:rPr lang="zh-CN" altLang="zh-CN" dirty="0">
                <a:solidFill>
                  <a:schemeClr val="bg1"/>
                </a:solidFill>
              </a:rPr>
              <a:t>．影响广告点击率的因素有哪些？</a:t>
            </a:r>
            <a:endParaRPr lang="zh-CN" altLang="zh-CN" dirty="0">
              <a:solidFill>
                <a:schemeClr val="bg1"/>
              </a:solidFill>
            </a:endParaRPr>
          </a:p>
          <a:p>
            <a:pPr>
              <a:lnSpc>
                <a:spcPts val="2500"/>
              </a:lnSpc>
            </a:pPr>
            <a:r>
              <a:rPr lang="en-US" altLang="zh-CN" dirty="0">
                <a:solidFill>
                  <a:schemeClr val="bg1"/>
                </a:solidFill>
              </a:rPr>
              <a:t>6</a:t>
            </a:r>
            <a:r>
              <a:rPr lang="zh-CN" altLang="zh-CN" dirty="0">
                <a:solidFill>
                  <a:schemeClr val="bg1"/>
                </a:solidFill>
              </a:rPr>
              <a:t>．广告点击预估的方法有哪些？</a:t>
            </a:r>
            <a:endParaRPr lang="zh-CN" altLang="zh-CN" dirty="0">
              <a:solidFill>
                <a:schemeClr val="bg1"/>
              </a:solidFill>
            </a:endParaRPr>
          </a:p>
          <a:p>
            <a:pPr>
              <a:lnSpc>
                <a:spcPts val="2500"/>
              </a:lnSpc>
            </a:pPr>
            <a:r>
              <a:rPr lang="en-US" altLang="zh-CN" dirty="0">
                <a:solidFill>
                  <a:schemeClr val="bg1"/>
                </a:solidFill>
              </a:rPr>
              <a:t>7</a:t>
            </a:r>
            <a:r>
              <a:rPr lang="zh-CN" altLang="zh-CN" dirty="0">
                <a:solidFill>
                  <a:schemeClr val="bg1"/>
                </a:solidFill>
              </a:rPr>
              <a:t>．分别简述基于位置的广告推荐的两种形式。</a:t>
            </a:r>
            <a:endParaRPr lang="zh-CN" altLang="zh-CN" dirty="0">
              <a:solidFill>
                <a:schemeClr val="bg1"/>
              </a:solidFill>
            </a:endParaRPr>
          </a:p>
          <a:p>
            <a:pPr>
              <a:lnSpc>
                <a:spcPts val="2500"/>
              </a:lnSpc>
            </a:pPr>
            <a:r>
              <a:rPr lang="en-US" altLang="zh-CN" dirty="0">
                <a:solidFill>
                  <a:schemeClr val="bg1"/>
                </a:solidFill>
              </a:rPr>
              <a:t>8</a:t>
            </a:r>
            <a:r>
              <a:rPr lang="zh-CN" altLang="zh-CN" dirty="0">
                <a:solidFill>
                  <a:schemeClr val="bg1"/>
                </a:solidFill>
              </a:rPr>
              <a:t>．简述互联网金融的概念。</a:t>
            </a:r>
            <a:endParaRPr lang="zh-CN" altLang="zh-CN" dirty="0">
              <a:solidFill>
                <a:schemeClr val="bg1"/>
              </a:solidFill>
            </a:endParaRPr>
          </a:p>
          <a:p>
            <a:pPr>
              <a:lnSpc>
                <a:spcPts val="2500"/>
              </a:lnSpc>
            </a:pPr>
            <a:r>
              <a:rPr lang="en-US" altLang="zh-CN" dirty="0">
                <a:solidFill>
                  <a:schemeClr val="bg1"/>
                </a:solidFill>
              </a:rPr>
              <a:t>9</a:t>
            </a:r>
            <a:r>
              <a:rPr lang="zh-CN" altLang="zh-CN" dirty="0">
                <a:solidFill>
                  <a:schemeClr val="bg1"/>
                </a:solidFill>
              </a:rPr>
              <a:t>．简述大数据在互联网金融的应用方向。</a:t>
            </a:r>
            <a:endParaRPr lang="zh-CN" altLang="zh-CN" dirty="0">
              <a:solidFill>
                <a:schemeClr val="bg1"/>
              </a:solidFill>
            </a:endParaRPr>
          </a:p>
          <a:p>
            <a:pPr>
              <a:lnSpc>
                <a:spcPts val="2500"/>
              </a:lnSpc>
            </a:pPr>
            <a:r>
              <a:rPr lang="en-US" altLang="zh-CN" dirty="0">
                <a:solidFill>
                  <a:schemeClr val="bg1"/>
                </a:solidFill>
              </a:rPr>
              <a:t>10</a:t>
            </a:r>
            <a:r>
              <a:rPr lang="zh-CN" altLang="zh-CN" dirty="0">
                <a:solidFill>
                  <a:schemeClr val="bg1"/>
                </a:solidFill>
              </a:rPr>
              <a:t>．简述机器学习在大数据金融中的应用</a:t>
            </a:r>
            <a:endParaRPr lang="zh-CN" altLang="zh-CN" dirty="0">
              <a:solidFill>
                <a:schemeClr val="bg1"/>
              </a:solidFill>
            </a:endParaRPr>
          </a:p>
          <a:p>
            <a:pPr>
              <a:lnSpc>
                <a:spcPts val="2500"/>
              </a:lnSpc>
            </a:pPr>
            <a:r>
              <a:rPr lang="en-US" altLang="zh-CN" dirty="0">
                <a:solidFill>
                  <a:schemeClr val="bg1"/>
                </a:solidFill>
              </a:rPr>
              <a:t>11</a:t>
            </a:r>
            <a:r>
              <a:rPr lang="zh-CN" altLang="zh-CN" dirty="0">
                <a:solidFill>
                  <a:schemeClr val="bg1"/>
                </a:solidFill>
              </a:rPr>
              <a:t>．简述主流的信用评估算法有哪些。</a:t>
            </a:r>
            <a:endParaRPr lang="zh-CN" altLang="zh-CN" dirty="0">
              <a:solidFill>
                <a:schemeClr val="bg1"/>
              </a:solidFill>
            </a:endParaRPr>
          </a:p>
          <a:p>
            <a:pPr>
              <a:lnSpc>
                <a:spcPts val="2500"/>
              </a:lnSpc>
            </a:pPr>
            <a:r>
              <a:rPr lang="en-US" altLang="zh-CN" dirty="0">
                <a:solidFill>
                  <a:schemeClr val="bg1"/>
                </a:solidFill>
              </a:rPr>
              <a:t>12</a:t>
            </a:r>
            <a:r>
              <a:rPr lang="zh-CN" altLang="zh-CN" dirty="0">
                <a:solidFill>
                  <a:schemeClr val="bg1"/>
                </a:solidFill>
              </a:rPr>
              <a:t>．简述分类模型的评价体系。</a:t>
            </a:r>
            <a:endParaRPr lang="zh-CN" altLang="zh-CN" dirty="0">
              <a:solidFill>
                <a:schemeClr val="bg1"/>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截图20170629151432">
            <a:hlinkClick r:id="rId1" action="ppaction://hlinkfile"/>
          </p:cNvPr>
          <p:cNvPicPr>
            <a:picLocks noChangeAspect="1"/>
          </p:cNvPicPr>
          <p:nvPr/>
        </p:nvPicPr>
        <p:blipFill>
          <a:blip r:embed="rId2"/>
          <a:stretch>
            <a:fillRect/>
          </a:stretch>
        </p:blipFill>
        <p:spPr>
          <a:xfrm>
            <a:off x="512445" y="2703830"/>
            <a:ext cx="8007350" cy="3931920"/>
          </a:xfrm>
          <a:prstGeom prst="rect">
            <a:avLst/>
          </a:prstGeom>
        </p:spPr>
      </p:pic>
      <p:sp>
        <p:nvSpPr>
          <p:cNvPr id="2" name="文本框 1">
            <a:hlinkClick r:id="rId3"/>
          </p:cNvPr>
          <p:cNvSpPr txBox="1"/>
          <p:nvPr/>
        </p:nvSpPr>
        <p:spPr>
          <a:xfrm>
            <a:off x="323848" y="467919"/>
            <a:ext cx="8196037" cy="768350"/>
          </a:xfrm>
          <a:prstGeom prst="rect">
            <a:avLst/>
          </a:prstGeom>
          <a:noFill/>
        </p:spPr>
        <p:txBody>
          <a:bodyPr wrap="square" rtlCol="0">
            <a:spAutoFit/>
          </a:bodyPr>
          <a:lstStyle/>
          <a:p>
            <a:r>
              <a:rPr lang="zh-CN" sz="4400" b="1" dirty="0" smtClean="0">
                <a:solidFill>
                  <a:prstClr val="black">
                    <a:lumMod val="75000"/>
                    <a:lumOff val="25000"/>
                  </a:prstClr>
                </a:solidFill>
                <a:effectLst>
                  <a:outerShdw dist="38100" dir="5400000" algn="t" rotWithShape="0">
                    <a:prstClr val="black">
                      <a:alpha val="16000"/>
                    </a:prstClr>
                  </a:outerShdw>
                </a:effectLst>
              </a:rPr>
              <a:t>大数据实验平台：</a:t>
            </a:r>
            <a:r>
              <a:rPr lang="en-US" altLang="zh-CN" sz="4400" b="1" dirty="0" smtClean="0">
                <a:solidFill>
                  <a:prstClr val="black">
                    <a:lumMod val="75000"/>
                    <a:lumOff val="25000"/>
                  </a:prstClr>
                </a:solidFill>
                <a:effectLst>
                  <a:outerShdw dist="38100" dir="5400000" algn="t" rotWithShape="0">
                    <a:prstClr val="black">
                      <a:alpha val="16000"/>
                    </a:prstClr>
                  </a:outerShdw>
                </a:effectLst>
                <a:hlinkClick r:id="rId1" action="ppaction://hlinkfile"/>
              </a:rPr>
              <a:t>bd.cstor.cn</a:t>
            </a:r>
            <a:endParaRPr lang="en-US" altLang="zh-CN" sz="4400" b="1" dirty="0" smtClean="0">
              <a:solidFill>
                <a:prstClr val="black">
                  <a:lumMod val="75000"/>
                  <a:lumOff val="25000"/>
                </a:prstClr>
              </a:solidFill>
              <a:effectLst>
                <a:outerShdw dist="38100" dir="5400000" algn="t" rotWithShape="0">
                  <a:prstClr val="black">
                    <a:alpha val="16000"/>
                  </a:prstClr>
                </a:outerShdw>
              </a:effectLst>
            </a:endParaRPr>
          </a:p>
        </p:txBody>
      </p:sp>
      <p:sp>
        <p:nvSpPr>
          <p:cNvPr id="13" name="文本框 12">
            <a:hlinkClick r:id="rId3"/>
          </p:cNvPr>
          <p:cNvSpPr txBox="1"/>
          <p:nvPr/>
        </p:nvSpPr>
        <p:spPr>
          <a:xfrm>
            <a:off x="614045" y="1463040"/>
            <a:ext cx="6882765" cy="1014730"/>
          </a:xfrm>
          <a:prstGeom prst="rect">
            <a:avLst/>
          </a:prstGeom>
          <a:noFill/>
        </p:spPr>
        <p:txBody>
          <a:bodyPr wrap="square" rtlCol="0">
            <a:spAutoFit/>
          </a:bodyPr>
          <a:lstStyle/>
          <a:p>
            <a:r>
              <a:rPr lang="zh-CN" altLang="en-US" sz="1200" dirty="0" smtClean="0">
                <a:solidFill>
                  <a:prstClr val="black">
                    <a:lumMod val="65000"/>
                    <a:lumOff val="35000"/>
                  </a:prstClr>
                </a:solidFill>
              </a:rPr>
              <a:t>提供Hadoop、HBase、Hive、Spark、Storm等大数据集群实验环境和快速搭建服务</a:t>
            </a:r>
            <a:endParaRPr lang="zh-CN" altLang="en-US" sz="1200" dirty="0" smtClean="0">
              <a:solidFill>
                <a:prstClr val="black">
                  <a:lumMod val="65000"/>
                  <a:lumOff val="35000"/>
                </a:prstClr>
              </a:solidFill>
            </a:endParaRPr>
          </a:p>
          <a:p>
            <a:endParaRPr sz="1200" dirty="0" smtClean="0">
              <a:solidFill>
                <a:prstClr val="black">
                  <a:lumMod val="65000"/>
                  <a:lumOff val="35000"/>
                </a:prstClr>
              </a:solidFill>
            </a:endParaRPr>
          </a:p>
          <a:p>
            <a:r>
              <a:rPr sz="1200" dirty="0" smtClean="0">
                <a:solidFill>
                  <a:prstClr val="black">
                    <a:lumMod val="65000"/>
                    <a:lumOff val="35000"/>
                  </a:prstClr>
                </a:solidFill>
              </a:rPr>
              <a:t>从入门到实战，帮助用户构建大数据课程和实训体系</a:t>
            </a:r>
            <a:endParaRPr sz="1200" dirty="0" smtClean="0">
              <a:solidFill>
                <a:prstClr val="black">
                  <a:lumMod val="65000"/>
                  <a:lumOff val="35000"/>
                </a:prstClr>
              </a:solidFill>
            </a:endParaRPr>
          </a:p>
          <a:p>
            <a:endParaRPr sz="1200" dirty="0" smtClean="0">
              <a:solidFill>
                <a:prstClr val="black">
                  <a:lumMod val="65000"/>
                  <a:lumOff val="35000"/>
                </a:prstClr>
              </a:solidFill>
            </a:endParaRPr>
          </a:p>
          <a:p>
            <a:r>
              <a:rPr sz="1200" dirty="0" smtClean="0">
                <a:solidFill>
                  <a:prstClr val="black">
                    <a:lumMod val="65000"/>
                    <a:lumOff val="35000"/>
                  </a:prstClr>
                </a:solidFill>
              </a:rPr>
              <a:t>提供配套教程、课件和视频</a:t>
            </a:r>
            <a:endParaRPr sz="1200" dirty="0" smtClean="0">
              <a:solidFill>
                <a:prstClr val="black">
                  <a:lumMod val="65000"/>
                  <a:lumOff val="3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rotWithShape="1">
          <a:blip r:embed="rId2" cstate="print">
            <a:extLst>
              <a:ext uri="{28A0092B-C50C-407E-A947-70E740481C1C}">
                <a14:useLocalDpi xmlns:a14="http://schemas.microsoft.com/office/drawing/2010/main" val="0"/>
              </a:ext>
            </a:extLst>
          </a:blip>
          <a:srcRect l="14310" t="25164" r="18985" b="27845"/>
          <a:stretch>
            <a:fillRect/>
          </a:stretch>
        </p:blipFill>
        <p:spPr>
          <a:xfrm>
            <a:off x="2949815" y="105594"/>
            <a:ext cx="3190395" cy="1030405"/>
          </a:xfrm>
          <a:prstGeom prst="rect">
            <a:avLst/>
          </a:prstGeom>
        </p:spPr>
      </p:pic>
      <p:pic>
        <p:nvPicPr>
          <p:cNvPr id="7" name="图片 6">
            <a:hlinkClick r:id="rId1"/>
          </p:cNvPr>
          <p:cNvPicPr>
            <a:picLocks noChangeAspect="1"/>
          </p:cNvPicPr>
          <p:nvPr/>
        </p:nvPicPr>
        <p:blipFill>
          <a:blip r:embed="rId3"/>
          <a:stretch>
            <a:fillRect/>
          </a:stretch>
        </p:blipFill>
        <p:spPr>
          <a:xfrm>
            <a:off x="619605" y="1729185"/>
            <a:ext cx="7850816" cy="4875938"/>
          </a:xfrm>
          <a:prstGeom prst="rect">
            <a:avLst/>
          </a:prstGeom>
        </p:spPr>
      </p:pic>
      <p:sp>
        <p:nvSpPr>
          <p:cNvPr id="8" name="矩形 7">
            <a:hlinkClick r:id="rId1"/>
          </p:cNvPr>
          <p:cNvSpPr/>
          <p:nvPr/>
        </p:nvSpPr>
        <p:spPr>
          <a:xfrm>
            <a:off x="1931580" y="1232537"/>
            <a:ext cx="5226866" cy="39878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大数据资料和交流中心</a:t>
            </a:r>
            <a:endParaRPr lang="zh-CN" altLang="en-US" sz="2000" spc="3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17" name="矩形 16"/>
          <p:cNvSpPr/>
          <p:nvPr>
            <p:custDataLst>
              <p:tags r:id="rId1"/>
            </p:custDataLst>
          </p:nvPr>
        </p:nvSpPr>
        <p:spPr>
          <a:xfrm>
            <a:off x="790853" y="3388995"/>
            <a:ext cx="3576955" cy="2265680"/>
          </a:xfrm>
          <a:prstGeom prst="rect">
            <a:avLst/>
          </a:prstGeom>
          <a:solidFill>
            <a:schemeClr val="bg1"/>
          </a:solidFill>
          <a:effectLst>
            <a:outerShdw blurRad="50800" dist="12700" dir="5400000" algn="t" rotWithShape="0">
              <a:prstClr val="black">
                <a:alpha val="40000"/>
              </a:prstClr>
            </a:outerShdw>
          </a:effectLst>
        </p:spPr>
        <p:txBody>
          <a:bodyPr rot="0" spcFirstLastPara="0" vertOverflow="overflow" horzOverflow="overflow" vert="horz" wrap="square" lIns="91440" tIns="144000" rIns="91440" bIns="45720" numCol="1" spcCol="0" rtlCol="0" fromWordArt="0" anchor="ctr" anchorCtr="0" forceAA="0" compatLnSpc="1">
            <a:normAutofit/>
          </a:bodyPr>
          <a:lstStyle/>
          <a:p>
            <a:pPr algn="just"/>
            <a:r>
              <a:rPr lang="zh-CN" altLang="en-US" sz="1600" dirty="0" err="1" smtClean="0"/>
              <a:t>用户画像从多维度对用户特征进行构造和刻画，包括用户的社会属性、生活习惯、消费行为等，进而可以揭示用户的性格特征。有了用户画像，企业就能真正了解了用户的所需所想，尽可能做到以用户为中心，为用户提供舒适快捷的服务。</a:t>
            </a:r>
            <a:endParaRPr lang="zh-CN" altLang="en-US" sz="1600" dirty="0" err="1" smtClean="0"/>
          </a:p>
        </p:txBody>
      </p:sp>
      <p:sp>
        <p:nvSpPr>
          <p:cNvPr id="18" name="任意多边形 17"/>
          <p:cNvSpPr/>
          <p:nvPr>
            <p:custDataLst>
              <p:tags r:id="rId2"/>
            </p:custDataLst>
          </p:nvPr>
        </p:nvSpPr>
        <p:spPr>
          <a:xfrm>
            <a:off x="791488" y="2961005"/>
            <a:ext cx="3576320" cy="684530"/>
          </a:xfrm>
          <a:custGeom>
            <a:avLst/>
            <a:gdLst>
              <a:gd name="connsiteX0" fmla="*/ 1 w 1362076"/>
              <a:gd name="connsiteY0" fmla="*/ 0 h 615948"/>
              <a:gd name="connsiteX1" fmla="*/ 345441 w 1362076"/>
              <a:gd name="connsiteY1" fmla="*/ 0 h 615948"/>
              <a:gd name="connsiteX2" fmla="*/ 378655 w 1362076"/>
              <a:gd name="connsiteY2" fmla="*/ 79374 h 615948"/>
              <a:gd name="connsiteX3" fmla="*/ 1362075 w 1362076"/>
              <a:gd name="connsiteY3" fmla="*/ 79374 h 615948"/>
              <a:gd name="connsiteX4" fmla="*/ 1362075 w 1362076"/>
              <a:gd name="connsiteY4" fmla="*/ 365123 h 615948"/>
              <a:gd name="connsiteX5" fmla="*/ 1362076 w 1362076"/>
              <a:gd name="connsiteY5" fmla="*/ 365123 h 615948"/>
              <a:gd name="connsiteX6" fmla="*/ 1362076 w 1362076"/>
              <a:gd name="connsiteY6" fmla="*/ 615948 h 615948"/>
              <a:gd name="connsiteX7" fmla="*/ 1129981 w 1362076"/>
              <a:gd name="connsiteY7" fmla="*/ 371474 h 615948"/>
              <a:gd name="connsiteX8" fmla="*/ 0 w 1362076"/>
              <a:gd name="connsiteY8" fmla="*/ 371474 h 615948"/>
              <a:gd name="connsiteX9" fmla="*/ 0 w 1362076"/>
              <a:gd name="connsiteY9" fmla="*/ 79374 h 615948"/>
              <a:gd name="connsiteX10" fmla="*/ 1 w 1362076"/>
              <a:gd name="connsiteY10" fmla="*/ 79374 h 61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2076" h="615948">
                <a:moveTo>
                  <a:pt x="1" y="0"/>
                </a:moveTo>
                <a:lnTo>
                  <a:pt x="345441" y="0"/>
                </a:lnTo>
                <a:lnTo>
                  <a:pt x="378655" y="79374"/>
                </a:lnTo>
                <a:lnTo>
                  <a:pt x="1362075" y="79374"/>
                </a:lnTo>
                <a:lnTo>
                  <a:pt x="1362075" y="365123"/>
                </a:lnTo>
                <a:lnTo>
                  <a:pt x="1362076" y="365123"/>
                </a:lnTo>
                <a:lnTo>
                  <a:pt x="1362076" y="615948"/>
                </a:lnTo>
                <a:lnTo>
                  <a:pt x="1129981" y="371474"/>
                </a:lnTo>
                <a:lnTo>
                  <a:pt x="0" y="371474"/>
                </a:lnTo>
                <a:lnTo>
                  <a:pt x="0" y="79374"/>
                </a:lnTo>
                <a:lnTo>
                  <a:pt x="1" y="79374"/>
                </a:lnTo>
                <a:close/>
              </a:path>
            </a:pathLst>
          </a:custGeom>
          <a:solidFill>
            <a:schemeClr val="accent1"/>
          </a:solidFill>
        </p:spPr>
        <p:txBody>
          <a:bodyPr rot="0" spcFirstLastPara="0" vertOverflow="overflow" horzOverflow="overflow" vert="horz" wrap="square" lIns="91440" tIns="72000" rIns="91440" bIns="252000" numCol="1" spcCol="0" rtlCol="0" fromWordArt="0" anchor="ctr" anchorCtr="0" forceAA="0" compatLnSpc="1">
            <a:normAutofit/>
          </a:bodyPr>
          <a:lstStyle/>
          <a:p>
            <a:pPr algn="ctr"/>
            <a:r>
              <a:rPr lang="en-US" altLang="zh-CN" dirty="0" smtClean="0">
                <a:solidFill>
                  <a:schemeClr val="bg1"/>
                </a:solidFill>
                <a:latin typeface="+mj-lt"/>
                <a:ea typeface="+mj-ea"/>
                <a:cs typeface="+mj-cs"/>
              </a:rPr>
              <a:t>1</a:t>
            </a:r>
            <a:endParaRPr lang="en-US" altLang="zh-CN" dirty="0" smtClean="0">
              <a:solidFill>
                <a:schemeClr val="bg1"/>
              </a:solidFill>
              <a:latin typeface="+mj-lt"/>
              <a:ea typeface="+mj-ea"/>
              <a:cs typeface="+mj-cs"/>
            </a:endParaRPr>
          </a:p>
        </p:txBody>
      </p:sp>
      <p:sp>
        <p:nvSpPr>
          <p:cNvPr id="22" name="矩形 21"/>
          <p:cNvSpPr/>
          <p:nvPr>
            <p:custDataLst>
              <p:tags r:id="rId3"/>
            </p:custDataLst>
          </p:nvPr>
        </p:nvSpPr>
        <p:spPr>
          <a:xfrm>
            <a:off x="4816411" y="3397885"/>
            <a:ext cx="3575050" cy="2256155"/>
          </a:xfrm>
          <a:prstGeom prst="rect">
            <a:avLst/>
          </a:prstGeom>
          <a:solidFill>
            <a:schemeClr val="bg1"/>
          </a:solidFill>
          <a:effectLst>
            <a:outerShdw blurRad="50800" dist="12700" dir="5400000" algn="t" rotWithShape="0">
              <a:prstClr val="black">
                <a:alpha val="40000"/>
              </a:prstClr>
            </a:outerShdw>
          </a:effectLst>
        </p:spPr>
        <p:txBody>
          <a:bodyPr rot="0" spcFirstLastPara="0" vertOverflow="overflow" horzOverflow="overflow" vert="horz" wrap="square" lIns="91440" tIns="144000" rIns="91440" bIns="45720" numCol="1" spcCol="0" rtlCol="0" fromWordArt="0" anchor="ctr" anchorCtr="0" forceAA="0" compatLnSpc="1">
            <a:normAutofit/>
          </a:bodyPr>
          <a:lstStyle/>
          <a:p>
            <a:pPr algn="just" fontAlgn="auto">
              <a:lnSpc>
                <a:spcPct val="100000"/>
              </a:lnSpc>
            </a:pPr>
            <a:r>
              <a:rPr lang="zh-CN" altLang="en-US" sz="1600" dirty="0" err="1" smtClean="0"/>
              <a:t>用户画像技术通过对用户的分析，让企业对用户的精准定位成为了可能。在这个基础上，依靠现代信息技术手段建立个性化的顾客沟通服务体系，将产品或营销信息推送到特定的用户群里中，既节省营销成本，又能起到最大化的营销效果。</a:t>
            </a:r>
            <a:endParaRPr lang="zh-CN" altLang="en-US" sz="1600" dirty="0" err="1" smtClean="0"/>
          </a:p>
        </p:txBody>
      </p:sp>
      <p:sp>
        <p:nvSpPr>
          <p:cNvPr id="23" name="任意多边形 22"/>
          <p:cNvSpPr/>
          <p:nvPr>
            <p:custDataLst>
              <p:tags r:id="rId4"/>
            </p:custDataLst>
          </p:nvPr>
        </p:nvSpPr>
        <p:spPr>
          <a:xfrm>
            <a:off x="4815776" y="2961005"/>
            <a:ext cx="3576320" cy="684530"/>
          </a:xfrm>
          <a:custGeom>
            <a:avLst/>
            <a:gdLst>
              <a:gd name="connsiteX0" fmla="*/ 1 w 1362076"/>
              <a:gd name="connsiteY0" fmla="*/ 0 h 615948"/>
              <a:gd name="connsiteX1" fmla="*/ 345441 w 1362076"/>
              <a:gd name="connsiteY1" fmla="*/ 0 h 615948"/>
              <a:gd name="connsiteX2" fmla="*/ 378655 w 1362076"/>
              <a:gd name="connsiteY2" fmla="*/ 79374 h 615948"/>
              <a:gd name="connsiteX3" fmla="*/ 1362075 w 1362076"/>
              <a:gd name="connsiteY3" fmla="*/ 79374 h 615948"/>
              <a:gd name="connsiteX4" fmla="*/ 1362075 w 1362076"/>
              <a:gd name="connsiteY4" fmla="*/ 365123 h 615948"/>
              <a:gd name="connsiteX5" fmla="*/ 1362076 w 1362076"/>
              <a:gd name="connsiteY5" fmla="*/ 365123 h 615948"/>
              <a:gd name="connsiteX6" fmla="*/ 1362076 w 1362076"/>
              <a:gd name="connsiteY6" fmla="*/ 615948 h 615948"/>
              <a:gd name="connsiteX7" fmla="*/ 1129981 w 1362076"/>
              <a:gd name="connsiteY7" fmla="*/ 371474 h 615948"/>
              <a:gd name="connsiteX8" fmla="*/ 0 w 1362076"/>
              <a:gd name="connsiteY8" fmla="*/ 371474 h 615948"/>
              <a:gd name="connsiteX9" fmla="*/ 0 w 1362076"/>
              <a:gd name="connsiteY9" fmla="*/ 79374 h 615948"/>
              <a:gd name="connsiteX10" fmla="*/ 1 w 1362076"/>
              <a:gd name="connsiteY10" fmla="*/ 79374 h 61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2076" h="615948">
                <a:moveTo>
                  <a:pt x="1" y="0"/>
                </a:moveTo>
                <a:lnTo>
                  <a:pt x="345441" y="0"/>
                </a:lnTo>
                <a:lnTo>
                  <a:pt x="378655" y="79374"/>
                </a:lnTo>
                <a:lnTo>
                  <a:pt x="1362075" y="79374"/>
                </a:lnTo>
                <a:lnTo>
                  <a:pt x="1362075" y="365123"/>
                </a:lnTo>
                <a:lnTo>
                  <a:pt x="1362076" y="365123"/>
                </a:lnTo>
                <a:lnTo>
                  <a:pt x="1362076" y="615948"/>
                </a:lnTo>
                <a:lnTo>
                  <a:pt x="1129981" y="371474"/>
                </a:lnTo>
                <a:lnTo>
                  <a:pt x="0" y="371474"/>
                </a:lnTo>
                <a:lnTo>
                  <a:pt x="0" y="79374"/>
                </a:lnTo>
                <a:lnTo>
                  <a:pt x="1" y="79374"/>
                </a:lnTo>
                <a:close/>
              </a:path>
            </a:pathLst>
          </a:custGeom>
          <a:solidFill>
            <a:schemeClr val="tx1">
              <a:lumMod val="75000"/>
              <a:lumOff val="25000"/>
            </a:schemeClr>
          </a:solidFill>
        </p:spPr>
        <p:txBody>
          <a:bodyPr rot="0" spcFirstLastPara="0" vertOverflow="overflow" horzOverflow="overflow" vert="horz" wrap="square" lIns="91440" tIns="72000" rIns="91440" bIns="252000" numCol="1" spcCol="0" rtlCol="0" fromWordArt="0" anchor="ctr" anchorCtr="0" forceAA="0" compatLnSpc="1">
            <a:normAutofit/>
          </a:bodyPr>
          <a:lstStyle/>
          <a:p>
            <a:pPr algn="ctr"/>
            <a:r>
              <a:rPr lang="en-US" altLang="zh-CN" dirty="0" smtClean="0">
                <a:solidFill>
                  <a:schemeClr val="bg1"/>
                </a:solidFill>
                <a:latin typeface="+mj-lt"/>
                <a:ea typeface="+mj-ea"/>
                <a:cs typeface="+mj-cs"/>
              </a:rPr>
              <a:t>2</a:t>
            </a:r>
            <a:endParaRPr lang="en-US" altLang="zh-CN" dirty="0" smtClean="0">
              <a:solidFill>
                <a:schemeClr val="bg1"/>
              </a:solidFill>
              <a:latin typeface="+mj-lt"/>
              <a:ea typeface="+mj-ea"/>
              <a:cs typeface="+mj-cs"/>
            </a:endParaRPr>
          </a:p>
        </p:txBody>
      </p:sp>
      <p:sp>
        <p:nvSpPr>
          <p:cNvPr id="28" name="文本框 27"/>
          <p:cNvSpPr txBox="1"/>
          <p:nvPr/>
        </p:nvSpPr>
        <p:spPr>
          <a:xfrm>
            <a:off x="520329" y="1349375"/>
            <a:ext cx="8086090" cy="830997"/>
          </a:xfrm>
          <a:prstGeom prst="rect">
            <a:avLst/>
          </a:prstGeom>
          <a:noFill/>
        </p:spPr>
        <p:txBody>
          <a:bodyPr wrap="square" rtlCol="0" anchor="t">
            <a:spAutoFit/>
          </a:bodyPr>
          <a:lstStyle/>
          <a:p>
            <a:r>
              <a:rPr lang="zh-CN" altLang="en-US" sz="1600" b="1" dirty="0">
                <a:solidFill>
                  <a:srgbClr val="3D89BC"/>
                </a:solidFill>
              </a:rPr>
              <a:t>用户画像</a:t>
            </a:r>
            <a:r>
              <a:rPr lang="zh-CN" altLang="en-US" sz="1600" dirty="0"/>
              <a:t>，即用户信息的标签化，是企业通过收集、分析用户数据后，抽象出的一个虚拟用户，可以认为是真实用户的虚拟代表。用户画像的核心工作就是为用户匹配相符的标签，通常一个标签被认为是人为规定的高度精练的特征标识。</a:t>
            </a:r>
            <a:endParaRPr lang="zh-CN" altLang="en-US" sz="1600" dirty="0"/>
          </a:p>
        </p:txBody>
      </p:sp>
      <p:sp>
        <p:nvSpPr>
          <p:cNvPr id="14" name="矩形 1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6"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43</a:t>
            </a:r>
            <a:endParaRPr lang="es-ES" sz="1200" b="1" dirty="0">
              <a:solidFill>
                <a:schemeClr val="bg1">
                  <a:lumMod val="50000"/>
                </a:schemeClr>
              </a:solidFill>
              <a:latin typeface="+mn-lt"/>
            </a:endParaRPr>
          </a:p>
        </p:txBody>
      </p:sp>
      <p:pic>
        <p:nvPicPr>
          <p:cNvPr id="21"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500" y="0"/>
            <a:ext cx="3676650" cy="1225550"/>
          </a:xfrm>
          <a:prstGeom prst="rect">
            <a:avLst/>
          </a:prstGeom>
        </p:spPr>
      </p:pic>
      <p:pic>
        <p:nvPicPr>
          <p:cNvPr id="6" name="图片 5">
            <a:hlinkClick r:id="rId1"/>
          </p:cNvPr>
          <p:cNvPicPr>
            <a:picLocks noChangeAspect="1"/>
          </p:cNvPicPr>
          <p:nvPr/>
        </p:nvPicPr>
        <p:blipFill>
          <a:blip r:embed="rId3"/>
          <a:stretch>
            <a:fillRect/>
          </a:stretch>
        </p:blipFill>
        <p:spPr>
          <a:xfrm>
            <a:off x="673100" y="1717675"/>
            <a:ext cx="7743825" cy="4668602"/>
          </a:xfrm>
          <a:prstGeom prst="rect">
            <a:avLst/>
          </a:prstGeom>
        </p:spPr>
      </p:pic>
      <p:sp>
        <p:nvSpPr>
          <p:cNvPr id="8" name="矩形 7">
            <a:hlinkClick r:id="rId1"/>
          </p:cNvPr>
          <p:cNvSpPr/>
          <p:nvPr/>
        </p:nvSpPr>
        <p:spPr>
          <a:xfrm>
            <a:off x="1783535" y="1232537"/>
            <a:ext cx="5522956" cy="39878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云计算资料和交流中心</a:t>
            </a:r>
            <a:endParaRPr lang="zh-CN" altLang="en-US" sz="2000" spc="3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2885" y="8255"/>
            <a:ext cx="3618230" cy="1462405"/>
          </a:xfrm>
          <a:prstGeom prst="rect">
            <a:avLst/>
          </a:prstGeom>
        </p:spPr>
      </p:pic>
      <p:pic>
        <p:nvPicPr>
          <p:cNvPr id="2" name="图片 1" descr="QQ截图20170629140346"/>
          <p:cNvPicPr>
            <a:picLocks noChangeAspect="1"/>
          </p:cNvPicPr>
          <p:nvPr/>
        </p:nvPicPr>
        <p:blipFill>
          <a:blip r:embed="rId3"/>
          <a:stretch>
            <a:fillRect/>
          </a:stretch>
        </p:blipFill>
        <p:spPr>
          <a:xfrm>
            <a:off x="1905" y="1470025"/>
            <a:ext cx="9148445" cy="538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rotWithShape="1">
          <a:blip r:embed="rId2" cstate="print">
            <a:extLst>
              <a:ext uri="{28A0092B-C50C-407E-A947-70E740481C1C}">
                <a14:useLocalDpi xmlns:a14="http://schemas.microsoft.com/office/drawing/2010/main" val="0"/>
              </a:ext>
            </a:extLst>
          </a:blip>
          <a:srcRect t="11434" b="17500"/>
          <a:stretch>
            <a:fillRect/>
          </a:stretch>
        </p:blipFill>
        <p:spPr>
          <a:xfrm>
            <a:off x="2903866" y="927"/>
            <a:ext cx="3334998" cy="1162163"/>
          </a:xfrm>
          <a:prstGeom prst="rect">
            <a:avLst/>
          </a:prstGeom>
        </p:spPr>
      </p:pic>
      <p:pic>
        <p:nvPicPr>
          <p:cNvPr id="2" name="图片 1" descr="QQ截图20170629140541"/>
          <p:cNvPicPr>
            <a:picLocks noChangeAspect="1"/>
          </p:cNvPicPr>
          <p:nvPr/>
        </p:nvPicPr>
        <p:blipFill>
          <a:blip r:embed="rId3"/>
          <a:stretch>
            <a:fillRect/>
          </a:stretch>
        </p:blipFill>
        <p:spPr>
          <a:xfrm>
            <a:off x="-5715" y="1219200"/>
            <a:ext cx="9156065" cy="56394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hlinkClick r:id="rId1"/>
          </p:cNvPr>
          <p:cNvSpPr txBox="1"/>
          <p:nvPr/>
        </p:nvSpPr>
        <p:spPr>
          <a:xfrm>
            <a:off x="323848" y="467919"/>
            <a:ext cx="8196037" cy="769441"/>
          </a:xfrm>
          <a:prstGeom prst="rect">
            <a:avLst/>
          </a:prstGeom>
          <a:noFill/>
        </p:spPr>
        <p:txBody>
          <a:bodyPr wrap="square" rtlCol="0">
            <a:spAutoFit/>
          </a:bodyPr>
          <a:lstStyle/>
          <a:p>
            <a:r>
              <a:rPr lang="en-US" altLang="zh-CN" sz="4400" b="1" dirty="0" err="1" smtClean="0">
                <a:effectLst>
                  <a:outerShdw dist="38100" dir="5400000" algn="t" rotWithShape="0">
                    <a:prstClr val="black">
                      <a:alpha val="16000"/>
                    </a:prstClr>
                  </a:outerShdw>
                </a:effectLst>
              </a:rPr>
              <a:t>BDRack</a:t>
            </a:r>
            <a:r>
              <a:rPr lang="zh-CN" altLang="en-US" sz="4400" b="1" dirty="0" smtClean="0">
                <a:solidFill>
                  <a:prstClr val="black">
                    <a:lumMod val="75000"/>
                    <a:lumOff val="25000"/>
                  </a:prstClr>
                </a:solidFill>
                <a:effectLst>
                  <a:outerShdw dist="38100" dir="5400000" algn="t" rotWithShape="0">
                    <a:prstClr val="black">
                      <a:alpha val="16000"/>
                    </a:prstClr>
                  </a:outerShdw>
                </a:effectLst>
              </a:rPr>
              <a:t>大数据实验一体机</a:t>
            </a:r>
            <a:endParaRPr lang="en-US" altLang="zh-CN" sz="4400" b="1" dirty="0" smtClean="0">
              <a:solidFill>
                <a:prstClr val="black">
                  <a:lumMod val="75000"/>
                  <a:lumOff val="25000"/>
                </a:prstClr>
              </a:solidFill>
              <a:effectLst>
                <a:outerShdw dist="38100" dir="5400000" algn="t" rotWithShape="0">
                  <a:prstClr val="black">
                    <a:alpha val="16000"/>
                  </a:prstClr>
                </a:outerShdw>
              </a:effectLst>
            </a:endParaRPr>
          </a:p>
        </p:txBody>
      </p:sp>
      <p:sp>
        <p:nvSpPr>
          <p:cNvPr id="13" name="文本框 12">
            <a:hlinkClick r:id="rId1"/>
          </p:cNvPr>
          <p:cNvSpPr txBox="1"/>
          <p:nvPr/>
        </p:nvSpPr>
        <p:spPr>
          <a:xfrm>
            <a:off x="1816100" y="1291593"/>
            <a:ext cx="7327900" cy="1200329"/>
          </a:xfrm>
          <a:prstGeom prst="rect">
            <a:avLst/>
          </a:prstGeom>
          <a:noFill/>
        </p:spPr>
        <p:txBody>
          <a:bodyPr wrap="square" rtlCol="0">
            <a:spAutoFit/>
          </a:bodyPr>
          <a:lstStyle/>
          <a:p>
            <a:r>
              <a:rPr lang="zh-CN" altLang="en-US" sz="2400" dirty="0" smtClean="0">
                <a:solidFill>
                  <a:prstClr val="black">
                    <a:lumMod val="65000"/>
                    <a:lumOff val="35000"/>
                  </a:prstClr>
                </a:solidFill>
              </a:rPr>
              <a:t>虚拟出百套集群，并行开展大数据实验</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预装各种流行云计算和大数据平台</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提供配套实验教程、课件、</a:t>
            </a:r>
            <a:r>
              <a:rPr lang="en-US" altLang="zh-CN" sz="2400" dirty="0" smtClean="0">
                <a:solidFill>
                  <a:prstClr val="black">
                    <a:lumMod val="65000"/>
                    <a:lumOff val="35000"/>
                  </a:prstClr>
                </a:solidFill>
              </a:rPr>
              <a:t>PPT</a:t>
            </a:r>
            <a:r>
              <a:rPr lang="zh-CN" altLang="en-US" sz="2400" dirty="0" smtClean="0">
                <a:solidFill>
                  <a:prstClr val="black">
                    <a:lumMod val="65000"/>
                    <a:lumOff val="35000"/>
                  </a:prstClr>
                </a:solidFill>
              </a:rPr>
              <a:t>和培训</a:t>
            </a:r>
            <a:endParaRPr lang="en-US" altLang="zh-CN" sz="2400" dirty="0" smtClean="0">
              <a:solidFill>
                <a:prstClr val="black">
                  <a:lumMod val="65000"/>
                  <a:lumOff val="35000"/>
                </a:prstClr>
              </a:solidFill>
            </a:endParaRPr>
          </a:p>
        </p:txBody>
      </p:sp>
      <p:pic>
        <p:nvPicPr>
          <p:cNvPr id="25" name="图片 24" descr="20161212160249252.jpg"/>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0" y="2560071"/>
            <a:ext cx="9144000" cy="45826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09498" y="1595846"/>
            <a:ext cx="2520043" cy="252004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03" y="4230189"/>
            <a:ext cx="2520043" cy="2520043"/>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02" y="1595846"/>
            <a:ext cx="2520043" cy="252004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498" y="4206434"/>
            <a:ext cx="2501624" cy="2501624"/>
          </a:xfrm>
          <a:prstGeom prst="rect">
            <a:avLst/>
          </a:prstGeom>
        </p:spPr>
      </p:pic>
      <p:sp>
        <p:nvSpPr>
          <p:cNvPr id="24" name="矩形 23"/>
          <p:cNvSpPr/>
          <p:nvPr/>
        </p:nvSpPr>
        <p:spPr>
          <a:xfrm>
            <a:off x="2552700" y="2241969"/>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2552700" y="4918917"/>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6829000" y="4834138"/>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a:off x="6829000" y="2284574"/>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969317" y="335682"/>
            <a:ext cx="5205366" cy="958051"/>
            <a:chOff x="240491" y="335682"/>
            <a:chExt cx="5205366" cy="958051"/>
          </a:xfrm>
        </p:grpSpPr>
        <p:sp>
          <p:nvSpPr>
            <p:cNvPr id="10" name="矩形 9"/>
            <p:cNvSpPr/>
            <p:nvPr/>
          </p:nvSpPr>
          <p:spPr>
            <a:xfrm>
              <a:off x="240491" y="893623"/>
              <a:ext cx="5205366"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学习大数据必须关注的公众号</a:t>
              </a:r>
              <a:endParaRPr lang="zh-CN" altLang="en-US" sz="2000" spc="300" dirty="0">
                <a:solidFill>
                  <a:prstClr val="white"/>
                </a:solidFill>
              </a:endParaRPr>
            </a:p>
          </p:txBody>
        </p:sp>
        <p:sp>
          <p:nvSpPr>
            <p:cNvPr id="11" name="文本框 10"/>
            <p:cNvSpPr txBox="1"/>
            <p:nvPr/>
          </p:nvSpPr>
          <p:spPr>
            <a:xfrm>
              <a:off x="1135014" y="335682"/>
              <a:ext cx="3416320" cy="523220"/>
            </a:xfrm>
            <a:prstGeom prst="rect">
              <a:avLst/>
            </a:prstGeom>
            <a:noFill/>
          </p:spPr>
          <p:txBody>
            <a:bodyPr wrap="none" rtlCol="0">
              <a:spAutoFit/>
            </a:bodyPr>
            <a:lstStyle/>
            <a:p>
              <a:r>
                <a:rPr lang="zh-CN" altLang="en-US" sz="2800" b="1" dirty="0">
                  <a:solidFill>
                    <a:srgbClr val="70AD47">
                      <a:lumMod val="75000"/>
                    </a:srgbClr>
                  </a:solidFill>
                </a:rPr>
                <a:t>知名微信公众号推荐</a:t>
              </a:r>
              <a:endParaRPr lang="zh-CN" altLang="en-US" sz="2800" b="1" dirty="0">
                <a:solidFill>
                  <a:srgbClr val="70AD47">
                    <a:lumMod val="75000"/>
                  </a:srgbClr>
                </a:solidFill>
              </a:endParaRPr>
            </a:p>
          </p:txBody>
        </p:sp>
      </p:grpSp>
      <p:sp>
        <p:nvSpPr>
          <p:cNvPr id="12" name="文本框 11"/>
          <p:cNvSpPr txBox="1"/>
          <p:nvPr/>
        </p:nvSpPr>
        <p:spPr>
          <a:xfrm>
            <a:off x="2503272" y="1799844"/>
            <a:ext cx="1467068" cy="400110"/>
          </a:xfrm>
          <a:prstGeom prst="rect">
            <a:avLst/>
          </a:prstGeom>
          <a:noFill/>
        </p:spPr>
        <p:txBody>
          <a:bodyPr wrap="none" rtlCol="0">
            <a:spAutoFit/>
          </a:bodyPr>
          <a:lstStyle/>
          <a:p>
            <a:r>
              <a:rPr lang="zh-CN" altLang="en-US" sz="2000" b="1" dirty="0">
                <a:solidFill>
                  <a:prstClr val="black">
                    <a:lumMod val="75000"/>
                    <a:lumOff val="25000"/>
                  </a:prstClr>
                </a:solidFill>
              </a:rPr>
              <a:t>刘鹏</a:t>
            </a:r>
            <a:r>
              <a:rPr lang="zh-CN" altLang="en-US" sz="2000" b="1" dirty="0" smtClean="0">
                <a:solidFill>
                  <a:prstClr val="black">
                    <a:lumMod val="75000"/>
                    <a:lumOff val="25000"/>
                  </a:prstClr>
                </a:solidFill>
              </a:rPr>
              <a:t>看</a:t>
            </a:r>
            <a:r>
              <a:rPr lang="zh-CN" altLang="en-US" sz="2000" b="1" dirty="0">
                <a:solidFill>
                  <a:prstClr val="black">
                    <a:lumMod val="75000"/>
                    <a:lumOff val="25000"/>
                  </a:prstClr>
                </a:solidFill>
              </a:rPr>
              <a:t>未来</a:t>
            </a:r>
            <a:endParaRPr lang="zh-CN" altLang="en-US" sz="2000" b="1" dirty="0">
              <a:solidFill>
                <a:prstClr val="black">
                  <a:lumMod val="75000"/>
                  <a:lumOff val="25000"/>
                </a:prstClr>
              </a:solidFill>
            </a:endParaRPr>
          </a:p>
        </p:txBody>
      </p:sp>
      <p:sp>
        <p:nvSpPr>
          <p:cNvPr id="13" name="文本框 12"/>
          <p:cNvSpPr txBox="1"/>
          <p:nvPr/>
        </p:nvSpPr>
        <p:spPr>
          <a:xfrm>
            <a:off x="6757772" y="1802078"/>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云计算头条</a:t>
            </a:r>
            <a:endParaRPr lang="zh-CN" altLang="en-US" sz="2000" b="1" dirty="0">
              <a:solidFill>
                <a:prstClr val="black">
                  <a:lumMod val="75000"/>
                  <a:lumOff val="25000"/>
                </a:prstClr>
              </a:solidFill>
            </a:endParaRPr>
          </a:p>
        </p:txBody>
      </p:sp>
      <p:sp>
        <p:nvSpPr>
          <p:cNvPr id="14" name="文本框 13"/>
          <p:cNvSpPr txBox="1"/>
          <p:nvPr/>
        </p:nvSpPr>
        <p:spPr>
          <a:xfrm>
            <a:off x="6757772" y="439201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云创</a:t>
            </a:r>
            <a:r>
              <a:rPr lang="zh-CN" altLang="en-US" sz="2000" b="1" dirty="0">
                <a:solidFill>
                  <a:prstClr val="black">
                    <a:lumMod val="75000"/>
                    <a:lumOff val="25000"/>
                  </a:prstClr>
                </a:solidFill>
              </a:rPr>
              <a:t>大数据</a:t>
            </a:r>
            <a:endParaRPr lang="zh-CN" altLang="en-US" sz="2000" b="1" dirty="0">
              <a:solidFill>
                <a:prstClr val="black">
                  <a:lumMod val="75000"/>
                  <a:lumOff val="25000"/>
                </a:prstClr>
              </a:solidFill>
            </a:endParaRPr>
          </a:p>
        </p:txBody>
      </p:sp>
      <p:sp>
        <p:nvSpPr>
          <p:cNvPr id="15" name="文本框 14"/>
          <p:cNvSpPr txBox="1"/>
          <p:nvPr/>
        </p:nvSpPr>
        <p:spPr>
          <a:xfrm>
            <a:off x="2503272" y="441800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中国大数据</a:t>
            </a:r>
            <a:endParaRPr lang="zh-CN" altLang="en-US" sz="2000" b="1" dirty="0">
              <a:solidFill>
                <a:prstClr val="black">
                  <a:lumMod val="75000"/>
                  <a:lumOff val="25000"/>
                </a:prstClr>
              </a:solidFill>
            </a:endParaRPr>
          </a:p>
        </p:txBody>
      </p:sp>
      <p:sp>
        <p:nvSpPr>
          <p:cNvPr id="16" name="文本框 15"/>
          <p:cNvSpPr txBox="1"/>
          <p:nvPr/>
        </p:nvSpPr>
        <p:spPr>
          <a:xfrm>
            <a:off x="6786275" y="2330594"/>
            <a:ext cx="2050561"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chinacloudnj</a:t>
            </a:r>
            <a:endParaRPr lang="zh-CN" altLang="en-US" sz="1400" dirty="0">
              <a:solidFill>
                <a:prstClr val="white"/>
              </a:solidFill>
            </a:endParaRPr>
          </a:p>
        </p:txBody>
      </p:sp>
      <p:sp>
        <p:nvSpPr>
          <p:cNvPr id="17" name="文本框 16"/>
          <p:cNvSpPr txBox="1"/>
          <p:nvPr/>
        </p:nvSpPr>
        <p:spPr>
          <a:xfrm>
            <a:off x="2527986" y="4964937"/>
            <a:ext cx="2037866"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cstorbigdata</a:t>
            </a:r>
            <a:endParaRPr lang="zh-CN" altLang="en-US" sz="1400" dirty="0">
              <a:solidFill>
                <a:prstClr val="white"/>
              </a:solidFill>
            </a:endParaRPr>
          </a:p>
        </p:txBody>
      </p:sp>
      <p:sp>
        <p:nvSpPr>
          <p:cNvPr id="18" name="文本框 17"/>
          <p:cNvSpPr txBox="1"/>
          <p:nvPr/>
        </p:nvSpPr>
        <p:spPr>
          <a:xfrm>
            <a:off x="6757772" y="2766388"/>
            <a:ext cx="2196757" cy="830997"/>
          </a:xfrm>
          <a:prstGeom prst="rect">
            <a:avLst/>
          </a:prstGeom>
          <a:noFill/>
        </p:spPr>
        <p:txBody>
          <a:bodyPr wrap="square" rtlCol="0">
            <a:spAutoFit/>
          </a:bodyPr>
          <a:lstStyle/>
          <a:p>
            <a:r>
              <a:rPr lang="zh-CN" altLang="en-US" sz="1600" dirty="0" smtClean="0">
                <a:solidFill>
                  <a:prstClr val="black">
                    <a:lumMod val="75000"/>
                    <a:lumOff val="25000"/>
                  </a:prstClr>
                </a:solidFill>
              </a:rPr>
              <a:t>资源丰富、分析深入、更新及时的云计算知识共享平台。</a:t>
            </a:r>
            <a:endParaRPr lang="zh-CN" altLang="en-US" sz="1600" dirty="0">
              <a:solidFill>
                <a:prstClr val="black">
                  <a:lumMod val="75000"/>
                  <a:lumOff val="25000"/>
                </a:prstClr>
              </a:solidFill>
            </a:endParaRPr>
          </a:p>
        </p:txBody>
      </p:sp>
      <p:sp>
        <p:nvSpPr>
          <p:cNvPr id="19" name="文本框 18"/>
          <p:cNvSpPr txBox="1"/>
          <p:nvPr/>
        </p:nvSpPr>
        <p:spPr>
          <a:xfrm>
            <a:off x="2531775" y="2291660"/>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sp>
        <p:nvSpPr>
          <p:cNvPr id="20" name="文本框 19"/>
          <p:cNvSpPr txBox="1"/>
          <p:nvPr/>
        </p:nvSpPr>
        <p:spPr>
          <a:xfrm>
            <a:off x="6786274" y="4882746"/>
            <a:ext cx="1672574"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cStor_cn</a:t>
            </a:r>
            <a:endParaRPr lang="zh-CN" altLang="en-US" sz="1400" dirty="0">
              <a:solidFill>
                <a:prstClr val="white"/>
              </a:solidFill>
            </a:endParaRPr>
          </a:p>
        </p:txBody>
      </p:sp>
      <p:sp>
        <p:nvSpPr>
          <p:cNvPr id="21" name="文本框 20"/>
          <p:cNvSpPr txBox="1"/>
          <p:nvPr/>
        </p:nvSpPr>
        <p:spPr>
          <a:xfrm>
            <a:off x="6757772" y="5288169"/>
            <a:ext cx="2386228" cy="1076325"/>
          </a:xfrm>
          <a:prstGeom prst="rect">
            <a:avLst/>
          </a:prstGeom>
          <a:noFill/>
        </p:spPr>
        <p:txBody>
          <a:bodyPr wrap="square" rtlCol="0">
            <a:spAutoFit/>
          </a:bodyPr>
          <a:lstStyle/>
          <a:p>
            <a:r>
              <a:rPr lang="zh-CN" altLang="en-US" sz="1600" dirty="0">
                <a:solidFill>
                  <a:prstClr val="black">
                    <a:lumMod val="75000"/>
                    <a:lumOff val="25000"/>
                  </a:prstClr>
                </a:solidFill>
              </a:rPr>
              <a:t>国内大数据企业。提供云存储、云数据库、云视频、云传输产品和解决方案。</a:t>
            </a:r>
            <a:endParaRPr lang="zh-CN" altLang="en-US" sz="1600" dirty="0">
              <a:solidFill>
                <a:prstClr val="black">
                  <a:lumMod val="75000"/>
                  <a:lumOff val="25000"/>
                </a:prstClr>
              </a:solidFill>
            </a:endParaRPr>
          </a:p>
        </p:txBody>
      </p:sp>
      <p:sp>
        <p:nvSpPr>
          <p:cNvPr id="22" name="文本框 21"/>
          <p:cNvSpPr txBox="1"/>
          <p:nvPr/>
        </p:nvSpPr>
        <p:spPr>
          <a:xfrm>
            <a:off x="2503272" y="2664585"/>
            <a:ext cx="2081759" cy="1077218"/>
          </a:xfrm>
          <a:prstGeom prst="rect">
            <a:avLst/>
          </a:prstGeom>
          <a:noFill/>
        </p:spPr>
        <p:txBody>
          <a:bodyPr wrap="square" rtlCol="0">
            <a:spAutoFit/>
          </a:bodyPr>
          <a:lstStyle/>
          <a:p>
            <a:r>
              <a:rPr lang="zh-CN" altLang="en-US" sz="1600" dirty="0" smtClean="0">
                <a:solidFill>
                  <a:prstClr val="black">
                    <a:lumMod val="75000"/>
                    <a:lumOff val="25000"/>
                  </a:prstClr>
                </a:solidFill>
              </a:rPr>
              <a:t>眼光决定成败，与刘鹏教授看未来。</a:t>
            </a:r>
            <a:endParaRPr lang="en-US" altLang="zh-CN" sz="1600" dirty="0" smtClean="0">
              <a:solidFill>
                <a:prstClr val="black">
                  <a:lumMod val="75000"/>
                  <a:lumOff val="25000"/>
                </a:prstClr>
              </a:solidFill>
            </a:endParaRPr>
          </a:p>
          <a:p>
            <a:r>
              <a:rPr lang="zh-CN" altLang="en-US" sz="1600" dirty="0" smtClean="0">
                <a:solidFill>
                  <a:prstClr val="black">
                    <a:lumMod val="75000"/>
                    <a:lumOff val="25000"/>
                  </a:prstClr>
                </a:solidFill>
              </a:rPr>
              <a:t>刘鹏，清华博士，</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云计算</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作者。</a:t>
            </a:r>
            <a:endParaRPr lang="zh-CN" altLang="en-US" sz="1600" dirty="0">
              <a:solidFill>
                <a:prstClr val="black">
                  <a:lumMod val="75000"/>
                  <a:lumOff val="25000"/>
                </a:prstClr>
              </a:solidFill>
            </a:endParaRPr>
          </a:p>
        </p:txBody>
      </p:sp>
      <p:sp>
        <p:nvSpPr>
          <p:cNvPr id="23" name="文本框 22"/>
          <p:cNvSpPr txBox="1"/>
          <p:nvPr/>
        </p:nvSpPr>
        <p:spPr>
          <a:xfrm>
            <a:off x="2528058" y="5400731"/>
            <a:ext cx="2127864" cy="830997"/>
          </a:xfrm>
          <a:prstGeom prst="rect">
            <a:avLst/>
          </a:prstGeom>
          <a:noFill/>
        </p:spPr>
        <p:txBody>
          <a:bodyPr wrap="square" rtlCol="0">
            <a:spAutoFit/>
          </a:bodyPr>
          <a:lstStyle/>
          <a:p>
            <a:r>
              <a:rPr lang="zh-CN" altLang="en-US" sz="1600" dirty="0" smtClean="0">
                <a:solidFill>
                  <a:prstClr val="black">
                    <a:lumMod val="75000"/>
                    <a:lumOff val="25000"/>
                  </a:prstClr>
                </a:solidFill>
              </a:rPr>
              <a:t>分享大数据技术，剖析大数据案例，讨论大数据话题。</a:t>
            </a:r>
            <a:endParaRPr lang="zh-CN" altLang="en-US" sz="1600" dirty="0">
              <a:solidFill>
                <a:prstClr val="black">
                  <a:lumMod val="75000"/>
                  <a:lumOff val="2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04768" y="359517"/>
            <a:ext cx="4134464" cy="934216"/>
            <a:chOff x="775942" y="359517"/>
            <a:chExt cx="4134464" cy="934216"/>
          </a:xfrm>
        </p:grpSpPr>
        <p:sp>
          <p:nvSpPr>
            <p:cNvPr id="13" name="矩形 12"/>
            <p:cNvSpPr/>
            <p:nvPr/>
          </p:nvSpPr>
          <p:spPr>
            <a:xfrm>
              <a:off x="775942" y="893623"/>
              <a:ext cx="4134464"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sp>
          <p:nvSpPr>
            <p:cNvPr id="14" name="文本框 13"/>
            <p:cNvSpPr txBox="1"/>
            <p:nvPr/>
          </p:nvSpPr>
          <p:spPr>
            <a:xfrm>
              <a:off x="1114326" y="359517"/>
              <a:ext cx="3445174" cy="523220"/>
            </a:xfrm>
            <a:prstGeom prst="rect">
              <a:avLst/>
            </a:prstGeom>
            <a:noFill/>
          </p:spPr>
          <p:txBody>
            <a:bodyPr wrap="none" rtlCol="0">
              <a:spAutoFit/>
            </a:bodyPr>
            <a:lstStyle/>
            <a:p>
              <a:r>
                <a:rPr lang="zh-CN" altLang="en-US" sz="2800" b="1" dirty="0" smtClean="0">
                  <a:solidFill>
                    <a:srgbClr val="70AD47">
                      <a:lumMod val="75000"/>
                    </a:srgbClr>
                  </a:solidFill>
                </a:rPr>
                <a:t>免费大数据</a:t>
              </a:r>
              <a:r>
                <a:rPr lang="en-US" altLang="zh-CN" sz="2800" b="1" dirty="0" smtClean="0">
                  <a:solidFill>
                    <a:srgbClr val="70AD47">
                      <a:lumMod val="75000"/>
                    </a:srgbClr>
                  </a:solidFill>
                </a:rPr>
                <a:t>App</a:t>
              </a:r>
              <a:r>
                <a:rPr lang="zh-CN" altLang="en-US" sz="2800" b="1" dirty="0" smtClean="0">
                  <a:solidFill>
                    <a:srgbClr val="70AD47">
                      <a:lumMod val="75000"/>
                    </a:srgbClr>
                  </a:solidFill>
                </a:rPr>
                <a:t>推荐</a:t>
              </a:r>
              <a:endParaRPr lang="zh-CN" altLang="en-US" sz="2800" b="1" dirty="0">
                <a:solidFill>
                  <a:srgbClr val="70AD47">
                    <a:lumMod val="75000"/>
                  </a:srgbClr>
                </a:solidFill>
              </a:endParaRPr>
            </a:p>
          </p:txBody>
        </p:sp>
      </p:grpSp>
      <p:pic>
        <p:nvPicPr>
          <p:cNvPr id="1028" name="Picture 4" descr="C:\Users\cstor\Desktop\科技头条.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41673"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1"/>
          <p:cNvPicPr>
            <a:picLocks noChangeAspect="1"/>
          </p:cNvPicPr>
          <p:nvPr/>
        </p:nvPicPr>
        <p:blipFill>
          <a:blip r:embed="rId2"/>
          <a:stretch>
            <a:fillRect/>
          </a:stretch>
        </p:blipFill>
        <p:spPr>
          <a:xfrm>
            <a:off x="105410" y="1464310"/>
            <a:ext cx="2985135" cy="5231765"/>
          </a:xfrm>
          <a:prstGeom prst="rect">
            <a:avLst/>
          </a:prstGeom>
        </p:spPr>
      </p:pic>
      <p:pic>
        <p:nvPicPr>
          <p:cNvPr id="4" name="图片 3" descr="tsy"/>
          <p:cNvPicPr>
            <a:picLocks noChangeAspect="1"/>
          </p:cNvPicPr>
          <p:nvPr/>
        </p:nvPicPr>
        <p:blipFill>
          <a:blip r:embed="rId3"/>
          <a:stretch>
            <a:fillRect/>
          </a:stretch>
        </p:blipFill>
        <p:spPr>
          <a:xfrm>
            <a:off x="3090545" y="1470025"/>
            <a:ext cx="3034030" cy="52266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24" name="文本框 40"/>
          <p:cNvSpPr txBox="1"/>
          <p:nvPr/>
        </p:nvSpPr>
        <p:spPr>
          <a:xfrm>
            <a:off x="399253" y="800100"/>
            <a:ext cx="2359941" cy="369332"/>
          </a:xfrm>
          <a:prstGeom prst="rect">
            <a:avLst/>
          </a:prstGeom>
          <a:noFill/>
        </p:spPr>
        <p:txBody>
          <a:bodyPr wrap="none" rtlCol="0">
            <a:spAutoFit/>
          </a:bodyPr>
          <a:lstStyle/>
          <a:p>
            <a:r>
              <a:rPr lang="en-US" altLang="zh-CN" b="1" dirty="0">
                <a:solidFill>
                  <a:srgbClr val="3D89BC"/>
                </a:solidFill>
              </a:rPr>
              <a:t>9.1.2</a:t>
            </a:r>
            <a:r>
              <a:rPr lang="zh-CN" altLang="en-US" b="1" dirty="0">
                <a:solidFill>
                  <a:srgbClr val="3D89BC"/>
                </a:solidFill>
              </a:rPr>
              <a:t>用户画像的价值</a:t>
            </a:r>
            <a:endParaRPr lang="zh-CN" altLang="en-US" b="1" dirty="0">
              <a:solidFill>
                <a:srgbClr val="3D89BC"/>
              </a:solidFill>
            </a:endParaRPr>
          </a:p>
        </p:txBody>
      </p:sp>
      <p:sp>
        <p:nvSpPr>
          <p:cNvPr id="25" name="椭圆 2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六边形 14"/>
          <p:cNvSpPr/>
          <p:nvPr/>
        </p:nvSpPr>
        <p:spPr>
          <a:xfrm>
            <a:off x="577044" y="2381726"/>
            <a:ext cx="1860819" cy="1604155"/>
          </a:xfrm>
          <a:prstGeom prst="hexagon">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精准营销</a:t>
            </a:r>
            <a:endParaRPr lang="zh-CN" altLang="en-US" b="1" dirty="0"/>
          </a:p>
        </p:txBody>
      </p:sp>
      <p:sp>
        <p:nvSpPr>
          <p:cNvPr id="16" name="六边形 15"/>
          <p:cNvSpPr/>
          <p:nvPr/>
        </p:nvSpPr>
        <p:spPr>
          <a:xfrm>
            <a:off x="2112928" y="3228344"/>
            <a:ext cx="1860819" cy="1604155"/>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用户统计</a:t>
            </a:r>
            <a:endParaRPr lang="zh-CN" altLang="en-US" b="1" dirty="0"/>
          </a:p>
        </p:txBody>
      </p:sp>
      <p:sp>
        <p:nvSpPr>
          <p:cNvPr id="17" name="六边形 16"/>
          <p:cNvSpPr/>
          <p:nvPr/>
        </p:nvSpPr>
        <p:spPr>
          <a:xfrm>
            <a:off x="3654795" y="2398763"/>
            <a:ext cx="1860819" cy="1604155"/>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数据挖掘</a:t>
            </a:r>
            <a:endParaRPr lang="zh-CN" altLang="en-US" b="1" dirty="0"/>
          </a:p>
        </p:txBody>
      </p:sp>
      <p:sp>
        <p:nvSpPr>
          <p:cNvPr id="18" name="六边形 17"/>
          <p:cNvSpPr/>
          <p:nvPr/>
        </p:nvSpPr>
        <p:spPr>
          <a:xfrm>
            <a:off x="5196662" y="3228344"/>
            <a:ext cx="1860819" cy="1620000"/>
          </a:xfrm>
          <a:prstGeom prst="hexagon">
            <a:avLst/>
          </a:prstGeom>
          <a:blipFill dpi="0" rotWithShape="1">
            <a:blip r:embed="rId1">
              <a:extLst>
                <a:ext uri="{28A0092B-C50C-407E-A947-70E740481C1C}">
                  <a14:useLocalDpi xmlns:a14="http://schemas.microsoft.com/office/drawing/2010/main" val="0"/>
                </a:ext>
              </a:extLst>
            </a:blip>
            <a:srcRect/>
            <a:stretch>
              <a:fillRect l="-3202" t="3333" r="-3202" b="33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blipFill dpi="0" rotWithShape="1">
                <a:blip r:embed="rId1">
                  <a:extLst>
                    <a:ext uri="{28A0092B-C50C-407E-A947-70E740481C1C}">
                      <a14:useLocalDpi xmlns:a14="http://schemas.microsoft.com/office/drawing/2010/main" val="0"/>
                    </a:ext>
                  </a:extLst>
                </a:blip>
                <a:srcRect/>
                <a:stretch>
                  <a:fillRect/>
                </a:stretch>
              </a:blipFill>
            </a:endParaRPr>
          </a:p>
        </p:txBody>
      </p:sp>
      <p:sp>
        <p:nvSpPr>
          <p:cNvPr id="19" name="六边形 18"/>
          <p:cNvSpPr/>
          <p:nvPr/>
        </p:nvSpPr>
        <p:spPr>
          <a:xfrm>
            <a:off x="3654795" y="4094492"/>
            <a:ext cx="1860819" cy="1604155"/>
          </a:xfrm>
          <a:prstGeom prst="hexagon">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效果评估</a:t>
            </a:r>
            <a:endParaRPr lang="zh-CN" altLang="en-US" b="1" dirty="0"/>
          </a:p>
        </p:txBody>
      </p:sp>
      <p:sp>
        <p:nvSpPr>
          <p:cNvPr id="20" name="六边形 19"/>
          <p:cNvSpPr/>
          <p:nvPr/>
        </p:nvSpPr>
        <p:spPr>
          <a:xfrm>
            <a:off x="571061" y="4092644"/>
            <a:ext cx="1860819" cy="1604155"/>
          </a:xfrm>
          <a:prstGeom prst="hexagon">
            <a:avLst/>
          </a:prstGeom>
          <a:blipFill dpi="0" rotWithShape="1">
            <a:blip r:embed="rId2">
              <a:extLst>
                <a:ext uri="{28A0092B-C50C-407E-A947-70E740481C1C}">
                  <a14:useLocalDpi xmlns:a14="http://schemas.microsoft.com/office/drawing/2010/main" val="0"/>
                </a:ext>
              </a:extLst>
            </a:blip>
            <a:srcRect/>
            <a:stretch>
              <a:fillRect l="-7072" t="2873" r="-7072" b="28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a:off x="5196662" y="1542958"/>
            <a:ext cx="1860819" cy="1604155"/>
          </a:xfrm>
          <a:prstGeom prst="hexagon">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指导产品研发</a:t>
            </a:r>
            <a:endParaRPr lang="zh-CN" altLang="en-US" b="1" dirty="0"/>
          </a:p>
        </p:txBody>
      </p:sp>
      <p:sp>
        <p:nvSpPr>
          <p:cNvPr id="22" name="六边形 21"/>
          <p:cNvSpPr/>
          <p:nvPr/>
        </p:nvSpPr>
        <p:spPr>
          <a:xfrm>
            <a:off x="6712119" y="4092643"/>
            <a:ext cx="1860819" cy="1604155"/>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优化用户体验</a:t>
            </a:r>
            <a:endParaRPr lang="zh-CN" altLang="en-US" b="1" dirty="0"/>
          </a:p>
        </p:txBody>
      </p:sp>
      <p:sp>
        <p:nvSpPr>
          <p:cNvPr id="23" name="六边形 22"/>
          <p:cNvSpPr/>
          <p:nvPr/>
        </p:nvSpPr>
        <p:spPr>
          <a:xfrm>
            <a:off x="2118911" y="1537094"/>
            <a:ext cx="1860819" cy="1604155"/>
          </a:xfrm>
          <a:prstGeom prst="hexag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六边形 25"/>
          <p:cNvSpPr/>
          <p:nvPr/>
        </p:nvSpPr>
        <p:spPr>
          <a:xfrm>
            <a:off x="6738529" y="2363704"/>
            <a:ext cx="1860819" cy="1604155"/>
          </a:xfrm>
          <a:prstGeom prst="hexagon">
            <a:avLst/>
          </a:prstGeom>
          <a:blipFill dpi="0" rotWithShape="1">
            <a:blip r:embed="rId4" cstate="print">
              <a:extLst>
                <a:ext uri="{28A0092B-C50C-407E-A947-70E740481C1C}">
                  <a14:useLocalDpi xmlns:a14="http://schemas.microsoft.com/office/drawing/2010/main" val="0"/>
                </a:ext>
              </a:extLst>
            </a:blip>
            <a:srcRect/>
            <a:stretch>
              <a:fillRect l="-11908" t="-494" r="-11908" b="-4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blipFill dpi="0" rotWithShape="1">
                <a:blip r:embed="rId5">
                  <a:extLst>
                    <a:ext uri="{28A0092B-C50C-407E-A947-70E740481C1C}">
                      <a14:useLocalDpi xmlns:a14="http://schemas.microsoft.com/office/drawing/2010/main" val="0"/>
                    </a:ext>
                  </a:extLst>
                </a:blip>
                <a:srcRect/>
                <a:stretch>
                  <a:fillRect/>
                </a:stretch>
              </a:blipFill>
            </a:endParaRPr>
          </a:p>
        </p:txBody>
      </p:sp>
      <p:pic>
        <p:nvPicPr>
          <p:cNvPr id="33" name="27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5"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43</a:t>
            </a:r>
            <a:endParaRPr lang="es-ES" sz="1200" b="1" dirty="0">
              <a:solidFill>
                <a:schemeClr val="bg1">
                  <a:lumMod val="50000"/>
                </a:schemeClr>
              </a:solidFill>
              <a:latin typeface="+mn-lt"/>
            </a:endParaRPr>
          </a:p>
        </p:txBody>
      </p:sp>
      <p:pic>
        <p:nvPicPr>
          <p:cNvPr id="36" name="Imagen 27">
            <a:hlinkClick r:id="" action="ppaction://hlinkshowjump?jump=nextslide"/>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28">
            <a:hlinkClick r:id="" action="ppaction://hlinkshowjump?jump=previousslide"/>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24" name="文本框 40"/>
          <p:cNvSpPr txBox="1"/>
          <p:nvPr/>
        </p:nvSpPr>
        <p:spPr>
          <a:xfrm>
            <a:off x="399253" y="800100"/>
            <a:ext cx="2590774" cy="369332"/>
          </a:xfrm>
          <a:prstGeom prst="rect">
            <a:avLst/>
          </a:prstGeom>
          <a:noFill/>
        </p:spPr>
        <p:txBody>
          <a:bodyPr wrap="none" rtlCol="0">
            <a:spAutoFit/>
          </a:bodyPr>
          <a:lstStyle/>
          <a:p>
            <a:r>
              <a:rPr lang="en-US" altLang="zh-CN" b="1" dirty="0">
                <a:solidFill>
                  <a:srgbClr val="3D89BC"/>
                </a:solidFill>
              </a:rPr>
              <a:t>9.1.3</a:t>
            </a:r>
            <a:r>
              <a:rPr lang="zh-CN" altLang="en-US" b="1" dirty="0">
                <a:solidFill>
                  <a:srgbClr val="3D89BC"/>
                </a:solidFill>
              </a:rPr>
              <a:t>用户画像构建流程</a:t>
            </a:r>
            <a:endParaRPr lang="zh-CN" altLang="en-US" b="1" dirty="0">
              <a:solidFill>
                <a:srgbClr val="3D89BC"/>
              </a:solidFill>
            </a:endParaRPr>
          </a:p>
        </p:txBody>
      </p:sp>
      <p:sp>
        <p:nvSpPr>
          <p:cNvPr id="25" name="椭圆 2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712473" y="1221187"/>
            <a:ext cx="7719053" cy="481730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775978" y="1772722"/>
            <a:ext cx="1208098" cy="506312"/>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基础数据收集</a:t>
            </a:r>
            <a:endParaRPr lang="zh-CN" altLang="en-US" sz="1600" dirty="0"/>
          </a:p>
        </p:txBody>
      </p:sp>
      <p:sp>
        <p:nvSpPr>
          <p:cNvPr id="29" name="左箭头 28"/>
          <p:cNvSpPr/>
          <p:nvPr/>
        </p:nvSpPr>
        <p:spPr>
          <a:xfrm>
            <a:off x="2078988" y="1940425"/>
            <a:ext cx="733168" cy="170906"/>
          </a:xfrm>
          <a:prstGeom prst="lef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2971799" y="1335663"/>
            <a:ext cx="5240548" cy="1410611"/>
          </a:xfrm>
          <a:prstGeom prst="roundRect">
            <a:avLst>
              <a:gd name="adj" fmla="val 4134"/>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31" name="圆角矩形 30"/>
          <p:cNvSpPr/>
          <p:nvPr/>
        </p:nvSpPr>
        <p:spPr>
          <a:xfrm>
            <a:off x="3038936" y="1772722"/>
            <a:ext cx="1186247"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网络行为</a:t>
            </a:r>
            <a:endParaRPr lang="en-US" altLang="zh-CN" sz="1600" dirty="0" smtClean="0"/>
          </a:p>
          <a:p>
            <a:pPr algn="ctr"/>
            <a:r>
              <a:rPr lang="zh-CN" altLang="en-US" sz="1600" dirty="0"/>
              <a:t>数据</a:t>
            </a:r>
            <a:endParaRPr lang="zh-CN" altLang="en-US" sz="1600" dirty="0"/>
          </a:p>
        </p:txBody>
      </p:sp>
      <p:sp>
        <p:nvSpPr>
          <p:cNvPr id="32" name="圆角矩形 31"/>
          <p:cNvSpPr/>
          <p:nvPr/>
        </p:nvSpPr>
        <p:spPr>
          <a:xfrm>
            <a:off x="4393283" y="1772722"/>
            <a:ext cx="1186247"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服务内行为数据</a:t>
            </a:r>
            <a:endParaRPr lang="zh-CN" altLang="en-US" sz="1600" dirty="0"/>
          </a:p>
        </p:txBody>
      </p:sp>
      <p:sp>
        <p:nvSpPr>
          <p:cNvPr id="33" name="圆角矩形 32"/>
          <p:cNvSpPr/>
          <p:nvPr/>
        </p:nvSpPr>
        <p:spPr>
          <a:xfrm>
            <a:off x="5687245" y="1772722"/>
            <a:ext cx="1186247"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用户内容偏好数据</a:t>
            </a:r>
            <a:endParaRPr lang="zh-CN" altLang="en-US" sz="1600" dirty="0"/>
          </a:p>
        </p:txBody>
      </p:sp>
      <p:sp>
        <p:nvSpPr>
          <p:cNvPr id="34" name="圆角矩形 33"/>
          <p:cNvSpPr/>
          <p:nvPr/>
        </p:nvSpPr>
        <p:spPr>
          <a:xfrm>
            <a:off x="6969247" y="1772722"/>
            <a:ext cx="1186247"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用户交易数据</a:t>
            </a:r>
            <a:endParaRPr lang="zh-CN" altLang="en-US" sz="1600" dirty="0"/>
          </a:p>
        </p:txBody>
      </p:sp>
      <p:sp>
        <p:nvSpPr>
          <p:cNvPr id="35" name="圆角矩形 34"/>
          <p:cNvSpPr/>
          <p:nvPr/>
        </p:nvSpPr>
        <p:spPr>
          <a:xfrm>
            <a:off x="779487" y="3374363"/>
            <a:ext cx="1208098" cy="506312"/>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行为建模</a:t>
            </a:r>
            <a:endParaRPr lang="zh-CN" altLang="en-US" sz="1600" dirty="0"/>
          </a:p>
        </p:txBody>
      </p:sp>
      <p:sp>
        <p:nvSpPr>
          <p:cNvPr id="36" name="左箭头 35"/>
          <p:cNvSpPr/>
          <p:nvPr/>
        </p:nvSpPr>
        <p:spPr>
          <a:xfrm>
            <a:off x="2082497" y="3542066"/>
            <a:ext cx="733168" cy="170906"/>
          </a:xfrm>
          <a:prstGeom prst="lef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2975308" y="2937304"/>
            <a:ext cx="5240548" cy="1410611"/>
          </a:xfrm>
          <a:prstGeom prst="roundRect">
            <a:avLst>
              <a:gd name="adj" fmla="val 2299"/>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38" name="圆角矩形 37"/>
          <p:cNvSpPr/>
          <p:nvPr/>
        </p:nvSpPr>
        <p:spPr>
          <a:xfrm>
            <a:off x="3042446" y="3374363"/>
            <a:ext cx="675540"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文本挖掘</a:t>
            </a:r>
            <a:endParaRPr lang="zh-CN" altLang="en-US" sz="1600" dirty="0"/>
          </a:p>
        </p:txBody>
      </p:sp>
      <p:sp>
        <p:nvSpPr>
          <p:cNvPr id="39" name="圆角矩形 38"/>
          <p:cNvSpPr/>
          <p:nvPr/>
        </p:nvSpPr>
        <p:spPr>
          <a:xfrm>
            <a:off x="4022385" y="3374363"/>
            <a:ext cx="1186247"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自然语言处理</a:t>
            </a:r>
            <a:endParaRPr lang="zh-CN" altLang="en-US" sz="1600" dirty="0"/>
          </a:p>
        </p:txBody>
      </p:sp>
      <p:sp>
        <p:nvSpPr>
          <p:cNvPr id="40" name="圆角矩形 39"/>
          <p:cNvSpPr/>
          <p:nvPr/>
        </p:nvSpPr>
        <p:spPr>
          <a:xfrm>
            <a:off x="5513031" y="3374363"/>
            <a:ext cx="666914"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机器学习</a:t>
            </a:r>
            <a:endParaRPr lang="zh-CN" altLang="en-US" sz="1600" dirty="0"/>
          </a:p>
        </p:txBody>
      </p:sp>
      <p:sp>
        <p:nvSpPr>
          <p:cNvPr id="41" name="圆角矩形 40"/>
          <p:cNvSpPr/>
          <p:nvPr/>
        </p:nvSpPr>
        <p:spPr>
          <a:xfrm>
            <a:off x="6484344" y="3374363"/>
            <a:ext cx="670195"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预测算法</a:t>
            </a:r>
            <a:endParaRPr lang="zh-CN" altLang="en-US" sz="1600" dirty="0"/>
          </a:p>
        </p:txBody>
      </p:sp>
      <p:sp>
        <p:nvSpPr>
          <p:cNvPr id="42" name="圆角矩形 41"/>
          <p:cNvSpPr/>
          <p:nvPr/>
        </p:nvSpPr>
        <p:spPr>
          <a:xfrm>
            <a:off x="779487" y="4964918"/>
            <a:ext cx="1208098" cy="506312"/>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构建画像</a:t>
            </a:r>
            <a:endParaRPr lang="zh-CN" altLang="en-US" sz="1600" dirty="0"/>
          </a:p>
        </p:txBody>
      </p:sp>
      <p:sp>
        <p:nvSpPr>
          <p:cNvPr id="43" name="左箭头 42"/>
          <p:cNvSpPr/>
          <p:nvPr/>
        </p:nvSpPr>
        <p:spPr>
          <a:xfrm>
            <a:off x="2082497" y="5132621"/>
            <a:ext cx="733168" cy="170906"/>
          </a:xfrm>
          <a:prstGeom prst="lef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2975308" y="4527859"/>
            <a:ext cx="5240548" cy="1410611"/>
          </a:xfrm>
          <a:prstGeom prst="roundRect">
            <a:avLst>
              <a:gd name="adj" fmla="val 1076"/>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49" name="圆角矩形 48"/>
          <p:cNvSpPr/>
          <p:nvPr/>
        </p:nvSpPr>
        <p:spPr>
          <a:xfrm>
            <a:off x="7458937" y="3359994"/>
            <a:ext cx="670195"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聚类算法</a:t>
            </a:r>
            <a:endParaRPr lang="zh-CN" altLang="en-US" sz="1600" dirty="0"/>
          </a:p>
        </p:txBody>
      </p:sp>
      <p:sp>
        <p:nvSpPr>
          <p:cNvPr id="50" name="圆角矩形 49"/>
          <p:cNvSpPr/>
          <p:nvPr/>
        </p:nvSpPr>
        <p:spPr>
          <a:xfrm>
            <a:off x="3054610" y="4964918"/>
            <a:ext cx="675540"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基本属性</a:t>
            </a:r>
            <a:endParaRPr lang="zh-CN" altLang="en-US" sz="1600" dirty="0"/>
          </a:p>
        </p:txBody>
      </p:sp>
      <p:sp>
        <p:nvSpPr>
          <p:cNvPr id="51" name="圆角矩形 50"/>
          <p:cNvSpPr/>
          <p:nvPr/>
        </p:nvSpPr>
        <p:spPr>
          <a:xfrm>
            <a:off x="3933463" y="4964918"/>
            <a:ext cx="675540"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购买能力</a:t>
            </a:r>
            <a:endParaRPr lang="zh-CN" altLang="en-US" sz="1600" dirty="0"/>
          </a:p>
        </p:txBody>
      </p:sp>
      <p:sp>
        <p:nvSpPr>
          <p:cNvPr id="52" name="圆角矩形 51"/>
          <p:cNvSpPr/>
          <p:nvPr/>
        </p:nvSpPr>
        <p:spPr>
          <a:xfrm>
            <a:off x="4812316" y="4964918"/>
            <a:ext cx="675540"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行为特征</a:t>
            </a:r>
            <a:endParaRPr lang="zh-CN" altLang="en-US" sz="1600" dirty="0"/>
          </a:p>
        </p:txBody>
      </p:sp>
      <p:sp>
        <p:nvSpPr>
          <p:cNvPr id="53" name="圆角矩形 52"/>
          <p:cNvSpPr/>
          <p:nvPr/>
        </p:nvSpPr>
        <p:spPr>
          <a:xfrm>
            <a:off x="5691169" y="4964918"/>
            <a:ext cx="675540"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兴趣爱好</a:t>
            </a:r>
            <a:endParaRPr lang="zh-CN" altLang="en-US" sz="1600" dirty="0"/>
          </a:p>
        </p:txBody>
      </p:sp>
      <p:sp>
        <p:nvSpPr>
          <p:cNvPr id="54" name="圆角矩形 53"/>
          <p:cNvSpPr/>
          <p:nvPr/>
        </p:nvSpPr>
        <p:spPr>
          <a:xfrm>
            <a:off x="6570022" y="4964918"/>
            <a:ext cx="675540"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心理特征</a:t>
            </a:r>
            <a:endParaRPr lang="zh-CN" altLang="en-US" sz="1600" dirty="0"/>
          </a:p>
        </p:txBody>
      </p:sp>
      <p:sp>
        <p:nvSpPr>
          <p:cNvPr id="55" name="圆角矩形 54"/>
          <p:cNvSpPr/>
          <p:nvPr/>
        </p:nvSpPr>
        <p:spPr>
          <a:xfrm>
            <a:off x="7448876" y="4964918"/>
            <a:ext cx="675540"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社交网络</a:t>
            </a:r>
            <a:endParaRPr lang="zh-CN" altLang="en-US" sz="1600" dirty="0"/>
          </a:p>
        </p:txBody>
      </p:sp>
      <p:pic>
        <p:nvPicPr>
          <p:cNvPr id="4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43</a:t>
            </a:r>
            <a:endParaRPr lang="es-ES" sz="1200" b="1" dirty="0">
              <a:solidFill>
                <a:schemeClr val="bg1">
                  <a:lumMod val="50000"/>
                </a:schemeClr>
              </a:solidFill>
              <a:latin typeface="+mn-lt"/>
            </a:endParaRPr>
          </a:p>
        </p:txBody>
      </p:sp>
      <p:pic>
        <p:nvPicPr>
          <p:cNvPr id="4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pic>
        <p:nvPicPr>
          <p:cNvPr id="4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43</a:t>
            </a:r>
            <a:endParaRPr lang="es-ES" sz="1200" b="1" dirty="0">
              <a:solidFill>
                <a:schemeClr val="bg1">
                  <a:lumMod val="50000"/>
                </a:schemeClr>
              </a:solidFill>
              <a:latin typeface="+mn-lt"/>
            </a:endParaRPr>
          </a:p>
        </p:txBody>
      </p:sp>
      <p:pic>
        <p:nvPicPr>
          <p:cNvPr id="4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3" name="文本框 12"/>
          <p:cNvSpPr txBox="1"/>
          <p:nvPr/>
        </p:nvSpPr>
        <p:spPr>
          <a:xfrm>
            <a:off x="533400" y="2583180"/>
            <a:ext cx="8077200" cy="3156585"/>
          </a:xfrm>
          <a:prstGeom prst="rect">
            <a:avLst/>
          </a:prstGeom>
          <a:noFill/>
        </p:spPr>
        <p:txBody>
          <a:bodyPr wrap="square" rtlCol="0" anchor="t">
            <a:spAutoFit/>
          </a:bodyPr>
          <a:lstStyle/>
          <a:p>
            <a:endParaRPr lang="zh-CN" altLang="en-US" sz="1600" dirty="0"/>
          </a:p>
          <a:p>
            <a:pPr marL="285750" indent="-285750" fontAlgn="auto">
              <a:lnSpc>
                <a:spcPct val="150000"/>
              </a:lnSpc>
              <a:buClr>
                <a:srgbClr val="5B9BD5"/>
              </a:buClr>
              <a:buFont typeface="Wingdings" panose="05000000000000000000" charset="0"/>
              <a:buChar char="u"/>
            </a:pPr>
            <a:r>
              <a:rPr lang="zh-CN" altLang="en-US" sz="1600" dirty="0"/>
              <a:t>网络行为数据：活跃人数、页面浏览量、访问时长、激活率、外部触点、社交数据等</a:t>
            </a:r>
            <a:endParaRPr lang="zh-CN" altLang="en-US" sz="1600" dirty="0"/>
          </a:p>
          <a:p>
            <a:pPr marL="285750" indent="-285750" fontAlgn="auto">
              <a:lnSpc>
                <a:spcPct val="150000"/>
              </a:lnSpc>
              <a:buClr>
                <a:srgbClr val="5B9BD5"/>
              </a:buClr>
              <a:buFont typeface="Wingdings" panose="05000000000000000000" charset="0"/>
              <a:buChar char="u"/>
            </a:pPr>
            <a:r>
              <a:rPr lang="zh-CN" altLang="en-US" sz="1600" dirty="0"/>
              <a:t>服务内行为数据：浏览路径、页面停留时间、访问深度、页面浏览次数等</a:t>
            </a:r>
            <a:endParaRPr lang="zh-CN" altLang="en-US" sz="1600" dirty="0"/>
          </a:p>
          <a:p>
            <a:pPr marL="285750" indent="-285750" fontAlgn="auto">
              <a:lnSpc>
                <a:spcPct val="150000"/>
              </a:lnSpc>
              <a:buClr>
                <a:srgbClr val="5B9BD5"/>
              </a:buClr>
              <a:buFont typeface="Wingdings" panose="05000000000000000000" charset="0"/>
              <a:buChar char="u"/>
            </a:pPr>
            <a:r>
              <a:rPr lang="zh-CN" altLang="en-US" sz="1600" dirty="0"/>
              <a:t>用户内容偏好数据：浏览/收藏内容、评论内容、互动内容、生活形态偏好、品牌偏好等用户交易数据(交易类服务)：贡献率、客单价、连带率、回头率、流失率等</a:t>
            </a:r>
            <a:endParaRPr lang="zh-CN" altLang="en-US" sz="1600" dirty="0"/>
          </a:p>
          <a:p>
            <a:pPr marL="285750" indent="-285750" fontAlgn="auto">
              <a:lnSpc>
                <a:spcPct val="150000"/>
              </a:lnSpc>
              <a:buClr>
                <a:srgbClr val="5B9BD5"/>
              </a:buClr>
              <a:buFont typeface="Wingdings" panose="05000000000000000000" charset="0"/>
              <a:buChar char="u"/>
            </a:pPr>
            <a:r>
              <a:rPr lang="zh-CN" altLang="en-US" sz="1600" dirty="0"/>
              <a:t>当然，收集到的数据不会是100%准确的，都具有不确定性，这就需要在后面的阶段中建模来再判断，比如某用户在性别一栏填的男，但通过其行为偏好可判断其性别为“女”的概率为80%。</a:t>
            </a:r>
            <a:endParaRPr lang="zh-CN" altLang="en-US" sz="1600" dirty="0"/>
          </a:p>
          <a:p>
            <a:r>
              <a:rPr lang="zh-CN" altLang="en-US" sz="1600" dirty="0"/>
              <a:t>  </a:t>
            </a:r>
            <a:endParaRPr lang="zh-CN" altLang="en-US" sz="1600" dirty="0"/>
          </a:p>
        </p:txBody>
      </p:sp>
      <p:grpSp>
        <p:nvGrpSpPr>
          <p:cNvPr id="12" name="组合 11"/>
          <p:cNvGrpSpPr/>
          <p:nvPr>
            <p:custDataLst>
              <p:tags r:id="rId3"/>
            </p:custDataLst>
          </p:nvPr>
        </p:nvGrpSpPr>
        <p:grpSpPr>
          <a:xfrm>
            <a:off x="323215" y="1155065"/>
            <a:ext cx="3338830" cy="904240"/>
            <a:chOff x="610908" y="2313386"/>
            <a:chExt cx="3339390" cy="904864"/>
          </a:xfrm>
          <a:solidFill>
            <a:srgbClr val="3D89BC"/>
          </a:solidFill>
        </p:grpSpPr>
        <p:sp>
          <p:nvSpPr>
            <p:cNvPr id="14" name="任意多边形 13"/>
            <p:cNvSpPr/>
            <p:nvPr>
              <p:custDataLst>
                <p:tags r:id="rId4"/>
              </p:custDataLst>
            </p:nvPr>
          </p:nvSpPr>
          <p:spPr>
            <a:xfrm>
              <a:off x="610908" y="2367802"/>
              <a:ext cx="3155203" cy="850448"/>
            </a:xfrm>
            <a:custGeom>
              <a:avLst/>
              <a:gdLst>
                <a:gd name="connsiteX0" fmla="*/ 3155203 w 3155203"/>
                <a:gd name="connsiteY0" fmla="*/ 0 h 850448"/>
                <a:gd name="connsiteX1" fmla="*/ 2997498 w 3155203"/>
                <a:gd name="connsiteY1" fmla="*/ 578071 h 850448"/>
                <a:gd name="connsiteX2" fmla="*/ 406001 w 3155203"/>
                <a:gd name="connsiteY2" fmla="*/ 850448 h 850448"/>
                <a:gd name="connsiteX3" fmla="*/ 0 w 3155203"/>
                <a:gd name="connsiteY3" fmla="*/ 110182 h 850448"/>
              </a:gdLst>
              <a:ahLst/>
              <a:cxnLst>
                <a:cxn ang="0">
                  <a:pos x="connsiteX0" y="connsiteY0"/>
                </a:cxn>
                <a:cxn ang="0">
                  <a:pos x="connsiteX1" y="connsiteY1"/>
                </a:cxn>
                <a:cxn ang="0">
                  <a:pos x="connsiteX2" y="connsiteY2"/>
                </a:cxn>
                <a:cxn ang="0">
                  <a:pos x="connsiteX3" y="connsiteY3"/>
                </a:cxn>
              </a:cxnLst>
              <a:rect l="l" t="t" r="r" b="b"/>
              <a:pathLst>
                <a:path w="3155203" h="850448">
                  <a:moveTo>
                    <a:pt x="3155203" y="0"/>
                  </a:moveTo>
                  <a:lnTo>
                    <a:pt x="2997498" y="578071"/>
                  </a:lnTo>
                  <a:lnTo>
                    <a:pt x="406001" y="850448"/>
                  </a:lnTo>
                  <a:lnTo>
                    <a:pt x="0" y="110182"/>
                  </a:lnTo>
                  <a:close/>
                </a:path>
              </a:pathLst>
            </a:custGeom>
            <a:grpFill/>
          </p:spPr>
          <p:txBody>
            <a:bodyPr rot="0" spcFirstLastPara="0" vertOverflow="overflow" horzOverflow="overflow" vert="horz" wrap="square" lIns="216000" tIns="108000" rIns="108000" bIns="45720" numCol="1" spcCol="0" rtlCol="0" fromWordArt="0" anchor="ctr" anchorCtr="0" forceAA="0" compatLnSpc="1">
              <a:normAutofit/>
            </a:bodyPr>
            <a:lstStyle/>
            <a:p>
              <a:pPr algn="ctr"/>
              <a:r>
                <a:rPr lang="zh-CN" altLang="da-DK" b="1" dirty="0">
                  <a:solidFill>
                    <a:schemeClr val="bg1"/>
                  </a:solidFill>
                  <a:sym typeface="Arial" panose="020B0604020202020204" pitchFamily="34" charset="0"/>
                </a:rPr>
                <a:t>数据收集与分析</a:t>
              </a:r>
              <a:endParaRPr lang="zh-CN" altLang="da-DK" b="1" dirty="0">
                <a:solidFill>
                  <a:schemeClr val="bg1"/>
                </a:solidFill>
                <a:sym typeface="Arial" panose="020B0604020202020204" pitchFamily="34" charset="0"/>
              </a:endParaRPr>
            </a:p>
          </p:txBody>
        </p:sp>
        <p:sp>
          <p:nvSpPr>
            <p:cNvPr id="15" name="等腰三角形 14"/>
            <p:cNvSpPr/>
            <p:nvPr>
              <p:custDataLst>
                <p:tags r:id="rId5"/>
              </p:custDataLst>
            </p:nvPr>
          </p:nvSpPr>
          <p:spPr>
            <a:xfrm rot="17703762">
              <a:off x="3769492" y="2883324"/>
              <a:ext cx="104775" cy="256837"/>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smtClean="0">
                <a:solidFill>
                  <a:schemeClr val="bg1"/>
                </a:solidFill>
                <a:sym typeface="Arial" panose="020B0604020202020204" pitchFamily="34" charset="0"/>
              </a:endParaRPr>
            </a:p>
          </p:txBody>
        </p:sp>
        <p:sp>
          <p:nvSpPr>
            <p:cNvPr id="16" name="等腰三角形 15"/>
            <p:cNvSpPr/>
            <p:nvPr>
              <p:custDataLst>
                <p:tags r:id="rId6"/>
              </p:custDataLst>
            </p:nvPr>
          </p:nvSpPr>
          <p:spPr>
            <a:xfrm rot="14680307">
              <a:off x="3731121" y="2804324"/>
              <a:ext cx="104775" cy="140428"/>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smtClean="0">
                <a:solidFill>
                  <a:schemeClr val="bg1"/>
                </a:solidFill>
                <a:sym typeface="Arial" panose="020B0604020202020204" pitchFamily="34" charset="0"/>
              </a:endParaRPr>
            </a:p>
          </p:txBody>
        </p:sp>
        <p:sp>
          <p:nvSpPr>
            <p:cNvPr id="18" name="任意多边形 17"/>
            <p:cNvSpPr/>
            <p:nvPr>
              <p:custDataLst>
                <p:tags r:id="rId7"/>
              </p:custDataLst>
            </p:nvPr>
          </p:nvSpPr>
          <p:spPr>
            <a:xfrm>
              <a:off x="632323" y="2313386"/>
              <a:ext cx="775646" cy="426586"/>
            </a:xfrm>
            <a:custGeom>
              <a:avLst/>
              <a:gdLst>
                <a:gd name="connsiteX0" fmla="*/ 775646 w 775646"/>
                <a:gd name="connsiteY0" fmla="*/ 0 h 426586"/>
                <a:gd name="connsiteX1" fmla="*/ 666454 w 775646"/>
                <a:gd name="connsiteY1" fmla="*/ 355733 h 426586"/>
                <a:gd name="connsiteX2" fmla="*/ 219107 w 775646"/>
                <a:gd name="connsiteY2" fmla="*/ 426586 h 426586"/>
                <a:gd name="connsiteX3" fmla="*/ 0 w 775646"/>
                <a:gd name="connsiteY3" fmla="*/ 27086 h 426586"/>
              </a:gdLst>
              <a:ahLst/>
              <a:cxnLst>
                <a:cxn ang="0">
                  <a:pos x="connsiteX0" y="connsiteY0"/>
                </a:cxn>
                <a:cxn ang="0">
                  <a:pos x="connsiteX1" y="connsiteY1"/>
                </a:cxn>
                <a:cxn ang="0">
                  <a:pos x="connsiteX2" y="connsiteY2"/>
                </a:cxn>
                <a:cxn ang="0">
                  <a:pos x="connsiteX3" y="connsiteY3"/>
                </a:cxn>
              </a:cxnLst>
              <a:rect l="l" t="t" r="r" b="b"/>
              <a:pathLst>
                <a:path w="775646" h="426586">
                  <a:moveTo>
                    <a:pt x="775646" y="0"/>
                  </a:moveTo>
                  <a:lnTo>
                    <a:pt x="666454" y="355733"/>
                  </a:lnTo>
                  <a:lnTo>
                    <a:pt x="219107" y="426586"/>
                  </a:lnTo>
                  <a:lnTo>
                    <a:pt x="0" y="27086"/>
                  </a:lnTo>
                  <a:close/>
                </a:path>
              </a:pathLst>
            </a:custGeom>
            <a:grpFill/>
          </p:spPr>
          <p:txBody>
            <a:bodyPr rot="0" spcFirstLastPara="0" vertOverflow="overflow" horzOverflow="overflow" vert="horz" wrap="square" lIns="144000" tIns="45720" rIns="91440" bIns="45720" numCol="1" spcCol="0" rtlCol="0" fromWordArt="0" anchor="ctr" anchorCtr="0" forceAA="0" compatLnSpc="1">
              <a:normAutofit/>
            </a:bodyPr>
            <a:lstStyle/>
            <a:p>
              <a:pPr algn="ctr"/>
              <a:r>
                <a:rPr lang="en-US" altLang="zh-CN" sz="2000" b="1" dirty="0" smtClean="0">
                  <a:solidFill>
                    <a:schemeClr val="bg1"/>
                  </a:solidFill>
                  <a:sym typeface="Arial" panose="020B0604020202020204" pitchFamily="34" charset="0"/>
                </a:rPr>
                <a:t>01</a:t>
              </a:r>
              <a:endParaRPr lang="zh-CN" altLang="en-US" sz="2000" b="1" dirty="0" err="1" smtClean="0">
                <a:solidFill>
                  <a:schemeClr val="bg1"/>
                </a:solidFill>
                <a:sym typeface="Arial" panose="020B0604020202020204" pitchFamily="34" charset="0"/>
              </a:endParaRPr>
            </a:p>
          </p:txBody>
        </p:sp>
      </p:grpSp>
      <p:sp>
        <p:nvSpPr>
          <p:cNvPr id="19" name="文本框 18"/>
          <p:cNvSpPr txBox="1"/>
          <p:nvPr/>
        </p:nvSpPr>
        <p:spPr>
          <a:xfrm>
            <a:off x="4022090" y="1110615"/>
            <a:ext cx="4720590" cy="1360170"/>
          </a:xfrm>
          <a:prstGeom prst="rect">
            <a:avLst/>
          </a:prstGeom>
          <a:noFill/>
          <a:ln w="12700" cmpd="sng">
            <a:solidFill>
              <a:srgbClr val="3D89BC"/>
            </a:solidFill>
            <a:prstDash val="solid"/>
          </a:ln>
        </p:spPr>
        <p:txBody>
          <a:bodyPr wrap="square" rtlCol="0" anchor="t">
            <a:spAutoFit/>
          </a:bodyPr>
          <a:lstStyle/>
          <a:p>
            <a:r>
              <a:rPr lang="en-US" altLang="zh-CN" dirty="0">
                <a:sym typeface="+mn-ea"/>
              </a:rPr>
              <a:t> </a:t>
            </a:r>
            <a:r>
              <a:rPr lang="zh-CN" altLang="en-US" sz="1600" dirty="0">
                <a:sym typeface="+mn-ea"/>
              </a:rPr>
              <a:t>构建用户画像是为了将用户信息还原，构建一个用户数据模型。因此这些数据是基于真实的用户数据。</a:t>
            </a:r>
            <a:endParaRPr lang="zh-CN" altLang="en-US" sz="1600" dirty="0"/>
          </a:p>
          <a:p>
            <a:r>
              <a:rPr lang="zh-CN" altLang="en-US" sz="1600" dirty="0">
                <a:sym typeface="+mn-ea"/>
              </a:rPr>
              <a:t>  用户数据可以大致分为网络行为数据、服务内行为数据、用户内容偏好数据、用户交易数据这四类。</a:t>
            </a:r>
            <a:endParaRPr lang="zh-CN" alt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35280" y="3857318"/>
            <a:ext cx="8469630" cy="795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矩形 19"/>
          <p:cNvSpPr/>
          <p:nvPr/>
        </p:nvSpPr>
        <p:spPr>
          <a:xfrm>
            <a:off x="353060" y="2366338"/>
            <a:ext cx="8469630" cy="795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pic>
        <p:nvPicPr>
          <p:cNvPr id="4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4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2" name="组合 11"/>
          <p:cNvGrpSpPr/>
          <p:nvPr>
            <p:custDataLst>
              <p:tags r:id="rId3"/>
            </p:custDataLst>
          </p:nvPr>
        </p:nvGrpSpPr>
        <p:grpSpPr>
          <a:xfrm>
            <a:off x="323215" y="1155343"/>
            <a:ext cx="3338830" cy="904240"/>
            <a:chOff x="610908" y="2313386"/>
            <a:chExt cx="3339390" cy="904864"/>
          </a:xfrm>
          <a:solidFill>
            <a:srgbClr val="3D89BC"/>
          </a:solidFill>
        </p:grpSpPr>
        <p:sp>
          <p:nvSpPr>
            <p:cNvPr id="14" name="任意多边形 13"/>
            <p:cNvSpPr/>
            <p:nvPr>
              <p:custDataLst>
                <p:tags r:id="rId4"/>
              </p:custDataLst>
            </p:nvPr>
          </p:nvSpPr>
          <p:spPr>
            <a:xfrm>
              <a:off x="610908" y="2367802"/>
              <a:ext cx="3155203" cy="850448"/>
            </a:xfrm>
            <a:custGeom>
              <a:avLst/>
              <a:gdLst>
                <a:gd name="connsiteX0" fmla="*/ 3155203 w 3155203"/>
                <a:gd name="connsiteY0" fmla="*/ 0 h 850448"/>
                <a:gd name="connsiteX1" fmla="*/ 2997498 w 3155203"/>
                <a:gd name="connsiteY1" fmla="*/ 578071 h 850448"/>
                <a:gd name="connsiteX2" fmla="*/ 406001 w 3155203"/>
                <a:gd name="connsiteY2" fmla="*/ 850448 h 850448"/>
                <a:gd name="connsiteX3" fmla="*/ 0 w 3155203"/>
                <a:gd name="connsiteY3" fmla="*/ 110182 h 850448"/>
              </a:gdLst>
              <a:ahLst/>
              <a:cxnLst>
                <a:cxn ang="0">
                  <a:pos x="connsiteX0" y="connsiteY0"/>
                </a:cxn>
                <a:cxn ang="0">
                  <a:pos x="connsiteX1" y="connsiteY1"/>
                </a:cxn>
                <a:cxn ang="0">
                  <a:pos x="connsiteX2" y="connsiteY2"/>
                </a:cxn>
                <a:cxn ang="0">
                  <a:pos x="connsiteX3" y="connsiteY3"/>
                </a:cxn>
              </a:cxnLst>
              <a:rect l="l" t="t" r="r" b="b"/>
              <a:pathLst>
                <a:path w="3155203" h="850448">
                  <a:moveTo>
                    <a:pt x="3155203" y="0"/>
                  </a:moveTo>
                  <a:lnTo>
                    <a:pt x="2997498" y="578071"/>
                  </a:lnTo>
                  <a:lnTo>
                    <a:pt x="406001" y="850448"/>
                  </a:lnTo>
                  <a:lnTo>
                    <a:pt x="0" y="110182"/>
                  </a:lnTo>
                  <a:close/>
                </a:path>
              </a:pathLst>
            </a:custGeom>
            <a:grpFill/>
          </p:spPr>
          <p:txBody>
            <a:bodyPr rot="0" spcFirstLastPara="0" vertOverflow="overflow" horzOverflow="overflow" vert="horz" wrap="square" lIns="216000" tIns="108000" rIns="108000" bIns="45720" numCol="1" spcCol="0" rtlCol="0" fromWordArt="0" anchor="ctr" anchorCtr="0" forceAA="0" compatLnSpc="1">
              <a:normAutofit/>
            </a:bodyPr>
            <a:lstStyle/>
            <a:p>
              <a:pPr algn="ctr"/>
              <a:r>
                <a:rPr lang="zh-CN" altLang="da-DK" b="1" dirty="0">
                  <a:solidFill>
                    <a:schemeClr val="bg1"/>
                  </a:solidFill>
                  <a:sym typeface="Arial" panose="020B0604020202020204" pitchFamily="34" charset="0"/>
                </a:rPr>
                <a:t>数据建模</a:t>
              </a:r>
              <a:endParaRPr lang="en-US" altLang="zh-CN" b="1" dirty="0">
                <a:solidFill>
                  <a:schemeClr val="bg1"/>
                </a:solidFill>
                <a:sym typeface="Arial" panose="020B0604020202020204" pitchFamily="34" charset="0"/>
              </a:endParaRPr>
            </a:p>
          </p:txBody>
        </p:sp>
        <p:sp>
          <p:nvSpPr>
            <p:cNvPr id="15" name="等腰三角形 14"/>
            <p:cNvSpPr/>
            <p:nvPr>
              <p:custDataLst>
                <p:tags r:id="rId5"/>
              </p:custDataLst>
            </p:nvPr>
          </p:nvSpPr>
          <p:spPr>
            <a:xfrm rot="17703762">
              <a:off x="3769492" y="2883324"/>
              <a:ext cx="104775" cy="256837"/>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smtClean="0">
                <a:solidFill>
                  <a:schemeClr val="bg1"/>
                </a:solidFill>
                <a:sym typeface="Arial" panose="020B0604020202020204" pitchFamily="34" charset="0"/>
              </a:endParaRPr>
            </a:p>
          </p:txBody>
        </p:sp>
        <p:sp>
          <p:nvSpPr>
            <p:cNvPr id="16" name="等腰三角形 15"/>
            <p:cNvSpPr/>
            <p:nvPr>
              <p:custDataLst>
                <p:tags r:id="rId6"/>
              </p:custDataLst>
            </p:nvPr>
          </p:nvSpPr>
          <p:spPr>
            <a:xfrm rot="14680307">
              <a:off x="3731121" y="2804324"/>
              <a:ext cx="104775" cy="140428"/>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smtClean="0">
                <a:solidFill>
                  <a:schemeClr val="bg1"/>
                </a:solidFill>
                <a:sym typeface="Arial" panose="020B0604020202020204" pitchFamily="34" charset="0"/>
              </a:endParaRPr>
            </a:p>
          </p:txBody>
        </p:sp>
        <p:sp>
          <p:nvSpPr>
            <p:cNvPr id="18" name="任意多边形 17"/>
            <p:cNvSpPr/>
            <p:nvPr>
              <p:custDataLst>
                <p:tags r:id="rId7"/>
              </p:custDataLst>
            </p:nvPr>
          </p:nvSpPr>
          <p:spPr>
            <a:xfrm>
              <a:off x="632323" y="2313386"/>
              <a:ext cx="775646" cy="426586"/>
            </a:xfrm>
            <a:custGeom>
              <a:avLst/>
              <a:gdLst>
                <a:gd name="connsiteX0" fmla="*/ 775646 w 775646"/>
                <a:gd name="connsiteY0" fmla="*/ 0 h 426586"/>
                <a:gd name="connsiteX1" fmla="*/ 666454 w 775646"/>
                <a:gd name="connsiteY1" fmla="*/ 355733 h 426586"/>
                <a:gd name="connsiteX2" fmla="*/ 219107 w 775646"/>
                <a:gd name="connsiteY2" fmla="*/ 426586 h 426586"/>
                <a:gd name="connsiteX3" fmla="*/ 0 w 775646"/>
                <a:gd name="connsiteY3" fmla="*/ 27086 h 426586"/>
              </a:gdLst>
              <a:ahLst/>
              <a:cxnLst>
                <a:cxn ang="0">
                  <a:pos x="connsiteX0" y="connsiteY0"/>
                </a:cxn>
                <a:cxn ang="0">
                  <a:pos x="connsiteX1" y="connsiteY1"/>
                </a:cxn>
                <a:cxn ang="0">
                  <a:pos x="connsiteX2" y="connsiteY2"/>
                </a:cxn>
                <a:cxn ang="0">
                  <a:pos x="connsiteX3" y="connsiteY3"/>
                </a:cxn>
              </a:cxnLst>
              <a:rect l="l" t="t" r="r" b="b"/>
              <a:pathLst>
                <a:path w="775646" h="426586">
                  <a:moveTo>
                    <a:pt x="775646" y="0"/>
                  </a:moveTo>
                  <a:lnTo>
                    <a:pt x="666454" y="355733"/>
                  </a:lnTo>
                  <a:lnTo>
                    <a:pt x="219107" y="426586"/>
                  </a:lnTo>
                  <a:lnTo>
                    <a:pt x="0" y="27086"/>
                  </a:lnTo>
                  <a:close/>
                </a:path>
              </a:pathLst>
            </a:custGeom>
            <a:grpFill/>
          </p:spPr>
          <p:txBody>
            <a:bodyPr rot="0" spcFirstLastPara="0" vertOverflow="overflow" horzOverflow="overflow" vert="horz" wrap="square" lIns="144000" tIns="45720" rIns="91440" bIns="45720" numCol="1" spcCol="0" rtlCol="0" fromWordArt="0" anchor="ctr" anchorCtr="0" forceAA="0" compatLnSpc="1">
              <a:normAutofit/>
            </a:bodyPr>
            <a:lstStyle/>
            <a:p>
              <a:pPr algn="ctr"/>
              <a:r>
                <a:rPr lang="en-US" altLang="zh-CN" sz="2000" b="1" dirty="0" smtClean="0">
                  <a:solidFill>
                    <a:schemeClr val="bg1"/>
                  </a:solidFill>
                  <a:sym typeface="Arial" panose="020B0604020202020204" pitchFamily="34" charset="0"/>
                </a:rPr>
                <a:t>0</a:t>
              </a:r>
              <a:r>
                <a:rPr lang="en-US" sz="2000" b="1" dirty="0" smtClean="0">
                  <a:solidFill>
                    <a:schemeClr val="bg1"/>
                  </a:solidFill>
                  <a:sym typeface="Arial" panose="020B0604020202020204" pitchFamily="34" charset="0"/>
                </a:rPr>
                <a:t>2</a:t>
              </a:r>
              <a:endParaRPr lang="en-US" sz="2000" b="1" dirty="0" smtClean="0">
                <a:solidFill>
                  <a:schemeClr val="bg1"/>
                </a:solidFill>
                <a:sym typeface="Arial" panose="020B0604020202020204" pitchFamily="34" charset="0"/>
              </a:endParaRPr>
            </a:p>
          </p:txBody>
        </p:sp>
      </p:grpSp>
      <p:sp>
        <p:nvSpPr>
          <p:cNvPr id="11" name="文本框 10"/>
          <p:cNvSpPr txBox="1"/>
          <p:nvPr/>
        </p:nvSpPr>
        <p:spPr>
          <a:xfrm>
            <a:off x="323215" y="2321888"/>
            <a:ext cx="8336915" cy="3254737"/>
          </a:xfrm>
          <a:prstGeom prst="rect">
            <a:avLst/>
          </a:prstGeom>
          <a:noFill/>
        </p:spPr>
        <p:txBody>
          <a:bodyPr wrap="square" rtlCol="0" anchor="t">
            <a:spAutoFit/>
          </a:bodyPr>
          <a:lstStyle/>
          <a:p>
            <a:pPr fontAlgn="auto">
              <a:lnSpc>
                <a:spcPct val="150000"/>
              </a:lnSpc>
            </a:pPr>
            <a:r>
              <a:rPr lang="en-US" altLang="zh-CN" sz="1600" dirty="0" smtClean="0"/>
              <a:t>  </a:t>
            </a:r>
            <a:r>
              <a:rPr lang="zh-CN" altLang="en-US" sz="1400" dirty="0" smtClean="0"/>
              <a:t>该</a:t>
            </a:r>
            <a:r>
              <a:rPr lang="zh-CN" altLang="en-US" sz="1400" dirty="0"/>
              <a:t>阶段是对上阶段收集到数据的处理，进行行为建模，以抽象出用户的标签，这个阶段注重的应是大概率事件，通过数学算法模型尽可能地排除用户的偶然行为。</a:t>
            </a:r>
            <a:endParaRPr lang="zh-CN" altLang="en-US" sz="1400" dirty="0"/>
          </a:p>
          <a:p>
            <a:pPr fontAlgn="auto">
              <a:lnSpc>
                <a:spcPct val="150000"/>
              </a:lnSpc>
            </a:pPr>
            <a:r>
              <a:rPr lang="zh-CN" altLang="en-US" sz="600" dirty="0"/>
              <a:t>  </a:t>
            </a:r>
            <a:endParaRPr lang="en-US" altLang="zh-CN" sz="600" dirty="0" smtClean="0"/>
          </a:p>
          <a:p>
            <a:pPr fontAlgn="auto">
              <a:lnSpc>
                <a:spcPct val="150000"/>
              </a:lnSpc>
            </a:pPr>
            <a:r>
              <a:rPr lang="zh-CN" altLang="en-US" sz="1400" dirty="0" smtClean="0"/>
              <a:t>  这时</a:t>
            </a:r>
            <a:r>
              <a:rPr lang="zh-CN" altLang="en-US" sz="1400" dirty="0"/>
              <a:t>也要用到机器学习，对用户的行为、偏好进行猜测，好比一个 y=kx+b 的算法，X 代表已知信息，Y 是用户偏好，通过不断的精确k和b来精确Y</a:t>
            </a:r>
            <a:r>
              <a:rPr lang="zh-CN" altLang="en-US" sz="1400" dirty="0" smtClean="0"/>
              <a:t>。</a:t>
            </a:r>
            <a:endParaRPr lang="en-US" altLang="zh-CN" sz="1400" dirty="0" smtClean="0"/>
          </a:p>
          <a:p>
            <a:pPr fontAlgn="auto">
              <a:lnSpc>
                <a:spcPct val="150000"/>
              </a:lnSpc>
            </a:pPr>
            <a:endParaRPr lang="zh-CN" altLang="en-US" sz="300" dirty="0"/>
          </a:p>
          <a:p>
            <a:pPr fontAlgn="auto">
              <a:lnSpc>
                <a:spcPct val="150000"/>
              </a:lnSpc>
            </a:pPr>
            <a:r>
              <a:rPr lang="zh-CN" altLang="en-US" sz="1400" dirty="0"/>
              <a:t>  在这个阶段，需要通过定性与定量相结合的研究方法来建立很多模型来为每个用户打上标签以及对应标签的权重</a:t>
            </a:r>
            <a:r>
              <a:rPr lang="zh-CN" altLang="en-US" sz="1400" dirty="0" smtClean="0"/>
              <a:t>。</a:t>
            </a:r>
            <a:endParaRPr lang="en-US" altLang="zh-CN" sz="1400" dirty="0" smtClean="0"/>
          </a:p>
          <a:p>
            <a:pPr fontAlgn="auto">
              <a:lnSpc>
                <a:spcPct val="150000"/>
              </a:lnSpc>
            </a:pPr>
            <a:endParaRPr lang="zh-CN" altLang="en-US" sz="1000" dirty="0"/>
          </a:p>
          <a:p>
            <a:pPr fontAlgn="auto">
              <a:lnSpc>
                <a:spcPct val="150000"/>
              </a:lnSpc>
            </a:pPr>
            <a:r>
              <a:rPr lang="zh-CN" altLang="en-US" sz="1400" dirty="0"/>
              <a:t>  定性化研究方法就是确定事物的性质，是描述性的;定量化研究方法就是确定对象数量特征、数量关系和数量变化，是可量化的。</a:t>
            </a:r>
            <a:endParaRPr lang="zh-CN" altLang="en-US" sz="1400"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TEMPLATE_CATEGORY" val="diagram"/>
  <p:tag name="KSO_WM_TEMPLATE_INDEX" val="453"/>
  <p:tag name="KSO_WM_UNIT_TYPE" val="l_h_f"/>
  <p:tag name="KSO_WM_UNIT_INDEX" val="1_1_1"/>
  <p:tag name="KSO_WM_UNIT_ID" val="diagram453_2*l_h_f*1_1_1"/>
  <p:tag name="KSO_WM_UNIT_CLEAR" val="1"/>
  <p:tag name="KSO_WM_UNIT_LAYERLEVEL" val="1_1_1"/>
  <p:tag name="KSO_WM_UNIT_VALUE" val="20"/>
  <p:tag name="KSO_WM_UNIT_HIGHLIGHT" val="0"/>
  <p:tag name="KSO_WM_UNIT_COMPATIBLE" val="0"/>
  <p:tag name="KSO_WM_UNIT_PRESET_TEXT_INDEX" val="4"/>
  <p:tag name="KSO_WM_UNIT_PRESET_TEXT_LEN" val="26"/>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0.xml><?xml version="1.0" encoding="utf-8"?>
<p:tagLst xmlns:p="http://schemas.openxmlformats.org/presentationml/2006/main">
  <p:tag name="KSO_WM_BEAUTIFY_FLAG" val="#wm#"/>
  <p:tag name="KSO_WM_UNIT_TYPE" val="i"/>
  <p:tag name="KSO_WM_UNIT_ID" val="diagram350_4*i*1"/>
  <p:tag name="KSO_WM_TEMPLATE_CATEGORY" val="diagram"/>
  <p:tag name="KSO_WM_TEMPLATE_INDEX" val="350"/>
  <p:tag name="KSO_WM_TAG_VERSION" val="1.0"/>
  <p:tag name="KSO_WM_UNIT_INDEX" val="1"/>
</p:tagLst>
</file>

<file path=ppt/tags/tag11.xml><?xml version="1.0" encoding="utf-8"?>
<p:tagLst xmlns:p="http://schemas.openxmlformats.org/presentationml/2006/main">
  <p:tag name="KSO_WM_TEMPLATE_CATEGORY" val="diagram"/>
  <p:tag name="KSO_WM_TEMPLATE_INDEX" val="350"/>
  <p:tag name="KSO_WM_UNIT_TYPE" val="l_h_f"/>
  <p:tag name="KSO_WM_UNIT_INDEX" val="1_1_1"/>
  <p:tag name="KSO_WM_UNIT_ID" val="259*l_h_f*1_1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18"/>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2.xml><?xml version="1.0" encoding="utf-8"?>
<p:tagLst xmlns:p="http://schemas.openxmlformats.org/presentationml/2006/main">
  <p:tag name="KSO_WM_TEMPLATE_CATEGORY" val="diagram"/>
  <p:tag name="KSO_WM_TEMPLATE_INDEX" val="350"/>
  <p:tag name="KSO_WM_UNIT_TYPE" val="l_i"/>
  <p:tag name="KSO_WM_UNIT_INDEX" val="1_1"/>
  <p:tag name="KSO_WM_UNIT_ID" val="259*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3.xml><?xml version="1.0" encoding="utf-8"?>
<p:tagLst xmlns:p="http://schemas.openxmlformats.org/presentationml/2006/main">
  <p:tag name="KSO_WM_TEMPLATE_CATEGORY" val="diagram"/>
  <p:tag name="KSO_WM_TEMPLATE_INDEX" val="350"/>
  <p:tag name="KSO_WM_UNIT_TYPE" val="l_i"/>
  <p:tag name="KSO_WM_UNIT_INDEX" val="1_2"/>
  <p:tag name="KSO_WM_UNIT_ID" val="259*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4.xml><?xml version="1.0" encoding="utf-8"?>
<p:tagLst xmlns:p="http://schemas.openxmlformats.org/presentationml/2006/main">
  <p:tag name="KSO_WM_TEMPLATE_CATEGORY" val="diagram"/>
  <p:tag name="KSO_WM_TEMPLATE_INDEX" val="350"/>
  <p:tag name="KSO_WM_UNIT_TYPE" val="l_i"/>
  <p:tag name="KSO_WM_UNIT_INDEX" val="1_3"/>
  <p:tag name="KSO_WM_UNIT_ID" val="259*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5.xml><?xml version="1.0" encoding="utf-8"?>
<p:tagLst xmlns:p="http://schemas.openxmlformats.org/presentationml/2006/main">
  <p:tag name="KSO_WM_BEAUTIFY_FLAG" val="#wm#"/>
  <p:tag name="KSO_WM_UNIT_TYPE" val="i"/>
  <p:tag name="KSO_WM_UNIT_ID" val="diagram350_4*i*1"/>
  <p:tag name="KSO_WM_TEMPLATE_CATEGORY" val="diagram"/>
  <p:tag name="KSO_WM_TEMPLATE_INDEX" val="350"/>
  <p:tag name="KSO_WM_TAG_VERSION" val="1.0"/>
  <p:tag name="KSO_WM_UNIT_INDEX" val="1"/>
</p:tagLst>
</file>

<file path=ppt/tags/tag16.xml><?xml version="1.0" encoding="utf-8"?>
<p:tagLst xmlns:p="http://schemas.openxmlformats.org/presentationml/2006/main">
  <p:tag name="KSO_WM_TEMPLATE_CATEGORY" val="diagram"/>
  <p:tag name="KSO_WM_TEMPLATE_INDEX" val="350"/>
  <p:tag name="KSO_WM_UNIT_TYPE" val="l_h_f"/>
  <p:tag name="KSO_WM_UNIT_INDEX" val="1_1_1"/>
  <p:tag name="KSO_WM_UNIT_ID" val="259*l_h_f*1_1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18"/>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7.xml><?xml version="1.0" encoding="utf-8"?>
<p:tagLst xmlns:p="http://schemas.openxmlformats.org/presentationml/2006/main">
  <p:tag name="KSO_WM_TEMPLATE_CATEGORY" val="diagram"/>
  <p:tag name="KSO_WM_TEMPLATE_INDEX" val="350"/>
  <p:tag name="KSO_WM_UNIT_TYPE" val="l_i"/>
  <p:tag name="KSO_WM_UNIT_INDEX" val="1_1"/>
  <p:tag name="KSO_WM_UNIT_ID" val="259*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8.xml><?xml version="1.0" encoding="utf-8"?>
<p:tagLst xmlns:p="http://schemas.openxmlformats.org/presentationml/2006/main">
  <p:tag name="KSO_WM_TEMPLATE_CATEGORY" val="diagram"/>
  <p:tag name="KSO_WM_TEMPLATE_INDEX" val="350"/>
  <p:tag name="KSO_WM_UNIT_TYPE" val="l_i"/>
  <p:tag name="KSO_WM_UNIT_INDEX" val="1_2"/>
  <p:tag name="KSO_WM_UNIT_ID" val="259*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9.xml><?xml version="1.0" encoding="utf-8"?>
<p:tagLst xmlns:p="http://schemas.openxmlformats.org/presentationml/2006/main">
  <p:tag name="KSO_WM_TEMPLATE_CATEGORY" val="diagram"/>
  <p:tag name="KSO_WM_TEMPLATE_INDEX" val="350"/>
  <p:tag name="KSO_WM_UNIT_TYPE" val="l_i"/>
  <p:tag name="KSO_WM_UNIT_INDEX" val="1_3"/>
  <p:tag name="KSO_WM_UNIT_ID" val="259*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2.xml><?xml version="1.0" encoding="utf-8"?>
<p:tagLst xmlns:p="http://schemas.openxmlformats.org/presentationml/2006/main">
  <p:tag name="KSO_WM_TAG_VERSION" val="1.0"/>
  <p:tag name="KSO_WM_BEAUTIFY_FLAG" val="#wm#"/>
  <p:tag name="KSO_WM_TEMPLATE_CATEGORY" val="diagram"/>
  <p:tag name="KSO_WM_TEMPLATE_INDEX" val="453"/>
  <p:tag name="KSO_WM_UNIT_TYPE" val="l_h_a"/>
  <p:tag name="KSO_WM_UNIT_INDEX" val="1_1_1"/>
  <p:tag name="KSO_WM_UNIT_ID" val="diagram453_2*l_h_a*1_1_1"/>
  <p:tag name="KSO_WM_UNIT_CLEAR" val="1"/>
  <p:tag name="KSO_WM_UNIT_LAYERLEVEL" val="1_1_1"/>
  <p:tag name="KSO_WM_UNIT_VALUE" val="5"/>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Lst>
</file>

<file path=ppt/tags/tag20.xml><?xml version="1.0" encoding="utf-8"?>
<p:tagLst xmlns:p="http://schemas.openxmlformats.org/presentationml/2006/main">
  <p:tag name="KSO_WM_TAG_VERSION" val="1.0"/>
  <p:tag name="KSO_WM_TEMPLATE_CATEGORY" val="diagram"/>
  <p:tag name="KSO_WM_TEMPLATE_INDEX" val="39"/>
  <p:tag name="KSO_WM_UNIT_TYPE" val="m_h_a"/>
  <p:tag name="KSO_WM_UNIT_INDEX" val="1_1_1"/>
  <p:tag name="KSO_WM_UNIT_ID" val="268*m_h_a*1_1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21.xml><?xml version="1.0" encoding="utf-8"?>
<p:tagLst xmlns:p="http://schemas.openxmlformats.org/presentationml/2006/main">
  <p:tag name="KSO_WM_TAG_VERSION" val="1.0"/>
  <p:tag name="KSO_WM_TEMPLATE_CATEGORY" val="diagram"/>
  <p:tag name="KSO_WM_TEMPLATE_INDEX" val="39"/>
  <p:tag name="KSO_WM_UNIT_TYPE" val="m_i"/>
  <p:tag name="KSO_WM_UNIT_INDEX" val="1_1"/>
  <p:tag name="KSO_WM_UNIT_ID" val="268*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3"/>
  <p:tag name="KSO_WM_UNIT_TEXT_FILL_TYPE" val="1"/>
  <p:tag name="KSO_WM_UNIT_USESOURCEFORMAT_APPLY" val="0"/>
</p:tagLst>
</file>

<file path=ppt/tags/tag22.xml><?xml version="1.0" encoding="utf-8"?>
<p:tagLst xmlns:p="http://schemas.openxmlformats.org/presentationml/2006/main">
  <p:tag name="KSO_WM_TAG_VERSION" val="1.0"/>
  <p:tag name="KSO_WM_TEMPLATE_CATEGORY" val="diagram"/>
  <p:tag name="KSO_WM_TEMPLATE_INDEX" val="39"/>
  <p:tag name="KSO_WM_UNIT_TYPE" val="m_h_a"/>
  <p:tag name="KSO_WM_UNIT_INDEX" val="1_2_1"/>
  <p:tag name="KSO_WM_UNIT_ID" val="268*m_h_a*1_2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Lst>
</file>

<file path=ppt/tags/tag23.xml><?xml version="1.0" encoding="utf-8"?>
<p:tagLst xmlns:p="http://schemas.openxmlformats.org/presentationml/2006/main">
  <p:tag name="KSO_WM_TAG_VERSION" val="1.0"/>
  <p:tag name="KSO_WM_TEMPLATE_CATEGORY" val="diagram"/>
  <p:tag name="KSO_WM_TEMPLATE_INDEX" val="39"/>
  <p:tag name="KSO_WM_UNIT_TYPE" val="m_h_a"/>
  <p:tag name="KSO_WM_UNIT_INDEX" val="1_3_1"/>
  <p:tag name="KSO_WM_UNIT_ID" val="268*m_h_a*1_3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24.xml><?xml version="1.0" encoding="utf-8"?>
<p:tagLst xmlns:p="http://schemas.openxmlformats.org/presentationml/2006/main">
  <p:tag name="KSO_WM_TAG_VERSION" val="1.0"/>
  <p:tag name="KSO_WM_TEMPLATE_CATEGORY" val="diagram"/>
  <p:tag name="KSO_WM_TEMPLATE_INDEX" val="39"/>
  <p:tag name="KSO_WM_UNIT_TYPE" val="m_i"/>
  <p:tag name="KSO_WM_UNIT_INDEX" val="1_2"/>
  <p:tag name="KSO_WM_UNIT_ID" val="268*m_i*1_2"/>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3"/>
  <p:tag name="KSO_WM_UNIT_TEXT_FILL_TYPE" val="1"/>
  <p:tag name="KSO_WM_UNIT_USESOURCEFORMAT_APPLY" val="0"/>
</p:tagLst>
</file>

<file path=ppt/tags/tag25.xml><?xml version="1.0" encoding="utf-8"?>
<p:tagLst xmlns:p="http://schemas.openxmlformats.org/presentationml/2006/main">
  <p:tag name="KSO_WM_TAG_VERSION" val="1.0"/>
  <p:tag name="KSO_WM_TEMPLATE_CATEGORY" val="diagram"/>
  <p:tag name="KSO_WM_TEMPLATE_INDEX" val="39"/>
  <p:tag name="KSO_WM_UNIT_TYPE" val="m_i"/>
  <p:tag name="KSO_WM_UNIT_INDEX" val="1_3"/>
  <p:tag name="KSO_WM_UNIT_ID" val="268*m_i*1_3"/>
  <p:tag name="KSO_WM_UNIT_CLEAR" val="1"/>
  <p:tag name="KSO_WM_UNIT_LAYERLEVEL" val="1_1"/>
  <p:tag name="KSO_WM_BEAUTIFY_FLAG" val="#wm#"/>
  <p:tag name="KSO_WM_DIAGRAM_GROUP_CODE" val="m1-1"/>
  <p:tag name="KSO_WM_UNIT_TEXT_FILL_FORE_SCHEMECOLOR_INDEX" val="5"/>
  <p:tag name="KSO_WM_UNIT_TEXT_FILL_TYPE" val="1"/>
  <p:tag name="KSO_WM_UNIT_USESOURCEFORMAT_APPLY" val="0"/>
</p:tagLst>
</file>

<file path=ppt/tags/tag26.xml><?xml version="1.0" encoding="utf-8"?>
<p:tagLst xmlns:p="http://schemas.openxmlformats.org/presentationml/2006/main">
  <p:tag name="KSO_WM_TAG_VERSION" val="1.0"/>
  <p:tag name="KSO_WM_TEMPLATE_CATEGORY" val="diagram"/>
  <p:tag name="KSO_WM_TEMPLATE_INDEX" val="39"/>
  <p:tag name="KSO_WM_UNIT_TYPE" val="m_h_f"/>
  <p:tag name="KSO_WM_UNIT_INDEX" val="1_1_1"/>
  <p:tag name="KSO_WM_UNIT_ID" val="268*m_h_f*1_1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43"/>
  <p:tag name="KSO_WM_DIAGRAM_GROUP_CODE" val="m1-1"/>
  <p:tag name="KSO_WM_UNIT_TEXT_FILL_FORE_SCHEMECOLOR_INDEX" val="13"/>
  <p:tag name="KSO_WM_UNIT_TEXT_FILL_TYPE" val="1"/>
  <p:tag name="KSO_WM_UNIT_USESOURCEFORMAT_APPLY" val="0"/>
</p:tagLst>
</file>

<file path=ppt/tags/tag27.xml><?xml version="1.0" encoding="utf-8"?>
<p:tagLst xmlns:p="http://schemas.openxmlformats.org/presentationml/2006/main">
  <p:tag name="KSO_WM_TAG_VERSION" val="1.0"/>
  <p:tag name="KSO_WM_TEMPLATE_CATEGORY" val="diagram"/>
  <p:tag name="KSO_WM_TEMPLATE_INDEX" val="39"/>
  <p:tag name="KSO_WM_UNIT_TYPE" val="m_i"/>
  <p:tag name="KSO_WM_UNIT_INDEX" val="1_4"/>
  <p:tag name="KSO_WM_UNIT_ID" val="268*m_i*1_4"/>
  <p:tag name="KSO_WM_UNIT_CLEAR" val="1"/>
  <p:tag name="KSO_WM_UNIT_LAYERLEVEL" val="1_1"/>
  <p:tag name="KSO_WM_BEAUTIFY_FLAG" val="#wm#"/>
  <p:tag name="KSO_WM_DIAGRAM_GROUP_CODE" val="m1-1"/>
  <p:tag name="KSO_WM_UNIT_TEXT_FILL_FORE_SCHEMECOLOR_INDEX" val="5"/>
  <p:tag name="KSO_WM_UNIT_TEXT_FILL_TYPE" val="1"/>
  <p:tag name="KSO_WM_UNIT_USESOURCEFORMAT_APPLY" val="0"/>
</p:tagLst>
</file>

<file path=ppt/tags/tag28.xml><?xml version="1.0" encoding="utf-8"?>
<p:tagLst xmlns:p="http://schemas.openxmlformats.org/presentationml/2006/main">
  <p:tag name="KSO_WM_TAG_VERSION" val="1.0"/>
  <p:tag name="KSO_WM_TEMPLATE_CATEGORY" val="diagram"/>
  <p:tag name="KSO_WM_TEMPLATE_INDEX" val="39"/>
  <p:tag name="KSO_WM_UNIT_TYPE" val="m_h_f"/>
  <p:tag name="KSO_WM_UNIT_INDEX" val="1_3_1"/>
  <p:tag name="KSO_WM_UNIT_ID" val="268*m_h_f*1_3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43"/>
  <p:tag name="KSO_WM_DIAGRAM_GROUP_CODE" val="m1-1"/>
  <p:tag name="KSO_WM_UNIT_TEXT_FILL_FORE_SCHEMECOLOR_INDEX" val="13"/>
  <p:tag name="KSO_WM_UNIT_TEXT_FILL_TYPE" val="1"/>
  <p:tag name="KSO_WM_UNIT_USESOURCEFORMAT_APPLY" val="0"/>
</p:tagLst>
</file>

<file path=ppt/tags/tag29.xml><?xml version="1.0" encoding="utf-8"?>
<p:tagLst xmlns:p="http://schemas.openxmlformats.org/presentationml/2006/main">
  <p:tag name="KSO_WM_TAG_VERSION" val="1.0"/>
  <p:tag name="KSO_WM_TEMPLATE_CATEGORY" val="diagram"/>
  <p:tag name="KSO_WM_TEMPLATE_INDEX" val="39"/>
  <p:tag name="KSO_WM_UNIT_TYPE" val="m_h_f"/>
  <p:tag name="KSO_WM_UNIT_INDEX" val="1_2_1"/>
  <p:tag name="KSO_WM_UNIT_ID" val="268*m_h_f*1_2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43"/>
  <p:tag name="KSO_WM_DIAGRAM_GROUP_CODE" val="m1-1"/>
  <p:tag name="KSO_WM_UNIT_TEXT_FILL_FORE_SCHEMECOLOR_INDEX" val="13"/>
  <p:tag name="KSO_WM_UNIT_TEXT_FILL_TYPE" val="1"/>
  <p:tag name="KSO_WM_UNIT_USESOURCEFORMAT_APPLY" val="0"/>
</p:tagLst>
</file>

<file path=ppt/tags/tag3.xml><?xml version="1.0" encoding="utf-8"?>
<p:tagLst xmlns:p="http://schemas.openxmlformats.org/presentationml/2006/main">
  <p:tag name="KSO_WM_TAG_VERSION" val="1.0"/>
  <p:tag name="KSO_WM_BEAUTIFY_FLAG" val="#wm#"/>
  <p:tag name="KSO_WM_TEMPLATE_CATEGORY" val="diagram"/>
  <p:tag name="KSO_WM_TEMPLATE_INDEX" val="453"/>
  <p:tag name="KSO_WM_UNIT_TYPE" val="l_h_f"/>
  <p:tag name="KSO_WM_UNIT_INDEX" val="1_1_1"/>
  <p:tag name="KSO_WM_UNIT_ID" val="diagram453_2*l_h_f*1_1_1"/>
  <p:tag name="KSO_WM_UNIT_CLEAR" val="1"/>
  <p:tag name="KSO_WM_UNIT_LAYERLEVEL" val="1_1_1"/>
  <p:tag name="KSO_WM_UNIT_VALUE" val="20"/>
  <p:tag name="KSO_WM_UNIT_HIGHLIGHT" val="0"/>
  <p:tag name="KSO_WM_UNIT_COMPATIBLE" val="0"/>
  <p:tag name="KSO_WM_UNIT_PRESET_TEXT_INDEX" val="4"/>
  <p:tag name="KSO_WM_UNIT_PRESET_TEXT_LEN" val="26"/>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0.xml><?xml version="1.0" encoding="utf-8"?>
<p:tagLst xmlns:p="http://schemas.openxmlformats.org/presentationml/2006/main">
  <p:tag name="KSO_WM_TAG_VERSION" val="1.0"/>
  <p:tag name="KSO_WM_TEMPLATE_CATEGORY" val="diagram"/>
  <p:tag name="KSO_WM_TEMPLATE_INDEX" val="39"/>
  <p:tag name="KSO_WM_UNIT_TYPE" val="m_i"/>
  <p:tag name="KSO_WM_UNIT_INDEX" val="1_5"/>
  <p:tag name="KSO_WM_UNIT_ID" val="268*m_i*1_5"/>
  <p:tag name="KSO_WM_UNIT_CLEAR" val="1"/>
  <p:tag name="KSO_WM_UNIT_LAYERLEVEL" val="1_1"/>
  <p:tag name="KSO_WM_BEAUTIFY_FLAG" val="#wm#"/>
  <p:tag name="KSO_WM_DIAGRAM_GROUP_CODE" val="m1-1"/>
  <p:tag name="KSO_WM_UNIT_TEXT_FILL_FORE_SCHEMECOLOR_INDEX" val="6"/>
  <p:tag name="KSO_WM_UNIT_TEXT_FILL_TYPE" val="1"/>
  <p:tag name="KSO_WM_UNIT_USESOURCEFORMAT_APPLY" val="0"/>
</p:tagLst>
</file>

<file path=ppt/tags/tag31.xml><?xml version="1.0" encoding="utf-8"?>
<p:tagLst xmlns:p="http://schemas.openxmlformats.org/presentationml/2006/main">
  <p:tag name="KSO_WM_BEAUTIFY_FLAG" val="#wm#"/>
  <p:tag name="KSO_WM_UNIT_TYPE" val="i"/>
  <p:tag name="KSO_WM_UNIT_ID" val="diagram350_4*i*1"/>
  <p:tag name="KSO_WM_TEMPLATE_CATEGORY" val="diagram"/>
  <p:tag name="KSO_WM_TEMPLATE_INDEX" val="350"/>
  <p:tag name="KSO_WM_TAG_VERSION" val="1.0"/>
  <p:tag name="KSO_WM_UNIT_INDEX" val="1"/>
</p:tagLst>
</file>

<file path=ppt/tags/tag32.xml><?xml version="1.0" encoding="utf-8"?>
<p:tagLst xmlns:p="http://schemas.openxmlformats.org/presentationml/2006/main">
  <p:tag name="KSO_WM_TEMPLATE_CATEGORY" val="diagram"/>
  <p:tag name="KSO_WM_TEMPLATE_INDEX" val="350"/>
  <p:tag name="KSO_WM_UNIT_TYPE" val="l_h_f"/>
  <p:tag name="KSO_WM_UNIT_INDEX" val="1_1_1"/>
  <p:tag name="KSO_WM_UNIT_ID" val="259*l_h_f*1_1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18"/>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33.xml><?xml version="1.0" encoding="utf-8"?>
<p:tagLst xmlns:p="http://schemas.openxmlformats.org/presentationml/2006/main">
  <p:tag name="KSO_WM_TEMPLATE_CATEGORY" val="diagram"/>
  <p:tag name="KSO_WM_TEMPLATE_INDEX" val="350"/>
  <p:tag name="KSO_WM_UNIT_TYPE" val="l_i"/>
  <p:tag name="KSO_WM_UNIT_INDEX" val="1_1"/>
  <p:tag name="KSO_WM_UNIT_ID" val="259*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34.xml><?xml version="1.0" encoding="utf-8"?>
<p:tagLst xmlns:p="http://schemas.openxmlformats.org/presentationml/2006/main">
  <p:tag name="KSO_WM_TEMPLATE_CATEGORY" val="diagram"/>
  <p:tag name="KSO_WM_TEMPLATE_INDEX" val="350"/>
  <p:tag name="KSO_WM_UNIT_TYPE" val="l_i"/>
  <p:tag name="KSO_WM_UNIT_INDEX" val="1_2"/>
  <p:tag name="KSO_WM_UNIT_ID" val="259*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35.xml><?xml version="1.0" encoding="utf-8"?>
<p:tagLst xmlns:p="http://schemas.openxmlformats.org/presentationml/2006/main">
  <p:tag name="KSO_WM_TEMPLATE_CATEGORY" val="diagram"/>
  <p:tag name="KSO_WM_TEMPLATE_INDEX" val="350"/>
  <p:tag name="KSO_WM_UNIT_TYPE" val="l_i"/>
  <p:tag name="KSO_WM_UNIT_INDEX" val="1_3"/>
  <p:tag name="KSO_WM_UNIT_ID" val="259*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36.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g"/>
  <p:tag name="KSO_WM_UNIT_INDEX" val="1_1_1"/>
  <p:tag name="KSO_WM_UNIT_ID" val="diagram160840_2*q_h_g*1_1_1"/>
  <p:tag name="KSO_WM_UNIT_LAYERLEVEL" val="1_1_1"/>
  <p:tag name="KSO_WM_UNIT_VALUE" val="9"/>
  <p:tag name="KSO_WM_UNIT_HIGHLIGHT" val="0"/>
  <p:tag name="KSO_WM_UNIT_COMPATIBLE" val="1"/>
  <p:tag name="KSO_WM_UNIT_CLEAR" val="0"/>
  <p:tag name="KSO_WM_UNIT_PRESET_TEXT_INDEX" val="3"/>
  <p:tag name="KSO_WM_UNIT_RELATE_UNITID" val="diagram160840_2*q_h_f*1_1_1"/>
  <p:tag name="KSO_WM_UNIT_PRESET_TEXT_LEN" val="5"/>
  <p:tag name="KSO_WM_DIAGRAM_GROUP_CODE" val="q1-1"/>
  <p:tag name="KSO_WM_UNIT_FILL_FORE_SCHEMECOLOR_INDEX" val="5"/>
  <p:tag name="KSO_WM_UNIT_FILL_TYPE" val="1"/>
  <p:tag name="KSO_WM_UNIT_LINE_FORE_SCHEMECOLOR_INDEX" val="2"/>
  <p:tag name="KSO_WM_UNIT_LINE_FILL_TYPE" val="2"/>
  <p:tag name="KSO_WM_UNIT_TEXT_FILL_FORE_SCHEMECOLOR_INDEX" val="14"/>
  <p:tag name="KSO_WM_UNIT_TEXT_FILL_TYPE" val="1"/>
  <p:tag name="KSO_WM_UNIT_USESOURCEFORMAT_APPLY" val="0"/>
</p:tagLst>
</file>

<file path=ppt/tags/tag37.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g"/>
  <p:tag name="KSO_WM_UNIT_INDEX" val="1_2_1"/>
  <p:tag name="KSO_WM_UNIT_ID" val="diagram160840_2*q_h_g*1_2_1"/>
  <p:tag name="KSO_WM_UNIT_LAYERLEVEL" val="1_1_1"/>
  <p:tag name="KSO_WM_UNIT_VALUE" val="9"/>
  <p:tag name="KSO_WM_UNIT_HIGHLIGHT" val="0"/>
  <p:tag name="KSO_WM_UNIT_COMPATIBLE" val="1"/>
  <p:tag name="KSO_WM_UNIT_CLEAR" val="0"/>
  <p:tag name="KSO_WM_UNIT_PRESET_TEXT_INDEX" val="3"/>
  <p:tag name="KSO_WM_UNIT_RELATE_UNITID" val="diagram160840_2*q_h_f*1_2_1"/>
  <p:tag name="KSO_WM_UNIT_PRESET_TEXT_LEN" val="5"/>
  <p:tag name="KSO_WM_DIAGRAM_GROUP_CODE" val="q1-1"/>
  <p:tag name="KSO_WM_UNIT_FILL_FORE_SCHEMECOLOR_INDEX" val="6"/>
  <p:tag name="KSO_WM_UNIT_FILL_TYPE" val="1"/>
  <p:tag name="KSO_WM_UNIT_LINE_FORE_SCHEMECOLOR_INDEX" val="2"/>
  <p:tag name="KSO_WM_UNIT_LINE_FILL_TYPE" val="2"/>
  <p:tag name="KSO_WM_UNIT_TEXT_FILL_FORE_SCHEMECOLOR_INDEX" val="14"/>
  <p:tag name="KSO_WM_UNIT_TEXT_FILL_TYPE" val="1"/>
  <p:tag name="KSO_WM_UNIT_USESOURCEFORMAT_APPLY" val="0"/>
</p:tagLst>
</file>

<file path=ppt/tags/tag38.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i"/>
  <p:tag name="KSO_WM_UNIT_INDEX" val="1_2"/>
  <p:tag name="KSO_WM_UNIT_ID" val="diagram160840_2*q_i*1_2"/>
  <p:tag name="KSO_WM_UNIT_LAYERLEVEL" val="1_1"/>
  <p:tag name="KSO_WM_DIAGRAM_GROUP_CODE" val="q1-1"/>
  <p:tag name="KSO_WM_UNIT_FILL_FORE_SCHEMECOLOR_INDEX" val="5"/>
  <p:tag name="KSO_WM_UNIT_FILL_TYPE" val="1"/>
  <p:tag name="KSO_WM_UNIT_USESOURCEFORMAT_APPLY" val="0"/>
</p:tagLst>
</file>

<file path=ppt/tags/tag39.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i"/>
  <p:tag name="KSO_WM_UNIT_INDEX" val="1_1"/>
  <p:tag name="KSO_WM_UNIT_ID" val="diagram160840_2*q_i*1_1"/>
  <p:tag name="KSO_WM_UNIT_LAYERLEVEL" val="1_1"/>
  <p:tag name="KSO_WM_DIAGRAM_GROUP_CODE" val="q1-1"/>
  <p:tag name="KSO_WM_UNIT_FILL_FORE_SCHEMECOLOR_INDEX" val="6"/>
  <p:tag name="KSO_WM_UNIT_FILL_TYPE" val="1"/>
  <p:tag name="KSO_WM_UNIT_USESOURCEFORMAT_APPLY" val="0"/>
</p:tagLst>
</file>

<file path=ppt/tags/tag4.xml><?xml version="1.0" encoding="utf-8"?>
<p:tagLst xmlns:p="http://schemas.openxmlformats.org/presentationml/2006/main">
  <p:tag name="KSO_WM_TAG_VERSION" val="1.0"/>
  <p:tag name="KSO_WM_BEAUTIFY_FLAG" val="#wm#"/>
  <p:tag name="KSO_WM_TEMPLATE_CATEGORY" val="diagram"/>
  <p:tag name="KSO_WM_TEMPLATE_INDEX" val="453"/>
  <p:tag name="KSO_WM_UNIT_TYPE" val="l_h_a"/>
  <p:tag name="KSO_WM_UNIT_INDEX" val="1_1_1"/>
  <p:tag name="KSO_WM_UNIT_ID" val="diagram453_2*l_h_a*1_1_1"/>
  <p:tag name="KSO_WM_UNIT_CLEAR" val="1"/>
  <p:tag name="KSO_WM_UNIT_LAYERLEVEL" val="1_1_1"/>
  <p:tag name="KSO_WM_UNIT_VALUE" val="5"/>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Lst>
</file>

<file path=ppt/tags/tag40.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f"/>
  <p:tag name="KSO_WM_UNIT_INDEX" val="1_1_1"/>
  <p:tag name="KSO_WM_UNIT_ID" val="diagram160840_2*q_h_f*1_1_1"/>
  <p:tag name="KSO_WM_UNIT_LAYERLEVEL" val="1_1_1"/>
  <p:tag name="KSO_WM_UNIT_VALUE" val="26"/>
  <p:tag name="KSO_WM_UNIT_HIGHLIGHT" val="0"/>
  <p:tag name="KSO_WM_UNIT_COMPATIBLE" val="0"/>
  <p:tag name="KSO_WM_UNIT_CLEAR" val="0"/>
  <p:tag name="KSO_WM_UNIT_PRESET_TEXT_INDEX" val="4"/>
  <p:tag name="KSO_WM_UNIT_PRESET_TEXT_LEN" val="57"/>
  <p:tag name="KSO_WM_DIAGRAM_GROUP_CODE" val="q1-1"/>
  <p:tag name="KSO_WM_UNIT_TEXT_FILL_FORE_SCHEMECOLOR_INDEX" val="13"/>
  <p:tag name="KSO_WM_UNIT_TEXT_FILL_TYPE" val="1"/>
  <p:tag name="KSO_WM_UNIT_USESOURCEFORMAT_APPLY" val="0"/>
</p:tagLst>
</file>

<file path=ppt/tags/tag41.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f"/>
  <p:tag name="KSO_WM_UNIT_INDEX" val="1_2_1"/>
  <p:tag name="KSO_WM_UNIT_ID" val="diagram160840_2*q_h_f*1_2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q1-1"/>
  <p:tag name="KSO_WM_UNIT_TEXT_FILL_FORE_SCHEMECOLOR_INDEX" val="13"/>
  <p:tag name="KSO_WM_UNIT_TEXT_FILL_TYPE" val="1"/>
  <p:tag name="KSO_WM_UNIT_USESOURCEFORMAT_APPLY" val="0"/>
</p:tagLst>
</file>

<file path=ppt/tags/tag5.xml><?xml version="1.0" encoding="utf-8"?>
<p:tagLst xmlns:p="http://schemas.openxmlformats.org/presentationml/2006/main">
  <p:tag name="KSO_WM_BEAUTIFY_FLAG" val="#wm#"/>
  <p:tag name="KSO_WM_UNIT_TYPE" val="i"/>
  <p:tag name="KSO_WM_UNIT_ID" val="diagram350_4*i*1"/>
  <p:tag name="KSO_WM_TEMPLATE_CATEGORY" val="diagram"/>
  <p:tag name="KSO_WM_TEMPLATE_INDEX" val="350"/>
  <p:tag name="KSO_WM_TAG_VERSION" val="1.0"/>
  <p:tag name="KSO_WM_UNIT_INDEX" val="1"/>
</p:tagLst>
</file>

<file path=ppt/tags/tag6.xml><?xml version="1.0" encoding="utf-8"?>
<p:tagLst xmlns:p="http://schemas.openxmlformats.org/presentationml/2006/main">
  <p:tag name="KSO_WM_TEMPLATE_CATEGORY" val="diagram"/>
  <p:tag name="KSO_WM_TEMPLATE_INDEX" val="350"/>
  <p:tag name="KSO_WM_UNIT_TYPE" val="l_h_f"/>
  <p:tag name="KSO_WM_UNIT_INDEX" val="1_1_1"/>
  <p:tag name="KSO_WM_UNIT_ID" val="259*l_h_f*1_1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18"/>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7.xml><?xml version="1.0" encoding="utf-8"?>
<p:tagLst xmlns:p="http://schemas.openxmlformats.org/presentationml/2006/main">
  <p:tag name="KSO_WM_TEMPLATE_CATEGORY" val="diagram"/>
  <p:tag name="KSO_WM_TEMPLATE_INDEX" val="350"/>
  <p:tag name="KSO_WM_UNIT_TYPE" val="l_i"/>
  <p:tag name="KSO_WM_UNIT_INDEX" val="1_1"/>
  <p:tag name="KSO_WM_UNIT_ID" val="259*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8.xml><?xml version="1.0" encoding="utf-8"?>
<p:tagLst xmlns:p="http://schemas.openxmlformats.org/presentationml/2006/main">
  <p:tag name="KSO_WM_TEMPLATE_CATEGORY" val="diagram"/>
  <p:tag name="KSO_WM_TEMPLATE_INDEX" val="350"/>
  <p:tag name="KSO_WM_UNIT_TYPE" val="l_i"/>
  <p:tag name="KSO_WM_UNIT_INDEX" val="1_2"/>
  <p:tag name="KSO_WM_UNIT_ID" val="259*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xml><?xml version="1.0" encoding="utf-8"?>
<p:tagLst xmlns:p="http://schemas.openxmlformats.org/presentationml/2006/main">
  <p:tag name="KSO_WM_TEMPLATE_CATEGORY" val="diagram"/>
  <p:tag name="KSO_WM_TEMPLATE_INDEX" val="350"/>
  <p:tag name="KSO_WM_UNIT_TYPE" val="l_i"/>
  <p:tag name="KSO_WM_UNIT_INDEX" val="1_3"/>
  <p:tag name="KSO_WM_UNIT_ID" val="259*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13982</Words>
  <Application>WPS 演示</Application>
  <PresentationFormat>全屏显示(4:3)</PresentationFormat>
  <Paragraphs>1161</Paragraphs>
  <Slides>56</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31</vt:i4>
      </vt:variant>
      <vt:variant>
        <vt:lpstr>幻灯片标题</vt:lpstr>
      </vt:variant>
      <vt:variant>
        <vt:i4>56</vt:i4>
      </vt:variant>
    </vt:vector>
  </HeadingPairs>
  <TitlesOfParts>
    <vt:vector size="96" baseType="lpstr">
      <vt:lpstr>Arial</vt:lpstr>
      <vt:lpstr>宋体</vt:lpstr>
      <vt:lpstr>Wingdings</vt:lpstr>
      <vt:lpstr>微软雅黑</vt:lpstr>
      <vt:lpstr>Wingdings</vt:lpstr>
      <vt:lpstr>Arial Unicode MS</vt:lpstr>
      <vt:lpstr>Calibri</vt:lpstr>
      <vt:lpstr>Times New Roman</vt:lpstr>
      <vt:lpstr>Office 主题</vt:lpstr>
      <vt:lpstr>Word.Document.12</vt:lpstr>
      <vt:lpstr>Word.Document.12</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suy</cp:lastModifiedBy>
  <cp:revision>441</cp:revision>
  <dcterms:created xsi:type="dcterms:W3CDTF">2015-11-23T03:31:00Z</dcterms:created>
  <dcterms:modified xsi:type="dcterms:W3CDTF">2017-06-29T07:33:00Z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