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dp" ContentType="image/vnd.ms-photo"/>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44"/>
  </p:handoutMasterIdLst>
  <p:sldIdLst>
    <p:sldId id="572" r:id="rId3"/>
    <p:sldId id="611" r:id="rId4"/>
    <p:sldId id="446" r:id="rId5"/>
    <p:sldId id="507" r:id="rId6"/>
    <p:sldId id="508" r:id="rId7"/>
    <p:sldId id="545" r:id="rId8"/>
    <p:sldId id="509" r:id="rId9"/>
    <p:sldId id="546" r:id="rId10"/>
    <p:sldId id="547" r:id="rId11"/>
    <p:sldId id="510" r:id="rId12"/>
    <p:sldId id="497" r:id="rId13"/>
    <p:sldId id="550" r:id="rId15"/>
    <p:sldId id="551" r:id="rId16"/>
    <p:sldId id="499" r:id="rId17"/>
    <p:sldId id="500" r:id="rId18"/>
    <p:sldId id="553" r:id="rId19"/>
    <p:sldId id="501" r:id="rId20"/>
    <p:sldId id="502" r:id="rId21"/>
    <p:sldId id="549" r:id="rId22"/>
    <p:sldId id="504" r:id="rId23"/>
    <p:sldId id="548" r:id="rId24"/>
    <p:sldId id="511" r:id="rId25"/>
    <p:sldId id="503" r:id="rId26"/>
    <p:sldId id="505" r:id="rId27"/>
    <p:sldId id="515" r:id="rId28"/>
    <p:sldId id="516" r:id="rId29"/>
    <p:sldId id="517" r:id="rId30"/>
    <p:sldId id="518" r:id="rId31"/>
    <p:sldId id="519" r:id="rId32"/>
    <p:sldId id="520" r:id="rId33"/>
    <p:sldId id="447" r:id="rId34"/>
    <p:sldId id="612" r:id="rId35"/>
    <p:sldId id="613" r:id="rId36"/>
    <p:sldId id="614" r:id="rId37"/>
    <p:sldId id="615" r:id="rId38"/>
    <p:sldId id="616" r:id="rId39"/>
    <p:sldId id="617" r:id="rId40"/>
    <p:sldId id="618" r:id="rId41"/>
    <p:sldId id="619" r:id="rId42"/>
    <p:sldId id="620"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89BC"/>
    <a:srgbClr val="C98807"/>
    <a:srgbClr val="008EC0"/>
    <a:srgbClr val="0099FF"/>
    <a:srgbClr val="33CCFF"/>
    <a:srgbClr val="E6E6E6"/>
    <a:srgbClr val="EEEEEE"/>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53" autoAdjust="0"/>
    <p:restoredTop sz="88759" autoAdjust="0"/>
  </p:normalViewPr>
  <p:slideViewPr>
    <p:cSldViewPr snapToGrid="0" showGuides="1">
      <p:cViewPr varScale="1">
        <p:scale>
          <a:sx n="101" d="100"/>
          <a:sy n="101" d="100"/>
        </p:scale>
        <p:origin x="-1914" y="-90"/>
      </p:cViewPr>
      <p:guideLst>
        <p:guide orient="horz" pos="4042"/>
        <p:guide orient="horz" pos="1480"/>
        <p:guide orient="horz" pos="799"/>
        <p:guide pos="1882"/>
        <p:guide pos="226"/>
        <p:guide pos="5488"/>
        <p:guide pos="1247"/>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1A242B9-FDC6-49BC-83B4-C9D77538726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CN" altLang="en-US"/>
        </a:p>
      </dgm:t>
    </dgm:pt>
    <dgm:pt modelId="{C8C0EFCA-9C84-4C9F-B979-53CB0DBC127A}">
      <dgm:prSet phldrT="[文本]" custT="1"/>
      <dgm:spPr>
        <a:solidFill>
          <a:srgbClr val="3D89BC"/>
        </a:solidFill>
      </dgm:spPr>
      <dgm:t>
        <a:bodyPr/>
        <a:lstStyle/>
        <a:p>
          <a:r>
            <a:rPr lang="zh-CN" altLang="en-US" sz="1400" b="1" dirty="0" smtClean="0"/>
            <a:t>如聚类的结果与参数关系较大</a:t>
          </a:r>
          <a:endParaRPr lang="zh-CN" altLang="en-US" sz="1400" b="1" dirty="0"/>
        </a:p>
      </dgm:t>
    </dgm:pt>
    <dgm:pt modelId="{F037A3D5-D5F2-439F-9801-2A838E7B0964}" cxnId="{EB3E36F1-451F-4143-ACDC-63168FB3D979}" type="parTrans">
      <dgm:prSet/>
      <dgm:spPr/>
      <dgm:t>
        <a:bodyPr/>
        <a:lstStyle/>
        <a:p>
          <a:endParaRPr lang="zh-CN" altLang="en-US"/>
        </a:p>
      </dgm:t>
    </dgm:pt>
    <dgm:pt modelId="{38D6D709-1BB3-4CB3-9496-E4FBC99A8B70}" cxnId="{EB3E36F1-451F-4143-ACDC-63168FB3D979}" type="sibTrans">
      <dgm:prSet/>
      <dgm:spPr/>
      <dgm:t>
        <a:bodyPr/>
        <a:lstStyle/>
        <a:p>
          <a:endParaRPr lang="zh-CN" altLang="en-US"/>
        </a:p>
      </dgm:t>
    </dgm:pt>
    <dgm:pt modelId="{00252E68-1BCA-4AFE-A08C-F2BAAF198B75}">
      <dgm:prSet phldrT="[文本]"/>
      <dgm:spPr>
        <a:noFill/>
      </dgm:spPr>
      <dgm:t>
        <a:bodyPr/>
        <a:lstStyle/>
        <a:p>
          <a:r>
            <a:rPr lang="zh-CN" dirty="0" smtClean="0"/>
            <a:t>阈值过大容易将同一聚类分割</a:t>
          </a:r>
          <a:endParaRPr lang="zh-CN" altLang="en-US" dirty="0"/>
        </a:p>
      </dgm:t>
    </dgm:pt>
    <dgm:pt modelId="{D07F374E-CA4B-4D89-A66A-F52547B2772C}" cxnId="{F1BAFBED-4346-4A62-9F67-5A6E8C8A3F07}" type="parTrans">
      <dgm:prSet/>
      <dgm:spPr/>
      <dgm:t>
        <a:bodyPr/>
        <a:lstStyle/>
        <a:p>
          <a:endParaRPr lang="zh-CN" altLang="en-US"/>
        </a:p>
      </dgm:t>
    </dgm:pt>
    <dgm:pt modelId="{317CC55C-D434-4133-A27C-A32B694C3A37}" cxnId="{F1BAFBED-4346-4A62-9F67-5A6E8C8A3F07}" type="sibTrans">
      <dgm:prSet/>
      <dgm:spPr/>
      <dgm:t>
        <a:bodyPr/>
        <a:lstStyle/>
        <a:p>
          <a:endParaRPr lang="zh-CN" altLang="en-US"/>
        </a:p>
      </dgm:t>
    </dgm:pt>
    <dgm:pt modelId="{84822F63-3E4A-4A8C-B221-015A2CA8D6DC}">
      <dgm:prSet phldrT="[文本]"/>
      <dgm:spPr>
        <a:noFill/>
      </dgm:spPr>
      <dgm:t>
        <a:bodyPr/>
        <a:lstStyle/>
        <a:p>
          <a:r>
            <a:rPr lang="zh-CN" dirty="0" smtClean="0"/>
            <a:t>阈值过小容易将不同聚类合并</a:t>
          </a:r>
          <a:endParaRPr lang="zh-CN" altLang="en-US" dirty="0"/>
        </a:p>
      </dgm:t>
    </dgm:pt>
    <dgm:pt modelId="{0AC25969-E2A7-4EA6-AC67-4CB46F70879F}" cxnId="{FC7D735A-8F33-4386-93B9-4B5D33A6A98F}" type="parTrans">
      <dgm:prSet/>
      <dgm:spPr/>
      <dgm:t>
        <a:bodyPr/>
        <a:lstStyle/>
        <a:p>
          <a:endParaRPr lang="zh-CN" altLang="en-US"/>
        </a:p>
      </dgm:t>
    </dgm:pt>
    <dgm:pt modelId="{A06D4C25-AE30-4019-B16D-491990E32837}" cxnId="{FC7D735A-8F33-4386-93B9-4B5D33A6A98F}" type="sibTrans">
      <dgm:prSet/>
      <dgm:spPr/>
      <dgm:t>
        <a:bodyPr/>
        <a:lstStyle/>
        <a:p>
          <a:endParaRPr lang="zh-CN" altLang="en-US"/>
        </a:p>
      </dgm:t>
    </dgm:pt>
    <dgm:pt modelId="{3199C55E-1E54-4054-89F4-A2B36A9ECF17}">
      <dgm:prSet phldrT="[文本]" custT="1"/>
      <dgm:spPr>
        <a:solidFill>
          <a:srgbClr val="3D89BC"/>
        </a:solidFill>
      </dgm:spPr>
      <dgm:t>
        <a:bodyPr/>
        <a:lstStyle/>
        <a:p>
          <a:r>
            <a:rPr lang="zh-CN" altLang="en-US" sz="1400" b="1" dirty="0" smtClean="0"/>
            <a:t>固定的阈值参数对于稀疏程度不同的数据不具适应性</a:t>
          </a:r>
          <a:endParaRPr lang="zh-CN" altLang="en-US" sz="1400" b="1" dirty="0"/>
        </a:p>
      </dgm:t>
    </dgm:pt>
    <dgm:pt modelId="{A41069A2-ED6E-4FC6-94C3-2E583B7B866E}" cxnId="{03E0039E-E8F3-4384-8381-45CFD68DFC27}" type="parTrans">
      <dgm:prSet/>
      <dgm:spPr/>
      <dgm:t>
        <a:bodyPr/>
        <a:lstStyle/>
        <a:p>
          <a:endParaRPr lang="zh-CN" altLang="en-US"/>
        </a:p>
      </dgm:t>
    </dgm:pt>
    <dgm:pt modelId="{F9B45DCB-E8E9-4177-BB72-8BEC57965265}" cxnId="{03E0039E-E8F3-4384-8381-45CFD68DFC27}" type="sibTrans">
      <dgm:prSet/>
      <dgm:spPr/>
      <dgm:t>
        <a:bodyPr/>
        <a:lstStyle/>
        <a:p>
          <a:endParaRPr lang="zh-CN" altLang="en-US"/>
        </a:p>
      </dgm:t>
    </dgm:pt>
    <dgm:pt modelId="{91B13A05-CBCA-433E-9E13-D80A8AA1CDB3}">
      <dgm:prSet phldrT="[文本]"/>
      <dgm:spPr>
        <a:noFill/>
      </dgm:spPr>
      <dgm:t>
        <a:bodyPr/>
        <a:lstStyle/>
        <a:p>
          <a:r>
            <a:rPr lang="zh-CN" dirty="0" smtClean="0"/>
            <a:t>密度小的区域同一聚类易被分割</a:t>
          </a:r>
          <a:endParaRPr lang="zh-CN" altLang="en-US" dirty="0"/>
        </a:p>
      </dgm:t>
    </dgm:pt>
    <dgm:pt modelId="{7B34F0E2-9388-4539-991B-A9A6576D4CF8}" cxnId="{FB0F4B40-0FAA-4B36-939C-B217BA46E2D8}" type="parTrans">
      <dgm:prSet/>
      <dgm:spPr/>
      <dgm:t>
        <a:bodyPr/>
        <a:lstStyle/>
        <a:p>
          <a:endParaRPr lang="zh-CN" altLang="en-US"/>
        </a:p>
      </dgm:t>
    </dgm:pt>
    <dgm:pt modelId="{1F427302-3B1C-4FA8-AEE3-833CD7B31F7E}" cxnId="{FB0F4B40-0FAA-4B36-939C-B217BA46E2D8}" type="sibTrans">
      <dgm:prSet/>
      <dgm:spPr/>
      <dgm:t>
        <a:bodyPr/>
        <a:lstStyle/>
        <a:p>
          <a:endParaRPr lang="zh-CN" altLang="en-US"/>
        </a:p>
      </dgm:t>
    </dgm:pt>
    <dgm:pt modelId="{D93E77C7-7746-4B7E-A2C8-7481D7CBFF26}">
      <dgm:prSet phldrT="[文本]"/>
      <dgm:spPr>
        <a:noFill/>
      </dgm:spPr>
      <dgm:t>
        <a:bodyPr/>
        <a:lstStyle/>
        <a:p>
          <a:r>
            <a:rPr lang="zh-CN" dirty="0" smtClean="0"/>
            <a:t>密度大的区域不同聚类易被合并</a:t>
          </a:r>
          <a:endParaRPr lang="zh-CN" altLang="en-US" dirty="0"/>
        </a:p>
      </dgm:t>
    </dgm:pt>
    <dgm:pt modelId="{DF92715E-0C69-4AD9-85B0-D2D34B9B8777}" cxnId="{8F5EF5BA-302A-4409-AA7B-3DE3E603A197}" type="parTrans">
      <dgm:prSet/>
      <dgm:spPr/>
      <dgm:t>
        <a:bodyPr/>
        <a:lstStyle/>
        <a:p>
          <a:endParaRPr lang="zh-CN" altLang="en-US"/>
        </a:p>
      </dgm:t>
    </dgm:pt>
    <dgm:pt modelId="{3AE6B614-512D-468B-8A7D-E19169B45E6E}" cxnId="{8F5EF5BA-302A-4409-AA7B-3DE3E603A197}" type="sibTrans">
      <dgm:prSet/>
      <dgm:spPr/>
      <dgm:t>
        <a:bodyPr/>
        <a:lstStyle/>
        <a:p>
          <a:endParaRPr lang="zh-CN" altLang="en-US"/>
        </a:p>
      </dgm:t>
    </dgm:pt>
    <dgm:pt modelId="{C2DB9004-4313-4A0B-8576-C16CC1B49E46}" type="pres">
      <dgm:prSet presAssocID="{A1A242B9-FDC6-49BC-83B4-C9D775387269}" presName="diagram" presStyleCnt="0">
        <dgm:presLayoutVars>
          <dgm:chPref val="1"/>
          <dgm:dir/>
          <dgm:animOne val="branch"/>
          <dgm:animLvl val="lvl"/>
          <dgm:resizeHandles/>
        </dgm:presLayoutVars>
      </dgm:prSet>
      <dgm:spPr/>
      <dgm:t>
        <a:bodyPr/>
        <a:lstStyle/>
        <a:p>
          <a:endParaRPr lang="zh-CN" altLang="en-US"/>
        </a:p>
      </dgm:t>
    </dgm:pt>
    <dgm:pt modelId="{5A11CB11-BC79-4E66-A552-04E379F0342C}" type="pres">
      <dgm:prSet presAssocID="{C8C0EFCA-9C84-4C9F-B979-53CB0DBC127A}" presName="root" presStyleCnt="0"/>
      <dgm:spPr/>
    </dgm:pt>
    <dgm:pt modelId="{D332079C-808A-4BBD-A272-5658327C2386}" type="pres">
      <dgm:prSet presAssocID="{C8C0EFCA-9C84-4C9F-B979-53CB0DBC127A}" presName="rootComposite" presStyleCnt="0"/>
      <dgm:spPr/>
    </dgm:pt>
    <dgm:pt modelId="{965F0674-FA6D-424C-AC95-B293B666437E}" type="pres">
      <dgm:prSet presAssocID="{C8C0EFCA-9C84-4C9F-B979-53CB0DBC127A}" presName="rootText" presStyleLbl="node1" presStyleIdx="0" presStyleCnt="2" custScaleX="290030"/>
      <dgm:spPr/>
      <dgm:t>
        <a:bodyPr/>
        <a:lstStyle/>
        <a:p>
          <a:endParaRPr lang="zh-CN" altLang="en-US"/>
        </a:p>
      </dgm:t>
    </dgm:pt>
    <dgm:pt modelId="{940009D9-B53E-4722-9E5A-4DA6A16AF499}" type="pres">
      <dgm:prSet presAssocID="{C8C0EFCA-9C84-4C9F-B979-53CB0DBC127A}" presName="rootConnector" presStyleLbl="node1" presStyleIdx="0" presStyleCnt="2"/>
      <dgm:spPr/>
      <dgm:t>
        <a:bodyPr/>
        <a:lstStyle/>
        <a:p>
          <a:endParaRPr lang="zh-CN" altLang="en-US"/>
        </a:p>
      </dgm:t>
    </dgm:pt>
    <dgm:pt modelId="{232D4DB3-51CA-46AE-BA8A-E4E9831E3AED}" type="pres">
      <dgm:prSet presAssocID="{C8C0EFCA-9C84-4C9F-B979-53CB0DBC127A}" presName="childShape" presStyleCnt="0"/>
      <dgm:spPr/>
    </dgm:pt>
    <dgm:pt modelId="{7ED82B27-8FAE-4594-8D0C-1987748E06B5}" type="pres">
      <dgm:prSet presAssocID="{D07F374E-CA4B-4D89-A66A-F52547B2772C}" presName="Name13" presStyleLbl="parChTrans1D2" presStyleIdx="0" presStyleCnt="4"/>
      <dgm:spPr/>
      <dgm:t>
        <a:bodyPr/>
        <a:lstStyle/>
        <a:p>
          <a:endParaRPr lang="zh-CN" altLang="en-US"/>
        </a:p>
      </dgm:t>
    </dgm:pt>
    <dgm:pt modelId="{62DDAF37-3082-416F-B909-C6AE4D5049E6}" type="pres">
      <dgm:prSet presAssocID="{00252E68-1BCA-4AFE-A08C-F2BAAF198B75}" presName="childText" presStyleLbl="bgAcc1" presStyleIdx="0" presStyleCnt="4" custScaleX="290030">
        <dgm:presLayoutVars>
          <dgm:bulletEnabled val="1"/>
        </dgm:presLayoutVars>
      </dgm:prSet>
      <dgm:spPr/>
      <dgm:t>
        <a:bodyPr/>
        <a:lstStyle/>
        <a:p>
          <a:endParaRPr lang="zh-CN" altLang="en-US"/>
        </a:p>
      </dgm:t>
    </dgm:pt>
    <dgm:pt modelId="{B80AD0C0-2D71-40BF-859C-7745CF2BCAE9}" type="pres">
      <dgm:prSet presAssocID="{0AC25969-E2A7-4EA6-AC67-4CB46F70879F}" presName="Name13" presStyleLbl="parChTrans1D2" presStyleIdx="1" presStyleCnt="4"/>
      <dgm:spPr/>
      <dgm:t>
        <a:bodyPr/>
        <a:lstStyle/>
        <a:p>
          <a:endParaRPr lang="zh-CN" altLang="en-US"/>
        </a:p>
      </dgm:t>
    </dgm:pt>
    <dgm:pt modelId="{9D58F8CB-16E5-4F84-835B-D823781E7A97}" type="pres">
      <dgm:prSet presAssocID="{84822F63-3E4A-4A8C-B221-015A2CA8D6DC}" presName="childText" presStyleLbl="bgAcc1" presStyleIdx="1" presStyleCnt="4" custScaleX="290030">
        <dgm:presLayoutVars>
          <dgm:bulletEnabled val="1"/>
        </dgm:presLayoutVars>
      </dgm:prSet>
      <dgm:spPr/>
      <dgm:t>
        <a:bodyPr/>
        <a:lstStyle/>
        <a:p>
          <a:endParaRPr lang="zh-CN" altLang="en-US"/>
        </a:p>
      </dgm:t>
    </dgm:pt>
    <dgm:pt modelId="{AD47FB47-F80A-465E-9436-8FF0FC4AFD10}" type="pres">
      <dgm:prSet presAssocID="{3199C55E-1E54-4054-89F4-A2B36A9ECF17}" presName="root" presStyleCnt="0"/>
      <dgm:spPr/>
    </dgm:pt>
    <dgm:pt modelId="{E64E2929-D298-4869-9B45-EBE485571508}" type="pres">
      <dgm:prSet presAssocID="{3199C55E-1E54-4054-89F4-A2B36A9ECF17}" presName="rootComposite" presStyleCnt="0"/>
      <dgm:spPr/>
    </dgm:pt>
    <dgm:pt modelId="{0E9C4699-7166-4901-9745-13524148423C}" type="pres">
      <dgm:prSet presAssocID="{3199C55E-1E54-4054-89F4-A2B36A9ECF17}" presName="rootText" presStyleLbl="node1" presStyleIdx="1" presStyleCnt="2" custScaleX="290030" custLinFactNeighborX="48307"/>
      <dgm:spPr/>
      <dgm:t>
        <a:bodyPr/>
        <a:lstStyle/>
        <a:p>
          <a:endParaRPr lang="zh-CN" altLang="en-US"/>
        </a:p>
      </dgm:t>
    </dgm:pt>
    <dgm:pt modelId="{367F5491-8401-428A-8413-DB2620179FCB}" type="pres">
      <dgm:prSet presAssocID="{3199C55E-1E54-4054-89F4-A2B36A9ECF17}" presName="rootConnector" presStyleLbl="node1" presStyleIdx="1" presStyleCnt="2"/>
      <dgm:spPr/>
      <dgm:t>
        <a:bodyPr/>
        <a:lstStyle/>
        <a:p>
          <a:endParaRPr lang="zh-CN" altLang="en-US"/>
        </a:p>
      </dgm:t>
    </dgm:pt>
    <dgm:pt modelId="{AF7B1BE5-D9E5-4046-B400-7F9195756247}" type="pres">
      <dgm:prSet presAssocID="{3199C55E-1E54-4054-89F4-A2B36A9ECF17}" presName="childShape" presStyleCnt="0"/>
      <dgm:spPr/>
    </dgm:pt>
    <dgm:pt modelId="{A121DBE0-33B2-4F6E-8F38-2BDFCBB23D67}" type="pres">
      <dgm:prSet presAssocID="{7B34F0E2-9388-4539-991B-A9A6576D4CF8}" presName="Name13" presStyleLbl="parChTrans1D2" presStyleIdx="2" presStyleCnt="4"/>
      <dgm:spPr/>
      <dgm:t>
        <a:bodyPr/>
        <a:lstStyle/>
        <a:p>
          <a:endParaRPr lang="zh-CN" altLang="en-US"/>
        </a:p>
      </dgm:t>
    </dgm:pt>
    <dgm:pt modelId="{33376CEA-10C0-41C7-8C34-F4A4FEAADBA0}" type="pres">
      <dgm:prSet presAssocID="{91B13A05-CBCA-433E-9E13-D80A8AA1CDB3}" presName="childText" presStyleLbl="bgAcc1" presStyleIdx="2" presStyleCnt="4" custScaleX="290030" custLinFactNeighborX="60367">
        <dgm:presLayoutVars>
          <dgm:bulletEnabled val="1"/>
        </dgm:presLayoutVars>
      </dgm:prSet>
      <dgm:spPr/>
      <dgm:t>
        <a:bodyPr/>
        <a:lstStyle/>
        <a:p>
          <a:endParaRPr lang="zh-CN" altLang="en-US"/>
        </a:p>
      </dgm:t>
    </dgm:pt>
    <dgm:pt modelId="{FCE83E20-9F86-4D4A-9484-FAD6B2C648F5}" type="pres">
      <dgm:prSet presAssocID="{DF92715E-0C69-4AD9-85B0-D2D34B9B8777}" presName="Name13" presStyleLbl="parChTrans1D2" presStyleIdx="3" presStyleCnt="4"/>
      <dgm:spPr/>
      <dgm:t>
        <a:bodyPr/>
        <a:lstStyle/>
        <a:p>
          <a:endParaRPr lang="zh-CN" altLang="en-US"/>
        </a:p>
      </dgm:t>
    </dgm:pt>
    <dgm:pt modelId="{1FEEF28A-8EB1-40DE-BB73-CC6BDD05FB25}" type="pres">
      <dgm:prSet presAssocID="{D93E77C7-7746-4B7E-A2C8-7481D7CBFF26}" presName="childText" presStyleLbl="bgAcc1" presStyleIdx="3" presStyleCnt="4" custScaleX="290030" custLinFactNeighborX="60367">
        <dgm:presLayoutVars>
          <dgm:bulletEnabled val="1"/>
        </dgm:presLayoutVars>
      </dgm:prSet>
      <dgm:spPr/>
      <dgm:t>
        <a:bodyPr/>
        <a:lstStyle/>
        <a:p>
          <a:endParaRPr lang="zh-CN" altLang="en-US"/>
        </a:p>
      </dgm:t>
    </dgm:pt>
  </dgm:ptLst>
  <dgm:cxnLst>
    <dgm:cxn modelId="{FC7D735A-8F33-4386-93B9-4B5D33A6A98F}" srcId="{C8C0EFCA-9C84-4C9F-B979-53CB0DBC127A}" destId="{84822F63-3E4A-4A8C-B221-015A2CA8D6DC}" srcOrd="1" destOrd="0" parTransId="{0AC25969-E2A7-4EA6-AC67-4CB46F70879F}" sibTransId="{A06D4C25-AE30-4019-B16D-491990E32837}"/>
    <dgm:cxn modelId="{EDD00353-0807-4191-B7E3-50A13C27FE54}" type="presOf" srcId="{DF92715E-0C69-4AD9-85B0-D2D34B9B8777}" destId="{FCE83E20-9F86-4D4A-9484-FAD6B2C648F5}" srcOrd="0" destOrd="0" presId="urn:microsoft.com/office/officeart/2005/8/layout/hierarchy3"/>
    <dgm:cxn modelId="{94796E1F-35F2-4138-A670-7DD290DDFEAF}" type="presOf" srcId="{84822F63-3E4A-4A8C-B221-015A2CA8D6DC}" destId="{9D58F8CB-16E5-4F84-835B-D823781E7A97}" srcOrd="0" destOrd="0" presId="urn:microsoft.com/office/officeart/2005/8/layout/hierarchy3"/>
    <dgm:cxn modelId="{F1BAFBED-4346-4A62-9F67-5A6E8C8A3F07}" srcId="{C8C0EFCA-9C84-4C9F-B979-53CB0DBC127A}" destId="{00252E68-1BCA-4AFE-A08C-F2BAAF198B75}" srcOrd="0" destOrd="0" parTransId="{D07F374E-CA4B-4D89-A66A-F52547B2772C}" sibTransId="{317CC55C-D434-4133-A27C-A32B694C3A37}"/>
    <dgm:cxn modelId="{2CC86ACE-7587-4573-9321-B8332227F2C4}" type="presOf" srcId="{D93E77C7-7746-4B7E-A2C8-7481D7CBFF26}" destId="{1FEEF28A-8EB1-40DE-BB73-CC6BDD05FB25}" srcOrd="0" destOrd="0" presId="urn:microsoft.com/office/officeart/2005/8/layout/hierarchy3"/>
    <dgm:cxn modelId="{0B16894A-454D-4BA8-9340-6607C9198CCA}" type="presOf" srcId="{D07F374E-CA4B-4D89-A66A-F52547B2772C}" destId="{7ED82B27-8FAE-4594-8D0C-1987748E06B5}" srcOrd="0" destOrd="0" presId="urn:microsoft.com/office/officeart/2005/8/layout/hierarchy3"/>
    <dgm:cxn modelId="{F321057C-94D0-44A3-ACB0-14E4E21576DF}" type="presOf" srcId="{3199C55E-1E54-4054-89F4-A2B36A9ECF17}" destId="{367F5491-8401-428A-8413-DB2620179FCB}" srcOrd="1" destOrd="0" presId="urn:microsoft.com/office/officeart/2005/8/layout/hierarchy3"/>
    <dgm:cxn modelId="{03E0039E-E8F3-4384-8381-45CFD68DFC27}" srcId="{A1A242B9-FDC6-49BC-83B4-C9D775387269}" destId="{3199C55E-1E54-4054-89F4-A2B36A9ECF17}" srcOrd="1" destOrd="0" parTransId="{A41069A2-ED6E-4FC6-94C3-2E583B7B866E}" sibTransId="{F9B45DCB-E8E9-4177-BB72-8BEC57965265}"/>
    <dgm:cxn modelId="{8F9B1EC6-FF50-4632-8BCA-A04FB851255B}" type="presOf" srcId="{91B13A05-CBCA-433E-9E13-D80A8AA1CDB3}" destId="{33376CEA-10C0-41C7-8C34-F4A4FEAADBA0}" srcOrd="0" destOrd="0" presId="urn:microsoft.com/office/officeart/2005/8/layout/hierarchy3"/>
    <dgm:cxn modelId="{40CCB4C5-16A2-4A1D-A2E2-27A9C45D1BBA}" type="presOf" srcId="{0AC25969-E2A7-4EA6-AC67-4CB46F70879F}" destId="{B80AD0C0-2D71-40BF-859C-7745CF2BCAE9}" srcOrd="0" destOrd="0" presId="urn:microsoft.com/office/officeart/2005/8/layout/hierarchy3"/>
    <dgm:cxn modelId="{E024A062-B145-459B-AC00-C3F17DE8408D}" type="presOf" srcId="{3199C55E-1E54-4054-89F4-A2B36A9ECF17}" destId="{0E9C4699-7166-4901-9745-13524148423C}" srcOrd="0" destOrd="0" presId="urn:microsoft.com/office/officeart/2005/8/layout/hierarchy3"/>
    <dgm:cxn modelId="{8F5EF5BA-302A-4409-AA7B-3DE3E603A197}" srcId="{3199C55E-1E54-4054-89F4-A2B36A9ECF17}" destId="{D93E77C7-7746-4B7E-A2C8-7481D7CBFF26}" srcOrd="1" destOrd="0" parTransId="{DF92715E-0C69-4AD9-85B0-D2D34B9B8777}" sibTransId="{3AE6B614-512D-468B-8A7D-E19169B45E6E}"/>
    <dgm:cxn modelId="{3DDBE2B5-F0F5-4023-8E47-CA54B4459468}" type="presOf" srcId="{00252E68-1BCA-4AFE-A08C-F2BAAF198B75}" destId="{62DDAF37-3082-416F-B909-C6AE4D5049E6}" srcOrd="0" destOrd="0" presId="urn:microsoft.com/office/officeart/2005/8/layout/hierarchy3"/>
    <dgm:cxn modelId="{EB3E36F1-451F-4143-ACDC-63168FB3D979}" srcId="{A1A242B9-FDC6-49BC-83B4-C9D775387269}" destId="{C8C0EFCA-9C84-4C9F-B979-53CB0DBC127A}" srcOrd="0" destOrd="0" parTransId="{F037A3D5-D5F2-439F-9801-2A838E7B0964}" sibTransId="{38D6D709-1BB3-4CB3-9496-E4FBC99A8B70}"/>
    <dgm:cxn modelId="{6F3EB5F1-DD73-47F1-9C47-0FF2ACE72138}" type="presOf" srcId="{7B34F0E2-9388-4539-991B-A9A6576D4CF8}" destId="{A121DBE0-33B2-4F6E-8F38-2BDFCBB23D67}" srcOrd="0" destOrd="0" presId="urn:microsoft.com/office/officeart/2005/8/layout/hierarchy3"/>
    <dgm:cxn modelId="{EBC57CA9-8D26-4062-ACFE-D0685F576057}" type="presOf" srcId="{C8C0EFCA-9C84-4C9F-B979-53CB0DBC127A}" destId="{965F0674-FA6D-424C-AC95-B293B666437E}" srcOrd="0" destOrd="0" presId="urn:microsoft.com/office/officeart/2005/8/layout/hierarchy3"/>
    <dgm:cxn modelId="{6A487E45-EC2C-4D40-9973-0A3E41C27DD8}" type="presOf" srcId="{A1A242B9-FDC6-49BC-83B4-C9D775387269}" destId="{C2DB9004-4313-4A0B-8576-C16CC1B49E46}" srcOrd="0" destOrd="0" presId="urn:microsoft.com/office/officeart/2005/8/layout/hierarchy3"/>
    <dgm:cxn modelId="{FB0F4B40-0FAA-4B36-939C-B217BA46E2D8}" srcId="{3199C55E-1E54-4054-89F4-A2B36A9ECF17}" destId="{91B13A05-CBCA-433E-9E13-D80A8AA1CDB3}" srcOrd="0" destOrd="0" parTransId="{7B34F0E2-9388-4539-991B-A9A6576D4CF8}" sibTransId="{1F427302-3B1C-4FA8-AEE3-833CD7B31F7E}"/>
    <dgm:cxn modelId="{F3A00EAA-9099-4351-AB93-704DCD5E284D}" type="presOf" srcId="{C8C0EFCA-9C84-4C9F-B979-53CB0DBC127A}" destId="{940009D9-B53E-4722-9E5A-4DA6A16AF499}" srcOrd="1" destOrd="0" presId="urn:microsoft.com/office/officeart/2005/8/layout/hierarchy3"/>
    <dgm:cxn modelId="{2524C891-4D04-4E65-BB28-D614B6D5D0E8}" type="presParOf" srcId="{C2DB9004-4313-4A0B-8576-C16CC1B49E46}" destId="{5A11CB11-BC79-4E66-A552-04E379F0342C}" srcOrd="0" destOrd="0" presId="urn:microsoft.com/office/officeart/2005/8/layout/hierarchy3"/>
    <dgm:cxn modelId="{F9D3194A-961F-48E0-876C-397249AC7E44}" type="presParOf" srcId="{5A11CB11-BC79-4E66-A552-04E379F0342C}" destId="{D332079C-808A-4BBD-A272-5658327C2386}" srcOrd="0" destOrd="0" presId="urn:microsoft.com/office/officeart/2005/8/layout/hierarchy3"/>
    <dgm:cxn modelId="{63458135-1CB4-40FD-BCC3-F0DBDC849584}" type="presParOf" srcId="{D332079C-808A-4BBD-A272-5658327C2386}" destId="{965F0674-FA6D-424C-AC95-B293B666437E}" srcOrd="0" destOrd="0" presId="urn:microsoft.com/office/officeart/2005/8/layout/hierarchy3"/>
    <dgm:cxn modelId="{A4F9AADA-24A2-4C3C-B4BF-CE69364FDD01}" type="presParOf" srcId="{D332079C-808A-4BBD-A272-5658327C2386}" destId="{940009D9-B53E-4722-9E5A-4DA6A16AF499}" srcOrd="1" destOrd="0" presId="urn:microsoft.com/office/officeart/2005/8/layout/hierarchy3"/>
    <dgm:cxn modelId="{947080DB-4BA3-4ADA-A674-09B2E9E9DD40}" type="presParOf" srcId="{5A11CB11-BC79-4E66-A552-04E379F0342C}" destId="{232D4DB3-51CA-46AE-BA8A-E4E9831E3AED}" srcOrd="1" destOrd="0" presId="urn:microsoft.com/office/officeart/2005/8/layout/hierarchy3"/>
    <dgm:cxn modelId="{1992819F-F233-4A41-BDB6-D78C89A3509D}" type="presParOf" srcId="{232D4DB3-51CA-46AE-BA8A-E4E9831E3AED}" destId="{7ED82B27-8FAE-4594-8D0C-1987748E06B5}" srcOrd="0" destOrd="0" presId="urn:microsoft.com/office/officeart/2005/8/layout/hierarchy3"/>
    <dgm:cxn modelId="{003B6862-98F0-4EB3-B255-EA8910A09A0C}" type="presParOf" srcId="{232D4DB3-51CA-46AE-BA8A-E4E9831E3AED}" destId="{62DDAF37-3082-416F-B909-C6AE4D5049E6}" srcOrd="1" destOrd="0" presId="urn:microsoft.com/office/officeart/2005/8/layout/hierarchy3"/>
    <dgm:cxn modelId="{9277263E-D2B2-4076-90AF-38E97669CA2D}" type="presParOf" srcId="{232D4DB3-51CA-46AE-BA8A-E4E9831E3AED}" destId="{B80AD0C0-2D71-40BF-859C-7745CF2BCAE9}" srcOrd="2" destOrd="0" presId="urn:microsoft.com/office/officeart/2005/8/layout/hierarchy3"/>
    <dgm:cxn modelId="{1E71A3F4-716C-4D4B-9EAE-24DA462223C4}" type="presParOf" srcId="{232D4DB3-51CA-46AE-BA8A-E4E9831E3AED}" destId="{9D58F8CB-16E5-4F84-835B-D823781E7A97}" srcOrd="3" destOrd="0" presId="urn:microsoft.com/office/officeart/2005/8/layout/hierarchy3"/>
    <dgm:cxn modelId="{DFEC32AA-8BAB-4D65-B6CD-900DDBE30277}" type="presParOf" srcId="{C2DB9004-4313-4A0B-8576-C16CC1B49E46}" destId="{AD47FB47-F80A-465E-9436-8FF0FC4AFD10}" srcOrd="1" destOrd="0" presId="urn:microsoft.com/office/officeart/2005/8/layout/hierarchy3"/>
    <dgm:cxn modelId="{56240E10-749C-4A78-ACF4-BFC3137D8994}" type="presParOf" srcId="{AD47FB47-F80A-465E-9436-8FF0FC4AFD10}" destId="{E64E2929-D298-4869-9B45-EBE485571508}" srcOrd="0" destOrd="0" presId="urn:microsoft.com/office/officeart/2005/8/layout/hierarchy3"/>
    <dgm:cxn modelId="{529EC2FB-BC18-4201-9800-440D6CC37779}" type="presParOf" srcId="{E64E2929-D298-4869-9B45-EBE485571508}" destId="{0E9C4699-7166-4901-9745-13524148423C}" srcOrd="0" destOrd="0" presId="urn:microsoft.com/office/officeart/2005/8/layout/hierarchy3"/>
    <dgm:cxn modelId="{19B953A4-3A81-4A96-AB60-AD26329FDAD5}" type="presParOf" srcId="{E64E2929-D298-4869-9B45-EBE485571508}" destId="{367F5491-8401-428A-8413-DB2620179FCB}" srcOrd="1" destOrd="0" presId="urn:microsoft.com/office/officeart/2005/8/layout/hierarchy3"/>
    <dgm:cxn modelId="{F22FBD15-84CA-4CFC-A1B9-CDF6DE8064B7}" type="presParOf" srcId="{AD47FB47-F80A-465E-9436-8FF0FC4AFD10}" destId="{AF7B1BE5-D9E5-4046-B400-7F9195756247}" srcOrd="1" destOrd="0" presId="urn:microsoft.com/office/officeart/2005/8/layout/hierarchy3"/>
    <dgm:cxn modelId="{90964D2B-262B-4155-8052-D9CF29E24347}" type="presParOf" srcId="{AF7B1BE5-D9E5-4046-B400-7F9195756247}" destId="{A121DBE0-33B2-4F6E-8F38-2BDFCBB23D67}" srcOrd="0" destOrd="0" presId="urn:microsoft.com/office/officeart/2005/8/layout/hierarchy3"/>
    <dgm:cxn modelId="{F9B0A4EF-DC1B-42E8-B799-9193E3D90DEF}" type="presParOf" srcId="{AF7B1BE5-D9E5-4046-B400-7F9195756247}" destId="{33376CEA-10C0-41C7-8C34-F4A4FEAADBA0}" srcOrd="1" destOrd="0" presId="urn:microsoft.com/office/officeart/2005/8/layout/hierarchy3"/>
    <dgm:cxn modelId="{B9FE1BF0-DE78-4374-90CD-51C9CEC6383E}" type="presParOf" srcId="{AF7B1BE5-D9E5-4046-B400-7F9195756247}" destId="{FCE83E20-9F86-4D4A-9484-FAD6B2C648F5}" srcOrd="2" destOrd="0" presId="urn:microsoft.com/office/officeart/2005/8/layout/hierarchy3"/>
    <dgm:cxn modelId="{79C3F419-F5A1-4F96-A731-75990944FC95}" type="presParOf" srcId="{AF7B1BE5-D9E5-4046-B400-7F9195756247}" destId="{1FEEF28A-8EB1-40DE-BB73-CC6BDD05FB25}" srcOrd="3"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886575" cy="2190749"/>
        <a:chOff x="0" y="0"/>
        <a:chExt cx="6886575" cy="2190749"/>
      </a:xfrm>
    </dsp:grpSpPr>
    <dsp:sp>
      <dsp:nvSpPr>
        <dsp:cNvPr id="3" name="圆角矩形 2"/>
        <dsp:cNvSpPr/>
      </dsp:nvSpPr>
      <dsp:spPr bwMode="white">
        <a:xfrm>
          <a:off x="0" y="99481"/>
          <a:ext cx="3301017" cy="569082"/>
        </a:xfrm>
        <a:prstGeom prst="roundRect">
          <a:avLst>
            <a:gd name="adj" fmla="val 10000"/>
          </a:avLst>
        </a:prstGeom>
        <a:solidFill>
          <a:srgbClr val="3D89BC"/>
        </a:solidFill>
      </dsp:spPr>
      <dsp:style>
        <a:lnRef idx="2">
          <a:schemeClr val="lt1"/>
        </a:lnRef>
        <a:fillRef idx="1">
          <a:schemeClr val="accent1"/>
        </a:fillRef>
        <a:effectRef idx="0">
          <a:scrgbClr r="0" g="0" b="0"/>
        </a:effectRef>
        <a:fontRef idx="minor">
          <a:schemeClr val="lt1"/>
        </a:fontRef>
      </dsp:style>
      <dsp:txBody>
        <a:bodyPr lIns="26670" tIns="17780" rIns="2667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t>如聚类的结果与参数关系较大</a:t>
          </a:r>
          <a:endParaRPr lang="zh-CN" altLang="en-US" sz="1400" b="1" dirty="0"/>
        </a:p>
      </dsp:txBody>
      <dsp:txXfrm>
        <a:off x="0" y="99481"/>
        <a:ext cx="3301017" cy="569082"/>
      </dsp:txXfrm>
    </dsp:sp>
    <dsp:sp>
      <dsp:nvSpPr>
        <dsp:cNvPr id="5" name="任意多边形 4"/>
        <dsp:cNvSpPr/>
      </dsp:nvSpPr>
      <dsp:spPr bwMode="white">
        <a:xfrm>
          <a:off x="330102" y="668563"/>
          <a:ext cx="330102" cy="426811"/>
        </a:xfrm>
        <a:custGeom>
          <a:avLst/>
          <a:gdLst/>
          <a:ahLst/>
          <a:cxnLst/>
          <a:pathLst>
            <a:path w="520" h="672">
              <a:moveTo>
                <a:pt x="0" y="0"/>
              </a:moveTo>
              <a:lnTo>
                <a:pt x="0" y="672"/>
              </a:lnTo>
              <a:lnTo>
                <a:pt x="520" y="672"/>
              </a:lnTo>
            </a:path>
          </a:pathLst>
        </a:custGeom>
      </dsp:spPr>
      <dsp:style>
        <a:lnRef idx="2">
          <a:schemeClr val="accent1">
            <a:shade val="60000"/>
          </a:schemeClr>
        </a:lnRef>
        <a:fillRef idx="0">
          <a:schemeClr val="accent1"/>
        </a:fillRef>
        <a:effectRef idx="0">
          <a:scrgbClr r="0" g="0" b="0"/>
        </a:effectRef>
        <a:fontRef idx="minor"/>
      </dsp:style>
      <dsp:txXfrm>
        <a:off x="330102" y="668563"/>
        <a:ext cx="330102" cy="426811"/>
      </dsp:txXfrm>
    </dsp:sp>
    <dsp:sp>
      <dsp:nvSpPr>
        <dsp:cNvPr id="6" name="圆角矩形 5"/>
        <dsp:cNvSpPr/>
      </dsp:nvSpPr>
      <dsp:spPr bwMode="white">
        <a:xfrm>
          <a:off x="660203" y="810834"/>
          <a:ext cx="2640814" cy="569082"/>
        </a:xfrm>
        <a:prstGeom prst="roundRect">
          <a:avLst>
            <a:gd name="adj" fmla="val 10000"/>
          </a:avLst>
        </a:prstGeom>
        <a:noFill/>
      </dsp:spPr>
      <dsp:style>
        <a:lnRef idx="2">
          <a:schemeClr val="accent1"/>
        </a:lnRef>
        <a:fillRef idx="1">
          <a:schemeClr val="lt1">
            <a:alpha val="90000"/>
          </a:schemeClr>
        </a:fillRef>
        <a:effectRef idx="0">
          <a:scrgbClr r="0" g="0" b="0"/>
        </a:effectRef>
        <a:fontRef idx="minor"/>
      </dsp:style>
      <dsp:txBody>
        <a:bodyPr lIns="28575" tIns="19050" rIns="28575"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dirty="0" smtClean="0">
              <a:solidFill>
                <a:schemeClr val="dk1"/>
              </a:solidFill>
            </a:rPr>
            <a:t>阈值过大容易将同一聚类分割</a:t>
          </a:r>
          <a:endParaRPr lang="zh-CN" altLang="en-US" dirty="0">
            <a:solidFill>
              <a:schemeClr val="dk1"/>
            </a:solidFill>
          </a:endParaRPr>
        </a:p>
      </dsp:txBody>
      <dsp:txXfrm>
        <a:off x="660203" y="810834"/>
        <a:ext cx="2640814" cy="569082"/>
      </dsp:txXfrm>
    </dsp:sp>
    <dsp:sp>
      <dsp:nvSpPr>
        <dsp:cNvPr id="7" name="任意多边形 6"/>
        <dsp:cNvSpPr/>
      </dsp:nvSpPr>
      <dsp:spPr bwMode="white">
        <a:xfrm>
          <a:off x="330102" y="668563"/>
          <a:ext cx="330102" cy="1138164"/>
        </a:xfrm>
        <a:custGeom>
          <a:avLst/>
          <a:gdLst/>
          <a:ahLst/>
          <a:cxnLst/>
          <a:pathLst>
            <a:path w="520" h="1792">
              <a:moveTo>
                <a:pt x="0" y="0"/>
              </a:moveTo>
              <a:lnTo>
                <a:pt x="0" y="1792"/>
              </a:lnTo>
              <a:lnTo>
                <a:pt x="520" y="1792"/>
              </a:lnTo>
            </a:path>
          </a:pathLst>
        </a:custGeom>
      </dsp:spPr>
      <dsp:style>
        <a:lnRef idx="2">
          <a:schemeClr val="accent1">
            <a:shade val="60000"/>
          </a:schemeClr>
        </a:lnRef>
        <a:fillRef idx="0">
          <a:schemeClr val="accent1"/>
        </a:fillRef>
        <a:effectRef idx="0">
          <a:scrgbClr r="0" g="0" b="0"/>
        </a:effectRef>
        <a:fontRef idx="minor"/>
      </dsp:style>
      <dsp:txXfrm>
        <a:off x="330102" y="668563"/>
        <a:ext cx="330102" cy="1138164"/>
      </dsp:txXfrm>
    </dsp:sp>
    <dsp:sp>
      <dsp:nvSpPr>
        <dsp:cNvPr id="8" name="圆角矩形 7"/>
        <dsp:cNvSpPr/>
      </dsp:nvSpPr>
      <dsp:spPr bwMode="white">
        <a:xfrm>
          <a:off x="660203" y="1522186"/>
          <a:ext cx="2640814" cy="569082"/>
        </a:xfrm>
        <a:prstGeom prst="roundRect">
          <a:avLst>
            <a:gd name="adj" fmla="val 10000"/>
          </a:avLst>
        </a:prstGeom>
        <a:noFill/>
      </dsp:spPr>
      <dsp:style>
        <a:lnRef idx="2">
          <a:schemeClr val="accent1"/>
        </a:lnRef>
        <a:fillRef idx="1">
          <a:schemeClr val="lt1">
            <a:alpha val="90000"/>
          </a:schemeClr>
        </a:fillRef>
        <a:effectRef idx="0">
          <a:scrgbClr r="0" g="0" b="0"/>
        </a:effectRef>
        <a:fontRef idx="minor"/>
      </dsp:style>
      <dsp:txBody>
        <a:bodyPr lIns="28575" tIns="19050" rIns="28575"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dirty="0" smtClean="0">
              <a:solidFill>
                <a:schemeClr val="dk1"/>
              </a:solidFill>
            </a:rPr>
            <a:t>阈值过小容易将不同聚类合并</a:t>
          </a:r>
          <a:endParaRPr lang="zh-CN" altLang="en-US" dirty="0">
            <a:solidFill>
              <a:schemeClr val="dk1"/>
            </a:solidFill>
          </a:endParaRPr>
        </a:p>
      </dsp:txBody>
      <dsp:txXfrm>
        <a:off x="660203" y="1522186"/>
        <a:ext cx="2640814" cy="569082"/>
      </dsp:txXfrm>
    </dsp:sp>
    <dsp:sp>
      <dsp:nvSpPr>
        <dsp:cNvPr id="9" name="圆角矩形 8"/>
        <dsp:cNvSpPr/>
      </dsp:nvSpPr>
      <dsp:spPr bwMode="white">
        <a:xfrm>
          <a:off x="3585558" y="99481"/>
          <a:ext cx="3301017" cy="569082"/>
        </a:xfrm>
        <a:prstGeom prst="roundRect">
          <a:avLst>
            <a:gd name="adj" fmla="val 10000"/>
          </a:avLst>
        </a:prstGeom>
        <a:solidFill>
          <a:srgbClr val="3D89BC"/>
        </a:solidFill>
      </dsp:spPr>
      <dsp:style>
        <a:lnRef idx="2">
          <a:schemeClr val="lt1"/>
        </a:lnRef>
        <a:fillRef idx="1">
          <a:schemeClr val="accent1"/>
        </a:fillRef>
        <a:effectRef idx="0">
          <a:scrgbClr r="0" g="0" b="0"/>
        </a:effectRef>
        <a:fontRef idx="minor">
          <a:schemeClr val="lt1"/>
        </a:fontRef>
      </dsp:style>
      <dsp:txBody>
        <a:bodyPr lIns="26670" tIns="17780" rIns="2667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t>固定的阈值参数对于稀疏程度不同的数据不具适应性</a:t>
          </a:r>
          <a:endParaRPr lang="zh-CN" altLang="en-US" sz="1400" b="1" dirty="0"/>
        </a:p>
      </dsp:txBody>
      <dsp:txXfrm>
        <a:off x="3585558" y="99481"/>
        <a:ext cx="3301017" cy="569082"/>
      </dsp:txXfrm>
    </dsp:sp>
    <dsp:sp>
      <dsp:nvSpPr>
        <dsp:cNvPr id="11" name="任意多边形 10"/>
        <dsp:cNvSpPr/>
      </dsp:nvSpPr>
      <dsp:spPr bwMode="white">
        <a:xfrm>
          <a:off x="3915660" y="668563"/>
          <a:ext cx="330102" cy="426811"/>
        </a:xfrm>
        <a:custGeom>
          <a:avLst/>
          <a:gdLst/>
          <a:ahLst/>
          <a:cxnLst/>
          <a:pathLst>
            <a:path w="520" h="672">
              <a:moveTo>
                <a:pt x="0" y="0"/>
              </a:moveTo>
              <a:lnTo>
                <a:pt x="0" y="672"/>
              </a:lnTo>
              <a:lnTo>
                <a:pt x="520" y="672"/>
              </a:lnTo>
            </a:path>
          </a:pathLst>
        </a:custGeom>
      </dsp:spPr>
      <dsp:style>
        <a:lnRef idx="2">
          <a:schemeClr val="accent1">
            <a:shade val="60000"/>
          </a:schemeClr>
        </a:lnRef>
        <a:fillRef idx="0">
          <a:schemeClr val="accent1"/>
        </a:fillRef>
        <a:effectRef idx="0">
          <a:scrgbClr r="0" g="0" b="0"/>
        </a:effectRef>
        <a:fontRef idx="minor"/>
      </dsp:style>
      <dsp:txXfrm>
        <a:off x="3915660" y="668563"/>
        <a:ext cx="330102" cy="426811"/>
      </dsp:txXfrm>
    </dsp:sp>
    <dsp:sp>
      <dsp:nvSpPr>
        <dsp:cNvPr id="12" name="圆角矩形 11"/>
        <dsp:cNvSpPr/>
      </dsp:nvSpPr>
      <dsp:spPr bwMode="white">
        <a:xfrm>
          <a:off x="4245761" y="810834"/>
          <a:ext cx="2640814" cy="569082"/>
        </a:xfrm>
        <a:prstGeom prst="roundRect">
          <a:avLst>
            <a:gd name="adj" fmla="val 10000"/>
          </a:avLst>
        </a:prstGeom>
        <a:noFill/>
      </dsp:spPr>
      <dsp:style>
        <a:lnRef idx="2">
          <a:schemeClr val="accent1"/>
        </a:lnRef>
        <a:fillRef idx="1">
          <a:schemeClr val="lt1">
            <a:alpha val="90000"/>
          </a:schemeClr>
        </a:fillRef>
        <a:effectRef idx="0">
          <a:scrgbClr r="0" g="0" b="0"/>
        </a:effectRef>
        <a:fontRef idx="minor"/>
      </dsp:style>
      <dsp:txBody>
        <a:bodyPr lIns="28575" tIns="19050" rIns="28575"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dirty="0" smtClean="0">
              <a:solidFill>
                <a:schemeClr val="dk1"/>
              </a:solidFill>
            </a:rPr>
            <a:t>密度小的区域同一聚类易被分割</a:t>
          </a:r>
          <a:endParaRPr lang="zh-CN" altLang="en-US" dirty="0">
            <a:solidFill>
              <a:schemeClr val="dk1"/>
            </a:solidFill>
          </a:endParaRPr>
        </a:p>
      </dsp:txBody>
      <dsp:txXfrm>
        <a:off x="4245761" y="810834"/>
        <a:ext cx="2640814" cy="569082"/>
      </dsp:txXfrm>
    </dsp:sp>
    <dsp:sp>
      <dsp:nvSpPr>
        <dsp:cNvPr id="13" name="任意多边形 12"/>
        <dsp:cNvSpPr/>
      </dsp:nvSpPr>
      <dsp:spPr bwMode="white">
        <a:xfrm>
          <a:off x="3915660" y="668563"/>
          <a:ext cx="330102" cy="1138164"/>
        </a:xfrm>
        <a:custGeom>
          <a:avLst/>
          <a:gdLst/>
          <a:ahLst/>
          <a:cxnLst/>
          <a:pathLst>
            <a:path w="520" h="1792">
              <a:moveTo>
                <a:pt x="0" y="0"/>
              </a:moveTo>
              <a:lnTo>
                <a:pt x="0" y="1792"/>
              </a:lnTo>
              <a:lnTo>
                <a:pt x="520" y="1792"/>
              </a:lnTo>
            </a:path>
          </a:pathLst>
        </a:custGeom>
      </dsp:spPr>
      <dsp:style>
        <a:lnRef idx="2">
          <a:schemeClr val="accent1">
            <a:shade val="60000"/>
          </a:schemeClr>
        </a:lnRef>
        <a:fillRef idx="0">
          <a:schemeClr val="accent1"/>
        </a:fillRef>
        <a:effectRef idx="0">
          <a:scrgbClr r="0" g="0" b="0"/>
        </a:effectRef>
        <a:fontRef idx="minor"/>
      </dsp:style>
      <dsp:txXfrm>
        <a:off x="3915660" y="668563"/>
        <a:ext cx="330102" cy="1138164"/>
      </dsp:txXfrm>
    </dsp:sp>
    <dsp:sp>
      <dsp:nvSpPr>
        <dsp:cNvPr id="14" name="圆角矩形 13"/>
        <dsp:cNvSpPr/>
      </dsp:nvSpPr>
      <dsp:spPr bwMode="white">
        <a:xfrm>
          <a:off x="4245761" y="1522186"/>
          <a:ext cx="2640814" cy="569082"/>
        </a:xfrm>
        <a:prstGeom prst="roundRect">
          <a:avLst>
            <a:gd name="adj" fmla="val 10000"/>
          </a:avLst>
        </a:prstGeom>
        <a:noFill/>
      </dsp:spPr>
      <dsp:style>
        <a:lnRef idx="2">
          <a:schemeClr val="accent1"/>
        </a:lnRef>
        <a:fillRef idx="1">
          <a:schemeClr val="lt1">
            <a:alpha val="90000"/>
          </a:schemeClr>
        </a:fillRef>
        <a:effectRef idx="0">
          <a:scrgbClr r="0" g="0" b="0"/>
        </a:effectRef>
        <a:fontRef idx="minor"/>
      </dsp:style>
      <dsp:txBody>
        <a:bodyPr lIns="28575" tIns="19050" rIns="28575"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dirty="0" smtClean="0">
              <a:solidFill>
                <a:schemeClr val="dk1"/>
              </a:solidFill>
            </a:rPr>
            <a:t>密度大的区域不同聚类易被合并</a:t>
          </a:r>
          <a:endParaRPr lang="zh-CN" altLang="en-US" dirty="0">
            <a:solidFill>
              <a:schemeClr val="dk1"/>
            </a:solidFill>
          </a:endParaRPr>
        </a:p>
      </dsp:txBody>
      <dsp:txXfrm>
        <a:off x="4245761" y="1522186"/>
        <a:ext cx="2640814" cy="569082"/>
      </dsp:txXfrm>
    </dsp:sp>
    <dsp:sp>
      <dsp:nvSpPr>
        <dsp:cNvPr id="4" name="圆角矩形 3" hidden="1"/>
        <dsp:cNvSpPr/>
      </dsp:nvSpPr>
      <dsp:spPr bwMode="white">
        <a:xfrm>
          <a:off x="0" y="99481"/>
          <a:ext cx="660203" cy="569082"/>
        </a:xfrm>
        <a:prstGeom prst="roundRect">
          <a:avLst>
            <a:gd name="adj" fmla="val 10000"/>
          </a:avLst>
        </a:prstGeom>
        <a:solidFill>
          <a:srgbClr val="3D89BC"/>
        </a:solidFill>
      </dsp:spPr>
      <dsp:style>
        <a:lnRef idx="2">
          <a:schemeClr val="lt1"/>
        </a:lnRef>
        <a:fillRef idx="1">
          <a:schemeClr val="accent1"/>
        </a:fillRef>
        <a:effectRef idx="0">
          <a:scrgbClr r="0" g="0" b="0"/>
        </a:effectRef>
        <a:fontRef idx="minor">
          <a:schemeClr val="lt1"/>
        </a:fontRef>
      </dsp:style>
      <dsp:txXfrm>
        <a:off x="0" y="99481"/>
        <a:ext cx="660203" cy="569082"/>
      </dsp:txXfrm>
    </dsp:sp>
    <dsp:sp>
      <dsp:nvSpPr>
        <dsp:cNvPr id="10" name="圆角矩形 9" hidden="1"/>
        <dsp:cNvSpPr/>
      </dsp:nvSpPr>
      <dsp:spPr bwMode="white">
        <a:xfrm>
          <a:off x="3585558" y="99481"/>
          <a:ext cx="660203" cy="569082"/>
        </a:xfrm>
        <a:prstGeom prst="roundRect">
          <a:avLst>
            <a:gd name="adj" fmla="val 10000"/>
          </a:avLst>
        </a:prstGeom>
        <a:solidFill>
          <a:srgbClr val="3D89BC"/>
        </a:solidFill>
      </dsp:spPr>
      <dsp:style>
        <a:lnRef idx="2">
          <a:schemeClr val="lt1"/>
        </a:lnRef>
        <a:fillRef idx="1">
          <a:schemeClr val="accent1"/>
        </a:fillRef>
        <a:effectRef idx="0">
          <a:scrgbClr r="0" g="0" b="0"/>
        </a:effectRef>
        <a:fontRef idx="minor">
          <a:schemeClr val="lt1"/>
        </a:fontRef>
      </dsp:style>
      <dsp:txXfrm>
        <a:off x="3585558" y="99481"/>
        <a:ext cx="660203" cy="5690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9" Type="http://schemas.openxmlformats.org/officeDocument/2006/relationships/image" Target="../media/image19.wmf"/><Relationship Id="rId8" Type="http://schemas.openxmlformats.org/officeDocument/2006/relationships/image" Target="../media/image18.wmf"/><Relationship Id="rId7" Type="http://schemas.openxmlformats.org/officeDocument/2006/relationships/image" Target="../media/image17.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5" Type="http://schemas.openxmlformats.org/officeDocument/2006/relationships/image" Target="../media/image24.wmf"/><Relationship Id="rId4" Type="http://schemas.openxmlformats.org/officeDocument/2006/relationships/image" Target="../media/image23.wmf"/><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9" Type="http://schemas.openxmlformats.org/officeDocument/2006/relationships/image" Target="../media/image34.wmf"/><Relationship Id="rId8" Type="http://schemas.openxmlformats.org/officeDocument/2006/relationships/image" Target="../media/image33.wmf"/><Relationship Id="rId7" Type="http://schemas.openxmlformats.org/officeDocument/2006/relationships/image" Target="../media/image32.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8.wmf"/><Relationship Id="rId3" Type="http://schemas.openxmlformats.org/officeDocument/2006/relationships/image" Target="../media/image27.wmf"/><Relationship Id="rId2" Type="http://schemas.openxmlformats.org/officeDocument/2006/relationships/image" Target="../media/image26.wmf"/><Relationship Id="rId10" Type="http://schemas.openxmlformats.org/officeDocument/2006/relationships/image" Target="../media/image35.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9" Type="http://schemas.openxmlformats.org/officeDocument/2006/relationships/image" Target="../media/image44.wmf"/><Relationship Id="rId8" Type="http://schemas.openxmlformats.org/officeDocument/2006/relationships/image" Target="../media/image43.wmf"/><Relationship Id="rId7" Type="http://schemas.openxmlformats.org/officeDocument/2006/relationships/image" Target="../media/image42.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 Id="rId3" Type="http://schemas.openxmlformats.org/officeDocument/2006/relationships/image" Target="../media/image38.wmf"/><Relationship Id="rId2" Type="http://schemas.openxmlformats.org/officeDocument/2006/relationships/image" Target="../media/image37.wmf"/><Relationship Id="rId19" Type="http://schemas.openxmlformats.org/officeDocument/2006/relationships/image" Target="../media/image54.wmf"/><Relationship Id="rId18" Type="http://schemas.openxmlformats.org/officeDocument/2006/relationships/image" Target="../media/image53.wmf"/><Relationship Id="rId17" Type="http://schemas.openxmlformats.org/officeDocument/2006/relationships/image" Target="../media/image52.wmf"/><Relationship Id="rId16" Type="http://schemas.openxmlformats.org/officeDocument/2006/relationships/image" Target="../media/image51.wmf"/><Relationship Id="rId15" Type="http://schemas.openxmlformats.org/officeDocument/2006/relationships/image" Target="../media/image50.wmf"/><Relationship Id="rId14" Type="http://schemas.openxmlformats.org/officeDocument/2006/relationships/image" Target="../media/image49.wmf"/><Relationship Id="rId13" Type="http://schemas.openxmlformats.org/officeDocument/2006/relationships/image" Target="../media/image48.wmf"/><Relationship Id="rId12" Type="http://schemas.openxmlformats.org/officeDocument/2006/relationships/image" Target="../media/image47.wmf"/><Relationship Id="rId11" Type="http://schemas.openxmlformats.org/officeDocument/2006/relationships/image" Target="../media/image46.wmf"/><Relationship Id="rId10" Type="http://schemas.openxmlformats.org/officeDocument/2006/relationships/image" Target="../media/image45.wmf"/><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61.wmf"/><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每个类的先验概率可根据训练样本计算：</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计算条件概率：</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对于新注册用户</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30</a:t>
            </a:r>
            <a:r>
              <a:rPr lang="zh-CN" altLang="zh-CN" sz="1200" kern="1200" dirty="0" smtClean="0">
                <a:solidFill>
                  <a:schemeClr val="tx1"/>
                </a:solidFill>
                <a:effectLst/>
                <a:latin typeface="+mn-lt"/>
                <a:ea typeface="微软雅黑" panose="020B0503020204020204" pitchFamily="34" charset="-122"/>
                <a:cs typeface="+mn-cs"/>
              </a:rPr>
              <a:t>以下”，“收入</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中”，“是否学生</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是”，“信用等级</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良”），对该样本进行分类，需要计算</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的最大值。利用以上训练样本所得先验概率和条件概率，可以得到：</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因为</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，所以对于样本</a:t>
            </a:r>
            <a:r>
              <a:rPr lang="en-US" altLang="zh-CN" sz="1200" i="1" kern="1200" dirty="0" smtClean="0">
                <a:solidFill>
                  <a:schemeClr val="tx1"/>
                </a:solidFill>
                <a:effectLst/>
                <a:latin typeface="+mn-lt"/>
                <a:ea typeface="微软雅黑" panose="020B0503020204020204" pitchFamily="34" charset="-122"/>
                <a:cs typeface="+mn-cs"/>
              </a:rPr>
              <a:t>X</a:t>
            </a:r>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30</a:t>
            </a:r>
            <a:r>
              <a:rPr lang="zh-CN" altLang="zh-CN" sz="1200" kern="1200" dirty="0" smtClean="0">
                <a:solidFill>
                  <a:schemeClr val="tx1"/>
                </a:solidFill>
                <a:effectLst/>
                <a:latin typeface="+mn-lt"/>
                <a:ea typeface="微软雅黑" panose="020B0503020204020204" pitchFamily="34" charset="-122"/>
                <a:cs typeface="+mn-cs"/>
              </a:rPr>
              <a:t>以下”，“收入</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中”，“是否学生</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是”，“信用等级</a:t>
            </a:r>
            <a:r>
              <a:rPr lang="en-US" altLang="zh-CN" sz="1200" kern="1200" dirty="0" smtClean="0">
                <a:solidFill>
                  <a:schemeClr val="tx1"/>
                </a:solidFill>
                <a:effectLst/>
                <a:latin typeface="+mn-lt"/>
                <a:ea typeface="微软雅黑" panose="020B0503020204020204" pitchFamily="34" charset="-122"/>
                <a:cs typeface="+mn-cs"/>
              </a:rPr>
              <a:t>=</a:t>
            </a:r>
            <a:r>
              <a:rPr lang="zh-CN" altLang="zh-CN" sz="1200" kern="1200" dirty="0" smtClean="0">
                <a:solidFill>
                  <a:schemeClr val="tx1"/>
                </a:solidFill>
                <a:effectLst/>
                <a:latin typeface="+mn-lt"/>
                <a:ea typeface="微软雅黑" panose="020B0503020204020204" pitchFamily="34" charset="-122"/>
                <a:cs typeface="+mn-cs"/>
              </a:rPr>
              <a:t>良”），朴素贝叶斯分类为</a:t>
            </a:r>
            <a:r>
              <a:rPr lang="en-US" altLang="zh-CN" sz="1200" kern="1200" dirty="0" smtClean="0">
                <a:solidFill>
                  <a:schemeClr val="tx1"/>
                </a:solidFill>
                <a:effectLst/>
                <a:latin typeface="+mn-lt"/>
                <a:ea typeface="微软雅黑" panose="020B0503020204020204" pitchFamily="34" charset="-122"/>
                <a:cs typeface="+mn-cs"/>
              </a:rPr>
              <a:t> </a:t>
            </a:r>
            <a:r>
              <a:rPr lang="zh-CN" altLang="zh-CN" sz="1200" kern="1200" dirty="0" smtClean="0">
                <a:solidFill>
                  <a:schemeClr val="tx1"/>
                </a:solidFill>
                <a:effectLst/>
                <a:latin typeface="+mn-lt"/>
                <a:ea typeface="微软雅黑" panose="020B0503020204020204" pitchFamily="34" charset="-122"/>
                <a:cs typeface="+mn-cs"/>
              </a:rPr>
              <a:t>，可以向该用户定向投放计算机广告。</a:t>
            </a:r>
            <a:endParaRPr lang="zh-CN" altLang="zh-CN" sz="1200" kern="1200" dirty="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1</a:t>
            </a:r>
            <a:r>
              <a:rPr lang="zh-CN" altLang="zh-CN" sz="1200" kern="1200" dirty="0" smtClean="0">
                <a:solidFill>
                  <a:schemeClr val="tx1"/>
                </a:solidFill>
                <a:effectLst/>
                <a:latin typeface="+mn-lt"/>
                <a:ea typeface="微软雅黑" panose="020B0503020204020204" pitchFamily="34" charset="-122"/>
                <a:cs typeface="+mn-cs"/>
              </a:rPr>
              <a:t>）可扩展性。许多聚类算法在小数据集（少于</a:t>
            </a:r>
            <a:r>
              <a:rPr lang="en-US" altLang="zh-CN" sz="1200" kern="1200" dirty="0" smtClean="0">
                <a:solidFill>
                  <a:schemeClr val="tx1"/>
                </a:solidFill>
                <a:effectLst/>
                <a:latin typeface="+mn-lt"/>
                <a:ea typeface="微软雅黑" panose="020B0503020204020204" pitchFamily="34" charset="-122"/>
                <a:cs typeface="+mn-cs"/>
              </a:rPr>
              <a:t>200</a:t>
            </a:r>
            <a:r>
              <a:rPr lang="zh-CN" altLang="zh-CN" sz="1200" kern="1200" dirty="0" smtClean="0">
                <a:solidFill>
                  <a:schemeClr val="tx1"/>
                </a:solidFill>
                <a:effectLst/>
                <a:latin typeface="+mn-lt"/>
                <a:ea typeface="微软雅黑" panose="020B0503020204020204" pitchFamily="34" charset="-122"/>
                <a:cs typeface="+mn-cs"/>
              </a:rPr>
              <a:t>个数据对象）时可以工作得很好；但一个大数据库可能会包含数以百万的对象。利用采样方法进行聚类分析可能得到一个有偏差的结果，这时就需要可扩展的聚类分析算法。</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2</a:t>
            </a:r>
            <a:r>
              <a:rPr lang="zh-CN" altLang="zh-CN" sz="1200" kern="1200" dirty="0" smtClean="0">
                <a:solidFill>
                  <a:schemeClr val="tx1"/>
                </a:solidFill>
                <a:effectLst/>
                <a:latin typeface="+mn-lt"/>
                <a:ea typeface="微软雅黑" panose="020B0503020204020204" pitchFamily="34" charset="-122"/>
                <a:cs typeface="+mn-cs"/>
              </a:rPr>
              <a:t>）处理不同类型属性的能力。许多算法是针对基于区间的数值属性而设计的。但是有些应用需要对实类型数据。如二值类型、符号类型、顺序类型，或这些数据类型的组合。</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3</a:t>
            </a:r>
            <a:r>
              <a:rPr lang="zh-CN" altLang="zh-CN" sz="1200" kern="1200" dirty="0" smtClean="0">
                <a:solidFill>
                  <a:schemeClr val="tx1"/>
                </a:solidFill>
                <a:effectLst/>
                <a:latin typeface="+mn-lt"/>
                <a:ea typeface="微软雅黑" panose="020B0503020204020204" pitchFamily="34" charset="-122"/>
                <a:cs typeface="+mn-cs"/>
              </a:rPr>
              <a:t>）发现任意形状的聚类。许多聚类算法是根据欧氏距离和</a:t>
            </a:r>
            <a:r>
              <a:rPr lang="en-US" altLang="zh-CN" sz="1200" kern="1200" dirty="0" smtClean="0">
                <a:solidFill>
                  <a:schemeClr val="tx1"/>
                </a:solidFill>
                <a:effectLst/>
                <a:latin typeface="+mn-lt"/>
                <a:ea typeface="微软雅黑" panose="020B0503020204020204" pitchFamily="34" charset="-122"/>
                <a:cs typeface="+mn-cs"/>
              </a:rPr>
              <a:t>Manhattan</a:t>
            </a:r>
            <a:r>
              <a:rPr lang="zh-CN" altLang="zh-CN" sz="1200" kern="1200" dirty="0" smtClean="0">
                <a:solidFill>
                  <a:schemeClr val="tx1"/>
                </a:solidFill>
                <a:effectLst/>
                <a:latin typeface="+mn-lt"/>
                <a:ea typeface="微软雅黑" panose="020B0503020204020204" pitchFamily="34" charset="-122"/>
                <a:cs typeface="+mn-cs"/>
              </a:rPr>
              <a:t>距离来进行聚类的。基于这类距离的聚类方法一般只能发现具有类似大小和密度的圆形或球状聚类。而实际一个聚类是可以具有任意形状的，因此，设计能够发现任意开关类集的聚类算法是非常重要的。</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4</a:t>
            </a:r>
            <a:r>
              <a:rPr lang="zh-CN" altLang="zh-CN" sz="1200" kern="1200" dirty="0" smtClean="0">
                <a:solidFill>
                  <a:schemeClr val="tx1"/>
                </a:solidFill>
                <a:effectLst/>
                <a:latin typeface="+mn-lt"/>
                <a:ea typeface="微软雅黑" panose="020B0503020204020204" pitchFamily="34" charset="-122"/>
                <a:cs typeface="+mn-cs"/>
              </a:rPr>
              <a:t>）需要（由用户）决定的输入参数最少。许多聚类算法需要用户输入聚类分析中所需要的一些参数（如期望所获得聚类的个数）。而聚类结果通常都与输入参数密切相关；而这些参数常常也很难决定，特别是包含高维对象的数据集。这不仅构成了用户的负担，也使得聚类质量难以控制。</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5</a:t>
            </a:r>
            <a:r>
              <a:rPr lang="zh-CN" altLang="zh-CN" sz="1200" kern="1200" dirty="0" smtClean="0">
                <a:solidFill>
                  <a:schemeClr val="tx1"/>
                </a:solidFill>
                <a:effectLst/>
                <a:latin typeface="+mn-lt"/>
                <a:ea typeface="微软雅黑" panose="020B0503020204020204" pitchFamily="34" charset="-122"/>
                <a:cs typeface="+mn-cs"/>
              </a:rPr>
              <a:t>）处理噪声数据的能力。大多数现实世界的数据库均包含异常数据、不明数据、数据丢失和噪声数据，有些聚类算法对这样的数据非常敏感并会导致获得质量较差的数据。</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6</a:t>
            </a:r>
            <a:r>
              <a:rPr lang="zh-CN" altLang="zh-CN" sz="1200" kern="1200" dirty="0" smtClean="0">
                <a:solidFill>
                  <a:schemeClr val="tx1"/>
                </a:solidFill>
                <a:effectLst/>
                <a:latin typeface="+mn-lt"/>
                <a:ea typeface="微软雅黑" panose="020B0503020204020204" pitchFamily="34" charset="-122"/>
                <a:cs typeface="+mn-cs"/>
              </a:rPr>
              <a:t>）对输入记录顺序不敏感。一些聚类算法对输入数据的顺序敏感，也就是不同的数据输入顺序会导致获得非常不同的结果。因此，设计对输入数据顺序不敏感的聚类算法也是非常重要的。</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7</a:t>
            </a:r>
            <a:r>
              <a:rPr lang="zh-CN" altLang="zh-CN" sz="1200" kern="1200" dirty="0" smtClean="0">
                <a:solidFill>
                  <a:schemeClr val="tx1"/>
                </a:solidFill>
                <a:effectLst/>
                <a:latin typeface="+mn-lt"/>
                <a:ea typeface="微软雅黑" panose="020B0503020204020204" pitchFamily="34" charset="-122"/>
                <a:cs typeface="+mn-cs"/>
              </a:rPr>
              <a:t>）高维问题。一个数据库或一个数据仓库或许包含若干维属性。许多聚类算法在处理低维数据（仅包含二到三个维）时表现很好，然而设计对高维空间中的数据对象，特别是对高维空间稀疏和怪异分布的数据对象，能进行较好聚类分析的聚类算法已成为聚类研究中的一项挑战。</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8</a:t>
            </a:r>
            <a:r>
              <a:rPr lang="zh-CN" altLang="zh-CN" sz="1200" kern="1200" dirty="0" smtClean="0">
                <a:solidFill>
                  <a:schemeClr val="tx1"/>
                </a:solidFill>
                <a:effectLst/>
                <a:latin typeface="+mn-lt"/>
                <a:ea typeface="微软雅黑" panose="020B0503020204020204" pitchFamily="34" charset="-122"/>
                <a:cs typeface="+mn-cs"/>
              </a:rPr>
              <a:t>）基于约束的聚类。现实世界中的应用可能需要在各种约束之下进行聚类分析。假设需要在一个城市中确定一些新加油站的位置，就需要考虑诸如城市中的河流、调整路，以及每个区域的客户需求等约束情况下居民住地的聚类分析。设计能够发现满足特定约束条件且具有较好聚类质量的聚类算法也是一个重要聚类研究任务。</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a:t>
            </a:r>
            <a:r>
              <a:rPr lang="en-US" altLang="zh-CN" sz="1200" kern="1200" dirty="0" smtClean="0">
                <a:solidFill>
                  <a:schemeClr val="tx1"/>
                </a:solidFill>
                <a:effectLst/>
                <a:latin typeface="+mn-lt"/>
                <a:ea typeface="微软雅黑" panose="020B0503020204020204" pitchFamily="34" charset="-122"/>
                <a:cs typeface="+mn-cs"/>
              </a:rPr>
              <a:t>9</a:t>
            </a:r>
            <a:r>
              <a:rPr lang="zh-CN" altLang="zh-CN" sz="1200" kern="1200" dirty="0" smtClean="0">
                <a:solidFill>
                  <a:schemeClr val="tx1"/>
                </a:solidFill>
                <a:effectLst/>
                <a:latin typeface="+mn-lt"/>
                <a:ea typeface="微软雅黑" panose="020B0503020204020204" pitchFamily="34" charset="-122"/>
                <a:cs typeface="+mn-cs"/>
              </a:rPr>
              <a:t>）可解释性和可用性。用户往往希望聚类结果是可理解的、可解释的、可用的，这就需要聚类分析要与特定的解释和应用联系在一起。因此，研究一个应用的目标是如何影响聚类方法选择也是非常重要的。</a:t>
            </a:r>
            <a:endParaRPr lang="zh-CN" altLang="zh-CN" sz="1200" kern="1200" dirty="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01A65BA-B9FA-4A5C-BA05-B674235F785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贝叶斯分类器的基本思想是对于给出的待分类项，求解在此项出现的条件下各个类别出现的概率，其中最大分类出现的概率，就可以认为此待分类项属于该类别。例如：水果摊上的甘蔗，如果问甘蔗的产地，一般人会回答来自海南，因为海南是种植甘蔗的主要产地，当然也可能来自东南亚，但在没有更多可用信息情况下，一般会选择条件概率最大的类别，这就是贝叶斯的基本思想。</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贝叶斯模型发源于古典数学理论，有着坚实的数学基础，以及稳定的分类效率。同时，贝叶斯模型所需估计的参数很少，对缺失数据不太敏感，算法也比较简单。理论上，通过某对象的先验概率，利用贝叶斯公式计算出其后验概率，即该对象属于某一类的概率，选择具有最大后验概率的类作为该对象所属的类，贝叶斯模型与其他分类方法相比具有最小的误差率。但是实际上并非总是如此，这是因为贝叶斯模型假设属性之间相互独立，但这个假设在实际应用中往往是不成立的，这给贝叶斯模型的正确分类带来了一定的影响。在属性个数比较多或者属性之间相关性较大时，贝叶斯模型的分类效率比不上决策树模型。而在属性相关性较小时，贝叶斯模型的性能最为良好。</a:t>
            </a:r>
            <a:endParaRPr lang="zh-CN" altLang="zh-CN" sz="1200" kern="1200" dirty="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贝叶斯分类器的基本思想是对于给出的待分类项，求解在此项出现的条件下各个类别出现的概率，其中最大分类出现的概率，就可以认为此待分类项属于该类别。例如：水果摊上的甘蔗，如果问甘蔗的产地，一般人会回答来自海南，因为海南是种植甘蔗的主要产地，当然也可能来自东南亚，但在没有更多可用信息情况下，一般会选择条件概率最大的类别，这就是贝叶斯的基本思想。</a:t>
            </a:r>
            <a:endParaRPr lang="zh-CN" altLang="zh-CN" sz="1200" kern="1200" dirty="0" smtClean="0">
              <a:solidFill>
                <a:schemeClr val="tx1"/>
              </a:solidFill>
              <a:effectLst/>
              <a:latin typeface="+mn-lt"/>
              <a:ea typeface="微软雅黑" panose="020B0503020204020204" pitchFamily="34" charset="-122"/>
              <a:cs typeface="+mn-cs"/>
            </a:endParaRPr>
          </a:p>
          <a:p>
            <a:r>
              <a:rPr lang="zh-CN" altLang="zh-CN" sz="1200" kern="1200" dirty="0" smtClean="0">
                <a:solidFill>
                  <a:schemeClr val="tx1"/>
                </a:solidFill>
                <a:effectLst/>
                <a:latin typeface="+mn-lt"/>
                <a:ea typeface="微软雅黑" panose="020B0503020204020204" pitchFamily="34" charset="-122"/>
                <a:cs typeface="+mn-cs"/>
              </a:rPr>
              <a:t>贝叶斯模型发源于古典数学理论，有着坚实的数学基础，以及稳定的分类效率。同时，贝叶斯模型所需估计的参数很少，对缺失数据不太敏感，算法也比较简单。理论上，通过某对象的先验概率，利用贝叶斯公式计算出其后验概率，即该对象属于某一类的概率，选择具有最大后验概率的类作为该对象所属的类，贝叶斯模型与其他分类方法相比具有最小的误差率。但是实际上并非总是如此，这是因为贝叶斯模型假设属性之间相互独立，但这个假设在实际应用中往往是不成立的，这给贝叶斯模型的正确分类带来了一定的影响。在属性个数比较多或者属性之间相关性较大时，贝叶斯模型的分类效率比不上决策树模型。而在属性相关性较小时，贝叶斯模型的性能最为良好。</a:t>
            </a:r>
            <a:endParaRPr lang="zh-CN" altLang="zh-CN" sz="1200" kern="1200" dirty="0" smtClean="0">
              <a:solidFill>
                <a:schemeClr val="tx1"/>
              </a:solidFill>
              <a:effectLst/>
              <a:latin typeface="+mn-lt"/>
              <a:ea typeface="微软雅黑" panose="020B0503020204020204" pitchFamily="34" charset="-122"/>
              <a:cs typeface="+mn-cs"/>
            </a:endParaRPr>
          </a:p>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微软雅黑" panose="020B0503020204020204" pitchFamily="34" charset="-122"/>
                <a:cs typeface="+mn-cs"/>
              </a:rPr>
              <a:t>朴素贝叶斯分类器是基于各类别相互独立这一假设来进行分类计算的，也就是要求若给定一个数据样本类别，其样本属性的取值应是相互独立的。这一假设简化了分类计算复杂性，若这一假设成立，则与其他分类方法相比，朴素贝叶斯分类器是最准确的，具有最小的错误率。实际上，由于其所依据的类别独立性的假设，以及缺乏某些数据的准确概率分布，贝叶斯分类的准确率受到影响。</a:t>
            </a:r>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8509C01B-2147-4857-BC9C-29BBF313931D}"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F9AD98D2-E8AF-49B1-9C8C-175DE0A5BE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2.wdp"/><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3.wdp"/><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wmf"/><Relationship Id="rId3" Type="http://schemas.openxmlformats.org/officeDocument/2006/relationships/oleObject" Target="../embeddings/oleObject2.bin"/><Relationship Id="rId2" Type="http://schemas.openxmlformats.org/officeDocument/2006/relationships/image" Target="../media/image9.wmf"/><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7.bin"/><Relationship Id="rId8" Type="http://schemas.openxmlformats.org/officeDocument/2006/relationships/image" Target="../media/image14.wmf"/><Relationship Id="rId7" Type="http://schemas.openxmlformats.org/officeDocument/2006/relationships/oleObject" Target="../embeddings/oleObject6.bin"/><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wmf"/><Relationship Id="rId3" Type="http://schemas.openxmlformats.org/officeDocument/2006/relationships/oleObject" Target="../embeddings/oleObject4.bin"/><Relationship Id="rId23" Type="http://schemas.openxmlformats.org/officeDocument/2006/relationships/notesSlide" Target="../notesSlides/notesSlide4.xml"/><Relationship Id="rId22" Type="http://schemas.openxmlformats.org/officeDocument/2006/relationships/vmlDrawing" Target="../drawings/vmlDrawing2.vml"/><Relationship Id="rId21" Type="http://schemas.openxmlformats.org/officeDocument/2006/relationships/slideLayout" Target="../slideLayouts/slideLayout2.xml"/><Relationship Id="rId20" Type="http://schemas.openxmlformats.org/officeDocument/2006/relationships/image" Target="../media/image6.png"/><Relationship Id="rId2" Type="http://schemas.openxmlformats.org/officeDocument/2006/relationships/image" Target="../media/image11.wmf"/><Relationship Id="rId19" Type="http://schemas.openxmlformats.org/officeDocument/2006/relationships/image" Target="../media/image5.png"/><Relationship Id="rId18" Type="http://schemas.openxmlformats.org/officeDocument/2006/relationships/image" Target="../media/image19.wmf"/><Relationship Id="rId17" Type="http://schemas.openxmlformats.org/officeDocument/2006/relationships/oleObject" Target="../embeddings/oleObject11.bin"/><Relationship Id="rId16" Type="http://schemas.openxmlformats.org/officeDocument/2006/relationships/image" Target="../media/image18.wmf"/><Relationship Id="rId15" Type="http://schemas.openxmlformats.org/officeDocument/2006/relationships/oleObject" Target="../embeddings/oleObject10.bin"/><Relationship Id="rId14" Type="http://schemas.openxmlformats.org/officeDocument/2006/relationships/image" Target="../media/image17.wmf"/><Relationship Id="rId13" Type="http://schemas.openxmlformats.org/officeDocument/2006/relationships/oleObject" Target="../embeddings/oleObject9.bin"/><Relationship Id="rId12" Type="http://schemas.openxmlformats.org/officeDocument/2006/relationships/image" Target="../media/image16.wmf"/><Relationship Id="rId11" Type="http://schemas.openxmlformats.org/officeDocument/2006/relationships/oleObject" Target="../embeddings/oleObject8.bin"/><Relationship Id="rId10" Type="http://schemas.openxmlformats.org/officeDocument/2006/relationships/image" Target="../media/image15.wmf"/><Relationship Id="rId1"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9" Type="http://schemas.openxmlformats.org/officeDocument/2006/relationships/oleObject" Target="../embeddings/oleObject16.bin"/><Relationship Id="rId8" Type="http://schemas.openxmlformats.org/officeDocument/2006/relationships/image" Target="../media/image23.wmf"/><Relationship Id="rId7" Type="http://schemas.openxmlformats.org/officeDocument/2006/relationships/oleObject" Target="../embeddings/oleObject15.bin"/><Relationship Id="rId6" Type="http://schemas.openxmlformats.org/officeDocument/2006/relationships/image" Target="../media/image22.wmf"/><Relationship Id="rId5" Type="http://schemas.openxmlformats.org/officeDocument/2006/relationships/oleObject" Target="../embeddings/oleObject14.bin"/><Relationship Id="rId4" Type="http://schemas.openxmlformats.org/officeDocument/2006/relationships/image" Target="../media/image21.wmf"/><Relationship Id="rId3" Type="http://schemas.openxmlformats.org/officeDocument/2006/relationships/oleObject" Target="../embeddings/oleObject13.bin"/><Relationship Id="rId2" Type="http://schemas.openxmlformats.org/officeDocument/2006/relationships/image" Target="../media/image20.wmf"/><Relationship Id="rId15" Type="http://schemas.openxmlformats.org/officeDocument/2006/relationships/notesSlide" Target="../notesSlides/notesSlide5.xml"/><Relationship Id="rId14" Type="http://schemas.openxmlformats.org/officeDocument/2006/relationships/vmlDrawing" Target="../drawings/vmlDrawing3.vml"/><Relationship Id="rId13" Type="http://schemas.openxmlformats.org/officeDocument/2006/relationships/slideLayout" Target="../slideLayouts/slideLayout2.xml"/><Relationship Id="rId12" Type="http://schemas.openxmlformats.org/officeDocument/2006/relationships/image" Target="../media/image6.png"/><Relationship Id="rId11" Type="http://schemas.openxmlformats.org/officeDocument/2006/relationships/image" Target="../media/image5.png"/><Relationship Id="rId10" Type="http://schemas.openxmlformats.org/officeDocument/2006/relationships/image" Target="../media/image24.wmf"/><Relationship Id="rId1"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21.bin"/><Relationship Id="rId8" Type="http://schemas.openxmlformats.org/officeDocument/2006/relationships/image" Target="../media/image28.wmf"/><Relationship Id="rId7" Type="http://schemas.openxmlformats.org/officeDocument/2006/relationships/oleObject" Target="../embeddings/oleObject20.bin"/><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6.wmf"/><Relationship Id="rId3" Type="http://schemas.openxmlformats.org/officeDocument/2006/relationships/oleObject" Target="../embeddings/oleObject18.bin"/><Relationship Id="rId29" Type="http://schemas.openxmlformats.org/officeDocument/2006/relationships/notesSlide" Target="../notesSlides/notesSlide6.xml"/><Relationship Id="rId28" Type="http://schemas.openxmlformats.org/officeDocument/2006/relationships/vmlDrawing" Target="../drawings/vmlDrawing4.vml"/><Relationship Id="rId27" Type="http://schemas.openxmlformats.org/officeDocument/2006/relationships/slideLayout" Target="../slideLayouts/slideLayout2.xml"/><Relationship Id="rId26" Type="http://schemas.openxmlformats.org/officeDocument/2006/relationships/image" Target="../media/image6.png"/><Relationship Id="rId25" Type="http://schemas.openxmlformats.org/officeDocument/2006/relationships/image" Target="../media/image5.png"/><Relationship Id="rId24" Type="http://schemas.openxmlformats.org/officeDocument/2006/relationships/oleObject" Target="../embeddings/oleObject28.bin"/><Relationship Id="rId23" Type="http://schemas.openxmlformats.org/officeDocument/2006/relationships/image" Target="../media/image35.wmf"/><Relationship Id="rId22" Type="http://schemas.openxmlformats.org/officeDocument/2006/relationships/oleObject" Target="../embeddings/oleObject27.bin"/><Relationship Id="rId21" Type="http://schemas.openxmlformats.org/officeDocument/2006/relationships/image" Target="../media/image34.wmf"/><Relationship Id="rId20" Type="http://schemas.openxmlformats.org/officeDocument/2006/relationships/oleObject" Target="../embeddings/oleObject26.bin"/><Relationship Id="rId2" Type="http://schemas.openxmlformats.org/officeDocument/2006/relationships/image" Target="../media/image25.wmf"/><Relationship Id="rId19" Type="http://schemas.openxmlformats.org/officeDocument/2006/relationships/image" Target="../media/image33.wmf"/><Relationship Id="rId18" Type="http://schemas.openxmlformats.org/officeDocument/2006/relationships/oleObject" Target="../embeddings/oleObject25.bin"/><Relationship Id="rId17" Type="http://schemas.openxmlformats.org/officeDocument/2006/relationships/image" Target="../media/image32.wmf"/><Relationship Id="rId16" Type="http://schemas.openxmlformats.org/officeDocument/2006/relationships/oleObject" Target="../embeddings/oleObject24.bin"/><Relationship Id="rId15" Type="http://schemas.openxmlformats.org/officeDocument/2006/relationships/image" Target="../media/image31.wmf"/><Relationship Id="rId14" Type="http://schemas.openxmlformats.org/officeDocument/2006/relationships/oleObject" Target="../embeddings/oleObject23.bin"/><Relationship Id="rId13" Type="http://schemas.openxmlformats.org/officeDocument/2006/relationships/image" Target="../media/image30.wmf"/><Relationship Id="rId12" Type="http://schemas.openxmlformats.org/officeDocument/2006/relationships/oleObject" Target="../embeddings/oleObject22.bin"/><Relationship Id="rId11" Type="http://schemas.microsoft.com/office/2007/relationships/hdphoto" Target="../media/hdphoto4.wdp"/><Relationship Id="rId10" Type="http://schemas.openxmlformats.org/officeDocument/2006/relationships/image" Target="../media/image29.png"/><Relationship Id="rId1"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9" Type="http://schemas.openxmlformats.org/officeDocument/2006/relationships/image" Target="../media/image39.wmf"/><Relationship Id="rId8" Type="http://schemas.openxmlformats.org/officeDocument/2006/relationships/oleObject" Target="../embeddings/oleObject33.bin"/><Relationship Id="rId7" Type="http://schemas.openxmlformats.org/officeDocument/2006/relationships/image" Target="../media/image38.wmf"/><Relationship Id="rId6" Type="http://schemas.openxmlformats.org/officeDocument/2006/relationships/oleObject" Target="../embeddings/oleObject32.bin"/><Relationship Id="rId50" Type="http://schemas.openxmlformats.org/officeDocument/2006/relationships/notesSlide" Target="../notesSlides/notesSlide7.xml"/><Relationship Id="rId5" Type="http://schemas.openxmlformats.org/officeDocument/2006/relationships/image" Target="../media/image37.wmf"/><Relationship Id="rId49" Type="http://schemas.openxmlformats.org/officeDocument/2006/relationships/vmlDrawing" Target="../drawings/vmlDrawing5.vml"/><Relationship Id="rId48" Type="http://schemas.openxmlformats.org/officeDocument/2006/relationships/slideLayout" Target="../slideLayouts/slideLayout2.xml"/><Relationship Id="rId47" Type="http://schemas.openxmlformats.org/officeDocument/2006/relationships/image" Target="../media/image6.png"/><Relationship Id="rId46" Type="http://schemas.openxmlformats.org/officeDocument/2006/relationships/image" Target="../media/image5.png"/><Relationship Id="rId45" Type="http://schemas.openxmlformats.org/officeDocument/2006/relationships/image" Target="../media/image54.wmf"/><Relationship Id="rId44" Type="http://schemas.openxmlformats.org/officeDocument/2006/relationships/oleObject" Target="../embeddings/oleObject54.bin"/><Relationship Id="rId43" Type="http://schemas.openxmlformats.org/officeDocument/2006/relationships/image" Target="../media/image53.wmf"/><Relationship Id="rId42" Type="http://schemas.openxmlformats.org/officeDocument/2006/relationships/oleObject" Target="../embeddings/oleObject53.bin"/><Relationship Id="rId41" Type="http://schemas.openxmlformats.org/officeDocument/2006/relationships/image" Target="../media/image52.wmf"/><Relationship Id="rId40" Type="http://schemas.openxmlformats.org/officeDocument/2006/relationships/oleObject" Target="../embeddings/oleObject52.bin"/><Relationship Id="rId4" Type="http://schemas.openxmlformats.org/officeDocument/2006/relationships/oleObject" Target="../embeddings/oleObject31.bin"/><Relationship Id="rId39" Type="http://schemas.openxmlformats.org/officeDocument/2006/relationships/image" Target="../media/image51.wmf"/><Relationship Id="rId38" Type="http://schemas.openxmlformats.org/officeDocument/2006/relationships/oleObject" Target="../embeddings/oleObject51.bin"/><Relationship Id="rId37" Type="http://schemas.openxmlformats.org/officeDocument/2006/relationships/image" Target="../media/image50.wmf"/><Relationship Id="rId36" Type="http://schemas.openxmlformats.org/officeDocument/2006/relationships/oleObject" Target="../embeddings/oleObject50.bin"/><Relationship Id="rId35" Type="http://schemas.openxmlformats.org/officeDocument/2006/relationships/image" Target="../media/image49.wmf"/><Relationship Id="rId34" Type="http://schemas.openxmlformats.org/officeDocument/2006/relationships/oleObject" Target="../embeddings/oleObject49.bin"/><Relationship Id="rId33" Type="http://schemas.openxmlformats.org/officeDocument/2006/relationships/image" Target="../media/image48.wmf"/><Relationship Id="rId32" Type="http://schemas.openxmlformats.org/officeDocument/2006/relationships/oleObject" Target="../embeddings/oleObject48.bin"/><Relationship Id="rId31" Type="http://schemas.openxmlformats.org/officeDocument/2006/relationships/image" Target="../media/image47.wmf"/><Relationship Id="rId30" Type="http://schemas.openxmlformats.org/officeDocument/2006/relationships/oleObject" Target="../embeddings/oleObject47.bin"/><Relationship Id="rId3" Type="http://schemas.openxmlformats.org/officeDocument/2006/relationships/oleObject" Target="../embeddings/oleObject30.bin"/><Relationship Id="rId29" Type="http://schemas.openxmlformats.org/officeDocument/2006/relationships/oleObject" Target="../embeddings/oleObject46.bin"/><Relationship Id="rId28" Type="http://schemas.openxmlformats.org/officeDocument/2006/relationships/image" Target="../media/image46.wmf"/><Relationship Id="rId27" Type="http://schemas.openxmlformats.org/officeDocument/2006/relationships/oleObject" Target="../embeddings/oleObject45.bin"/><Relationship Id="rId26" Type="http://schemas.openxmlformats.org/officeDocument/2006/relationships/oleObject" Target="../embeddings/oleObject44.bin"/><Relationship Id="rId25" Type="http://schemas.openxmlformats.org/officeDocument/2006/relationships/oleObject" Target="../embeddings/oleObject43.bin"/><Relationship Id="rId24" Type="http://schemas.openxmlformats.org/officeDocument/2006/relationships/image" Target="../media/image45.wmf"/><Relationship Id="rId23" Type="http://schemas.openxmlformats.org/officeDocument/2006/relationships/oleObject" Target="../embeddings/oleObject42.bin"/><Relationship Id="rId22" Type="http://schemas.openxmlformats.org/officeDocument/2006/relationships/oleObject" Target="../embeddings/oleObject41.bin"/><Relationship Id="rId21" Type="http://schemas.openxmlformats.org/officeDocument/2006/relationships/oleObject" Target="../embeddings/oleObject40.bin"/><Relationship Id="rId20" Type="http://schemas.openxmlformats.org/officeDocument/2006/relationships/image" Target="../media/image44.wmf"/><Relationship Id="rId2" Type="http://schemas.openxmlformats.org/officeDocument/2006/relationships/image" Target="../media/image36.wmf"/><Relationship Id="rId19" Type="http://schemas.openxmlformats.org/officeDocument/2006/relationships/oleObject" Target="../embeddings/oleObject39.bin"/><Relationship Id="rId18" Type="http://schemas.openxmlformats.org/officeDocument/2006/relationships/image" Target="../media/image43.wmf"/><Relationship Id="rId17" Type="http://schemas.openxmlformats.org/officeDocument/2006/relationships/oleObject" Target="../embeddings/oleObject38.bin"/><Relationship Id="rId16" Type="http://schemas.openxmlformats.org/officeDocument/2006/relationships/image" Target="../media/image42.wmf"/><Relationship Id="rId15" Type="http://schemas.openxmlformats.org/officeDocument/2006/relationships/oleObject" Target="../embeddings/oleObject37.bin"/><Relationship Id="rId14" Type="http://schemas.openxmlformats.org/officeDocument/2006/relationships/oleObject" Target="../embeddings/oleObject36.bin"/><Relationship Id="rId13" Type="http://schemas.openxmlformats.org/officeDocument/2006/relationships/image" Target="../media/image41.wmf"/><Relationship Id="rId12" Type="http://schemas.openxmlformats.org/officeDocument/2006/relationships/oleObject" Target="../embeddings/oleObject35.bin"/><Relationship Id="rId11" Type="http://schemas.openxmlformats.org/officeDocument/2006/relationships/image" Target="../media/image40.wmf"/><Relationship Id="rId10" Type="http://schemas.openxmlformats.org/officeDocument/2006/relationships/oleObject" Target="../embeddings/oleObject34.bin"/><Relationship Id="rId1"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5.wdp"/><Relationship Id="rId1" Type="http://schemas.openxmlformats.org/officeDocument/2006/relationships/image" Target="../media/image5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6.wdp"/><Relationship Id="rId1" Type="http://schemas.openxmlformats.org/officeDocument/2006/relationships/image" Target="../media/image56.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7.wdp"/><Relationship Id="rId1" Type="http://schemas.openxmlformats.org/officeDocument/2006/relationships/image" Target="../media/image57.png"/></Relationships>
</file>

<file path=ppt/slides/_rels/slide25.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61.wmf"/><Relationship Id="rId7" Type="http://schemas.openxmlformats.org/officeDocument/2006/relationships/oleObject" Target="../embeddings/oleObject58.bin"/><Relationship Id="rId6" Type="http://schemas.openxmlformats.org/officeDocument/2006/relationships/image" Target="../media/image60.wmf"/><Relationship Id="rId5" Type="http://schemas.openxmlformats.org/officeDocument/2006/relationships/oleObject" Target="../embeddings/oleObject57.bin"/><Relationship Id="rId4" Type="http://schemas.openxmlformats.org/officeDocument/2006/relationships/image" Target="../media/image59.wmf"/><Relationship Id="rId3" Type="http://schemas.openxmlformats.org/officeDocument/2006/relationships/oleObject" Target="../embeddings/oleObject56.bin"/><Relationship Id="rId2" Type="http://schemas.openxmlformats.org/officeDocument/2006/relationships/image" Target="../media/image58.wmf"/><Relationship Id="rId13" Type="http://schemas.openxmlformats.org/officeDocument/2006/relationships/notesSlide" Target="../notesSlides/notesSlide14.xml"/><Relationship Id="rId12" Type="http://schemas.openxmlformats.org/officeDocument/2006/relationships/vmlDrawing" Target="../drawings/vmlDrawing6.vml"/><Relationship Id="rId11" Type="http://schemas.openxmlformats.org/officeDocument/2006/relationships/slideLayout" Target="../slideLayouts/slideLayout2.xml"/><Relationship Id="rId10" Type="http://schemas.openxmlformats.org/officeDocument/2006/relationships/image" Target="../media/image6.png"/><Relationship Id="rId1" Type="http://schemas.openxmlformats.org/officeDocument/2006/relationships/oleObject" Target="../embeddings/oleObject55.bin"/></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microsoft.com/office/2007/relationships/hdphoto" Target="../media/hdphoto8.wdp"/><Relationship Id="rId1" Type="http://schemas.openxmlformats.org/officeDocument/2006/relationships/image" Target="../media/image62.png"/></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16.xml"/><Relationship Id="rId8" Type="http://schemas.openxmlformats.org/officeDocument/2006/relationships/slideLayout" Target="../slideLayouts/slideLayout2.xml"/><Relationship Id="rId7" Type="http://schemas.openxmlformats.org/officeDocument/2006/relationships/image" Target="../media/image6.png"/><Relationship Id="rId6" Type="http://schemas.openxmlformats.org/officeDocument/2006/relationships/image" Target="../media/image5.png"/><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63.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4.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hyperlink" Target="http://www.cstor.cn/hadoop.html" TargetMode="External"/><Relationship Id="rId2" Type="http://schemas.openxmlformats.org/officeDocument/2006/relationships/image" Target="../media/image65.jpeg"/><Relationship Id="rId1" Type="http://schemas.openxmlformats.org/officeDocument/2006/relationships/hyperlink" Target="https://bd.cstor.cn/" TargetMode="Externa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hyperlink" Target="http://www.thebigdata.cn/" TargetMode="Externa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hyperlink" Target="http://www.chinacloud.cn/" TargetMode="Externa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hyperlink" Target="http://www.wanwuyun.com/" TargetMode="Externa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hyperlink" Target="http://www.envicloud.cn/" TargetMode="Externa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microsoft.com/office/2007/relationships/hdphoto" Target="../media/hdphoto9.wdp"/><Relationship Id="rId2" Type="http://schemas.openxmlformats.org/officeDocument/2006/relationships/image" Target="../media/image74.jpeg"/><Relationship Id="rId1" Type="http://schemas.openxmlformats.org/officeDocument/2006/relationships/hyperlink" Target="http://www.cstor.cn/hadoop.html" TargetMode="Externa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8.jpeg"/><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75.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image" Target="../media/image7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4" name="矩形 3"/>
          <p:cNvSpPr/>
          <p:nvPr/>
        </p:nvSpPr>
        <p:spPr>
          <a:xfrm>
            <a:off x="2170385" y="817472"/>
            <a:ext cx="4584111" cy="1569660"/>
          </a:xfrm>
          <a:prstGeom prst="rect">
            <a:avLst/>
          </a:prstGeom>
          <a:effectLst/>
        </p:spPr>
        <p:txBody>
          <a:bodyPr wrap="square">
            <a:spAutoFit/>
          </a:bodyPr>
          <a:lstStyle/>
          <a:p>
            <a:pPr algn="ctr">
              <a:defRPr/>
            </a:pPr>
            <a:r>
              <a:rPr lang="zh-CN" altLang="en-US" sz="9600" b="1" spc="300" dirty="0" smtClean="0">
                <a:ln w="11430"/>
                <a:solidFill>
                  <a:srgbClr val="3D89BC"/>
                </a:solidFill>
                <a:latin typeface="微软雅黑" panose="020B0503020204020204" pitchFamily="34" charset="-122"/>
                <a:ea typeface="微软雅黑" panose="020B0503020204020204" pitchFamily="34" charset="-122"/>
              </a:rPr>
              <a:t>大数据</a:t>
            </a:r>
            <a:endParaRPr lang="en-US" altLang="zh-CN" sz="9600" b="1" spc="300" dirty="0" smtClean="0">
              <a:ln w="11430"/>
              <a:solidFill>
                <a:srgbClr val="3D89BC"/>
              </a:solidFill>
              <a:latin typeface="微软雅黑" panose="020B0503020204020204" pitchFamily="34" charset="-122"/>
              <a:ea typeface="微软雅黑" panose="020B0503020204020204" pitchFamily="34" charset="-122"/>
            </a:endParaRPr>
          </a:p>
        </p:txBody>
      </p:sp>
      <p:pic>
        <p:nvPicPr>
          <p:cNvPr id="40963" name="Picture 3" descr="E:\PPT 胡占利 工作\《大数据》随书美化PPT\摄图网-蓝色科技光线背景.jpg"/>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19429" r="7373" b="20823"/>
          <a:stretch>
            <a:fillRect/>
          </a:stretch>
        </p:blipFill>
        <p:spPr bwMode="auto">
          <a:xfrm>
            <a:off x="0" y="3240900"/>
            <a:ext cx="8462513" cy="3071004"/>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 name="矩形 8"/>
          <p:cNvSpPr/>
          <p:nvPr/>
        </p:nvSpPr>
        <p:spPr>
          <a:xfrm>
            <a:off x="1719234" y="2626706"/>
            <a:ext cx="6177175" cy="4171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a:off x="1719234" y="2627075"/>
            <a:ext cx="273468" cy="41719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096219" y="2666024"/>
            <a:ext cx="5684807" cy="338554"/>
          </a:xfrm>
          <a:prstGeom prst="rect">
            <a:avLst/>
          </a:prstGeom>
          <a:noFill/>
        </p:spPr>
        <p:txBody>
          <a:bodyPr wrap="square" rtlCol="0">
            <a:spAutoFit/>
          </a:bodyPr>
          <a:lstStyle/>
          <a:p>
            <a:r>
              <a:rPr lang="zh-CN" altLang="en-US" sz="1600" dirty="0" smtClean="0">
                <a:solidFill>
                  <a:schemeClr val="tx1">
                    <a:lumMod val="75000"/>
                    <a:lumOff val="25000"/>
                  </a:schemeClr>
                </a:solidFill>
              </a:rPr>
              <a:t>刘鹏　　主编　　　　张燕　张重生　张志立　 副主编</a:t>
            </a:r>
            <a:endParaRPr lang="zh-CN" altLang="en-US" sz="1600" dirty="0">
              <a:solidFill>
                <a:schemeClr val="tx1">
                  <a:lumMod val="75000"/>
                  <a:lumOff val="25000"/>
                </a:schemeClr>
              </a:solidFill>
            </a:endParaRPr>
          </a:p>
        </p:txBody>
      </p:sp>
      <p:sp>
        <p:nvSpPr>
          <p:cNvPr id="15" name="Freeform 25"/>
          <p:cNvSpPr>
            <a:spLocks noEditPoints="1"/>
          </p:cNvSpPr>
          <p:nvPr/>
        </p:nvSpPr>
        <p:spPr bwMode="auto">
          <a:xfrm>
            <a:off x="2830761"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25"/>
          <p:cNvSpPr>
            <a:spLocks noEditPoints="1"/>
          </p:cNvSpPr>
          <p:nvPr/>
        </p:nvSpPr>
        <p:spPr bwMode="auto">
          <a:xfrm>
            <a:off x="6330209" y="27753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4" name="图片 13" descr="timgE8ADISUU.jpg"/>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3435350" y="6337300"/>
            <a:ext cx="2400300" cy="520700"/>
          </a:xfrm>
          <a:prstGeom prst="rect">
            <a:avLst/>
          </a:prstGeom>
        </p:spPr>
      </p:pic>
      <p:sp>
        <p:nvSpPr>
          <p:cNvPr id="3" name="TextBox 2"/>
          <p:cNvSpPr txBox="1"/>
          <p:nvPr/>
        </p:nvSpPr>
        <p:spPr>
          <a:xfrm>
            <a:off x="6292831" y="1034886"/>
            <a:ext cx="461665" cy="1196340"/>
          </a:xfrm>
          <a:prstGeom prst="rect">
            <a:avLst/>
          </a:prstGeom>
          <a:noFill/>
        </p:spPr>
        <p:txBody>
          <a:bodyPr vert="eaVert" wrap="square" rtlCol="0">
            <a:spAutoFit/>
          </a:bodyPr>
          <a:lstStyle/>
          <a:p>
            <a:r>
              <a:rPr lang="en-US" altLang="zh-CN" b="1" dirty="0" smtClean="0">
                <a:solidFill>
                  <a:srgbClr val="3D89BC"/>
                </a:solidFill>
              </a:rPr>
              <a:t>BIG DATA</a:t>
            </a:r>
            <a:endParaRPr lang="zh-CN" altLang="en-US" b="1" dirty="0">
              <a:solidFill>
                <a:srgbClr val="3D89BC"/>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626026"/>
            <a:ext cx="5693399" cy="415498"/>
            <a:chOff x="1807265" y="2462595"/>
            <a:chExt cx="5693399" cy="415498"/>
          </a:xfrm>
        </p:grpSpPr>
        <p:sp>
          <p:nvSpPr>
            <p:cNvPr id="39" name="圆角矩形 38"/>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3286" y="2462595"/>
              <a:ext cx="1547218"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3.2</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分类</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2090357"/>
            <a:ext cx="5693399" cy="426278"/>
            <a:chOff x="1807265" y="3400693"/>
            <a:chExt cx="5693399" cy="426278"/>
          </a:xfrm>
        </p:grpSpPr>
        <p:sp>
          <p:nvSpPr>
            <p:cNvPr id="49" name="圆角矩形 48"/>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3411473"/>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p:grpSpPr>
        <p:grpSp>
          <p:nvGrpSpPr>
            <p:cNvPr id="34" name="组合 33"/>
            <p:cNvGrpSpPr/>
            <p:nvPr/>
          </p:nvGrpSpPr>
          <p:grpSpPr>
            <a:xfrm>
              <a:off x="2788580" y="1152524"/>
              <a:ext cx="3730770" cy="781050"/>
              <a:chOff x="3725790" y="847725"/>
              <a:chExt cx="3730770" cy="781050"/>
            </a:xfrm>
          </p:grpSpPr>
          <p:grpSp>
            <p:nvGrpSpPr>
              <p:cNvPr id="40" name="组合 39"/>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672879" y="1169836"/>
              <a:ext cx="1798227" cy="523220"/>
            </a:xfrm>
            <a:prstGeom prst="rect">
              <a:avLst/>
            </a:prstGeom>
            <a:noFill/>
          </p:spPr>
          <p:txBody>
            <a:bodyPr wrap="none" rtlCol="0">
              <a:spAutoFit/>
            </a:bodyPr>
            <a:lstStyle/>
            <a:p>
              <a:pPr algn="ctr"/>
              <a:r>
                <a:rPr lang="zh-CN" altLang="en-US" sz="2800" dirty="0" smtClean="0">
                  <a:solidFill>
                    <a:schemeClr val="accent4"/>
                  </a:solidFill>
                </a:rPr>
                <a:t>第三章　数据挖掘算法</a:t>
              </a:r>
              <a:endParaRPr lang="zh-CN" altLang="en-US" sz="2800" dirty="0">
                <a:solidFill>
                  <a:schemeClr val="accent4"/>
                </a:solidFill>
              </a:endParaRPr>
            </a:p>
          </p:txBody>
        </p:sp>
      </p:grpSp>
      <p:grpSp>
        <p:nvGrpSpPr>
          <p:cNvPr id="58" name="组合 57"/>
          <p:cNvGrpSpPr/>
          <p:nvPr/>
        </p:nvGrpSpPr>
        <p:grpSpPr>
          <a:xfrm>
            <a:off x="1754534" y="3193295"/>
            <a:ext cx="5693399" cy="426278"/>
            <a:chOff x="1807265" y="3400693"/>
            <a:chExt cx="5693399" cy="426278"/>
          </a:xfrm>
        </p:grpSpPr>
        <p:sp>
          <p:nvSpPr>
            <p:cNvPr id="71" name="圆角矩形 7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预测规模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452594"/>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54534" y="4887771"/>
            <a:ext cx="5693399" cy="426278"/>
            <a:chOff x="1807265" y="4331900"/>
            <a:chExt cx="5693399"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数据挖掘算法综合应用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矩形 1"/>
          <p:cNvSpPr/>
          <p:nvPr/>
        </p:nvSpPr>
        <p:spPr>
          <a:xfrm>
            <a:off x="304799" y="942112"/>
            <a:ext cx="8165435" cy="738664"/>
          </a:xfrm>
          <a:prstGeom prst="rect">
            <a:avLst/>
          </a:prstGeom>
        </p:spPr>
        <p:txBody>
          <a:bodyPr wrap="square">
            <a:spAutoFit/>
          </a:bodyPr>
          <a:lstStyle/>
          <a:p>
            <a:r>
              <a:rPr lang="zh-CN" altLang="zh-CN" sz="1400" dirty="0"/>
              <a:t>分类是一种重要的数据分析形式，根据重要数据类的特征向量值及其他约束条件，构造分类函数或分类模型（分类器），目的是根据数据集的特点把未知类别的样本映射到给定类别中。数据分类过程主要包括两个步骤，即学习和分类。</a:t>
            </a:r>
            <a:endParaRPr lang="zh-CN" altLang="zh-CN" sz="1400" dirty="0"/>
          </a:p>
        </p:txBody>
      </p:sp>
      <p:sp>
        <p:nvSpPr>
          <p:cNvPr id="7" name="矩形 6"/>
          <p:cNvSpPr/>
          <p:nvPr/>
        </p:nvSpPr>
        <p:spPr>
          <a:xfrm>
            <a:off x="3831058" y="5747236"/>
            <a:ext cx="1483098" cy="261610"/>
          </a:xfrm>
          <a:prstGeom prst="rect">
            <a:avLst/>
          </a:prstGeom>
        </p:spPr>
        <p:txBody>
          <a:bodyPr wrap="none">
            <a:spAutoFit/>
          </a:bodyPr>
          <a:lstStyle/>
          <a:p>
            <a:pPr algn="ctr"/>
            <a:r>
              <a:rPr lang="zh-CN" altLang="zh-CN" sz="1100" b="1" dirty="0"/>
              <a:t>图</a:t>
            </a:r>
            <a:r>
              <a:rPr lang="en-US" altLang="zh-CN" sz="1100" b="1" dirty="0"/>
              <a:t>3-1  </a:t>
            </a:r>
            <a:r>
              <a:rPr lang="zh-CN" altLang="zh-CN" sz="1100" b="1" dirty="0"/>
              <a:t>建立一个模型</a:t>
            </a:r>
            <a:endParaRPr lang="zh-CN" altLang="zh-CN" sz="1100" b="1" dirty="0"/>
          </a:p>
        </p:txBody>
      </p:sp>
      <p:pic>
        <p:nvPicPr>
          <p:cNvPr id="9220" name="图片 1" descr="说明: 7-1"/>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r="1678"/>
          <a:stretch>
            <a:fillRect/>
          </a:stretch>
        </p:blipFill>
        <p:spPr bwMode="auto">
          <a:xfrm>
            <a:off x="1354984" y="2217062"/>
            <a:ext cx="6065061" cy="33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17722" y="1878508"/>
            <a:ext cx="1980029" cy="307777"/>
          </a:xfrm>
          <a:prstGeom prst="rect">
            <a:avLst/>
          </a:prstGeom>
        </p:spPr>
        <p:txBody>
          <a:bodyPr wrap="none">
            <a:spAutoFit/>
          </a:bodyPr>
          <a:lstStyle/>
          <a:p>
            <a:r>
              <a:rPr lang="zh-CN" altLang="zh-CN" sz="1400" dirty="0"/>
              <a:t>第一步，建立一个模型</a:t>
            </a:r>
            <a:endParaRPr lang="zh-CN" altLang="en-US" sz="1400" dirty="0"/>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3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3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648111" y="5262866"/>
            <a:ext cx="1765227" cy="261610"/>
          </a:xfrm>
          <a:prstGeom prst="rect">
            <a:avLst/>
          </a:prstGeom>
        </p:spPr>
        <p:txBody>
          <a:bodyPr wrap="none">
            <a:spAutoFit/>
          </a:bodyPr>
          <a:lstStyle/>
          <a:p>
            <a:r>
              <a:rPr lang="zh-CN" altLang="zh-CN" sz="1100" b="1" dirty="0"/>
              <a:t>图</a:t>
            </a:r>
            <a:r>
              <a:rPr lang="en-US" altLang="zh-CN" sz="1100" b="1" dirty="0"/>
              <a:t>3-2  </a:t>
            </a:r>
            <a:r>
              <a:rPr lang="zh-CN" altLang="zh-CN" sz="1100" b="1" dirty="0"/>
              <a:t>使用模型进行分类</a:t>
            </a:r>
            <a:endParaRPr lang="zh-CN" altLang="zh-CN" sz="1100" b="1" dirty="0"/>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9221" name="图片 2" descr="说明: 7-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l="1430" r="2592"/>
          <a:stretch>
            <a:fillRect/>
          </a:stretch>
        </p:blipFill>
        <p:spPr bwMode="auto">
          <a:xfrm>
            <a:off x="950507" y="1554477"/>
            <a:ext cx="6163483" cy="334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04799" y="934444"/>
            <a:ext cx="2339102" cy="307777"/>
          </a:xfrm>
          <a:prstGeom prst="rect">
            <a:avLst/>
          </a:prstGeom>
        </p:spPr>
        <p:txBody>
          <a:bodyPr wrap="none">
            <a:spAutoFit/>
          </a:bodyPr>
          <a:lstStyle/>
          <a:p>
            <a:r>
              <a:rPr lang="zh-CN" altLang="zh-CN" sz="1400" dirty="0"/>
              <a:t>第二步，使用模型进行分类</a:t>
            </a:r>
            <a:endParaRPr lang="zh-CN" altLang="en-US" sz="1400" dirty="0"/>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32"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35"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2" name="矩形 11"/>
          <p:cNvSpPr/>
          <p:nvPr/>
        </p:nvSpPr>
        <p:spPr>
          <a:xfrm>
            <a:off x="508958" y="1361539"/>
            <a:ext cx="7101517" cy="307777"/>
          </a:xfrm>
          <a:prstGeom prst="rect">
            <a:avLst/>
          </a:prstGeom>
        </p:spPr>
        <p:txBody>
          <a:bodyPr wrap="square">
            <a:spAutoFit/>
          </a:bodyPr>
          <a:lstStyle/>
          <a:p>
            <a:r>
              <a:rPr lang="zh-CN" altLang="zh-CN" sz="1400" dirty="0"/>
              <a:t>分类分析在数据挖掘中是一项比较重要的任务，目前在商业上应用最多。</a:t>
            </a:r>
            <a:endParaRPr lang="zh-CN" altLang="en-US" sz="1400" dirty="0"/>
          </a:p>
        </p:txBody>
      </p:sp>
      <p:sp>
        <p:nvSpPr>
          <p:cNvPr id="13" name="矩形 12"/>
          <p:cNvSpPr/>
          <p:nvPr/>
        </p:nvSpPr>
        <p:spPr>
          <a:xfrm>
            <a:off x="508957" y="2183418"/>
            <a:ext cx="7970703" cy="523220"/>
          </a:xfrm>
          <a:prstGeom prst="rect">
            <a:avLst/>
          </a:prstGeom>
        </p:spPr>
        <p:txBody>
          <a:bodyPr wrap="square">
            <a:spAutoFit/>
          </a:bodyPr>
          <a:lstStyle/>
          <a:p>
            <a:r>
              <a:rPr lang="zh-CN" altLang="zh-CN" sz="1400" dirty="0"/>
              <a:t>分类的目的是从历史数据记录中自动推导出对给定数据的推广描述，从而学会一个分类函数或分类模型（也常常称作分类器），该模型能把数据库中的数据项映射到给定类别中的某一个类中。</a:t>
            </a:r>
            <a:endParaRPr lang="zh-CN" altLang="en-US" sz="1400" dirty="0"/>
          </a:p>
        </p:txBody>
      </p:sp>
      <p:sp>
        <p:nvSpPr>
          <p:cNvPr id="31" name="矩形 30"/>
          <p:cNvSpPr/>
          <p:nvPr/>
        </p:nvSpPr>
        <p:spPr>
          <a:xfrm>
            <a:off x="496034" y="3162413"/>
            <a:ext cx="7970703" cy="738664"/>
          </a:xfrm>
          <a:prstGeom prst="rect">
            <a:avLst/>
          </a:prstGeom>
        </p:spPr>
        <p:txBody>
          <a:bodyPr wrap="square">
            <a:spAutoFit/>
          </a:bodyPr>
          <a:lstStyle/>
          <a:p>
            <a:r>
              <a:rPr lang="zh-CN" altLang="zh-CN" sz="1400" dirty="0"/>
              <a:t>为建立模型而被分析的数据元组形成训练数据集，由一组数据库记录或元组构成，每个元组是一个由有关字段（又称属性或特征）值组成的特征向量，此外，每一个训练样本都有一个预先定义的类别标记，由一个被称为类标签的属性确定。</a:t>
            </a:r>
            <a:endParaRPr lang="zh-CN" altLang="en-US" sz="1400" dirty="0"/>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51" name="组合 50"/>
          <p:cNvGrpSpPr/>
          <p:nvPr/>
        </p:nvGrpSpPr>
        <p:grpSpPr>
          <a:xfrm>
            <a:off x="485726" y="4213415"/>
            <a:ext cx="6538899" cy="307777"/>
            <a:chOff x="317722" y="4892159"/>
            <a:chExt cx="6688049" cy="307777"/>
          </a:xfrm>
        </p:grpSpPr>
        <p:sp>
          <p:nvSpPr>
            <p:cNvPr id="41" name="矩形 40"/>
            <p:cNvSpPr/>
            <p:nvPr/>
          </p:nvSpPr>
          <p:spPr>
            <a:xfrm>
              <a:off x="317722" y="4892159"/>
              <a:ext cx="6688049" cy="307777"/>
            </a:xfrm>
            <a:prstGeom prst="rect">
              <a:avLst/>
            </a:prstGeom>
          </p:spPr>
          <p:txBody>
            <a:bodyPr wrap="none">
              <a:spAutoFit/>
            </a:bodyPr>
            <a:lstStyle/>
            <a:p>
              <a:r>
                <a:rPr lang="zh-CN" altLang="zh-CN" sz="1400" dirty="0"/>
                <a:t>一个具体样本的形式可表示</a:t>
              </a:r>
              <a:r>
                <a:rPr lang="zh-CN" altLang="zh-CN" sz="1400" dirty="0" smtClean="0"/>
                <a:t>为</a:t>
              </a:r>
              <a:r>
                <a:rPr lang="en-US" altLang="zh-CN" sz="1400" dirty="0" smtClean="0"/>
                <a:t>                               ,</a:t>
              </a:r>
              <a:r>
                <a:rPr lang="zh-CN" altLang="zh-CN" sz="1400" dirty="0" smtClean="0"/>
                <a:t>其中</a:t>
              </a:r>
              <a:r>
                <a:rPr lang="en-US" altLang="zh-CN" sz="1400" dirty="0" smtClean="0"/>
                <a:t>    </a:t>
              </a:r>
              <a:r>
                <a:rPr lang="zh-CN" altLang="zh-CN" sz="1400" dirty="0"/>
                <a:t>表示字段值，</a:t>
              </a:r>
              <a:r>
                <a:rPr lang="en-US" altLang="zh-CN" sz="1400" i="1" dirty="0" smtClean="0"/>
                <a:t>C </a:t>
              </a:r>
              <a:r>
                <a:rPr lang="zh-CN" altLang="zh-CN" sz="1400" dirty="0" smtClean="0"/>
                <a:t>表示</a:t>
              </a:r>
              <a:r>
                <a:rPr lang="zh-CN" altLang="zh-CN" sz="1400" dirty="0"/>
                <a:t>类别</a:t>
              </a:r>
              <a:endParaRPr lang="zh-CN" altLang="en-US" sz="1400" dirty="0"/>
            </a:p>
          </p:txBody>
        </p:sp>
        <p:graphicFrame>
          <p:nvGraphicFramePr>
            <p:cNvPr id="48" name="对象 47"/>
            <p:cNvGraphicFramePr>
              <a:graphicFrameLocks noChangeAspect="1"/>
            </p:cNvGraphicFramePr>
            <p:nvPr/>
          </p:nvGraphicFramePr>
          <p:xfrm>
            <a:off x="3086949" y="4924410"/>
            <a:ext cx="1083751" cy="274052"/>
          </p:xfrm>
          <a:graphic>
            <a:graphicData uri="http://schemas.openxmlformats.org/presentationml/2006/ole">
              <mc:AlternateContent xmlns:mc="http://schemas.openxmlformats.org/markup-compatibility/2006">
                <mc:Choice xmlns:v="urn:schemas-microsoft-com:vml" Requires="v">
                  <p:oleObj spid="_x0000_s20520" name="" r:id="rId1" imgW="824865" imgH="215900" progId="Equation.DSMT4">
                    <p:embed/>
                  </p:oleObj>
                </mc:Choice>
                <mc:Fallback>
                  <p:oleObj name="" r:id="rId1" imgW="824865" imgH="215900" progId="Equation.DSMT4">
                    <p:embed/>
                    <p:pic>
                      <p:nvPicPr>
                        <p:cNvPr id="0" name="图片 205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949" y="4924410"/>
                          <a:ext cx="1083751" cy="274052"/>
                        </a:xfrm>
                        <a:prstGeom prst="rect">
                          <a:avLst/>
                        </a:prstGeom>
                        <a:noFill/>
                      </p:spPr>
                    </p:pic>
                  </p:oleObj>
                </mc:Fallback>
              </mc:AlternateContent>
            </a:graphicData>
          </a:graphic>
        </p:graphicFrame>
        <p:graphicFrame>
          <p:nvGraphicFramePr>
            <p:cNvPr id="50" name="对象 49"/>
            <p:cNvGraphicFramePr>
              <a:graphicFrameLocks noChangeAspect="1"/>
            </p:cNvGraphicFramePr>
            <p:nvPr/>
          </p:nvGraphicFramePr>
          <p:xfrm>
            <a:off x="4821055" y="4956661"/>
            <a:ext cx="200025" cy="209550"/>
          </p:xfrm>
          <a:graphic>
            <a:graphicData uri="http://schemas.openxmlformats.org/presentationml/2006/ole">
              <mc:AlternateContent xmlns:mc="http://schemas.openxmlformats.org/markup-compatibility/2006">
                <mc:Choice xmlns:v="urn:schemas-microsoft-com:vml" Requires="v">
                  <p:oleObj spid="_x0000_s20521" name="" r:id="rId3" imgW="203200" imgH="203200" progId="Equation.DSMT4">
                    <p:embed/>
                  </p:oleObj>
                </mc:Choice>
                <mc:Fallback>
                  <p:oleObj name="" r:id="rId3" imgW="203200" imgH="203200" progId="Equation.DSMT4">
                    <p:embed/>
                    <p:pic>
                      <p:nvPicPr>
                        <p:cNvPr id="0" name="图片 205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055" y="4956661"/>
                          <a:ext cx="200025"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2" name="矩形 51"/>
          <p:cNvSpPr/>
          <p:nvPr/>
        </p:nvSpPr>
        <p:spPr>
          <a:xfrm>
            <a:off x="508957" y="4994990"/>
            <a:ext cx="2875266" cy="369332"/>
          </a:xfrm>
          <a:prstGeom prst="rect">
            <a:avLst/>
          </a:prstGeom>
        </p:spPr>
        <p:txBody>
          <a:bodyPr wrap="square">
            <a:spAutoFit/>
          </a:bodyPr>
          <a:lstStyle/>
          <a:p>
            <a:r>
              <a:rPr lang="zh-CN" altLang="zh-CN" b="1" dirty="0">
                <a:solidFill>
                  <a:srgbClr val="3D89BC"/>
                </a:solidFill>
              </a:rPr>
              <a:t>分类又称为有监督的学习</a:t>
            </a:r>
            <a:endParaRPr lang="zh-CN" altLang="en-US" b="1" dirty="0">
              <a:solidFill>
                <a:srgbClr val="3D89BC"/>
              </a:solidFill>
            </a:endParaRPr>
          </a:p>
        </p:txBody>
      </p:sp>
      <p:sp>
        <p:nvSpPr>
          <p:cNvPr id="3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32" name="27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35" name="Imagen 27">
            <a:hlinkClick r:id="" action="ppaction://hlinkshowjump?jump=next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n 28">
            <a:hlinkClick r:id="" action="ppaction://hlinkshowjump?jump=previousslide"/>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矩形 31"/>
          <p:cNvSpPr/>
          <p:nvPr/>
        </p:nvSpPr>
        <p:spPr>
          <a:xfrm>
            <a:off x="540013" y="1847039"/>
            <a:ext cx="1337226" cy="338554"/>
          </a:xfrm>
          <a:prstGeom prst="rect">
            <a:avLst/>
          </a:prstGeom>
        </p:spPr>
        <p:txBody>
          <a:bodyPr wrap="none">
            <a:spAutoFit/>
          </a:bodyPr>
          <a:lstStyle/>
          <a:p>
            <a:r>
              <a:rPr lang="en-US" altLang="zh-CN" sz="1600" b="1" dirty="0"/>
              <a:t>1</a:t>
            </a:r>
            <a:r>
              <a:rPr lang="zh-CN" altLang="zh-CN" sz="1600" b="1" dirty="0" smtClean="0"/>
              <a:t>．</a:t>
            </a:r>
            <a:r>
              <a:rPr lang="zh-CN" altLang="zh-CN" sz="1600" b="1" dirty="0"/>
              <a:t>条件概率</a:t>
            </a:r>
            <a:endParaRPr lang="zh-CN" altLang="zh-CN" sz="1600" b="1" dirty="0"/>
          </a:p>
        </p:txBody>
      </p:sp>
      <p:sp>
        <p:nvSpPr>
          <p:cNvPr id="3" name="矩形 2"/>
          <p:cNvSpPr/>
          <p:nvPr/>
        </p:nvSpPr>
        <p:spPr>
          <a:xfrm>
            <a:off x="607500" y="1341744"/>
            <a:ext cx="1569660" cy="369332"/>
          </a:xfrm>
          <a:prstGeom prst="rect">
            <a:avLst/>
          </a:prstGeom>
        </p:spPr>
        <p:txBody>
          <a:bodyPr wrap="none">
            <a:spAutoFit/>
          </a:bodyPr>
          <a:lstStyle/>
          <a:p>
            <a:r>
              <a:rPr lang="zh-CN" altLang="zh-CN" dirty="0"/>
              <a:t>数学基础知识</a:t>
            </a:r>
            <a:endParaRPr lang="zh-CN" altLang="en-US" dirty="0"/>
          </a:p>
        </p:txBody>
      </p:sp>
      <p:sp>
        <p:nvSpPr>
          <p:cNvPr id="14" name="矩形 13"/>
          <p:cNvSpPr/>
          <p:nvPr/>
        </p:nvSpPr>
        <p:spPr>
          <a:xfrm>
            <a:off x="607499" y="2194732"/>
            <a:ext cx="7977035" cy="307777"/>
          </a:xfrm>
          <a:prstGeom prst="rect">
            <a:avLst/>
          </a:prstGeom>
        </p:spPr>
        <p:txBody>
          <a:bodyPr wrap="square">
            <a:spAutoFit/>
          </a:bodyPr>
          <a:lstStyle/>
          <a:p>
            <a:r>
              <a:rPr lang="zh-CN" altLang="zh-CN" sz="1400" dirty="0"/>
              <a:t>事件</a:t>
            </a:r>
            <a:r>
              <a:rPr lang="en-US" altLang="zh-CN" sz="1400" i="1" dirty="0" smtClean="0"/>
              <a:t>A </a:t>
            </a:r>
            <a:r>
              <a:rPr lang="zh-CN" altLang="zh-CN" sz="1400" dirty="0" smtClean="0"/>
              <a:t>在</a:t>
            </a:r>
            <a:r>
              <a:rPr lang="zh-CN" altLang="zh-CN" sz="1400" dirty="0"/>
              <a:t>另外一个事件</a:t>
            </a:r>
            <a:r>
              <a:rPr lang="en-US" altLang="zh-CN" sz="1400" i="1" dirty="0" smtClean="0"/>
              <a:t>B </a:t>
            </a:r>
            <a:r>
              <a:rPr lang="zh-CN" altLang="zh-CN" sz="1400" dirty="0" smtClean="0"/>
              <a:t>已经</a:t>
            </a:r>
            <a:r>
              <a:rPr lang="zh-CN" altLang="zh-CN" sz="1400" dirty="0"/>
              <a:t>发生条件下的发生概率，称为在</a:t>
            </a:r>
            <a:r>
              <a:rPr lang="en-US" altLang="zh-CN" sz="1400" i="1" dirty="0" smtClean="0"/>
              <a:t>B </a:t>
            </a:r>
            <a:r>
              <a:rPr lang="zh-CN" altLang="zh-CN" sz="1400" dirty="0" smtClean="0"/>
              <a:t>条件</a:t>
            </a:r>
            <a:r>
              <a:rPr lang="zh-CN" altLang="zh-CN" sz="1400" dirty="0"/>
              <a:t>下</a:t>
            </a:r>
            <a:r>
              <a:rPr lang="en-US" altLang="zh-CN" sz="1400" i="1" dirty="0" smtClean="0"/>
              <a:t>A </a:t>
            </a:r>
            <a:r>
              <a:rPr lang="zh-CN" altLang="zh-CN" sz="1400" dirty="0" smtClean="0"/>
              <a:t>的</a:t>
            </a:r>
            <a:r>
              <a:rPr lang="zh-CN" altLang="zh-CN" sz="1400" dirty="0"/>
              <a:t>概率。表示为</a:t>
            </a:r>
            <a:endParaRPr lang="zh-CN" altLang="en-US" sz="1400" dirty="0"/>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6" name="对象 15"/>
          <p:cNvGraphicFramePr>
            <a:graphicFrameLocks noChangeAspect="1"/>
          </p:cNvGraphicFramePr>
          <p:nvPr/>
        </p:nvGraphicFramePr>
        <p:xfrm>
          <a:off x="7634147" y="2194732"/>
          <a:ext cx="773278" cy="315039"/>
        </p:xfrm>
        <a:graphic>
          <a:graphicData uri="http://schemas.openxmlformats.org/presentationml/2006/ole">
            <mc:AlternateContent xmlns:mc="http://schemas.openxmlformats.org/markup-compatibility/2006">
              <mc:Choice xmlns:v="urn:schemas-microsoft-com:vml" Requires="v">
                <p:oleObj spid="_x0000_s10663" name="" r:id="rId1" imgW="508000" imgH="215900" progId="Equation.DSMT4">
                  <p:embed/>
                </p:oleObj>
              </mc:Choice>
              <mc:Fallback>
                <p:oleObj name="" r:id="rId1" imgW="508000" imgH="215900" progId="Equation.DSMT4">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4147" y="2194732"/>
                        <a:ext cx="773278" cy="315039"/>
                      </a:xfrm>
                      <a:prstGeom prst="rect">
                        <a:avLst/>
                      </a:prstGeom>
                      <a:noFill/>
                    </p:spPr>
                  </p:pic>
                </p:oleObj>
              </mc:Fallback>
            </mc:AlternateContent>
          </a:graphicData>
        </a:graphic>
      </p:graphicFrame>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8" name="对象 17"/>
          <p:cNvGraphicFramePr>
            <a:graphicFrameLocks noChangeAspect="1"/>
          </p:cNvGraphicFramePr>
          <p:nvPr/>
        </p:nvGraphicFramePr>
        <p:xfrm>
          <a:off x="771974" y="2547483"/>
          <a:ext cx="1822933" cy="652106"/>
        </p:xfrm>
        <a:graphic>
          <a:graphicData uri="http://schemas.openxmlformats.org/presentationml/2006/ole">
            <mc:AlternateContent xmlns:mc="http://schemas.openxmlformats.org/markup-compatibility/2006">
              <mc:Choice xmlns:v="urn:schemas-microsoft-com:vml" Requires="v">
                <p:oleObj spid="_x0000_s10664" name="" r:id="rId3" imgW="1180465" imgH="419100" progId="Equation.DSMT4">
                  <p:embed/>
                </p:oleObj>
              </mc:Choice>
              <mc:Fallback>
                <p:oleObj name="" r:id="rId3" imgW="1180465" imgH="4191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974" y="2547483"/>
                        <a:ext cx="1822933" cy="652106"/>
                      </a:xfrm>
                      <a:prstGeom prst="rect">
                        <a:avLst/>
                      </a:prstGeom>
                      <a:noFill/>
                    </p:spPr>
                  </p:pic>
                </p:oleObj>
              </mc:Fallback>
            </mc:AlternateContent>
          </a:graphicData>
        </a:graphic>
      </p:graphicFrame>
      <p:sp>
        <p:nvSpPr>
          <p:cNvPr id="40" name="矩形 39"/>
          <p:cNvSpPr/>
          <p:nvPr/>
        </p:nvSpPr>
        <p:spPr>
          <a:xfrm>
            <a:off x="540013" y="3463545"/>
            <a:ext cx="1337226" cy="338554"/>
          </a:xfrm>
          <a:prstGeom prst="rect">
            <a:avLst/>
          </a:prstGeom>
        </p:spPr>
        <p:txBody>
          <a:bodyPr wrap="none">
            <a:spAutoFit/>
          </a:bodyPr>
          <a:lstStyle/>
          <a:p>
            <a:r>
              <a:rPr lang="en-US" altLang="zh-CN" sz="1600" b="1" dirty="0" smtClean="0"/>
              <a:t>2</a:t>
            </a:r>
            <a:r>
              <a:rPr lang="zh-CN" altLang="zh-CN" sz="1600" b="1" dirty="0" smtClean="0"/>
              <a:t>．</a:t>
            </a:r>
            <a:r>
              <a:rPr lang="zh-CN" altLang="en-US" sz="1600" b="1" dirty="0" smtClean="0"/>
              <a:t>联合</a:t>
            </a:r>
            <a:r>
              <a:rPr lang="zh-CN" altLang="zh-CN" sz="1600" b="1" dirty="0" smtClean="0"/>
              <a:t>概率</a:t>
            </a:r>
            <a:endParaRPr lang="zh-CN" altLang="zh-CN" sz="1600" b="1" dirty="0"/>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44" name="组合 43"/>
          <p:cNvGrpSpPr/>
          <p:nvPr/>
        </p:nvGrpSpPr>
        <p:grpSpPr>
          <a:xfrm>
            <a:off x="570506" y="3871305"/>
            <a:ext cx="7915493" cy="321677"/>
            <a:chOff x="570506" y="3989427"/>
            <a:chExt cx="7915493" cy="321677"/>
          </a:xfrm>
        </p:grpSpPr>
        <p:sp>
          <p:nvSpPr>
            <p:cNvPr id="35" name="矩形 34"/>
            <p:cNvSpPr/>
            <p:nvPr/>
          </p:nvSpPr>
          <p:spPr>
            <a:xfrm>
              <a:off x="570506" y="3989427"/>
              <a:ext cx="7237879" cy="307777"/>
            </a:xfrm>
            <a:prstGeom prst="rect">
              <a:avLst/>
            </a:prstGeom>
          </p:spPr>
          <p:txBody>
            <a:bodyPr wrap="none">
              <a:spAutoFit/>
            </a:bodyPr>
            <a:lstStyle/>
            <a:p>
              <a:r>
                <a:rPr lang="zh-CN" altLang="zh-CN" sz="1400" dirty="0"/>
                <a:t>联合概率表示两个事件共同发生的概率</a:t>
              </a:r>
              <a:r>
                <a:rPr lang="zh-CN" altLang="zh-CN" sz="1400" dirty="0" smtClean="0"/>
                <a:t>。</a:t>
              </a:r>
              <a:r>
                <a:rPr lang="en-US" altLang="zh-CN" sz="1400" i="1" dirty="0"/>
                <a:t> A </a:t>
              </a:r>
              <a:r>
                <a:rPr lang="zh-CN" altLang="en-US" sz="1400" dirty="0"/>
                <a:t>与</a:t>
              </a:r>
              <a:r>
                <a:rPr lang="en-US" altLang="zh-CN" sz="1400" i="1" dirty="0" smtClean="0"/>
                <a:t>B </a:t>
              </a:r>
              <a:r>
                <a:rPr lang="zh-CN" altLang="zh-CN" sz="1400" dirty="0" smtClean="0"/>
                <a:t>的</a:t>
              </a:r>
              <a:r>
                <a:rPr lang="zh-CN" altLang="zh-CN" sz="1400" dirty="0"/>
                <a:t>联合概率表示</a:t>
              </a:r>
              <a:r>
                <a:rPr lang="zh-CN" altLang="zh-CN" sz="1400" dirty="0" smtClean="0"/>
                <a:t>为</a:t>
              </a:r>
              <a:r>
                <a:rPr lang="en-US" altLang="zh-CN" sz="1400" dirty="0" smtClean="0"/>
                <a:t>            </a:t>
              </a:r>
              <a:r>
                <a:rPr lang="zh-CN" altLang="en-US" sz="1400" dirty="0" smtClean="0"/>
                <a:t>、</a:t>
              </a:r>
              <a:r>
                <a:rPr lang="en-US" altLang="zh-CN" sz="1400" dirty="0"/>
                <a:t> </a:t>
              </a:r>
              <a:r>
                <a:rPr lang="en-US" altLang="zh-CN" sz="1400" dirty="0" smtClean="0"/>
                <a:t>            </a:t>
              </a:r>
              <a:r>
                <a:rPr lang="zh-CN" altLang="en-US" sz="1400" dirty="0" smtClean="0"/>
                <a:t>或者</a:t>
              </a:r>
              <a:endParaRPr lang="zh-CN" altLang="en-US" sz="1400" dirty="0"/>
            </a:p>
          </p:txBody>
        </p:sp>
        <p:graphicFrame>
          <p:nvGraphicFramePr>
            <p:cNvPr id="37" name="对象 36"/>
            <p:cNvGraphicFramePr>
              <a:graphicFrameLocks noChangeAspect="1"/>
            </p:cNvGraphicFramePr>
            <p:nvPr/>
          </p:nvGraphicFramePr>
          <p:xfrm>
            <a:off x="5843644" y="3989427"/>
            <a:ext cx="637309" cy="321677"/>
          </p:xfrm>
          <a:graphic>
            <a:graphicData uri="http://schemas.openxmlformats.org/presentationml/2006/ole">
              <mc:AlternateContent xmlns:mc="http://schemas.openxmlformats.org/markup-compatibility/2006">
                <mc:Choice xmlns:v="urn:schemas-microsoft-com:vml" Requires="v">
                  <p:oleObj spid="_x0000_s10665" name="" r:id="rId5" imgW="431800" imgH="215900" progId="Equation.DSMT4">
                    <p:embed/>
                  </p:oleObj>
                </mc:Choice>
                <mc:Fallback>
                  <p:oleObj name="" r:id="rId5" imgW="431800" imgH="21590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3644" y="3989427"/>
                          <a:ext cx="637309" cy="321677"/>
                        </a:xfrm>
                        <a:prstGeom prst="rect">
                          <a:avLst/>
                        </a:prstGeom>
                        <a:noFill/>
                      </p:spPr>
                    </p:pic>
                  </p:oleObj>
                </mc:Fallback>
              </mc:AlternateContent>
            </a:graphicData>
          </a:graphic>
        </p:graphicFrame>
        <p:graphicFrame>
          <p:nvGraphicFramePr>
            <p:cNvPr id="39" name="对象 38"/>
            <p:cNvGraphicFramePr>
              <a:graphicFrameLocks noChangeAspect="1"/>
            </p:cNvGraphicFramePr>
            <p:nvPr/>
          </p:nvGraphicFramePr>
          <p:xfrm>
            <a:off x="6630203" y="3989427"/>
            <a:ext cx="728781" cy="314376"/>
          </p:xfrm>
          <a:graphic>
            <a:graphicData uri="http://schemas.openxmlformats.org/presentationml/2006/ole">
              <mc:AlternateContent xmlns:mc="http://schemas.openxmlformats.org/markup-compatibility/2006">
                <mc:Choice xmlns:v="urn:schemas-microsoft-com:vml" Requires="v">
                  <p:oleObj spid="_x0000_s10666" name="" r:id="rId7" imgW="481965" imgH="215900" progId="Equation.DSMT4">
                    <p:embed/>
                  </p:oleObj>
                </mc:Choice>
                <mc:Fallback>
                  <p:oleObj name="" r:id="rId7" imgW="481965" imgH="215900"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30203" y="3989427"/>
                          <a:ext cx="728781" cy="314376"/>
                        </a:xfrm>
                        <a:prstGeom prst="rect">
                          <a:avLst/>
                        </a:prstGeom>
                        <a:noFill/>
                      </p:spPr>
                    </p:pic>
                  </p:oleObj>
                </mc:Fallback>
              </mc:AlternateContent>
            </a:graphicData>
          </a:graphic>
        </p:graphicFrame>
        <p:graphicFrame>
          <p:nvGraphicFramePr>
            <p:cNvPr id="43" name="对象 42"/>
            <p:cNvGraphicFramePr>
              <a:graphicFrameLocks noChangeAspect="1"/>
            </p:cNvGraphicFramePr>
            <p:nvPr/>
          </p:nvGraphicFramePr>
          <p:xfrm>
            <a:off x="7688577" y="4004816"/>
            <a:ext cx="797422" cy="292388"/>
          </p:xfrm>
          <a:graphic>
            <a:graphicData uri="http://schemas.openxmlformats.org/presentationml/2006/ole">
              <mc:AlternateContent xmlns:mc="http://schemas.openxmlformats.org/markup-compatibility/2006">
                <mc:Choice xmlns:v="urn:schemas-microsoft-com:vml" Requires="v">
                  <p:oleObj spid="_x0000_s10667" name="" r:id="rId9" imgW="571500" imgH="215900" progId="Equation.DSMT4">
                    <p:embed/>
                  </p:oleObj>
                </mc:Choice>
                <mc:Fallback>
                  <p:oleObj name="" r:id="rId9" imgW="571500" imgH="215900" progId="Equation.DSMT4">
                    <p:embed/>
                    <p:pic>
                      <p:nvPicPr>
                        <p:cNvPr id="0"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88577" y="4004816"/>
                          <a:ext cx="797422" cy="292388"/>
                        </a:xfrm>
                        <a:prstGeom prst="rect">
                          <a:avLst/>
                        </a:prstGeom>
                        <a:noFill/>
                      </p:spPr>
                    </p:pic>
                  </p:oleObj>
                </mc:Fallback>
              </mc:AlternateContent>
            </a:graphicData>
          </a:graphic>
        </p:graphicFrame>
      </p:grpSp>
      <p:sp>
        <p:nvSpPr>
          <p:cNvPr id="54" name="矩形 53"/>
          <p:cNvSpPr/>
          <p:nvPr/>
        </p:nvSpPr>
        <p:spPr>
          <a:xfrm>
            <a:off x="540013" y="4361737"/>
            <a:ext cx="1542410" cy="338554"/>
          </a:xfrm>
          <a:prstGeom prst="rect">
            <a:avLst/>
          </a:prstGeom>
        </p:spPr>
        <p:txBody>
          <a:bodyPr wrap="none">
            <a:spAutoFit/>
          </a:bodyPr>
          <a:lstStyle/>
          <a:p>
            <a:r>
              <a:rPr lang="en-US" altLang="zh-CN" sz="1600" b="1" dirty="0" smtClean="0"/>
              <a:t>3</a:t>
            </a:r>
            <a:r>
              <a:rPr lang="zh-CN" altLang="zh-CN" sz="1600" b="1" dirty="0" smtClean="0"/>
              <a:t>．</a:t>
            </a:r>
            <a:r>
              <a:rPr lang="zh-CN" altLang="zh-CN" sz="1600" b="1" dirty="0"/>
              <a:t>贝叶斯定理</a:t>
            </a:r>
            <a:endParaRPr lang="zh-CN" altLang="zh-CN" sz="1600" b="1" dirty="0"/>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62" name="组合 61"/>
          <p:cNvGrpSpPr/>
          <p:nvPr/>
        </p:nvGrpSpPr>
        <p:grpSpPr>
          <a:xfrm>
            <a:off x="607499" y="4747916"/>
            <a:ext cx="8187709" cy="523220"/>
            <a:chOff x="607499" y="4653646"/>
            <a:chExt cx="8187709" cy="523220"/>
          </a:xfrm>
        </p:grpSpPr>
        <p:sp>
          <p:nvSpPr>
            <p:cNvPr id="46" name="矩形 45"/>
            <p:cNvSpPr/>
            <p:nvPr/>
          </p:nvSpPr>
          <p:spPr>
            <a:xfrm>
              <a:off x="607499" y="4653646"/>
              <a:ext cx="8187709" cy="523220"/>
            </a:xfrm>
            <a:prstGeom prst="rect">
              <a:avLst/>
            </a:prstGeom>
          </p:spPr>
          <p:txBody>
            <a:bodyPr wrap="square">
              <a:spAutoFit/>
            </a:bodyPr>
            <a:lstStyle/>
            <a:p>
              <a:r>
                <a:rPr lang="zh-CN" altLang="zh-CN" sz="1400" dirty="0"/>
                <a:t>贝叶斯定理用来描述两个条件概率之间的关系，例如</a:t>
              </a:r>
              <a:r>
                <a:rPr lang="zh-CN" altLang="zh-CN" sz="1400" dirty="0" smtClean="0"/>
                <a:t>，</a:t>
              </a:r>
              <a:r>
                <a:rPr lang="en-US" altLang="zh-CN" sz="1400" dirty="0" smtClean="0"/>
                <a:t>                </a:t>
              </a:r>
              <a:r>
                <a:rPr lang="zh-CN" altLang="en-US" sz="1400" dirty="0" smtClean="0"/>
                <a:t>与             </a:t>
              </a:r>
              <a:r>
                <a:rPr lang="en-US" altLang="zh-CN" sz="1400" dirty="0" smtClean="0"/>
                <a:t> </a:t>
              </a:r>
              <a:r>
                <a:rPr lang="zh-CN" altLang="en-US" sz="1400" dirty="0" smtClean="0"/>
                <a:t>。</a:t>
              </a:r>
              <a:r>
                <a:rPr lang="zh-CN" altLang="zh-CN" sz="1400" dirty="0"/>
                <a:t>根据乘法</a:t>
              </a:r>
              <a:r>
                <a:rPr lang="zh-CN" altLang="zh-CN" sz="1400" dirty="0" smtClean="0"/>
                <a:t>法则</a:t>
              </a:r>
              <a:endParaRPr lang="en-US" altLang="zh-CN" sz="1400" dirty="0" smtClean="0"/>
            </a:p>
            <a:p>
              <a:r>
                <a:rPr lang="en-US" altLang="zh-CN" sz="1400" dirty="0"/>
                <a:t> </a:t>
              </a:r>
              <a:r>
                <a:rPr lang="en-US" altLang="zh-CN" sz="1400" dirty="0" smtClean="0"/>
                <a:t>                                                                </a:t>
              </a:r>
              <a:r>
                <a:rPr lang="zh-CN" altLang="zh-CN" sz="1400" dirty="0" smtClean="0"/>
                <a:t>可以推导</a:t>
              </a:r>
              <a:r>
                <a:rPr lang="zh-CN" altLang="zh-CN" sz="1400" dirty="0"/>
                <a:t>出贝叶斯公式：</a:t>
              </a:r>
              <a:endParaRPr lang="zh-CN" altLang="en-US" sz="1400" dirty="0"/>
            </a:p>
          </p:txBody>
        </p:sp>
        <p:graphicFrame>
          <p:nvGraphicFramePr>
            <p:cNvPr id="55" name="对象 54"/>
            <p:cNvGraphicFramePr>
              <a:graphicFrameLocks noChangeAspect="1"/>
            </p:cNvGraphicFramePr>
            <p:nvPr/>
          </p:nvGraphicFramePr>
          <p:xfrm>
            <a:off x="4906351" y="4653646"/>
            <a:ext cx="815609" cy="338555"/>
          </p:xfrm>
          <a:graphic>
            <a:graphicData uri="http://schemas.openxmlformats.org/presentationml/2006/ole">
              <mc:AlternateContent xmlns:mc="http://schemas.openxmlformats.org/markup-compatibility/2006">
                <mc:Choice xmlns:v="urn:schemas-microsoft-com:vml" Requires="v">
                  <p:oleObj spid="_x0000_s10668" name="" r:id="rId11" imgW="508000" imgH="215900" progId="Equation.DSMT4">
                    <p:embed/>
                  </p:oleObj>
                </mc:Choice>
                <mc:Fallback>
                  <p:oleObj name="" r:id="rId11" imgW="508000" imgH="215900" progId="Equation.DSMT4">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6351" y="4653646"/>
                          <a:ext cx="815609" cy="338555"/>
                        </a:xfrm>
                        <a:prstGeom prst="rect">
                          <a:avLst/>
                        </a:prstGeom>
                        <a:noFill/>
                      </p:spPr>
                    </p:pic>
                  </p:oleObj>
                </mc:Fallback>
              </mc:AlternateContent>
            </a:graphicData>
          </a:graphic>
        </p:graphicFrame>
        <p:graphicFrame>
          <p:nvGraphicFramePr>
            <p:cNvPr id="57" name="对象 56"/>
            <p:cNvGraphicFramePr>
              <a:graphicFrameLocks noChangeAspect="1"/>
            </p:cNvGraphicFramePr>
            <p:nvPr/>
          </p:nvGraphicFramePr>
          <p:xfrm>
            <a:off x="5930852" y="4659878"/>
            <a:ext cx="815607" cy="338554"/>
          </p:xfrm>
          <a:graphic>
            <a:graphicData uri="http://schemas.openxmlformats.org/presentationml/2006/ole">
              <mc:AlternateContent xmlns:mc="http://schemas.openxmlformats.org/markup-compatibility/2006">
                <mc:Choice xmlns:v="urn:schemas-microsoft-com:vml" Requires="v">
                  <p:oleObj spid="_x0000_s10669" name="" r:id="rId13" imgW="508000" imgH="215900" progId="Equation.DSMT4">
                    <p:embed/>
                  </p:oleObj>
                </mc:Choice>
                <mc:Fallback>
                  <p:oleObj name="" r:id="rId13" imgW="508000" imgH="215900" progId="Equation.DSMT4">
                    <p:embed/>
                    <p:pic>
                      <p:nvPicPr>
                        <p:cNvPr id="0" name="Object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0852" y="4659878"/>
                          <a:ext cx="815607" cy="338554"/>
                        </a:xfrm>
                        <a:prstGeom prst="rect">
                          <a:avLst/>
                        </a:prstGeom>
                        <a:noFill/>
                      </p:spPr>
                    </p:pic>
                  </p:oleObj>
                </mc:Fallback>
              </mc:AlternateContent>
            </a:graphicData>
          </a:graphic>
        </p:graphicFrame>
        <p:graphicFrame>
          <p:nvGraphicFramePr>
            <p:cNvPr id="59" name="对象 58"/>
            <p:cNvGraphicFramePr>
              <a:graphicFrameLocks noChangeAspect="1"/>
            </p:cNvGraphicFramePr>
            <p:nvPr/>
          </p:nvGraphicFramePr>
          <p:xfrm>
            <a:off x="722948" y="4876784"/>
            <a:ext cx="3309301" cy="292388"/>
          </p:xfrm>
          <a:graphic>
            <a:graphicData uri="http://schemas.openxmlformats.org/presentationml/2006/ole">
              <mc:AlternateContent xmlns:mc="http://schemas.openxmlformats.org/markup-compatibility/2006">
                <mc:Choice xmlns:v="urn:schemas-microsoft-com:vml" Requires="v">
                  <p:oleObj spid="_x0000_s10670" name="" r:id="rId15" imgW="2373630" imgH="215900" progId="Equation.DSMT4">
                    <p:embed/>
                  </p:oleObj>
                </mc:Choice>
                <mc:Fallback>
                  <p:oleObj name="" r:id="rId15" imgW="2373630" imgH="215900" progId="Equation.DSMT4">
                    <p:embed/>
                    <p:pic>
                      <p:nvPicPr>
                        <p:cNvPr id="0" name="Object 2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2948" y="4876784"/>
                          <a:ext cx="3309301" cy="292388"/>
                        </a:xfrm>
                        <a:prstGeom prst="rect">
                          <a:avLst/>
                        </a:prstGeom>
                        <a:noFill/>
                      </p:spPr>
                    </p:pic>
                  </p:oleObj>
                </mc:Fallback>
              </mc:AlternateContent>
            </a:graphicData>
          </a:graphic>
        </p:graphicFrame>
      </p:gr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1" name="对象 60"/>
          <p:cNvGraphicFramePr>
            <a:graphicFrameLocks noChangeAspect="1"/>
          </p:cNvGraphicFramePr>
          <p:nvPr/>
        </p:nvGraphicFramePr>
        <p:xfrm>
          <a:off x="607500" y="5271136"/>
          <a:ext cx="2027789" cy="590879"/>
        </p:xfrm>
        <a:graphic>
          <a:graphicData uri="http://schemas.openxmlformats.org/presentationml/2006/ole">
            <mc:AlternateContent xmlns:mc="http://schemas.openxmlformats.org/markup-compatibility/2006">
              <mc:Choice xmlns:v="urn:schemas-microsoft-com:vml" Requires="v">
                <p:oleObj spid="_x0000_s10671" name="" r:id="rId17" imgW="1435100" imgH="419100" progId="Equation.DSMT4">
                  <p:embed/>
                </p:oleObj>
              </mc:Choice>
              <mc:Fallback>
                <p:oleObj name="" r:id="rId17" imgW="1435100" imgH="419100" progId="Equation.DSMT4">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7500" y="5271136"/>
                        <a:ext cx="2027789" cy="590879"/>
                      </a:xfrm>
                      <a:prstGeom prst="rect">
                        <a:avLst/>
                      </a:prstGeom>
                      <a:noFill/>
                    </p:spPr>
                  </p:pic>
                </p:oleObj>
              </mc:Fallback>
            </mc:AlternateContent>
          </a:graphicData>
        </a:graphic>
      </p:graphicFrame>
      <p:sp>
        <p:nvSpPr>
          <p:cNvPr id="48"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50" name="27 Imagen"/>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63" name="Imagen 27">
            <a:hlinkClick r:id="" action="ppaction://hlinkshowjump?jump=nextslide"/>
          </p:cNvPr>
          <p:cNvPicPr>
            <a:picLocks noChangeAspect="1" noChangeArrowheads="1"/>
          </p:cNvPicPr>
          <p:nvPr/>
        </p:nvPicPr>
        <p:blipFill>
          <a:blip r:embed="rId2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Imagen 28">
            <a:hlinkClick r:id="" action="ppaction://hlinkshowjump?jump=previousslide"/>
          </p:cNvPr>
          <p:cNvPicPr>
            <a:picLocks noChangeAspect="1" noChangeArrowheads="1"/>
          </p:cNvPicPr>
          <p:nvPr/>
        </p:nvPicPr>
        <p:blipFill>
          <a:blip r:embed="rId2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66" name="文本框 40"/>
          <p:cNvSpPr txBox="1"/>
          <p:nvPr/>
        </p:nvSpPr>
        <p:spPr>
          <a:xfrm>
            <a:off x="399253" y="828381"/>
            <a:ext cx="2890535" cy="369332"/>
          </a:xfrm>
          <a:prstGeom prst="rect">
            <a:avLst/>
          </a:prstGeom>
          <a:noFill/>
        </p:spPr>
        <p:txBody>
          <a:bodyPr wrap="none" rtlCol="0">
            <a:spAutoFit/>
          </a:bodyPr>
          <a:lstStyle/>
          <a:p>
            <a:r>
              <a:rPr lang="en-US" altLang="zh-CN" b="1" dirty="0" smtClean="0">
                <a:solidFill>
                  <a:srgbClr val="3D89BC"/>
                </a:solidFill>
              </a:rPr>
              <a:t>3.2.1 </a:t>
            </a:r>
            <a:r>
              <a:rPr lang="zh-CN" altLang="zh-CN" b="1" dirty="0" smtClean="0">
                <a:solidFill>
                  <a:srgbClr val="3D89BC"/>
                </a:solidFill>
              </a:rPr>
              <a:t>贝</a:t>
            </a:r>
            <a:r>
              <a:rPr lang="zh-CN" altLang="zh-CN" b="1" dirty="0">
                <a:solidFill>
                  <a:srgbClr val="3D89BC"/>
                </a:solidFill>
              </a:rPr>
              <a:t>叶斯决策与分类器</a:t>
            </a:r>
            <a:endParaRPr lang="zh-CN" altLang="zh-CN" b="1" dirty="0">
              <a:solidFill>
                <a:srgbClr val="3D89BC"/>
              </a:solidFill>
            </a:endParaRPr>
          </a:p>
        </p:txBody>
      </p:sp>
      <p:sp>
        <p:nvSpPr>
          <p:cNvPr id="67" name="椭圆 6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矩形 31"/>
          <p:cNvSpPr/>
          <p:nvPr/>
        </p:nvSpPr>
        <p:spPr>
          <a:xfrm>
            <a:off x="540013" y="1267092"/>
            <a:ext cx="1542410" cy="338554"/>
          </a:xfrm>
          <a:prstGeom prst="rect">
            <a:avLst/>
          </a:prstGeom>
        </p:spPr>
        <p:txBody>
          <a:bodyPr wrap="none">
            <a:spAutoFit/>
          </a:bodyPr>
          <a:lstStyle/>
          <a:p>
            <a:r>
              <a:rPr lang="en-US" altLang="zh-CN" sz="1600" b="1" dirty="0" smtClean="0"/>
              <a:t>4</a:t>
            </a:r>
            <a:r>
              <a:rPr lang="zh-CN" altLang="zh-CN" sz="1600" b="1" dirty="0"/>
              <a:t>．全概率公式</a:t>
            </a:r>
            <a:endParaRPr lang="zh-CN" altLang="zh-CN" sz="1600" b="1" dirty="0"/>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490103" y="1879029"/>
            <a:ext cx="8075577" cy="523220"/>
          </a:xfrm>
          <a:prstGeom prst="rect">
            <a:avLst/>
          </a:prstGeom>
        </p:spPr>
        <p:txBody>
          <a:bodyPr wrap="square">
            <a:spAutoFit/>
          </a:bodyPr>
          <a:lstStyle/>
          <a:p>
            <a:r>
              <a:rPr lang="zh-CN" altLang="zh-CN" sz="1400" dirty="0"/>
              <a:t>全概率公式为概率论中的重要公式，它将对复杂事件</a:t>
            </a:r>
            <a:r>
              <a:rPr lang="en-US" altLang="zh-CN" sz="1400" i="1" dirty="0" smtClean="0"/>
              <a:t>A </a:t>
            </a:r>
            <a:r>
              <a:rPr lang="zh-CN" altLang="zh-CN" sz="1400" dirty="0" smtClean="0"/>
              <a:t>的</a:t>
            </a:r>
            <a:r>
              <a:rPr lang="zh-CN" altLang="zh-CN" sz="1400" dirty="0"/>
              <a:t>概率求解问题转化为在不同情况下发生的简单事件的概率的求和问题。</a:t>
            </a:r>
            <a:endParaRPr lang="zh-CN" altLang="zh-CN" sz="1400" dirty="0"/>
          </a:p>
        </p:txBody>
      </p:sp>
      <p:grpSp>
        <p:nvGrpSpPr>
          <p:cNvPr id="19" name="组合 18"/>
          <p:cNvGrpSpPr/>
          <p:nvPr/>
        </p:nvGrpSpPr>
        <p:grpSpPr>
          <a:xfrm>
            <a:off x="521159" y="2667311"/>
            <a:ext cx="8044521" cy="769441"/>
            <a:chOff x="540013" y="2167680"/>
            <a:chExt cx="8044521" cy="769441"/>
          </a:xfrm>
        </p:grpSpPr>
        <p:sp>
          <p:nvSpPr>
            <p:cNvPr id="4" name="矩形 3"/>
            <p:cNvSpPr/>
            <p:nvPr/>
          </p:nvSpPr>
          <p:spPr>
            <a:xfrm>
              <a:off x="540013" y="2167680"/>
              <a:ext cx="8044521" cy="769441"/>
            </a:xfrm>
            <a:prstGeom prst="rect">
              <a:avLst/>
            </a:prstGeom>
          </p:spPr>
          <p:txBody>
            <a:bodyPr wrap="square">
              <a:spAutoFit/>
            </a:bodyPr>
            <a:lstStyle/>
            <a:p>
              <a:r>
                <a:rPr lang="zh-CN" altLang="zh-CN" sz="1400" dirty="0" smtClean="0"/>
                <a:t>设</a:t>
              </a:r>
              <a:r>
                <a:rPr lang="en-US" altLang="zh-CN" sz="1400" dirty="0" smtClean="0"/>
                <a:t>                </a:t>
              </a:r>
              <a:r>
                <a:rPr lang="zh-CN" altLang="zh-CN" sz="1400" dirty="0" smtClean="0"/>
                <a:t>构成</a:t>
              </a:r>
              <a:r>
                <a:rPr lang="zh-CN" altLang="zh-CN" sz="1400" dirty="0"/>
                <a:t>一个完备事件组，即它们两两互不相容，其和为全集，</a:t>
              </a:r>
              <a:r>
                <a:rPr lang="zh-CN" altLang="zh-CN" sz="1400" dirty="0" smtClean="0"/>
                <a:t>且</a:t>
              </a:r>
              <a:endParaRPr lang="en-US" altLang="zh-CN" sz="1400" dirty="0" smtClean="0"/>
            </a:p>
            <a:p>
              <a:r>
                <a:rPr lang="en-US" altLang="zh-CN" sz="1400" dirty="0" smtClean="0"/>
                <a:t> </a:t>
              </a:r>
              <a:r>
                <a:rPr lang="zh-CN" altLang="zh-CN" sz="1400" dirty="0"/>
                <a:t>，则事件</a:t>
              </a:r>
              <a:r>
                <a:rPr lang="en-US" altLang="zh-CN" sz="1400" dirty="0"/>
                <a:t>A</a:t>
              </a:r>
              <a:r>
                <a:rPr lang="zh-CN" altLang="zh-CN" sz="1400" dirty="0"/>
                <a:t>的概率为：</a:t>
              </a:r>
              <a:endParaRPr lang="zh-CN" altLang="zh-CN" sz="1400" dirty="0"/>
            </a:p>
            <a:p>
              <a:endParaRPr lang="zh-CN" altLang="en-US" sz="1600" dirty="0"/>
            </a:p>
          </p:txBody>
        </p:sp>
        <p:graphicFrame>
          <p:nvGraphicFramePr>
            <p:cNvPr id="6" name="对象 5"/>
            <p:cNvGraphicFramePr>
              <a:graphicFrameLocks noChangeAspect="1"/>
            </p:cNvGraphicFramePr>
            <p:nvPr/>
          </p:nvGraphicFramePr>
          <p:xfrm>
            <a:off x="860552" y="2177205"/>
            <a:ext cx="810448" cy="324179"/>
          </p:xfrm>
          <a:graphic>
            <a:graphicData uri="http://schemas.openxmlformats.org/presentationml/2006/ole">
              <mc:AlternateContent xmlns:mc="http://schemas.openxmlformats.org/markup-compatibility/2006">
                <mc:Choice xmlns:v="urn:schemas-microsoft-com:vml" Requires="v">
                  <p:oleObj spid="_x0000_s11834" name="" r:id="rId1" imgW="520700" imgH="203200" progId="Equation.DSMT4">
                    <p:embed/>
                  </p:oleObj>
                </mc:Choice>
                <mc:Fallback>
                  <p:oleObj name="" r:id="rId1" imgW="520700" imgH="2032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552" y="2177205"/>
                          <a:ext cx="810448" cy="324179"/>
                        </a:xfrm>
                        <a:prstGeom prst="rect">
                          <a:avLst/>
                        </a:prstGeom>
                        <a:noFill/>
                      </p:spPr>
                    </p:pic>
                  </p:oleObj>
                </mc:Fallback>
              </mc:AlternateContent>
            </a:graphicData>
          </a:graphic>
        </p:graphicFrame>
        <p:graphicFrame>
          <p:nvGraphicFramePr>
            <p:cNvPr id="9" name="对象 8"/>
            <p:cNvGraphicFramePr>
              <a:graphicFrameLocks noChangeAspect="1"/>
            </p:cNvGraphicFramePr>
            <p:nvPr/>
          </p:nvGraphicFramePr>
          <p:xfrm>
            <a:off x="6630203" y="2167680"/>
            <a:ext cx="1565761" cy="267029"/>
          </p:xfrm>
          <a:graphic>
            <a:graphicData uri="http://schemas.openxmlformats.org/presentationml/2006/ole">
              <mc:AlternateContent xmlns:mc="http://schemas.openxmlformats.org/markup-compatibility/2006">
                <mc:Choice xmlns:v="urn:schemas-microsoft-com:vml" Requires="v">
                  <p:oleObj spid="_x0000_s11835" name="" r:id="rId3" imgW="1231265" imgH="215900" progId="Equation.DSMT4">
                    <p:embed/>
                  </p:oleObj>
                </mc:Choice>
                <mc:Fallback>
                  <p:oleObj name="" r:id="rId3" imgW="1231265" imgH="2159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0203" y="2167680"/>
                          <a:ext cx="1565761" cy="267029"/>
                        </a:xfrm>
                        <a:prstGeom prst="rect">
                          <a:avLst/>
                        </a:prstGeom>
                        <a:noFill/>
                      </p:spPr>
                    </p:pic>
                  </p:oleObj>
                </mc:Fallback>
              </mc:AlternateContent>
            </a:graphicData>
          </a:graphic>
        </p:graphicFrame>
        <p:graphicFrame>
          <p:nvGraphicFramePr>
            <p:cNvPr id="11" name="对象 10"/>
            <p:cNvGraphicFramePr>
              <a:graphicFrameLocks noChangeAspect="1"/>
            </p:cNvGraphicFramePr>
            <p:nvPr/>
          </p:nvGraphicFramePr>
          <p:xfrm>
            <a:off x="2486907" y="2311014"/>
            <a:ext cx="4615762" cy="482771"/>
          </p:xfrm>
          <a:graphic>
            <a:graphicData uri="http://schemas.openxmlformats.org/presentationml/2006/ole">
              <mc:AlternateContent xmlns:mc="http://schemas.openxmlformats.org/markup-compatibility/2006">
                <mc:Choice xmlns:v="urn:schemas-microsoft-com:vml" Requires="v">
                  <p:oleObj spid="_x0000_s11836" name="" r:id="rId5" imgW="3733800" imgH="393700" progId="Equation.DSMT4">
                    <p:embed/>
                  </p:oleObj>
                </mc:Choice>
                <mc:Fallback>
                  <p:oleObj name="" r:id="rId5" imgW="3733800" imgH="3937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6907" y="2311014"/>
                          <a:ext cx="4615762" cy="482771"/>
                        </a:xfrm>
                        <a:prstGeom prst="rect">
                          <a:avLst/>
                        </a:prstGeom>
                        <a:noFill/>
                      </p:spPr>
                    </p:pic>
                  </p:oleObj>
                </mc:Fallback>
              </mc:AlternateContent>
            </a:graphicData>
          </a:graphic>
        </p:graphicFrame>
      </p:grpSp>
      <p:sp>
        <p:nvSpPr>
          <p:cNvPr id="12" name="矩形 11"/>
          <p:cNvSpPr/>
          <p:nvPr/>
        </p:nvSpPr>
        <p:spPr>
          <a:xfrm>
            <a:off x="521159" y="3486875"/>
            <a:ext cx="2852063" cy="338554"/>
          </a:xfrm>
          <a:prstGeom prst="rect">
            <a:avLst/>
          </a:prstGeom>
        </p:spPr>
        <p:txBody>
          <a:bodyPr wrap="none">
            <a:spAutoFit/>
          </a:bodyPr>
          <a:lstStyle/>
          <a:p>
            <a:r>
              <a:rPr lang="zh-CN" altLang="zh-CN" sz="1600" dirty="0"/>
              <a:t>贝叶斯分类的工作过程</a:t>
            </a:r>
            <a:r>
              <a:rPr lang="zh-CN" altLang="zh-CN" sz="1600" dirty="0" smtClean="0"/>
              <a:t>如下</a:t>
            </a:r>
            <a:r>
              <a:rPr lang="zh-CN" altLang="en-US" sz="1600" dirty="0" smtClean="0"/>
              <a:t>：</a:t>
            </a:r>
            <a:endParaRPr lang="zh-CN" altLang="en-US" sz="1600" dirty="0"/>
          </a:p>
        </p:txBody>
      </p:sp>
      <p:grpSp>
        <p:nvGrpSpPr>
          <p:cNvPr id="3" name="组合 2"/>
          <p:cNvGrpSpPr/>
          <p:nvPr/>
        </p:nvGrpSpPr>
        <p:grpSpPr>
          <a:xfrm>
            <a:off x="490104" y="4277012"/>
            <a:ext cx="8187530" cy="677108"/>
            <a:chOff x="508957" y="3183324"/>
            <a:chExt cx="8188204" cy="677277"/>
          </a:xfrm>
        </p:grpSpPr>
        <p:sp>
          <p:nvSpPr>
            <p:cNvPr id="13" name="矩形 12"/>
            <p:cNvSpPr/>
            <p:nvPr/>
          </p:nvSpPr>
          <p:spPr>
            <a:xfrm>
              <a:off x="508957" y="3183493"/>
              <a:ext cx="8075577" cy="677108"/>
            </a:xfrm>
            <a:prstGeom prst="rect">
              <a:avLst/>
            </a:prstGeom>
          </p:spPr>
          <p:txBody>
            <a:bodyPr wrap="square">
              <a:spAutoFit/>
            </a:bodyPr>
            <a:lstStyle/>
            <a:p>
              <a:pPr fontAlgn="ctr"/>
              <a:r>
                <a:rPr lang="zh-CN" altLang="zh-CN" sz="1400" dirty="0"/>
                <a:t>（</a:t>
              </a:r>
              <a:r>
                <a:rPr lang="en-US" altLang="zh-CN" sz="1400" dirty="0"/>
                <a:t>1</a:t>
              </a:r>
              <a:r>
                <a:rPr lang="zh-CN" altLang="zh-CN" sz="1400" dirty="0"/>
                <a:t>）每个数据样本均是由一</a:t>
              </a:r>
              <a:r>
                <a:rPr lang="zh-CN" altLang="zh-CN" sz="1400" dirty="0" smtClean="0"/>
                <a:t>个</a:t>
              </a:r>
              <a:r>
                <a:rPr lang="en-US" altLang="zh-CN" sz="1400" i="1" dirty="0" smtClean="0"/>
                <a:t>n </a:t>
              </a:r>
              <a:r>
                <a:rPr lang="zh-CN" altLang="zh-CN" sz="1400" dirty="0" smtClean="0"/>
                <a:t>维</a:t>
              </a:r>
              <a:r>
                <a:rPr lang="zh-CN" altLang="zh-CN" sz="1400" dirty="0"/>
                <a:t>特征向量</a:t>
              </a:r>
              <a:r>
                <a:rPr lang="en-US" altLang="zh-CN" sz="1400" dirty="0"/>
                <a:t> </a:t>
              </a:r>
              <a:r>
                <a:rPr lang="en-US" altLang="zh-CN" sz="1400" dirty="0" smtClean="0"/>
                <a:t>                           </a:t>
              </a:r>
              <a:r>
                <a:rPr lang="zh-CN" altLang="zh-CN" sz="1400" dirty="0" smtClean="0"/>
                <a:t>表示</a:t>
              </a:r>
              <a:r>
                <a:rPr lang="zh-CN" altLang="zh-CN" sz="1400" dirty="0"/>
                <a:t>，分别描述其</a:t>
              </a:r>
              <a:r>
                <a:rPr lang="en-US" altLang="zh-CN" sz="1400" i="1" dirty="0" smtClean="0"/>
                <a:t>n </a:t>
              </a:r>
              <a:r>
                <a:rPr lang="zh-CN" altLang="zh-CN" sz="1400" dirty="0" smtClean="0"/>
                <a:t>个属性</a:t>
              </a:r>
              <a:endParaRPr lang="en-US" altLang="zh-CN" sz="1400" dirty="0" smtClean="0"/>
            </a:p>
            <a:p>
              <a:pPr fontAlgn="ctr"/>
              <a:r>
                <a:rPr lang="zh-CN" altLang="zh-CN" sz="1400" dirty="0" smtClean="0"/>
                <a:t>的</a:t>
              </a:r>
              <a:r>
                <a:rPr lang="zh-CN" altLang="zh-CN" sz="1400" dirty="0"/>
                <a:t>具体取值</a:t>
              </a:r>
              <a:r>
                <a:rPr lang="zh-CN" altLang="zh-CN" sz="1400" dirty="0" smtClean="0"/>
                <a:t>。</a:t>
              </a:r>
              <a:endParaRPr lang="en-US" altLang="zh-CN" sz="1400" dirty="0" smtClean="0"/>
            </a:p>
            <a:p>
              <a:pPr fontAlgn="ctr"/>
              <a:endParaRPr lang="en-US" altLang="zh-CN" sz="500" dirty="0" smtClean="0"/>
            </a:p>
            <a:p>
              <a:pPr fontAlgn="ctr"/>
              <a:endParaRPr lang="en-US" altLang="zh-CN" sz="500" dirty="0" smtClean="0"/>
            </a:p>
          </p:txBody>
        </p:sp>
        <p:graphicFrame>
          <p:nvGraphicFramePr>
            <p:cNvPr id="27" name="对象 26"/>
            <p:cNvGraphicFramePr>
              <a:graphicFrameLocks noChangeAspect="1"/>
            </p:cNvGraphicFramePr>
            <p:nvPr/>
          </p:nvGraphicFramePr>
          <p:xfrm>
            <a:off x="4076700" y="3209848"/>
            <a:ext cx="1428750" cy="293762"/>
          </p:xfrm>
          <a:graphic>
            <a:graphicData uri="http://schemas.openxmlformats.org/presentationml/2006/ole">
              <mc:AlternateContent xmlns:mc="http://schemas.openxmlformats.org/markup-compatibility/2006">
                <mc:Choice xmlns:v="urn:schemas-microsoft-com:vml" Requires="v">
                  <p:oleObj spid="_x0000_s11837" name="" r:id="rId7" imgW="1028065" imgH="215900" progId="Equation.DSMT4">
                    <p:embed/>
                  </p:oleObj>
                </mc:Choice>
                <mc:Fallback>
                  <p:oleObj name="" r:id="rId7" imgW="1028065" imgH="21590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6700" y="3209848"/>
                          <a:ext cx="1428750" cy="293762"/>
                        </a:xfrm>
                        <a:prstGeom prst="rect">
                          <a:avLst/>
                        </a:prstGeom>
                        <a:noFill/>
                      </p:spPr>
                    </p:pic>
                  </p:oleObj>
                </mc:Fallback>
              </mc:AlternateContent>
            </a:graphicData>
          </a:graphic>
        </p:graphicFrame>
        <p:graphicFrame>
          <p:nvGraphicFramePr>
            <p:cNvPr id="31" name="对象 30"/>
            <p:cNvGraphicFramePr>
              <a:graphicFrameLocks noChangeAspect="1"/>
            </p:cNvGraphicFramePr>
            <p:nvPr/>
          </p:nvGraphicFramePr>
          <p:xfrm>
            <a:off x="7660638" y="3183324"/>
            <a:ext cx="1036523" cy="312737"/>
          </p:xfrm>
          <a:graphic>
            <a:graphicData uri="http://schemas.openxmlformats.org/presentationml/2006/ole">
              <mc:AlternateContent xmlns:mc="http://schemas.openxmlformats.org/markup-compatibility/2006">
                <mc:Choice xmlns:v="urn:schemas-microsoft-com:vml" Requires="v">
                  <p:oleObj spid="_x0000_s11838" name="" r:id="rId9" imgW="698500" imgH="203200" progId="Equation.DSMT4">
                    <p:embed/>
                  </p:oleObj>
                </mc:Choice>
                <mc:Fallback>
                  <p:oleObj name="" r:id="rId9" imgW="698500" imgH="203200" progId="Equation.DSMT4">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0638" y="3183324"/>
                          <a:ext cx="1036523" cy="312737"/>
                        </a:xfrm>
                        <a:prstGeom prst="rect">
                          <a:avLst/>
                        </a:prstGeom>
                        <a:noFill/>
                      </p:spPr>
                    </p:pic>
                  </p:oleObj>
                </mc:Fallback>
              </mc:AlternateContent>
            </a:graphicData>
          </a:graphic>
        </p:graphicFrame>
      </p:grpSp>
      <p:sp>
        <p:nvSpPr>
          <p:cNvPr id="81"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82" name="27 Imagen"/>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85" name="Imagen 27">
            <a:hlinkClick r:id="" action="ppaction://hlinkshowjump?jump=nextslide"/>
          </p:cNvPr>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Imagen 28">
            <a:hlinkClick r:id="" action="ppaction://hlinkshowjump?jump=previousslide"/>
          </p:cNvPr>
          <p:cNvPicPr>
            <a:picLocks noChangeAspect="1" noChangeArrowheads="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57" name="文本框 40"/>
          <p:cNvSpPr txBox="1"/>
          <p:nvPr/>
        </p:nvSpPr>
        <p:spPr>
          <a:xfrm>
            <a:off x="399253" y="828381"/>
            <a:ext cx="2890535" cy="369332"/>
          </a:xfrm>
          <a:prstGeom prst="rect">
            <a:avLst/>
          </a:prstGeom>
          <a:noFill/>
        </p:spPr>
        <p:txBody>
          <a:bodyPr wrap="none" rtlCol="0">
            <a:spAutoFit/>
          </a:bodyPr>
          <a:lstStyle/>
          <a:p>
            <a:r>
              <a:rPr lang="en-US" altLang="zh-CN" b="1" dirty="0" smtClean="0">
                <a:solidFill>
                  <a:srgbClr val="3D89BC"/>
                </a:solidFill>
              </a:rPr>
              <a:t>3.2.1 </a:t>
            </a:r>
            <a:r>
              <a:rPr lang="zh-CN" altLang="zh-CN" b="1" dirty="0" smtClean="0">
                <a:solidFill>
                  <a:srgbClr val="3D89BC"/>
                </a:solidFill>
              </a:rPr>
              <a:t>贝</a:t>
            </a:r>
            <a:r>
              <a:rPr lang="zh-CN" altLang="zh-CN" b="1" dirty="0">
                <a:solidFill>
                  <a:srgbClr val="3D89BC"/>
                </a:solidFill>
              </a:rPr>
              <a:t>叶斯决策与分类器</a:t>
            </a:r>
            <a:endParaRPr lang="zh-CN" altLang="zh-CN" b="1" dirty="0">
              <a:solidFill>
                <a:srgbClr val="3D89BC"/>
              </a:solidFill>
            </a:endParaRPr>
          </a:p>
        </p:txBody>
      </p:sp>
      <p:sp>
        <p:nvSpPr>
          <p:cNvPr id="59" name="椭圆 58"/>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矩形 31"/>
          <p:cNvSpPr/>
          <p:nvPr/>
        </p:nvSpPr>
        <p:spPr>
          <a:xfrm>
            <a:off x="540013" y="1267092"/>
            <a:ext cx="1542410" cy="338554"/>
          </a:xfrm>
          <a:prstGeom prst="rect">
            <a:avLst/>
          </a:prstGeom>
        </p:spPr>
        <p:txBody>
          <a:bodyPr wrap="none">
            <a:spAutoFit/>
          </a:bodyPr>
          <a:lstStyle/>
          <a:p>
            <a:r>
              <a:rPr lang="en-US" altLang="zh-CN" sz="1600" b="1" dirty="0" smtClean="0"/>
              <a:t>4</a:t>
            </a:r>
            <a:r>
              <a:rPr lang="zh-CN" altLang="zh-CN" sz="1600" b="1" dirty="0"/>
              <a:t>．全概率公式</a:t>
            </a:r>
            <a:endParaRPr lang="zh-CN" altLang="zh-CN" sz="1600" b="1" dirty="0"/>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7" name="Rectangle 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矩形 12"/>
          <p:cNvSpPr/>
          <p:nvPr/>
        </p:nvSpPr>
        <p:spPr>
          <a:xfrm>
            <a:off x="508958" y="1723459"/>
            <a:ext cx="8075577" cy="3708708"/>
          </a:xfrm>
          <a:prstGeom prst="rect">
            <a:avLst/>
          </a:prstGeom>
        </p:spPr>
        <p:txBody>
          <a:bodyPr wrap="square">
            <a:spAutoFit/>
          </a:bodyPr>
          <a:lstStyle/>
          <a:p>
            <a:pPr fontAlgn="ctr"/>
            <a:endParaRPr lang="en-US" altLang="zh-CN" sz="500" dirty="0" smtClean="0"/>
          </a:p>
          <a:p>
            <a:pPr fontAlgn="ctr"/>
            <a:endParaRPr lang="en-US" altLang="zh-CN" sz="500" dirty="0" smtClean="0"/>
          </a:p>
          <a:p>
            <a:pPr fontAlgn="ctr"/>
            <a:endParaRPr lang="en-US" altLang="zh-CN" sz="500" dirty="0" smtClean="0"/>
          </a:p>
          <a:p>
            <a:pPr fontAlgn="ctr"/>
            <a:endParaRPr lang="en-US" altLang="zh-CN" sz="500" dirty="0" smtClean="0"/>
          </a:p>
          <a:p>
            <a:pPr fontAlgn="ctr"/>
            <a:endParaRPr lang="en-US" altLang="zh-CN" sz="500" dirty="0" smtClean="0"/>
          </a:p>
          <a:p>
            <a:pPr fontAlgn="ctr"/>
            <a:endParaRPr lang="en-US" altLang="zh-CN" sz="500" dirty="0" smtClean="0"/>
          </a:p>
          <a:p>
            <a:pPr fontAlgn="ctr"/>
            <a:endParaRPr lang="en-US" altLang="zh-CN" sz="500" dirty="0" smtClean="0"/>
          </a:p>
          <a:p>
            <a:r>
              <a:rPr lang="zh-CN" altLang="zh-CN" sz="1400" dirty="0" smtClean="0"/>
              <a:t>（</a:t>
            </a:r>
            <a:r>
              <a:rPr lang="en-US" altLang="zh-CN" sz="1400" dirty="0"/>
              <a:t>2</a:t>
            </a:r>
            <a:r>
              <a:rPr lang="zh-CN" altLang="zh-CN" sz="1400" dirty="0"/>
              <a:t>）假设共有</a:t>
            </a:r>
            <a:r>
              <a:rPr lang="en-US" altLang="zh-CN" sz="1400" i="1" dirty="0" smtClean="0"/>
              <a:t>m </a:t>
            </a:r>
            <a:r>
              <a:rPr lang="zh-CN" altLang="zh-CN" sz="1400" dirty="0" smtClean="0"/>
              <a:t>个</a:t>
            </a:r>
            <a:r>
              <a:rPr lang="zh-CN" altLang="zh-CN" sz="1400" dirty="0"/>
              <a:t>不同类别</a:t>
            </a:r>
            <a:r>
              <a:rPr lang="zh-CN" altLang="zh-CN" sz="1400" dirty="0" smtClean="0"/>
              <a:t>，</a:t>
            </a:r>
            <a:r>
              <a:rPr lang="en-US" altLang="zh-CN" sz="1400" dirty="0" smtClean="0"/>
              <a:t>                    </a:t>
            </a:r>
            <a:r>
              <a:rPr lang="zh-CN" altLang="zh-CN" sz="1400" dirty="0"/>
              <a:t>。给定一个未知类别的数据样本</a:t>
            </a:r>
            <a:r>
              <a:rPr lang="en-US" altLang="zh-CN" sz="1400" i="1" dirty="0"/>
              <a:t>X</a:t>
            </a:r>
            <a:r>
              <a:rPr lang="zh-CN" altLang="zh-CN" sz="1400" dirty="0"/>
              <a:t>（没有类别号），分类器预测属于</a:t>
            </a:r>
            <a:r>
              <a:rPr lang="en-US" altLang="zh-CN" sz="1400" i="1" dirty="0" smtClean="0"/>
              <a:t>X </a:t>
            </a:r>
            <a:r>
              <a:rPr lang="zh-CN" altLang="zh-CN" sz="1400" dirty="0" smtClean="0"/>
              <a:t>后验概率</a:t>
            </a:r>
            <a:r>
              <a:rPr lang="zh-CN" altLang="zh-CN" sz="1400" dirty="0"/>
              <a:t>最大的那个类别。也就是说，朴素贝叶斯分类器将未知类别的样本</a:t>
            </a:r>
            <a:r>
              <a:rPr lang="en-US" altLang="zh-CN" sz="1400" i="1" dirty="0" smtClean="0"/>
              <a:t>X  </a:t>
            </a:r>
            <a:r>
              <a:rPr lang="zh-CN" altLang="zh-CN" sz="1400" dirty="0" smtClean="0"/>
              <a:t>归属</a:t>
            </a:r>
            <a:r>
              <a:rPr lang="zh-CN" altLang="zh-CN" sz="1400" dirty="0"/>
              <a:t>到类别</a:t>
            </a:r>
            <a:r>
              <a:rPr lang="en-US" altLang="zh-CN" sz="1400" dirty="0"/>
              <a:t> </a:t>
            </a:r>
            <a:r>
              <a:rPr lang="en-US" altLang="zh-CN" sz="1400" dirty="0" smtClean="0"/>
              <a:t>    </a:t>
            </a:r>
            <a:r>
              <a:rPr lang="zh-CN" altLang="zh-CN" sz="1400" dirty="0" smtClean="0"/>
              <a:t>，当且仅当</a:t>
            </a:r>
            <a:r>
              <a:rPr lang="en-US" altLang="zh-CN" sz="1400" dirty="0" smtClean="0"/>
              <a:t>                                                      </a:t>
            </a:r>
            <a:r>
              <a:rPr lang="zh-CN" altLang="zh-CN" sz="1400" dirty="0" smtClean="0"/>
              <a:t>。</a:t>
            </a:r>
            <a:endParaRPr lang="en-US" altLang="zh-CN" sz="1400" dirty="0" smtClean="0"/>
          </a:p>
          <a:p>
            <a:endParaRPr lang="en-US" altLang="zh-CN" sz="1400" dirty="0"/>
          </a:p>
          <a:p>
            <a:endParaRPr lang="en-US" altLang="zh-CN" sz="1400" dirty="0"/>
          </a:p>
          <a:p>
            <a:endParaRPr lang="zh-CN" altLang="zh-CN" sz="600" dirty="0"/>
          </a:p>
          <a:p>
            <a:pPr fontAlgn="ctr"/>
            <a:r>
              <a:rPr lang="zh-CN" altLang="zh-CN" sz="1400" dirty="0" smtClean="0"/>
              <a:t>也就是</a:t>
            </a:r>
            <a:r>
              <a:rPr lang="en-US" altLang="zh-CN" sz="1400" dirty="0" smtClean="0"/>
              <a:t>               </a:t>
            </a:r>
            <a:r>
              <a:rPr lang="zh-CN" altLang="zh-CN" sz="1400" dirty="0" smtClean="0"/>
              <a:t>最大</a:t>
            </a:r>
            <a:r>
              <a:rPr lang="zh-CN" altLang="zh-CN" sz="1400" dirty="0"/>
              <a:t>。其中</a:t>
            </a:r>
            <a:r>
              <a:rPr lang="zh-CN" altLang="zh-CN" sz="1400" dirty="0" smtClean="0"/>
              <a:t>类别</a:t>
            </a:r>
            <a:r>
              <a:rPr lang="en-US" altLang="zh-CN" sz="1400" dirty="0" smtClean="0"/>
              <a:t>     </a:t>
            </a:r>
            <a:r>
              <a:rPr lang="zh-CN" altLang="zh-CN" sz="1400" dirty="0"/>
              <a:t>就称为最大后验概率的假设。</a:t>
            </a:r>
            <a:r>
              <a:rPr lang="zh-CN" altLang="zh-CN" sz="1400" dirty="0" smtClean="0"/>
              <a:t>根据</a:t>
            </a:r>
            <a:r>
              <a:rPr lang="zh-CN" altLang="en-US" sz="1400" dirty="0" smtClean="0"/>
              <a:t>贝叶斯</a:t>
            </a:r>
            <a:r>
              <a:rPr lang="zh-CN" altLang="zh-CN" sz="1400" dirty="0" smtClean="0"/>
              <a:t>公式可</a:t>
            </a:r>
            <a:r>
              <a:rPr lang="zh-CN" altLang="zh-CN" sz="1400" dirty="0"/>
              <a:t>得</a:t>
            </a:r>
            <a:r>
              <a:rPr lang="zh-CN" altLang="zh-CN" sz="1400" dirty="0" smtClean="0"/>
              <a:t>：</a:t>
            </a:r>
            <a:endParaRPr lang="en-US" altLang="zh-CN" sz="1400" dirty="0" smtClean="0"/>
          </a:p>
          <a:p>
            <a:pPr fontAlgn="ctr"/>
            <a:endParaRPr lang="en-US" altLang="zh-CN" sz="1400" dirty="0"/>
          </a:p>
          <a:p>
            <a:pPr fontAlgn="ctr"/>
            <a:endParaRPr lang="en-US" altLang="zh-CN" sz="1400" dirty="0" smtClean="0"/>
          </a:p>
          <a:p>
            <a:pPr fontAlgn="ctr"/>
            <a:endParaRPr lang="en-US" altLang="zh-CN" sz="200" dirty="0" smtClean="0"/>
          </a:p>
          <a:p>
            <a:pPr fontAlgn="ctr"/>
            <a:endParaRPr lang="en-US" altLang="zh-CN" sz="200" dirty="0"/>
          </a:p>
          <a:p>
            <a:pPr fontAlgn="ctr"/>
            <a:endParaRPr lang="en-US" altLang="zh-CN" sz="200" dirty="0" smtClean="0"/>
          </a:p>
          <a:p>
            <a:pPr fontAlgn="ctr"/>
            <a:endParaRPr lang="en-US" altLang="zh-CN" sz="200" dirty="0"/>
          </a:p>
          <a:p>
            <a:pPr fontAlgn="ctr"/>
            <a:endParaRPr lang="en-US" altLang="zh-CN" sz="200" dirty="0" smtClean="0"/>
          </a:p>
          <a:p>
            <a:pPr fontAlgn="ctr"/>
            <a:endParaRPr lang="zh-CN" altLang="zh-CN" sz="200" dirty="0"/>
          </a:p>
          <a:p>
            <a:pPr fontAlgn="ctr"/>
            <a:endParaRPr lang="en-US" altLang="zh-CN" sz="1400" dirty="0" smtClean="0"/>
          </a:p>
          <a:p>
            <a:pPr fontAlgn="ctr"/>
            <a:r>
              <a:rPr lang="zh-CN" altLang="zh-CN" sz="1400" dirty="0" smtClean="0"/>
              <a:t>（</a:t>
            </a:r>
            <a:r>
              <a:rPr lang="en-US" altLang="zh-CN" sz="1400" dirty="0"/>
              <a:t>3</a:t>
            </a:r>
            <a:r>
              <a:rPr lang="zh-CN" altLang="zh-CN" sz="1400" dirty="0"/>
              <a:t>）</a:t>
            </a:r>
            <a:r>
              <a:rPr lang="zh-CN" altLang="zh-CN" sz="1400" dirty="0" smtClean="0"/>
              <a:t>由于</a:t>
            </a:r>
            <a:r>
              <a:rPr lang="en-US" altLang="zh-CN" sz="1400" dirty="0" smtClean="0"/>
              <a:t>           </a:t>
            </a:r>
            <a:r>
              <a:rPr lang="zh-CN" altLang="zh-CN" sz="1400" dirty="0" smtClean="0"/>
              <a:t>对于</a:t>
            </a:r>
            <a:r>
              <a:rPr lang="zh-CN" altLang="zh-CN" sz="1400" dirty="0"/>
              <a:t>所有的类别均是相同的，因此，只需</a:t>
            </a:r>
            <a:r>
              <a:rPr lang="zh-CN" altLang="zh-CN" sz="1400" dirty="0" smtClean="0"/>
              <a:t>要</a:t>
            </a:r>
            <a:r>
              <a:rPr lang="en-US" altLang="zh-CN" sz="1400" dirty="0" smtClean="0"/>
              <a:t>                         </a:t>
            </a:r>
            <a:r>
              <a:rPr lang="zh-CN" altLang="zh-CN" sz="1400" dirty="0" smtClean="0"/>
              <a:t>取</a:t>
            </a:r>
            <a:r>
              <a:rPr lang="zh-CN" altLang="zh-CN" sz="1400" dirty="0"/>
              <a:t>最大即可。由于类别的先验概率是未知的，则通常假定类别出现概率相同，</a:t>
            </a:r>
            <a:r>
              <a:rPr lang="zh-CN" altLang="zh-CN" sz="1400" dirty="0" smtClean="0"/>
              <a:t>即</a:t>
            </a:r>
            <a:r>
              <a:rPr lang="en-US" altLang="zh-CN" sz="1400" dirty="0" smtClean="0"/>
              <a:t>                                          </a:t>
            </a:r>
            <a:r>
              <a:rPr lang="zh-CN" altLang="zh-CN" sz="1400" dirty="0"/>
              <a:t>。这样对于式</a:t>
            </a:r>
            <a:r>
              <a:rPr lang="zh-CN" altLang="zh-CN" sz="1200" dirty="0"/>
              <a:t>（</a:t>
            </a:r>
            <a:r>
              <a:rPr lang="en-US" altLang="zh-CN" sz="1200" dirty="0"/>
              <a:t>3-4</a:t>
            </a:r>
            <a:r>
              <a:rPr lang="zh-CN" altLang="zh-CN" sz="1200" dirty="0"/>
              <a:t>）</a:t>
            </a:r>
            <a:r>
              <a:rPr lang="zh-CN" altLang="zh-CN" sz="1400" dirty="0"/>
              <a:t>取最大转换成只需</a:t>
            </a:r>
            <a:r>
              <a:rPr lang="zh-CN" altLang="zh-CN" sz="1400" dirty="0" smtClean="0"/>
              <a:t>要求</a:t>
            </a:r>
            <a:r>
              <a:rPr lang="en-US" altLang="zh-CN" sz="1400" dirty="0" smtClean="0"/>
              <a:t>              </a:t>
            </a:r>
            <a:r>
              <a:rPr lang="zh-CN" altLang="zh-CN" sz="1400" dirty="0" smtClean="0"/>
              <a:t>最大</a:t>
            </a:r>
            <a:r>
              <a:rPr lang="zh-CN" altLang="zh-CN" sz="1400" dirty="0"/>
              <a:t>。而类别的先验概率一般可以</a:t>
            </a:r>
            <a:r>
              <a:rPr lang="zh-CN" altLang="zh-CN" sz="1400" dirty="0" smtClean="0"/>
              <a:t>通过</a:t>
            </a:r>
            <a:r>
              <a:rPr lang="en-US" altLang="zh-CN" sz="1400" dirty="0" smtClean="0"/>
              <a:t>                       </a:t>
            </a:r>
            <a:r>
              <a:rPr lang="zh-CN" altLang="zh-CN" sz="1400" dirty="0" smtClean="0"/>
              <a:t>公式</a:t>
            </a:r>
            <a:r>
              <a:rPr lang="zh-CN" altLang="zh-CN" sz="1400" dirty="0"/>
              <a:t>进行估算，其中</a:t>
            </a:r>
            <a:r>
              <a:rPr lang="zh-CN" altLang="zh-CN" sz="1400" dirty="0" smtClean="0"/>
              <a:t>，</a:t>
            </a:r>
            <a:r>
              <a:rPr lang="en-US" altLang="zh-CN" sz="1400" dirty="0" smtClean="0"/>
              <a:t>     </a:t>
            </a:r>
            <a:r>
              <a:rPr lang="zh-CN" altLang="zh-CN" sz="1400" dirty="0" smtClean="0"/>
              <a:t>为</a:t>
            </a:r>
            <a:r>
              <a:rPr lang="zh-CN" altLang="zh-CN" sz="1400" dirty="0"/>
              <a:t>训练样本集合中</a:t>
            </a:r>
            <a:r>
              <a:rPr lang="zh-CN" altLang="zh-CN" sz="1400" dirty="0" smtClean="0"/>
              <a:t>类别</a:t>
            </a:r>
            <a:r>
              <a:rPr lang="en-US" altLang="zh-CN" sz="1400" dirty="0" smtClean="0"/>
              <a:t>      </a:t>
            </a:r>
            <a:r>
              <a:rPr lang="zh-CN" altLang="zh-CN" sz="1400" dirty="0"/>
              <a:t>的个数，</a:t>
            </a:r>
            <a:r>
              <a:rPr lang="en-US" altLang="zh-CN" sz="1400" i="1" dirty="0" smtClean="0"/>
              <a:t>s </a:t>
            </a:r>
            <a:r>
              <a:rPr lang="zh-CN" altLang="zh-CN" sz="1400" dirty="0" smtClean="0"/>
              <a:t>为</a:t>
            </a:r>
            <a:r>
              <a:rPr lang="zh-CN" altLang="zh-CN" sz="1400" dirty="0"/>
              <a:t>整个训练样本集合的大小</a:t>
            </a:r>
            <a:r>
              <a:rPr lang="zh-CN" altLang="zh-CN" sz="1400" dirty="0" smtClean="0"/>
              <a:t>。</a:t>
            </a:r>
            <a:endParaRPr lang="zh-CN" altLang="zh-CN" sz="1400" dirty="0"/>
          </a:p>
        </p:txBody>
      </p:sp>
      <p:graphicFrame>
        <p:nvGraphicFramePr>
          <p:cNvPr id="41" name="对象 40"/>
          <p:cNvGraphicFramePr>
            <a:graphicFrameLocks noChangeAspect="1"/>
          </p:cNvGraphicFramePr>
          <p:nvPr/>
        </p:nvGraphicFramePr>
        <p:xfrm>
          <a:off x="3076017" y="2276243"/>
          <a:ext cx="1003712" cy="296299"/>
        </p:xfrm>
        <a:graphic>
          <a:graphicData uri="http://schemas.openxmlformats.org/presentationml/2006/ole">
            <mc:AlternateContent xmlns:mc="http://schemas.openxmlformats.org/markup-compatibility/2006">
              <mc:Choice xmlns:v="urn:schemas-microsoft-com:vml" Requires="v">
                <p:oleObj spid="_x0000_s21734" name="" r:id="rId1" imgW="736600" imgH="203200" progId="Equation.DSMT4">
                  <p:embed/>
                </p:oleObj>
              </mc:Choice>
              <mc:Fallback>
                <p:oleObj name="" r:id="rId1" imgW="736600" imgH="203200" progId="Equation.DSMT4">
                  <p:embed/>
                  <p:pic>
                    <p:nvPicPr>
                      <p:cNvPr id="0" name="图片 217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017" y="2276243"/>
                        <a:ext cx="1003712" cy="296299"/>
                      </a:xfrm>
                      <a:prstGeom prst="rect">
                        <a:avLst/>
                      </a:prstGeom>
                      <a:noFill/>
                    </p:spPr>
                  </p:pic>
                </p:oleObj>
              </mc:Fallback>
            </mc:AlternateContent>
          </a:graphicData>
        </a:graphic>
      </p:graphicFrame>
      <p:graphicFrame>
        <p:nvGraphicFramePr>
          <p:cNvPr id="50" name="对象 49"/>
          <p:cNvGraphicFramePr>
            <a:graphicFrameLocks noChangeAspect="1"/>
          </p:cNvGraphicFramePr>
          <p:nvPr/>
        </p:nvGraphicFramePr>
        <p:xfrm>
          <a:off x="793604" y="2704868"/>
          <a:ext cx="247650" cy="320488"/>
        </p:xfrm>
        <a:graphic>
          <a:graphicData uri="http://schemas.openxmlformats.org/presentationml/2006/ole">
            <mc:AlternateContent xmlns:mc="http://schemas.openxmlformats.org/markup-compatibility/2006">
              <mc:Choice xmlns:v="urn:schemas-microsoft-com:vml" Requires="v">
                <p:oleObj spid="_x0000_s21735" name="" r:id="rId3" imgW="165100" imgH="203200" progId="Equation.DSMT4">
                  <p:embed/>
                </p:oleObj>
              </mc:Choice>
              <mc:Fallback>
                <p:oleObj name="" r:id="rId3" imgW="165100" imgH="203200" progId="Equation.DSMT4">
                  <p:embed/>
                  <p:pic>
                    <p:nvPicPr>
                      <p:cNvPr id="0" name="图片 217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604" y="2704868"/>
                        <a:ext cx="247650" cy="320488"/>
                      </a:xfrm>
                      <a:prstGeom prst="rect">
                        <a:avLst/>
                      </a:prstGeom>
                      <a:noFill/>
                    </p:spPr>
                  </p:pic>
                </p:oleObj>
              </mc:Fallback>
            </mc:AlternateContent>
          </a:graphicData>
        </a:graphic>
      </p:graphicFrame>
      <p:graphicFrame>
        <p:nvGraphicFramePr>
          <p:cNvPr id="52" name="对象 51"/>
          <p:cNvGraphicFramePr>
            <a:graphicFrameLocks noChangeAspect="1"/>
          </p:cNvGraphicFramePr>
          <p:nvPr/>
        </p:nvGraphicFramePr>
        <p:xfrm>
          <a:off x="1950023" y="2695342"/>
          <a:ext cx="2767188" cy="352425"/>
        </p:xfrm>
        <a:graphic>
          <a:graphicData uri="http://schemas.openxmlformats.org/presentationml/2006/ole">
            <mc:AlternateContent xmlns:mc="http://schemas.openxmlformats.org/markup-compatibility/2006">
              <mc:Choice xmlns:v="urn:schemas-microsoft-com:vml" Requires="v">
                <p:oleObj spid="_x0000_s21736" name="" r:id="rId5" imgW="2019300" imgH="254000" progId="Equation.DSMT4">
                  <p:embed/>
                </p:oleObj>
              </mc:Choice>
              <mc:Fallback>
                <p:oleObj name="" r:id="rId5" imgW="2019300" imgH="254000" progId="Equation.DSMT4">
                  <p:embed/>
                  <p:pic>
                    <p:nvPicPr>
                      <p:cNvPr id="0" name="图片 217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0023" y="2695342"/>
                        <a:ext cx="2767188" cy="352425"/>
                      </a:xfrm>
                      <a:prstGeom prst="rect">
                        <a:avLst/>
                      </a:prstGeom>
                      <a:noFill/>
                    </p:spPr>
                  </p:pic>
                </p:oleObj>
              </mc:Fallback>
            </mc:AlternateContent>
          </a:graphicData>
        </a:graphic>
      </p:graphicFrame>
      <p:graphicFrame>
        <p:nvGraphicFramePr>
          <p:cNvPr id="64" name="对象 63"/>
          <p:cNvGraphicFramePr>
            <a:graphicFrameLocks noChangeAspect="1"/>
          </p:cNvGraphicFramePr>
          <p:nvPr/>
        </p:nvGraphicFramePr>
        <p:xfrm>
          <a:off x="1157166" y="3452148"/>
          <a:ext cx="753341" cy="276225"/>
        </p:xfrm>
        <a:graphic>
          <a:graphicData uri="http://schemas.openxmlformats.org/presentationml/2006/ole">
            <mc:AlternateContent xmlns:mc="http://schemas.openxmlformats.org/markup-compatibility/2006">
              <mc:Choice xmlns:v="urn:schemas-microsoft-com:vml" Requires="v">
                <p:oleObj spid="_x0000_s21737" name="" r:id="rId7" imgW="571500" imgH="215900" progId="Equation.DSMT4">
                  <p:embed/>
                </p:oleObj>
              </mc:Choice>
              <mc:Fallback>
                <p:oleObj name="" r:id="rId7" imgW="571500" imgH="215900" progId="Equation.DSMT4">
                  <p:embed/>
                  <p:pic>
                    <p:nvPicPr>
                      <p:cNvPr id="0" name="图片 217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166" y="3452148"/>
                        <a:ext cx="753341" cy="276225"/>
                      </a:xfrm>
                      <a:prstGeom prst="rect">
                        <a:avLst/>
                      </a:prstGeom>
                      <a:noFill/>
                    </p:spPr>
                  </p:pic>
                </p:oleObj>
              </mc:Fallback>
            </mc:AlternateContent>
          </a:graphicData>
        </a:graphic>
      </p:graphicFrame>
      <p:graphicFrame>
        <p:nvGraphicFramePr>
          <p:cNvPr id="65" name="对象 64"/>
          <p:cNvGraphicFramePr>
            <a:graphicFrameLocks noChangeAspect="1"/>
          </p:cNvGraphicFramePr>
          <p:nvPr/>
        </p:nvGraphicFramePr>
        <p:xfrm>
          <a:off x="3165456" y="3423574"/>
          <a:ext cx="247650" cy="320675"/>
        </p:xfrm>
        <a:graphic>
          <a:graphicData uri="http://schemas.openxmlformats.org/presentationml/2006/ole">
            <mc:AlternateContent xmlns:mc="http://schemas.openxmlformats.org/markup-compatibility/2006">
              <mc:Choice xmlns:v="urn:schemas-microsoft-com:vml" Requires="v">
                <p:oleObj spid="_x0000_s21738" name="" r:id="rId9" imgW="165100" imgH="203200" progId="Equation.DSMT4">
                  <p:embed/>
                </p:oleObj>
              </mc:Choice>
              <mc:Fallback>
                <p:oleObj name="" r:id="rId9" imgW="165100" imgH="203200" progId="Equation.DSMT4">
                  <p:embed/>
                  <p:pic>
                    <p:nvPicPr>
                      <p:cNvPr id="0" name="图片 217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5456" y="3423574"/>
                        <a:ext cx="247650" cy="320675"/>
                      </a:xfrm>
                      <a:prstGeom prst="rect">
                        <a:avLst/>
                      </a:prstGeom>
                      <a:noFill/>
                      <a:ln>
                        <a:noFill/>
                      </a:ln>
                    </p:spPr>
                  </p:pic>
                </p:oleObj>
              </mc:Fallback>
            </mc:AlternateContent>
          </a:graphicData>
        </a:graphic>
      </p:graphicFrame>
      <p:pic>
        <p:nvPicPr>
          <p:cNvPr id="11289" name="图片 21"/>
          <p:cNvPicPr>
            <a:picLocks noChangeAspect="1" noChangeArrowheads="1"/>
          </p:cNvPicPr>
          <p:nvPr/>
        </p:nvPicPr>
        <p:blipFill rotWithShape="1">
          <a:blip r:embed="rId10">
            <a:extLst>
              <a:ext uri="{BEBA8EAE-BF5A-486C-A8C5-ECC9F3942E4B}">
                <a14:imgProps xmlns:a14="http://schemas.microsoft.com/office/drawing/2010/main">
                  <a14:imgLayer r:embed="rId11">
                    <a14:imgEffect>
                      <a14:brightnessContrast bright="-5000"/>
                    </a14:imgEffect>
                  </a14:imgLayer>
                </a14:imgProps>
              </a:ext>
              <a:ext uri="{28A0092B-C50C-407E-A947-70E740481C1C}">
                <a14:useLocalDpi xmlns:a14="http://schemas.microsoft.com/office/drawing/2010/main" val="0"/>
              </a:ext>
            </a:extLst>
          </a:blip>
          <a:srcRect b="13462"/>
          <a:stretch>
            <a:fillRect/>
          </a:stretch>
        </p:blipFill>
        <p:spPr bwMode="auto">
          <a:xfrm>
            <a:off x="591479" y="3728374"/>
            <a:ext cx="1752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7" name="对象 66"/>
          <p:cNvGraphicFramePr>
            <a:graphicFrameLocks noChangeAspect="1"/>
          </p:cNvGraphicFramePr>
          <p:nvPr/>
        </p:nvGraphicFramePr>
        <p:xfrm>
          <a:off x="1431780" y="4479692"/>
          <a:ext cx="522716" cy="302625"/>
        </p:xfrm>
        <a:graphic>
          <a:graphicData uri="http://schemas.openxmlformats.org/presentationml/2006/ole">
            <mc:AlternateContent xmlns:mc="http://schemas.openxmlformats.org/markup-compatibility/2006">
              <mc:Choice xmlns:v="urn:schemas-microsoft-com:vml" Requires="v">
                <p:oleObj spid="_x0000_s21739" name="" r:id="rId12" imgW="368300" imgH="215900" progId="Equation.DSMT4">
                  <p:embed/>
                </p:oleObj>
              </mc:Choice>
              <mc:Fallback>
                <p:oleObj name="" r:id="rId12" imgW="368300" imgH="215900" progId="Equation.DSMT4">
                  <p:embed/>
                  <p:pic>
                    <p:nvPicPr>
                      <p:cNvPr id="0" name="图片 217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31780" y="4479692"/>
                        <a:ext cx="522716" cy="302625"/>
                      </a:xfrm>
                      <a:prstGeom prst="rect">
                        <a:avLst/>
                      </a:prstGeom>
                      <a:noFill/>
                    </p:spPr>
                  </p:pic>
                </p:oleObj>
              </mc:Fallback>
            </mc:AlternateContent>
          </a:graphicData>
        </a:graphic>
      </p:graphicFrame>
      <p:graphicFrame>
        <p:nvGraphicFramePr>
          <p:cNvPr id="69" name="对象 68"/>
          <p:cNvGraphicFramePr>
            <a:graphicFrameLocks noChangeAspect="1"/>
          </p:cNvGraphicFramePr>
          <p:nvPr/>
        </p:nvGraphicFramePr>
        <p:xfrm>
          <a:off x="5394179" y="4477517"/>
          <a:ext cx="1259898" cy="285750"/>
        </p:xfrm>
        <a:graphic>
          <a:graphicData uri="http://schemas.openxmlformats.org/presentationml/2006/ole">
            <mc:AlternateContent xmlns:mc="http://schemas.openxmlformats.org/markup-compatibility/2006">
              <mc:Choice xmlns:v="urn:schemas-microsoft-com:vml" Requires="v">
                <p:oleObj spid="_x0000_s21740" name="" r:id="rId14" imgW="913765" imgH="215900" progId="Equation.DSMT4">
                  <p:embed/>
                </p:oleObj>
              </mc:Choice>
              <mc:Fallback>
                <p:oleObj name="" r:id="rId14" imgW="913765" imgH="215900" progId="Equation.DSMT4">
                  <p:embed/>
                  <p:pic>
                    <p:nvPicPr>
                      <p:cNvPr id="0" name="图片 2173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4179" y="4477517"/>
                        <a:ext cx="1259898" cy="285750"/>
                      </a:xfrm>
                      <a:prstGeom prst="rect">
                        <a:avLst/>
                      </a:prstGeom>
                      <a:noFill/>
                    </p:spPr>
                  </p:pic>
                </p:oleObj>
              </mc:Fallback>
            </mc:AlternateContent>
          </a:graphicData>
        </a:graphic>
      </p:graphicFrame>
      <p:graphicFrame>
        <p:nvGraphicFramePr>
          <p:cNvPr id="71" name="对象 70"/>
          <p:cNvGraphicFramePr>
            <a:graphicFrameLocks noChangeAspect="1"/>
          </p:cNvGraphicFramePr>
          <p:nvPr/>
        </p:nvGraphicFramePr>
        <p:xfrm>
          <a:off x="5054349" y="4696492"/>
          <a:ext cx="2140056" cy="276949"/>
        </p:xfrm>
        <a:graphic>
          <a:graphicData uri="http://schemas.openxmlformats.org/presentationml/2006/ole">
            <mc:AlternateContent xmlns:mc="http://schemas.openxmlformats.org/markup-compatibility/2006">
              <mc:Choice xmlns:v="urn:schemas-microsoft-com:vml" Requires="v">
                <p:oleObj spid="_x0000_s21741" name="" r:id="rId16" imgW="1612900" imgH="215900" progId="Equation.DSMT4">
                  <p:embed/>
                </p:oleObj>
              </mc:Choice>
              <mc:Fallback>
                <p:oleObj name="" r:id="rId16" imgW="1612900" imgH="215900" progId="Equation.DSMT4">
                  <p:embed/>
                  <p:pic>
                    <p:nvPicPr>
                      <p:cNvPr id="0" name="图片 2174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54349" y="4696492"/>
                        <a:ext cx="2140056" cy="276949"/>
                      </a:xfrm>
                      <a:prstGeom prst="rect">
                        <a:avLst/>
                      </a:prstGeom>
                      <a:noFill/>
                    </p:spPr>
                  </p:pic>
                </p:oleObj>
              </mc:Fallback>
            </mc:AlternateContent>
          </a:graphicData>
        </a:graphic>
      </p:graphicFrame>
      <p:sp>
        <p:nvSpPr>
          <p:cNvPr id="72" name="矩形 71"/>
          <p:cNvSpPr/>
          <p:nvPr/>
        </p:nvSpPr>
        <p:spPr>
          <a:xfrm>
            <a:off x="2286929" y="3743733"/>
            <a:ext cx="784189" cy="276999"/>
          </a:xfrm>
          <a:prstGeom prst="rect">
            <a:avLst/>
          </a:prstGeom>
        </p:spPr>
        <p:txBody>
          <a:bodyPr wrap="none">
            <a:spAutoFit/>
          </a:bodyPr>
          <a:lstStyle/>
          <a:p>
            <a:r>
              <a:rPr lang="zh-CN" altLang="zh-CN" sz="1200" dirty="0"/>
              <a:t>（</a:t>
            </a:r>
            <a:r>
              <a:rPr lang="en-US" altLang="zh-CN" sz="1200" dirty="0"/>
              <a:t>3-4</a:t>
            </a:r>
            <a:r>
              <a:rPr lang="zh-CN" altLang="zh-CN" sz="1200" dirty="0"/>
              <a:t>）</a:t>
            </a:r>
            <a:r>
              <a:rPr lang="en-US" altLang="zh-CN" sz="1200" dirty="0"/>
              <a:t> </a:t>
            </a:r>
            <a:endParaRPr lang="zh-CN" altLang="zh-CN" sz="1200" dirty="0"/>
          </a:p>
        </p:txBody>
      </p:sp>
      <p:graphicFrame>
        <p:nvGraphicFramePr>
          <p:cNvPr id="74" name="对象 73"/>
          <p:cNvGraphicFramePr>
            <a:graphicFrameLocks noChangeAspect="1"/>
          </p:cNvGraphicFramePr>
          <p:nvPr/>
        </p:nvGraphicFramePr>
        <p:xfrm>
          <a:off x="2959480" y="4925191"/>
          <a:ext cx="701386" cy="257175"/>
        </p:xfrm>
        <a:graphic>
          <a:graphicData uri="http://schemas.openxmlformats.org/presentationml/2006/ole">
            <mc:AlternateContent xmlns:mc="http://schemas.openxmlformats.org/markup-compatibility/2006">
              <mc:Choice xmlns:v="urn:schemas-microsoft-com:vml" Requires="v">
                <p:oleObj spid="_x0000_s21742" name="" r:id="rId18" imgW="571500" imgH="215900" progId="Equation.DSMT4">
                  <p:embed/>
                </p:oleObj>
              </mc:Choice>
              <mc:Fallback>
                <p:oleObj name="" r:id="rId18" imgW="571500" imgH="215900" progId="Equation.DSMT4">
                  <p:embed/>
                  <p:pic>
                    <p:nvPicPr>
                      <p:cNvPr id="0" name="图片 217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959480" y="4925191"/>
                        <a:ext cx="701386" cy="257175"/>
                      </a:xfrm>
                      <a:prstGeom prst="rect">
                        <a:avLst/>
                      </a:prstGeom>
                      <a:noFill/>
                    </p:spPr>
                  </p:pic>
                </p:oleObj>
              </mc:Fallback>
            </mc:AlternateContent>
          </a:graphicData>
        </a:graphic>
      </p:graphicFrame>
      <p:graphicFrame>
        <p:nvGraphicFramePr>
          <p:cNvPr id="76" name="对象 75"/>
          <p:cNvGraphicFramePr>
            <a:graphicFrameLocks noChangeAspect="1"/>
          </p:cNvGraphicFramePr>
          <p:nvPr/>
        </p:nvGraphicFramePr>
        <p:xfrm>
          <a:off x="6795157" y="4869485"/>
          <a:ext cx="1018372" cy="361950"/>
        </p:xfrm>
        <a:graphic>
          <a:graphicData uri="http://schemas.openxmlformats.org/presentationml/2006/ole">
            <mc:AlternateContent xmlns:mc="http://schemas.openxmlformats.org/markup-compatibility/2006">
              <mc:Choice xmlns:v="urn:schemas-microsoft-com:vml" Requires="v">
                <p:oleObj spid="_x0000_s21743" name="" r:id="rId20" imgW="635000" imgH="355600" progId="Equation.DSMT4">
                  <p:embed/>
                </p:oleObj>
              </mc:Choice>
              <mc:Fallback>
                <p:oleObj name="" r:id="rId20" imgW="635000" imgH="355600" progId="Equation.DSMT4">
                  <p:embed/>
                  <p:pic>
                    <p:nvPicPr>
                      <p:cNvPr id="0" name="图片 2174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95157" y="4869485"/>
                        <a:ext cx="1018372" cy="361950"/>
                      </a:xfrm>
                      <a:prstGeom prst="rect">
                        <a:avLst/>
                      </a:prstGeom>
                      <a:noFill/>
                    </p:spPr>
                  </p:pic>
                </p:oleObj>
              </mc:Fallback>
            </mc:AlternateContent>
          </a:graphicData>
        </a:graphic>
      </p:graphicFrame>
      <p:graphicFrame>
        <p:nvGraphicFramePr>
          <p:cNvPr id="78" name="对象 77"/>
          <p:cNvGraphicFramePr>
            <a:graphicFrameLocks noChangeAspect="1"/>
          </p:cNvGraphicFramePr>
          <p:nvPr/>
        </p:nvGraphicFramePr>
        <p:xfrm>
          <a:off x="1845248" y="5049017"/>
          <a:ext cx="196783" cy="333018"/>
        </p:xfrm>
        <a:graphic>
          <a:graphicData uri="http://schemas.openxmlformats.org/presentationml/2006/ole">
            <mc:AlternateContent xmlns:mc="http://schemas.openxmlformats.org/markup-compatibility/2006">
              <mc:Choice xmlns:v="urn:schemas-microsoft-com:vml" Requires="v">
                <p:oleObj spid="_x0000_s21744" name="" r:id="rId22" imgW="127000" imgH="203200" progId="Equation.DSMT4">
                  <p:embed/>
                </p:oleObj>
              </mc:Choice>
              <mc:Fallback>
                <p:oleObj name="" r:id="rId22" imgW="127000" imgH="203200" progId="Equation.DSMT4">
                  <p:embed/>
                  <p:pic>
                    <p:nvPicPr>
                      <p:cNvPr id="0" name="图片 2174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45248" y="5049017"/>
                        <a:ext cx="196783" cy="333018"/>
                      </a:xfrm>
                      <a:prstGeom prst="rect">
                        <a:avLst/>
                      </a:prstGeom>
                      <a:noFill/>
                    </p:spPr>
                  </p:pic>
                </p:oleObj>
              </mc:Fallback>
            </mc:AlternateContent>
          </a:graphicData>
        </a:graphic>
      </p:graphicFrame>
      <p:graphicFrame>
        <p:nvGraphicFramePr>
          <p:cNvPr id="79" name="对象 78"/>
          <p:cNvGraphicFramePr>
            <a:graphicFrameLocks noChangeAspect="1"/>
          </p:cNvGraphicFramePr>
          <p:nvPr/>
        </p:nvGraphicFramePr>
        <p:xfrm>
          <a:off x="3898754" y="5108985"/>
          <a:ext cx="247650" cy="320675"/>
        </p:xfrm>
        <a:graphic>
          <a:graphicData uri="http://schemas.openxmlformats.org/presentationml/2006/ole">
            <mc:AlternateContent xmlns:mc="http://schemas.openxmlformats.org/markup-compatibility/2006">
              <mc:Choice xmlns:v="urn:schemas-microsoft-com:vml" Requires="v">
                <p:oleObj spid="_x0000_s21745" name="" r:id="rId24" imgW="165100" imgH="203200" progId="Equation.DSMT4">
                  <p:embed/>
                </p:oleObj>
              </mc:Choice>
              <mc:Fallback>
                <p:oleObj name="" r:id="rId24" imgW="165100" imgH="203200" progId="Equation.DSMT4">
                  <p:embed/>
                  <p:pic>
                    <p:nvPicPr>
                      <p:cNvPr id="0" name="图片 217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754" y="5108985"/>
                        <a:ext cx="247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1"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82" name="27 Imagen"/>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85" name="Imagen 27">
            <a:hlinkClick r:id="" action="ppaction://hlinkshowjump?jump=nextslide"/>
          </p:cNvPr>
          <p:cNvPicPr>
            <a:picLocks noChangeAspect="1" noChangeArrowheads="1"/>
          </p:cNvPicPr>
          <p:nvPr/>
        </p:nvPicPr>
        <p:blipFill>
          <a:blip r:embed="rId2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Imagen 28">
            <a:hlinkClick r:id="" action="ppaction://hlinkshowjump?jump=previousslide"/>
          </p:cNvPr>
          <p:cNvPicPr>
            <a:picLocks noChangeAspect="1" noChangeArrowheads="1"/>
          </p:cNvPicPr>
          <p:nvPr/>
        </p:nvPicPr>
        <p:blipFill>
          <a:blip r:embed="rId2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61" name="文本框 40"/>
          <p:cNvSpPr txBox="1"/>
          <p:nvPr/>
        </p:nvSpPr>
        <p:spPr>
          <a:xfrm>
            <a:off x="399253" y="828381"/>
            <a:ext cx="2890535" cy="369332"/>
          </a:xfrm>
          <a:prstGeom prst="rect">
            <a:avLst/>
          </a:prstGeom>
          <a:noFill/>
        </p:spPr>
        <p:txBody>
          <a:bodyPr wrap="none" rtlCol="0">
            <a:spAutoFit/>
          </a:bodyPr>
          <a:lstStyle/>
          <a:p>
            <a:r>
              <a:rPr lang="en-US" altLang="zh-CN" b="1" dirty="0" smtClean="0">
                <a:solidFill>
                  <a:srgbClr val="3D89BC"/>
                </a:solidFill>
              </a:rPr>
              <a:t>3.2.1 </a:t>
            </a:r>
            <a:r>
              <a:rPr lang="zh-CN" altLang="zh-CN" b="1" dirty="0" smtClean="0">
                <a:solidFill>
                  <a:srgbClr val="3D89BC"/>
                </a:solidFill>
              </a:rPr>
              <a:t>贝</a:t>
            </a:r>
            <a:r>
              <a:rPr lang="zh-CN" altLang="zh-CN" b="1" dirty="0">
                <a:solidFill>
                  <a:srgbClr val="3D89BC"/>
                </a:solidFill>
              </a:rPr>
              <a:t>叶斯决策与分类器</a:t>
            </a:r>
            <a:endParaRPr lang="zh-CN" altLang="zh-CN" b="1" dirty="0">
              <a:solidFill>
                <a:srgbClr val="3D89BC"/>
              </a:solidFill>
            </a:endParaRPr>
          </a:p>
        </p:txBody>
      </p:sp>
      <p:sp>
        <p:nvSpPr>
          <p:cNvPr id="62" name="椭圆 61"/>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矩形 31"/>
          <p:cNvSpPr/>
          <p:nvPr/>
        </p:nvSpPr>
        <p:spPr>
          <a:xfrm>
            <a:off x="540013" y="1267092"/>
            <a:ext cx="1542410" cy="338554"/>
          </a:xfrm>
          <a:prstGeom prst="rect">
            <a:avLst/>
          </a:prstGeom>
        </p:spPr>
        <p:txBody>
          <a:bodyPr wrap="none">
            <a:spAutoFit/>
          </a:bodyPr>
          <a:lstStyle/>
          <a:p>
            <a:r>
              <a:rPr lang="en-US" altLang="zh-CN" sz="1600" b="1" dirty="0" smtClean="0"/>
              <a:t>4</a:t>
            </a:r>
            <a:r>
              <a:rPr lang="zh-CN" altLang="zh-CN" sz="1600" b="1" dirty="0"/>
              <a:t>．全概率公式</a:t>
            </a:r>
            <a:endParaRPr lang="zh-CN" altLang="zh-CN" sz="1600" b="1" dirty="0"/>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 name="矩形 12"/>
          <p:cNvSpPr/>
          <p:nvPr/>
        </p:nvSpPr>
        <p:spPr>
          <a:xfrm>
            <a:off x="473338" y="1749795"/>
            <a:ext cx="8075577" cy="4585871"/>
          </a:xfrm>
          <a:prstGeom prst="rect">
            <a:avLst/>
          </a:prstGeom>
        </p:spPr>
        <p:txBody>
          <a:bodyPr wrap="square">
            <a:spAutoFit/>
          </a:bodyPr>
          <a:lstStyle/>
          <a:p>
            <a:pPr fontAlgn="ctr"/>
            <a:r>
              <a:rPr lang="zh-CN" altLang="zh-CN" sz="1400" dirty="0" smtClean="0"/>
              <a:t>（</a:t>
            </a:r>
            <a:r>
              <a:rPr lang="en-US" altLang="zh-CN" sz="1400" dirty="0"/>
              <a:t>4</a:t>
            </a:r>
            <a:r>
              <a:rPr lang="zh-CN" altLang="zh-CN" sz="1400" dirty="0"/>
              <a:t>）根据所给定包含多个属性的数据集，直接</a:t>
            </a:r>
            <a:r>
              <a:rPr lang="zh-CN" altLang="zh-CN" sz="1400" dirty="0" smtClean="0"/>
              <a:t>计算</a:t>
            </a:r>
            <a:r>
              <a:rPr lang="en-US" altLang="zh-CN" sz="1400" dirty="0" smtClean="0"/>
              <a:t>                </a:t>
            </a:r>
            <a:r>
              <a:rPr lang="zh-CN" altLang="zh-CN" sz="1400" dirty="0" smtClean="0"/>
              <a:t>的</a:t>
            </a:r>
            <a:r>
              <a:rPr lang="zh-CN" altLang="zh-CN" sz="1400" dirty="0"/>
              <a:t>运算量非常大。为实现</a:t>
            </a:r>
            <a:r>
              <a:rPr lang="zh-CN" altLang="zh-CN" sz="1400" dirty="0" smtClean="0"/>
              <a:t>对</a:t>
            </a:r>
            <a:endParaRPr lang="en-US" altLang="zh-CN" sz="1400" dirty="0" smtClean="0"/>
          </a:p>
          <a:p>
            <a:pPr fontAlgn="ctr"/>
            <a:r>
              <a:rPr lang="zh-CN" altLang="zh-CN" sz="1400" dirty="0" smtClean="0"/>
              <a:t>的</a:t>
            </a:r>
            <a:r>
              <a:rPr lang="zh-CN" altLang="zh-CN" sz="1400" dirty="0"/>
              <a:t>有效估算，朴素贝叶斯分类器通常都假设各类别是相互独立的，即各属性间不存在依赖关系，其取值是相互独立的</a:t>
            </a:r>
            <a:r>
              <a:rPr lang="zh-CN" altLang="zh-CN" sz="1400" dirty="0" smtClean="0"/>
              <a:t>。</a:t>
            </a:r>
            <a:endParaRPr lang="en-US" altLang="zh-CN" sz="1400" dirty="0" smtClean="0"/>
          </a:p>
          <a:p>
            <a:pPr fontAlgn="ctr"/>
            <a:endParaRPr lang="en-US" altLang="zh-CN" sz="1400" dirty="0" smtClean="0"/>
          </a:p>
          <a:p>
            <a:pPr fontAlgn="ctr"/>
            <a:endParaRPr lang="en-US" altLang="zh-CN" sz="1400" dirty="0"/>
          </a:p>
          <a:p>
            <a:pPr fontAlgn="ctr"/>
            <a:endParaRPr lang="en-US" altLang="zh-CN" sz="1400" dirty="0" smtClean="0"/>
          </a:p>
          <a:p>
            <a:pPr fontAlgn="ctr"/>
            <a:r>
              <a:rPr lang="zh-CN" altLang="zh-CN" sz="1400" dirty="0" smtClean="0"/>
              <a:t>可以</a:t>
            </a:r>
            <a:r>
              <a:rPr lang="zh-CN" altLang="zh-CN" sz="1400" dirty="0"/>
              <a:t>根据训练数据样本</a:t>
            </a:r>
            <a:r>
              <a:rPr lang="zh-CN" altLang="zh-CN" sz="1400" dirty="0" smtClean="0"/>
              <a:t>估算</a:t>
            </a:r>
            <a:r>
              <a:rPr lang="en-US" altLang="zh-CN" sz="1400" dirty="0" smtClean="0"/>
              <a:t>                                                    </a:t>
            </a:r>
            <a:r>
              <a:rPr lang="zh-CN" altLang="zh-CN" sz="1400" dirty="0" smtClean="0"/>
              <a:t>的</a:t>
            </a:r>
            <a:r>
              <a:rPr lang="zh-CN" altLang="zh-CN" sz="1400" dirty="0"/>
              <a:t>值。</a:t>
            </a:r>
            <a:endParaRPr lang="zh-CN" altLang="zh-CN" sz="1400" dirty="0"/>
          </a:p>
          <a:p>
            <a:pPr fontAlgn="ctr"/>
            <a:r>
              <a:rPr lang="zh-CN" altLang="zh-CN" sz="1400" dirty="0" smtClean="0"/>
              <a:t>如果</a:t>
            </a:r>
            <a:r>
              <a:rPr lang="en-US" altLang="zh-CN" sz="1400" dirty="0" smtClean="0"/>
              <a:t>      </a:t>
            </a:r>
            <a:r>
              <a:rPr lang="zh-CN" altLang="zh-CN" sz="1400" dirty="0" smtClean="0"/>
              <a:t>是</a:t>
            </a:r>
            <a:r>
              <a:rPr lang="zh-CN" altLang="zh-CN" sz="1400" dirty="0"/>
              <a:t>分类属性，</a:t>
            </a:r>
            <a:r>
              <a:rPr lang="zh-CN" altLang="zh-CN" sz="1400" dirty="0" smtClean="0"/>
              <a:t>则</a:t>
            </a:r>
            <a:r>
              <a:rPr lang="en-US" altLang="zh-CN" sz="1400" dirty="0" smtClean="0"/>
              <a:t>                           </a:t>
            </a:r>
            <a:r>
              <a:rPr lang="zh-CN" altLang="zh-CN" sz="1400" dirty="0" smtClean="0"/>
              <a:t>；其中</a:t>
            </a:r>
            <a:r>
              <a:rPr lang="en-US" altLang="zh-CN" sz="1400" dirty="0" smtClean="0"/>
              <a:t>     </a:t>
            </a:r>
            <a:r>
              <a:rPr lang="zh-CN" altLang="zh-CN" sz="1400" dirty="0"/>
              <a:t>是在</a:t>
            </a:r>
            <a:r>
              <a:rPr lang="zh-CN" altLang="zh-CN" sz="1400" dirty="0" smtClean="0"/>
              <a:t>属性</a:t>
            </a:r>
            <a:r>
              <a:rPr lang="en-US" altLang="zh-CN" sz="1400" dirty="0" smtClean="0"/>
              <a:t>    </a:t>
            </a:r>
            <a:r>
              <a:rPr lang="zh-CN" altLang="zh-CN" sz="1400" dirty="0" smtClean="0"/>
              <a:t>上</a:t>
            </a:r>
            <a:r>
              <a:rPr lang="zh-CN" altLang="zh-CN" sz="1400" dirty="0"/>
              <a:t>具有值</a:t>
            </a:r>
            <a:r>
              <a:rPr lang="en-US" altLang="zh-CN" sz="1400" dirty="0"/>
              <a:t> </a:t>
            </a:r>
            <a:r>
              <a:rPr lang="en-US" altLang="zh-CN" sz="1400" dirty="0" smtClean="0"/>
              <a:t>     </a:t>
            </a:r>
            <a:r>
              <a:rPr lang="zh-CN" altLang="zh-CN" sz="1400" dirty="0" smtClean="0"/>
              <a:t>的</a:t>
            </a:r>
            <a:r>
              <a:rPr lang="zh-CN" altLang="zh-CN" sz="1400" dirty="0"/>
              <a:t>类</a:t>
            </a:r>
            <a:r>
              <a:rPr lang="en-US" altLang="zh-CN" sz="1400" dirty="0"/>
              <a:t> </a:t>
            </a:r>
            <a:r>
              <a:rPr lang="en-US" altLang="zh-CN" sz="1400" dirty="0" smtClean="0"/>
              <a:t>    </a:t>
            </a:r>
            <a:r>
              <a:rPr lang="zh-CN" altLang="zh-CN" sz="1400" dirty="0" smtClean="0"/>
              <a:t>的</a:t>
            </a:r>
            <a:r>
              <a:rPr lang="zh-CN" altLang="zh-CN" sz="1400" dirty="0"/>
              <a:t>训练样本数，而</a:t>
            </a:r>
            <a:r>
              <a:rPr lang="en-US" altLang="zh-CN" sz="1400" dirty="0"/>
              <a:t> </a:t>
            </a:r>
            <a:r>
              <a:rPr lang="en-US" altLang="zh-CN" sz="1400" dirty="0" smtClean="0"/>
              <a:t>    </a:t>
            </a:r>
            <a:r>
              <a:rPr lang="zh-CN" altLang="zh-CN" sz="1400" dirty="0" smtClean="0"/>
              <a:t>是</a:t>
            </a:r>
            <a:r>
              <a:rPr lang="en-US" altLang="zh-CN" sz="1400" dirty="0" smtClean="0"/>
              <a:t>    </a:t>
            </a:r>
            <a:r>
              <a:rPr lang="zh-CN" altLang="zh-CN" sz="1400" dirty="0"/>
              <a:t>中的训练样本数。</a:t>
            </a:r>
            <a:endParaRPr lang="zh-CN" altLang="zh-CN" sz="1400" dirty="0"/>
          </a:p>
          <a:p>
            <a:pPr fontAlgn="ctr"/>
            <a:r>
              <a:rPr lang="zh-CN" altLang="zh-CN" sz="1400" dirty="0"/>
              <a:t>如果</a:t>
            </a:r>
            <a:r>
              <a:rPr lang="en-US" altLang="zh-CN" sz="1400" dirty="0"/>
              <a:t> </a:t>
            </a:r>
            <a:r>
              <a:rPr lang="en-US" altLang="zh-CN" sz="1400" dirty="0" smtClean="0"/>
              <a:t>    </a:t>
            </a:r>
            <a:r>
              <a:rPr lang="zh-CN" altLang="zh-CN" sz="1400" dirty="0" smtClean="0"/>
              <a:t>是</a:t>
            </a:r>
            <a:r>
              <a:rPr lang="zh-CN" altLang="zh-CN" sz="1400" dirty="0"/>
              <a:t>连续值属性，则通常假定该属性服从高斯分布。</a:t>
            </a:r>
            <a:r>
              <a:rPr lang="zh-CN" altLang="zh-CN" sz="1400" dirty="0" smtClean="0"/>
              <a:t>因而</a:t>
            </a:r>
            <a:endParaRPr lang="zh-CN" altLang="zh-CN" sz="1400" dirty="0"/>
          </a:p>
          <a:p>
            <a:r>
              <a:rPr lang="en-US" altLang="zh-CN" sz="1400" dirty="0"/>
              <a:t>                  </a:t>
            </a:r>
            <a:endParaRPr lang="en-US" altLang="zh-CN" sz="1400" dirty="0" smtClean="0"/>
          </a:p>
          <a:p>
            <a:r>
              <a:rPr lang="en-US" altLang="zh-CN" sz="1400" dirty="0" smtClean="0"/>
              <a:t>                                                               </a:t>
            </a:r>
            <a:r>
              <a:rPr lang="zh-CN" altLang="zh-CN" sz="1200" dirty="0" smtClean="0"/>
              <a:t>（</a:t>
            </a:r>
            <a:r>
              <a:rPr lang="en-US" altLang="zh-CN" sz="1200" dirty="0"/>
              <a:t>3-6</a:t>
            </a:r>
            <a:r>
              <a:rPr lang="zh-CN" altLang="zh-CN" sz="1200" dirty="0" smtClean="0"/>
              <a:t>）</a:t>
            </a:r>
            <a:endParaRPr lang="en-US" altLang="zh-CN" sz="1200" dirty="0" smtClean="0"/>
          </a:p>
          <a:p>
            <a:endParaRPr lang="en-US" altLang="zh-CN" sz="1400" dirty="0" smtClean="0"/>
          </a:p>
          <a:p>
            <a:pPr fontAlgn="ctr"/>
            <a:endParaRPr lang="en-US" altLang="zh-CN" sz="1400" dirty="0" smtClean="0"/>
          </a:p>
          <a:p>
            <a:pPr fontAlgn="ctr"/>
            <a:r>
              <a:rPr lang="zh-CN" altLang="zh-CN" sz="1400" dirty="0" smtClean="0"/>
              <a:t>给定类</a:t>
            </a:r>
            <a:r>
              <a:rPr lang="en-US" altLang="zh-CN" sz="1400" dirty="0" smtClean="0"/>
              <a:t>     </a:t>
            </a:r>
            <a:r>
              <a:rPr lang="zh-CN" altLang="zh-CN" sz="1400" dirty="0" smtClean="0"/>
              <a:t>的</a:t>
            </a:r>
            <a:r>
              <a:rPr lang="zh-CN" altLang="zh-CN" sz="1400" dirty="0"/>
              <a:t>训练样本属性</a:t>
            </a:r>
            <a:r>
              <a:rPr lang="en-US" altLang="zh-CN" sz="1400" dirty="0"/>
              <a:t> </a:t>
            </a:r>
            <a:r>
              <a:rPr lang="en-US" altLang="zh-CN" sz="1400" dirty="0" smtClean="0"/>
              <a:t>     </a:t>
            </a:r>
            <a:r>
              <a:rPr lang="zh-CN" altLang="zh-CN" sz="1400" dirty="0" smtClean="0"/>
              <a:t>的</a:t>
            </a:r>
            <a:r>
              <a:rPr lang="zh-CN" altLang="zh-CN" sz="1400" dirty="0"/>
              <a:t>值</a:t>
            </a:r>
            <a:r>
              <a:rPr lang="zh-CN" altLang="zh-CN" sz="1400" dirty="0" smtClean="0"/>
              <a:t>，</a:t>
            </a:r>
            <a:r>
              <a:rPr lang="en-US" altLang="zh-CN" sz="1400" dirty="0" smtClean="0"/>
              <a:t>                       </a:t>
            </a:r>
            <a:r>
              <a:rPr lang="zh-CN" altLang="zh-CN" sz="1400" dirty="0" smtClean="0"/>
              <a:t>是属性</a:t>
            </a:r>
            <a:r>
              <a:rPr lang="en-US" altLang="zh-CN" sz="1400" dirty="0" smtClean="0"/>
              <a:t>     </a:t>
            </a:r>
            <a:r>
              <a:rPr lang="zh-CN" altLang="zh-CN" sz="1400" dirty="0"/>
              <a:t>的高斯密度函数，</a:t>
            </a:r>
            <a:r>
              <a:rPr lang="en-US" altLang="zh-CN" sz="1400" dirty="0"/>
              <a:t> </a:t>
            </a:r>
            <a:r>
              <a:rPr lang="en-US" altLang="zh-CN" sz="1400" dirty="0" smtClean="0"/>
              <a:t>   </a:t>
            </a:r>
            <a:r>
              <a:rPr lang="zh-CN" altLang="zh-CN" sz="1400" dirty="0" smtClean="0"/>
              <a:t>，</a:t>
            </a:r>
            <a:r>
              <a:rPr lang="en-US" altLang="zh-CN" sz="1400" dirty="0" smtClean="0"/>
              <a:t>     </a:t>
            </a:r>
            <a:r>
              <a:rPr lang="zh-CN" altLang="zh-CN" sz="1400" dirty="0"/>
              <a:t>分别为均值和方差</a:t>
            </a:r>
            <a:r>
              <a:rPr lang="zh-CN" altLang="zh-CN" sz="1400" dirty="0" smtClean="0"/>
              <a:t>。</a:t>
            </a:r>
            <a:endParaRPr lang="en-US" altLang="zh-CN" sz="1400" dirty="0" smtClean="0"/>
          </a:p>
          <a:p>
            <a:pPr fontAlgn="ctr"/>
            <a:endParaRPr lang="zh-CN" altLang="zh-CN" sz="1000" dirty="0"/>
          </a:p>
          <a:p>
            <a:r>
              <a:rPr lang="zh-CN" altLang="zh-CN" sz="1400" dirty="0"/>
              <a:t>（</a:t>
            </a:r>
            <a:r>
              <a:rPr lang="en-US" altLang="zh-CN" sz="1400" dirty="0"/>
              <a:t>5</a:t>
            </a:r>
            <a:r>
              <a:rPr lang="zh-CN" altLang="zh-CN" sz="1400" dirty="0"/>
              <a:t>）为预测一个未知样本</a:t>
            </a:r>
            <a:r>
              <a:rPr lang="en-US" altLang="zh-CN" sz="1400" i="1" dirty="0" smtClean="0"/>
              <a:t>X </a:t>
            </a:r>
            <a:r>
              <a:rPr lang="zh-CN" altLang="zh-CN" sz="1400" dirty="0" smtClean="0"/>
              <a:t>的</a:t>
            </a:r>
            <a:r>
              <a:rPr lang="zh-CN" altLang="zh-CN" sz="1400" dirty="0"/>
              <a:t>类别，可对每个类别</a:t>
            </a:r>
            <a:r>
              <a:rPr lang="en-US" altLang="zh-CN" sz="1400" dirty="0"/>
              <a:t> </a:t>
            </a:r>
            <a:r>
              <a:rPr lang="en-US" altLang="zh-CN" sz="1400" dirty="0" smtClean="0"/>
              <a:t>     </a:t>
            </a:r>
            <a:r>
              <a:rPr lang="zh-CN" altLang="zh-CN" sz="1400" dirty="0" smtClean="0"/>
              <a:t>估算</a:t>
            </a:r>
            <a:r>
              <a:rPr lang="zh-CN" altLang="zh-CN" sz="1400" dirty="0"/>
              <a:t>相应</a:t>
            </a:r>
            <a:r>
              <a:rPr lang="zh-CN" altLang="zh-CN" sz="1400" dirty="0" smtClean="0"/>
              <a:t>的</a:t>
            </a:r>
            <a:r>
              <a:rPr lang="en-US" altLang="zh-CN" sz="1400" dirty="0" smtClean="0"/>
              <a:t>                          </a:t>
            </a:r>
            <a:r>
              <a:rPr lang="zh-CN" altLang="zh-CN" sz="1400" dirty="0" smtClean="0"/>
              <a:t>。</a:t>
            </a:r>
            <a:r>
              <a:rPr lang="zh-CN" altLang="zh-CN" sz="1400" dirty="0"/>
              <a:t>样本</a:t>
            </a:r>
            <a:r>
              <a:rPr lang="en-US" altLang="zh-CN" sz="1400" i="1" dirty="0" smtClean="0"/>
              <a:t>X  </a:t>
            </a:r>
            <a:r>
              <a:rPr lang="zh-CN" altLang="zh-CN" sz="1400" dirty="0" smtClean="0"/>
              <a:t>归属类别</a:t>
            </a:r>
            <a:r>
              <a:rPr lang="en-US" altLang="zh-CN" sz="1400" dirty="0" smtClean="0"/>
              <a:t>    </a:t>
            </a:r>
            <a:r>
              <a:rPr lang="zh-CN" altLang="zh-CN" sz="1400" dirty="0" smtClean="0"/>
              <a:t>当且仅当</a:t>
            </a:r>
            <a:r>
              <a:rPr lang="en-US" altLang="zh-CN" sz="1400" dirty="0" smtClean="0"/>
              <a:t>                                                           </a:t>
            </a:r>
            <a:r>
              <a:rPr lang="zh-CN" altLang="zh-CN" sz="1400" dirty="0" smtClean="0"/>
              <a:t>，即</a:t>
            </a:r>
            <a:r>
              <a:rPr lang="en-US" altLang="zh-CN" sz="1400" i="1" dirty="0" smtClean="0"/>
              <a:t>X </a:t>
            </a:r>
            <a:r>
              <a:rPr lang="zh-CN" altLang="zh-CN" sz="1400" dirty="0" smtClean="0"/>
              <a:t>属于</a:t>
            </a:r>
            <a:r>
              <a:rPr lang="en-US" altLang="zh-CN" sz="1400" dirty="0" smtClean="0"/>
              <a:t>                        </a:t>
            </a:r>
            <a:r>
              <a:rPr lang="zh-CN" altLang="zh-CN" sz="1400" dirty="0" smtClean="0"/>
              <a:t>为</a:t>
            </a:r>
            <a:r>
              <a:rPr lang="zh-CN" altLang="zh-CN" sz="1400" dirty="0"/>
              <a:t>最大的</a:t>
            </a:r>
            <a:r>
              <a:rPr lang="zh-CN" altLang="zh-CN" sz="1400" dirty="0" smtClean="0"/>
              <a:t>类</a:t>
            </a:r>
            <a:r>
              <a:rPr lang="en-US" altLang="zh-CN" sz="1400" dirty="0" smtClean="0"/>
              <a:t>     </a:t>
            </a:r>
            <a:r>
              <a:rPr lang="zh-CN" altLang="zh-CN" sz="1400" dirty="0"/>
              <a:t>。</a:t>
            </a:r>
            <a:endParaRPr lang="zh-CN" altLang="zh-CN" sz="1400" dirty="0"/>
          </a:p>
          <a:p>
            <a:endParaRPr lang="zh-CN" altLang="zh-CN" sz="1400" dirty="0"/>
          </a:p>
          <a:p>
            <a:endParaRPr lang="zh-CN" altLang="en-US" sz="1600" dirty="0"/>
          </a:p>
        </p:txBody>
      </p:sp>
      <p:graphicFrame>
        <p:nvGraphicFramePr>
          <p:cNvPr id="14" name="对象 13"/>
          <p:cNvGraphicFramePr>
            <a:graphicFrameLocks noChangeAspect="1"/>
          </p:cNvGraphicFramePr>
          <p:nvPr/>
        </p:nvGraphicFramePr>
        <p:xfrm>
          <a:off x="4638674" y="1749795"/>
          <a:ext cx="771525" cy="282893"/>
        </p:xfrm>
        <a:graphic>
          <a:graphicData uri="http://schemas.openxmlformats.org/presentationml/2006/ole">
            <mc:AlternateContent xmlns:mc="http://schemas.openxmlformats.org/markup-compatibility/2006">
              <mc:Choice xmlns:v="urn:schemas-microsoft-com:vml" Requires="v">
                <p:oleObj spid="_x0000_s22718" name="" r:id="rId1" imgW="571500" imgH="215900" progId="Equation.DSMT4">
                  <p:embed/>
                </p:oleObj>
              </mc:Choice>
              <mc:Fallback>
                <p:oleObj name="" r:id="rId1" imgW="571500" imgH="2159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4" y="1749795"/>
                        <a:ext cx="771525" cy="282893"/>
                      </a:xfrm>
                      <a:prstGeom prst="rect">
                        <a:avLst/>
                      </a:prstGeom>
                      <a:noFill/>
                    </p:spPr>
                  </p:pic>
                </p:oleObj>
              </mc:Fallback>
            </mc:AlternateContent>
          </a:graphicData>
        </a:graphic>
      </p:graphicFrame>
      <p:graphicFrame>
        <p:nvGraphicFramePr>
          <p:cNvPr id="16" name="对象 15"/>
          <p:cNvGraphicFramePr>
            <a:graphicFrameLocks noChangeAspect="1"/>
          </p:cNvGraphicFramePr>
          <p:nvPr/>
        </p:nvGraphicFramePr>
        <p:xfrm>
          <a:off x="7581900" y="1768845"/>
          <a:ext cx="771525" cy="284162"/>
        </p:xfrm>
        <a:graphic>
          <a:graphicData uri="http://schemas.openxmlformats.org/presentationml/2006/ole">
            <mc:AlternateContent xmlns:mc="http://schemas.openxmlformats.org/markup-compatibility/2006">
              <mc:Choice xmlns:v="urn:schemas-microsoft-com:vml" Requires="v">
                <p:oleObj spid="_x0000_s22719" name="" r:id="rId3" imgW="571500" imgH="215900" progId="Equation.DSMT4">
                  <p:embed/>
                </p:oleObj>
              </mc:Choice>
              <mc:Fallback>
                <p:oleObj name="" r:id="rId3" imgW="571500" imgH="215900" progId="Equation.DSMT4">
                  <p:embed/>
                  <p:pic>
                    <p:nvPicPr>
                      <p:cNvPr id="0" name="对象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900" y="1768845"/>
                        <a:ext cx="77152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5" name="对象 34"/>
          <p:cNvGraphicFramePr>
            <a:graphicFrameLocks noChangeAspect="1"/>
          </p:cNvGraphicFramePr>
          <p:nvPr/>
        </p:nvGraphicFramePr>
        <p:xfrm>
          <a:off x="607502" y="2363474"/>
          <a:ext cx="1878284" cy="523875"/>
        </p:xfrm>
        <a:graphic>
          <a:graphicData uri="http://schemas.openxmlformats.org/presentationml/2006/ole">
            <mc:AlternateContent xmlns:mc="http://schemas.openxmlformats.org/markup-compatibility/2006">
              <mc:Choice xmlns:v="urn:schemas-microsoft-com:vml" Requires="v">
                <p:oleObj spid="_x0000_s22720" name="" r:id="rId4" imgW="1396365" imgH="393700" progId="Equation.DSMT4">
                  <p:embed/>
                </p:oleObj>
              </mc:Choice>
              <mc:Fallback>
                <p:oleObj name="" r:id="rId4" imgW="1396365" imgH="3937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502" y="2363474"/>
                        <a:ext cx="1878284" cy="523875"/>
                      </a:xfrm>
                      <a:prstGeom prst="rect">
                        <a:avLst/>
                      </a:prstGeom>
                      <a:noFill/>
                    </p:spPr>
                  </p:pic>
                </p:oleObj>
              </mc:Fallback>
            </mc:AlternateContent>
          </a:graphicData>
        </a:graphic>
      </p:graphicFrame>
      <p:graphicFrame>
        <p:nvGraphicFramePr>
          <p:cNvPr id="39" name="对象 38"/>
          <p:cNvGraphicFramePr>
            <a:graphicFrameLocks noChangeAspect="1"/>
          </p:cNvGraphicFramePr>
          <p:nvPr/>
        </p:nvGraphicFramePr>
        <p:xfrm>
          <a:off x="2752725" y="3053012"/>
          <a:ext cx="2627168" cy="288988"/>
        </p:xfrm>
        <a:graphic>
          <a:graphicData uri="http://schemas.openxmlformats.org/presentationml/2006/ole">
            <mc:AlternateContent xmlns:mc="http://schemas.openxmlformats.org/markup-compatibility/2006">
              <mc:Choice xmlns:v="urn:schemas-microsoft-com:vml" Requires="v">
                <p:oleObj spid="_x0000_s22721" name="" r:id="rId6" imgW="1904365" imgH="215900" progId="Equation.DSMT4">
                  <p:embed/>
                </p:oleObj>
              </mc:Choice>
              <mc:Fallback>
                <p:oleObj name="" r:id="rId6" imgW="1904365" imgH="2159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2725" y="3053012"/>
                        <a:ext cx="2627168" cy="288988"/>
                      </a:xfrm>
                      <a:prstGeom prst="rect">
                        <a:avLst/>
                      </a:prstGeom>
                      <a:noFill/>
                    </p:spPr>
                  </p:pic>
                </p:oleObj>
              </mc:Fallback>
            </mc:AlternateContent>
          </a:graphicData>
        </a:graphic>
      </p:graphicFrame>
      <p:graphicFrame>
        <p:nvGraphicFramePr>
          <p:cNvPr id="43" name="对象 42"/>
          <p:cNvGraphicFramePr>
            <a:graphicFrameLocks noChangeAspect="1"/>
          </p:cNvGraphicFramePr>
          <p:nvPr/>
        </p:nvGraphicFramePr>
        <p:xfrm>
          <a:off x="960976" y="3265801"/>
          <a:ext cx="258017" cy="298756"/>
        </p:xfrm>
        <a:graphic>
          <a:graphicData uri="http://schemas.openxmlformats.org/presentationml/2006/ole">
            <mc:AlternateContent xmlns:mc="http://schemas.openxmlformats.org/markup-compatibility/2006">
              <mc:Choice xmlns:v="urn:schemas-microsoft-com:vml" Requires="v">
                <p:oleObj spid="_x0000_s22722" name="" r:id="rId8" imgW="177800" imgH="203200" progId="Equation.DSMT4">
                  <p:embed/>
                </p:oleObj>
              </mc:Choice>
              <mc:Fallback>
                <p:oleObj name="" r:id="rId8" imgW="177800" imgH="203200" progId="Equation.DSMT4">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976" y="3265801"/>
                        <a:ext cx="258017" cy="298756"/>
                      </a:xfrm>
                      <a:prstGeom prst="rect">
                        <a:avLst/>
                      </a:prstGeom>
                      <a:noFill/>
                    </p:spPr>
                  </p:pic>
                </p:oleObj>
              </mc:Fallback>
            </mc:AlternateContent>
          </a:graphicData>
        </a:graphic>
      </p:graphicFrame>
      <p:graphicFrame>
        <p:nvGraphicFramePr>
          <p:cNvPr id="46" name="对象 45"/>
          <p:cNvGraphicFramePr>
            <a:graphicFrameLocks noChangeAspect="1"/>
          </p:cNvGraphicFramePr>
          <p:nvPr/>
        </p:nvGraphicFramePr>
        <p:xfrm>
          <a:off x="2486025" y="3227701"/>
          <a:ext cx="1390650" cy="444578"/>
        </p:xfrm>
        <a:graphic>
          <a:graphicData uri="http://schemas.openxmlformats.org/presentationml/2006/ole">
            <mc:AlternateContent xmlns:mc="http://schemas.openxmlformats.org/markup-compatibility/2006">
              <mc:Choice xmlns:v="urn:schemas-microsoft-com:vml" Requires="v">
                <p:oleObj spid="_x0000_s22723" name="" r:id="rId10" imgW="862965" imgH="393700" progId="Equation.DSMT4">
                  <p:embed/>
                </p:oleObj>
              </mc:Choice>
              <mc:Fallback>
                <p:oleObj name="" r:id="rId10" imgW="862965" imgH="39370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86025" y="3227701"/>
                        <a:ext cx="1390650" cy="444578"/>
                      </a:xfrm>
                      <a:prstGeom prst="rect">
                        <a:avLst/>
                      </a:prstGeom>
                      <a:noFill/>
                    </p:spPr>
                  </p:pic>
                </p:oleObj>
              </mc:Fallback>
            </mc:AlternateContent>
          </a:graphicData>
        </a:graphic>
      </p:graphicFrame>
      <p:graphicFrame>
        <p:nvGraphicFramePr>
          <p:cNvPr id="55" name="对象 54"/>
          <p:cNvGraphicFramePr>
            <a:graphicFrameLocks noChangeAspect="1"/>
          </p:cNvGraphicFramePr>
          <p:nvPr/>
        </p:nvGraphicFramePr>
        <p:xfrm>
          <a:off x="4430163" y="3256276"/>
          <a:ext cx="227562" cy="294492"/>
        </p:xfrm>
        <a:graphic>
          <a:graphicData uri="http://schemas.openxmlformats.org/presentationml/2006/ole">
            <mc:AlternateContent xmlns:mc="http://schemas.openxmlformats.org/markup-compatibility/2006">
              <mc:Choice xmlns:v="urn:schemas-microsoft-com:vml" Requires="v">
                <p:oleObj spid="_x0000_s22724" name="" r:id="rId12" imgW="165100" imgH="203200" progId="Equation.DSMT4">
                  <p:embed/>
                </p:oleObj>
              </mc:Choice>
              <mc:Fallback>
                <p:oleObj name="" r:id="rId12" imgW="165100" imgH="203200" progId="Equation.DSMT4">
                  <p:embed/>
                  <p:pic>
                    <p:nvPicPr>
                      <p:cNvPr id="0"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30163" y="3256276"/>
                        <a:ext cx="227562" cy="294492"/>
                      </a:xfrm>
                      <a:prstGeom prst="rect">
                        <a:avLst/>
                      </a:prstGeom>
                      <a:noFill/>
                    </p:spPr>
                  </p:pic>
                </p:oleObj>
              </mc:Fallback>
            </mc:AlternateContent>
          </a:graphicData>
        </a:graphic>
      </p:graphicFrame>
      <p:graphicFrame>
        <p:nvGraphicFramePr>
          <p:cNvPr id="57" name="对象 56"/>
          <p:cNvGraphicFramePr>
            <a:graphicFrameLocks noChangeAspect="1"/>
          </p:cNvGraphicFramePr>
          <p:nvPr/>
        </p:nvGraphicFramePr>
        <p:xfrm>
          <a:off x="5370513" y="3265801"/>
          <a:ext cx="258762" cy="298450"/>
        </p:xfrm>
        <a:graphic>
          <a:graphicData uri="http://schemas.openxmlformats.org/presentationml/2006/ole">
            <mc:AlternateContent xmlns:mc="http://schemas.openxmlformats.org/markup-compatibility/2006">
              <mc:Choice xmlns:v="urn:schemas-microsoft-com:vml" Requires="v">
                <p:oleObj spid="_x0000_s22725" name="" r:id="rId14" imgW="177800" imgH="203200" progId="Equation.DSMT4">
                  <p:embed/>
                </p:oleObj>
              </mc:Choice>
              <mc:Fallback>
                <p:oleObj name="" r:id="rId14" imgW="177800" imgH="203200" progId="Equation.DSMT4">
                  <p:embed/>
                  <p:pic>
                    <p:nvPicPr>
                      <p:cNvPr id="0" name="对象 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70513" y="3265801"/>
                        <a:ext cx="2587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1" name="对象 60"/>
          <p:cNvGraphicFramePr>
            <a:graphicFrameLocks noChangeAspect="1"/>
          </p:cNvGraphicFramePr>
          <p:nvPr/>
        </p:nvGraphicFramePr>
        <p:xfrm>
          <a:off x="6353175" y="3208650"/>
          <a:ext cx="247650" cy="340519"/>
        </p:xfrm>
        <a:graphic>
          <a:graphicData uri="http://schemas.openxmlformats.org/presentationml/2006/ole">
            <mc:AlternateContent xmlns:mc="http://schemas.openxmlformats.org/markup-compatibility/2006">
              <mc:Choice xmlns:v="urn:schemas-microsoft-com:vml" Requires="v">
                <p:oleObj spid="_x0000_s22726" name="" r:id="rId15" imgW="152400" imgH="203200" progId="Equation.DSMT4">
                  <p:embed/>
                </p:oleObj>
              </mc:Choice>
              <mc:Fallback>
                <p:oleObj name="" r:id="rId15" imgW="152400" imgH="203200" progId="Equation.DSMT4">
                  <p:embed/>
                  <p:pic>
                    <p:nvPicPr>
                      <p:cNvPr id="0" name="Object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53175" y="3208650"/>
                        <a:ext cx="247650" cy="340519"/>
                      </a:xfrm>
                      <a:prstGeom prst="rect">
                        <a:avLst/>
                      </a:prstGeom>
                      <a:noFill/>
                    </p:spPr>
                  </p:pic>
                </p:oleObj>
              </mc:Fallback>
            </mc:AlternateContent>
          </a:graphicData>
        </a:graphic>
      </p:graphicFrame>
      <p:graphicFrame>
        <p:nvGraphicFramePr>
          <p:cNvPr id="77" name="对象 76"/>
          <p:cNvGraphicFramePr>
            <a:graphicFrameLocks noChangeAspect="1"/>
          </p:cNvGraphicFramePr>
          <p:nvPr/>
        </p:nvGraphicFramePr>
        <p:xfrm>
          <a:off x="7019925" y="3265800"/>
          <a:ext cx="228600" cy="295835"/>
        </p:xfrm>
        <a:graphic>
          <a:graphicData uri="http://schemas.openxmlformats.org/presentationml/2006/ole">
            <mc:AlternateContent xmlns:mc="http://schemas.openxmlformats.org/markup-compatibility/2006">
              <mc:Choice xmlns:v="urn:schemas-microsoft-com:vml" Requires="v">
                <p:oleObj spid="_x0000_s22727" name="" r:id="rId17" imgW="165100" imgH="203200" progId="Equation.DSMT4">
                  <p:embed/>
                </p:oleObj>
              </mc:Choice>
              <mc:Fallback>
                <p:oleObj name="" r:id="rId17" imgW="165100" imgH="203200" progId="Equation.DSMT4">
                  <p:embed/>
                  <p:pic>
                    <p:nvPicPr>
                      <p:cNvPr id="0" name="Object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9925" y="3265800"/>
                        <a:ext cx="228600" cy="295835"/>
                      </a:xfrm>
                      <a:prstGeom prst="rect">
                        <a:avLst/>
                      </a:prstGeom>
                      <a:noFill/>
                    </p:spPr>
                  </p:pic>
                </p:oleObj>
              </mc:Fallback>
            </mc:AlternateContent>
          </a:graphicData>
        </a:graphic>
      </p:graphicFrame>
      <p:graphicFrame>
        <p:nvGraphicFramePr>
          <p:cNvPr id="79" name="对象 78"/>
          <p:cNvGraphicFramePr>
            <a:graphicFrameLocks noChangeAspect="1"/>
          </p:cNvGraphicFramePr>
          <p:nvPr/>
        </p:nvGraphicFramePr>
        <p:xfrm>
          <a:off x="761999" y="3427726"/>
          <a:ext cx="196759" cy="332978"/>
        </p:xfrm>
        <a:graphic>
          <a:graphicData uri="http://schemas.openxmlformats.org/presentationml/2006/ole">
            <mc:AlternateContent xmlns:mc="http://schemas.openxmlformats.org/markup-compatibility/2006">
              <mc:Choice xmlns:v="urn:schemas-microsoft-com:vml" Requires="v">
                <p:oleObj spid="_x0000_s22728" name="" r:id="rId19" imgW="127000" imgH="203200" progId="Equation.DSMT4">
                  <p:embed/>
                </p:oleObj>
              </mc:Choice>
              <mc:Fallback>
                <p:oleObj name="" r:id="rId19" imgW="127000" imgH="203200" progId="Equation.DSMT4">
                  <p:embed/>
                  <p:pic>
                    <p:nvPicPr>
                      <p:cNvPr id="0" name="Object 2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1999" y="3427726"/>
                        <a:ext cx="196759" cy="332978"/>
                      </a:xfrm>
                      <a:prstGeom prst="rect">
                        <a:avLst/>
                      </a:prstGeom>
                      <a:noFill/>
                    </p:spPr>
                  </p:pic>
                </p:oleObj>
              </mc:Fallback>
            </mc:AlternateContent>
          </a:graphicData>
        </a:graphic>
      </p:graphicFrame>
      <p:graphicFrame>
        <p:nvGraphicFramePr>
          <p:cNvPr id="80" name="对象 79"/>
          <p:cNvGraphicFramePr>
            <a:graphicFrameLocks noChangeAspect="1"/>
          </p:cNvGraphicFramePr>
          <p:nvPr/>
        </p:nvGraphicFramePr>
        <p:xfrm>
          <a:off x="1170526" y="3484876"/>
          <a:ext cx="228600" cy="295275"/>
        </p:xfrm>
        <a:graphic>
          <a:graphicData uri="http://schemas.openxmlformats.org/presentationml/2006/ole">
            <mc:AlternateContent xmlns:mc="http://schemas.openxmlformats.org/markup-compatibility/2006">
              <mc:Choice xmlns:v="urn:schemas-microsoft-com:vml" Requires="v">
                <p:oleObj spid="_x0000_s22729" name="" r:id="rId21" imgW="165100" imgH="203200" progId="Equation.DSMT4">
                  <p:embed/>
                </p:oleObj>
              </mc:Choice>
              <mc:Fallback>
                <p:oleObj name="" r:id="rId21" imgW="165100" imgH="203200" progId="Equation.DSMT4">
                  <p:embed/>
                  <p:pic>
                    <p:nvPicPr>
                      <p:cNvPr id="0" name="对象 7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70526" y="3484876"/>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2" name="对象 81"/>
          <p:cNvGraphicFramePr>
            <a:graphicFrameLocks noChangeAspect="1"/>
          </p:cNvGraphicFramePr>
          <p:nvPr/>
        </p:nvGraphicFramePr>
        <p:xfrm>
          <a:off x="937852" y="3696688"/>
          <a:ext cx="258017" cy="298756"/>
        </p:xfrm>
        <a:graphic>
          <a:graphicData uri="http://schemas.openxmlformats.org/presentationml/2006/ole">
            <mc:AlternateContent xmlns:mc="http://schemas.openxmlformats.org/markup-compatibility/2006">
              <mc:Choice xmlns:v="urn:schemas-microsoft-com:vml" Requires="v">
                <p:oleObj spid="_x0000_s22730" name="" r:id="rId22" imgW="177800" imgH="203200" progId="Equation.DSMT4">
                  <p:embed/>
                </p:oleObj>
              </mc:Choice>
              <mc:Fallback>
                <p:oleObj name="" r:id="rId22" imgW="177800" imgH="203200" progId="Equation.DSMT4">
                  <p:embed/>
                  <p:pic>
                    <p:nvPicPr>
                      <p:cNvPr id="0" name="图片 227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852" y="3696688"/>
                        <a:ext cx="258017" cy="298756"/>
                      </a:xfrm>
                      <a:prstGeom prst="rect">
                        <a:avLst/>
                      </a:prstGeom>
                      <a:noFill/>
                    </p:spPr>
                  </p:pic>
                </p:oleObj>
              </mc:Fallback>
            </mc:AlternateContent>
          </a:graphicData>
        </a:graphic>
      </p:graphicFrame>
      <p:graphicFrame>
        <p:nvGraphicFramePr>
          <p:cNvPr id="83" name="对象 82"/>
          <p:cNvGraphicFramePr>
            <a:graphicFrameLocks noChangeAspect="1"/>
          </p:cNvGraphicFramePr>
          <p:nvPr/>
        </p:nvGraphicFramePr>
        <p:xfrm>
          <a:off x="609602" y="3910013"/>
          <a:ext cx="2990848" cy="741633"/>
        </p:xfrm>
        <a:graphic>
          <a:graphicData uri="http://schemas.openxmlformats.org/presentationml/2006/ole">
            <mc:AlternateContent xmlns:mc="http://schemas.openxmlformats.org/markup-compatibility/2006">
              <mc:Choice xmlns:v="urn:schemas-microsoft-com:vml" Requires="v">
                <p:oleObj spid="_x0000_s22731" name="" r:id="rId23" imgW="2336800" imgH="584200" progId="Equation.DSMT4">
                  <p:embed/>
                </p:oleObj>
              </mc:Choice>
              <mc:Fallback>
                <p:oleObj name="" r:id="rId23" imgW="2336800" imgH="584200" progId="Equation.DSMT4">
                  <p:embed/>
                  <p:pic>
                    <p:nvPicPr>
                      <p:cNvPr id="0" name="Object 2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09602" y="3910013"/>
                        <a:ext cx="2990848" cy="741633"/>
                      </a:xfrm>
                      <a:prstGeom prst="rect">
                        <a:avLst/>
                      </a:prstGeom>
                      <a:noFill/>
                    </p:spPr>
                  </p:pic>
                </p:oleObj>
              </mc:Fallback>
            </mc:AlternateContent>
          </a:graphicData>
        </a:graphic>
      </p:graphicFrame>
      <p:graphicFrame>
        <p:nvGraphicFramePr>
          <p:cNvPr id="85" name="对象 84"/>
          <p:cNvGraphicFramePr>
            <a:graphicFrameLocks noChangeAspect="1"/>
          </p:cNvGraphicFramePr>
          <p:nvPr/>
        </p:nvGraphicFramePr>
        <p:xfrm>
          <a:off x="1122901" y="4758972"/>
          <a:ext cx="228600" cy="295275"/>
        </p:xfrm>
        <a:graphic>
          <a:graphicData uri="http://schemas.openxmlformats.org/presentationml/2006/ole">
            <mc:AlternateContent xmlns:mc="http://schemas.openxmlformats.org/markup-compatibility/2006">
              <mc:Choice xmlns:v="urn:schemas-microsoft-com:vml" Requires="v">
                <p:oleObj spid="_x0000_s22732" name="" r:id="rId25" imgW="165100" imgH="203200" progId="Equation.DSMT4">
                  <p:embed/>
                </p:oleObj>
              </mc:Choice>
              <mc:Fallback>
                <p:oleObj name="" r:id="rId25" imgW="165100" imgH="203200" progId="Equation.DSMT4">
                  <p:embed/>
                  <p:pic>
                    <p:nvPicPr>
                      <p:cNvPr id="0" name="图片 2273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22901" y="4758972"/>
                        <a:ext cx="2286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4" name="对象 83"/>
          <p:cNvGraphicFramePr>
            <a:graphicFrameLocks noChangeAspect="1"/>
          </p:cNvGraphicFramePr>
          <p:nvPr/>
        </p:nvGraphicFramePr>
        <p:xfrm>
          <a:off x="2614613" y="4751035"/>
          <a:ext cx="257175" cy="300037"/>
        </p:xfrm>
        <a:graphic>
          <a:graphicData uri="http://schemas.openxmlformats.org/presentationml/2006/ole">
            <mc:AlternateContent xmlns:mc="http://schemas.openxmlformats.org/markup-compatibility/2006">
              <mc:Choice xmlns:v="urn:schemas-microsoft-com:vml" Requires="v">
                <p:oleObj spid="_x0000_s22733" name="" r:id="rId26" imgW="177800" imgH="203200" progId="Equation.DSMT4">
                  <p:embed/>
                </p:oleObj>
              </mc:Choice>
              <mc:Fallback>
                <p:oleObj name="" r:id="rId26" imgW="177800" imgH="203200" progId="Equation.DSMT4">
                  <p:embed/>
                  <p:pic>
                    <p:nvPicPr>
                      <p:cNvPr id="0" name="对象 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4613" y="4751035"/>
                        <a:ext cx="2571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7" name="对象 86"/>
          <p:cNvGraphicFramePr>
            <a:graphicFrameLocks noChangeAspect="1"/>
          </p:cNvGraphicFramePr>
          <p:nvPr/>
        </p:nvGraphicFramePr>
        <p:xfrm>
          <a:off x="3495675" y="4730397"/>
          <a:ext cx="1114424" cy="375950"/>
        </p:xfrm>
        <a:graphic>
          <a:graphicData uri="http://schemas.openxmlformats.org/presentationml/2006/ole">
            <mc:AlternateContent xmlns:mc="http://schemas.openxmlformats.org/markup-compatibility/2006">
              <mc:Choice xmlns:v="urn:schemas-microsoft-com:vml" Requires="v">
                <p:oleObj spid="_x0000_s22734" name="" r:id="rId27" imgW="786765" imgH="266700" progId="Equation.DSMT4">
                  <p:embed/>
                </p:oleObj>
              </mc:Choice>
              <mc:Fallback>
                <p:oleObj name="" r:id="rId27" imgW="786765" imgH="266700" progId="Equation.DSMT4">
                  <p:embed/>
                  <p:pic>
                    <p:nvPicPr>
                      <p:cNvPr id="0" name="Object 3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95675" y="4730397"/>
                        <a:ext cx="1114424" cy="375950"/>
                      </a:xfrm>
                      <a:prstGeom prst="rect">
                        <a:avLst/>
                      </a:prstGeom>
                      <a:noFill/>
                    </p:spPr>
                  </p:pic>
                </p:oleObj>
              </mc:Fallback>
            </mc:AlternateContent>
          </a:graphicData>
        </a:graphic>
      </p:graphicFrame>
      <p:graphicFrame>
        <p:nvGraphicFramePr>
          <p:cNvPr id="88" name="对象 87"/>
          <p:cNvGraphicFramePr>
            <a:graphicFrameLocks noChangeAspect="1"/>
          </p:cNvGraphicFramePr>
          <p:nvPr/>
        </p:nvGraphicFramePr>
        <p:xfrm>
          <a:off x="5167313" y="4751035"/>
          <a:ext cx="257175" cy="300037"/>
        </p:xfrm>
        <a:graphic>
          <a:graphicData uri="http://schemas.openxmlformats.org/presentationml/2006/ole">
            <mc:AlternateContent xmlns:mc="http://schemas.openxmlformats.org/markup-compatibility/2006">
              <mc:Choice xmlns:v="urn:schemas-microsoft-com:vml" Requires="v">
                <p:oleObj spid="_x0000_s22735" name="" r:id="rId29" imgW="177800" imgH="203200" progId="Equation.DSMT4">
                  <p:embed/>
                </p:oleObj>
              </mc:Choice>
              <mc:Fallback>
                <p:oleObj name="" r:id="rId29" imgW="177800" imgH="203200" progId="Equation.DSMT4">
                  <p:embed/>
                  <p:pic>
                    <p:nvPicPr>
                      <p:cNvPr id="0" name="对象 8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67313" y="4751035"/>
                        <a:ext cx="2571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0" name="对象 89"/>
          <p:cNvGraphicFramePr>
            <a:graphicFrameLocks noChangeAspect="1"/>
          </p:cNvGraphicFramePr>
          <p:nvPr/>
        </p:nvGraphicFramePr>
        <p:xfrm>
          <a:off x="6806415" y="4749447"/>
          <a:ext cx="289710" cy="350702"/>
        </p:xfrm>
        <a:graphic>
          <a:graphicData uri="http://schemas.openxmlformats.org/presentationml/2006/ole">
            <mc:AlternateContent xmlns:mc="http://schemas.openxmlformats.org/markup-compatibility/2006">
              <mc:Choice xmlns:v="urn:schemas-microsoft-com:vml" Requires="v">
                <p:oleObj spid="_x0000_s22736" name="" r:id="rId30" imgW="190500" imgH="228600" progId="Equation.DSMT4">
                  <p:embed/>
                </p:oleObj>
              </mc:Choice>
              <mc:Fallback>
                <p:oleObj name="" r:id="rId30" imgW="190500" imgH="228600" progId="Equation.DSMT4">
                  <p:embed/>
                  <p:pic>
                    <p:nvPicPr>
                      <p:cNvPr id="0" name="Object 3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806415" y="4749447"/>
                        <a:ext cx="289710" cy="350702"/>
                      </a:xfrm>
                      <a:prstGeom prst="rect">
                        <a:avLst/>
                      </a:prstGeom>
                      <a:noFill/>
                    </p:spPr>
                  </p:pic>
                </p:oleObj>
              </mc:Fallback>
            </mc:AlternateContent>
          </a:graphicData>
        </a:graphic>
      </p:graphicFrame>
      <p:graphicFrame>
        <p:nvGraphicFramePr>
          <p:cNvPr id="92" name="对象 91"/>
          <p:cNvGraphicFramePr>
            <a:graphicFrameLocks noChangeAspect="1"/>
          </p:cNvGraphicFramePr>
          <p:nvPr/>
        </p:nvGraphicFramePr>
        <p:xfrm>
          <a:off x="7210424" y="4768496"/>
          <a:ext cx="295276" cy="322120"/>
        </p:xfrm>
        <a:graphic>
          <a:graphicData uri="http://schemas.openxmlformats.org/presentationml/2006/ole">
            <mc:AlternateContent xmlns:mc="http://schemas.openxmlformats.org/markup-compatibility/2006">
              <mc:Choice xmlns:v="urn:schemas-microsoft-com:vml" Requires="v">
                <p:oleObj spid="_x0000_s22737" name="" r:id="rId32" imgW="203200" imgH="228600" progId="Equation.DSMT4">
                  <p:embed/>
                </p:oleObj>
              </mc:Choice>
              <mc:Fallback>
                <p:oleObj name="" r:id="rId32" imgW="203200" imgH="228600" progId="Equation.DSMT4">
                  <p:embed/>
                  <p:pic>
                    <p:nvPicPr>
                      <p:cNvPr id="0" name="Object 5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7210424" y="4768496"/>
                        <a:ext cx="295276" cy="322120"/>
                      </a:xfrm>
                      <a:prstGeom prst="rect">
                        <a:avLst/>
                      </a:prstGeom>
                      <a:noFill/>
                    </p:spPr>
                  </p:pic>
                </p:oleObj>
              </mc:Fallback>
            </mc:AlternateContent>
          </a:graphicData>
        </a:graphic>
      </p:graphicFrame>
      <p:graphicFrame>
        <p:nvGraphicFramePr>
          <p:cNvPr id="94" name="对象 93"/>
          <p:cNvGraphicFramePr>
            <a:graphicFrameLocks noChangeAspect="1"/>
          </p:cNvGraphicFramePr>
          <p:nvPr/>
        </p:nvGraphicFramePr>
        <p:xfrm>
          <a:off x="4629150" y="5349521"/>
          <a:ext cx="228600" cy="295835"/>
        </p:xfrm>
        <a:graphic>
          <a:graphicData uri="http://schemas.openxmlformats.org/presentationml/2006/ole">
            <mc:AlternateContent xmlns:mc="http://schemas.openxmlformats.org/markup-compatibility/2006">
              <mc:Choice xmlns:v="urn:schemas-microsoft-com:vml" Requires="v">
                <p:oleObj spid="_x0000_s22738" name="" r:id="rId34" imgW="165100" imgH="203200" progId="Equation.DSMT4">
                  <p:embed/>
                </p:oleObj>
              </mc:Choice>
              <mc:Fallback>
                <p:oleObj name="" r:id="rId34" imgW="165100" imgH="203200" progId="Equation.DSMT4">
                  <p:embed/>
                  <p:pic>
                    <p:nvPicPr>
                      <p:cNvPr id="0" name="Object 5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629150" y="5349521"/>
                        <a:ext cx="228600" cy="295835"/>
                      </a:xfrm>
                      <a:prstGeom prst="rect">
                        <a:avLst/>
                      </a:prstGeom>
                      <a:noFill/>
                    </p:spPr>
                  </p:pic>
                </p:oleObj>
              </mc:Fallback>
            </mc:AlternateContent>
          </a:graphicData>
        </a:graphic>
      </p:graphicFrame>
      <p:graphicFrame>
        <p:nvGraphicFramePr>
          <p:cNvPr id="11264" name="对象 11263"/>
          <p:cNvGraphicFramePr>
            <a:graphicFrameLocks noChangeAspect="1"/>
          </p:cNvGraphicFramePr>
          <p:nvPr/>
        </p:nvGraphicFramePr>
        <p:xfrm>
          <a:off x="5857875" y="5368571"/>
          <a:ext cx="1301894" cy="295275"/>
        </p:xfrm>
        <a:graphic>
          <a:graphicData uri="http://schemas.openxmlformats.org/presentationml/2006/ole">
            <mc:AlternateContent xmlns:mc="http://schemas.openxmlformats.org/markup-compatibility/2006">
              <mc:Choice xmlns:v="urn:schemas-microsoft-com:vml" Requires="v">
                <p:oleObj spid="_x0000_s22739" name="" r:id="rId36" imgW="913765" imgH="215900" progId="Equation.DSMT4">
                  <p:embed/>
                </p:oleObj>
              </mc:Choice>
              <mc:Fallback>
                <p:oleObj name="" r:id="rId36" imgW="913765" imgH="215900" progId="Equation.DSMT4">
                  <p:embed/>
                  <p:pic>
                    <p:nvPicPr>
                      <p:cNvPr id="0" name="Object 6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857875" y="5368571"/>
                        <a:ext cx="1301894" cy="295275"/>
                      </a:xfrm>
                      <a:prstGeom prst="rect">
                        <a:avLst/>
                      </a:prstGeom>
                      <a:noFill/>
                    </p:spPr>
                  </p:pic>
                </p:oleObj>
              </mc:Fallback>
            </mc:AlternateContent>
          </a:graphicData>
        </a:graphic>
      </p:graphicFrame>
      <p:graphicFrame>
        <p:nvGraphicFramePr>
          <p:cNvPr id="11266" name="对象 11265"/>
          <p:cNvGraphicFramePr>
            <a:graphicFrameLocks noChangeAspect="1"/>
          </p:cNvGraphicFramePr>
          <p:nvPr/>
        </p:nvGraphicFramePr>
        <p:xfrm>
          <a:off x="722851" y="5568596"/>
          <a:ext cx="213447" cy="276225"/>
        </p:xfrm>
        <a:graphic>
          <a:graphicData uri="http://schemas.openxmlformats.org/presentationml/2006/ole">
            <mc:AlternateContent xmlns:mc="http://schemas.openxmlformats.org/markup-compatibility/2006">
              <mc:Choice xmlns:v="urn:schemas-microsoft-com:vml" Requires="v">
                <p:oleObj spid="_x0000_s22740" name="" r:id="rId38" imgW="165100" imgH="203200" progId="Equation.DSMT4">
                  <p:embed/>
                </p:oleObj>
              </mc:Choice>
              <mc:Fallback>
                <p:oleObj name="" r:id="rId38" imgW="165100" imgH="203200" progId="Equation.DSMT4">
                  <p:embed/>
                  <p:pic>
                    <p:nvPicPr>
                      <p:cNvPr id="0" name="Object 62"/>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22851" y="5568596"/>
                        <a:ext cx="213447" cy="276225"/>
                      </a:xfrm>
                      <a:prstGeom prst="rect">
                        <a:avLst/>
                      </a:prstGeom>
                      <a:noFill/>
                    </p:spPr>
                  </p:pic>
                </p:oleObj>
              </mc:Fallback>
            </mc:AlternateContent>
          </a:graphicData>
        </a:graphic>
      </p:graphicFrame>
      <p:graphicFrame>
        <p:nvGraphicFramePr>
          <p:cNvPr id="11268" name="对象 11267"/>
          <p:cNvGraphicFramePr>
            <a:graphicFrameLocks noChangeAspect="1"/>
          </p:cNvGraphicFramePr>
          <p:nvPr/>
        </p:nvGraphicFramePr>
        <p:xfrm>
          <a:off x="1663322" y="5587647"/>
          <a:ext cx="3132667" cy="285750"/>
        </p:xfrm>
        <a:graphic>
          <a:graphicData uri="http://schemas.openxmlformats.org/presentationml/2006/ole">
            <mc:AlternateContent xmlns:mc="http://schemas.openxmlformats.org/markup-compatibility/2006">
              <mc:Choice xmlns:v="urn:schemas-microsoft-com:vml" Requires="v">
                <p:oleObj spid="_x0000_s22741" name="" r:id="rId40" imgW="2819400" imgH="254000" progId="Equation.DSMT4">
                  <p:embed/>
                </p:oleObj>
              </mc:Choice>
              <mc:Fallback>
                <p:oleObj name="" r:id="rId40" imgW="2819400" imgH="254000" progId="Equation.DSMT4">
                  <p:embed/>
                  <p:pic>
                    <p:nvPicPr>
                      <p:cNvPr id="0" name="Object 6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663322" y="5587647"/>
                        <a:ext cx="3132667" cy="285750"/>
                      </a:xfrm>
                      <a:prstGeom prst="rect">
                        <a:avLst/>
                      </a:prstGeom>
                      <a:noFill/>
                    </p:spPr>
                  </p:pic>
                </p:oleObj>
              </mc:Fallback>
            </mc:AlternateContent>
          </a:graphicData>
        </a:graphic>
      </p:graphicFrame>
      <p:graphicFrame>
        <p:nvGraphicFramePr>
          <p:cNvPr id="11270" name="对象 11269"/>
          <p:cNvGraphicFramePr>
            <a:graphicFrameLocks noChangeAspect="1"/>
          </p:cNvGraphicFramePr>
          <p:nvPr/>
        </p:nvGraphicFramePr>
        <p:xfrm>
          <a:off x="5637005" y="5606697"/>
          <a:ext cx="1259898" cy="285750"/>
        </p:xfrm>
        <a:graphic>
          <a:graphicData uri="http://schemas.openxmlformats.org/presentationml/2006/ole">
            <mc:AlternateContent xmlns:mc="http://schemas.openxmlformats.org/markup-compatibility/2006">
              <mc:Choice xmlns:v="urn:schemas-microsoft-com:vml" Requires="v">
                <p:oleObj spid="_x0000_s22742" name="" r:id="rId42" imgW="913765" imgH="215900" progId="Equation.DSMT4">
                  <p:embed/>
                </p:oleObj>
              </mc:Choice>
              <mc:Fallback>
                <p:oleObj name="" r:id="rId42" imgW="913765" imgH="215900" progId="Equation.DSMT4">
                  <p:embed/>
                  <p:pic>
                    <p:nvPicPr>
                      <p:cNvPr id="0" name="Object 66"/>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5637005" y="5606697"/>
                        <a:ext cx="1259898" cy="285750"/>
                      </a:xfrm>
                      <a:prstGeom prst="rect">
                        <a:avLst/>
                      </a:prstGeom>
                      <a:noFill/>
                    </p:spPr>
                  </p:pic>
                </p:oleObj>
              </mc:Fallback>
            </mc:AlternateContent>
          </a:graphicData>
        </a:graphic>
      </p:graphicFrame>
      <p:graphicFrame>
        <p:nvGraphicFramePr>
          <p:cNvPr id="11272" name="对象 11271"/>
          <p:cNvGraphicFramePr>
            <a:graphicFrameLocks noChangeAspect="1"/>
          </p:cNvGraphicFramePr>
          <p:nvPr/>
        </p:nvGraphicFramePr>
        <p:xfrm>
          <a:off x="7795768" y="5568597"/>
          <a:ext cx="235527" cy="304800"/>
        </p:xfrm>
        <a:graphic>
          <a:graphicData uri="http://schemas.openxmlformats.org/presentationml/2006/ole">
            <mc:AlternateContent xmlns:mc="http://schemas.openxmlformats.org/markup-compatibility/2006">
              <mc:Choice xmlns:v="urn:schemas-microsoft-com:vml" Requires="v">
                <p:oleObj spid="_x0000_s22743" name="" r:id="rId44" imgW="165100" imgH="203200" progId="Equation.DSMT4">
                  <p:embed/>
                </p:oleObj>
              </mc:Choice>
              <mc:Fallback>
                <p:oleObj name="" r:id="rId44" imgW="165100" imgH="203200" progId="Equation.DSMT4">
                  <p:embed/>
                  <p:pic>
                    <p:nvPicPr>
                      <p:cNvPr id="0" name="Object 68"/>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7795768" y="5568597"/>
                        <a:ext cx="235527" cy="304800"/>
                      </a:xfrm>
                      <a:prstGeom prst="rect">
                        <a:avLst/>
                      </a:prstGeom>
                      <a:noFill/>
                    </p:spPr>
                  </p:pic>
                </p:oleObj>
              </mc:Fallback>
            </mc:AlternateContent>
          </a:graphicData>
        </a:graphic>
      </p:graphicFrame>
      <p:sp>
        <p:nvSpPr>
          <p:cNvPr id="96"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97" name="27 Imagen"/>
          <p:cNvPicPr>
            <a:picLocks noChangeAspect="1"/>
          </p:cNvPicPr>
          <p:nvPr/>
        </p:nvPicPr>
        <p:blipFill>
          <a:blip r:embed="rId46">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100" name="Imagen 27">
            <a:hlinkClick r:id="" action="ppaction://hlinkshowjump?jump=nextslide"/>
          </p:cNvPr>
          <p:cNvPicPr>
            <a:picLocks noChangeAspect="1" noChangeArrowheads="1"/>
          </p:cNvPicPr>
          <p:nvPr/>
        </p:nvPicPr>
        <p:blipFill>
          <a:blip r:embed="rId4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Imagen 28">
            <a:hlinkClick r:id="" action="ppaction://hlinkshowjump?jump=previousslide"/>
          </p:cNvPr>
          <p:cNvPicPr>
            <a:picLocks noChangeAspect="1" noChangeArrowheads="1"/>
          </p:cNvPicPr>
          <p:nvPr/>
        </p:nvPicPr>
        <p:blipFill>
          <a:blip r:embed="rId4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03" name="文本框 40"/>
          <p:cNvSpPr txBox="1"/>
          <p:nvPr/>
        </p:nvSpPr>
        <p:spPr>
          <a:xfrm>
            <a:off x="399253" y="828381"/>
            <a:ext cx="2890535" cy="369332"/>
          </a:xfrm>
          <a:prstGeom prst="rect">
            <a:avLst/>
          </a:prstGeom>
          <a:noFill/>
        </p:spPr>
        <p:txBody>
          <a:bodyPr wrap="none" rtlCol="0">
            <a:spAutoFit/>
          </a:bodyPr>
          <a:lstStyle/>
          <a:p>
            <a:r>
              <a:rPr lang="en-US" altLang="zh-CN" b="1" dirty="0" smtClean="0">
                <a:solidFill>
                  <a:srgbClr val="3D89BC"/>
                </a:solidFill>
              </a:rPr>
              <a:t>3.2.1 </a:t>
            </a:r>
            <a:r>
              <a:rPr lang="zh-CN" altLang="zh-CN" b="1" dirty="0" smtClean="0">
                <a:solidFill>
                  <a:srgbClr val="3D89BC"/>
                </a:solidFill>
              </a:rPr>
              <a:t>贝</a:t>
            </a:r>
            <a:r>
              <a:rPr lang="zh-CN" altLang="zh-CN" b="1" dirty="0">
                <a:solidFill>
                  <a:srgbClr val="3D89BC"/>
                </a:solidFill>
              </a:rPr>
              <a:t>叶斯决策与分类器</a:t>
            </a:r>
            <a:endParaRPr lang="zh-CN" altLang="zh-CN" b="1" dirty="0">
              <a:solidFill>
                <a:srgbClr val="3D89BC"/>
              </a:solidFill>
            </a:endParaRPr>
          </a:p>
        </p:txBody>
      </p:sp>
      <p:sp>
        <p:nvSpPr>
          <p:cNvPr id="104" name="椭圆 10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2" name="矩形 1"/>
          <p:cNvSpPr/>
          <p:nvPr/>
        </p:nvSpPr>
        <p:spPr>
          <a:xfrm>
            <a:off x="508958" y="1267081"/>
            <a:ext cx="7915326" cy="954107"/>
          </a:xfrm>
          <a:prstGeom prst="rect">
            <a:avLst/>
          </a:prstGeom>
        </p:spPr>
        <p:txBody>
          <a:bodyPr wrap="square">
            <a:spAutoFit/>
          </a:bodyPr>
          <a:lstStyle/>
          <a:p>
            <a:r>
              <a:rPr lang="zh-CN" altLang="zh-CN" sz="1400" dirty="0"/>
              <a:t>支持向量机（</a:t>
            </a:r>
            <a:r>
              <a:rPr lang="en-US" altLang="zh-CN" sz="1400" dirty="0"/>
              <a:t>Support Vector Machine</a:t>
            </a:r>
            <a:r>
              <a:rPr lang="zh-CN" altLang="zh-CN" sz="1400" dirty="0" smtClean="0"/>
              <a:t>）是</a:t>
            </a:r>
            <a:r>
              <a:rPr lang="zh-CN" altLang="zh-CN" sz="1400" dirty="0"/>
              <a:t>建立在统计学习理论的</a:t>
            </a:r>
            <a:r>
              <a:rPr lang="en-US" altLang="zh-CN" sz="1400" dirty="0"/>
              <a:t>VC </a:t>
            </a:r>
            <a:r>
              <a:rPr lang="zh-CN" altLang="zh-CN" sz="1400" dirty="0"/>
              <a:t>维理论和结构风险最小原理基础上的，根据有限的样本信息在模型的复杂性（对特定训练样本的学习精度，</a:t>
            </a:r>
            <a:r>
              <a:rPr lang="en-US" altLang="zh-CN" sz="1400" dirty="0"/>
              <a:t>Accuracy</a:t>
            </a:r>
            <a:r>
              <a:rPr lang="zh-CN" altLang="zh-CN" sz="1400" dirty="0"/>
              <a:t>）和学习能力（无错误地识别任意样本的能力）之间寻求最佳折中，以期获得最好的推广能力（或称泛化能力）</a:t>
            </a:r>
            <a:r>
              <a:rPr lang="zh-CN" altLang="zh-CN" sz="1400" dirty="0" smtClean="0"/>
              <a:t>。</a:t>
            </a:r>
            <a:endParaRPr lang="zh-CN" altLang="en-US" sz="1400" dirty="0"/>
          </a:p>
        </p:txBody>
      </p:sp>
      <p:pic>
        <p:nvPicPr>
          <p:cNvPr id="33794" name="图片 12" descr="说明: E:\海婷\董亚峰\大数据\排版文件\大数据最终图\7-3.tif"/>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1132809" y="2221187"/>
            <a:ext cx="6267352" cy="206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817827" y="4337437"/>
            <a:ext cx="1018227" cy="261610"/>
          </a:xfrm>
          <a:prstGeom prst="rect">
            <a:avLst/>
          </a:prstGeom>
        </p:spPr>
        <p:txBody>
          <a:bodyPr wrap="none">
            <a:spAutoFit/>
          </a:bodyPr>
          <a:lstStyle/>
          <a:p>
            <a:pPr algn="r"/>
            <a:r>
              <a:rPr lang="zh-CN" altLang="zh-CN" sz="1100" b="1" dirty="0"/>
              <a:t>图</a:t>
            </a:r>
            <a:r>
              <a:rPr lang="en-US" altLang="zh-CN" sz="1100" b="1" dirty="0"/>
              <a:t>3-3 </a:t>
            </a:r>
            <a:r>
              <a:rPr lang="zh-CN" altLang="zh-CN" sz="1100" b="1" dirty="0"/>
              <a:t>超平面</a:t>
            </a:r>
            <a:endParaRPr lang="zh-CN" altLang="zh-CN" sz="1100" b="1" dirty="0"/>
          </a:p>
        </p:txBody>
      </p:sp>
      <p:sp>
        <p:nvSpPr>
          <p:cNvPr id="6" name="矩形 5"/>
          <p:cNvSpPr/>
          <p:nvPr/>
        </p:nvSpPr>
        <p:spPr>
          <a:xfrm>
            <a:off x="607500" y="4597435"/>
            <a:ext cx="7816784" cy="1384995"/>
          </a:xfrm>
          <a:prstGeom prst="rect">
            <a:avLst/>
          </a:prstGeom>
        </p:spPr>
        <p:txBody>
          <a:bodyPr wrap="square">
            <a:spAutoFit/>
          </a:bodyPr>
          <a:lstStyle/>
          <a:p>
            <a:r>
              <a:rPr lang="en-US" altLang="zh-CN" sz="1400" dirty="0"/>
              <a:t>SVM</a:t>
            </a:r>
            <a:r>
              <a:rPr lang="zh-CN" altLang="zh-CN" sz="1400" dirty="0"/>
              <a:t>最基本的任务就是找到一个能够让两类数据都离超平面很远的超平面，在分开数据的超平面的两边建有两个互相平行的超平面。分隔超平面使两个平行超平面的距离最大化，平行超平面间的距离或差距越大，分类器的总误差越小</a:t>
            </a:r>
            <a:r>
              <a:rPr lang="zh-CN" altLang="zh-CN" sz="1400" dirty="0" smtClean="0"/>
              <a:t>。</a:t>
            </a:r>
            <a:endParaRPr lang="en-US" altLang="zh-CN" sz="1400" dirty="0" smtClean="0"/>
          </a:p>
          <a:p>
            <a:endParaRPr lang="zh-CN" altLang="zh-CN" sz="1400" dirty="0"/>
          </a:p>
          <a:p>
            <a:r>
              <a:rPr lang="zh-CN" altLang="zh-CN" sz="1400" dirty="0"/>
              <a:t>通常希望分类的过程是一个机器学习的过程。设样本属于两个类，用该样本训练</a:t>
            </a:r>
            <a:r>
              <a:rPr lang="en-US" altLang="zh-CN" sz="1400" dirty="0"/>
              <a:t>SVM</a:t>
            </a:r>
            <a:r>
              <a:rPr lang="zh-CN" altLang="zh-CN" sz="1400" dirty="0"/>
              <a:t>得到的最大间隔超平面。在超平面上的样本点也称为支持向量。</a:t>
            </a:r>
            <a:endParaRPr lang="zh-CN" altLang="zh-CN" sz="1400" dirty="0"/>
          </a:p>
        </p:txBody>
      </p:sp>
      <p:pic>
        <p:nvPicPr>
          <p:cNvPr id="61"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67"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2" name="文本框 40"/>
          <p:cNvSpPr txBox="1"/>
          <p:nvPr/>
        </p:nvSpPr>
        <p:spPr>
          <a:xfrm>
            <a:off x="399253" y="828381"/>
            <a:ext cx="1816523" cy="369332"/>
          </a:xfrm>
          <a:prstGeom prst="rect">
            <a:avLst/>
          </a:prstGeom>
          <a:noFill/>
        </p:spPr>
        <p:txBody>
          <a:bodyPr wrap="none" rtlCol="0">
            <a:spAutoFit/>
          </a:bodyPr>
          <a:lstStyle/>
          <a:p>
            <a:r>
              <a:rPr lang="en-US" altLang="zh-CN" b="1" dirty="0" smtClean="0">
                <a:solidFill>
                  <a:srgbClr val="3D89BC"/>
                </a:solidFill>
              </a:rPr>
              <a:t>3.2.2 SVM</a:t>
            </a:r>
            <a:r>
              <a:rPr lang="zh-CN" altLang="en-US" b="1" dirty="0" smtClean="0">
                <a:solidFill>
                  <a:srgbClr val="3D89BC"/>
                </a:solidFill>
              </a:rPr>
              <a:t>算法</a:t>
            </a:r>
            <a:endParaRPr lang="zh-CN" altLang="zh-CN" b="1" dirty="0">
              <a:solidFill>
                <a:srgbClr val="3D89BC"/>
              </a:solidFill>
            </a:endParaRPr>
          </a:p>
        </p:txBody>
      </p:sp>
      <p:sp>
        <p:nvSpPr>
          <p:cNvPr id="74" name="椭圆 7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37441" y="2690696"/>
            <a:ext cx="2281287" cy="107465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1" name="矩形 70"/>
          <p:cNvSpPr/>
          <p:nvPr/>
        </p:nvSpPr>
        <p:spPr>
          <a:xfrm>
            <a:off x="3316087" y="2690696"/>
            <a:ext cx="2281287" cy="107465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2" name="矩形 71"/>
          <p:cNvSpPr/>
          <p:nvPr/>
        </p:nvSpPr>
        <p:spPr>
          <a:xfrm>
            <a:off x="810225" y="2690696"/>
            <a:ext cx="2281287" cy="107465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61" name="矩形 60"/>
          <p:cNvSpPr/>
          <p:nvPr/>
        </p:nvSpPr>
        <p:spPr>
          <a:xfrm>
            <a:off x="1276817" y="2935637"/>
            <a:ext cx="1348105" cy="584775"/>
          </a:xfrm>
          <a:prstGeom prst="rect">
            <a:avLst/>
          </a:prstGeom>
        </p:spPr>
        <p:txBody>
          <a:bodyPr wrap="square">
            <a:spAutoFit/>
          </a:bodyPr>
          <a:lstStyle/>
          <a:p>
            <a:pPr algn="ctr"/>
            <a:r>
              <a:rPr lang="zh-CN" altLang="zh-CN" sz="1600" b="1" dirty="0" smtClean="0">
                <a:solidFill>
                  <a:schemeClr val="bg1"/>
                </a:solidFill>
              </a:rPr>
              <a:t>线性</a:t>
            </a:r>
            <a:r>
              <a:rPr lang="zh-CN" altLang="zh-CN" sz="1600" b="1" dirty="0">
                <a:solidFill>
                  <a:schemeClr val="bg1"/>
                </a:solidFill>
              </a:rPr>
              <a:t>可分情形</a:t>
            </a:r>
            <a:r>
              <a:rPr lang="en-US" altLang="zh-CN" sz="1600" b="1" dirty="0">
                <a:solidFill>
                  <a:schemeClr val="bg1"/>
                </a:solidFill>
              </a:rPr>
              <a:t>SVM</a:t>
            </a:r>
            <a:endParaRPr lang="zh-CN" altLang="zh-CN" sz="1600" b="1" dirty="0">
              <a:solidFill>
                <a:schemeClr val="bg1"/>
              </a:solidFill>
            </a:endParaRPr>
          </a:p>
        </p:txBody>
      </p:sp>
      <p:sp>
        <p:nvSpPr>
          <p:cNvPr id="64" name="矩形 63"/>
          <p:cNvSpPr/>
          <p:nvPr/>
        </p:nvSpPr>
        <p:spPr>
          <a:xfrm>
            <a:off x="3718359" y="2935637"/>
            <a:ext cx="1476745" cy="584775"/>
          </a:xfrm>
          <a:prstGeom prst="rect">
            <a:avLst/>
          </a:prstGeom>
        </p:spPr>
        <p:txBody>
          <a:bodyPr wrap="square">
            <a:spAutoFit/>
          </a:bodyPr>
          <a:lstStyle/>
          <a:p>
            <a:pPr algn="ctr"/>
            <a:r>
              <a:rPr lang="zh-CN" altLang="zh-CN" sz="1600" b="1" dirty="0">
                <a:solidFill>
                  <a:schemeClr val="bg1"/>
                </a:solidFill>
              </a:rPr>
              <a:t>非线性可分情形</a:t>
            </a:r>
            <a:r>
              <a:rPr lang="en-US" altLang="zh-CN" sz="1600" b="1" dirty="0">
                <a:solidFill>
                  <a:schemeClr val="bg1"/>
                </a:solidFill>
              </a:rPr>
              <a:t>SVM</a:t>
            </a:r>
            <a:endParaRPr lang="zh-CN" altLang="zh-CN" sz="1600" b="1" dirty="0">
              <a:solidFill>
                <a:schemeClr val="bg1"/>
              </a:solidFill>
            </a:endParaRPr>
          </a:p>
        </p:txBody>
      </p:sp>
      <p:sp>
        <p:nvSpPr>
          <p:cNvPr id="65" name="矩形 64"/>
          <p:cNvSpPr/>
          <p:nvPr/>
        </p:nvSpPr>
        <p:spPr>
          <a:xfrm>
            <a:off x="6298283" y="2935637"/>
            <a:ext cx="1959604" cy="584775"/>
          </a:xfrm>
          <a:prstGeom prst="rect">
            <a:avLst/>
          </a:prstGeom>
        </p:spPr>
        <p:txBody>
          <a:bodyPr wrap="square">
            <a:spAutoFit/>
          </a:bodyPr>
          <a:lstStyle/>
          <a:p>
            <a:pPr algn="ctr"/>
            <a:r>
              <a:rPr lang="zh-CN" altLang="zh-CN" sz="1600" b="1" dirty="0">
                <a:solidFill>
                  <a:schemeClr val="bg1"/>
                </a:solidFill>
              </a:rPr>
              <a:t>支持向量机（</a:t>
            </a:r>
            <a:r>
              <a:rPr lang="en-US" altLang="zh-CN" sz="1600" b="1" dirty="0">
                <a:solidFill>
                  <a:schemeClr val="bg1"/>
                </a:solidFill>
              </a:rPr>
              <a:t>SVM</a:t>
            </a:r>
            <a:r>
              <a:rPr lang="zh-CN" altLang="zh-CN" sz="1600" b="1" dirty="0">
                <a:solidFill>
                  <a:schemeClr val="bg1"/>
                </a:solidFill>
              </a:rPr>
              <a:t>）的核函数</a:t>
            </a:r>
            <a:endParaRPr lang="zh-CN" altLang="zh-CN" sz="1600" b="1" dirty="0">
              <a:solidFill>
                <a:schemeClr val="bg1"/>
              </a:solidFill>
            </a:endParaRPr>
          </a:p>
        </p:txBody>
      </p:sp>
      <p:pic>
        <p:nvPicPr>
          <p:cNvPr id="6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80" name="文本框 40"/>
          <p:cNvSpPr txBox="1"/>
          <p:nvPr/>
        </p:nvSpPr>
        <p:spPr>
          <a:xfrm>
            <a:off x="399253" y="828381"/>
            <a:ext cx="1816523" cy="369332"/>
          </a:xfrm>
          <a:prstGeom prst="rect">
            <a:avLst/>
          </a:prstGeom>
          <a:noFill/>
        </p:spPr>
        <p:txBody>
          <a:bodyPr wrap="none" rtlCol="0">
            <a:spAutoFit/>
          </a:bodyPr>
          <a:lstStyle/>
          <a:p>
            <a:r>
              <a:rPr lang="en-US" altLang="zh-CN" b="1" dirty="0" smtClean="0">
                <a:solidFill>
                  <a:srgbClr val="3D89BC"/>
                </a:solidFill>
              </a:rPr>
              <a:t>3.2.2 SVM</a:t>
            </a:r>
            <a:r>
              <a:rPr lang="zh-CN" altLang="en-US" b="1" dirty="0" smtClean="0">
                <a:solidFill>
                  <a:srgbClr val="3D89BC"/>
                </a:solidFill>
              </a:rPr>
              <a:t>算法</a:t>
            </a:r>
            <a:endParaRPr lang="zh-CN" altLang="zh-CN" b="1" dirty="0">
              <a:solidFill>
                <a:srgbClr val="3D89BC"/>
              </a:solidFill>
            </a:endParaRPr>
          </a:p>
        </p:txBody>
      </p:sp>
      <p:sp>
        <p:nvSpPr>
          <p:cNvPr id="82" name="椭圆 81"/>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19300"/>
            <a:ext cx="9144000" cy="48387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379963" y="2234611"/>
            <a:ext cx="1362874" cy="707886"/>
          </a:xfrm>
          <a:prstGeom prst="rect">
            <a:avLst/>
          </a:prstGeom>
          <a:noFill/>
        </p:spPr>
        <p:txBody>
          <a:bodyPr wrap="none" rtlCol="0">
            <a:spAutoFit/>
          </a:bodyPr>
          <a:lstStyle/>
          <a:p>
            <a:r>
              <a:rPr lang="zh-CN" altLang="en-US" sz="4000" b="1" dirty="0" smtClean="0">
                <a:solidFill>
                  <a:prstClr val="white"/>
                </a:solidFill>
              </a:rPr>
              <a:t>刘 鹏</a:t>
            </a:r>
            <a:endParaRPr lang="zh-CN" altLang="en-US" sz="4000" b="1" dirty="0">
              <a:solidFill>
                <a:prstClr val="white"/>
              </a:solidFill>
            </a:endParaRPr>
          </a:p>
        </p:txBody>
      </p:sp>
      <p:sp>
        <p:nvSpPr>
          <p:cNvPr id="8" name="矩形 7"/>
          <p:cNvSpPr/>
          <p:nvPr/>
        </p:nvSpPr>
        <p:spPr>
          <a:xfrm>
            <a:off x="0" y="1933575"/>
            <a:ext cx="9144000" cy="123825"/>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0647" y="600076"/>
            <a:ext cx="1639695" cy="2342422"/>
          </a:xfrm>
          <a:prstGeom prst="rect">
            <a:avLst/>
          </a:prstGeom>
          <a:effectLst>
            <a:outerShdw blurRad="50800" dist="38100" dir="2700000" algn="tl" rotWithShape="0">
              <a:prstClr val="black">
                <a:alpha val="40000"/>
              </a:prstClr>
            </a:outerShdw>
          </a:effectLst>
        </p:spPr>
      </p:pic>
      <p:grpSp>
        <p:nvGrpSpPr>
          <p:cNvPr id="13" name="组合 12"/>
          <p:cNvGrpSpPr/>
          <p:nvPr/>
        </p:nvGrpSpPr>
        <p:grpSpPr>
          <a:xfrm>
            <a:off x="365180" y="3011163"/>
            <a:ext cx="8414657" cy="3784600"/>
            <a:chOff x="365180" y="3011163"/>
            <a:chExt cx="8414657" cy="3784600"/>
          </a:xfrm>
        </p:grpSpPr>
        <p:sp>
          <p:nvSpPr>
            <p:cNvPr id="14" name="文本框 3"/>
            <p:cNvSpPr txBox="1"/>
            <p:nvPr/>
          </p:nvSpPr>
          <p:spPr>
            <a:xfrm>
              <a:off x="365180" y="3011163"/>
              <a:ext cx="8414657" cy="3784600"/>
            </a:xfrm>
            <a:prstGeom prst="rect">
              <a:avLst/>
            </a:prstGeom>
            <a:noFill/>
          </p:spPr>
          <p:txBody>
            <a:bodyPr wrap="square" rtlCol="0">
              <a:spAutoFit/>
            </a:bodyPr>
            <a:lstStyle/>
            <a:p>
              <a:pPr>
                <a:lnSpc>
                  <a:spcPct val="150000"/>
                </a:lnSpc>
              </a:pPr>
              <a:r>
                <a:rPr lang="zh-CN" altLang="en-US" sz="1600" dirty="0" smtClean="0">
                  <a:solidFill>
                    <a:prstClr val="white"/>
                  </a:solidFill>
                </a:rPr>
                <a:t>       教授，清华大学博士。现任南京大数据研究院院长、中国信息协会大数据分会副会长</a:t>
              </a:r>
              <a:r>
                <a:rPr lang="zh-CN" altLang="en-US" sz="1600" dirty="0">
                  <a:solidFill>
                    <a:prstClr val="white"/>
                  </a:solidFill>
                </a:rPr>
                <a:t>、中国大数据技术与应用联盟副</a:t>
              </a:r>
              <a:r>
                <a:rPr lang="zh-CN" altLang="en-US" sz="1600" dirty="0" smtClean="0">
                  <a:solidFill>
                    <a:prstClr val="white"/>
                  </a:solidFill>
                </a:rPr>
                <a:t>理事长。</a:t>
              </a:r>
              <a:endParaRPr lang="en-US" altLang="zh-CN" sz="1600" dirty="0">
                <a:solidFill>
                  <a:prstClr val="white"/>
                </a:solidFill>
              </a:endParaRPr>
            </a:p>
            <a:p>
              <a:pPr>
                <a:lnSpc>
                  <a:spcPct val="150000"/>
                </a:lnSpc>
              </a:pPr>
              <a:r>
                <a:rPr lang="zh-CN" altLang="en-US" sz="1600" dirty="0" smtClean="0">
                  <a:solidFill>
                    <a:prstClr val="white"/>
                  </a:solidFill>
                </a:rPr>
                <a:t>       主持完成科研项目</a:t>
              </a:r>
              <a:r>
                <a:rPr lang="en-US" altLang="zh-CN" sz="1600" dirty="0" smtClean="0">
                  <a:solidFill>
                    <a:prstClr val="white"/>
                  </a:solidFill>
                </a:rPr>
                <a:t>25</a:t>
              </a:r>
              <a:r>
                <a:rPr lang="zh-CN" altLang="en-US" sz="1600" dirty="0" smtClean="0">
                  <a:solidFill>
                    <a:prstClr val="white"/>
                  </a:solidFill>
                </a:rPr>
                <a:t>项，发表论文</a:t>
              </a:r>
              <a:r>
                <a:rPr lang="en-US" altLang="zh-CN" sz="1600" dirty="0" smtClean="0">
                  <a:solidFill>
                    <a:prstClr val="white"/>
                  </a:solidFill>
                </a:rPr>
                <a:t>80</a:t>
              </a:r>
              <a:r>
                <a:rPr lang="zh-CN" altLang="en-US" sz="1600" dirty="0" smtClean="0">
                  <a:solidFill>
                    <a:prstClr val="white"/>
                  </a:solidFill>
                </a:rPr>
                <a:t>余篇，出版专业书籍</a:t>
              </a:r>
              <a:r>
                <a:rPr lang="en-US" altLang="zh-CN" sz="1600" dirty="0" smtClean="0">
                  <a:solidFill>
                    <a:prstClr val="white"/>
                  </a:solidFill>
                </a:rPr>
                <a:t>15</a:t>
              </a:r>
              <a:r>
                <a:rPr lang="zh-CN" altLang="en-US" sz="1600" dirty="0" smtClean="0">
                  <a:solidFill>
                    <a:prstClr val="white"/>
                  </a:solidFill>
                </a:rPr>
                <a:t>本。获部级科技进步二等奖</a:t>
              </a:r>
              <a:r>
                <a:rPr lang="en-US" altLang="zh-CN" sz="1600" dirty="0" smtClean="0">
                  <a:solidFill>
                    <a:prstClr val="white"/>
                  </a:solidFill>
                </a:rPr>
                <a:t>4</a:t>
              </a:r>
              <a:r>
                <a:rPr lang="zh-CN" altLang="en-US" sz="1600" dirty="0" smtClean="0">
                  <a:solidFill>
                    <a:prstClr val="white"/>
                  </a:solidFill>
                </a:rPr>
                <a:t>项、三等奖</a:t>
              </a:r>
              <a:r>
                <a:rPr lang="en-US" altLang="zh-CN" sz="1600" dirty="0" smtClean="0">
                  <a:solidFill>
                    <a:prstClr val="white"/>
                  </a:solidFill>
                </a:rPr>
                <a:t>4</a:t>
              </a:r>
              <a:r>
                <a:rPr lang="zh-CN" altLang="en-US" sz="1600" dirty="0" smtClean="0">
                  <a:solidFill>
                    <a:prstClr val="white"/>
                  </a:solidFill>
                </a:rPr>
                <a:t>项。主编的</a:t>
              </a:r>
              <a:r>
                <a:rPr lang="en-US" altLang="zh-CN" sz="1600" dirty="0" smtClean="0">
                  <a:solidFill>
                    <a:prstClr val="white"/>
                  </a:solidFill>
                </a:rPr>
                <a:t>《</a:t>
              </a:r>
              <a:r>
                <a:rPr lang="zh-CN" altLang="en-US" sz="1600" dirty="0" smtClean="0">
                  <a:solidFill>
                    <a:prstClr val="white"/>
                  </a:solidFill>
                </a:rPr>
                <a:t>云计算</a:t>
              </a:r>
              <a:r>
                <a:rPr lang="en-US" altLang="zh-CN" sz="1600" dirty="0" smtClean="0">
                  <a:solidFill>
                    <a:prstClr val="white"/>
                  </a:solidFill>
                </a:rPr>
                <a:t>》</a:t>
              </a:r>
              <a:r>
                <a:rPr lang="zh-CN" altLang="en-US" sz="1600" dirty="0" smtClean="0">
                  <a:solidFill>
                    <a:prstClr val="white"/>
                  </a:solidFill>
                </a:rPr>
                <a:t>被全国高校普遍采用，被引用量在国内计算机图书类排名居前。创办了知名的中国云计算（</a:t>
              </a:r>
              <a:r>
                <a:rPr lang="en-US" altLang="zh-CN" sz="1600" dirty="0" smtClean="0">
                  <a:solidFill>
                    <a:prstClr val="white"/>
                  </a:solidFill>
                </a:rPr>
                <a:t>chinacloud.cn</a:t>
              </a:r>
              <a:r>
                <a:rPr lang="zh-CN" altLang="en-US" sz="1600" dirty="0" smtClean="0">
                  <a:solidFill>
                    <a:prstClr val="white"/>
                  </a:solidFill>
                </a:rPr>
                <a:t>）和中国大数据（</a:t>
              </a:r>
              <a:r>
                <a:rPr lang="en-US" altLang="zh-CN" sz="1600" dirty="0" smtClean="0">
                  <a:solidFill>
                    <a:prstClr val="white"/>
                  </a:solidFill>
                </a:rPr>
                <a:t>thebigdata.cn</a:t>
              </a:r>
              <a:r>
                <a:rPr lang="zh-CN" altLang="en-US" sz="1600" dirty="0" smtClean="0">
                  <a:solidFill>
                    <a:prstClr val="white"/>
                  </a:solidFill>
                </a:rPr>
                <a:t>）网站。</a:t>
              </a:r>
              <a:endParaRPr lang="en-US" altLang="zh-CN" sz="1600" dirty="0" smtClean="0">
                <a:solidFill>
                  <a:prstClr val="white"/>
                </a:solidFill>
              </a:endParaRPr>
            </a:p>
            <a:p>
              <a:pPr>
                <a:lnSpc>
                  <a:spcPct val="150000"/>
                </a:lnSpc>
              </a:pPr>
              <a:r>
                <a:rPr lang="zh-CN" altLang="en-US" sz="1600" dirty="0" smtClean="0">
                  <a:solidFill>
                    <a:prstClr val="white"/>
                  </a:solidFill>
                </a:rPr>
                <a:t>       曾率队夺得</a:t>
              </a:r>
              <a:r>
                <a:rPr lang="en-US" altLang="zh-CN" sz="1600" dirty="0" smtClean="0">
                  <a:solidFill>
                    <a:prstClr val="white"/>
                  </a:solidFill>
                </a:rPr>
                <a:t>2002 PennySort</a:t>
              </a:r>
              <a:r>
                <a:rPr lang="zh-CN" altLang="en-US" sz="1600" dirty="0" smtClean="0">
                  <a:solidFill>
                    <a:prstClr val="white"/>
                  </a:solidFill>
                </a:rPr>
                <a:t>国际计算机排序比赛冠军，两次夺得全国高校科技比赛最高奖，并三次夺得清华大学科技比赛最高奖。</a:t>
              </a:r>
              <a:endParaRPr lang="en-US" altLang="zh-CN" sz="1600" dirty="0" smtClean="0">
                <a:solidFill>
                  <a:prstClr val="white"/>
                </a:solidFill>
              </a:endParaRPr>
            </a:p>
            <a:p>
              <a:pPr>
                <a:lnSpc>
                  <a:spcPct val="150000"/>
                </a:lnSpc>
              </a:pPr>
              <a:r>
                <a:rPr lang="zh-CN" altLang="en-US" sz="1600" dirty="0" smtClean="0">
                  <a:solidFill>
                    <a:prstClr val="white"/>
                  </a:solidFill>
                </a:rPr>
                <a:t>       荣获“全军十大学习成才标兵”（排名第一）、南京“十大杰出青年”、江苏省中青年科学技术带头人、清华大学“学术新秀”等称号。</a:t>
              </a:r>
              <a:endParaRPr lang="zh-CN" altLang="en-US" sz="1600" dirty="0">
                <a:solidFill>
                  <a:prstClr val="white"/>
                </a:solidFill>
              </a:endParaRPr>
            </a:p>
          </p:txBody>
        </p:sp>
        <p:sp>
          <p:nvSpPr>
            <p:cNvPr id="15" name="椭圆 14"/>
            <p:cNvSpPr/>
            <p:nvPr/>
          </p:nvSpPr>
          <p:spPr>
            <a:xfrm>
              <a:off x="506638" y="3179588"/>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椭圆 15"/>
            <p:cNvSpPr/>
            <p:nvPr/>
          </p:nvSpPr>
          <p:spPr>
            <a:xfrm>
              <a:off x="506638" y="395258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506638" y="5017815"/>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椭圆 17"/>
            <p:cNvSpPr/>
            <p:nvPr/>
          </p:nvSpPr>
          <p:spPr>
            <a:xfrm>
              <a:off x="506638" y="5753106"/>
              <a:ext cx="123825" cy="12382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2" name="矩形 1"/>
          <p:cNvSpPr/>
          <p:nvPr/>
        </p:nvSpPr>
        <p:spPr>
          <a:xfrm>
            <a:off x="508958" y="1244233"/>
            <a:ext cx="7915326" cy="523220"/>
          </a:xfrm>
          <a:prstGeom prst="rect">
            <a:avLst/>
          </a:prstGeom>
        </p:spPr>
        <p:txBody>
          <a:bodyPr wrap="square">
            <a:spAutoFit/>
          </a:bodyPr>
          <a:lstStyle/>
          <a:p>
            <a:r>
              <a:rPr lang="zh-CN" altLang="zh-CN" sz="1400" dirty="0"/>
              <a:t>互联网的出现和</a:t>
            </a:r>
            <a:r>
              <a:rPr lang="zh-CN" altLang="zh-CN" sz="1400" dirty="0" smtClean="0"/>
              <a:t>普及</a:t>
            </a:r>
            <a:r>
              <a:rPr lang="zh-CN" altLang="en-US" sz="1400" dirty="0" smtClean="0"/>
              <a:t>，</a:t>
            </a:r>
            <a:r>
              <a:rPr lang="zh-CN" altLang="zh-CN" sz="1400" dirty="0"/>
              <a:t>带来的网上信息量的大幅</a:t>
            </a:r>
            <a:r>
              <a:rPr lang="zh-CN" altLang="zh-CN" sz="1400" dirty="0" smtClean="0"/>
              <a:t>增长</a:t>
            </a:r>
            <a:r>
              <a:rPr lang="zh-CN" altLang="en-US" sz="1400" dirty="0" smtClean="0"/>
              <a:t>，出现</a:t>
            </a:r>
            <a:r>
              <a:rPr lang="zh-CN" altLang="zh-CN" sz="1400" dirty="0"/>
              <a:t>信息</a:t>
            </a:r>
            <a:r>
              <a:rPr lang="zh-CN" altLang="zh-CN" sz="1400" dirty="0" smtClean="0"/>
              <a:t>超载问题</a:t>
            </a:r>
            <a:r>
              <a:rPr lang="zh-CN" altLang="en-US" sz="1400" dirty="0" smtClean="0"/>
              <a:t>。</a:t>
            </a:r>
            <a:r>
              <a:rPr lang="zh-CN" altLang="zh-CN" sz="1400" dirty="0"/>
              <a:t>为了解决信息过载的问题</a:t>
            </a:r>
            <a:r>
              <a:rPr lang="zh-CN" altLang="zh-CN" sz="1400" dirty="0" smtClean="0"/>
              <a:t>，提出</a:t>
            </a:r>
            <a:r>
              <a:rPr lang="zh-CN" altLang="zh-CN" sz="1400" dirty="0"/>
              <a:t>了很多解决方案，其中最具有代表性的解决方案是分类目录和搜索引擎</a:t>
            </a:r>
            <a:r>
              <a:rPr lang="zh-CN" altLang="zh-CN" sz="1400" dirty="0" smtClean="0"/>
              <a:t>。</a:t>
            </a:r>
            <a:endParaRPr lang="en-US" altLang="zh-CN" sz="1400" dirty="0" smtClean="0"/>
          </a:p>
        </p:txBody>
      </p:sp>
      <p:sp>
        <p:nvSpPr>
          <p:cNvPr id="4" name="矩形 3"/>
          <p:cNvSpPr/>
          <p:nvPr/>
        </p:nvSpPr>
        <p:spPr>
          <a:xfrm>
            <a:off x="508958" y="1792597"/>
            <a:ext cx="7915326" cy="523220"/>
          </a:xfrm>
          <a:prstGeom prst="rect">
            <a:avLst/>
          </a:prstGeom>
        </p:spPr>
        <p:txBody>
          <a:bodyPr wrap="square">
            <a:spAutoFit/>
          </a:bodyPr>
          <a:lstStyle/>
          <a:p>
            <a:r>
              <a:rPr lang="zh-CN" altLang="zh-CN" sz="1400" dirty="0"/>
              <a:t>但是随着互联网规模的不断扩大</a:t>
            </a:r>
            <a:r>
              <a:rPr lang="zh-CN" altLang="zh-CN" sz="1400" dirty="0" smtClean="0"/>
              <a:t>，</a:t>
            </a:r>
            <a:r>
              <a:rPr lang="zh-CN" altLang="zh-CN" sz="1400" dirty="0"/>
              <a:t>分类目录和</a:t>
            </a:r>
            <a:r>
              <a:rPr lang="zh-CN" altLang="zh-CN" sz="1400" dirty="0" smtClean="0"/>
              <a:t>搜索引擎</a:t>
            </a:r>
            <a:r>
              <a:rPr lang="zh-CN" altLang="en-US" sz="1400" dirty="0" smtClean="0"/>
              <a:t>，</a:t>
            </a:r>
            <a:r>
              <a:rPr lang="zh-CN" altLang="zh-CN" sz="1400" dirty="0"/>
              <a:t>不能解决用户的需求。推荐系统就是解决这一矛盾的重要工具。</a:t>
            </a:r>
            <a:endParaRPr lang="zh-CN" altLang="en-US" sz="1400" dirty="0"/>
          </a:p>
        </p:txBody>
      </p:sp>
      <p:sp>
        <p:nvSpPr>
          <p:cNvPr id="6" name="矩形 5"/>
          <p:cNvSpPr/>
          <p:nvPr/>
        </p:nvSpPr>
        <p:spPr>
          <a:xfrm>
            <a:off x="508958" y="2349091"/>
            <a:ext cx="7915326" cy="307777"/>
          </a:xfrm>
          <a:prstGeom prst="rect">
            <a:avLst/>
          </a:prstGeom>
        </p:spPr>
        <p:txBody>
          <a:bodyPr wrap="square">
            <a:spAutoFit/>
          </a:bodyPr>
          <a:lstStyle/>
          <a:p>
            <a:r>
              <a:rPr lang="zh-CN" altLang="zh-CN" sz="1400" dirty="0"/>
              <a:t>推荐系统具有用户需求驱动、主动服务和信息个性化程度高等优点，可有效解决信息过载问题。</a:t>
            </a:r>
            <a:endParaRPr lang="zh-CN" altLang="en-US" sz="1400" dirty="0"/>
          </a:p>
        </p:txBody>
      </p:sp>
      <p:sp>
        <p:nvSpPr>
          <p:cNvPr id="9" name="矩形 8"/>
          <p:cNvSpPr/>
          <p:nvPr/>
        </p:nvSpPr>
        <p:spPr>
          <a:xfrm>
            <a:off x="508958" y="2712074"/>
            <a:ext cx="7915326" cy="738664"/>
          </a:xfrm>
          <a:prstGeom prst="rect">
            <a:avLst/>
          </a:prstGeom>
        </p:spPr>
        <p:txBody>
          <a:bodyPr wrap="square">
            <a:spAutoFit/>
          </a:bodyPr>
          <a:lstStyle/>
          <a:p>
            <a:r>
              <a:rPr lang="zh-CN" altLang="zh-CN" sz="1400" dirty="0"/>
              <a:t>推荐系统是一种智能个性化信息服务系统，可借助用户建模技术对用户的长期信息需求进行描述，并根据用户模型通过一定的智能推荐策略实现有针对性的个性化信息定制，能够依据用户的历史兴趣偏好，主动为用户提供符合其需求和兴趣的信息资源。</a:t>
            </a:r>
            <a:endParaRPr lang="zh-CN" altLang="zh-CN" sz="1400" dirty="0"/>
          </a:p>
        </p:txBody>
      </p:sp>
      <p:pic>
        <p:nvPicPr>
          <p:cNvPr id="26626" name="图片 132" descr="说明: 7-6"/>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027163" y="3450738"/>
            <a:ext cx="4581286" cy="238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099942" y="5834730"/>
            <a:ext cx="1864613" cy="261610"/>
          </a:xfrm>
          <a:prstGeom prst="rect">
            <a:avLst/>
          </a:prstGeom>
        </p:spPr>
        <p:txBody>
          <a:bodyPr wrap="none">
            <a:spAutoFit/>
          </a:bodyPr>
          <a:lstStyle/>
          <a:p>
            <a:r>
              <a:rPr lang="zh-CN" altLang="zh-CN" sz="1100" b="1" dirty="0"/>
              <a:t>图</a:t>
            </a:r>
            <a:r>
              <a:rPr lang="en-US" altLang="zh-CN" sz="1100" b="1" dirty="0"/>
              <a:t>3-6 </a:t>
            </a:r>
            <a:r>
              <a:rPr lang="zh-CN" altLang="zh-CN" sz="1100" b="1" dirty="0"/>
              <a:t>推荐系统的工作原理</a:t>
            </a:r>
            <a:endParaRPr lang="zh-CN" altLang="zh-CN" sz="1100" b="1" dirty="0"/>
          </a:p>
        </p:txBody>
      </p:sp>
      <p:pic>
        <p:nvPicPr>
          <p:cNvPr id="64"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69"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4" name="文本框 40"/>
          <p:cNvSpPr txBox="1"/>
          <p:nvPr/>
        </p:nvSpPr>
        <p:spPr>
          <a:xfrm>
            <a:off x="399253" y="828381"/>
            <a:ext cx="3813865" cy="369332"/>
          </a:xfrm>
          <a:prstGeom prst="rect">
            <a:avLst/>
          </a:prstGeom>
          <a:noFill/>
        </p:spPr>
        <p:txBody>
          <a:bodyPr wrap="none" rtlCol="0">
            <a:spAutoFit/>
          </a:bodyPr>
          <a:lstStyle/>
          <a:p>
            <a:r>
              <a:rPr lang="en-US" altLang="zh-CN" b="1" dirty="0" smtClean="0">
                <a:solidFill>
                  <a:srgbClr val="3D89BC"/>
                </a:solidFill>
              </a:rPr>
              <a:t>3.2.3 </a:t>
            </a:r>
            <a:r>
              <a:rPr lang="zh-CN" altLang="zh-CN" b="1" dirty="0" smtClean="0">
                <a:solidFill>
                  <a:srgbClr val="3D89BC"/>
                </a:solidFill>
              </a:rPr>
              <a:t>案例</a:t>
            </a:r>
            <a:r>
              <a:rPr lang="zh-CN" altLang="zh-CN" b="1" dirty="0">
                <a:solidFill>
                  <a:srgbClr val="3D89BC"/>
                </a:solidFill>
              </a:rPr>
              <a:t>：在线广告推荐中的</a:t>
            </a:r>
            <a:r>
              <a:rPr lang="zh-CN" altLang="zh-CN" b="1" dirty="0" smtClean="0">
                <a:solidFill>
                  <a:srgbClr val="3D89BC"/>
                </a:solidFill>
              </a:rPr>
              <a:t>分类</a:t>
            </a:r>
            <a:endParaRPr lang="zh-CN" altLang="zh-CN" b="1" dirty="0">
              <a:solidFill>
                <a:srgbClr val="3D89BC"/>
              </a:solidFill>
            </a:endParaRPr>
          </a:p>
        </p:txBody>
      </p:sp>
      <p:sp>
        <p:nvSpPr>
          <p:cNvPr id="76" name="椭圆 75"/>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3.2 </a:t>
            </a:r>
            <a:r>
              <a:rPr lang="zh-CN" altLang="en-US" sz="2100" b="1" spc="225" dirty="0" smtClean="0">
                <a:solidFill>
                  <a:prstClr val="white"/>
                </a:solidFill>
              </a:rPr>
              <a:t>分类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7"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2" name="矩形 11"/>
          <p:cNvSpPr/>
          <p:nvPr/>
        </p:nvSpPr>
        <p:spPr>
          <a:xfrm>
            <a:off x="508958" y="1395961"/>
            <a:ext cx="7915326" cy="523220"/>
          </a:xfrm>
          <a:prstGeom prst="rect">
            <a:avLst/>
          </a:prstGeom>
        </p:spPr>
        <p:txBody>
          <a:bodyPr wrap="square">
            <a:spAutoFit/>
          </a:bodyPr>
          <a:lstStyle/>
          <a:p>
            <a:r>
              <a:rPr lang="zh-CN" altLang="zh-CN" sz="1400" dirty="0"/>
              <a:t>推荐系统利用推荐算法将用户和物品联系起来，能够在信息过载的环境中帮助用户发现令他们感兴趣的信息，也能将信息推送给对他们感兴趣的用户。</a:t>
            </a:r>
            <a:endParaRPr lang="zh-CN" altLang="zh-CN" sz="1400" dirty="0"/>
          </a:p>
        </p:txBody>
      </p:sp>
      <p:sp>
        <p:nvSpPr>
          <p:cNvPr id="13" name="矩形 12"/>
          <p:cNvSpPr/>
          <p:nvPr/>
        </p:nvSpPr>
        <p:spPr>
          <a:xfrm>
            <a:off x="508958" y="1919976"/>
            <a:ext cx="7915326" cy="523220"/>
          </a:xfrm>
          <a:prstGeom prst="rect">
            <a:avLst/>
          </a:prstGeom>
        </p:spPr>
        <p:txBody>
          <a:bodyPr wrap="square">
            <a:spAutoFit/>
          </a:bodyPr>
          <a:lstStyle/>
          <a:p>
            <a:r>
              <a:rPr lang="zh-CN" altLang="zh-CN" sz="1400" dirty="0"/>
              <a:t>根据已有用户注册信息和购买信息，使用朴素贝叶斯分类预测一个新注册用户购买计算机的可能性，从而向该用户推荐计算机类广告</a:t>
            </a:r>
            <a:r>
              <a:rPr lang="zh-CN" altLang="zh-CN" sz="1400" dirty="0" smtClean="0"/>
              <a:t>。</a:t>
            </a:r>
            <a:r>
              <a:rPr lang="zh-CN" altLang="zh-CN" sz="1400" dirty="0"/>
              <a:t>训练样本如表</a:t>
            </a:r>
            <a:r>
              <a:rPr lang="en-US" altLang="zh-CN" sz="1400" dirty="0"/>
              <a:t>3-1</a:t>
            </a:r>
            <a:r>
              <a:rPr lang="zh-CN" altLang="zh-CN" sz="1400" dirty="0"/>
              <a:t>所示。</a:t>
            </a:r>
            <a:endParaRPr lang="zh-CN" altLang="en-US" sz="1400" dirty="0"/>
          </a:p>
        </p:txBody>
      </p:sp>
      <p:graphicFrame>
        <p:nvGraphicFramePr>
          <p:cNvPr id="14" name="表格 13"/>
          <p:cNvGraphicFramePr>
            <a:graphicFrameLocks noGrp="1"/>
          </p:cNvGraphicFramePr>
          <p:nvPr/>
        </p:nvGraphicFramePr>
        <p:xfrm>
          <a:off x="508958" y="2443197"/>
          <a:ext cx="7893025" cy="3385152"/>
        </p:xfrm>
        <a:graphic>
          <a:graphicData uri="http://schemas.openxmlformats.org/drawingml/2006/table">
            <a:tbl>
              <a:tblPr firstRow="1" firstCol="1">
                <a:tableStyleId>{5C22544A-7EE6-4342-B048-85BDC9FD1C3A}</a:tableStyleId>
              </a:tblPr>
              <a:tblGrid>
                <a:gridCol w="635379"/>
                <a:gridCol w="936663"/>
                <a:gridCol w="1312649"/>
                <a:gridCol w="1074656"/>
                <a:gridCol w="1310326"/>
                <a:gridCol w="2623352"/>
              </a:tblGrid>
              <a:tr h="423144">
                <a:tc>
                  <a:txBody>
                    <a:bodyPr/>
                    <a:lstStyle/>
                    <a:p>
                      <a:pPr indent="0" algn="ctr">
                        <a:lnSpc>
                          <a:spcPts val="1400"/>
                        </a:lnSpc>
                        <a:spcAft>
                          <a:spcPts val="0"/>
                        </a:spcAft>
                        <a:tabLst>
                          <a:tab pos="2628265" algn="ctr"/>
                          <a:tab pos="5292725" algn="r"/>
                        </a:tabLst>
                      </a:pPr>
                      <a:r>
                        <a:rPr lang="zh-CN" sz="1200" kern="500" dirty="0">
                          <a:effectLst/>
                        </a:rPr>
                        <a:t>序号</a:t>
                      </a:r>
                      <a:endParaRPr lang="zh-CN" sz="1200" kern="500" dirty="0">
                        <a:effectLst/>
                      </a:endParaRPr>
                    </a:p>
                    <a:p>
                      <a:pPr indent="0" algn="ctr">
                        <a:lnSpc>
                          <a:spcPts val="1400"/>
                        </a:lnSpc>
                        <a:spcAft>
                          <a:spcPts val="0"/>
                        </a:spcAft>
                        <a:tabLst>
                          <a:tab pos="2628265" algn="ctr"/>
                          <a:tab pos="5292725" algn="r"/>
                        </a:tabLst>
                      </a:pPr>
                      <a:r>
                        <a:rPr lang="en-US" sz="1200" kern="500" dirty="0">
                          <a:effectLst/>
                        </a:rPr>
                        <a:t>ID</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zh-CN" sz="1200" kern="500" dirty="0">
                          <a:effectLst/>
                        </a:rPr>
                        <a:t>年龄</a:t>
                      </a:r>
                      <a:endParaRPr lang="zh-CN" sz="1200" kern="500" dirty="0">
                        <a:effectLst/>
                      </a:endParaRPr>
                    </a:p>
                    <a:p>
                      <a:pPr indent="0" algn="ctr">
                        <a:lnSpc>
                          <a:spcPts val="1400"/>
                        </a:lnSpc>
                        <a:spcAft>
                          <a:spcPts val="0"/>
                        </a:spcAft>
                        <a:tabLst>
                          <a:tab pos="2628265" algn="ctr"/>
                          <a:tab pos="5292725" algn="r"/>
                        </a:tabLst>
                      </a:pPr>
                      <a:r>
                        <a:rPr lang="en-US" sz="1200" kern="500" dirty="0">
                          <a:effectLst/>
                        </a:rPr>
                        <a:t>Age</a:t>
                      </a:r>
                      <a:r>
                        <a:rPr lang="zh-CN" sz="1200" kern="500" dirty="0">
                          <a:effectLst/>
                        </a:rPr>
                        <a:t>（岁）</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zh-CN" sz="1200" kern="500" dirty="0">
                          <a:effectLst/>
                        </a:rPr>
                        <a:t>收入等级</a:t>
                      </a:r>
                      <a:endParaRPr lang="zh-CN" sz="1200" kern="500" dirty="0">
                        <a:effectLst/>
                      </a:endParaRPr>
                    </a:p>
                    <a:p>
                      <a:pPr indent="0" algn="ctr">
                        <a:lnSpc>
                          <a:spcPts val="1400"/>
                        </a:lnSpc>
                        <a:spcAft>
                          <a:spcPts val="0"/>
                        </a:spcAft>
                        <a:tabLst>
                          <a:tab pos="2628265" algn="ctr"/>
                          <a:tab pos="5292725" algn="r"/>
                        </a:tabLst>
                      </a:pPr>
                      <a:r>
                        <a:rPr lang="en-US" sz="1200" kern="500" dirty="0" err="1">
                          <a:effectLst/>
                        </a:rPr>
                        <a:t>Income_level</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zh-CN" sz="1200" kern="500" dirty="0">
                          <a:effectLst/>
                        </a:rPr>
                        <a:t>是否学生</a:t>
                      </a:r>
                      <a:endParaRPr lang="zh-CN" sz="1200" kern="500" dirty="0">
                        <a:effectLst/>
                      </a:endParaRPr>
                    </a:p>
                    <a:p>
                      <a:pPr indent="0" algn="ctr">
                        <a:lnSpc>
                          <a:spcPts val="1400"/>
                        </a:lnSpc>
                        <a:spcAft>
                          <a:spcPts val="0"/>
                        </a:spcAft>
                        <a:tabLst>
                          <a:tab pos="2628265" algn="ctr"/>
                          <a:tab pos="5292725" algn="r"/>
                        </a:tabLst>
                      </a:pPr>
                      <a:r>
                        <a:rPr lang="en-US" sz="1200" kern="500" dirty="0">
                          <a:effectLst/>
                        </a:rPr>
                        <a:t>student</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zh-CN" sz="1200" kern="500" dirty="0">
                          <a:effectLst/>
                        </a:rPr>
                        <a:t>信用等级</a:t>
                      </a:r>
                      <a:endParaRPr lang="zh-CN" sz="1200" kern="500" dirty="0">
                        <a:effectLst/>
                      </a:endParaRPr>
                    </a:p>
                    <a:p>
                      <a:pPr indent="0" algn="ctr">
                        <a:lnSpc>
                          <a:spcPts val="1400"/>
                        </a:lnSpc>
                        <a:spcAft>
                          <a:spcPts val="0"/>
                        </a:spcAft>
                        <a:tabLst>
                          <a:tab pos="2628265" algn="ctr"/>
                          <a:tab pos="5292725" algn="r"/>
                        </a:tabLst>
                      </a:pPr>
                      <a:r>
                        <a:rPr lang="en-US" sz="1200" kern="500" dirty="0">
                          <a:effectLst/>
                        </a:rPr>
                        <a:t>Credit rate</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zh-CN" sz="1200" kern="500" dirty="0">
                          <a:effectLst/>
                        </a:rPr>
                        <a:t>类别：是否购买计算机</a:t>
                      </a:r>
                      <a:endParaRPr lang="zh-CN" sz="1200" kern="500" dirty="0">
                        <a:effectLst/>
                      </a:endParaRPr>
                    </a:p>
                    <a:p>
                      <a:pPr indent="0" algn="ctr">
                        <a:lnSpc>
                          <a:spcPts val="1400"/>
                        </a:lnSpc>
                        <a:spcAft>
                          <a:spcPts val="0"/>
                        </a:spcAft>
                        <a:tabLst>
                          <a:tab pos="2628265" algn="ctr"/>
                          <a:tab pos="5292725" algn="r"/>
                        </a:tabLst>
                      </a:pPr>
                      <a:r>
                        <a:rPr lang="en-US" sz="1200" kern="500" dirty="0" err="1">
                          <a:effectLst/>
                        </a:rPr>
                        <a:t>Class:buy</a:t>
                      </a:r>
                      <a:r>
                        <a:rPr lang="en-US" sz="1200" kern="500" dirty="0">
                          <a:effectLst/>
                        </a:rPr>
                        <a:t> computer</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r>
              <a:tr h="211572">
                <a:tc>
                  <a:txBody>
                    <a:bodyPr/>
                    <a:lstStyle/>
                    <a:p>
                      <a:pPr indent="0" algn="ctr">
                        <a:lnSpc>
                          <a:spcPts val="1400"/>
                        </a:lnSpc>
                        <a:spcAft>
                          <a:spcPts val="0"/>
                        </a:spcAft>
                        <a:tabLst>
                          <a:tab pos="2628265" algn="ctr"/>
                          <a:tab pos="5292725" algn="r"/>
                        </a:tabLst>
                      </a:pPr>
                      <a:r>
                        <a:rPr lang="en-US" sz="1200" kern="500" dirty="0">
                          <a:effectLst/>
                        </a:rPr>
                        <a:t>1</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dirty="0">
                          <a:effectLst/>
                        </a:rPr>
                        <a:t>30</a:t>
                      </a:r>
                      <a:r>
                        <a:rPr lang="zh-CN" sz="1200" kern="500" dirty="0">
                          <a:effectLst/>
                        </a:rPr>
                        <a:t>以下</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高</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2</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dirty="0">
                          <a:effectLst/>
                        </a:rPr>
                        <a:t>30</a:t>
                      </a:r>
                      <a:r>
                        <a:rPr lang="zh-CN" sz="1200" kern="500" dirty="0">
                          <a:effectLst/>
                        </a:rPr>
                        <a:t>以下</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高</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优</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3</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31</a:t>
                      </a:r>
                      <a:r>
                        <a:rPr lang="zh-CN" sz="1200" kern="500">
                          <a:effectLst/>
                        </a:rPr>
                        <a:t>到</a:t>
                      </a:r>
                      <a:r>
                        <a:rPr lang="en-US" sz="1200" kern="500">
                          <a:effectLst/>
                        </a:rPr>
                        <a:t>40</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高</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否</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4</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40</a:t>
                      </a:r>
                      <a:r>
                        <a:rPr lang="zh-CN" sz="1200" kern="500">
                          <a:effectLst/>
                        </a:rPr>
                        <a:t>以上</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中</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否</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5</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40</a:t>
                      </a:r>
                      <a:r>
                        <a:rPr lang="zh-CN" sz="1200" kern="500">
                          <a:effectLst/>
                        </a:rPr>
                        <a:t>以上</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低</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是</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良</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6</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40</a:t>
                      </a:r>
                      <a:r>
                        <a:rPr lang="zh-CN" sz="1200" kern="500">
                          <a:effectLst/>
                        </a:rPr>
                        <a:t>以上</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低</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优</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7</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31</a:t>
                      </a:r>
                      <a:r>
                        <a:rPr lang="zh-CN" sz="1200" kern="500">
                          <a:effectLst/>
                        </a:rPr>
                        <a:t>到</a:t>
                      </a:r>
                      <a:r>
                        <a:rPr lang="en-US" sz="1200" kern="500">
                          <a:effectLst/>
                        </a:rPr>
                        <a:t>40</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低</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优</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8</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30</a:t>
                      </a:r>
                      <a:r>
                        <a:rPr lang="zh-CN" sz="1200" kern="500">
                          <a:effectLst/>
                        </a:rPr>
                        <a:t>以下</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中</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良</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9</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30</a:t>
                      </a:r>
                      <a:r>
                        <a:rPr lang="zh-CN" sz="1200" kern="500">
                          <a:effectLst/>
                        </a:rPr>
                        <a:t>以下</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低</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是</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10</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40</a:t>
                      </a:r>
                      <a:r>
                        <a:rPr lang="zh-CN" sz="1200" kern="500">
                          <a:effectLst/>
                        </a:rPr>
                        <a:t>以上</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中</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是</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11</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30</a:t>
                      </a:r>
                      <a:r>
                        <a:rPr lang="zh-CN" sz="1200" kern="500">
                          <a:effectLst/>
                        </a:rPr>
                        <a:t>以下</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中</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优</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是</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12</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31</a:t>
                      </a:r>
                      <a:r>
                        <a:rPr lang="zh-CN" sz="1200" kern="500">
                          <a:effectLst/>
                        </a:rPr>
                        <a:t>到</a:t>
                      </a:r>
                      <a:r>
                        <a:rPr lang="en-US" sz="1200" kern="500">
                          <a:effectLst/>
                        </a:rPr>
                        <a:t>40</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中</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优</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是</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13</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31</a:t>
                      </a:r>
                      <a:r>
                        <a:rPr lang="zh-CN" sz="1200" kern="500">
                          <a:effectLst/>
                        </a:rPr>
                        <a:t>到</a:t>
                      </a:r>
                      <a:r>
                        <a:rPr lang="en-US" sz="1200" kern="500">
                          <a:effectLst/>
                        </a:rPr>
                        <a:t>40</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高</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良</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是</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r>
              <a:tr h="211572">
                <a:tc>
                  <a:txBody>
                    <a:bodyPr/>
                    <a:lstStyle/>
                    <a:p>
                      <a:pPr indent="0" algn="ctr">
                        <a:lnSpc>
                          <a:spcPts val="1400"/>
                        </a:lnSpc>
                        <a:spcAft>
                          <a:spcPts val="0"/>
                        </a:spcAft>
                        <a:tabLst>
                          <a:tab pos="2628265" algn="ctr"/>
                          <a:tab pos="5292725" algn="r"/>
                        </a:tabLst>
                      </a:pPr>
                      <a:r>
                        <a:rPr lang="en-US" sz="1200" kern="500" dirty="0">
                          <a:effectLst/>
                        </a:rPr>
                        <a:t>14</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solidFill>
                      <a:srgbClr val="3D89BC"/>
                    </a:solidFill>
                  </a:tcPr>
                </a:tc>
                <a:tc>
                  <a:txBody>
                    <a:bodyPr/>
                    <a:lstStyle/>
                    <a:p>
                      <a:pPr indent="0" algn="ctr">
                        <a:lnSpc>
                          <a:spcPts val="1400"/>
                        </a:lnSpc>
                        <a:spcAft>
                          <a:spcPts val="0"/>
                        </a:spcAft>
                        <a:tabLst>
                          <a:tab pos="2628265" algn="ctr"/>
                          <a:tab pos="5292725" algn="r"/>
                        </a:tabLst>
                      </a:pPr>
                      <a:r>
                        <a:rPr lang="en-US" sz="1200" kern="500">
                          <a:effectLst/>
                        </a:rPr>
                        <a:t>40</a:t>
                      </a:r>
                      <a:r>
                        <a:rPr lang="zh-CN" sz="1200" kern="500">
                          <a:effectLst/>
                        </a:rPr>
                        <a:t>以上</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中</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否</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a:effectLst/>
                        </a:rPr>
                        <a:t>优</a:t>
                      </a:r>
                      <a:endParaRPr lang="zh-CN" sz="1200" kern="500">
                        <a:solidFill>
                          <a:srgbClr val="000000"/>
                        </a:solidFill>
                        <a:effectLst/>
                        <a:latin typeface="Times New Roman" panose="02020603050405020304"/>
                        <a:ea typeface="宋体" panose="02010600030101010101" pitchFamily="2" charset="-122"/>
                      </a:endParaRPr>
                    </a:p>
                  </a:txBody>
                  <a:tcPr marL="52449" marR="52449" marT="0" marB="0" anchor="ctr"/>
                </a:tc>
                <a:tc>
                  <a:txBody>
                    <a:bodyPr/>
                    <a:lstStyle/>
                    <a:p>
                      <a:pPr indent="0" algn="ctr">
                        <a:lnSpc>
                          <a:spcPts val="1400"/>
                        </a:lnSpc>
                        <a:spcAft>
                          <a:spcPts val="0"/>
                        </a:spcAft>
                        <a:tabLst>
                          <a:tab pos="2628265" algn="ctr"/>
                          <a:tab pos="5292725" algn="r"/>
                        </a:tabLst>
                      </a:pPr>
                      <a:r>
                        <a:rPr lang="zh-CN" sz="1200" kern="500" dirty="0">
                          <a:effectLst/>
                        </a:rPr>
                        <a:t>否</a:t>
                      </a:r>
                      <a:endParaRPr lang="zh-CN" sz="1200" kern="500" dirty="0">
                        <a:solidFill>
                          <a:srgbClr val="000000"/>
                        </a:solidFill>
                        <a:effectLst/>
                        <a:latin typeface="Times New Roman" panose="02020603050405020304"/>
                        <a:ea typeface="宋体" panose="02010600030101010101" pitchFamily="2" charset="-122"/>
                      </a:endParaRPr>
                    </a:p>
                  </a:txBody>
                  <a:tcPr marL="52449" marR="52449" marT="0" marB="0" anchor="ctr"/>
                </a:tc>
              </a:tr>
            </a:tbl>
          </a:graphicData>
        </a:graphic>
      </p:graphicFrame>
      <p:sp>
        <p:nvSpPr>
          <p:cNvPr id="16" name="矩形 15"/>
          <p:cNvSpPr/>
          <p:nvPr/>
        </p:nvSpPr>
        <p:spPr>
          <a:xfrm>
            <a:off x="3649311" y="5871999"/>
            <a:ext cx="1200970" cy="261610"/>
          </a:xfrm>
          <a:prstGeom prst="rect">
            <a:avLst/>
          </a:prstGeom>
        </p:spPr>
        <p:txBody>
          <a:bodyPr wrap="none">
            <a:spAutoFit/>
          </a:bodyPr>
          <a:lstStyle/>
          <a:p>
            <a:r>
              <a:rPr lang="zh-CN" altLang="zh-CN" sz="1100" b="1" dirty="0"/>
              <a:t>表</a:t>
            </a:r>
            <a:r>
              <a:rPr lang="en-US" altLang="zh-CN" sz="1100" b="1" dirty="0"/>
              <a:t>3-1  </a:t>
            </a:r>
            <a:r>
              <a:rPr lang="zh-CN" altLang="zh-CN" sz="1100" b="1" dirty="0"/>
              <a:t>训练课本</a:t>
            </a:r>
            <a:endParaRPr lang="zh-CN" altLang="zh-CN" sz="1100" b="1" dirty="0"/>
          </a:p>
        </p:txBody>
      </p:sp>
      <p:pic>
        <p:nvPicPr>
          <p:cNvPr id="6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6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2" name="文本框 40"/>
          <p:cNvSpPr txBox="1"/>
          <p:nvPr/>
        </p:nvSpPr>
        <p:spPr>
          <a:xfrm>
            <a:off x="399253" y="828381"/>
            <a:ext cx="3813865" cy="369332"/>
          </a:xfrm>
          <a:prstGeom prst="rect">
            <a:avLst/>
          </a:prstGeom>
          <a:noFill/>
        </p:spPr>
        <p:txBody>
          <a:bodyPr wrap="none" rtlCol="0">
            <a:spAutoFit/>
          </a:bodyPr>
          <a:lstStyle/>
          <a:p>
            <a:r>
              <a:rPr lang="en-US" altLang="zh-CN" b="1" dirty="0" smtClean="0">
                <a:solidFill>
                  <a:srgbClr val="3D89BC"/>
                </a:solidFill>
              </a:rPr>
              <a:t>3.2.3 </a:t>
            </a:r>
            <a:r>
              <a:rPr lang="zh-CN" altLang="zh-CN" b="1" dirty="0" smtClean="0">
                <a:solidFill>
                  <a:srgbClr val="3D89BC"/>
                </a:solidFill>
              </a:rPr>
              <a:t>案例</a:t>
            </a:r>
            <a:r>
              <a:rPr lang="zh-CN" altLang="zh-CN" b="1" dirty="0">
                <a:solidFill>
                  <a:srgbClr val="3D89BC"/>
                </a:solidFill>
              </a:rPr>
              <a:t>：在线广告推荐中的</a:t>
            </a:r>
            <a:r>
              <a:rPr lang="zh-CN" altLang="zh-CN" b="1" dirty="0" smtClean="0">
                <a:solidFill>
                  <a:srgbClr val="3D89BC"/>
                </a:solidFill>
              </a:rPr>
              <a:t>分类</a:t>
            </a:r>
            <a:endParaRPr lang="zh-CN" altLang="zh-CN" b="1" dirty="0">
              <a:solidFill>
                <a:srgbClr val="3D89BC"/>
              </a:solidFill>
            </a:endParaRPr>
          </a:p>
        </p:txBody>
      </p:sp>
      <p:sp>
        <p:nvSpPr>
          <p:cNvPr id="74" name="椭圆 7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1754534" y="2090357"/>
            <a:ext cx="5693399" cy="426278"/>
            <a:chOff x="1807265" y="2935089"/>
            <a:chExt cx="5693399" cy="426278"/>
          </a:xfrm>
        </p:grpSpPr>
        <p:sp>
          <p:nvSpPr>
            <p:cNvPr id="49" name="圆角矩形 48"/>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1814" y="2945869"/>
              <a:ext cx="2739853"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p:grpSpPr>
        <p:grpSp>
          <p:nvGrpSpPr>
            <p:cNvPr id="34" name="组合 33"/>
            <p:cNvGrpSpPr/>
            <p:nvPr/>
          </p:nvGrpSpPr>
          <p:grpSpPr>
            <a:xfrm>
              <a:off x="2788580" y="1152524"/>
              <a:ext cx="3730770" cy="781050"/>
              <a:chOff x="3725790" y="847725"/>
              <a:chExt cx="3730770" cy="781050"/>
            </a:xfrm>
          </p:grpSpPr>
          <p:grpSp>
            <p:nvGrpSpPr>
              <p:cNvPr id="40" name="组合 39"/>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672879" y="1169836"/>
              <a:ext cx="1798227" cy="523220"/>
            </a:xfrm>
            <a:prstGeom prst="rect">
              <a:avLst/>
            </a:prstGeom>
            <a:noFill/>
          </p:spPr>
          <p:txBody>
            <a:bodyPr wrap="none" rtlCol="0">
              <a:spAutoFit/>
            </a:bodyPr>
            <a:lstStyle/>
            <a:p>
              <a:pPr algn="ctr"/>
              <a:r>
                <a:rPr lang="zh-CN" altLang="en-US" sz="2800" dirty="0" smtClean="0">
                  <a:solidFill>
                    <a:schemeClr val="accent4"/>
                  </a:solidFill>
                </a:rPr>
                <a:t>第三章　数据挖掘算法</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分类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p:grpSpPr>
        <p:sp>
          <p:nvSpPr>
            <p:cNvPr id="71" name="圆角矩形 7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预测规模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452594"/>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54534" y="4887771"/>
            <a:ext cx="5693399" cy="426278"/>
            <a:chOff x="1807265" y="4331900"/>
            <a:chExt cx="5693399"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数据挖掘算法综合应用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754534" y="3187606"/>
            <a:ext cx="5693399" cy="415498"/>
            <a:chOff x="1807265" y="2462595"/>
            <a:chExt cx="5693399" cy="415498"/>
          </a:xfrm>
        </p:grpSpPr>
        <p:sp>
          <p:nvSpPr>
            <p:cNvPr id="52" name="圆角矩形 51"/>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矩形 52"/>
            <p:cNvSpPr/>
            <p:nvPr/>
          </p:nvSpPr>
          <p:spPr>
            <a:xfrm>
              <a:off x="1883286" y="2462595"/>
              <a:ext cx="1547218"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3.3</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聚类</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4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5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607499" y="1341120"/>
            <a:ext cx="7977035" cy="738664"/>
          </a:xfrm>
          <a:prstGeom prst="rect">
            <a:avLst/>
          </a:prstGeom>
        </p:spPr>
        <p:txBody>
          <a:bodyPr wrap="square">
            <a:spAutoFit/>
          </a:bodyPr>
          <a:lstStyle/>
          <a:p>
            <a:r>
              <a:rPr lang="zh-CN" altLang="zh-CN" sz="1400" dirty="0"/>
              <a:t>聚类（</a:t>
            </a:r>
            <a:r>
              <a:rPr lang="en-US" altLang="zh-CN" sz="1400" dirty="0"/>
              <a:t>clustering</a:t>
            </a:r>
            <a:r>
              <a:rPr lang="zh-CN" altLang="zh-CN" sz="1400" dirty="0"/>
              <a:t>）就是将具体或抽象对象的集合分组成由相似对象组成的为多个类或簇的过程。由聚类生成的簇是一组数据对象的集合，簇必须同时满足以下两个条件：每个簇至少包含一个数据对象；每个数据对象必须属于且唯一地属于一个簇。</a:t>
            </a:r>
            <a:endParaRPr lang="zh-CN" altLang="zh-CN" sz="1400" dirty="0"/>
          </a:p>
        </p:txBody>
      </p:sp>
      <p:sp>
        <p:nvSpPr>
          <p:cNvPr id="6" name="矩形 5"/>
          <p:cNvSpPr/>
          <p:nvPr/>
        </p:nvSpPr>
        <p:spPr>
          <a:xfrm>
            <a:off x="607500" y="2123212"/>
            <a:ext cx="7977034" cy="738664"/>
          </a:xfrm>
          <a:prstGeom prst="rect">
            <a:avLst/>
          </a:prstGeom>
        </p:spPr>
        <p:txBody>
          <a:bodyPr wrap="square">
            <a:spAutoFit/>
          </a:bodyPr>
          <a:lstStyle/>
          <a:p>
            <a:r>
              <a:rPr lang="zh-CN" altLang="zh-CN" sz="1400" dirty="0"/>
              <a:t>聚类分析是指用数学的方法来研究与处理给定对象的分类，主要是从数据集中寻找数据间的相似性，并以此对数据进行分类，使得同一个簇中的数据对象尽可能相似，不同簇中的数据对象尽可能相异，从而发现数据中隐含的、有用的信息。</a:t>
            </a:r>
            <a:endParaRPr lang="zh-CN" altLang="en-US" sz="1400" dirty="0"/>
          </a:p>
        </p:txBody>
      </p:sp>
      <p:grpSp>
        <p:nvGrpSpPr>
          <p:cNvPr id="69" name="组合 68"/>
          <p:cNvGrpSpPr/>
          <p:nvPr/>
        </p:nvGrpSpPr>
        <p:grpSpPr>
          <a:xfrm>
            <a:off x="1568248" y="2967265"/>
            <a:ext cx="1488451" cy="3089273"/>
            <a:chOff x="1568248" y="2967265"/>
            <a:chExt cx="1488451" cy="3089273"/>
          </a:xfrm>
        </p:grpSpPr>
        <p:sp>
          <p:nvSpPr>
            <p:cNvPr id="71" name="环形箭头 70"/>
            <p:cNvSpPr/>
            <p:nvPr/>
          </p:nvSpPr>
          <p:spPr>
            <a:xfrm>
              <a:off x="1891853" y="2967265"/>
              <a:ext cx="1164846" cy="1164965"/>
            </a:xfrm>
            <a:prstGeom prst="circularArrow">
              <a:avLst>
                <a:gd name="adj1" fmla="val 10980"/>
                <a:gd name="adj2" fmla="val 1142322"/>
                <a:gd name="adj3" fmla="val 4500000"/>
                <a:gd name="adj4" fmla="val 10800000"/>
                <a:gd name="adj5" fmla="val 12500"/>
              </a:avLst>
            </a:pr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任意多边形 71"/>
            <p:cNvSpPr/>
            <p:nvPr/>
          </p:nvSpPr>
          <p:spPr>
            <a:xfrm>
              <a:off x="2168079" y="3350848"/>
              <a:ext cx="650050" cy="324991"/>
            </a:xfrm>
            <a:custGeom>
              <a:avLst/>
              <a:gdLst>
                <a:gd name="connsiteX0" fmla="*/ 0 w 650050"/>
                <a:gd name="connsiteY0" fmla="*/ 0 h 324991"/>
                <a:gd name="connsiteX1" fmla="*/ 650050 w 650050"/>
                <a:gd name="connsiteY1" fmla="*/ 0 h 324991"/>
                <a:gd name="connsiteX2" fmla="*/ 650050 w 650050"/>
                <a:gd name="connsiteY2" fmla="*/ 324991 h 324991"/>
                <a:gd name="connsiteX3" fmla="*/ 0 w 650050"/>
                <a:gd name="connsiteY3" fmla="*/ 324991 h 324991"/>
                <a:gd name="connsiteX4" fmla="*/ 0 w 650050"/>
                <a:gd name="connsiteY4" fmla="*/ 0 h 3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0" h="324991">
                  <a:moveTo>
                    <a:pt x="0" y="0"/>
                  </a:moveTo>
                  <a:lnTo>
                    <a:pt x="650050" y="0"/>
                  </a:lnTo>
                  <a:lnTo>
                    <a:pt x="650050" y="324991"/>
                  </a:lnTo>
                  <a:lnTo>
                    <a:pt x="0" y="3249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sz="1200" b="1" kern="1200" dirty="0" smtClean="0">
                  <a:solidFill>
                    <a:srgbClr val="3D89BC"/>
                  </a:solidFill>
                  <a:effectLst/>
                </a:rPr>
                <a:t>数据准备</a:t>
              </a:r>
              <a:endParaRPr lang="zh-CN" altLang="en-US" sz="1200" b="1" kern="1200" dirty="0">
                <a:solidFill>
                  <a:srgbClr val="3D89BC"/>
                </a:solidFill>
                <a:effectLst/>
              </a:endParaRPr>
            </a:p>
          </p:txBody>
        </p:sp>
        <p:sp>
          <p:nvSpPr>
            <p:cNvPr id="74" name="形状 73"/>
            <p:cNvSpPr/>
            <p:nvPr/>
          </p:nvSpPr>
          <p:spPr>
            <a:xfrm>
              <a:off x="1568248" y="3636710"/>
              <a:ext cx="1164846" cy="1164965"/>
            </a:xfrm>
            <a:prstGeom prst="leftCircularArrow">
              <a:avLst>
                <a:gd name="adj1" fmla="val 10980"/>
                <a:gd name="adj2" fmla="val 1142322"/>
                <a:gd name="adj3" fmla="val 6300000"/>
                <a:gd name="adj4" fmla="val 18900000"/>
                <a:gd name="adj5" fmla="val 12500"/>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任意多边形 75"/>
            <p:cNvSpPr/>
            <p:nvPr/>
          </p:nvSpPr>
          <p:spPr>
            <a:xfrm>
              <a:off x="1862210" y="4059632"/>
              <a:ext cx="650050" cy="324991"/>
            </a:xfrm>
            <a:custGeom>
              <a:avLst/>
              <a:gdLst>
                <a:gd name="connsiteX0" fmla="*/ 0 w 650050"/>
                <a:gd name="connsiteY0" fmla="*/ 0 h 324991"/>
                <a:gd name="connsiteX1" fmla="*/ 650050 w 650050"/>
                <a:gd name="connsiteY1" fmla="*/ 0 h 324991"/>
                <a:gd name="connsiteX2" fmla="*/ 650050 w 650050"/>
                <a:gd name="connsiteY2" fmla="*/ 324991 h 324991"/>
                <a:gd name="connsiteX3" fmla="*/ 0 w 650050"/>
                <a:gd name="connsiteY3" fmla="*/ 324991 h 324991"/>
                <a:gd name="connsiteX4" fmla="*/ 0 w 650050"/>
                <a:gd name="connsiteY4" fmla="*/ 0 h 3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0" h="324991">
                  <a:moveTo>
                    <a:pt x="0" y="0"/>
                  </a:moveTo>
                  <a:lnTo>
                    <a:pt x="650050" y="0"/>
                  </a:lnTo>
                  <a:lnTo>
                    <a:pt x="650050" y="324991"/>
                  </a:lnTo>
                  <a:lnTo>
                    <a:pt x="0" y="3249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sz="1200" b="1" kern="1200" dirty="0" smtClean="0">
                  <a:solidFill>
                    <a:srgbClr val="3D89BC"/>
                  </a:solidFill>
                  <a:effectLst/>
                </a:rPr>
                <a:t>特征选择、提出</a:t>
              </a:r>
              <a:endParaRPr lang="zh-CN" altLang="en-US" sz="1200" b="1" kern="1200" dirty="0">
                <a:solidFill>
                  <a:srgbClr val="3D89BC"/>
                </a:solidFill>
                <a:effectLst/>
              </a:endParaRPr>
            </a:p>
          </p:txBody>
        </p:sp>
        <p:sp>
          <p:nvSpPr>
            <p:cNvPr id="77" name="环形箭头 76"/>
            <p:cNvSpPr/>
            <p:nvPr/>
          </p:nvSpPr>
          <p:spPr>
            <a:xfrm>
              <a:off x="1891853" y="4308627"/>
              <a:ext cx="1164846" cy="1164965"/>
            </a:xfrm>
            <a:prstGeom prst="circularArrow">
              <a:avLst>
                <a:gd name="adj1" fmla="val 10980"/>
                <a:gd name="adj2" fmla="val 1142322"/>
                <a:gd name="adj3" fmla="val 4500000"/>
                <a:gd name="adj4" fmla="val 13500000"/>
                <a:gd name="adj5" fmla="val 12500"/>
              </a:avLst>
            </a:pr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任意多边形 78"/>
            <p:cNvSpPr/>
            <p:nvPr/>
          </p:nvSpPr>
          <p:spPr>
            <a:xfrm>
              <a:off x="2187126" y="4730313"/>
              <a:ext cx="650050" cy="324991"/>
            </a:xfrm>
            <a:custGeom>
              <a:avLst/>
              <a:gdLst>
                <a:gd name="connsiteX0" fmla="*/ 0 w 650050"/>
                <a:gd name="connsiteY0" fmla="*/ 0 h 324991"/>
                <a:gd name="connsiteX1" fmla="*/ 650050 w 650050"/>
                <a:gd name="connsiteY1" fmla="*/ 0 h 324991"/>
                <a:gd name="connsiteX2" fmla="*/ 650050 w 650050"/>
                <a:gd name="connsiteY2" fmla="*/ 324991 h 324991"/>
                <a:gd name="connsiteX3" fmla="*/ 0 w 650050"/>
                <a:gd name="connsiteY3" fmla="*/ 324991 h 324991"/>
                <a:gd name="connsiteX4" fmla="*/ 0 w 650050"/>
                <a:gd name="connsiteY4" fmla="*/ 0 h 3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0" h="324991">
                  <a:moveTo>
                    <a:pt x="0" y="0"/>
                  </a:moveTo>
                  <a:lnTo>
                    <a:pt x="650050" y="0"/>
                  </a:lnTo>
                  <a:lnTo>
                    <a:pt x="650050" y="324991"/>
                  </a:lnTo>
                  <a:lnTo>
                    <a:pt x="0" y="3249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sz="1200" b="1" kern="1200" dirty="0" smtClean="0">
                  <a:solidFill>
                    <a:srgbClr val="3D89BC"/>
                  </a:solidFill>
                  <a:effectLst/>
                </a:rPr>
                <a:t>特征提取</a:t>
              </a:r>
              <a:endParaRPr lang="zh-CN" altLang="en-US" sz="1200" b="1" kern="1200" dirty="0">
                <a:solidFill>
                  <a:srgbClr val="3D89BC"/>
                </a:solidFill>
                <a:effectLst/>
              </a:endParaRPr>
            </a:p>
          </p:txBody>
        </p:sp>
        <p:sp>
          <p:nvSpPr>
            <p:cNvPr id="80" name="空心弧 79"/>
            <p:cNvSpPr/>
            <p:nvPr/>
          </p:nvSpPr>
          <p:spPr>
            <a:xfrm>
              <a:off x="1651280" y="5055305"/>
              <a:ext cx="1000749" cy="1001233"/>
            </a:xfrm>
            <a:prstGeom prst="blockArc">
              <a:avLst>
                <a:gd name="adj1" fmla="val 0"/>
                <a:gd name="adj2" fmla="val 18900000"/>
                <a:gd name="adj3" fmla="val 12740"/>
              </a:avLst>
            </a:pr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2" name="任意多边形 81"/>
            <p:cNvSpPr/>
            <p:nvPr/>
          </p:nvSpPr>
          <p:spPr>
            <a:xfrm>
              <a:off x="1862210" y="5420046"/>
              <a:ext cx="650050" cy="324991"/>
            </a:xfrm>
            <a:custGeom>
              <a:avLst/>
              <a:gdLst>
                <a:gd name="connsiteX0" fmla="*/ 0 w 650050"/>
                <a:gd name="connsiteY0" fmla="*/ 0 h 324991"/>
                <a:gd name="connsiteX1" fmla="*/ 650050 w 650050"/>
                <a:gd name="connsiteY1" fmla="*/ 0 h 324991"/>
                <a:gd name="connsiteX2" fmla="*/ 650050 w 650050"/>
                <a:gd name="connsiteY2" fmla="*/ 324991 h 324991"/>
                <a:gd name="connsiteX3" fmla="*/ 0 w 650050"/>
                <a:gd name="connsiteY3" fmla="*/ 324991 h 324991"/>
                <a:gd name="connsiteX4" fmla="*/ 0 w 650050"/>
                <a:gd name="connsiteY4" fmla="*/ 0 h 3249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050" h="324991">
                  <a:moveTo>
                    <a:pt x="0" y="0"/>
                  </a:moveTo>
                  <a:lnTo>
                    <a:pt x="650050" y="0"/>
                  </a:lnTo>
                  <a:lnTo>
                    <a:pt x="650050" y="324991"/>
                  </a:lnTo>
                  <a:lnTo>
                    <a:pt x="0" y="32499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b="1" kern="1200" dirty="0" smtClean="0">
                  <a:solidFill>
                    <a:srgbClr val="3D89BC"/>
                  </a:solidFill>
                  <a:effectLst/>
                </a:rPr>
                <a:t>聚类（或分组）</a:t>
              </a:r>
              <a:endParaRPr lang="zh-CN" altLang="en-US" sz="1200" b="1" kern="1200" dirty="0">
                <a:solidFill>
                  <a:srgbClr val="3D89BC"/>
                </a:solidFill>
                <a:effectLst/>
              </a:endParaRPr>
            </a:p>
          </p:txBody>
        </p:sp>
      </p:grpSp>
      <p:sp>
        <p:nvSpPr>
          <p:cNvPr id="12" name="TextBox 11"/>
          <p:cNvSpPr txBox="1"/>
          <p:nvPr/>
        </p:nvSpPr>
        <p:spPr>
          <a:xfrm>
            <a:off x="654628" y="3057525"/>
            <a:ext cx="1107996" cy="369332"/>
          </a:xfrm>
          <a:prstGeom prst="rect">
            <a:avLst/>
          </a:prstGeom>
          <a:noFill/>
        </p:spPr>
        <p:txBody>
          <a:bodyPr wrap="none" rtlCol="0">
            <a:spAutoFit/>
          </a:bodyPr>
          <a:lstStyle/>
          <a:p>
            <a:r>
              <a:rPr lang="zh-CN" altLang="en-US" b="1" dirty="0" smtClean="0">
                <a:solidFill>
                  <a:schemeClr val="tx1">
                    <a:lumMod val="75000"/>
                    <a:lumOff val="25000"/>
                  </a:schemeClr>
                </a:solidFill>
              </a:rPr>
              <a:t>聚类过程</a:t>
            </a:r>
            <a:endParaRPr lang="zh-CN" altLang="en-US" b="1" dirty="0">
              <a:solidFill>
                <a:schemeClr val="tx1">
                  <a:lumMod val="75000"/>
                  <a:lumOff val="25000"/>
                </a:schemeClr>
              </a:solidFill>
            </a:endParaRPr>
          </a:p>
        </p:txBody>
      </p:sp>
      <p:sp>
        <p:nvSpPr>
          <p:cNvPr id="13" name="矩形 12"/>
          <p:cNvSpPr/>
          <p:nvPr/>
        </p:nvSpPr>
        <p:spPr>
          <a:xfrm>
            <a:off x="3271703" y="3057525"/>
            <a:ext cx="1800493" cy="369332"/>
          </a:xfrm>
          <a:prstGeom prst="rect">
            <a:avLst/>
          </a:prstGeom>
        </p:spPr>
        <p:txBody>
          <a:bodyPr wrap="none">
            <a:spAutoFit/>
          </a:bodyPr>
          <a:lstStyle/>
          <a:p>
            <a:r>
              <a:rPr lang="zh-CN" altLang="zh-CN" b="1" dirty="0">
                <a:solidFill>
                  <a:schemeClr val="tx1">
                    <a:lumMod val="75000"/>
                    <a:lumOff val="25000"/>
                  </a:schemeClr>
                </a:solidFill>
              </a:rPr>
              <a:t>聚类算法的要求</a:t>
            </a:r>
            <a:endParaRPr lang="zh-CN" altLang="en-US" b="1" dirty="0">
              <a:solidFill>
                <a:schemeClr val="tx1">
                  <a:lumMod val="75000"/>
                  <a:lumOff val="25000"/>
                </a:schemeClr>
              </a:solidFill>
            </a:endParaRPr>
          </a:p>
        </p:txBody>
      </p:sp>
      <p:grpSp>
        <p:nvGrpSpPr>
          <p:cNvPr id="11264" name="组合 11263"/>
          <p:cNvGrpSpPr/>
          <p:nvPr/>
        </p:nvGrpSpPr>
        <p:grpSpPr>
          <a:xfrm>
            <a:off x="4844994" y="3242190"/>
            <a:ext cx="3294511" cy="2707083"/>
            <a:chOff x="4857042" y="3242190"/>
            <a:chExt cx="3294511" cy="2707083"/>
          </a:xfrm>
        </p:grpSpPr>
        <p:sp>
          <p:nvSpPr>
            <p:cNvPr id="100" name="任意多边形 99"/>
            <p:cNvSpPr/>
            <p:nvPr/>
          </p:nvSpPr>
          <p:spPr>
            <a:xfrm>
              <a:off x="4918965" y="4093974"/>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2" tIns="156382" rIns="136053" bIns="156381" numCol="1" spcCol="1270" anchor="ctr" anchorCtr="0">
              <a:noAutofit/>
            </a:bodyPr>
            <a:lstStyle/>
            <a:p>
              <a:pPr lvl="0" algn="ctr" defTabSz="1511300">
                <a:lnSpc>
                  <a:spcPct val="90000"/>
                </a:lnSpc>
                <a:spcBef>
                  <a:spcPct val="0"/>
                </a:spcBef>
                <a:spcAft>
                  <a:spcPct val="35000"/>
                </a:spcAft>
              </a:pPr>
              <a:endParaRPr lang="zh-CN" altLang="en-US" sz="3400" kern="1200"/>
            </a:p>
          </p:txBody>
        </p:sp>
        <p:sp>
          <p:nvSpPr>
            <p:cNvPr id="27" name="任意多边形 26"/>
            <p:cNvSpPr/>
            <p:nvPr/>
          </p:nvSpPr>
          <p:spPr>
            <a:xfrm>
              <a:off x="6321002" y="3242190"/>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012" tIns="217342" rIns="197013" bIns="217341" numCol="1" spcCol="1270" anchor="ctr" anchorCtr="0">
              <a:noAutofit/>
            </a:bodyPr>
            <a:lstStyle/>
            <a:p>
              <a:pPr lvl="0" algn="ctr" defTabSz="711200">
                <a:lnSpc>
                  <a:spcPct val="90000"/>
                </a:lnSpc>
                <a:spcBef>
                  <a:spcPct val="0"/>
                </a:spcBef>
                <a:spcAft>
                  <a:spcPct val="35000"/>
                </a:spcAft>
              </a:pPr>
              <a:endParaRPr lang="zh-CN" altLang="en-US" sz="1600" kern="1200"/>
            </a:p>
          </p:txBody>
        </p:sp>
        <p:sp>
          <p:nvSpPr>
            <p:cNvPr id="32" name="任意多边形 31"/>
            <p:cNvSpPr/>
            <p:nvPr/>
          </p:nvSpPr>
          <p:spPr>
            <a:xfrm>
              <a:off x="5378099" y="3242190"/>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2" tIns="156382" rIns="136053" bIns="156381" numCol="1" spcCol="1270" anchor="ctr" anchorCtr="0">
              <a:noAutofit/>
            </a:bodyPr>
            <a:lstStyle/>
            <a:p>
              <a:pPr lvl="0" algn="ctr" defTabSz="1511300">
                <a:lnSpc>
                  <a:spcPct val="90000"/>
                </a:lnSpc>
                <a:spcBef>
                  <a:spcPct val="0"/>
                </a:spcBef>
                <a:spcAft>
                  <a:spcPct val="35000"/>
                </a:spcAft>
              </a:pPr>
              <a:endParaRPr lang="zh-CN" altLang="en-US" sz="3400" kern="1200"/>
            </a:p>
          </p:txBody>
        </p:sp>
        <p:sp>
          <p:nvSpPr>
            <p:cNvPr id="35" name="任意多边形 34"/>
            <p:cNvSpPr/>
            <p:nvPr/>
          </p:nvSpPr>
          <p:spPr>
            <a:xfrm>
              <a:off x="5847744" y="4093974"/>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012" tIns="217342" rIns="197013" bIns="217341" numCol="1" spcCol="1270" anchor="ctr" anchorCtr="0">
              <a:noAutofit/>
            </a:bodyPr>
            <a:lstStyle/>
            <a:p>
              <a:pPr lvl="0" algn="ctr" defTabSz="711200">
                <a:lnSpc>
                  <a:spcPct val="90000"/>
                </a:lnSpc>
                <a:spcBef>
                  <a:spcPct val="0"/>
                </a:spcBef>
                <a:spcAft>
                  <a:spcPct val="35000"/>
                </a:spcAft>
              </a:pPr>
              <a:endParaRPr lang="zh-CN" altLang="en-US" sz="1600" kern="1200"/>
            </a:p>
          </p:txBody>
        </p:sp>
        <p:sp>
          <p:nvSpPr>
            <p:cNvPr id="41" name="任意多边形 40"/>
            <p:cNvSpPr/>
            <p:nvPr/>
          </p:nvSpPr>
          <p:spPr>
            <a:xfrm>
              <a:off x="6790647" y="4093974"/>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2" tIns="156382" rIns="136053" bIns="156381" numCol="1" spcCol="1270" anchor="ctr" anchorCtr="0">
              <a:noAutofit/>
            </a:bodyPr>
            <a:lstStyle/>
            <a:p>
              <a:pPr lvl="0" algn="ctr" defTabSz="1511300">
                <a:lnSpc>
                  <a:spcPct val="90000"/>
                </a:lnSpc>
                <a:spcBef>
                  <a:spcPct val="0"/>
                </a:spcBef>
                <a:spcAft>
                  <a:spcPct val="35000"/>
                </a:spcAft>
              </a:pPr>
              <a:endParaRPr lang="zh-CN" altLang="en-US" sz="3400" kern="1200"/>
            </a:p>
          </p:txBody>
        </p:sp>
        <p:sp>
          <p:nvSpPr>
            <p:cNvPr id="43" name="任意多边形 42"/>
            <p:cNvSpPr/>
            <p:nvPr/>
          </p:nvSpPr>
          <p:spPr>
            <a:xfrm>
              <a:off x="6321002" y="4945757"/>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7012" tIns="217342" rIns="197013" bIns="217341" numCol="1" spcCol="1270" anchor="ctr" anchorCtr="0">
              <a:noAutofit/>
            </a:bodyPr>
            <a:lstStyle/>
            <a:p>
              <a:pPr lvl="0" algn="ctr" defTabSz="711200">
                <a:lnSpc>
                  <a:spcPct val="90000"/>
                </a:lnSpc>
                <a:spcBef>
                  <a:spcPct val="0"/>
                </a:spcBef>
                <a:spcAft>
                  <a:spcPct val="35000"/>
                </a:spcAft>
              </a:pPr>
              <a:endParaRPr lang="zh-CN" altLang="en-US" sz="1600" kern="1200"/>
            </a:p>
          </p:txBody>
        </p:sp>
        <p:sp>
          <p:nvSpPr>
            <p:cNvPr id="50" name="任意多边形 49"/>
            <p:cNvSpPr/>
            <p:nvPr/>
          </p:nvSpPr>
          <p:spPr>
            <a:xfrm>
              <a:off x="5378099" y="4945757"/>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2" tIns="156382" rIns="136053" bIns="156381" numCol="1" spcCol="1270" anchor="ctr" anchorCtr="0">
              <a:noAutofit/>
            </a:bodyPr>
            <a:lstStyle/>
            <a:p>
              <a:pPr lvl="0" algn="ctr" defTabSz="1511300">
                <a:lnSpc>
                  <a:spcPct val="90000"/>
                </a:lnSpc>
                <a:spcBef>
                  <a:spcPct val="0"/>
                </a:spcBef>
                <a:spcAft>
                  <a:spcPct val="35000"/>
                </a:spcAft>
              </a:pPr>
              <a:endParaRPr lang="zh-CN" altLang="en-US" sz="3400" kern="1200"/>
            </a:p>
          </p:txBody>
        </p:sp>
        <p:sp>
          <p:nvSpPr>
            <p:cNvPr id="52" name="任意多边形 51"/>
            <p:cNvSpPr/>
            <p:nvPr/>
          </p:nvSpPr>
          <p:spPr>
            <a:xfrm>
              <a:off x="7278494" y="4941833"/>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chemeClr val="tx1">
                <a:lumMod val="65000"/>
                <a:lumOff val="3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302" tIns="251632" rIns="231303" bIns="251631" numCol="1" spcCol="1270" anchor="ctr" anchorCtr="0">
              <a:noAutofit/>
            </a:bodyPr>
            <a:lstStyle/>
            <a:p>
              <a:pPr lvl="0" algn="ctr" defTabSz="1111250">
                <a:lnSpc>
                  <a:spcPct val="90000"/>
                </a:lnSpc>
                <a:spcBef>
                  <a:spcPct val="0"/>
                </a:spcBef>
                <a:spcAft>
                  <a:spcPct val="35000"/>
                </a:spcAft>
              </a:pPr>
              <a:endParaRPr lang="zh-CN" altLang="en-US" sz="2500" kern="1200"/>
            </a:p>
          </p:txBody>
        </p:sp>
        <p:sp>
          <p:nvSpPr>
            <p:cNvPr id="57" name="任意多边形 56"/>
            <p:cNvSpPr/>
            <p:nvPr/>
          </p:nvSpPr>
          <p:spPr>
            <a:xfrm>
              <a:off x="7266446" y="3242471"/>
              <a:ext cx="873059" cy="1003516"/>
            </a:xfrm>
            <a:custGeom>
              <a:avLst/>
              <a:gdLst>
                <a:gd name="connsiteX0" fmla="*/ 0 w 1003515"/>
                <a:gd name="connsiteY0" fmla="*/ 436529 h 873058"/>
                <a:gd name="connsiteX1" fmla="*/ 218265 w 1003515"/>
                <a:gd name="connsiteY1" fmla="*/ 0 h 873058"/>
                <a:gd name="connsiteX2" fmla="*/ 785251 w 1003515"/>
                <a:gd name="connsiteY2" fmla="*/ 0 h 873058"/>
                <a:gd name="connsiteX3" fmla="*/ 1003515 w 1003515"/>
                <a:gd name="connsiteY3" fmla="*/ 436529 h 873058"/>
                <a:gd name="connsiteX4" fmla="*/ 785251 w 1003515"/>
                <a:gd name="connsiteY4" fmla="*/ 873058 h 873058"/>
                <a:gd name="connsiteX5" fmla="*/ 218265 w 1003515"/>
                <a:gd name="connsiteY5" fmla="*/ 873058 h 873058"/>
                <a:gd name="connsiteX6" fmla="*/ 0 w 1003515"/>
                <a:gd name="connsiteY6" fmla="*/ 436529 h 87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515" h="873058">
                  <a:moveTo>
                    <a:pt x="501757" y="0"/>
                  </a:moveTo>
                  <a:lnTo>
                    <a:pt x="1003514" y="189891"/>
                  </a:lnTo>
                  <a:lnTo>
                    <a:pt x="1003514" y="683168"/>
                  </a:lnTo>
                  <a:lnTo>
                    <a:pt x="501758" y="873058"/>
                  </a:lnTo>
                  <a:lnTo>
                    <a:pt x="1" y="683168"/>
                  </a:lnTo>
                  <a:lnTo>
                    <a:pt x="1" y="189891"/>
                  </a:lnTo>
                  <a:lnTo>
                    <a:pt x="501757" y="0"/>
                  </a:ln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6052" tIns="156382" rIns="136053" bIns="156381" numCol="1" spcCol="1270" anchor="ctr" anchorCtr="0">
              <a:noAutofit/>
            </a:bodyPr>
            <a:lstStyle/>
            <a:p>
              <a:pPr lvl="0" algn="ctr" defTabSz="1511300">
                <a:lnSpc>
                  <a:spcPct val="90000"/>
                </a:lnSpc>
                <a:spcBef>
                  <a:spcPct val="0"/>
                </a:spcBef>
                <a:spcAft>
                  <a:spcPct val="35000"/>
                </a:spcAft>
              </a:pPr>
              <a:endParaRPr lang="zh-CN" altLang="en-US" sz="3400" kern="1200"/>
            </a:p>
          </p:txBody>
        </p:sp>
        <p:sp>
          <p:nvSpPr>
            <p:cNvPr id="16" name="矩形 15"/>
            <p:cNvSpPr/>
            <p:nvPr/>
          </p:nvSpPr>
          <p:spPr>
            <a:xfrm>
              <a:off x="5409143" y="3605729"/>
              <a:ext cx="810969" cy="276999"/>
            </a:xfrm>
            <a:prstGeom prst="rect">
              <a:avLst/>
            </a:prstGeom>
          </p:spPr>
          <p:txBody>
            <a:bodyPr wrap="square">
              <a:spAutoFit/>
            </a:bodyPr>
            <a:lstStyle/>
            <a:p>
              <a:pPr algn="ctr"/>
              <a:r>
                <a:rPr lang="zh-CN" altLang="zh-CN" sz="1200" b="1" dirty="0">
                  <a:solidFill>
                    <a:schemeClr val="bg1"/>
                  </a:solidFill>
                </a:rPr>
                <a:t>可扩展性</a:t>
              </a:r>
              <a:endParaRPr lang="zh-CN" altLang="en-US" sz="1200" b="1" dirty="0">
                <a:solidFill>
                  <a:schemeClr val="bg1"/>
                </a:solidFill>
              </a:endParaRPr>
            </a:p>
          </p:txBody>
        </p:sp>
        <p:sp>
          <p:nvSpPr>
            <p:cNvPr id="83" name="矩形 82"/>
            <p:cNvSpPr/>
            <p:nvPr/>
          </p:nvSpPr>
          <p:spPr>
            <a:xfrm>
              <a:off x="6330388" y="3421063"/>
              <a:ext cx="854286" cy="646331"/>
            </a:xfrm>
            <a:prstGeom prst="rect">
              <a:avLst/>
            </a:prstGeom>
          </p:spPr>
          <p:txBody>
            <a:bodyPr wrap="square">
              <a:spAutoFit/>
            </a:bodyPr>
            <a:lstStyle/>
            <a:p>
              <a:pPr algn="ctr"/>
              <a:r>
                <a:rPr lang="zh-CN" altLang="zh-CN" sz="1200" b="1" dirty="0">
                  <a:solidFill>
                    <a:schemeClr val="bg1"/>
                  </a:solidFill>
                </a:rPr>
                <a:t>处理不同类型属性的能力</a:t>
              </a:r>
              <a:endParaRPr lang="zh-CN" altLang="en-US" sz="1200" b="1" dirty="0">
                <a:solidFill>
                  <a:schemeClr val="bg1"/>
                </a:solidFill>
              </a:endParaRPr>
            </a:p>
          </p:txBody>
        </p:sp>
        <p:sp>
          <p:nvSpPr>
            <p:cNvPr id="84" name="矩形 83"/>
            <p:cNvSpPr/>
            <p:nvPr/>
          </p:nvSpPr>
          <p:spPr>
            <a:xfrm>
              <a:off x="7278494" y="3421063"/>
              <a:ext cx="861011" cy="646331"/>
            </a:xfrm>
            <a:prstGeom prst="rect">
              <a:avLst/>
            </a:prstGeom>
          </p:spPr>
          <p:txBody>
            <a:bodyPr wrap="square">
              <a:spAutoFit/>
            </a:bodyPr>
            <a:lstStyle/>
            <a:p>
              <a:pPr algn="ctr"/>
              <a:r>
                <a:rPr lang="zh-CN" altLang="zh-CN" sz="1200" b="1" dirty="0">
                  <a:solidFill>
                    <a:schemeClr val="bg1"/>
                  </a:solidFill>
                </a:rPr>
                <a:t>发现任意形状的聚类</a:t>
              </a:r>
              <a:endParaRPr lang="zh-CN" altLang="en-US" sz="1200" b="1" dirty="0">
                <a:solidFill>
                  <a:schemeClr val="bg1"/>
                </a:solidFill>
              </a:endParaRPr>
            </a:p>
          </p:txBody>
        </p:sp>
        <p:sp>
          <p:nvSpPr>
            <p:cNvPr id="85" name="矩形 84"/>
            <p:cNvSpPr/>
            <p:nvPr/>
          </p:nvSpPr>
          <p:spPr>
            <a:xfrm>
              <a:off x="4857042" y="4247991"/>
              <a:ext cx="996903" cy="830997"/>
            </a:xfrm>
            <a:prstGeom prst="rect">
              <a:avLst/>
            </a:prstGeom>
          </p:spPr>
          <p:txBody>
            <a:bodyPr wrap="square">
              <a:spAutoFit/>
            </a:bodyPr>
            <a:lstStyle/>
            <a:p>
              <a:pPr algn="ctr"/>
              <a:r>
                <a:rPr lang="zh-CN" altLang="zh-CN" sz="1200" b="1" dirty="0">
                  <a:solidFill>
                    <a:schemeClr val="bg1"/>
                  </a:solidFill>
                </a:rPr>
                <a:t>需要（由用户）决定的输入参数最少</a:t>
              </a:r>
              <a:endParaRPr lang="zh-CN" altLang="en-US" sz="1200" b="1" dirty="0">
                <a:solidFill>
                  <a:schemeClr val="bg1"/>
                </a:solidFill>
              </a:endParaRPr>
            </a:p>
          </p:txBody>
        </p:sp>
        <p:sp>
          <p:nvSpPr>
            <p:cNvPr id="87" name="矩形 86"/>
            <p:cNvSpPr/>
            <p:nvPr/>
          </p:nvSpPr>
          <p:spPr>
            <a:xfrm>
              <a:off x="5850422" y="4292700"/>
              <a:ext cx="870309" cy="646331"/>
            </a:xfrm>
            <a:prstGeom prst="rect">
              <a:avLst/>
            </a:prstGeom>
          </p:spPr>
          <p:txBody>
            <a:bodyPr wrap="square">
              <a:spAutoFit/>
            </a:bodyPr>
            <a:lstStyle/>
            <a:p>
              <a:pPr algn="ctr"/>
              <a:r>
                <a:rPr lang="zh-CN" altLang="zh-CN" sz="1200" b="1" dirty="0">
                  <a:solidFill>
                    <a:schemeClr val="bg1"/>
                  </a:solidFill>
                </a:rPr>
                <a:t>处理噪声数据的能力</a:t>
              </a:r>
              <a:endParaRPr lang="zh-CN" altLang="en-US" sz="1200" b="1" dirty="0">
                <a:solidFill>
                  <a:schemeClr val="bg1"/>
                </a:solidFill>
              </a:endParaRPr>
            </a:p>
          </p:txBody>
        </p:sp>
        <p:sp>
          <p:nvSpPr>
            <p:cNvPr id="88" name="矩形 87"/>
            <p:cNvSpPr/>
            <p:nvPr/>
          </p:nvSpPr>
          <p:spPr>
            <a:xfrm>
              <a:off x="6806168" y="4272566"/>
              <a:ext cx="842015" cy="646331"/>
            </a:xfrm>
            <a:prstGeom prst="rect">
              <a:avLst/>
            </a:prstGeom>
          </p:spPr>
          <p:txBody>
            <a:bodyPr wrap="square">
              <a:spAutoFit/>
            </a:bodyPr>
            <a:lstStyle/>
            <a:p>
              <a:pPr algn="ctr"/>
              <a:r>
                <a:rPr lang="zh-CN" altLang="zh-CN" sz="1200" b="1" dirty="0">
                  <a:solidFill>
                    <a:schemeClr val="bg1"/>
                  </a:solidFill>
                </a:rPr>
                <a:t>对输入记录顺序不敏感</a:t>
              </a:r>
              <a:endParaRPr lang="zh-CN" altLang="en-US" sz="1200" b="1" dirty="0">
                <a:solidFill>
                  <a:schemeClr val="bg1"/>
                </a:solidFill>
              </a:endParaRPr>
            </a:p>
          </p:txBody>
        </p:sp>
        <p:sp>
          <p:nvSpPr>
            <p:cNvPr id="90" name="矩形 89"/>
            <p:cNvSpPr/>
            <p:nvPr/>
          </p:nvSpPr>
          <p:spPr>
            <a:xfrm>
              <a:off x="5419893" y="5309507"/>
              <a:ext cx="800219" cy="276999"/>
            </a:xfrm>
            <a:prstGeom prst="rect">
              <a:avLst/>
            </a:prstGeom>
          </p:spPr>
          <p:txBody>
            <a:bodyPr wrap="none">
              <a:spAutoFit/>
            </a:bodyPr>
            <a:lstStyle/>
            <a:p>
              <a:pPr algn="ctr"/>
              <a:r>
                <a:rPr lang="zh-CN" altLang="zh-CN" sz="1200" b="1" dirty="0">
                  <a:solidFill>
                    <a:schemeClr val="bg1"/>
                  </a:solidFill>
                </a:rPr>
                <a:t>高维问题</a:t>
              </a:r>
              <a:endParaRPr lang="zh-CN" altLang="en-US" sz="1200" b="1" dirty="0">
                <a:solidFill>
                  <a:schemeClr val="bg1"/>
                </a:solidFill>
              </a:endParaRPr>
            </a:p>
          </p:txBody>
        </p:sp>
        <p:sp>
          <p:nvSpPr>
            <p:cNvPr id="92" name="矩形 91"/>
            <p:cNvSpPr/>
            <p:nvPr/>
          </p:nvSpPr>
          <p:spPr>
            <a:xfrm>
              <a:off x="6332636" y="5217173"/>
              <a:ext cx="861425" cy="461665"/>
            </a:xfrm>
            <a:prstGeom prst="rect">
              <a:avLst/>
            </a:prstGeom>
          </p:spPr>
          <p:txBody>
            <a:bodyPr wrap="square">
              <a:spAutoFit/>
            </a:bodyPr>
            <a:lstStyle/>
            <a:p>
              <a:pPr algn="ctr"/>
              <a:r>
                <a:rPr lang="zh-CN" altLang="zh-CN" sz="1200" b="1" dirty="0">
                  <a:solidFill>
                    <a:schemeClr val="bg1"/>
                  </a:solidFill>
                </a:rPr>
                <a:t>基于约束的聚类</a:t>
              </a:r>
              <a:endParaRPr lang="zh-CN" altLang="en-US" sz="1200" b="1" dirty="0">
                <a:solidFill>
                  <a:schemeClr val="bg1"/>
                </a:solidFill>
              </a:endParaRPr>
            </a:p>
          </p:txBody>
        </p:sp>
        <p:sp>
          <p:nvSpPr>
            <p:cNvPr id="94" name="矩形 93"/>
            <p:cNvSpPr/>
            <p:nvPr/>
          </p:nvSpPr>
          <p:spPr>
            <a:xfrm>
              <a:off x="7278494" y="5212758"/>
              <a:ext cx="873059" cy="461665"/>
            </a:xfrm>
            <a:prstGeom prst="rect">
              <a:avLst/>
            </a:prstGeom>
          </p:spPr>
          <p:txBody>
            <a:bodyPr wrap="square">
              <a:spAutoFit/>
            </a:bodyPr>
            <a:lstStyle/>
            <a:p>
              <a:pPr algn="ctr"/>
              <a:r>
                <a:rPr lang="zh-CN" altLang="zh-CN" sz="1200" b="1" dirty="0">
                  <a:solidFill>
                    <a:schemeClr val="bg1"/>
                  </a:solidFill>
                </a:rPr>
                <a:t>可解释性和可用性</a:t>
              </a:r>
              <a:endParaRPr lang="zh-CN" altLang="en-US" sz="1200" b="1" dirty="0">
                <a:solidFill>
                  <a:schemeClr val="bg1"/>
                </a:solidFill>
              </a:endParaRPr>
            </a:p>
          </p:txBody>
        </p:sp>
      </p:grpSp>
      <p:sp>
        <p:nvSpPr>
          <p:cNvPr id="96"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9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9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101"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104" name="文本框 40"/>
          <p:cNvSpPr txBox="1"/>
          <p:nvPr/>
        </p:nvSpPr>
        <p:spPr>
          <a:xfrm>
            <a:off x="399253" y="828381"/>
            <a:ext cx="3583032" cy="369332"/>
          </a:xfrm>
          <a:prstGeom prst="rect">
            <a:avLst/>
          </a:prstGeom>
          <a:noFill/>
        </p:spPr>
        <p:txBody>
          <a:bodyPr wrap="none" rtlCol="0">
            <a:spAutoFit/>
          </a:bodyPr>
          <a:lstStyle/>
          <a:p>
            <a:r>
              <a:rPr lang="en-US" altLang="zh-CN" b="1" dirty="0" smtClean="0">
                <a:solidFill>
                  <a:srgbClr val="3D89BC"/>
                </a:solidFill>
              </a:rPr>
              <a:t>3.3.1 </a:t>
            </a:r>
            <a:r>
              <a:rPr lang="zh-CN" altLang="zh-CN" b="1" dirty="0" smtClean="0">
                <a:solidFill>
                  <a:srgbClr val="3D89BC"/>
                </a:solidFill>
              </a:rPr>
              <a:t>非</a:t>
            </a:r>
            <a:r>
              <a:rPr lang="zh-CN" altLang="zh-CN" b="1" dirty="0">
                <a:solidFill>
                  <a:srgbClr val="3D89BC"/>
                </a:solidFill>
              </a:rPr>
              <a:t>监督机器学习方法与聚类</a:t>
            </a:r>
            <a:endParaRPr lang="zh-CN" altLang="zh-CN" b="1" dirty="0">
              <a:solidFill>
                <a:srgbClr val="3D89BC"/>
              </a:solidFill>
            </a:endParaRPr>
          </a:p>
        </p:txBody>
      </p:sp>
      <p:sp>
        <p:nvSpPr>
          <p:cNvPr id="105" name="椭圆 10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矩形 95"/>
          <p:cNvSpPr/>
          <p:nvPr/>
        </p:nvSpPr>
        <p:spPr>
          <a:xfrm>
            <a:off x="524727" y="1286142"/>
            <a:ext cx="1747594" cy="338554"/>
          </a:xfrm>
          <a:prstGeom prst="rect">
            <a:avLst/>
          </a:prstGeom>
        </p:spPr>
        <p:txBody>
          <a:bodyPr wrap="none">
            <a:spAutoFit/>
          </a:bodyPr>
          <a:lstStyle/>
          <a:p>
            <a:r>
              <a:rPr lang="en-US" altLang="zh-CN" sz="1600" b="1" dirty="0" smtClean="0"/>
              <a:t>1</a:t>
            </a:r>
            <a:r>
              <a:rPr lang="zh-CN" altLang="zh-CN" sz="1600" b="1" dirty="0" smtClean="0"/>
              <a:t>．</a:t>
            </a:r>
            <a:r>
              <a:rPr lang="zh-CN" altLang="zh-CN" sz="1600" b="1" dirty="0"/>
              <a:t>层次聚类算法</a:t>
            </a:r>
            <a:endParaRPr lang="zh-CN" altLang="zh-CN" sz="1600" b="1" dirty="0"/>
          </a:p>
        </p:txBody>
      </p:sp>
      <p:sp>
        <p:nvSpPr>
          <p:cNvPr id="9" name="矩形 8"/>
          <p:cNvSpPr/>
          <p:nvPr/>
        </p:nvSpPr>
        <p:spPr>
          <a:xfrm>
            <a:off x="607498" y="1624696"/>
            <a:ext cx="7977035" cy="523220"/>
          </a:xfrm>
          <a:prstGeom prst="rect">
            <a:avLst/>
          </a:prstGeom>
        </p:spPr>
        <p:txBody>
          <a:bodyPr wrap="square">
            <a:spAutoFit/>
          </a:bodyPr>
          <a:lstStyle/>
          <a:p>
            <a:r>
              <a:rPr lang="zh-CN" altLang="zh-CN" sz="1400" dirty="0"/>
              <a:t>层次聚类算法的指导思想是对给定待聚类数据集合进行层次化分解。此算法又称为数据类算法，此算法根据一定的链接规则将数据以层次架构分裂或聚合，最终形成聚类结果。</a:t>
            </a:r>
            <a:endParaRPr lang="zh-CN" altLang="zh-CN" sz="1400" dirty="0"/>
          </a:p>
        </p:txBody>
      </p:sp>
      <p:sp>
        <p:nvSpPr>
          <p:cNvPr id="11" name="矩形 10"/>
          <p:cNvSpPr/>
          <p:nvPr/>
        </p:nvSpPr>
        <p:spPr>
          <a:xfrm>
            <a:off x="607502" y="2191106"/>
            <a:ext cx="7977033" cy="307777"/>
          </a:xfrm>
          <a:prstGeom prst="rect">
            <a:avLst/>
          </a:prstGeom>
        </p:spPr>
        <p:txBody>
          <a:bodyPr wrap="square">
            <a:spAutoFit/>
          </a:bodyPr>
          <a:lstStyle/>
          <a:p>
            <a:r>
              <a:rPr lang="zh-CN" altLang="zh-CN" sz="1400" dirty="0"/>
              <a:t>从算法的选择上看，层次聚类分为自顶而下的分裂聚类和自下而上的聚合聚类。</a:t>
            </a:r>
            <a:endParaRPr lang="zh-CN" altLang="en-US" sz="1400" dirty="0"/>
          </a:p>
        </p:txBody>
      </p:sp>
      <p:sp>
        <p:nvSpPr>
          <p:cNvPr id="14" name="矩形 13"/>
          <p:cNvSpPr/>
          <p:nvPr/>
        </p:nvSpPr>
        <p:spPr>
          <a:xfrm>
            <a:off x="607504" y="2555409"/>
            <a:ext cx="7977031" cy="523220"/>
          </a:xfrm>
          <a:prstGeom prst="rect">
            <a:avLst/>
          </a:prstGeom>
        </p:spPr>
        <p:txBody>
          <a:bodyPr wrap="square">
            <a:spAutoFit/>
          </a:bodyPr>
          <a:lstStyle/>
          <a:p>
            <a:r>
              <a:rPr lang="zh-CN" altLang="zh-CN" sz="1400" dirty="0"/>
              <a:t>分裂聚类初始将所有待聚类项看成同一类，然后找出其中与该类中其他项最不相似的类分裂出去形成两类。如此反复执行，直到所有项自成一类。</a:t>
            </a:r>
            <a:endParaRPr lang="zh-CN" altLang="zh-CN" sz="1400" dirty="0"/>
          </a:p>
        </p:txBody>
      </p:sp>
      <p:sp>
        <p:nvSpPr>
          <p:cNvPr id="19" name="矩形 18"/>
          <p:cNvSpPr/>
          <p:nvPr/>
        </p:nvSpPr>
        <p:spPr>
          <a:xfrm>
            <a:off x="607503" y="3161437"/>
            <a:ext cx="7977029" cy="738664"/>
          </a:xfrm>
          <a:prstGeom prst="rect">
            <a:avLst/>
          </a:prstGeom>
        </p:spPr>
        <p:txBody>
          <a:bodyPr wrap="square">
            <a:spAutoFit/>
          </a:bodyPr>
          <a:lstStyle/>
          <a:p>
            <a:r>
              <a:rPr lang="zh-CN" altLang="zh-CN" sz="1400" dirty="0"/>
              <a:t>聚合聚类初始将所有待聚类项都视为独立的一类，通过连接规则，包括单连接、全连接、类间平均连接，以及采用欧氏距离作为相似度计算的算法，将相似度最高的两个类合并成一个类。如此反复执行，直到所有项并入同一个类。</a:t>
            </a:r>
            <a:endParaRPr lang="zh-CN" altLang="zh-CN" sz="1400" dirty="0"/>
          </a:p>
        </p:txBody>
      </p:sp>
      <p:sp>
        <p:nvSpPr>
          <p:cNvPr id="30" name="矩形 29"/>
          <p:cNvSpPr/>
          <p:nvPr/>
        </p:nvSpPr>
        <p:spPr>
          <a:xfrm>
            <a:off x="607504" y="4009936"/>
            <a:ext cx="7977028" cy="523220"/>
          </a:xfrm>
          <a:prstGeom prst="rect">
            <a:avLst/>
          </a:prstGeom>
        </p:spPr>
        <p:txBody>
          <a:bodyPr wrap="square">
            <a:spAutoFit/>
          </a:bodyPr>
          <a:lstStyle/>
          <a:p>
            <a:r>
              <a:rPr lang="zh-CN" altLang="zh-CN" sz="1400" dirty="0"/>
              <a:t>典型代表算法，</a:t>
            </a:r>
            <a:r>
              <a:rPr lang="en-US" altLang="zh-CN" sz="1400" dirty="0"/>
              <a:t>BIRCH</a:t>
            </a:r>
            <a:r>
              <a:rPr lang="zh-CN" altLang="zh-CN" sz="1400" dirty="0"/>
              <a:t>（</a:t>
            </a:r>
            <a:r>
              <a:rPr lang="en-US" altLang="zh-CN" sz="1400" dirty="0"/>
              <a:t>Balanced Iterative Reducing and Clustering Using Hierarchies</a:t>
            </a:r>
            <a:r>
              <a:rPr lang="zh-CN" altLang="zh-CN" sz="1400" dirty="0"/>
              <a:t>，利用层次方法的平衡迭代规约和聚类）</a:t>
            </a:r>
            <a:endParaRPr lang="zh-CN" altLang="en-US" sz="1400" dirty="0"/>
          </a:p>
        </p:txBody>
      </p:sp>
      <p:pic>
        <p:nvPicPr>
          <p:cNvPr id="13314" name="Picture 2" descr="说明: E:\海婷\董亚峰\大数据\排版文件\大数据最终图\7-7.tif"/>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t="6081" b="4472"/>
          <a:stretch>
            <a:fillRect/>
          </a:stretch>
        </p:blipFill>
        <p:spPr bwMode="auto">
          <a:xfrm>
            <a:off x="2552700" y="4594711"/>
            <a:ext cx="32480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65"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71"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6"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3.3.2 </a:t>
            </a:r>
            <a:r>
              <a:rPr lang="zh-CN" altLang="en-US" b="1" dirty="0" smtClean="0">
                <a:solidFill>
                  <a:srgbClr val="3D89BC"/>
                </a:solidFill>
              </a:rPr>
              <a:t>常用聚类算法</a:t>
            </a:r>
            <a:endParaRPr lang="zh-CN" altLang="zh-CN" b="1" dirty="0">
              <a:solidFill>
                <a:srgbClr val="3D89BC"/>
              </a:solidFill>
            </a:endParaRPr>
          </a:p>
        </p:txBody>
      </p:sp>
      <p:sp>
        <p:nvSpPr>
          <p:cNvPr id="77" name="椭圆 7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844526" y="3400118"/>
            <a:ext cx="492666" cy="2200276"/>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2192620" y="3150929"/>
            <a:ext cx="2165978" cy="44184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2192620" y="4608254"/>
            <a:ext cx="2165978" cy="44184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5112162" y="3150929"/>
            <a:ext cx="2165978" cy="44184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5112162" y="4608254"/>
            <a:ext cx="2165978" cy="441841"/>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矩形 95"/>
          <p:cNvSpPr/>
          <p:nvPr/>
        </p:nvSpPr>
        <p:spPr>
          <a:xfrm>
            <a:off x="524727" y="1286142"/>
            <a:ext cx="1747594" cy="338554"/>
          </a:xfrm>
          <a:prstGeom prst="rect">
            <a:avLst/>
          </a:prstGeom>
        </p:spPr>
        <p:txBody>
          <a:bodyPr wrap="none">
            <a:spAutoFit/>
          </a:bodyPr>
          <a:lstStyle/>
          <a:p>
            <a:r>
              <a:rPr lang="en-US" altLang="zh-CN" sz="1600" b="1" dirty="0" smtClean="0"/>
              <a:t>2</a:t>
            </a:r>
            <a:r>
              <a:rPr lang="zh-CN" altLang="zh-CN" sz="1600" b="1" dirty="0"/>
              <a:t>．划分聚类算法</a:t>
            </a:r>
            <a:endParaRPr lang="zh-CN" altLang="zh-CN" sz="1600" b="1" dirty="0"/>
          </a:p>
        </p:txBody>
      </p:sp>
      <p:sp>
        <p:nvSpPr>
          <p:cNvPr id="2" name="矩形 1"/>
          <p:cNvSpPr/>
          <p:nvPr/>
        </p:nvSpPr>
        <p:spPr>
          <a:xfrm>
            <a:off x="508956" y="1634132"/>
            <a:ext cx="8075577" cy="523220"/>
          </a:xfrm>
          <a:prstGeom prst="rect">
            <a:avLst/>
          </a:prstGeom>
        </p:spPr>
        <p:txBody>
          <a:bodyPr wrap="square">
            <a:spAutoFit/>
          </a:bodyPr>
          <a:lstStyle/>
          <a:p>
            <a:r>
              <a:rPr lang="zh-CN" altLang="zh-CN" sz="1400" dirty="0"/>
              <a:t>划分法属于硬聚类，指导思想是将给定的数据集初始分裂为</a:t>
            </a:r>
            <a:r>
              <a:rPr lang="en-US" altLang="zh-CN" sz="1400" i="1" dirty="0"/>
              <a:t>K</a:t>
            </a:r>
            <a:r>
              <a:rPr lang="zh-CN" altLang="zh-CN" sz="1400" dirty="0"/>
              <a:t>个簇，每个簇至少包含一条数据记录，然后通过反复迭代至每个簇不再改变即得出聚类结果。</a:t>
            </a:r>
            <a:endParaRPr lang="zh-CN" altLang="en-US" sz="1400" dirty="0"/>
          </a:p>
        </p:txBody>
      </p:sp>
      <p:sp>
        <p:nvSpPr>
          <p:cNvPr id="4" name="矩形 3"/>
          <p:cNvSpPr/>
          <p:nvPr/>
        </p:nvSpPr>
        <p:spPr>
          <a:xfrm>
            <a:off x="605847" y="2319635"/>
            <a:ext cx="7977033" cy="307777"/>
          </a:xfrm>
          <a:prstGeom prst="rect">
            <a:avLst/>
          </a:prstGeom>
        </p:spPr>
        <p:txBody>
          <a:bodyPr wrap="square">
            <a:spAutoFit/>
          </a:bodyPr>
          <a:lstStyle/>
          <a:p>
            <a:r>
              <a:rPr lang="en-US" altLang="zh-CN" sz="1400" dirty="0"/>
              <a:t> K-Means</a:t>
            </a:r>
            <a:r>
              <a:rPr lang="zh-CN" altLang="zh-CN" sz="1400" dirty="0"/>
              <a:t>算法也称作</a:t>
            </a:r>
            <a:r>
              <a:rPr lang="en-US" altLang="zh-CN" sz="1400" dirty="0"/>
              <a:t>K-</a:t>
            </a:r>
            <a:r>
              <a:rPr lang="zh-CN" altLang="zh-CN" sz="1400" dirty="0"/>
              <a:t>平均值算法或者</a:t>
            </a:r>
            <a:r>
              <a:rPr lang="en-US" altLang="zh-CN" sz="1400" dirty="0"/>
              <a:t>K</a:t>
            </a:r>
            <a:r>
              <a:rPr lang="zh-CN" altLang="zh-CN" sz="1400" dirty="0"/>
              <a:t>均值算法，是一种得到广泛使用的聚类分析算法。</a:t>
            </a:r>
            <a:endParaRPr lang="zh-CN" altLang="en-US" sz="1400" dirty="0"/>
          </a:p>
        </p:txBody>
      </p:sp>
      <p:sp>
        <p:nvSpPr>
          <p:cNvPr id="6" name="矩形 5"/>
          <p:cNvSpPr/>
          <p:nvPr/>
        </p:nvSpPr>
        <p:spPr>
          <a:xfrm>
            <a:off x="2192620" y="3187184"/>
            <a:ext cx="1473480" cy="369332"/>
          </a:xfrm>
          <a:prstGeom prst="rect">
            <a:avLst/>
          </a:prstGeom>
        </p:spPr>
        <p:txBody>
          <a:bodyPr wrap="none">
            <a:spAutoFit/>
          </a:bodyPr>
          <a:lstStyle/>
          <a:p>
            <a:r>
              <a:rPr lang="en-US" altLang="zh-CN" b="1" dirty="0">
                <a:solidFill>
                  <a:schemeClr val="bg1"/>
                </a:solidFill>
              </a:rPr>
              <a:t>1</a:t>
            </a:r>
            <a:r>
              <a:rPr lang="zh-CN" altLang="zh-CN" b="1" dirty="0">
                <a:solidFill>
                  <a:schemeClr val="bg1"/>
                </a:solidFill>
              </a:rPr>
              <a:t>）欧氏</a:t>
            </a:r>
            <a:r>
              <a:rPr lang="zh-CN" altLang="zh-CN" b="1" dirty="0" smtClean="0">
                <a:solidFill>
                  <a:schemeClr val="bg1"/>
                </a:solidFill>
              </a:rPr>
              <a:t>距离</a:t>
            </a:r>
            <a:endParaRPr lang="zh-CN" altLang="en-US" b="1" dirty="0">
              <a:solidFill>
                <a:schemeClr val="bg1"/>
              </a:solidFill>
            </a:endParaRPr>
          </a:p>
        </p:txBody>
      </p:sp>
      <p:sp>
        <p:nvSpPr>
          <p:cNvPr id="12" name="矩形 11"/>
          <p:cNvSpPr/>
          <p:nvPr/>
        </p:nvSpPr>
        <p:spPr>
          <a:xfrm>
            <a:off x="5112162" y="3187184"/>
            <a:ext cx="1704313" cy="369332"/>
          </a:xfrm>
          <a:prstGeom prst="rect">
            <a:avLst/>
          </a:prstGeom>
        </p:spPr>
        <p:txBody>
          <a:bodyPr wrap="none">
            <a:spAutoFit/>
          </a:bodyPr>
          <a:lstStyle/>
          <a:p>
            <a:r>
              <a:rPr lang="en-US" altLang="zh-CN" b="1" dirty="0">
                <a:solidFill>
                  <a:schemeClr val="bg1"/>
                </a:solidFill>
              </a:rPr>
              <a:t>2</a:t>
            </a:r>
            <a:r>
              <a:rPr lang="zh-CN" altLang="zh-CN" b="1" dirty="0">
                <a:solidFill>
                  <a:schemeClr val="bg1"/>
                </a:solidFill>
              </a:rPr>
              <a:t>）曼哈顿距离</a:t>
            </a:r>
            <a:endParaRPr lang="zh-CN" altLang="en-US" b="1" dirty="0">
              <a:solidFill>
                <a:schemeClr val="bg1"/>
              </a:solidFill>
            </a:endParaRPr>
          </a:p>
        </p:txBody>
      </p:sp>
      <p:sp>
        <p:nvSpPr>
          <p:cNvPr id="13" name="矩形 12"/>
          <p:cNvSpPr/>
          <p:nvPr/>
        </p:nvSpPr>
        <p:spPr>
          <a:xfrm>
            <a:off x="2192620" y="4644509"/>
            <a:ext cx="2165978" cy="369332"/>
          </a:xfrm>
          <a:prstGeom prst="rect">
            <a:avLst/>
          </a:prstGeom>
        </p:spPr>
        <p:txBody>
          <a:bodyPr wrap="none">
            <a:spAutoFit/>
          </a:bodyPr>
          <a:lstStyle/>
          <a:p>
            <a:r>
              <a:rPr lang="en-US" altLang="zh-CN" b="1" dirty="0">
                <a:solidFill>
                  <a:schemeClr val="bg1"/>
                </a:solidFill>
              </a:rPr>
              <a:t>3</a:t>
            </a:r>
            <a:r>
              <a:rPr lang="zh-CN" altLang="zh-CN" b="1" dirty="0">
                <a:solidFill>
                  <a:schemeClr val="bg1"/>
                </a:solidFill>
              </a:rPr>
              <a:t>）闵可夫斯基距离</a:t>
            </a:r>
            <a:endParaRPr lang="zh-CN" altLang="en-US" b="1" dirty="0">
              <a:solidFill>
                <a:schemeClr val="bg1"/>
              </a:solidFill>
            </a:endParaRPr>
          </a:p>
        </p:txBody>
      </p:sp>
      <p:sp>
        <p:nvSpPr>
          <p:cNvPr id="16" name="矩形 15"/>
          <p:cNvSpPr/>
          <p:nvPr/>
        </p:nvSpPr>
        <p:spPr>
          <a:xfrm>
            <a:off x="5112162" y="4644509"/>
            <a:ext cx="1935145" cy="369332"/>
          </a:xfrm>
          <a:prstGeom prst="rect">
            <a:avLst/>
          </a:prstGeom>
        </p:spPr>
        <p:txBody>
          <a:bodyPr wrap="none">
            <a:spAutoFit/>
          </a:bodyPr>
          <a:lstStyle/>
          <a:p>
            <a:r>
              <a:rPr lang="en-US" altLang="zh-CN" b="1" dirty="0">
                <a:solidFill>
                  <a:schemeClr val="bg1"/>
                </a:solidFill>
              </a:rPr>
              <a:t>4</a:t>
            </a:r>
            <a:r>
              <a:rPr lang="zh-CN" altLang="zh-CN" b="1" dirty="0">
                <a:solidFill>
                  <a:schemeClr val="bg1"/>
                </a:solidFill>
              </a:rPr>
              <a:t>）切比雪夫距离</a:t>
            </a:r>
            <a:endParaRPr lang="zh-CN" altLang="en-US" b="1" dirty="0">
              <a:solidFill>
                <a:schemeClr val="bg1"/>
              </a:solidFill>
            </a:endParaRPr>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1" name="对象 30"/>
          <p:cNvGraphicFramePr>
            <a:graphicFrameLocks noChangeAspect="1"/>
          </p:cNvGraphicFramePr>
          <p:nvPr/>
        </p:nvGraphicFramePr>
        <p:xfrm>
          <a:off x="2192620" y="3588782"/>
          <a:ext cx="2477943" cy="846892"/>
        </p:xfrm>
        <a:graphic>
          <a:graphicData uri="http://schemas.openxmlformats.org/presentationml/2006/ole">
            <mc:AlternateContent xmlns:mc="http://schemas.openxmlformats.org/markup-compatibility/2006">
              <mc:Choice xmlns:v="urn:schemas-microsoft-com:vml" Requires="v">
                <p:oleObj spid="_x0000_s13463" name="" r:id="rId1" imgW="1498600" imgH="508000" progId="Equation.DSMT4">
                  <p:embed/>
                </p:oleObj>
              </mc:Choice>
              <mc:Fallback>
                <p:oleObj name="" r:id="rId1" imgW="1498600" imgH="508000" progId="Equation.DSMT4">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620" y="3588782"/>
                        <a:ext cx="2477943" cy="846892"/>
                      </a:xfrm>
                      <a:prstGeom prst="rect">
                        <a:avLst/>
                      </a:prstGeom>
                      <a:noFill/>
                    </p:spPr>
                  </p:pic>
                </p:oleObj>
              </mc:Fallback>
            </mc:AlternateContent>
          </a:graphicData>
        </a:graphic>
      </p:graphicFrame>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5" name="对象 34"/>
          <p:cNvGraphicFramePr>
            <a:graphicFrameLocks noChangeAspect="1"/>
          </p:cNvGraphicFramePr>
          <p:nvPr/>
        </p:nvGraphicFramePr>
        <p:xfrm>
          <a:off x="5112162" y="3668457"/>
          <a:ext cx="2523322" cy="772061"/>
        </p:xfrm>
        <a:graphic>
          <a:graphicData uri="http://schemas.openxmlformats.org/presentationml/2006/ole">
            <mc:AlternateContent xmlns:mc="http://schemas.openxmlformats.org/markup-compatibility/2006">
              <mc:Choice xmlns:v="urn:schemas-microsoft-com:vml" Requires="v">
                <p:oleObj spid="_x0000_s13464" name="" r:id="rId3" imgW="1282700" imgH="393700" progId="Equation.DSMT4">
                  <p:embed/>
                </p:oleObj>
              </mc:Choice>
              <mc:Fallback>
                <p:oleObj name="" r:id="rId3" imgW="1282700" imgH="3937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2162" y="3668457"/>
                        <a:ext cx="2523322" cy="772061"/>
                      </a:xfrm>
                      <a:prstGeom prst="rect">
                        <a:avLst/>
                      </a:prstGeom>
                      <a:noFill/>
                    </p:spPr>
                  </p:pic>
                </p:oleObj>
              </mc:Fallback>
            </mc:AlternateContent>
          </a:graphicData>
        </a:graphic>
      </p:graphicFrame>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1" name="对象 40"/>
          <p:cNvGraphicFramePr>
            <a:graphicFrameLocks noChangeAspect="1"/>
          </p:cNvGraphicFramePr>
          <p:nvPr/>
        </p:nvGraphicFramePr>
        <p:xfrm>
          <a:off x="2192620" y="5114925"/>
          <a:ext cx="2426060" cy="829160"/>
        </p:xfrm>
        <a:graphic>
          <a:graphicData uri="http://schemas.openxmlformats.org/presentationml/2006/ole">
            <mc:AlternateContent xmlns:mc="http://schemas.openxmlformats.org/markup-compatibility/2006">
              <mc:Choice xmlns:v="urn:schemas-microsoft-com:vml" Requires="v">
                <p:oleObj spid="_x0000_s13465" name="" r:id="rId5" imgW="1498600" imgH="508000" progId="Equation.DSMT4">
                  <p:embed/>
                </p:oleObj>
              </mc:Choice>
              <mc:Fallback>
                <p:oleObj name="" r:id="rId5" imgW="1498600" imgH="5080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2620" y="5114925"/>
                        <a:ext cx="2426060" cy="829160"/>
                      </a:xfrm>
                      <a:prstGeom prst="rect">
                        <a:avLst/>
                      </a:prstGeom>
                      <a:noFill/>
                    </p:spPr>
                  </p:pic>
                </p:oleObj>
              </mc:Fallback>
            </mc:AlternateContent>
          </a:graphicData>
        </a:graphic>
      </p:graphicFrame>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6" name="对象 45"/>
          <p:cNvGraphicFramePr>
            <a:graphicFrameLocks noChangeAspect="1"/>
          </p:cNvGraphicFramePr>
          <p:nvPr/>
        </p:nvGraphicFramePr>
        <p:xfrm>
          <a:off x="5112162" y="5210175"/>
          <a:ext cx="3288145" cy="609600"/>
        </p:xfrm>
        <a:graphic>
          <a:graphicData uri="http://schemas.openxmlformats.org/presentationml/2006/ole">
            <mc:AlternateContent xmlns:mc="http://schemas.openxmlformats.org/markup-compatibility/2006">
              <mc:Choice xmlns:v="urn:schemas-microsoft-com:vml" Requires="v">
                <p:oleObj spid="_x0000_s13466" name="" r:id="rId7" imgW="1688465" imgH="317500" progId="Equation.DSMT4">
                  <p:embed/>
                </p:oleObj>
              </mc:Choice>
              <mc:Fallback>
                <p:oleObj name="" r:id="rId7" imgW="1688465" imgH="31750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2162" y="5210175"/>
                        <a:ext cx="3288145" cy="609600"/>
                      </a:xfrm>
                      <a:prstGeom prst="rect">
                        <a:avLst/>
                      </a:prstGeom>
                      <a:noFill/>
                    </p:spPr>
                  </p:pic>
                </p:oleObj>
              </mc:Fallback>
            </mc:AlternateContent>
          </a:graphicData>
        </a:graphic>
      </p:graphicFrame>
      <p:sp>
        <p:nvSpPr>
          <p:cNvPr id="52" name="矩形 51"/>
          <p:cNvSpPr/>
          <p:nvPr/>
        </p:nvSpPr>
        <p:spPr>
          <a:xfrm>
            <a:off x="844526" y="3613666"/>
            <a:ext cx="492666" cy="1754326"/>
          </a:xfrm>
          <a:prstGeom prst="rect">
            <a:avLst/>
          </a:prstGeom>
        </p:spPr>
        <p:txBody>
          <a:bodyPr wrap="square">
            <a:spAutoFit/>
          </a:bodyPr>
          <a:lstStyle/>
          <a:p>
            <a:pPr algn="ctr"/>
            <a:r>
              <a:rPr lang="zh-CN" altLang="zh-CN" b="1" dirty="0">
                <a:solidFill>
                  <a:schemeClr val="bg1"/>
                </a:solidFill>
              </a:rPr>
              <a:t>常用</a:t>
            </a:r>
            <a:r>
              <a:rPr lang="zh-CN" altLang="zh-CN" b="1" dirty="0" smtClean="0">
                <a:solidFill>
                  <a:schemeClr val="bg1"/>
                </a:solidFill>
              </a:rPr>
              <a:t>距离</a:t>
            </a:r>
            <a:r>
              <a:rPr lang="zh-CN" altLang="en-US" b="1" dirty="0" smtClean="0">
                <a:solidFill>
                  <a:schemeClr val="bg1"/>
                </a:solidFill>
              </a:rPr>
              <a:t>算法</a:t>
            </a:r>
            <a:endParaRPr lang="zh-CN" altLang="en-US" b="1" dirty="0">
              <a:solidFill>
                <a:schemeClr val="bg1"/>
              </a:solidFill>
            </a:endParaRPr>
          </a:p>
        </p:txBody>
      </p:sp>
      <p:sp>
        <p:nvSpPr>
          <p:cNvPr id="87"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80" name="27 Imagen"/>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5"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88" name="Imagen 27">
            <a:hlinkClick r:id="" action="ppaction://hlinkshowjump?jump=nextslide"/>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Imagen 28">
            <a:hlinkClick r:id="" action="ppaction://hlinkshowjump?jump=previousslide"/>
          </p:cNvPr>
          <p:cNvPicPr>
            <a:picLocks noChangeAspect="1" noChangeArrowheads="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94"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3.3.2 </a:t>
            </a:r>
            <a:r>
              <a:rPr lang="zh-CN" altLang="en-US" b="1" dirty="0" smtClean="0">
                <a:solidFill>
                  <a:srgbClr val="3D89BC"/>
                </a:solidFill>
              </a:rPr>
              <a:t>常用聚类算法</a:t>
            </a:r>
            <a:endParaRPr lang="zh-CN" altLang="zh-CN" b="1" dirty="0">
              <a:solidFill>
                <a:srgbClr val="3D89BC"/>
              </a:solidFill>
            </a:endParaRPr>
          </a:p>
        </p:txBody>
      </p:sp>
      <p:sp>
        <p:nvSpPr>
          <p:cNvPr id="97" name="椭圆 9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矩形 95"/>
          <p:cNvSpPr/>
          <p:nvPr/>
        </p:nvSpPr>
        <p:spPr>
          <a:xfrm>
            <a:off x="524727" y="1286142"/>
            <a:ext cx="1747594" cy="338554"/>
          </a:xfrm>
          <a:prstGeom prst="rect">
            <a:avLst/>
          </a:prstGeom>
        </p:spPr>
        <p:txBody>
          <a:bodyPr wrap="none">
            <a:spAutoFit/>
          </a:bodyPr>
          <a:lstStyle/>
          <a:p>
            <a:r>
              <a:rPr lang="en-US" altLang="zh-CN" sz="1600" b="1" dirty="0" smtClean="0"/>
              <a:t>2</a:t>
            </a:r>
            <a:r>
              <a:rPr lang="zh-CN" altLang="zh-CN" sz="1600" b="1" dirty="0"/>
              <a:t>．划分聚类算法</a:t>
            </a:r>
            <a:endParaRPr lang="zh-CN" altLang="zh-CN" sz="1600" b="1" dirty="0"/>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矩形 8"/>
          <p:cNvSpPr/>
          <p:nvPr/>
        </p:nvSpPr>
        <p:spPr>
          <a:xfrm>
            <a:off x="607500" y="1624696"/>
            <a:ext cx="7977035" cy="584775"/>
          </a:xfrm>
          <a:prstGeom prst="rect">
            <a:avLst/>
          </a:prstGeom>
        </p:spPr>
        <p:txBody>
          <a:bodyPr wrap="square">
            <a:spAutoFit/>
          </a:bodyPr>
          <a:lstStyle/>
          <a:p>
            <a:r>
              <a:rPr lang="en-US" altLang="zh-CN" sz="1600" dirty="0"/>
              <a:t>K-Means</a:t>
            </a:r>
            <a:r>
              <a:rPr lang="zh-CN" altLang="zh-CN" sz="1600" dirty="0"/>
              <a:t>算法是解决聚类问题的一种经典算法，简单快速，对于处理大数据集，该算法是相对可伸缩的和高效的</a:t>
            </a:r>
            <a:endParaRPr lang="zh-CN" altLang="en-US" sz="1600" dirty="0"/>
          </a:p>
        </p:txBody>
      </p:sp>
      <p:pic>
        <p:nvPicPr>
          <p:cNvPr id="14338" name="Picture 2" descr="7-8"/>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5000"/>
                    </a14:imgEffect>
                  </a14:imgLayer>
                </a14:imgProps>
              </a:ext>
              <a:ext uri="{28A0092B-C50C-407E-A947-70E740481C1C}">
                <a14:useLocalDpi xmlns:a14="http://schemas.microsoft.com/office/drawing/2010/main" val="0"/>
              </a:ext>
            </a:extLst>
          </a:blip>
          <a:srcRect l="1456" t="4234" r="2985" b="731"/>
          <a:stretch>
            <a:fillRect/>
          </a:stretch>
        </p:blipFill>
        <p:spPr bwMode="auto">
          <a:xfrm>
            <a:off x="1208626" y="2209471"/>
            <a:ext cx="6344699" cy="354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3463897" y="5799309"/>
            <a:ext cx="1834156" cy="261610"/>
          </a:xfrm>
          <a:prstGeom prst="rect">
            <a:avLst/>
          </a:prstGeom>
        </p:spPr>
        <p:txBody>
          <a:bodyPr wrap="none">
            <a:spAutoFit/>
          </a:bodyPr>
          <a:lstStyle/>
          <a:p>
            <a:pPr algn="ctr"/>
            <a:r>
              <a:rPr lang="zh-CN" altLang="zh-CN" sz="1100" b="1" dirty="0"/>
              <a:t>图</a:t>
            </a:r>
            <a:r>
              <a:rPr lang="en-US" altLang="zh-CN" sz="1100" b="1" dirty="0"/>
              <a:t>3-8  K-Means</a:t>
            </a:r>
            <a:r>
              <a:rPr lang="zh-CN" altLang="zh-CN" sz="1100" b="1" dirty="0"/>
              <a:t>算法流程</a:t>
            </a:r>
            <a:endParaRPr lang="zh-CN" altLang="en-US" sz="1100" b="1" dirty="0"/>
          </a:p>
        </p:txBody>
      </p:sp>
      <p:sp>
        <p:nvSpPr>
          <p:cNvPr id="82"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65" name="27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71" name="Imagen 27">
            <a:hlinkClick r:id="" action="ppaction://hlinkshowjump?jump=next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6"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3.3.2 </a:t>
            </a:r>
            <a:r>
              <a:rPr lang="zh-CN" altLang="en-US" b="1" dirty="0" smtClean="0">
                <a:solidFill>
                  <a:srgbClr val="3D89BC"/>
                </a:solidFill>
              </a:rPr>
              <a:t>常用聚类算法</a:t>
            </a:r>
            <a:endParaRPr lang="zh-CN" altLang="zh-CN" b="1" dirty="0">
              <a:solidFill>
                <a:srgbClr val="3D89BC"/>
              </a:solidFill>
            </a:endParaRPr>
          </a:p>
        </p:txBody>
      </p:sp>
      <p:sp>
        <p:nvSpPr>
          <p:cNvPr id="77" name="椭圆 7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矩形 95"/>
          <p:cNvSpPr/>
          <p:nvPr/>
        </p:nvSpPr>
        <p:spPr>
          <a:xfrm>
            <a:off x="524727" y="1286142"/>
            <a:ext cx="2363147" cy="338554"/>
          </a:xfrm>
          <a:prstGeom prst="rect">
            <a:avLst/>
          </a:prstGeom>
        </p:spPr>
        <p:txBody>
          <a:bodyPr wrap="none">
            <a:spAutoFit/>
          </a:bodyPr>
          <a:lstStyle/>
          <a:p>
            <a:r>
              <a:rPr lang="en-US" altLang="zh-CN" sz="1600" b="1" dirty="0" smtClean="0"/>
              <a:t>3</a:t>
            </a:r>
            <a:r>
              <a:rPr lang="zh-CN" altLang="zh-CN" sz="1600" b="1" dirty="0"/>
              <a:t>．基于密度的聚类算法</a:t>
            </a:r>
            <a:endParaRPr lang="zh-CN" altLang="zh-CN" sz="1600" b="1" dirty="0"/>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607499" y="1709261"/>
            <a:ext cx="7977035" cy="523220"/>
          </a:xfrm>
          <a:prstGeom prst="rect">
            <a:avLst/>
          </a:prstGeom>
        </p:spPr>
        <p:txBody>
          <a:bodyPr wrap="square">
            <a:spAutoFit/>
          </a:bodyPr>
          <a:lstStyle/>
          <a:p>
            <a:r>
              <a:rPr lang="zh-CN" altLang="zh-CN" sz="1400" dirty="0"/>
              <a:t>基于密度聚类的经典算法</a:t>
            </a:r>
            <a:r>
              <a:rPr lang="en-US" altLang="zh-CN" sz="1400" dirty="0"/>
              <a:t>DBSCAN</a:t>
            </a:r>
            <a:r>
              <a:rPr lang="zh-CN" altLang="zh-CN" sz="1400" dirty="0"/>
              <a:t>（</a:t>
            </a:r>
            <a:r>
              <a:rPr lang="en-US" altLang="zh-CN" sz="1400" dirty="0"/>
              <a:t>Density-Based Spatial Clustering of Application with Noise</a:t>
            </a:r>
            <a:r>
              <a:rPr lang="zh-CN" altLang="zh-CN" sz="1400" dirty="0"/>
              <a:t>，具有噪声的基于密度的空间聚类应用）是一种基于高密度连接区域的密度聚类算法。</a:t>
            </a:r>
            <a:endParaRPr lang="zh-CN" altLang="en-US" sz="1400" dirty="0"/>
          </a:p>
        </p:txBody>
      </p:sp>
      <p:sp>
        <p:nvSpPr>
          <p:cNvPr id="13" name="矩形 12"/>
          <p:cNvSpPr/>
          <p:nvPr/>
        </p:nvSpPr>
        <p:spPr>
          <a:xfrm>
            <a:off x="607501" y="2560588"/>
            <a:ext cx="7977034" cy="954107"/>
          </a:xfrm>
          <a:prstGeom prst="rect">
            <a:avLst/>
          </a:prstGeom>
        </p:spPr>
        <p:txBody>
          <a:bodyPr wrap="square">
            <a:spAutoFit/>
          </a:bodyPr>
          <a:lstStyle/>
          <a:p>
            <a:r>
              <a:rPr lang="en-US" altLang="zh-CN" sz="1400" dirty="0"/>
              <a:t>DBSCAN</a:t>
            </a:r>
            <a:r>
              <a:rPr lang="zh-CN" altLang="zh-CN" sz="1400" dirty="0"/>
              <a:t>的基本算法流程如下：从任意对象</a:t>
            </a:r>
            <a:r>
              <a:rPr lang="en-US" altLang="zh-CN" sz="1400" i="1" dirty="0" smtClean="0"/>
              <a:t>P </a:t>
            </a:r>
            <a:r>
              <a:rPr lang="zh-CN" altLang="zh-CN" sz="1400" dirty="0" smtClean="0"/>
              <a:t>开始</a:t>
            </a:r>
            <a:r>
              <a:rPr lang="zh-CN" altLang="zh-CN" sz="1400" dirty="0"/>
              <a:t>根据阈值和参数通过广度优先搜索提取从</a:t>
            </a:r>
            <a:r>
              <a:rPr lang="en-US" altLang="zh-CN" sz="1400" i="1" dirty="0" smtClean="0"/>
              <a:t>P </a:t>
            </a:r>
            <a:r>
              <a:rPr lang="zh-CN" altLang="zh-CN" sz="1400" dirty="0" smtClean="0"/>
              <a:t>密度</a:t>
            </a:r>
            <a:r>
              <a:rPr lang="zh-CN" altLang="zh-CN" sz="1400" dirty="0"/>
              <a:t>可达的所有对象，得到一个聚类。若</a:t>
            </a:r>
            <a:r>
              <a:rPr lang="en-US" altLang="zh-CN" sz="1400" i="1" dirty="0" smtClean="0"/>
              <a:t>P </a:t>
            </a:r>
            <a:r>
              <a:rPr lang="zh-CN" altLang="zh-CN" sz="1400" dirty="0" smtClean="0"/>
              <a:t>是</a:t>
            </a:r>
            <a:r>
              <a:rPr lang="zh-CN" altLang="zh-CN" sz="1400" dirty="0"/>
              <a:t>核心对象，则可以一次标记相应对象为当前类并以此为基础进行扩展。得到一个完整的聚类后，再选择一个新的对象重复上述过程。若</a:t>
            </a:r>
            <a:r>
              <a:rPr lang="en-US" altLang="zh-CN" sz="1400" i="1" dirty="0" smtClean="0"/>
              <a:t>P </a:t>
            </a:r>
            <a:r>
              <a:rPr lang="zh-CN" altLang="zh-CN" sz="1400" dirty="0" smtClean="0"/>
              <a:t>是</a:t>
            </a:r>
            <a:r>
              <a:rPr lang="zh-CN" altLang="zh-CN" sz="1400" dirty="0"/>
              <a:t>边界对象，则将其标记为噪声并舍弃</a:t>
            </a:r>
            <a:endParaRPr lang="zh-CN" altLang="en-US" sz="1400" dirty="0"/>
          </a:p>
        </p:txBody>
      </p:sp>
      <p:sp>
        <p:nvSpPr>
          <p:cNvPr id="14" name="矩形 13"/>
          <p:cNvSpPr/>
          <p:nvPr/>
        </p:nvSpPr>
        <p:spPr>
          <a:xfrm>
            <a:off x="733060" y="4195465"/>
            <a:ext cx="475566" cy="1323439"/>
          </a:xfrm>
          <a:prstGeom prst="rect">
            <a:avLst/>
          </a:prstGeom>
        </p:spPr>
        <p:txBody>
          <a:bodyPr wrap="square">
            <a:spAutoFit/>
          </a:bodyPr>
          <a:lstStyle/>
          <a:p>
            <a:r>
              <a:rPr lang="zh-CN" altLang="zh-CN" sz="4000" b="1" dirty="0">
                <a:solidFill>
                  <a:srgbClr val="3D89BC"/>
                </a:solidFill>
              </a:rPr>
              <a:t>缺陷</a:t>
            </a:r>
            <a:endParaRPr lang="zh-CN" altLang="en-US" sz="4000" b="1" dirty="0">
              <a:solidFill>
                <a:srgbClr val="3D89BC"/>
              </a:solidFill>
            </a:endParaRPr>
          </a:p>
        </p:txBody>
      </p:sp>
      <p:graphicFrame>
        <p:nvGraphicFramePr>
          <p:cNvPr id="16" name="图示 15"/>
          <p:cNvGraphicFramePr/>
          <p:nvPr/>
        </p:nvGraphicFramePr>
        <p:xfrm>
          <a:off x="1523999" y="3762375"/>
          <a:ext cx="6886575" cy="219074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2"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67" name="27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1"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74" name="Imagen 27">
            <a:hlinkClick r:id="" action="ppaction://hlinkshowjump?jump=nextslide"/>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Imagen 28">
            <a:hlinkClick r:id="" action="ppaction://hlinkshowjump?jump=previousslide"/>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9"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3.3.2 </a:t>
            </a:r>
            <a:r>
              <a:rPr lang="zh-CN" altLang="en-US" b="1" dirty="0" smtClean="0">
                <a:solidFill>
                  <a:srgbClr val="3D89BC"/>
                </a:solidFill>
              </a:rPr>
              <a:t>常用聚类算法</a:t>
            </a:r>
            <a:endParaRPr lang="zh-CN" altLang="zh-CN" b="1" dirty="0">
              <a:solidFill>
                <a:srgbClr val="3D89BC"/>
              </a:solidFill>
            </a:endParaRPr>
          </a:p>
        </p:txBody>
      </p:sp>
      <p:sp>
        <p:nvSpPr>
          <p:cNvPr id="80" name="椭圆 79"/>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矩形 95"/>
          <p:cNvSpPr/>
          <p:nvPr/>
        </p:nvSpPr>
        <p:spPr>
          <a:xfrm>
            <a:off x="524727" y="1286142"/>
            <a:ext cx="2363147" cy="338554"/>
          </a:xfrm>
          <a:prstGeom prst="rect">
            <a:avLst/>
          </a:prstGeom>
        </p:spPr>
        <p:txBody>
          <a:bodyPr wrap="none">
            <a:spAutoFit/>
          </a:bodyPr>
          <a:lstStyle/>
          <a:p>
            <a:r>
              <a:rPr lang="en-US" altLang="zh-CN" sz="1600" b="1" dirty="0"/>
              <a:t>4</a:t>
            </a:r>
            <a:r>
              <a:rPr lang="zh-CN" altLang="zh-CN" sz="1600" b="1" dirty="0"/>
              <a:t>．基于网格的聚类算法</a:t>
            </a:r>
            <a:endParaRPr lang="zh-CN" altLang="zh-CN" sz="1600" b="1" dirty="0"/>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524727" y="1723936"/>
            <a:ext cx="7977035" cy="584775"/>
          </a:xfrm>
          <a:prstGeom prst="rect">
            <a:avLst/>
          </a:prstGeom>
        </p:spPr>
        <p:txBody>
          <a:bodyPr wrap="square">
            <a:spAutoFit/>
          </a:bodyPr>
          <a:lstStyle/>
          <a:p>
            <a:r>
              <a:rPr lang="zh-CN" altLang="zh-CN" sz="1600" dirty="0"/>
              <a:t>基于网格的聚类算法是采用一个多分辨率的网格数据结构，即将空间量化为有限数目的单元，这些单元形成了网格结构，所有的聚类操作都在网格上进行。</a:t>
            </a:r>
            <a:endParaRPr lang="zh-CN" altLang="en-US" sz="1600" dirty="0"/>
          </a:p>
        </p:txBody>
      </p:sp>
      <p:sp>
        <p:nvSpPr>
          <p:cNvPr id="11" name="矩形 10"/>
          <p:cNvSpPr/>
          <p:nvPr/>
        </p:nvSpPr>
        <p:spPr>
          <a:xfrm>
            <a:off x="607500" y="3201125"/>
            <a:ext cx="7736400" cy="856800"/>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任意多边形 11"/>
          <p:cNvSpPr/>
          <p:nvPr/>
        </p:nvSpPr>
        <p:spPr>
          <a:xfrm>
            <a:off x="994319" y="2714625"/>
            <a:ext cx="6330406" cy="721640"/>
          </a:xfrm>
          <a:custGeom>
            <a:avLst/>
            <a:gdLst>
              <a:gd name="connsiteX0" fmla="*/ 0 w 5415480"/>
              <a:gd name="connsiteY0" fmla="*/ 167283 h 1003680"/>
              <a:gd name="connsiteX1" fmla="*/ 167283 w 5415480"/>
              <a:gd name="connsiteY1" fmla="*/ 0 h 1003680"/>
              <a:gd name="connsiteX2" fmla="*/ 5248197 w 5415480"/>
              <a:gd name="connsiteY2" fmla="*/ 0 h 1003680"/>
              <a:gd name="connsiteX3" fmla="*/ 5415480 w 5415480"/>
              <a:gd name="connsiteY3" fmla="*/ 167283 h 1003680"/>
              <a:gd name="connsiteX4" fmla="*/ 5415480 w 5415480"/>
              <a:gd name="connsiteY4" fmla="*/ 836397 h 1003680"/>
              <a:gd name="connsiteX5" fmla="*/ 5248197 w 5415480"/>
              <a:gd name="connsiteY5" fmla="*/ 1003680 h 1003680"/>
              <a:gd name="connsiteX6" fmla="*/ 167283 w 5415480"/>
              <a:gd name="connsiteY6" fmla="*/ 1003680 h 1003680"/>
              <a:gd name="connsiteX7" fmla="*/ 0 w 5415480"/>
              <a:gd name="connsiteY7" fmla="*/ 836397 h 1003680"/>
              <a:gd name="connsiteX8" fmla="*/ 0 w 5415480"/>
              <a:gd name="connsiteY8" fmla="*/ 167283 h 1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5480" h="1003680">
                <a:moveTo>
                  <a:pt x="0" y="167283"/>
                </a:moveTo>
                <a:cubicBezTo>
                  <a:pt x="0" y="74895"/>
                  <a:pt x="74895" y="0"/>
                  <a:pt x="167283" y="0"/>
                </a:cubicBezTo>
                <a:lnTo>
                  <a:pt x="5248197" y="0"/>
                </a:lnTo>
                <a:cubicBezTo>
                  <a:pt x="5340585" y="0"/>
                  <a:pt x="5415480" y="74895"/>
                  <a:pt x="5415480" y="167283"/>
                </a:cubicBezTo>
                <a:lnTo>
                  <a:pt x="5415480" y="836397"/>
                </a:lnTo>
                <a:cubicBezTo>
                  <a:pt x="5415480" y="928785"/>
                  <a:pt x="5340585" y="1003680"/>
                  <a:pt x="5248197" y="1003680"/>
                </a:cubicBezTo>
                <a:lnTo>
                  <a:pt x="167283" y="1003680"/>
                </a:lnTo>
                <a:cubicBezTo>
                  <a:pt x="74895" y="1003680"/>
                  <a:pt x="0" y="928785"/>
                  <a:pt x="0" y="836397"/>
                </a:cubicBezTo>
                <a:lnTo>
                  <a:pt x="0" y="167283"/>
                </a:ln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88" tIns="48996" rIns="253688" bIns="48996" numCol="1" spcCol="1270" anchor="ctr" anchorCtr="0">
            <a:noAutofit/>
          </a:bodyPr>
          <a:lstStyle/>
          <a:p>
            <a:pPr lvl="0" algn="l" defTabSz="1511300">
              <a:lnSpc>
                <a:spcPct val="90000"/>
              </a:lnSpc>
              <a:spcBef>
                <a:spcPct val="0"/>
              </a:spcBef>
              <a:spcAft>
                <a:spcPct val="35000"/>
              </a:spcAft>
            </a:pPr>
            <a:endParaRPr lang="zh-CN" altLang="en-US" sz="3400" kern="1200" dirty="0"/>
          </a:p>
        </p:txBody>
      </p:sp>
      <p:sp>
        <p:nvSpPr>
          <p:cNvPr id="19" name="矩形 18"/>
          <p:cNvSpPr/>
          <p:nvPr/>
        </p:nvSpPr>
        <p:spPr>
          <a:xfrm>
            <a:off x="607500" y="4886240"/>
            <a:ext cx="7736400" cy="856800"/>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任意多边形 29"/>
          <p:cNvSpPr/>
          <p:nvPr/>
        </p:nvSpPr>
        <p:spPr>
          <a:xfrm>
            <a:off x="994319" y="4399740"/>
            <a:ext cx="6330406" cy="721640"/>
          </a:xfrm>
          <a:custGeom>
            <a:avLst/>
            <a:gdLst>
              <a:gd name="connsiteX0" fmla="*/ 0 w 5415480"/>
              <a:gd name="connsiteY0" fmla="*/ 167283 h 1003680"/>
              <a:gd name="connsiteX1" fmla="*/ 167283 w 5415480"/>
              <a:gd name="connsiteY1" fmla="*/ 0 h 1003680"/>
              <a:gd name="connsiteX2" fmla="*/ 5248197 w 5415480"/>
              <a:gd name="connsiteY2" fmla="*/ 0 h 1003680"/>
              <a:gd name="connsiteX3" fmla="*/ 5415480 w 5415480"/>
              <a:gd name="connsiteY3" fmla="*/ 167283 h 1003680"/>
              <a:gd name="connsiteX4" fmla="*/ 5415480 w 5415480"/>
              <a:gd name="connsiteY4" fmla="*/ 836397 h 1003680"/>
              <a:gd name="connsiteX5" fmla="*/ 5248197 w 5415480"/>
              <a:gd name="connsiteY5" fmla="*/ 1003680 h 1003680"/>
              <a:gd name="connsiteX6" fmla="*/ 167283 w 5415480"/>
              <a:gd name="connsiteY6" fmla="*/ 1003680 h 1003680"/>
              <a:gd name="connsiteX7" fmla="*/ 0 w 5415480"/>
              <a:gd name="connsiteY7" fmla="*/ 836397 h 1003680"/>
              <a:gd name="connsiteX8" fmla="*/ 0 w 5415480"/>
              <a:gd name="connsiteY8" fmla="*/ 167283 h 10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15480" h="1003680">
                <a:moveTo>
                  <a:pt x="0" y="167283"/>
                </a:moveTo>
                <a:cubicBezTo>
                  <a:pt x="0" y="74895"/>
                  <a:pt x="74895" y="0"/>
                  <a:pt x="167283" y="0"/>
                </a:cubicBezTo>
                <a:lnTo>
                  <a:pt x="5248197" y="0"/>
                </a:lnTo>
                <a:cubicBezTo>
                  <a:pt x="5340585" y="0"/>
                  <a:pt x="5415480" y="74895"/>
                  <a:pt x="5415480" y="167283"/>
                </a:cubicBezTo>
                <a:lnTo>
                  <a:pt x="5415480" y="836397"/>
                </a:lnTo>
                <a:cubicBezTo>
                  <a:pt x="5415480" y="928785"/>
                  <a:pt x="5340585" y="1003680"/>
                  <a:pt x="5248197" y="1003680"/>
                </a:cubicBezTo>
                <a:lnTo>
                  <a:pt x="167283" y="1003680"/>
                </a:lnTo>
                <a:cubicBezTo>
                  <a:pt x="74895" y="1003680"/>
                  <a:pt x="0" y="928785"/>
                  <a:pt x="0" y="836397"/>
                </a:cubicBezTo>
                <a:lnTo>
                  <a:pt x="0" y="167283"/>
                </a:lnTo>
                <a:close/>
              </a:path>
            </a:pathLst>
          </a:custGeom>
          <a:solidFill>
            <a:srgbClr val="3D89B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3688" tIns="48996" rIns="253688" bIns="48996" numCol="1" spcCol="1270" anchor="ctr" anchorCtr="0">
            <a:noAutofit/>
          </a:bodyPr>
          <a:lstStyle/>
          <a:p>
            <a:pPr lvl="0" algn="l" defTabSz="1511300">
              <a:lnSpc>
                <a:spcPct val="90000"/>
              </a:lnSpc>
              <a:spcBef>
                <a:spcPct val="0"/>
              </a:spcBef>
              <a:spcAft>
                <a:spcPct val="35000"/>
              </a:spcAft>
            </a:pPr>
            <a:endParaRPr lang="zh-CN" altLang="en-US" sz="3400" kern="1200"/>
          </a:p>
        </p:txBody>
      </p:sp>
      <p:sp>
        <p:nvSpPr>
          <p:cNvPr id="31" name="矩形 30"/>
          <p:cNvSpPr/>
          <p:nvPr/>
        </p:nvSpPr>
        <p:spPr>
          <a:xfrm>
            <a:off x="1208624" y="2783057"/>
            <a:ext cx="5871317" cy="584775"/>
          </a:xfrm>
          <a:prstGeom prst="rect">
            <a:avLst/>
          </a:prstGeom>
        </p:spPr>
        <p:txBody>
          <a:bodyPr wrap="square">
            <a:spAutoFit/>
          </a:bodyPr>
          <a:lstStyle/>
          <a:p>
            <a:r>
              <a:rPr lang="en-US" altLang="zh-CN" sz="1600" b="1" dirty="0">
                <a:solidFill>
                  <a:schemeClr val="bg1"/>
                </a:solidFill>
              </a:rPr>
              <a:t>STING</a:t>
            </a:r>
            <a:r>
              <a:rPr lang="zh-CN" altLang="zh-CN" sz="1600" b="1" dirty="0">
                <a:solidFill>
                  <a:schemeClr val="bg1"/>
                </a:solidFill>
              </a:rPr>
              <a:t>（</a:t>
            </a:r>
            <a:r>
              <a:rPr lang="en-US" altLang="zh-CN" sz="1600" b="1" dirty="0" err="1">
                <a:solidFill>
                  <a:schemeClr val="bg1"/>
                </a:solidFill>
              </a:rPr>
              <a:t>STatistical</a:t>
            </a:r>
            <a:r>
              <a:rPr lang="en-US" altLang="zh-CN" sz="1600" b="1" dirty="0">
                <a:solidFill>
                  <a:schemeClr val="bg1"/>
                </a:solidFill>
              </a:rPr>
              <a:t> </a:t>
            </a:r>
            <a:r>
              <a:rPr lang="en-US" altLang="zh-CN" sz="1600" b="1" dirty="0" err="1">
                <a:solidFill>
                  <a:schemeClr val="bg1"/>
                </a:solidFill>
              </a:rPr>
              <a:t>INformation</a:t>
            </a:r>
            <a:r>
              <a:rPr lang="en-US" altLang="zh-CN" sz="1600" b="1" dirty="0">
                <a:solidFill>
                  <a:schemeClr val="bg1"/>
                </a:solidFill>
              </a:rPr>
              <a:t> Grid</a:t>
            </a:r>
            <a:r>
              <a:rPr lang="zh-CN" altLang="zh-CN" sz="1600" b="1" dirty="0">
                <a:solidFill>
                  <a:schemeClr val="bg1"/>
                </a:solidFill>
              </a:rPr>
              <a:t>，统计信息网格）算法将空间区域划分为矩形</a:t>
            </a:r>
            <a:r>
              <a:rPr lang="zh-CN" altLang="zh-CN" sz="1600" b="1" dirty="0" smtClean="0">
                <a:solidFill>
                  <a:schemeClr val="bg1"/>
                </a:solidFill>
              </a:rPr>
              <a:t>单元</a:t>
            </a:r>
            <a:endParaRPr lang="zh-CN" altLang="en-US" sz="1600" b="1" dirty="0">
              <a:solidFill>
                <a:schemeClr val="bg1"/>
              </a:solidFill>
            </a:endParaRPr>
          </a:p>
        </p:txBody>
      </p:sp>
      <p:sp>
        <p:nvSpPr>
          <p:cNvPr id="35" name="矩形 34"/>
          <p:cNvSpPr/>
          <p:nvPr/>
        </p:nvSpPr>
        <p:spPr>
          <a:xfrm>
            <a:off x="994319" y="3457486"/>
            <a:ext cx="6959055" cy="523220"/>
          </a:xfrm>
          <a:prstGeom prst="rect">
            <a:avLst/>
          </a:prstGeom>
        </p:spPr>
        <p:txBody>
          <a:bodyPr wrap="square">
            <a:spAutoFit/>
          </a:bodyPr>
          <a:lstStyle/>
          <a:p>
            <a:r>
              <a:rPr lang="zh-CN" altLang="zh-CN" sz="1400" dirty="0"/>
              <a:t>针对不同级别的分辨率，通常存在多个级别的矩形单元，这些单元形成了一个层次结构——高层的每个单元被划分为多个低一层的单元</a:t>
            </a:r>
            <a:endParaRPr lang="zh-CN" altLang="en-US" sz="1400" dirty="0"/>
          </a:p>
        </p:txBody>
      </p:sp>
      <p:sp>
        <p:nvSpPr>
          <p:cNvPr id="76" name="矩形 75"/>
          <p:cNvSpPr/>
          <p:nvPr/>
        </p:nvSpPr>
        <p:spPr>
          <a:xfrm>
            <a:off x="1208624" y="4468172"/>
            <a:ext cx="5871317" cy="584775"/>
          </a:xfrm>
          <a:prstGeom prst="rect">
            <a:avLst/>
          </a:prstGeom>
        </p:spPr>
        <p:txBody>
          <a:bodyPr wrap="square">
            <a:spAutoFit/>
          </a:bodyPr>
          <a:lstStyle/>
          <a:p>
            <a:r>
              <a:rPr lang="en-US" altLang="zh-CN" sz="1600" b="1" dirty="0" err="1">
                <a:solidFill>
                  <a:schemeClr val="bg1"/>
                </a:solidFill>
              </a:rPr>
              <a:t>WaveCluster</a:t>
            </a:r>
            <a:r>
              <a:rPr lang="zh-CN" altLang="zh-CN" sz="1600" b="1" dirty="0">
                <a:solidFill>
                  <a:schemeClr val="bg1"/>
                </a:solidFill>
              </a:rPr>
              <a:t>（</a:t>
            </a:r>
            <a:r>
              <a:rPr lang="en-US" altLang="zh-CN" sz="1600" b="1" dirty="0">
                <a:solidFill>
                  <a:schemeClr val="bg1"/>
                </a:solidFill>
              </a:rPr>
              <a:t>Clustering using wavelet transformation</a:t>
            </a:r>
            <a:r>
              <a:rPr lang="zh-CN" altLang="zh-CN" sz="1600" b="1" dirty="0">
                <a:solidFill>
                  <a:schemeClr val="bg1"/>
                </a:solidFill>
              </a:rPr>
              <a:t>，采用小波变换聚类）是一种多分辨率的聚类算法</a:t>
            </a:r>
            <a:endParaRPr lang="zh-CN" altLang="en-US" sz="1600" b="1" dirty="0">
              <a:solidFill>
                <a:schemeClr val="bg1"/>
              </a:solidFill>
            </a:endParaRPr>
          </a:p>
        </p:txBody>
      </p:sp>
      <p:sp>
        <p:nvSpPr>
          <p:cNvPr id="41" name="矩形 40"/>
          <p:cNvSpPr/>
          <p:nvPr/>
        </p:nvSpPr>
        <p:spPr>
          <a:xfrm>
            <a:off x="994318" y="5143732"/>
            <a:ext cx="6959055" cy="523220"/>
          </a:xfrm>
          <a:prstGeom prst="rect">
            <a:avLst/>
          </a:prstGeom>
        </p:spPr>
        <p:txBody>
          <a:bodyPr wrap="square">
            <a:spAutoFit/>
          </a:bodyPr>
          <a:lstStyle/>
          <a:p>
            <a:r>
              <a:rPr lang="zh-CN" altLang="zh-CN" sz="1400" dirty="0"/>
              <a:t>先通过在数据空间上加一个多维网格结构来汇总数据，然后采用一种小波变换来变换原特征空间，在变换后的空间中找到密集区域</a:t>
            </a:r>
            <a:endParaRPr lang="zh-CN" altLang="en-US" sz="1400" dirty="0"/>
          </a:p>
        </p:txBody>
      </p:sp>
      <p:sp>
        <p:nvSpPr>
          <p:cNvPr id="77"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79"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83"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3.3.2 </a:t>
            </a:r>
            <a:r>
              <a:rPr lang="zh-CN" altLang="en-US" b="1" dirty="0" smtClean="0">
                <a:solidFill>
                  <a:srgbClr val="3D89BC"/>
                </a:solidFill>
              </a:rPr>
              <a:t>常用聚类算法</a:t>
            </a:r>
            <a:endParaRPr lang="zh-CN" altLang="zh-CN" b="1" dirty="0">
              <a:solidFill>
                <a:srgbClr val="3D89BC"/>
              </a:solidFill>
            </a:endParaRPr>
          </a:p>
        </p:txBody>
      </p:sp>
      <p:sp>
        <p:nvSpPr>
          <p:cNvPr id="84" name="椭圆 8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6" name="矩形 95"/>
          <p:cNvSpPr/>
          <p:nvPr/>
        </p:nvSpPr>
        <p:spPr>
          <a:xfrm>
            <a:off x="524727" y="1286142"/>
            <a:ext cx="2363147" cy="338554"/>
          </a:xfrm>
          <a:prstGeom prst="rect">
            <a:avLst/>
          </a:prstGeom>
        </p:spPr>
        <p:txBody>
          <a:bodyPr wrap="none">
            <a:spAutoFit/>
          </a:bodyPr>
          <a:lstStyle/>
          <a:p>
            <a:r>
              <a:rPr lang="en-US" altLang="zh-CN" sz="1600" b="1" dirty="0"/>
              <a:t>5</a:t>
            </a:r>
            <a:r>
              <a:rPr lang="zh-CN" altLang="zh-CN" sz="1600" b="1" dirty="0"/>
              <a:t>．基于模型的聚类算法</a:t>
            </a:r>
            <a:endParaRPr lang="zh-CN" altLang="zh-CN" sz="1600" b="1" dirty="0"/>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 name="矩形 1"/>
          <p:cNvSpPr/>
          <p:nvPr/>
        </p:nvSpPr>
        <p:spPr>
          <a:xfrm>
            <a:off x="508958" y="1624696"/>
            <a:ext cx="7977035" cy="338554"/>
          </a:xfrm>
          <a:prstGeom prst="rect">
            <a:avLst/>
          </a:prstGeom>
        </p:spPr>
        <p:txBody>
          <a:bodyPr wrap="square">
            <a:spAutoFit/>
          </a:bodyPr>
          <a:lstStyle/>
          <a:p>
            <a:r>
              <a:rPr lang="zh-CN" altLang="zh-CN" sz="1600" dirty="0"/>
              <a:t>基于模型的聚类算法是为每一个聚类假定了一个模型，寻找数据对给定模型的最佳拟合。</a:t>
            </a:r>
            <a:endParaRPr lang="zh-CN" altLang="en-US" sz="1600" dirty="0"/>
          </a:p>
        </p:txBody>
      </p:sp>
      <p:grpSp>
        <p:nvGrpSpPr>
          <p:cNvPr id="67" name="组合 66"/>
          <p:cNvGrpSpPr/>
          <p:nvPr/>
        </p:nvGrpSpPr>
        <p:grpSpPr>
          <a:xfrm>
            <a:off x="5020011" y="2181226"/>
            <a:ext cx="2990904" cy="3419476"/>
            <a:chOff x="6231369" y="2408014"/>
            <a:chExt cx="1779546" cy="1899604"/>
          </a:xfrm>
        </p:grpSpPr>
        <p:sp>
          <p:nvSpPr>
            <p:cNvPr id="50" name="同侧圆角矩形 49"/>
            <p:cNvSpPr/>
            <p:nvPr/>
          </p:nvSpPr>
          <p:spPr>
            <a:xfrm>
              <a:off x="6231369" y="2408014"/>
              <a:ext cx="1779546" cy="1446224"/>
            </a:xfrm>
            <a:prstGeom prst="round2SameRect">
              <a:avLst>
                <a:gd name="adj1" fmla="val 8000"/>
                <a:gd name="adj2" fmla="val 0"/>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任意多边形 51"/>
            <p:cNvSpPr/>
            <p:nvPr/>
          </p:nvSpPr>
          <p:spPr>
            <a:xfrm>
              <a:off x="6231369" y="3854238"/>
              <a:ext cx="1779546" cy="453380"/>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solidFill>
              <a:srgbClr val="3D89B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561905" bIns="0" numCol="1" spcCol="1270" anchor="ctr" anchorCtr="0">
              <a:noAutofit/>
            </a:bodyPr>
            <a:lstStyle/>
            <a:p>
              <a:pPr lvl="0" algn="l" defTabSz="1244600">
                <a:lnSpc>
                  <a:spcPct val="90000"/>
                </a:lnSpc>
                <a:spcBef>
                  <a:spcPct val="0"/>
                </a:spcBef>
                <a:spcAft>
                  <a:spcPct val="35000"/>
                </a:spcAft>
              </a:pPr>
              <a:endParaRPr lang="zh-CN" altLang="en-US" sz="2800" kern="1200"/>
            </a:p>
          </p:txBody>
        </p:sp>
      </p:grpSp>
      <p:grpSp>
        <p:nvGrpSpPr>
          <p:cNvPr id="85" name="组合 84"/>
          <p:cNvGrpSpPr/>
          <p:nvPr/>
        </p:nvGrpSpPr>
        <p:grpSpPr>
          <a:xfrm>
            <a:off x="819486" y="2181226"/>
            <a:ext cx="2990904" cy="3419476"/>
            <a:chOff x="6231369" y="2408014"/>
            <a:chExt cx="1779546" cy="1899604"/>
          </a:xfrm>
        </p:grpSpPr>
        <p:sp>
          <p:nvSpPr>
            <p:cNvPr id="87" name="同侧圆角矩形 86"/>
            <p:cNvSpPr/>
            <p:nvPr/>
          </p:nvSpPr>
          <p:spPr>
            <a:xfrm>
              <a:off x="6231369" y="2408014"/>
              <a:ext cx="1779546" cy="1446224"/>
            </a:xfrm>
            <a:prstGeom prst="round2SameRect">
              <a:avLst>
                <a:gd name="adj1" fmla="val 8000"/>
                <a:gd name="adj2" fmla="val 0"/>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8" name="任意多边形 87"/>
            <p:cNvSpPr/>
            <p:nvPr/>
          </p:nvSpPr>
          <p:spPr>
            <a:xfrm>
              <a:off x="6231369" y="3854238"/>
              <a:ext cx="1779546" cy="453380"/>
            </a:xfrm>
            <a:custGeom>
              <a:avLst/>
              <a:gdLst>
                <a:gd name="connsiteX0" fmla="*/ 0 w 1779546"/>
                <a:gd name="connsiteY0" fmla="*/ 0 h 571209"/>
                <a:gd name="connsiteX1" fmla="*/ 1779546 w 1779546"/>
                <a:gd name="connsiteY1" fmla="*/ 0 h 571209"/>
                <a:gd name="connsiteX2" fmla="*/ 1779546 w 1779546"/>
                <a:gd name="connsiteY2" fmla="*/ 571209 h 571209"/>
                <a:gd name="connsiteX3" fmla="*/ 0 w 1779546"/>
                <a:gd name="connsiteY3" fmla="*/ 571209 h 571209"/>
                <a:gd name="connsiteX4" fmla="*/ 0 w 1779546"/>
                <a:gd name="connsiteY4" fmla="*/ 0 h 571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546" h="571209">
                  <a:moveTo>
                    <a:pt x="0" y="0"/>
                  </a:moveTo>
                  <a:lnTo>
                    <a:pt x="1779546" y="0"/>
                  </a:lnTo>
                  <a:lnTo>
                    <a:pt x="1779546" y="571209"/>
                  </a:lnTo>
                  <a:lnTo>
                    <a:pt x="0" y="571209"/>
                  </a:lnTo>
                  <a:lnTo>
                    <a:pt x="0" y="0"/>
                  </a:lnTo>
                  <a:close/>
                </a:path>
              </a:pathLst>
            </a:custGeom>
            <a:solidFill>
              <a:srgbClr val="3D89BC"/>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680" tIns="0" rIns="561905" bIns="0" numCol="1" spcCol="1270" anchor="ctr" anchorCtr="0">
              <a:noAutofit/>
            </a:bodyPr>
            <a:lstStyle/>
            <a:p>
              <a:pPr lvl="0" algn="l" defTabSz="1244600">
                <a:lnSpc>
                  <a:spcPct val="90000"/>
                </a:lnSpc>
                <a:spcBef>
                  <a:spcPct val="0"/>
                </a:spcBef>
                <a:spcAft>
                  <a:spcPct val="35000"/>
                </a:spcAft>
              </a:pPr>
              <a:endParaRPr lang="zh-CN" altLang="en-US" sz="2800" kern="1200" dirty="0"/>
            </a:p>
          </p:txBody>
        </p:sp>
      </p:grpSp>
      <p:sp>
        <p:nvSpPr>
          <p:cNvPr id="72" name="矩形 71"/>
          <p:cNvSpPr/>
          <p:nvPr/>
        </p:nvSpPr>
        <p:spPr>
          <a:xfrm>
            <a:off x="1023802" y="4896534"/>
            <a:ext cx="2582271" cy="646331"/>
          </a:xfrm>
          <a:prstGeom prst="rect">
            <a:avLst/>
          </a:prstGeom>
        </p:spPr>
        <p:txBody>
          <a:bodyPr wrap="square">
            <a:spAutoFit/>
          </a:bodyPr>
          <a:lstStyle/>
          <a:p>
            <a:pPr algn="ctr"/>
            <a:r>
              <a:rPr lang="zh-CN" altLang="zh-CN" b="1" dirty="0">
                <a:solidFill>
                  <a:schemeClr val="bg1"/>
                </a:solidFill>
              </a:rPr>
              <a:t>统计学</a:t>
            </a:r>
            <a:r>
              <a:rPr lang="zh-CN" altLang="zh-CN" b="1" dirty="0" smtClean="0">
                <a:solidFill>
                  <a:schemeClr val="bg1"/>
                </a:solidFill>
              </a:rPr>
              <a:t>方法</a:t>
            </a:r>
            <a:r>
              <a:rPr lang="en-US" altLang="zh-CN" b="1" dirty="0" smtClean="0">
                <a:solidFill>
                  <a:schemeClr val="bg1"/>
                </a:solidFill>
              </a:rPr>
              <a:t>(EM</a:t>
            </a:r>
            <a:r>
              <a:rPr lang="zh-CN" altLang="zh-CN" b="1" dirty="0">
                <a:solidFill>
                  <a:schemeClr val="bg1"/>
                </a:solidFill>
              </a:rPr>
              <a:t>和</a:t>
            </a:r>
            <a:r>
              <a:rPr lang="en-US" altLang="zh-CN" b="1" dirty="0">
                <a:solidFill>
                  <a:schemeClr val="bg1"/>
                </a:solidFill>
              </a:rPr>
              <a:t>COBWEB</a:t>
            </a:r>
            <a:r>
              <a:rPr lang="zh-CN" altLang="zh-CN" b="1" dirty="0" smtClean="0">
                <a:solidFill>
                  <a:schemeClr val="bg1"/>
                </a:solidFill>
              </a:rPr>
              <a:t>算法</a:t>
            </a:r>
            <a:r>
              <a:rPr lang="en-US" altLang="zh-CN" b="1" dirty="0" smtClean="0">
                <a:solidFill>
                  <a:schemeClr val="bg1"/>
                </a:solidFill>
              </a:rPr>
              <a:t>)</a:t>
            </a:r>
            <a:endParaRPr lang="zh-CN" altLang="en-US" b="1" dirty="0">
              <a:solidFill>
                <a:schemeClr val="bg1"/>
              </a:solidFill>
            </a:endParaRPr>
          </a:p>
        </p:txBody>
      </p:sp>
      <p:sp>
        <p:nvSpPr>
          <p:cNvPr id="74" name="矩形 73"/>
          <p:cNvSpPr/>
          <p:nvPr/>
        </p:nvSpPr>
        <p:spPr>
          <a:xfrm>
            <a:off x="5140846" y="5035034"/>
            <a:ext cx="2776722" cy="369332"/>
          </a:xfrm>
          <a:prstGeom prst="rect">
            <a:avLst/>
          </a:prstGeom>
        </p:spPr>
        <p:txBody>
          <a:bodyPr wrap="none">
            <a:spAutoFit/>
          </a:bodyPr>
          <a:lstStyle/>
          <a:p>
            <a:pPr algn="ctr"/>
            <a:r>
              <a:rPr lang="zh-CN" altLang="zh-CN" b="1" dirty="0">
                <a:solidFill>
                  <a:schemeClr val="bg1"/>
                </a:solidFill>
              </a:rPr>
              <a:t>神经网络</a:t>
            </a:r>
            <a:r>
              <a:rPr lang="zh-CN" altLang="zh-CN" b="1" dirty="0" smtClean="0">
                <a:solidFill>
                  <a:schemeClr val="bg1"/>
                </a:solidFill>
              </a:rPr>
              <a:t>方法</a:t>
            </a:r>
            <a:r>
              <a:rPr lang="en-US" altLang="zh-CN" b="1" dirty="0" smtClean="0">
                <a:solidFill>
                  <a:schemeClr val="bg1"/>
                </a:solidFill>
              </a:rPr>
              <a:t>(SOM</a:t>
            </a:r>
            <a:r>
              <a:rPr lang="zh-CN" altLang="zh-CN" b="1" dirty="0" smtClean="0">
                <a:solidFill>
                  <a:schemeClr val="bg1"/>
                </a:solidFill>
              </a:rPr>
              <a:t>算法</a:t>
            </a:r>
            <a:r>
              <a:rPr lang="en-US" altLang="zh-CN" b="1" dirty="0" smtClean="0">
                <a:solidFill>
                  <a:schemeClr val="bg1"/>
                </a:solidFill>
              </a:rPr>
              <a:t>)</a:t>
            </a:r>
            <a:endParaRPr lang="zh-CN" altLang="en-US" b="1" dirty="0">
              <a:solidFill>
                <a:schemeClr val="bg1"/>
              </a:solidFill>
            </a:endParaRPr>
          </a:p>
        </p:txBody>
      </p:sp>
      <p:sp>
        <p:nvSpPr>
          <p:cNvPr id="77" name="矩形 76"/>
          <p:cNvSpPr/>
          <p:nvPr/>
        </p:nvSpPr>
        <p:spPr>
          <a:xfrm>
            <a:off x="829011" y="2392280"/>
            <a:ext cx="2990904" cy="2246769"/>
          </a:xfrm>
          <a:prstGeom prst="rect">
            <a:avLst/>
          </a:prstGeom>
        </p:spPr>
        <p:txBody>
          <a:bodyPr wrap="square">
            <a:spAutoFit/>
          </a:bodyPr>
          <a:lstStyle/>
          <a:p>
            <a:r>
              <a:rPr lang="zh-CN" altLang="zh-CN" sz="1400" dirty="0" smtClean="0"/>
              <a:t>概念</a:t>
            </a:r>
            <a:r>
              <a:rPr lang="zh-CN" altLang="zh-CN" sz="1400" dirty="0"/>
              <a:t>聚类是机器学习中的一种聚类方法，给出一组未标记的数据对象，它产生一个分类模式</a:t>
            </a:r>
            <a:r>
              <a:rPr lang="zh-CN" altLang="zh-CN" sz="1400" dirty="0" smtClean="0"/>
              <a:t>。</a:t>
            </a:r>
            <a:r>
              <a:rPr lang="zh-CN" altLang="zh-CN" sz="1400" dirty="0"/>
              <a:t>概念聚类除了确定相似对象的分组外，还为每组对象发现了特征描述，即每组对象代表了一个概念或类</a:t>
            </a:r>
            <a:r>
              <a:rPr lang="zh-CN" altLang="zh-CN" sz="1400" dirty="0" smtClean="0"/>
              <a:t>。</a:t>
            </a:r>
            <a:endParaRPr lang="en-US" altLang="zh-CN" sz="1400" dirty="0" smtClean="0"/>
          </a:p>
          <a:p>
            <a:endParaRPr lang="zh-CN" altLang="zh-CN" sz="1400" dirty="0"/>
          </a:p>
          <a:p>
            <a:r>
              <a:rPr lang="zh-CN" altLang="zh-CN" sz="1400" dirty="0"/>
              <a:t>概念聚类过程主要有两个步骤：首先，完成聚类；其次，进行特征描述。</a:t>
            </a:r>
            <a:endParaRPr lang="zh-CN" altLang="en-US" sz="1400" dirty="0"/>
          </a:p>
        </p:txBody>
      </p:sp>
      <p:sp>
        <p:nvSpPr>
          <p:cNvPr id="79" name="矩形 78"/>
          <p:cNvSpPr/>
          <p:nvPr/>
        </p:nvSpPr>
        <p:spPr>
          <a:xfrm>
            <a:off x="5058111" y="2392280"/>
            <a:ext cx="2990904" cy="2246769"/>
          </a:xfrm>
          <a:prstGeom prst="rect">
            <a:avLst/>
          </a:prstGeom>
        </p:spPr>
        <p:txBody>
          <a:bodyPr wrap="square">
            <a:spAutoFit/>
          </a:bodyPr>
          <a:lstStyle/>
          <a:p>
            <a:r>
              <a:rPr lang="zh-CN" altLang="zh-CN" sz="1400" dirty="0"/>
              <a:t>神经网络方法将每个簇描述成一个模型。模型作为聚类的一个“原型”，不一定对应一个特定的数据实例或对象</a:t>
            </a:r>
            <a:r>
              <a:rPr lang="zh-CN" altLang="zh-CN" sz="1400" dirty="0" smtClean="0"/>
              <a:t>。</a:t>
            </a:r>
            <a:endParaRPr lang="en-US" altLang="zh-CN" sz="1400" dirty="0" smtClean="0"/>
          </a:p>
          <a:p>
            <a:endParaRPr lang="en-US" altLang="zh-CN" sz="1400" dirty="0" smtClean="0"/>
          </a:p>
          <a:p>
            <a:r>
              <a:rPr lang="zh-CN" altLang="zh-CN" sz="1400" dirty="0" smtClean="0"/>
              <a:t>神经网络</a:t>
            </a:r>
            <a:r>
              <a:rPr lang="zh-CN" altLang="zh-CN" sz="1400" dirty="0"/>
              <a:t>聚类的两种方法：竞争学习方法与自组织特征图映射</a:t>
            </a:r>
            <a:r>
              <a:rPr lang="zh-CN" altLang="zh-CN" sz="1400" dirty="0" smtClean="0"/>
              <a:t>方法</a:t>
            </a:r>
            <a:r>
              <a:rPr lang="zh-CN" altLang="en-US" sz="1400" dirty="0" smtClean="0"/>
              <a:t>。</a:t>
            </a:r>
            <a:r>
              <a:rPr lang="zh-CN" altLang="zh-CN" sz="1400" dirty="0" smtClean="0"/>
              <a:t>神经网络</a:t>
            </a:r>
            <a:r>
              <a:rPr lang="zh-CN" altLang="zh-CN" sz="1400" dirty="0"/>
              <a:t>聚类方法存在较长处理时间和复杂数据中复杂关系问题，还不适合处理大数据库</a:t>
            </a:r>
            <a:r>
              <a:rPr lang="zh-CN" altLang="zh-CN" sz="1400" dirty="0" smtClean="0"/>
              <a:t>。</a:t>
            </a:r>
            <a:endParaRPr lang="zh-CN" altLang="zh-CN" sz="1400" dirty="0"/>
          </a:p>
        </p:txBody>
      </p:sp>
      <p:sp>
        <p:nvSpPr>
          <p:cNvPr id="94"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76"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8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8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92"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3.3.2 </a:t>
            </a:r>
            <a:r>
              <a:rPr lang="zh-CN" altLang="en-US" b="1" dirty="0" smtClean="0">
                <a:solidFill>
                  <a:srgbClr val="3D89BC"/>
                </a:solidFill>
              </a:rPr>
              <a:t>常用聚类算法</a:t>
            </a:r>
            <a:endParaRPr lang="zh-CN" altLang="zh-CN" b="1" dirty="0">
              <a:solidFill>
                <a:srgbClr val="3D89BC"/>
              </a:solidFill>
            </a:endParaRPr>
          </a:p>
        </p:txBody>
      </p:sp>
      <p:sp>
        <p:nvSpPr>
          <p:cNvPr id="97" name="椭圆 9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3" name="矩形 32"/>
          <p:cNvSpPr/>
          <p:nvPr/>
        </p:nvSpPr>
        <p:spPr>
          <a:xfrm>
            <a:off x="7929" y="38314"/>
            <a:ext cx="5551520" cy="300082"/>
          </a:xfrm>
          <a:prstGeom prst="rect">
            <a:avLst/>
          </a:prstGeom>
        </p:spPr>
        <p:txBody>
          <a:bodyPr wrap="none">
            <a:spAutoFit/>
          </a:bodyPr>
          <a:lstStyle/>
          <a:p>
            <a:r>
              <a:rPr lang="zh-CN" altLang="en-US" sz="1350" dirty="0" smtClean="0">
                <a:solidFill>
                  <a:schemeClr val="bg1"/>
                </a:solidFill>
              </a:rPr>
              <a:t>全国高校标准教材</a:t>
            </a:r>
            <a:r>
              <a:rPr lang="en-US" altLang="zh-CN" sz="1350" dirty="0" smtClean="0">
                <a:solidFill>
                  <a:schemeClr val="bg1"/>
                </a:solidFill>
              </a:rPr>
              <a:t>《</a:t>
            </a:r>
            <a:r>
              <a:rPr lang="zh-CN" altLang="en-US" sz="1350" dirty="0" smtClean="0">
                <a:solidFill>
                  <a:schemeClr val="bg1"/>
                </a:solidFill>
              </a:rPr>
              <a:t>云计算</a:t>
            </a:r>
            <a:r>
              <a:rPr lang="en-US" altLang="zh-CN" sz="1350" dirty="0" smtClean="0">
                <a:solidFill>
                  <a:schemeClr val="bg1"/>
                </a:solidFill>
              </a:rPr>
              <a:t>》</a:t>
            </a:r>
            <a:r>
              <a:rPr lang="zh-CN" altLang="en-US" sz="1350" dirty="0" smtClean="0">
                <a:solidFill>
                  <a:schemeClr val="bg1"/>
                </a:solidFill>
              </a:rPr>
              <a:t>姊妹篇，剖析大数据核心技术和实战应用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6" name="矩形 35"/>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p:grpSpPr>
        <p:grpSp>
          <p:nvGrpSpPr>
            <p:cNvPr id="34" name="组合 33"/>
            <p:cNvGrpSpPr/>
            <p:nvPr/>
          </p:nvGrpSpPr>
          <p:grpSpPr>
            <a:xfrm>
              <a:off x="2788580" y="1152524"/>
              <a:ext cx="3730770" cy="781050"/>
              <a:chOff x="3725790" y="847725"/>
              <a:chExt cx="3730770" cy="781050"/>
            </a:xfrm>
          </p:grpSpPr>
          <p:grpSp>
            <p:nvGrpSpPr>
              <p:cNvPr id="40" name="组合 39"/>
              <p:cNvGrpSpPr/>
              <p:nvPr/>
            </p:nvGrpSpPr>
            <p:grpSpPr>
              <a:xfrm>
                <a:off x="3725790" y="1019175"/>
                <a:ext cx="627135" cy="609600"/>
                <a:chOff x="3725790" y="1019175"/>
                <a:chExt cx="627135" cy="609600"/>
              </a:xfrm>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672879" y="1169836"/>
              <a:ext cx="1798227" cy="523220"/>
            </a:xfrm>
            <a:prstGeom prst="rect">
              <a:avLst/>
            </a:prstGeom>
            <a:noFill/>
          </p:spPr>
          <p:txBody>
            <a:bodyPr wrap="none" rtlCol="0">
              <a:spAutoFit/>
            </a:bodyPr>
            <a:lstStyle/>
            <a:p>
              <a:pPr algn="ctr"/>
              <a:r>
                <a:rPr lang="zh-CN" altLang="en-US" sz="2800" dirty="0" smtClean="0">
                  <a:solidFill>
                    <a:schemeClr val="accent4"/>
                  </a:solidFill>
                </a:rPr>
                <a:t>第三章　数据挖掘算法</a:t>
              </a:r>
              <a:endParaRPr lang="zh-CN" altLang="en-US" sz="2800" dirty="0">
                <a:solidFill>
                  <a:schemeClr val="accent4"/>
                </a:solidFill>
              </a:endParaRPr>
            </a:p>
          </p:txBody>
        </p:sp>
      </p:grpSp>
      <p:grpSp>
        <p:nvGrpSpPr>
          <p:cNvPr id="55" name="组合 54"/>
          <p:cNvGrpSpPr/>
          <p:nvPr/>
        </p:nvGrpSpPr>
        <p:grpSpPr>
          <a:xfrm>
            <a:off x="1754534" y="2074425"/>
            <a:ext cx="5704231" cy="3793667"/>
            <a:chOff x="1754534" y="2074425"/>
            <a:chExt cx="5704231" cy="3793667"/>
          </a:xfrm>
        </p:grpSpPr>
        <p:grpSp>
          <p:nvGrpSpPr>
            <p:cNvPr id="56" name="组合 55"/>
            <p:cNvGrpSpPr/>
            <p:nvPr/>
          </p:nvGrpSpPr>
          <p:grpSpPr>
            <a:xfrm>
              <a:off x="1754534" y="2074425"/>
              <a:ext cx="5693399" cy="415498"/>
              <a:chOff x="1807265" y="2462595"/>
              <a:chExt cx="5693399" cy="415498"/>
            </a:xfrm>
          </p:grpSpPr>
          <p:sp>
            <p:nvSpPr>
              <p:cNvPr id="76" name="圆角矩形 75"/>
              <p:cNvSpPr/>
              <p:nvPr/>
            </p:nvSpPr>
            <p:spPr>
              <a:xfrm>
                <a:off x="1807265" y="2478527"/>
                <a:ext cx="5693399" cy="394154"/>
              </a:xfrm>
              <a:prstGeom prst="roundRect">
                <a:avLst>
                  <a:gd name="adj" fmla="val 20658"/>
                </a:avLst>
              </a:prstGeom>
              <a:solidFill>
                <a:srgbClr val="3D89B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7" name="矩形 76"/>
              <p:cNvSpPr/>
              <p:nvPr/>
            </p:nvSpPr>
            <p:spPr>
              <a:xfrm>
                <a:off x="1883286" y="2462595"/>
                <a:ext cx="2739853" cy="415498"/>
              </a:xfrm>
              <a:prstGeom prst="rect">
                <a:avLst/>
              </a:prstGeom>
            </p:spPr>
            <p:txBody>
              <a:bodyPr wrap="none">
                <a:spAutoFit/>
              </a:bodyPr>
              <a:lstStyle/>
              <a:p>
                <a:r>
                  <a:rPr lang="en-US" altLang="zh-CN" sz="2100" spc="225" dirty="0" smtClean="0">
                    <a:solidFill>
                      <a:schemeClr val="bg1"/>
                    </a:solidFill>
                    <a:latin typeface="微软雅黑" panose="020B0503020204020204" pitchFamily="34" charset="-122"/>
                    <a:ea typeface="微软雅黑" panose="020B0503020204020204" pitchFamily="34" charset="-122"/>
                  </a:rPr>
                  <a:t>3.1</a:t>
                </a:r>
                <a:r>
                  <a:rPr lang="zh-CN" altLang="en-US" sz="2100" spc="225" dirty="0">
                    <a:solidFill>
                      <a:schemeClr val="bg1"/>
                    </a:solidFill>
                    <a:latin typeface="微软雅黑" panose="020B0503020204020204" pitchFamily="34" charset="-122"/>
                    <a:ea typeface="微软雅黑" panose="020B0503020204020204" pitchFamily="34" charset="-122"/>
                  </a:rPr>
                  <a:t>　</a:t>
                </a:r>
                <a:r>
                  <a:rPr lang="zh-CN" altLang="en-US" sz="2100" spc="225" dirty="0" smtClean="0">
                    <a:solidFill>
                      <a:schemeClr val="bg1"/>
                    </a:solidFill>
                    <a:latin typeface="微软雅黑" panose="020B0503020204020204" pitchFamily="34" charset="-122"/>
                    <a:ea typeface="微软雅黑" panose="020B0503020204020204" pitchFamily="34" charset="-122"/>
                  </a:rPr>
                  <a:t>数据挖掘概述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3.2</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分类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p:grpSpPr>
          <p:sp>
            <p:nvSpPr>
              <p:cNvPr id="71" name="圆角矩形 70"/>
              <p:cNvSpPr/>
              <p:nvPr/>
            </p:nvSpPr>
            <p:spPr>
              <a:xfrm>
                <a:off x="1807265" y="3400693"/>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1547218"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3.3</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聚类</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3.4</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关联规则</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2143536"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3.5</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预测规模</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452594"/>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1754534" y="4887771"/>
              <a:ext cx="5693399" cy="426278"/>
              <a:chOff x="1807265" y="4331900"/>
              <a:chExt cx="5693399" cy="426278"/>
            </a:xfrm>
          </p:grpSpPr>
          <p:sp>
            <p:nvSpPr>
              <p:cNvPr id="63" name="圆角矩形 62"/>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4" name="矩形 63"/>
              <p:cNvSpPr/>
              <p:nvPr/>
            </p:nvSpPr>
            <p:spPr>
              <a:xfrm>
                <a:off x="1881814" y="4342680"/>
                <a:ext cx="3932487" cy="415498"/>
              </a:xfrm>
              <a:prstGeom prst="rect">
                <a:avLst/>
              </a:prstGeom>
            </p:spPr>
            <p:txBody>
              <a:bodyPr wrap="none">
                <a:spAutoFit/>
              </a:bodyPr>
              <a:lstStyle/>
              <a:p>
                <a:r>
                  <a:rPr lang="en-US" altLang="zh-CN"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3.6</a:t>
                </a:r>
                <a:r>
                  <a:rPr lang="zh-CN" altLang="en-US" sz="2100" spc="225" dirty="0" smtClean="0">
                    <a:solidFill>
                      <a:schemeClr val="tx1">
                        <a:lumMod val="75000"/>
                        <a:lumOff val="25000"/>
                      </a:schemeClr>
                    </a:solidFill>
                    <a:latin typeface="微软雅黑" panose="020B0503020204020204" pitchFamily="34" charset="-122"/>
                    <a:ea typeface="微软雅黑" panose="020B0503020204020204" pitchFamily="34" charset="-122"/>
                  </a:rPr>
                  <a:t>　数据挖掘算法综合应用</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pic>
        <p:nvPicPr>
          <p:cNvPr id="38"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7"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48"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 y="-2439"/>
            <a:ext cx="9145786" cy="718410"/>
            <a:chOff x="-1" y="190175"/>
            <a:chExt cx="9145786" cy="525795"/>
          </a:xfrm>
        </p:grpSpPr>
        <p:sp>
          <p:nvSpPr>
            <p:cNvPr id="21" name="任意多边形 20"/>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2" name="任意多边形 21"/>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3" name="任意多边形 22"/>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25" name="矩形 24"/>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文本框 6"/>
          <p:cNvSpPr txBox="1"/>
          <p:nvPr/>
        </p:nvSpPr>
        <p:spPr>
          <a:xfrm>
            <a:off x="607500" y="177284"/>
            <a:ext cx="1202252" cy="323165"/>
          </a:xfrm>
          <a:prstGeom prst="rect">
            <a:avLst/>
          </a:prstGeom>
          <a:noFill/>
        </p:spPr>
        <p:txBody>
          <a:bodyPr wrap="none" lIns="0" tIns="0" rIns="0" bIns="0" rtlCol="0">
            <a:spAutoFit/>
          </a:bodyPr>
          <a:lstStyle/>
          <a:p>
            <a:r>
              <a:rPr lang="en-US" altLang="zh-CN" sz="2100" b="1" spc="225" dirty="0" smtClean="0">
                <a:solidFill>
                  <a:prstClr val="white"/>
                </a:solidFill>
              </a:rPr>
              <a:t>3.3 </a:t>
            </a:r>
            <a:r>
              <a:rPr lang="zh-CN" altLang="en-US" sz="2100" b="1" spc="225" dirty="0" smtClean="0">
                <a:solidFill>
                  <a:prstClr val="white"/>
                </a:solidFill>
              </a:rPr>
              <a:t>聚类</a:t>
            </a:r>
            <a:endParaRPr lang="zh-CN" altLang="en-US" sz="2100" b="1" spc="225" dirty="0">
              <a:solidFill>
                <a:prstClr val="white"/>
              </a:solidFill>
            </a:endParaRPr>
          </a:p>
        </p:txBody>
      </p:sp>
      <p:sp>
        <p:nvSpPr>
          <p:cNvPr id="29"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9"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6"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8"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2"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3"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6"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8"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0"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8"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8"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3"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6"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0"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3"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5"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4"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4"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9"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2"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8"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6"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89"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1"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3"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5"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5"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7"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6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71"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3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矩形 3"/>
          <p:cNvSpPr/>
          <p:nvPr/>
        </p:nvSpPr>
        <p:spPr>
          <a:xfrm>
            <a:off x="488859" y="1358683"/>
            <a:ext cx="8075577" cy="738664"/>
          </a:xfrm>
          <a:prstGeom prst="rect">
            <a:avLst/>
          </a:prstGeom>
        </p:spPr>
        <p:txBody>
          <a:bodyPr wrap="square">
            <a:spAutoFit/>
          </a:bodyPr>
          <a:lstStyle/>
          <a:p>
            <a:r>
              <a:rPr lang="zh-CN" altLang="zh-CN" sz="1400" dirty="0"/>
              <a:t>图像分割是图像处理到图像分析的关键步骤，也是一种基本的计算机视觉技术，一般来说，图像分割是把图像分成每个区域并提取感兴趣目标的技术和过程。颜色、灰度、纹理是比较常见和主要的特性，目标可以对应多个区域，也可以对应单个区域，主要与实际应用和目标有关。</a:t>
            </a:r>
            <a:endParaRPr lang="zh-CN" altLang="zh-CN" sz="1400" dirty="0"/>
          </a:p>
        </p:txBody>
      </p:sp>
      <p:sp>
        <p:nvSpPr>
          <p:cNvPr id="6" name="矩形 5"/>
          <p:cNvSpPr/>
          <p:nvPr/>
        </p:nvSpPr>
        <p:spPr>
          <a:xfrm>
            <a:off x="488859" y="2431436"/>
            <a:ext cx="8075577" cy="523220"/>
          </a:xfrm>
          <a:prstGeom prst="rect">
            <a:avLst/>
          </a:prstGeom>
        </p:spPr>
        <p:txBody>
          <a:bodyPr wrap="square">
            <a:spAutoFit/>
          </a:bodyPr>
          <a:lstStyle/>
          <a:p>
            <a:r>
              <a:rPr lang="en-US" altLang="zh-CN" sz="1400" dirty="0"/>
              <a:t>K-Means</a:t>
            </a:r>
            <a:r>
              <a:rPr lang="zh-CN" altLang="zh-CN" sz="1400" dirty="0"/>
              <a:t>聚类算法简捷，具有很强的搜索能力，适合处理数据量大的应用场景，在数据挖掘和图像领域中得到了广泛的应用。</a:t>
            </a:r>
            <a:endParaRPr lang="zh-CN" altLang="en-US" sz="1400" dirty="0"/>
          </a:p>
        </p:txBody>
      </p:sp>
      <p:pic>
        <p:nvPicPr>
          <p:cNvPr id="15362" name="图片 11"/>
          <p:cNvPicPr>
            <a:picLocks noChangeAspect="1" noChangeArrowheads="1"/>
          </p:cNvPicPr>
          <p:nvPr/>
        </p:nvPicPr>
        <p:blipFill rotWithShape="1">
          <a:blip r:embed="rId1">
            <a:extLst>
              <a:ext uri="{28A0092B-C50C-407E-A947-70E740481C1C}">
                <a14:useLocalDpi xmlns:a14="http://schemas.microsoft.com/office/drawing/2010/main" val="0"/>
              </a:ext>
            </a:extLst>
          </a:blip>
          <a:srcRect l="2289" t="4321" r="2090" b="3812"/>
          <a:stretch>
            <a:fillRect/>
          </a:stretch>
        </p:blipFill>
        <p:spPr bwMode="auto">
          <a:xfrm>
            <a:off x="1248793" y="3073361"/>
            <a:ext cx="6191250" cy="267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2790368" y="5807360"/>
            <a:ext cx="4572000" cy="261610"/>
          </a:xfrm>
          <a:prstGeom prst="rect">
            <a:avLst/>
          </a:prstGeom>
        </p:spPr>
        <p:txBody>
          <a:bodyPr>
            <a:spAutoFit/>
          </a:bodyPr>
          <a:lstStyle/>
          <a:p>
            <a:r>
              <a:rPr lang="zh-CN" altLang="zh-CN" sz="1100" b="1" dirty="0"/>
              <a:t>图</a:t>
            </a:r>
            <a:r>
              <a:rPr lang="en-US" altLang="zh-CN" sz="1100" b="1" dirty="0"/>
              <a:t>3-9  K-Means</a:t>
            </a:r>
            <a:r>
              <a:rPr lang="zh-CN" altLang="zh-CN" sz="1100" b="1" dirty="0"/>
              <a:t>聚类算法进行图像分割示意图</a:t>
            </a:r>
            <a:endParaRPr lang="zh-CN" altLang="zh-CN" sz="1100" b="1" dirty="0"/>
          </a:p>
        </p:txBody>
      </p:sp>
      <p:sp>
        <p:nvSpPr>
          <p:cNvPr id="8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pic>
        <p:nvPicPr>
          <p:cNvPr id="65" name="2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6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71" name="Imagen 27">
            <a:hlinkClick r:id="" action="ppaction://hlinkshowjump?jump=next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Imagen 28">
            <a:hlinkClick r:id="" action="ppaction://hlinkshowjump?jump=previousslide"/>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6" name="文本框 40"/>
          <p:cNvSpPr txBox="1"/>
          <p:nvPr/>
        </p:nvSpPr>
        <p:spPr>
          <a:xfrm>
            <a:off x="399253" y="828381"/>
            <a:ext cx="3813865" cy="369332"/>
          </a:xfrm>
          <a:prstGeom prst="rect">
            <a:avLst/>
          </a:prstGeom>
          <a:noFill/>
        </p:spPr>
        <p:txBody>
          <a:bodyPr wrap="none" rtlCol="0">
            <a:spAutoFit/>
          </a:bodyPr>
          <a:lstStyle/>
          <a:p>
            <a:r>
              <a:rPr lang="en-US" altLang="zh-CN" b="1" dirty="0" smtClean="0">
                <a:solidFill>
                  <a:srgbClr val="3D89BC"/>
                </a:solidFill>
              </a:rPr>
              <a:t>3.3.3 </a:t>
            </a:r>
            <a:r>
              <a:rPr lang="zh-CN" altLang="zh-CN" b="1" dirty="0" smtClean="0">
                <a:solidFill>
                  <a:srgbClr val="3D89BC"/>
                </a:solidFill>
              </a:rPr>
              <a:t>案例</a:t>
            </a:r>
            <a:r>
              <a:rPr lang="zh-CN" altLang="zh-CN" b="1" dirty="0">
                <a:solidFill>
                  <a:srgbClr val="3D89BC"/>
                </a:solidFill>
              </a:rPr>
              <a:t>：海量视频检索中的</a:t>
            </a:r>
            <a:r>
              <a:rPr lang="zh-CN" altLang="zh-CN" b="1" dirty="0" smtClean="0">
                <a:solidFill>
                  <a:srgbClr val="3D89BC"/>
                </a:solidFill>
              </a:rPr>
              <a:t>聚类</a:t>
            </a:r>
            <a:endParaRPr lang="zh-CN" altLang="zh-CN" b="1" dirty="0">
              <a:solidFill>
                <a:srgbClr val="3D89BC"/>
              </a:solidFill>
            </a:endParaRPr>
          </a:p>
        </p:txBody>
      </p:sp>
      <p:sp>
        <p:nvSpPr>
          <p:cNvPr id="77" name="椭圆 7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8100" y="-22225"/>
            <a:ext cx="9201150" cy="6829426"/>
          </a:xfrm>
          <a:prstGeom prst="rect">
            <a:avLst/>
          </a:prstGeom>
        </p:spPr>
      </p:pic>
      <p:sp>
        <p:nvSpPr>
          <p:cNvPr id="5" name="矩形 4"/>
          <p:cNvSpPr/>
          <p:nvPr/>
        </p:nvSpPr>
        <p:spPr>
          <a:xfrm>
            <a:off x="456334" y="2020786"/>
            <a:ext cx="8122058" cy="3785652"/>
          </a:xfrm>
          <a:prstGeom prst="rect">
            <a:avLst/>
          </a:prstGeom>
        </p:spPr>
        <p:txBody>
          <a:bodyPr wrap="square">
            <a:spAutoFit/>
          </a:bodyPr>
          <a:lstStyle/>
          <a:p>
            <a:pPr>
              <a:lnSpc>
                <a:spcPct val="150000"/>
              </a:lnSpc>
            </a:pPr>
            <a:r>
              <a:rPr lang="en-US" altLang="zh-CN" sz="2000" spc="225" dirty="0">
                <a:solidFill>
                  <a:prstClr val="white"/>
                </a:solidFill>
              </a:rPr>
              <a:t>1</a:t>
            </a:r>
            <a:r>
              <a:rPr lang="zh-CN" altLang="zh-CN" sz="2000" spc="225" dirty="0">
                <a:solidFill>
                  <a:prstClr val="white"/>
                </a:solidFill>
              </a:rPr>
              <a:t>．简述数据挖掘的</a:t>
            </a:r>
            <a:r>
              <a:rPr lang="zh-CN" altLang="zh-CN" sz="2000" spc="225" dirty="0" smtClean="0">
                <a:solidFill>
                  <a:prstClr val="white"/>
                </a:solidFill>
              </a:rPr>
              <a:t>概念</a:t>
            </a:r>
            <a:r>
              <a:rPr lang="zh-CN" altLang="en-US" sz="2000" spc="225" dirty="0" smtClean="0">
                <a:solidFill>
                  <a:prstClr val="white"/>
                </a:solidFill>
              </a:rPr>
              <a:t>？</a:t>
            </a:r>
            <a:endParaRPr lang="en-US" altLang="zh-CN" sz="2000" spc="225" dirty="0">
              <a:solidFill>
                <a:prstClr val="white"/>
              </a:solidFill>
            </a:endParaRPr>
          </a:p>
          <a:p>
            <a:pPr>
              <a:lnSpc>
                <a:spcPct val="150000"/>
              </a:lnSpc>
            </a:pPr>
            <a:r>
              <a:rPr lang="en-US" altLang="zh-CN" sz="2000" spc="225" dirty="0" smtClean="0">
                <a:solidFill>
                  <a:prstClr val="white"/>
                </a:solidFill>
              </a:rPr>
              <a:t>2</a:t>
            </a:r>
            <a:r>
              <a:rPr lang="zh-CN" altLang="zh-CN" sz="2000" spc="225" dirty="0" smtClean="0">
                <a:solidFill>
                  <a:prstClr val="white"/>
                </a:solidFill>
              </a:rPr>
              <a:t>．</a:t>
            </a:r>
            <a:r>
              <a:rPr lang="zh-CN" altLang="zh-CN" sz="2000" spc="225" dirty="0">
                <a:solidFill>
                  <a:prstClr val="white"/>
                </a:solidFill>
              </a:rPr>
              <a:t>数据挖掘的常用算法有哪几类？有哪些主要算法？</a:t>
            </a:r>
            <a:endParaRPr lang="zh-CN" altLang="zh-CN" sz="2000" spc="225" dirty="0">
              <a:solidFill>
                <a:prstClr val="white"/>
              </a:solidFill>
            </a:endParaRPr>
          </a:p>
          <a:p>
            <a:pPr>
              <a:lnSpc>
                <a:spcPct val="150000"/>
              </a:lnSpc>
            </a:pPr>
            <a:r>
              <a:rPr lang="en-US" altLang="zh-CN" sz="2000" spc="225" dirty="0" smtClean="0">
                <a:solidFill>
                  <a:prstClr val="white"/>
                </a:solidFill>
              </a:rPr>
              <a:t>3</a:t>
            </a:r>
            <a:r>
              <a:rPr lang="zh-CN" altLang="zh-CN" sz="2000" spc="225" dirty="0" smtClean="0">
                <a:solidFill>
                  <a:prstClr val="white"/>
                </a:solidFill>
              </a:rPr>
              <a:t>．</a:t>
            </a:r>
            <a:r>
              <a:rPr lang="zh-CN" altLang="zh-CN" sz="2000" spc="225" dirty="0">
                <a:solidFill>
                  <a:prstClr val="white"/>
                </a:solidFill>
              </a:rPr>
              <a:t>数据挖掘方法中分类的含义？分类与聚类方法的区别？</a:t>
            </a:r>
            <a:endParaRPr lang="zh-CN" altLang="zh-CN" sz="2000" spc="225" dirty="0">
              <a:solidFill>
                <a:prstClr val="white"/>
              </a:solidFill>
            </a:endParaRPr>
          </a:p>
          <a:p>
            <a:pPr>
              <a:lnSpc>
                <a:spcPct val="150000"/>
              </a:lnSpc>
            </a:pPr>
            <a:r>
              <a:rPr lang="en-US" altLang="zh-CN" sz="2000" spc="225" dirty="0" smtClean="0">
                <a:solidFill>
                  <a:prstClr val="white"/>
                </a:solidFill>
              </a:rPr>
              <a:t>4</a:t>
            </a:r>
            <a:r>
              <a:rPr lang="zh-CN" altLang="zh-CN" sz="2000" spc="225" dirty="0" smtClean="0">
                <a:solidFill>
                  <a:prstClr val="white"/>
                </a:solidFill>
              </a:rPr>
              <a:t>．</a:t>
            </a:r>
            <a:r>
              <a:rPr lang="zh-CN" altLang="zh-CN" sz="2000" spc="225" dirty="0">
                <a:solidFill>
                  <a:prstClr val="white"/>
                </a:solidFill>
              </a:rPr>
              <a:t>按照数据挖掘的应用场景分类，数据挖掘的应用主要涉及</a:t>
            </a:r>
            <a:r>
              <a:rPr lang="zh-CN" altLang="zh-CN" sz="2000" spc="225" dirty="0" smtClean="0">
                <a:solidFill>
                  <a:prstClr val="white"/>
                </a:solidFill>
              </a:rPr>
              <a:t>哪</a:t>
            </a:r>
            <a:endParaRPr lang="en-US" altLang="zh-CN" sz="2000" spc="225" dirty="0" smtClean="0">
              <a:solidFill>
                <a:prstClr val="white"/>
              </a:solidFill>
            </a:endParaRPr>
          </a:p>
          <a:p>
            <a:pPr>
              <a:lnSpc>
                <a:spcPct val="150000"/>
              </a:lnSpc>
            </a:pPr>
            <a:r>
              <a:rPr lang="en-US" altLang="zh-CN" sz="2000" spc="225" dirty="0">
                <a:solidFill>
                  <a:prstClr val="white"/>
                </a:solidFill>
              </a:rPr>
              <a:t> </a:t>
            </a:r>
            <a:r>
              <a:rPr lang="en-US" altLang="zh-CN" sz="2000" spc="225" dirty="0" smtClean="0">
                <a:solidFill>
                  <a:prstClr val="white"/>
                </a:solidFill>
              </a:rPr>
              <a:t>    </a:t>
            </a:r>
            <a:r>
              <a:rPr lang="zh-CN" altLang="zh-CN" sz="2000" spc="225" dirty="0" smtClean="0">
                <a:solidFill>
                  <a:prstClr val="white"/>
                </a:solidFill>
              </a:rPr>
              <a:t>些</a:t>
            </a:r>
            <a:r>
              <a:rPr lang="zh-CN" altLang="zh-CN" sz="2000" spc="225" dirty="0">
                <a:solidFill>
                  <a:prstClr val="white"/>
                </a:solidFill>
              </a:rPr>
              <a:t>领域？</a:t>
            </a:r>
            <a:endParaRPr lang="zh-CN" altLang="zh-CN" sz="2000" spc="225" dirty="0">
              <a:solidFill>
                <a:prstClr val="white"/>
              </a:solidFill>
            </a:endParaRPr>
          </a:p>
          <a:p>
            <a:pPr>
              <a:lnSpc>
                <a:spcPct val="150000"/>
              </a:lnSpc>
            </a:pPr>
            <a:r>
              <a:rPr lang="en-US" altLang="zh-CN" sz="2000" spc="225" dirty="0" smtClean="0">
                <a:solidFill>
                  <a:prstClr val="white"/>
                </a:solidFill>
              </a:rPr>
              <a:t>5</a:t>
            </a:r>
            <a:r>
              <a:rPr lang="zh-CN" altLang="zh-CN" sz="2000" spc="225" dirty="0" smtClean="0">
                <a:solidFill>
                  <a:prstClr val="white"/>
                </a:solidFill>
              </a:rPr>
              <a:t>．</a:t>
            </a:r>
            <a:r>
              <a:rPr lang="zh-CN" altLang="zh-CN" sz="2000" spc="225" dirty="0">
                <a:solidFill>
                  <a:prstClr val="white"/>
                </a:solidFill>
              </a:rPr>
              <a:t>根据适用的范围，数据挖掘工具分为哪些类？</a:t>
            </a:r>
            <a:endParaRPr lang="zh-CN" altLang="zh-CN" sz="2000" spc="225" dirty="0">
              <a:solidFill>
                <a:prstClr val="white"/>
              </a:solidFill>
            </a:endParaRPr>
          </a:p>
          <a:p>
            <a:pPr>
              <a:lnSpc>
                <a:spcPct val="150000"/>
              </a:lnSpc>
            </a:pPr>
            <a:r>
              <a:rPr lang="en-US" altLang="zh-CN" sz="2000" spc="225" dirty="0" smtClean="0">
                <a:solidFill>
                  <a:prstClr val="white"/>
                </a:solidFill>
              </a:rPr>
              <a:t>6</a:t>
            </a:r>
            <a:r>
              <a:rPr lang="zh-CN" altLang="zh-CN" sz="2000" spc="225" dirty="0" smtClean="0">
                <a:solidFill>
                  <a:prstClr val="white"/>
                </a:solidFill>
              </a:rPr>
              <a:t>．</a:t>
            </a:r>
            <a:r>
              <a:rPr lang="zh-CN" altLang="zh-CN" sz="2000" spc="225" dirty="0">
                <a:solidFill>
                  <a:prstClr val="white"/>
                </a:solidFill>
              </a:rPr>
              <a:t>数据挖掘中的挖掘工具有哪些？各有什么特点？</a:t>
            </a:r>
            <a:endParaRPr lang="zh-CN" altLang="zh-CN" sz="2000" spc="225" dirty="0">
              <a:solidFill>
                <a:prstClr val="white"/>
              </a:solidFill>
            </a:endParaRPr>
          </a:p>
          <a:p>
            <a:pPr>
              <a:lnSpc>
                <a:spcPct val="150000"/>
              </a:lnSpc>
            </a:pPr>
            <a:r>
              <a:rPr lang="en-US" altLang="zh-CN" sz="2000" spc="225" dirty="0" smtClean="0">
                <a:solidFill>
                  <a:prstClr val="white"/>
                </a:solidFill>
              </a:rPr>
              <a:t>7</a:t>
            </a:r>
            <a:r>
              <a:rPr lang="zh-CN" altLang="zh-CN" sz="2000" spc="225" dirty="0" smtClean="0">
                <a:solidFill>
                  <a:prstClr val="white"/>
                </a:solidFill>
              </a:rPr>
              <a:t>．</a:t>
            </a:r>
            <a:r>
              <a:rPr lang="zh-CN" altLang="zh-CN" sz="2000" spc="225" dirty="0">
                <a:solidFill>
                  <a:prstClr val="white"/>
                </a:solidFill>
              </a:rPr>
              <a:t>数据挖掘</a:t>
            </a:r>
            <a:r>
              <a:rPr lang="en-US" altLang="zh-CN" sz="2000" spc="225" dirty="0">
                <a:solidFill>
                  <a:prstClr val="white"/>
                </a:solidFill>
              </a:rPr>
              <a:t>SPSS</a:t>
            </a:r>
            <a:r>
              <a:rPr lang="zh-CN" altLang="zh-CN" sz="2000" spc="225" dirty="0">
                <a:solidFill>
                  <a:prstClr val="white"/>
                </a:solidFill>
              </a:rPr>
              <a:t>软件的适用场合与特点有哪些？</a:t>
            </a:r>
            <a:endParaRPr lang="zh-CN" altLang="zh-CN" sz="2000" spc="225" dirty="0">
              <a:solidFill>
                <a:prstClr val="white"/>
              </a:solidFill>
            </a:endParaRPr>
          </a:p>
        </p:txBody>
      </p:sp>
      <p:grpSp>
        <p:nvGrpSpPr>
          <p:cNvPr id="2" name="组合 1"/>
          <p:cNvGrpSpPr/>
          <p:nvPr/>
        </p:nvGrpSpPr>
        <p:grpSpPr>
          <a:xfrm>
            <a:off x="564072" y="598637"/>
            <a:ext cx="1569660" cy="684322"/>
            <a:chOff x="564072" y="1012685"/>
            <a:chExt cx="1569660" cy="684322"/>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64073" y="1697007"/>
              <a:ext cx="9514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QQ截图20170629151432">
            <a:hlinkClick r:id="rId1" action="ppaction://hlinkfile"/>
          </p:cNvPr>
          <p:cNvPicPr>
            <a:picLocks noChangeAspect="1"/>
          </p:cNvPicPr>
          <p:nvPr/>
        </p:nvPicPr>
        <p:blipFill>
          <a:blip r:embed="rId2"/>
          <a:stretch>
            <a:fillRect/>
          </a:stretch>
        </p:blipFill>
        <p:spPr>
          <a:xfrm>
            <a:off x="512445" y="2703830"/>
            <a:ext cx="8007350" cy="3931920"/>
          </a:xfrm>
          <a:prstGeom prst="rect">
            <a:avLst/>
          </a:prstGeom>
        </p:spPr>
      </p:pic>
      <p:sp>
        <p:nvSpPr>
          <p:cNvPr id="2" name="文本框 1">
            <a:hlinkClick r:id="rId3"/>
          </p:cNvPr>
          <p:cNvSpPr txBox="1"/>
          <p:nvPr/>
        </p:nvSpPr>
        <p:spPr>
          <a:xfrm>
            <a:off x="323848" y="467919"/>
            <a:ext cx="8196037" cy="768350"/>
          </a:xfrm>
          <a:prstGeom prst="rect">
            <a:avLst/>
          </a:prstGeom>
          <a:noFill/>
        </p:spPr>
        <p:txBody>
          <a:bodyPr wrap="square" rtlCol="0">
            <a:spAutoFit/>
          </a:bodyPr>
          <a:lstStyle/>
          <a:p>
            <a:r>
              <a:rPr lang="zh-CN" sz="4400" b="1" dirty="0" smtClean="0">
                <a:solidFill>
                  <a:prstClr val="black">
                    <a:lumMod val="75000"/>
                    <a:lumOff val="25000"/>
                  </a:prstClr>
                </a:solidFill>
                <a:effectLst>
                  <a:outerShdw dist="38100" dir="5400000" algn="t" rotWithShape="0">
                    <a:prstClr val="black">
                      <a:alpha val="16000"/>
                    </a:prstClr>
                  </a:outerShdw>
                </a:effectLst>
              </a:rPr>
              <a:t>大数据实验平台：</a:t>
            </a:r>
            <a:r>
              <a:rPr lang="en-US" altLang="zh-CN" sz="4400" b="1" dirty="0" smtClean="0">
                <a:solidFill>
                  <a:prstClr val="black">
                    <a:lumMod val="75000"/>
                    <a:lumOff val="25000"/>
                  </a:prstClr>
                </a:solidFill>
                <a:effectLst>
                  <a:outerShdw dist="38100" dir="5400000" algn="t" rotWithShape="0">
                    <a:prstClr val="black">
                      <a:alpha val="16000"/>
                    </a:prstClr>
                  </a:outerShdw>
                </a:effectLst>
                <a:hlinkClick r:id="rId1" action="ppaction://hlinkfile"/>
              </a:rPr>
              <a:t>bd.cstor.cn</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3"/>
          </p:cNvPr>
          <p:cNvSpPr txBox="1"/>
          <p:nvPr/>
        </p:nvSpPr>
        <p:spPr>
          <a:xfrm>
            <a:off x="614045" y="1463040"/>
            <a:ext cx="6882765" cy="1014730"/>
          </a:xfrm>
          <a:prstGeom prst="rect">
            <a:avLst/>
          </a:prstGeom>
          <a:noFill/>
        </p:spPr>
        <p:txBody>
          <a:bodyPr wrap="square" rtlCol="0">
            <a:spAutoFit/>
          </a:bodyPr>
          <a:lstStyle/>
          <a:p>
            <a:r>
              <a:rPr lang="zh-CN" altLang="en-US" sz="1200" dirty="0" smtClean="0">
                <a:solidFill>
                  <a:prstClr val="black">
                    <a:lumMod val="65000"/>
                    <a:lumOff val="35000"/>
                  </a:prstClr>
                </a:solidFill>
              </a:rPr>
              <a:t>提供Hadoop、HBase、Hive、Spark、Storm等大数据集群实验环境和快速搭建服务</a:t>
            </a:r>
            <a:endParaRPr lang="zh-CN" altLang="en-US" sz="1200" dirty="0" smtClean="0">
              <a:solidFill>
                <a:prstClr val="black">
                  <a:lumMod val="65000"/>
                  <a:lumOff val="35000"/>
                </a:prstClr>
              </a:solidFill>
            </a:endParaRPr>
          </a:p>
          <a:p>
            <a:endParaRPr sz="1200" dirty="0" smtClean="0">
              <a:solidFill>
                <a:prstClr val="black">
                  <a:lumMod val="65000"/>
                  <a:lumOff val="35000"/>
                </a:prstClr>
              </a:solidFill>
            </a:endParaRPr>
          </a:p>
          <a:p>
            <a:r>
              <a:rPr sz="1200" dirty="0" smtClean="0">
                <a:solidFill>
                  <a:prstClr val="black">
                    <a:lumMod val="65000"/>
                    <a:lumOff val="35000"/>
                  </a:prstClr>
                </a:solidFill>
              </a:rPr>
              <a:t>从入门到实战，帮助用户构建大数据课程和实训体系</a:t>
            </a:r>
            <a:endParaRPr sz="1200" dirty="0" smtClean="0">
              <a:solidFill>
                <a:prstClr val="black">
                  <a:lumMod val="65000"/>
                  <a:lumOff val="35000"/>
                </a:prstClr>
              </a:solidFill>
            </a:endParaRPr>
          </a:p>
          <a:p>
            <a:endParaRPr sz="1200" dirty="0" smtClean="0">
              <a:solidFill>
                <a:prstClr val="black">
                  <a:lumMod val="65000"/>
                  <a:lumOff val="35000"/>
                </a:prstClr>
              </a:solidFill>
            </a:endParaRPr>
          </a:p>
          <a:p>
            <a:r>
              <a:rPr sz="1200" dirty="0" smtClean="0">
                <a:solidFill>
                  <a:prstClr val="black">
                    <a:lumMod val="65000"/>
                    <a:lumOff val="35000"/>
                  </a:prstClr>
                </a:solidFill>
              </a:rPr>
              <a:t>提供配套教程、课件和视频</a:t>
            </a:r>
            <a:endParaRPr sz="1200" dirty="0" smtClean="0">
              <a:solidFill>
                <a:prstClr val="black">
                  <a:lumMod val="65000"/>
                  <a:lumOff val="3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rotWithShape="1">
          <a:blip r:embed="rId2" cstate="print">
            <a:extLst>
              <a:ext uri="{28A0092B-C50C-407E-A947-70E740481C1C}">
                <a14:useLocalDpi xmlns:a14="http://schemas.microsoft.com/office/drawing/2010/main" val="0"/>
              </a:ext>
            </a:extLst>
          </a:blip>
          <a:srcRect l="14310" t="25164" r="18985" b="27845"/>
          <a:stretch>
            <a:fillRect/>
          </a:stretch>
        </p:blipFill>
        <p:spPr>
          <a:xfrm>
            <a:off x="2949815" y="105594"/>
            <a:ext cx="3190395" cy="1030405"/>
          </a:xfrm>
          <a:prstGeom prst="rect">
            <a:avLst/>
          </a:prstGeom>
        </p:spPr>
      </p:pic>
      <p:pic>
        <p:nvPicPr>
          <p:cNvPr id="7" name="图片 6">
            <a:hlinkClick r:id="rId1"/>
          </p:cNvPr>
          <p:cNvPicPr>
            <a:picLocks noChangeAspect="1"/>
          </p:cNvPicPr>
          <p:nvPr/>
        </p:nvPicPr>
        <p:blipFill>
          <a:blip r:embed="rId3"/>
          <a:stretch>
            <a:fillRect/>
          </a:stretch>
        </p:blipFill>
        <p:spPr>
          <a:xfrm>
            <a:off x="619605" y="1729185"/>
            <a:ext cx="7850816" cy="4875938"/>
          </a:xfrm>
          <a:prstGeom prst="rect">
            <a:avLst/>
          </a:prstGeom>
        </p:spPr>
      </p:pic>
      <p:sp>
        <p:nvSpPr>
          <p:cNvPr id="8" name="矩形 7">
            <a:hlinkClick r:id="rId1"/>
          </p:cNvPr>
          <p:cNvSpPr/>
          <p:nvPr/>
        </p:nvSpPr>
        <p:spPr>
          <a:xfrm>
            <a:off x="1931580" y="1232537"/>
            <a:ext cx="5226866" cy="39878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大数据资料和交流中心</a:t>
            </a:r>
            <a:endParaRPr lang="zh-CN" altLang="en-US" sz="2000" spc="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0" y="0"/>
            <a:ext cx="3676650" cy="1225550"/>
          </a:xfrm>
          <a:prstGeom prst="rect">
            <a:avLst/>
          </a:prstGeom>
        </p:spPr>
      </p:pic>
      <p:pic>
        <p:nvPicPr>
          <p:cNvPr id="6" name="图片 5">
            <a:hlinkClick r:id="rId1"/>
          </p:cNvPr>
          <p:cNvPicPr>
            <a:picLocks noChangeAspect="1"/>
          </p:cNvPicPr>
          <p:nvPr/>
        </p:nvPicPr>
        <p:blipFill>
          <a:blip r:embed="rId3"/>
          <a:stretch>
            <a:fillRect/>
          </a:stretch>
        </p:blipFill>
        <p:spPr>
          <a:xfrm>
            <a:off x="673100" y="1717675"/>
            <a:ext cx="7743825" cy="4668602"/>
          </a:xfrm>
          <a:prstGeom prst="rect">
            <a:avLst/>
          </a:prstGeom>
        </p:spPr>
      </p:pic>
      <p:sp>
        <p:nvSpPr>
          <p:cNvPr id="8" name="矩形 7">
            <a:hlinkClick r:id="rId1"/>
          </p:cNvPr>
          <p:cNvSpPr/>
          <p:nvPr/>
        </p:nvSpPr>
        <p:spPr>
          <a:xfrm>
            <a:off x="1783535" y="1232537"/>
            <a:ext cx="5522956" cy="398780"/>
          </a:xfrm>
          <a:prstGeom prst="rect">
            <a:avLst/>
          </a:prstGeom>
          <a:solidFill>
            <a:schemeClr val="tx1">
              <a:lumMod val="75000"/>
              <a:lumOff val="25000"/>
            </a:schemeClr>
          </a:solidFill>
        </p:spPr>
        <p:txBody>
          <a:bodyPr wrap="square">
            <a:spAutoFit/>
          </a:bodyPr>
          <a:lstStyle/>
          <a:p>
            <a:pPr algn="dist"/>
            <a:r>
              <a:rPr lang="zh-CN" altLang="en-US" sz="2000" spc="300" dirty="0">
                <a:solidFill>
                  <a:prstClr val="white"/>
                </a:solidFill>
              </a:rPr>
              <a:t>云计算资料和交流中心</a:t>
            </a:r>
            <a:endParaRPr lang="zh-CN" altLang="en-US" sz="2000" spc="300" dirty="0">
              <a:solidFill>
                <a:prstClr val="white"/>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2885" y="8255"/>
            <a:ext cx="3618230" cy="1462405"/>
          </a:xfrm>
          <a:prstGeom prst="rect">
            <a:avLst/>
          </a:prstGeom>
        </p:spPr>
      </p:pic>
      <p:pic>
        <p:nvPicPr>
          <p:cNvPr id="2" name="图片 1" descr="QQ截图20170629140346"/>
          <p:cNvPicPr>
            <a:picLocks noChangeAspect="1"/>
          </p:cNvPicPr>
          <p:nvPr/>
        </p:nvPicPr>
        <p:blipFill>
          <a:blip r:embed="rId3"/>
          <a:stretch>
            <a:fillRect/>
          </a:stretch>
        </p:blipFill>
        <p:spPr>
          <a:xfrm>
            <a:off x="1905" y="1470025"/>
            <a:ext cx="9148445" cy="538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hlinkClick r:id="rId1"/>
          </p:cNvPr>
          <p:cNvPicPr>
            <a:picLocks noChangeAspect="1"/>
          </p:cNvPicPr>
          <p:nvPr/>
        </p:nvPicPr>
        <p:blipFill rotWithShape="1">
          <a:blip r:embed="rId2" cstate="print">
            <a:extLst>
              <a:ext uri="{28A0092B-C50C-407E-A947-70E740481C1C}">
                <a14:useLocalDpi xmlns:a14="http://schemas.microsoft.com/office/drawing/2010/main" val="0"/>
              </a:ext>
            </a:extLst>
          </a:blip>
          <a:srcRect t="11434" b="17500"/>
          <a:stretch>
            <a:fillRect/>
          </a:stretch>
        </p:blipFill>
        <p:spPr>
          <a:xfrm>
            <a:off x="2903866" y="927"/>
            <a:ext cx="3334998" cy="1162163"/>
          </a:xfrm>
          <a:prstGeom prst="rect">
            <a:avLst/>
          </a:prstGeom>
        </p:spPr>
      </p:pic>
      <p:pic>
        <p:nvPicPr>
          <p:cNvPr id="2" name="图片 1" descr="QQ截图20170629140541"/>
          <p:cNvPicPr>
            <a:picLocks noChangeAspect="1"/>
          </p:cNvPicPr>
          <p:nvPr/>
        </p:nvPicPr>
        <p:blipFill>
          <a:blip r:embed="rId3"/>
          <a:stretch>
            <a:fillRect/>
          </a:stretch>
        </p:blipFill>
        <p:spPr>
          <a:xfrm>
            <a:off x="-5715" y="1219200"/>
            <a:ext cx="9156065" cy="56394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hlinkClick r:id="rId1"/>
          </p:cNvPr>
          <p:cNvSpPr txBox="1"/>
          <p:nvPr/>
        </p:nvSpPr>
        <p:spPr>
          <a:xfrm>
            <a:off x="323848" y="467919"/>
            <a:ext cx="8196037" cy="769441"/>
          </a:xfrm>
          <a:prstGeom prst="rect">
            <a:avLst/>
          </a:prstGeom>
          <a:noFill/>
        </p:spPr>
        <p:txBody>
          <a:bodyPr wrap="square" rtlCol="0">
            <a:spAutoFit/>
          </a:bodyPr>
          <a:lstStyle/>
          <a:p>
            <a:r>
              <a:rPr lang="en-US" altLang="zh-CN" sz="4400" b="1" dirty="0" err="1" smtClean="0">
                <a:effectLst>
                  <a:outerShdw dist="38100" dir="5400000" algn="t" rotWithShape="0">
                    <a:prstClr val="black">
                      <a:alpha val="16000"/>
                    </a:prstClr>
                  </a:outerShdw>
                </a:effectLst>
              </a:rPr>
              <a:t>BDRack</a:t>
            </a:r>
            <a:r>
              <a:rPr lang="zh-CN" altLang="en-US" sz="4400" b="1" dirty="0" smtClean="0">
                <a:solidFill>
                  <a:prstClr val="black">
                    <a:lumMod val="75000"/>
                    <a:lumOff val="25000"/>
                  </a:prstClr>
                </a:solidFill>
                <a:effectLst>
                  <a:outerShdw dist="38100" dir="5400000" algn="t" rotWithShape="0">
                    <a:prstClr val="black">
                      <a:alpha val="16000"/>
                    </a:prstClr>
                  </a:outerShdw>
                </a:effectLst>
              </a:rPr>
              <a:t>大数据实验一体机</a:t>
            </a:r>
            <a:endParaRPr lang="en-US" altLang="zh-CN" sz="4400" b="1" dirty="0" smtClean="0">
              <a:solidFill>
                <a:prstClr val="black">
                  <a:lumMod val="75000"/>
                  <a:lumOff val="25000"/>
                </a:prstClr>
              </a:solidFill>
              <a:effectLst>
                <a:outerShdw dist="38100" dir="5400000" algn="t" rotWithShape="0">
                  <a:prstClr val="black">
                    <a:alpha val="16000"/>
                  </a:prstClr>
                </a:outerShdw>
              </a:effectLst>
            </a:endParaRPr>
          </a:p>
        </p:txBody>
      </p:sp>
      <p:sp>
        <p:nvSpPr>
          <p:cNvPr id="13" name="文本框 12">
            <a:hlinkClick r:id="rId1"/>
          </p:cNvPr>
          <p:cNvSpPr txBox="1"/>
          <p:nvPr/>
        </p:nvSpPr>
        <p:spPr>
          <a:xfrm>
            <a:off x="1816100" y="1291593"/>
            <a:ext cx="7327900" cy="1200329"/>
          </a:xfrm>
          <a:prstGeom prst="rect">
            <a:avLst/>
          </a:prstGeom>
          <a:noFill/>
        </p:spPr>
        <p:txBody>
          <a:bodyPr wrap="square" rtlCol="0">
            <a:spAutoFit/>
          </a:bodyPr>
          <a:lstStyle/>
          <a:p>
            <a:r>
              <a:rPr lang="zh-CN" altLang="en-US" sz="2400" dirty="0" smtClean="0">
                <a:solidFill>
                  <a:prstClr val="black">
                    <a:lumMod val="65000"/>
                    <a:lumOff val="35000"/>
                  </a:prstClr>
                </a:solidFill>
              </a:rPr>
              <a:t>虚拟出百套集群，并行开展大数据实验</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预装各种流行云计算和大数据平台</a:t>
            </a:r>
            <a:endParaRPr lang="en-US" altLang="zh-CN" sz="2400" dirty="0" smtClean="0">
              <a:solidFill>
                <a:prstClr val="black">
                  <a:lumMod val="65000"/>
                  <a:lumOff val="35000"/>
                </a:prstClr>
              </a:solidFill>
            </a:endParaRPr>
          </a:p>
          <a:p>
            <a:r>
              <a:rPr lang="zh-CN" altLang="en-US" sz="2400" dirty="0" smtClean="0">
                <a:solidFill>
                  <a:prstClr val="black">
                    <a:lumMod val="65000"/>
                    <a:lumOff val="35000"/>
                  </a:prstClr>
                </a:solidFill>
              </a:rPr>
              <a:t>提供配套实验教程、课件、</a:t>
            </a:r>
            <a:r>
              <a:rPr lang="en-US" altLang="zh-CN" sz="2400" dirty="0" smtClean="0">
                <a:solidFill>
                  <a:prstClr val="black">
                    <a:lumMod val="65000"/>
                    <a:lumOff val="35000"/>
                  </a:prstClr>
                </a:solidFill>
              </a:rPr>
              <a:t>PPT</a:t>
            </a:r>
            <a:r>
              <a:rPr lang="zh-CN" altLang="en-US" sz="2400" dirty="0" smtClean="0">
                <a:solidFill>
                  <a:prstClr val="black">
                    <a:lumMod val="65000"/>
                    <a:lumOff val="35000"/>
                  </a:prstClr>
                </a:solidFill>
              </a:rPr>
              <a:t>和培训</a:t>
            </a:r>
            <a:endParaRPr lang="en-US" altLang="zh-CN" sz="2400" dirty="0" smtClean="0">
              <a:solidFill>
                <a:prstClr val="black">
                  <a:lumMod val="65000"/>
                  <a:lumOff val="35000"/>
                </a:prstClr>
              </a:solidFill>
            </a:endParaRPr>
          </a:p>
        </p:txBody>
      </p:sp>
      <p:pic>
        <p:nvPicPr>
          <p:cNvPr id="25" name="图片 24" descr="20161212160249252.jpg"/>
          <p:cNvPicPr>
            <a:picLocks noChangeAspect="1"/>
          </p:cNvPicPr>
          <p:nvPr/>
        </p:nvPicPr>
        <p:blipFill>
          <a:blip r:embed="rId2">
            <a:extLst>
              <a:ext uri="{BEBA8EAE-BF5A-486C-A8C5-ECC9F3942E4B}">
                <a14:imgProps xmlns:a14="http://schemas.microsoft.com/office/drawing/2010/main">
                  <a14:imgLayer r:embed="rId3">
                    <a14:imgEffect>
                      <a14:brightnessContrast bright="-5000"/>
                    </a14:imgEffect>
                  </a14:imgLayer>
                </a14:imgProps>
              </a:ext>
            </a:extLst>
          </a:blip>
          <a:stretch>
            <a:fillRect/>
          </a:stretch>
        </p:blipFill>
        <p:spPr>
          <a:xfrm>
            <a:off x="0" y="2560071"/>
            <a:ext cx="9144000" cy="45826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09498" y="1595846"/>
            <a:ext cx="2520043" cy="2520043"/>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03" y="4230189"/>
            <a:ext cx="2520043" cy="2520043"/>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02" y="1595846"/>
            <a:ext cx="2520043" cy="252004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98" y="4206434"/>
            <a:ext cx="2501624" cy="2501624"/>
          </a:xfrm>
          <a:prstGeom prst="rect">
            <a:avLst/>
          </a:prstGeom>
        </p:spPr>
      </p:pic>
      <p:sp>
        <p:nvSpPr>
          <p:cNvPr id="24" name="矩形 23"/>
          <p:cNvSpPr/>
          <p:nvPr/>
        </p:nvSpPr>
        <p:spPr>
          <a:xfrm>
            <a:off x="2552700" y="2241969"/>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矩形 24"/>
          <p:cNvSpPr/>
          <p:nvPr/>
        </p:nvSpPr>
        <p:spPr>
          <a:xfrm>
            <a:off x="2552700" y="4918917"/>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矩形 25"/>
          <p:cNvSpPr/>
          <p:nvPr/>
        </p:nvSpPr>
        <p:spPr>
          <a:xfrm>
            <a:off x="6829000" y="4834138"/>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6829000" y="2284574"/>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 name="组合 1"/>
          <p:cNvGrpSpPr/>
          <p:nvPr/>
        </p:nvGrpSpPr>
        <p:grpSpPr>
          <a:xfrm>
            <a:off x="1969317" y="335682"/>
            <a:ext cx="5205366" cy="958051"/>
            <a:chOff x="240491" y="335682"/>
            <a:chExt cx="5205366" cy="958051"/>
          </a:xfrm>
        </p:grpSpPr>
        <p:sp>
          <p:nvSpPr>
            <p:cNvPr id="10" name="矩形 9"/>
            <p:cNvSpPr/>
            <p:nvPr/>
          </p:nvSpPr>
          <p:spPr>
            <a:xfrm>
              <a:off x="240491" y="893623"/>
              <a:ext cx="5205366"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学习大数据必须关注的公众号</a:t>
              </a:r>
              <a:endParaRPr lang="zh-CN" altLang="en-US" sz="2000" spc="300" dirty="0">
                <a:solidFill>
                  <a:prstClr val="white"/>
                </a:solidFill>
              </a:endParaRPr>
            </a:p>
          </p:txBody>
        </p:sp>
        <p:sp>
          <p:nvSpPr>
            <p:cNvPr id="11" name="文本框 10"/>
            <p:cNvSpPr txBox="1"/>
            <p:nvPr/>
          </p:nvSpPr>
          <p:spPr>
            <a:xfrm>
              <a:off x="1135014" y="335682"/>
              <a:ext cx="3416320" cy="523220"/>
            </a:xfrm>
            <a:prstGeom prst="rect">
              <a:avLst/>
            </a:prstGeom>
            <a:noFill/>
          </p:spPr>
          <p:txBody>
            <a:bodyPr wrap="none" rtlCol="0">
              <a:spAutoFit/>
            </a:bodyPr>
            <a:lstStyle/>
            <a:p>
              <a:r>
                <a:rPr lang="zh-CN" altLang="en-US" sz="2800" b="1" dirty="0">
                  <a:solidFill>
                    <a:srgbClr val="70AD47">
                      <a:lumMod val="75000"/>
                    </a:srgbClr>
                  </a:solidFill>
                </a:rPr>
                <a:t>知名微信公众号推荐</a:t>
              </a:r>
              <a:endParaRPr lang="zh-CN" altLang="en-US" sz="2800" b="1" dirty="0">
                <a:solidFill>
                  <a:srgbClr val="70AD47">
                    <a:lumMod val="75000"/>
                  </a:srgbClr>
                </a:solidFill>
              </a:endParaRPr>
            </a:p>
          </p:txBody>
        </p:sp>
      </p:grpSp>
      <p:sp>
        <p:nvSpPr>
          <p:cNvPr id="12" name="文本框 11"/>
          <p:cNvSpPr txBox="1"/>
          <p:nvPr/>
        </p:nvSpPr>
        <p:spPr>
          <a:xfrm>
            <a:off x="2503272" y="1799844"/>
            <a:ext cx="1467068" cy="400110"/>
          </a:xfrm>
          <a:prstGeom prst="rect">
            <a:avLst/>
          </a:prstGeom>
          <a:noFill/>
        </p:spPr>
        <p:txBody>
          <a:bodyPr wrap="none" rtlCol="0">
            <a:spAutoFit/>
          </a:bodyPr>
          <a:lstStyle/>
          <a:p>
            <a:r>
              <a:rPr lang="zh-CN" altLang="en-US" sz="2000" b="1" dirty="0">
                <a:solidFill>
                  <a:prstClr val="black">
                    <a:lumMod val="75000"/>
                    <a:lumOff val="25000"/>
                  </a:prstClr>
                </a:solidFill>
              </a:rPr>
              <a:t>刘鹏</a:t>
            </a:r>
            <a:r>
              <a:rPr lang="zh-CN" altLang="en-US" sz="2000" b="1" dirty="0" smtClean="0">
                <a:solidFill>
                  <a:prstClr val="black">
                    <a:lumMod val="75000"/>
                    <a:lumOff val="25000"/>
                  </a:prstClr>
                </a:solidFill>
              </a:rPr>
              <a:t>看</a:t>
            </a:r>
            <a:r>
              <a:rPr lang="zh-CN" altLang="en-US" sz="2000" b="1" dirty="0">
                <a:solidFill>
                  <a:prstClr val="black">
                    <a:lumMod val="75000"/>
                    <a:lumOff val="25000"/>
                  </a:prstClr>
                </a:solidFill>
              </a:rPr>
              <a:t>未来</a:t>
            </a:r>
            <a:endParaRPr lang="zh-CN" altLang="en-US" sz="2000" b="1" dirty="0">
              <a:solidFill>
                <a:prstClr val="black">
                  <a:lumMod val="75000"/>
                  <a:lumOff val="25000"/>
                </a:prstClr>
              </a:solidFill>
            </a:endParaRPr>
          </a:p>
        </p:txBody>
      </p:sp>
      <p:sp>
        <p:nvSpPr>
          <p:cNvPr id="13" name="文本框 12"/>
          <p:cNvSpPr txBox="1"/>
          <p:nvPr/>
        </p:nvSpPr>
        <p:spPr>
          <a:xfrm>
            <a:off x="6757772" y="1802078"/>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云计算头条</a:t>
            </a:r>
            <a:endParaRPr lang="zh-CN" altLang="en-US" sz="2000" b="1" dirty="0">
              <a:solidFill>
                <a:prstClr val="black">
                  <a:lumMod val="75000"/>
                  <a:lumOff val="25000"/>
                </a:prstClr>
              </a:solidFill>
            </a:endParaRPr>
          </a:p>
        </p:txBody>
      </p:sp>
      <p:sp>
        <p:nvSpPr>
          <p:cNvPr id="14" name="文本框 13"/>
          <p:cNvSpPr txBox="1"/>
          <p:nvPr/>
        </p:nvSpPr>
        <p:spPr>
          <a:xfrm>
            <a:off x="6757772" y="439201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云创</a:t>
            </a:r>
            <a:r>
              <a:rPr lang="zh-CN" altLang="en-US" sz="2000" b="1" dirty="0">
                <a:solidFill>
                  <a:prstClr val="black">
                    <a:lumMod val="75000"/>
                    <a:lumOff val="25000"/>
                  </a:prstClr>
                </a:solidFill>
              </a:rPr>
              <a:t>大数据</a:t>
            </a:r>
            <a:endParaRPr lang="zh-CN" altLang="en-US" sz="2000" b="1" dirty="0">
              <a:solidFill>
                <a:prstClr val="black">
                  <a:lumMod val="75000"/>
                  <a:lumOff val="25000"/>
                </a:prstClr>
              </a:solidFill>
            </a:endParaRPr>
          </a:p>
        </p:txBody>
      </p:sp>
      <p:sp>
        <p:nvSpPr>
          <p:cNvPr id="15" name="文本框 14"/>
          <p:cNvSpPr txBox="1"/>
          <p:nvPr/>
        </p:nvSpPr>
        <p:spPr>
          <a:xfrm>
            <a:off x="2503272" y="4418002"/>
            <a:ext cx="1467068" cy="400110"/>
          </a:xfrm>
          <a:prstGeom prst="rect">
            <a:avLst/>
          </a:prstGeom>
          <a:noFill/>
        </p:spPr>
        <p:txBody>
          <a:bodyPr wrap="none" rtlCol="0">
            <a:spAutoFit/>
          </a:bodyPr>
          <a:lstStyle/>
          <a:p>
            <a:r>
              <a:rPr lang="zh-CN" altLang="en-US" sz="2000" b="1" dirty="0" smtClean="0">
                <a:solidFill>
                  <a:prstClr val="black">
                    <a:lumMod val="75000"/>
                    <a:lumOff val="25000"/>
                  </a:prstClr>
                </a:solidFill>
              </a:rPr>
              <a:t>中国大数据</a:t>
            </a:r>
            <a:endParaRPr lang="zh-CN" altLang="en-US" sz="2000" b="1" dirty="0">
              <a:solidFill>
                <a:prstClr val="black">
                  <a:lumMod val="75000"/>
                  <a:lumOff val="25000"/>
                </a:prstClr>
              </a:solidFill>
            </a:endParaRPr>
          </a:p>
        </p:txBody>
      </p:sp>
      <p:sp>
        <p:nvSpPr>
          <p:cNvPr id="16" name="文本框 15"/>
          <p:cNvSpPr txBox="1"/>
          <p:nvPr/>
        </p:nvSpPr>
        <p:spPr>
          <a:xfrm>
            <a:off x="6786275" y="2330594"/>
            <a:ext cx="2050561"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chinacloudnj</a:t>
            </a:r>
            <a:endParaRPr lang="zh-CN" altLang="en-US" sz="1400" dirty="0">
              <a:solidFill>
                <a:prstClr val="white"/>
              </a:solidFill>
            </a:endParaRPr>
          </a:p>
        </p:txBody>
      </p:sp>
      <p:sp>
        <p:nvSpPr>
          <p:cNvPr id="17" name="文本框 16"/>
          <p:cNvSpPr txBox="1"/>
          <p:nvPr/>
        </p:nvSpPr>
        <p:spPr>
          <a:xfrm>
            <a:off x="2527986" y="4964937"/>
            <a:ext cx="2037866"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cstorbigdata</a:t>
            </a:r>
            <a:endParaRPr lang="zh-CN" altLang="en-US" sz="1400" dirty="0">
              <a:solidFill>
                <a:prstClr val="white"/>
              </a:solidFill>
            </a:endParaRPr>
          </a:p>
        </p:txBody>
      </p:sp>
      <p:sp>
        <p:nvSpPr>
          <p:cNvPr id="18" name="文本框 17"/>
          <p:cNvSpPr txBox="1"/>
          <p:nvPr/>
        </p:nvSpPr>
        <p:spPr>
          <a:xfrm>
            <a:off x="6757772" y="2766388"/>
            <a:ext cx="2196757" cy="830997"/>
          </a:xfrm>
          <a:prstGeom prst="rect">
            <a:avLst/>
          </a:prstGeom>
          <a:noFill/>
        </p:spPr>
        <p:txBody>
          <a:bodyPr wrap="square" rtlCol="0">
            <a:spAutoFit/>
          </a:bodyPr>
          <a:lstStyle/>
          <a:p>
            <a:r>
              <a:rPr lang="zh-CN" altLang="en-US" sz="1600" dirty="0" smtClean="0">
                <a:solidFill>
                  <a:prstClr val="black">
                    <a:lumMod val="75000"/>
                    <a:lumOff val="25000"/>
                  </a:prstClr>
                </a:solidFill>
              </a:rPr>
              <a:t>资源丰富、分析深入、更新及时的云计算知识共享平台。</a:t>
            </a:r>
            <a:endParaRPr lang="zh-CN" altLang="en-US" sz="1600" dirty="0">
              <a:solidFill>
                <a:prstClr val="black">
                  <a:lumMod val="75000"/>
                  <a:lumOff val="25000"/>
                </a:prstClr>
              </a:solidFill>
            </a:endParaRPr>
          </a:p>
        </p:txBody>
      </p:sp>
      <p:sp>
        <p:nvSpPr>
          <p:cNvPr id="19" name="文本框 18"/>
          <p:cNvSpPr txBox="1"/>
          <p:nvPr/>
        </p:nvSpPr>
        <p:spPr>
          <a:xfrm>
            <a:off x="2531775" y="2291660"/>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sp>
        <p:nvSpPr>
          <p:cNvPr id="20" name="文本框 19"/>
          <p:cNvSpPr txBox="1"/>
          <p:nvPr/>
        </p:nvSpPr>
        <p:spPr>
          <a:xfrm>
            <a:off x="6786274" y="4882746"/>
            <a:ext cx="1672574" cy="307777"/>
          </a:xfrm>
          <a:prstGeom prst="rect">
            <a:avLst/>
          </a:prstGeom>
          <a:noFill/>
        </p:spPr>
        <p:txBody>
          <a:bodyPr wrap="none" rtlCol="0">
            <a:spAutoFit/>
          </a:bodyPr>
          <a:lstStyle/>
          <a:p>
            <a:r>
              <a:rPr lang="zh-CN" altLang="en-US" sz="1400" dirty="0">
                <a:solidFill>
                  <a:prstClr val="white"/>
                </a:solidFill>
              </a:rPr>
              <a:t>微信号： </a:t>
            </a:r>
            <a:r>
              <a:rPr lang="en-US" altLang="zh-CN" sz="1400" dirty="0" smtClean="0">
                <a:solidFill>
                  <a:prstClr val="white"/>
                </a:solidFill>
              </a:rPr>
              <a:t>cStor_cn</a:t>
            </a:r>
            <a:endParaRPr lang="zh-CN" altLang="en-US" sz="1400" dirty="0">
              <a:solidFill>
                <a:prstClr val="white"/>
              </a:solidFill>
            </a:endParaRPr>
          </a:p>
        </p:txBody>
      </p:sp>
      <p:sp>
        <p:nvSpPr>
          <p:cNvPr id="21" name="文本框 20"/>
          <p:cNvSpPr txBox="1"/>
          <p:nvPr/>
        </p:nvSpPr>
        <p:spPr>
          <a:xfrm>
            <a:off x="6757772" y="5288169"/>
            <a:ext cx="2386228" cy="1076325"/>
          </a:xfrm>
          <a:prstGeom prst="rect">
            <a:avLst/>
          </a:prstGeom>
          <a:noFill/>
        </p:spPr>
        <p:txBody>
          <a:bodyPr wrap="square" rtlCol="0">
            <a:spAutoFit/>
          </a:bodyPr>
          <a:lstStyle/>
          <a:p>
            <a:r>
              <a:rPr lang="zh-CN" altLang="en-US" sz="1600" dirty="0">
                <a:solidFill>
                  <a:prstClr val="black">
                    <a:lumMod val="75000"/>
                    <a:lumOff val="25000"/>
                  </a:prstClr>
                </a:solidFill>
              </a:rPr>
              <a:t>国内大数据企业。提供云存储、云数据库、云视频、云传输产品和解决方案。</a:t>
            </a:r>
            <a:endParaRPr lang="zh-CN" altLang="en-US" sz="1600" dirty="0">
              <a:solidFill>
                <a:prstClr val="black">
                  <a:lumMod val="75000"/>
                  <a:lumOff val="25000"/>
                </a:prstClr>
              </a:solidFill>
            </a:endParaRPr>
          </a:p>
        </p:txBody>
      </p:sp>
      <p:sp>
        <p:nvSpPr>
          <p:cNvPr id="22" name="文本框 21"/>
          <p:cNvSpPr txBox="1"/>
          <p:nvPr/>
        </p:nvSpPr>
        <p:spPr>
          <a:xfrm>
            <a:off x="2503272" y="2664585"/>
            <a:ext cx="2081759" cy="1077218"/>
          </a:xfrm>
          <a:prstGeom prst="rect">
            <a:avLst/>
          </a:prstGeom>
          <a:noFill/>
        </p:spPr>
        <p:txBody>
          <a:bodyPr wrap="square" rtlCol="0">
            <a:spAutoFit/>
          </a:bodyPr>
          <a:lstStyle/>
          <a:p>
            <a:r>
              <a:rPr lang="zh-CN" altLang="en-US" sz="1600" dirty="0" smtClean="0">
                <a:solidFill>
                  <a:prstClr val="black">
                    <a:lumMod val="75000"/>
                    <a:lumOff val="25000"/>
                  </a:prstClr>
                </a:solidFill>
              </a:rPr>
              <a:t>眼光决定成败，与刘鹏教授看未来。</a:t>
            </a:r>
            <a:endParaRPr lang="en-US" altLang="zh-CN" sz="1600" dirty="0" smtClean="0">
              <a:solidFill>
                <a:prstClr val="black">
                  <a:lumMod val="75000"/>
                  <a:lumOff val="25000"/>
                </a:prstClr>
              </a:solidFill>
            </a:endParaRPr>
          </a:p>
          <a:p>
            <a:r>
              <a:rPr lang="zh-CN" altLang="en-US" sz="1600" dirty="0" smtClean="0">
                <a:solidFill>
                  <a:prstClr val="black">
                    <a:lumMod val="75000"/>
                    <a:lumOff val="25000"/>
                  </a:prstClr>
                </a:solidFill>
              </a:rPr>
              <a:t>刘鹏，清华博士，</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云计算</a:t>
            </a:r>
            <a:r>
              <a:rPr lang="en-US" altLang="zh-CN" sz="1600" dirty="0" smtClean="0">
                <a:solidFill>
                  <a:prstClr val="black">
                    <a:lumMod val="75000"/>
                    <a:lumOff val="25000"/>
                  </a:prstClr>
                </a:solidFill>
              </a:rPr>
              <a:t>》</a:t>
            </a:r>
            <a:r>
              <a:rPr lang="zh-CN" altLang="en-US" sz="1600" dirty="0" smtClean="0">
                <a:solidFill>
                  <a:prstClr val="black">
                    <a:lumMod val="75000"/>
                    <a:lumOff val="25000"/>
                  </a:prstClr>
                </a:solidFill>
              </a:rPr>
              <a:t>作者。</a:t>
            </a:r>
            <a:endParaRPr lang="zh-CN" altLang="en-US" sz="1600" dirty="0">
              <a:solidFill>
                <a:prstClr val="black">
                  <a:lumMod val="75000"/>
                  <a:lumOff val="25000"/>
                </a:prstClr>
              </a:solidFill>
            </a:endParaRPr>
          </a:p>
        </p:txBody>
      </p:sp>
      <p:sp>
        <p:nvSpPr>
          <p:cNvPr id="23" name="文本框 22"/>
          <p:cNvSpPr txBox="1"/>
          <p:nvPr/>
        </p:nvSpPr>
        <p:spPr>
          <a:xfrm>
            <a:off x="2528058" y="5400731"/>
            <a:ext cx="2127864" cy="830997"/>
          </a:xfrm>
          <a:prstGeom prst="rect">
            <a:avLst/>
          </a:prstGeom>
          <a:noFill/>
        </p:spPr>
        <p:txBody>
          <a:bodyPr wrap="square" rtlCol="0">
            <a:spAutoFit/>
          </a:bodyPr>
          <a:lstStyle/>
          <a:p>
            <a:r>
              <a:rPr lang="zh-CN" altLang="en-US" sz="1600" dirty="0" smtClean="0">
                <a:solidFill>
                  <a:prstClr val="black">
                    <a:lumMod val="75000"/>
                    <a:lumOff val="25000"/>
                  </a:prstClr>
                </a:solidFill>
              </a:rPr>
              <a:t>分享大数据技术，剖析大数据案例，讨论大数据话题。</a:t>
            </a:r>
            <a:endParaRPr lang="zh-CN" altLang="en-US" sz="1600" dirty="0">
              <a:solidFill>
                <a:prstClr val="black">
                  <a:lumMod val="75000"/>
                  <a:lumOff val="25000"/>
                </a:prst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04768" y="359517"/>
            <a:ext cx="4134464" cy="934216"/>
            <a:chOff x="775942" y="359517"/>
            <a:chExt cx="4134464" cy="934216"/>
          </a:xfrm>
        </p:grpSpPr>
        <p:sp>
          <p:nvSpPr>
            <p:cNvPr id="13" name="矩形 12"/>
            <p:cNvSpPr/>
            <p:nvPr/>
          </p:nvSpPr>
          <p:spPr>
            <a:xfrm>
              <a:off x="775942" y="893623"/>
              <a:ext cx="4134464" cy="400110"/>
            </a:xfrm>
            <a:prstGeom prst="rect">
              <a:avLst/>
            </a:prstGeom>
            <a:solidFill>
              <a:schemeClr val="tx1">
                <a:lumMod val="75000"/>
                <a:lumOff val="25000"/>
              </a:schemeClr>
            </a:solidFill>
          </p:spPr>
          <p:txBody>
            <a:bodyPr wrap="square">
              <a:spAutoFit/>
            </a:bodyPr>
            <a:lstStyle/>
            <a:p>
              <a:pPr algn="dist"/>
              <a:r>
                <a:rPr lang="zh-CN" altLang="en-US" sz="2000" spc="300" dirty="0" smtClean="0">
                  <a:solidFill>
                    <a:prstClr val="white"/>
                  </a:solidFill>
                </a:rPr>
                <a:t>运用大数据，精彩你生活</a:t>
              </a:r>
              <a:endParaRPr lang="zh-CN" altLang="en-US" sz="2000" spc="300" dirty="0">
                <a:solidFill>
                  <a:prstClr val="white"/>
                </a:solidFill>
              </a:endParaRPr>
            </a:p>
          </p:txBody>
        </p:sp>
        <p:sp>
          <p:nvSpPr>
            <p:cNvPr id="14" name="文本框 13"/>
            <p:cNvSpPr txBox="1"/>
            <p:nvPr/>
          </p:nvSpPr>
          <p:spPr>
            <a:xfrm>
              <a:off x="1114326" y="359517"/>
              <a:ext cx="3445174" cy="523220"/>
            </a:xfrm>
            <a:prstGeom prst="rect">
              <a:avLst/>
            </a:prstGeom>
            <a:noFill/>
          </p:spPr>
          <p:txBody>
            <a:bodyPr wrap="none" rtlCol="0">
              <a:spAutoFit/>
            </a:bodyPr>
            <a:lstStyle/>
            <a:p>
              <a:r>
                <a:rPr lang="zh-CN" altLang="en-US" sz="2800" b="1" dirty="0" smtClean="0">
                  <a:solidFill>
                    <a:srgbClr val="70AD47">
                      <a:lumMod val="75000"/>
                    </a:srgbClr>
                  </a:solidFill>
                </a:rPr>
                <a:t>免费大数据</a:t>
              </a:r>
              <a:r>
                <a:rPr lang="en-US" altLang="zh-CN" sz="2800" b="1" dirty="0" smtClean="0">
                  <a:solidFill>
                    <a:srgbClr val="70AD47">
                      <a:lumMod val="75000"/>
                    </a:srgbClr>
                  </a:solidFill>
                </a:rPr>
                <a:t>App</a:t>
              </a:r>
              <a:r>
                <a:rPr lang="zh-CN" altLang="en-US" sz="2800" b="1" dirty="0" smtClean="0">
                  <a:solidFill>
                    <a:srgbClr val="70AD47">
                      <a:lumMod val="75000"/>
                    </a:srgbClr>
                  </a:solidFill>
                </a:rPr>
                <a:t>推荐</a:t>
              </a:r>
              <a:endParaRPr lang="zh-CN" altLang="en-US" sz="2800" b="1" dirty="0">
                <a:solidFill>
                  <a:srgbClr val="70AD47">
                    <a:lumMod val="75000"/>
                  </a:srgbClr>
                </a:solidFill>
              </a:endParaRPr>
            </a:p>
          </p:txBody>
        </p:sp>
      </p:grpSp>
      <p:pic>
        <p:nvPicPr>
          <p:cNvPr id="1028" name="Picture 4" descr="C:\Users\cstor\Desktop\科技头条.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41673" y="1464471"/>
            <a:ext cx="2955600" cy="5232472"/>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descr="1"/>
          <p:cNvPicPr>
            <a:picLocks noChangeAspect="1"/>
          </p:cNvPicPr>
          <p:nvPr/>
        </p:nvPicPr>
        <p:blipFill>
          <a:blip r:embed="rId2"/>
          <a:stretch>
            <a:fillRect/>
          </a:stretch>
        </p:blipFill>
        <p:spPr>
          <a:xfrm>
            <a:off x="105410" y="1464310"/>
            <a:ext cx="2985135" cy="5231765"/>
          </a:xfrm>
          <a:prstGeom prst="rect">
            <a:avLst/>
          </a:prstGeom>
        </p:spPr>
      </p:pic>
      <p:pic>
        <p:nvPicPr>
          <p:cNvPr id="4" name="图片 3" descr="tsy"/>
          <p:cNvPicPr>
            <a:picLocks noChangeAspect="1"/>
          </p:cNvPicPr>
          <p:nvPr/>
        </p:nvPicPr>
        <p:blipFill>
          <a:blip r:embed="rId3"/>
          <a:stretch>
            <a:fillRect/>
          </a:stretch>
        </p:blipFill>
        <p:spPr>
          <a:xfrm>
            <a:off x="3090545" y="1470025"/>
            <a:ext cx="3034030" cy="52266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2" name="矩形 11"/>
          <p:cNvSpPr/>
          <p:nvPr/>
        </p:nvSpPr>
        <p:spPr>
          <a:xfrm>
            <a:off x="612476" y="1320739"/>
            <a:ext cx="7487728" cy="1600438"/>
          </a:xfrm>
          <a:prstGeom prst="rect">
            <a:avLst/>
          </a:prstGeom>
        </p:spPr>
        <p:txBody>
          <a:bodyPr wrap="square">
            <a:spAutoFit/>
          </a:bodyPr>
          <a:lstStyle/>
          <a:p>
            <a:r>
              <a:rPr lang="en-US" altLang="zh-CN" sz="1400" dirty="0"/>
              <a:t>20</a:t>
            </a:r>
            <a:r>
              <a:rPr lang="zh-CN" altLang="zh-CN" sz="1400" dirty="0"/>
              <a:t>世纪</a:t>
            </a:r>
            <a:r>
              <a:rPr lang="en-US" altLang="zh-CN" sz="1400" dirty="0"/>
              <a:t>80</a:t>
            </a:r>
            <a:r>
              <a:rPr lang="zh-CN" altLang="zh-CN" sz="1400" dirty="0"/>
              <a:t>年代末，数据挖掘（</a:t>
            </a:r>
            <a:r>
              <a:rPr lang="en-US" altLang="zh-CN" sz="1400" dirty="0"/>
              <a:t>Data Mining</a:t>
            </a:r>
            <a:r>
              <a:rPr lang="zh-CN" altLang="zh-CN" sz="1400" dirty="0"/>
              <a:t>，</a:t>
            </a:r>
            <a:r>
              <a:rPr lang="en-US" altLang="zh-CN" sz="1400" dirty="0"/>
              <a:t>DM</a:t>
            </a:r>
            <a:r>
              <a:rPr lang="zh-CN" altLang="zh-CN" sz="1400" dirty="0" smtClean="0"/>
              <a:t>）</a:t>
            </a:r>
            <a:r>
              <a:rPr lang="zh-CN" altLang="en-US" sz="1400" dirty="0" smtClean="0"/>
              <a:t>提出</a:t>
            </a:r>
            <a:r>
              <a:rPr lang="zh-CN" altLang="zh-CN" sz="1400" dirty="0" smtClean="0"/>
              <a:t>。</a:t>
            </a:r>
            <a:endParaRPr lang="en-US" altLang="zh-CN" sz="1400" dirty="0" smtClean="0"/>
          </a:p>
          <a:p>
            <a:endParaRPr lang="en-US" altLang="zh-CN" sz="1400" dirty="0"/>
          </a:p>
          <a:p>
            <a:r>
              <a:rPr lang="en-US" altLang="zh-CN" sz="1400" dirty="0"/>
              <a:t>1989</a:t>
            </a:r>
            <a:r>
              <a:rPr lang="zh-CN" altLang="zh-CN" sz="1400" dirty="0"/>
              <a:t>年</a:t>
            </a:r>
            <a:r>
              <a:rPr lang="zh-CN" altLang="en-US" sz="1400" dirty="0"/>
              <a:t>，</a:t>
            </a:r>
            <a:r>
              <a:rPr lang="en-US" altLang="zh-CN" sz="1400" dirty="0"/>
              <a:t>KDD </a:t>
            </a:r>
            <a:r>
              <a:rPr lang="zh-CN" altLang="zh-CN" sz="1400" dirty="0"/>
              <a:t>这个名词正式开始出现</a:t>
            </a:r>
            <a:r>
              <a:rPr lang="zh-CN" altLang="zh-CN" sz="1400" dirty="0" smtClean="0"/>
              <a:t>。</a:t>
            </a:r>
            <a:endParaRPr lang="en-US" altLang="zh-CN" sz="1400" dirty="0" smtClean="0"/>
          </a:p>
          <a:p>
            <a:endParaRPr lang="en-US" altLang="zh-CN" sz="1400" dirty="0"/>
          </a:p>
          <a:p>
            <a:r>
              <a:rPr lang="en-US" altLang="zh-CN" sz="1400" dirty="0"/>
              <a:t>1995</a:t>
            </a:r>
            <a:r>
              <a:rPr lang="zh-CN" altLang="zh-CN" sz="1400" dirty="0"/>
              <a:t>年，“数据挖掘” 流传。</a:t>
            </a:r>
            <a:endParaRPr lang="zh-CN" altLang="en-US" sz="1400" dirty="0"/>
          </a:p>
          <a:p>
            <a:endParaRPr lang="zh-CN" altLang="zh-CN" sz="1400" dirty="0"/>
          </a:p>
          <a:p>
            <a:endParaRPr lang="zh-CN" altLang="en-US" sz="1400" dirty="0"/>
          </a:p>
        </p:txBody>
      </p:sp>
      <p:sp>
        <p:nvSpPr>
          <p:cNvPr id="15" name="矩形 14"/>
          <p:cNvSpPr/>
          <p:nvPr/>
        </p:nvSpPr>
        <p:spPr>
          <a:xfrm>
            <a:off x="612476" y="2642483"/>
            <a:ext cx="7487728" cy="2031325"/>
          </a:xfrm>
          <a:prstGeom prst="rect">
            <a:avLst/>
          </a:prstGeom>
        </p:spPr>
        <p:txBody>
          <a:bodyPr wrap="square">
            <a:spAutoFit/>
          </a:bodyPr>
          <a:lstStyle/>
          <a:p>
            <a:r>
              <a:rPr lang="zh-CN" altLang="en-US" sz="1400" dirty="0" smtClean="0"/>
              <a:t>从</a:t>
            </a:r>
            <a:r>
              <a:rPr lang="zh-CN" altLang="zh-CN" sz="1400" dirty="0" smtClean="0"/>
              <a:t>科学定义</a:t>
            </a:r>
            <a:r>
              <a:rPr lang="zh-CN" altLang="en-US" sz="1400" dirty="0" smtClean="0"/>
              <a:t>分析</a:t>
            </a:r>
            <a:r>
              <a:rPr lang="zh-CN" altLang="zh-CN" sz="1400" dirty="0" smtClean="0"/>
              <a:t>，数据挖掘是从大量的、有噪声的、不完全的、模糊和随机的数据中，提取出隐含在其中的、人们事先不知道的、具有潜在利用价值的信息和知识的过程。</a:t>
            </a:r>
            <a:endParaRPr lang="en-US" altLang="zh-CN" sz="1400" dirty="0" smtClean="0"/>
          </a:p>
          <a:p>
            <a:endParaRPr lang="en-US" altLang="zh-CN" sz="1400" dirty="0"/>
          </a:p>
          <a:p>
            <a:r>
              <a:rPr lang="zh-CN" altLang="zh-CN" sz="1400" dirty="0"/>
              <a:t>从技术角度分析，数据挖掘就是利用一系列的相关算法和技术，从大数据中提取出行业或公司所需要的、有实际应用价值的知识的过程。知识表示形式可以是概念、规律、规则与模式等。</a:t>
            </a:r>
            <a:endParaRPr lang="en-US" altLang="zh-CN" sz="1400" dirty="0"/>
          </a:p>
          <a:p>
            <a:endParaRPr lang="en-US" altLang="zh-CN" sz="1400" dirty="0" smtClean="0"/>
          </a:p>
          <a:p>
            <a:r>
              <a:rPr lang="zh-CN" altLang="zh-CN" sz="1400" dirty="0"/>
              <a:t>准确地说，数据挖掘是整个知识发现流程中的一个具体步骤，也是知识发现过程中最重要的核心步骤。</a:t>
            </a:r>
            <a:endParaRPr lang="zh-CN" altLang="en-US" sz="1400" dirty="0"/>
          </a:p>
          <a:p>
            <a:endParaRPr lang="en-US" altLang="zh-CN" sz="1400" dirty="0" smtClean="0"/>
          </a:p>
        </p:txBody>
      </p:sp>
      <p:sp>
        <p:nvSpPr>
          <p:cNvPr id="20" name="矩形 19"/>
          <p:cNvSpPr/>
          <p:nvPr/>
        </p:nvSpPr>
        <p:spPr>
          <a:xfrm>
            <a:off x="612476" y="4604724"/>
            <a:ext cx="422694" cy="1268083"/>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特征</a:t>
            </a:r>
            <a:endParaRPr lang="zh-CN" altLang="en-US" b="1" dirty="0"/>
          </a:p>
        </p:txBody>
      </p:sp>
      <p:sp>
        <p:nvSpPr>
          <p:cNvPr id="21" name="矩形 20"/>
          <p:cNvSpPr/>
          <p:nvPr/>
        </p:nvSpPr>
        <p:spPr>
          <a:xfrm>
            <a:off x="1311214" y="4604730"/>
            <a:ext cx="6788989" cy="319177"/>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b="1" dirty="0"/>
              <a:t>处理大数据的能力更强，且无须太专业的统计背景就可以使用数据挖掘工具</a:t>
            </a:r>
            <a:endParaRPr lang="zh-CN" altLang="en-US" sz="1400" b="1" dirty="0"/>
          </a:p>
        </p:txBody>
      </p:sp>
      <p:sp>
        <p:nvSpPr>
          <p:cNvPr id="22" name="矩形 21"/>
          <p:cNvSpPr/>
          <p:nvPr/>
        </p:nvSpPr>
        <p:spPr>
          <a:xfrm>
            <a:off x="1311214" y="5553630"/>
            <a:ext cx="6788989" cy="319177"/>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b="1" dirty="0" smtClean="0"/>
              <a:t>数据</a:t>
            </a:r>
            <a:r>
              <a:rPr lang="zh-CN" altLang="zh-CN" sz="1400" b="1" dirty="0"/>
              <a:t>挖掘的最终目的是方便企业终端用户使用，而并非给统计学家检测用的</a:t>
            </a:r>
            <a:endParaRPr lang="zh-CN" altLang="en-US" sz="1400" b="1" dirty="0"/>
          </a:p>
        </p:txBody>
      </p:sp>
      <p:sp>
        <p:nvSpPr>
          <p:cNvPr id="23" name="矩形 22"/>
          <p:cNvSpPr/>
          <p:nvPr/>
        </p:nvSpPr>
        <p:spPr>
          <a:xfrm>
            <a:off x="1311214" y="5079176"/>
            <a:ext cx="6788989" cy="319177"/>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b="1" dirty="0" smtClean="0"/>
              <a:t>从</a:t>
            </a:r>
            <a:r>
              <a:rPr lang="zh-CN" altLang="zh-CN" sz="1400" b="1" dirty="0"/>
              <a:t>使用与需求的角度上看，数据挖掘工具更符合企业界的需求</a:t>
            </a:r>
            <a:endParaRPr lang="zh-CN" altLang="en-US" sz="1400" b="1" dirty="0"/>
          </a:p>
        </p:txBody>
      </p:sp>
      <p:pic>
        <p:nvPicPr>
          <p:cNvPr id="24"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2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32"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3.1.1 </a:t>
            </a:r>
            <a:r>
              <a:rPr lang="zh-CN" altLang="en-US" b="1" dirty="0" smtClean="0">
                <a:solidFill>
                  <a:srgbClr val="3D89BC"/>
                </a:solidFill>
              </a:rPr>
              <a:t>数据挖掘概念</a:t>
            </a:r>
            <a:endParaRPr lang="zh-CN" altLang="zh-CN" b="1" dirty="0">
              <a:solidFill>
                <a:srgbClr val="3D89BC"/>
              </a:solidFill>
            </a:endParaRPr>
          </a:p>
        </p:txBody>
      </p:sp>
      <p:sp>
        <p:nvSpPr>
          <p:cNvPr id="33" name="椭圆 32"/>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24" name="圆角矩形 23"/>
          <p:cNvSpPr/>
          <p:nvPr/>
        </p:nvSpPr>
        <p:spPr>
          <a:xfrm>
            <a:off x="2242868" y="1639010"/>
            <a:ext cx="5607169" cy="90577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25" name="圆角矩形 24"/>
          <p:cNvSpPr/>
          <p:nvPr/>
        </p:nvSpPr>
        <p:spPr>
          <a:xfrm>
            <a:off x="1104162" y="1639010"/>
            <a:ext cx="751003" cy="905774"/>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使用广义角度</a:t>
            </a:r>
            <a:endParaRPr lang="zh-CN" altLang="en-US" sz="1600" b="1" dirty="0"/>
          </a:p>
        </p:txBody>
      </p:sp>
      <p:sp>
        <p:nvSpPr>
          <p:cNvPr id="26" name="圆角矩形 25"/>
          <p:cNvSpPr/>
          <p:nvPr/>
        </p:nvSpPr>
        <p:spPr>
          <a:xfrm>
            <a:off x="2467126" y="1893489"/>
            <a:ext cx="495343"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分类</a:t>
            </a:r>
            <a:endParaRPr lang="zh-CN" altLang="en-US" sz="1300" b="1" dirty="0"/>
          </a:p>
        </p:txBody>
      </p:sp>
      <p:sp>
        <p:nvSpPr>
          <p:cNvPr id="29" name="圆角矩形 28"/>
          <p:cNvSpPr/>
          <p:nvPr/>
        </p:nvSpPr>
        <p:spPr>
          <a:xfrm>
            <a:off x="3120830" y="1893489"/>
            <a:ext cx="563785"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a:t>聚类</a:t>
            </a:r>
            <a:endParaRPr lang="zh-CN" altLang="en-US" sz="1300" b="1" dirty="0"/>
          </a:p>
        </p:txBody>
      </p:sp>
      <p:sp>
        <p:nvSpPr>
          <p:cNvPr id="30" name="圆角矩形 29"/>
          <p:cNvSpPr/>
          <p:nvPr/>
        </p:nvSpPr>
        <p:spPr>
          <a:xfrm>
            <a:off x="3842976" y="1893488"/>
            <a:ext cx="547982"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a:t>估值</a:t>
            </a:r>
            <a:endParaRPr lang="zh-CN" altLang="en-US" sz="1300" b="1" dirty="0"/>
          </a:p>
        </p:txBody>
      </p:sp>
      <p:sp>
        <p:nvSpPr>
          <p:cNvPr id="31" name="圆角矩形 30"/>
          <p:cNvSpPr/>
          <p:nvPr/>
        </p:nvSpPr>
        <p:spPr>
          <a:xfrm>
            <a:off x="4549319" y="1893489"/>
            <a:ext cx="528115"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a:t>预测</a:t>
            </a:r>
            <a:endParaRPr lang="zh-CN" altLang="en-US" sz="1300" b="1" dirty="0"/>
          </a:p>
        </p:txBody>
      </p:sp>
      <p:sp>
        <p:nvSpPr>
          <p:cNvPr id="32" name="圆角矩形 31"/>
          <p:cNvSpPr/>
          <p:nvPr/>
        </p:nvSpPr>
        <p:spPr>
          <a:xfrm>
            <a:off x="5235795" y="1893489"/>
            <a:ext cx="908105"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a:t>关联规则</a:t>
            </a:r>
            <a:endParaRPr lang="zh-CN" altLang="en-US" sz="1300" b="1" dirty="0"/>
          </a:p>
        </p:txBody>
      </p:sp>
      <p:sp>
        <p:nvSpPr>
          <p:cNvPr id="33" name="圆角矩形 32"/>
          <p:cNvSpPr/>
          <p:nvPr/>
        </p:nvSpPr>
        <p:spPr>
          <a:xfrm>
            <a:off x="7222775" y="1893489"/>
            <a:ext cx="537153"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00" b="1" dirty="0" smtClean="0"/>
              <a:t>···</a:t>
            </a:r>
            <a:endParaRPr lang="zh-CN" altLang="en-US" sz="1300" b="1" dirty="0"/>
          </a:p>
        </p:txBody>
      </p:sp>
      <p:sp>
        <p:nvSpPr>
          <p:cNvPr id="34" name="圆角矩形 33"/>
          <p:cNvSpPr/>
          <p:nvPr/>
        </p:nvSpPr>
        <p:spPr>
          <a:xfrm>
            <a:off x="1052405" y="3903418"/>
            <a:ext cx="751003" cy="905774"/>
          </a:xfrm>
          <a:prstGeom prst="round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600" b="1" dirty="0"/>
              <a:t>数理基础角度</a:t>
            </a:r>
            <a:endParaRPr lang="zh-CN" altLang="en-US" sz="1600" b="1" dirty="0"/>
          </a:p>
        </p:txBody>
      </p:sp>
      <p:sp>
        <p:nvSpPr>
          <p:cNvPr id="36" name="圆角矩形 35"/>
          <p:cNvSpPr/>
          <p:nvPr/>
        </p:nvSpPr>
        <p:spPr>
          <a:xfrm>
            <a:off x="2674189" y="2920041"/>
            <a:ext cx="5175848" cy="90577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35" name="五边形 34"/>
          <p:cNvSpPr/>
          <p:nvPr/>
        </p:nvSpPr>
        <p:spPr>
          <a:xfrm>
            <a:off x="2139351" y="3096883"/>
            <a:ext cx="1487909" cy="552091"/>
          </a:xfrm>
          <a:prstGeom prst="homePlate">
            <a:avLst>
              <a:gd name="adj" fmla="val 230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机器学习方法</a:t>
            </a:r>
            <a:endParaRPr lang="zh-CN" altLang="en-US" sz="1600" b="1" dirty="0"/>
          </a:p>
        </p:txBody>
      </p:sp>
      <p:sp>
        <p:nvSpPr>
          <p:cNvPr id="37" name="圆角矩形 36"/>
          <p:cNvSpPr/>
          <p:nvPr/>
        </p:nvSpPr>
        <p:spPr>
          <a:xfrm>
            <a:off x="2674189" y="3916323"/>
            <a:ext cx="5175848" cy="90577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38" name="五边形 37"/>
          <p:cNvSpPr/>
          <p:nvPr/>
        </p:nvSpPr>
        <p:spPr>
          <a:xfrm>
            <a:off x="2139351" y="4080260"/>
            <a:ext cx="1487909" cy="552091"/>
          </a:xfrm>
          <a:prstGeom prst="homePlate">
            <a:avLst>
              <a:gd name="adj" fmla="val 230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统计方法</a:t>
            </a:r>
            <a:endParaRPr lang="zh-CN" altLang="en-US" sz="1600" b="1" dirty="0"/>
          </a:p>
        </p:txBody>
      </p:sp>
      <p:sp>
        <p:nvSpPr>
          <p:cNvPr id="39" name="圆角矩形 38"/>
          <p:cNvSpPr/>
          <p:nvPr/>
        </p:nvSpPr>
        <p:spPr>
          <a:xfrm>
            <a:off x="2674189" y="4904082"/>
            <a:ext cx="5175848" cy="905774"/>
          </a:xfrm>
          <a:prstGeom prst="roundRect">
            <a:avLst/>
          </a:prstGeom>
          <a:noFill/>
          <a:ln w="190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p>
        </p:txBody>
      </p:sp>
      <p:sp>
        <p:nvSpPr>
          <p:cNvPr id="40" name="五边形 39"/>
          <p:cNvSpPr/>
          <p:nvPr/>
        </p:nvSpPr>
        <p:spPr>
          <a:xfrm>
            <a:off x="2139351" y="5080924"/>
            <a:ext cx="1487909" cy="552091"/>
          </a:xfrm>
          <a:prstGeom prst="homePlate">
            <a:avLst>
              <a:gd name="adj" fmla="val 230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t>神经网络方法</a:t>
            </a:r>
            <a:endParaRPr lang="zh-CN" altLang="en-US" sz="1600" b="1" dirty="0"/>
          </a:p>
        </p:txBody>
      </p:sp>
      <p:sp>
        <p:nvSpPr>
          <p:cNvPr id="42" name="圆角矩形 41"/>
          <p:cNvSpPr/>
          <p:nvPr/>
        </p:nvSpPr>
        <p:spPr>
          <a:xfrm>
            <a:off x="3779896" y="3174521"/>
            <a:ext cx="595223"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zh-CN" sz="1300" b="1" dirty="0"/>
              <a:t>决策树</a:t>
            </a:r>
            <a:endParaRPr lang="zh-CN" altLang="en-US" sz="1300" b="1" dirty="0"/>
          </a:p>
        </p:txBody>
      </p:sp>
      <p:sp>
        <p:nvSpPr>
          <p:cNvPr id="43" name="圆角矩形 42"/>
          <p:cNvSpPr/>
          <p:nvPr/>
        </p:nvSpPr>
        <p:spPr>
          <a:xfrm>
            <a:off x="4465180" y="3174521"/>
            <a:ext cx="1120175"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基于范例学习</a:t>
            </a:r>
            <a:endParaRPr lang="zh-CN" altLang="en-US" sz="1300" b="1" dirty="0"/>
          </a:p>
        </p:txBody>
      </p:sp>
      <p:sp>
        <p:nvSpPr>
          <p:cNvPr id="44" name="圆角矩形 43"/>
          <p:cNvSpPr/>
          <p:nvPr/>
        </p:nvSpPr>
        <p:spPr>
          <a:xfrm>
            <a:off x="5675416" y="3174521"/>
            <a:ext cx="753861"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规则归纳</a:t>
            </a:r>
            <a:endParaRPr lang="zh-CN" altLang="en-US" sz="1300" b="1" dirty="0"/>
          </a:p>
        </p:txBody>
      </p:sp>
      <p:sp>
        <p:nvSpPr>
          <p:cNvPr id="45" name="圆角矩形 44"/>
          <p:cNvSpPr/>
          <p:nvPr/>
        </p:nvSpPr>
        <p:spPr>
          <a:xfrm>
            <a:off x="6519338" y="3174521"/>
            <a:ext cx="786590"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遗传算法</a:t>
            </a:r>
            <a:endParaRPr lang="zh-CN" altLang="en-US" sz="1300" b="1" dirty="0"/>
          </a:p>
        </p:txBody>
      </p:sp>
      <p:sp>
        <p:nvSpPr>
          <p:cNvPr id="46" name="圆角矩形 45"/>
          <p:cNvSpPr/>
          <p:nvPr/>
        </p:nvSpPr>
        <p:spPr>
          <a:xfrm>
            <a:off x="7395988" y="3174521"/>
            <a:ext cx="422010"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00" b="1" dirty="0" smtClean="0"/>
              <a:t>···</a:t>
            </a:r>
            <a:endParaRPr lang="zh-CN" altLang="en-US" sz="1300" b="1" dirty="0"/>
          </a:p>
        </p:txBody>
      </p:sp>
      <p:sp>
        <p:nvSpPr>
          <p:cNvPr id="47" name="圆角矩形 46"/>
          <p:cNvSpPr/>
          <p:nvPr/>
        </p:nvSpPr>
        <p:spPr>
          <a:xfrm>
            <a:off x="3764785" y="4019874"/>
            <a:ext cx="700395"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zh-CN" sz="1300" b="1" dirty="0"/>
              <a:t>回归分析</a:t>
            </a:r>
            <a:endParaRPr lang="zh-CN" altLang="en-US" sz="1300" b="1" dirty="0"/>
          </a:p>
        </p:txBody>
      </p:sp>
      <p:sp>
        <p:nvSpPr>
          <p:cNvPr id="48" name="圆角矩形 47"/>
          <p:cNvSpPr/>
          <p:nvPr/>
        </p:nvSpPr>
        <p:spPr>
          <a:xfrm>
            <a:off x="4506128" y="4019874"/>
            <a:ext cx="1053352"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时间序列分析</a:t>
            </a:r>
            <a:endParaRPr lang="zh-CN" altLang="en-US" sz="1300" b="1" dirty="0"/>
          </a:p>
        </p:txBody>
      </p:sp>
      <p:sp>
        <p:nvSpPr>
          <p:cNvPr id="49" name="圆角矩形 48"/>
          <p:cNvSpPr/>
          <p:nvPr/>
        </p:nvSpPr>
        <p:spPr>
          <a:xfrm>
            <a:off x="5600428" y="4019874"/>
            <a:ext cx="753861"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关联分析</a:t>
            </a:r>
            <a:endParaRPr lang="zh-CN" altLang="en-US" sz="1300" b="1" dirty="0"/>
          </a:p>
        </p:txBody>
      </p:sp>
      <p:sp>
        <p:nvSpPr>
          <p:cNvPr id="50" name="圆角矩形 49"/>
          <p:cNvSpPr/>
          <p:nvPr/>
        </p:nvSpPr>
        <p:spPr>
          <a:xfrm>
            <a:off x="6395237" y="4019874"/>
            <a:ext cx="786590"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聚类分析</a:t>
            </a:r>
            <a:endParaRPr lang="zh-CN" altLang="en-US" sz="1300" b="1" dirty="0"/>
          </a:p>
        </p:txBody>
      </p:sp>
      <p:sp>
        <p:nvSpPr>
          <p:cNvPr id="58" name="圆角矩形 57"/>
          <p:cNvSpPr/>
          <p:nvPr/>
        </p:nvSpPr>
        <p:spPr>
          <a:xfrm>
            <a:off x="3764785" y="4420966"/>
            <a:ext cx="610334"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粗糙集</a:t>
            </a:r>
            <a:endParaRPr lang="zh-CN" altLang="en-US" sz="1300" b="1" dirty="0"/>
          </a:p>
        </p:txBody>
      </p:sp>
      <p:sp>
        <p:nvSpPr>
          <p:cNvPr id="59" name="圆角矩形 58"/>
          <p:cNvSpPr/>
          <p:nvPr/>
        </p:nvSpPr>
        <p:spPr>
          <a:xfrm>
            <a:off x="4466614" y="4420967"/>
            <a:ext cx="934867"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探索性分析</a:t>
            </a:r>
            <a:endParaRPr lang="zh-CN" altLang="en-US" sz="1300" b="1" dirty="0"/>
          </a:p>
        </p:txBody>
      </p:sp>
      <p:sp>
        <p:nvSpPr>
          <p:cNvPr id="60" name="圆角矩形 59"/>
          <p:cNvSpPr/>
          <p:nvPr/>
        </p:nvSpPr>
        <p:spPr>
          <a:xfrm>
            <a:off x="5492976" y="4420967"/>
            <a:ext cx="1811518"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支持向量机最近邻分析</a:t>
            </a:r>
            <a:endParaRPr lang="zh-CN" altLang="en-US" sz="1300" b="1" dirty="0"/>
          </a:p>
        </p:txBody>
      </p:sp>
      <p:sp>
        <p:nvSpPr>
          <p:cNvPr id="61" name="圆角矩形 60"/>
          <p:cNvSpPr/>
          <p:nvPr/>
        </p:nvSpPr>
        <p:spPr>
          <a:xfrm>
            <a:off x="7395988" y="4420967"/>
            <a:ext cx="422010"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00" b="1" dirty="0" smtClean="0"/>
              <a:t>···</a:t>
            </a:r>
            <a:endParaRPr lang="zh-CN" altLang="en-US" sz="1300" b="1" dirty="0"/>
          </a:p>
        </p:txBody>
      </p:sp>
      <p:sp>
        <p:nvSpPr>
          <p:cNvPr id="62" name="圆角矩形 61"/>
          <p:cNvSpPr/>
          <p:nvPr/>
        </p:nvSpPr>
        <p:spPr>
          <a:xfrm>
            <a:off x="7222775" y="4019874"/>
            <a:ext cx="595223"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模糊集</a:t>
            </a:r>
            <a:endParaRPr lang="zh-CN" altLang="en-US" sz="1300" b="1" dirty="0"/>
          </a:p>
        </p:txBody>
      </p:sp>
      <p:sp>
        <p:nvSpPr>
          <p:cNvPr id="63" name="圆角矩形 62"/>
          <p:cNvSpPr/>
          <p:nvPr/>
        </p:nvSpPr>
        <p:spPr>
          <a:xfrm>
            <a:off x="3764784" y="5003254"/>
            <a:ext cx="1257630"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前向神经网络</a:t>
            </a:r>
            <a:endParaRPr lang="zh-CN" altLang="en-US" sz="1300" b="1" dirty="0"/>
          </a:p>
        </p:txBody>
      </p:sp>
      <p:sp>
        <p:nvSpPr>
          <p:cNvPr id="64" name="圆角矩形 63"/>
          <p:cNvSpPr/>
          <p:nvPr/>
        </p:nvSpPr>
        <p:spPr>
          <a:xfrm>
            <a:off x="5378529" y="5003254"/>
            <a:ext cx="1340544"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自组织神经网络</a:t>
            </a:r>
            <a:endParaRPr lang="zh-CN" altLang="en-US" sz="1300" b="1" dirty="0"/>
          </a:p>
        </p:txBody>
      </p:sp>
      <p:sp>
        <p:nvSpPr>
          <p:cNvPr id="67" name="圆角矩形 66"/>
          <p:cNvSpPr/>
          <p:nvPr/>
        </p:nvSpPr>
        <p:spPr>
          <a:xfrm>
            <a:off x="3764784" y="5404346"/>
            <a:ext cx="1257630"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多层神经网络</a:t>
            </a:r>
            <a:endParaRPr lang="zh-CN" altLang="en-US" sz="1300" b="1" dirty="0"/>
          </a:p>
        </p:txBody>
      </p:sp>
      <p:sp>
        <p:nvSpPr>
          <p:cNvPr id="69" name="圆角矩形 68"/>
          <p:cNvSpPr/>
          <p:nvPr/>
        </p:nvSpPr>
        <p:spPr>
          <a:xfrm>
            <a:off x="5378530" y="5404347"/>
            <a:ext cx="1330838"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深度学习</a:t>
            </a:r>
            <a:endParaRPr lang="zh-CN" altLang="en-US" sz="1300" b="1" dirty="0"/>
          </a:p>
        </p:txBody>
      </p:sp>
      <p:sp>
        <p:nvSpPr>
          <p:cNvPr id="70" name="圆角矩形 69"/>
          <p:cNvSpPr/>
          <p:nvPr/>
        </p:nvSpPr>
        <p:spPr>
          <a:xfrm>
            <a:off x="6996023" y="5404347"/>
            <a:ext cx="742811"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1300" b="1" dirty="0" smtClean="0"/>
              <a:t>···</a:t>
            </a:r>
            <a:endParaRPr lang="zh-CN" altLang="en-US" sz="1300" b="1" dirty="0"/>
          </a:p>
        </p:txBody>
      </p:sp>
      <p:sp>
        <p:nvSpPr>
          <p:cNvPr id="71" name="圆角矩形 70"/>
          <p:cNvSpPr/>
          <p:nvPr/>
        </p:nvSpPr>
        <p:spPr>
          <a:xfrm>
            <a:off x="6996023" y="5003254"/>
            <a:ext cx="742811" cy="31058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感知机</a:t>
            </a:r>
            <a:endParaRPr lang="zh-CN" altLang="en-US" sz="1300" b="1" dirty="0"/>
          </a:p>
        </p:txBody>
      </p:sp>
      <p:sp>
        <p:nvSpPr>
          <p:cNvPr id="72" name="圆角矩形 71"/>
          <p:cNvSpPr/>
          <p:nvPr/>
        </p:nvSpPr>
        <p:spPr>
          <a:xfrm>
            <a:off x="6302261" y="1893489"/>
            <a:ext cx="762151" cy="39681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300" b="1" dirty="0" smtClean="0"/>
              <a:t>可视化</a:t>
            </a:r>
            <a:endParaRPr lang="zh-CN" altLang="en-US" sz="1300" b="1" dirty="0"/>
          </a:p>
        </p:txBody>
      </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57" name="文本框 40"/>
          <p:cNvSpPr txBox="1"/>
          <p:nvPr/>
        </p:nvSpPr>
        <p:spPr>
          <a:xfrm>
            <a:off x="399253" y="828381"/>
            <a:ext cx="2659702" cy="369332"/>
          </a:xfrm>
          <a:prstGeom prst="rect">
            <a:avLst/>
          </a:prstGeom>
          <a:noFill/>
        </p:spPr>
        <p:txBody>
          <a:bodyPr wrap="none" rtlCol="0">
            <a:spAutoFit/>
          </a:bodyPr>
          <a:lstStyle/>
          <a:p>
            <a:r>
              <a:rPr lang="en-US" altLang="zh-CN" b="1" dirty="0" smtClean="0">
                <a:solidFill>
                  <a:srgbClr val="3D89BC"/>
                </a:solidFill>
              </a:rPr>
              <a:t>3.1.2 </a:t>
            </a:r>
            <a:r>
              <a:rPr lang="zh-CN" altLang="en-US" b="1" dirty="0" smtClean="0">
                <a:solidFill>
                  <a:srgbClr val="3D89BC"/>
                </a:solidFill>
              </a:rPr>
              <a:t>数据挖掘常用算法</a:t>
            </a:r>
            <a:endParaRPr lang="zh-CN" altLang="zh-CN" b="1" dirty="0">
              <a:solidFill>
                <a:srgbClr val="3D89BC"/>
              </a:solidFill>
            </a:endParaRPr>
          </a:p>
        </p:txBody>
      </p:sp>
      <p:sp>
        <p:nvSpPr>
          <p:cNvPr id="65" name="椭圆 64"/>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51" name="矩形 50"/>
          <p:cNvSpPr/>
          <p:nvPr/>
        </p:nvSpPr>
        <p:spPr>
          <a:xfrm>
            <a:off x="540013" y="1446205"/>
            <a:ext cx="1747594" cy="338554"/>
          </a:xfrm>
          <a:prstGeom prst="rect">
            <a:avLst/>
          </a:prstGeom>
          <a:solidFill>
            <a:srgbClr val="3D89BC"/>
          </a:solidFill>
        </p:spPr>
        <p:txBody>
          <a:bodyPr wrap="square">
            <a:spAutoFit/>
          </a:bodyPr>
          <a:lstStyle/>
          <a:p>
            <a:r>
              <a:rPr lang="en-US" altLang="zh-CN" sz="1600" b="1" dirty="0">
                <a:solidFill>
                  <a:schemeClr val="bg1"/>
                </a:solidFill>
              </a:rPr>
              <a:t>1</a:t>
            </a:r>
            <a:r>
              <a:rPr lang="zh-CN" altLang="zh-CN" sz="1600" b="1" dirty="0">
                <a:solidFill>
                  <a:schemeClr val="bg1"/>
                </a:solidFill>
              </a:rPr>
              <a:t>．分类</a:t>
            </a:r>
            <a:endParaRPr lang="zh-CN" altLang="zh-CN" sz="1600" b="1" dirty="0">
              <a:solidFill>
                <a:schemeClr val="bg1"/>
              </a:solidFill>
            </a:endParaRPr>
          </a:p>
        </p:txBody>
      </p:sp>
      <p:sp>
        <p:nvSpPr>
          <p:cNvPr id="12" name="矩形 11"/>
          <p:cNvSpPr/>
          <p:nvPr/>
        </p:nvSpPr>
        <p:spPr>
          <a:xfrm>
            <a:off x="452232" y="1903574"/>
            <a:ext cx="7972052" cy="523220"/>
          </a:xfrm>
          <a:prstGeom prst="rect">
            <a:avLst/>
          </a:prstGeom>
        </p:spPr>
        <p:txBody>
          <a:bodyPr wrap="square">
            <a:spAutoFit/>
          </a:bodyPr>
          <a:lstStyle/>
          <a:p>
            <a:r>
              <a:rPr lang="zh-CN" altLang="zh-CN" sz="1400" dirty="0"/>
              <a:t>数据挖掘方法中的一种重要方法就是分类，在给定数据基础上构建分类函数或分类模型，该函数或模型能够把数据归类为给定类别中的某一种类别，这就是分类的概念。</a:t>
            </a:r>
            <a:endParaRPr lang="zh-CN" altLang="en-US" sz="1400" dirty="0"/>
          </a:p>
        </p:txBody>
      </p:sp>
      <p:sp>
        <p:nvSpPr>
          <p:cNvPr id="52" name="矩形 51"/>
          <p:cNvSpPr/>
          <p:nvPr/>
        </p:nvSpPr>
        <p:spPr>
          <a:xfrm>
            <a:off x="540013" y="2607164"/>
            <a:ext cx="1747594" cy="338554"/>
          </a:xfrm>
          <a:prstGeom prst="rect">
            <a:avLst/>
          </a:prstGeom>
          <a:solidFill>
            <a:srgbClr val="3D89BC"/>
          </a:solidFill>
        </p:spPr>
        <p:txBody>
          <a:bodyPr wrap="square">
            <a:spAutoFit/>
          </a:bodyPr>
          <a:lstStyle/>
          <a:p>
            <a:r>
              <a:rPr lang="en-US" altLang="zh-CN" sz="1600" b="1" dirty="0">
                <a:solidFill>
                  <a:schemeClr val="bg1"/>
                </a:solidFill>
              </a:rPr>
              <a:t>2</a:t>
            </a:r>
            <a:r>
              <a:rPr lang="zh-CN" altLang="zh-CN" sz="1600" b="1" dirty="0">
                <a:solidFill>
                  <a:schemeClr val="bg1"/>
                </a:solidFill>
              </a:rPr>
              <a:t>．聚类</a:t>
            </a:r>
            <a:endParaRPr lang="zh-CN" altLang="zh-CN" sz="1600" b="1" dirty="0">
              <a:solidFill>
                <a:schemeClr val="bg1"/>
              </a:solidFill>
            </a:endParaRPr>
          </a:p>
        </p:txBody>
      </p:sp>
      <p:sp>
        <p:nvSpPr>
          <p:cNvPr id="53" name="矩形 52"/>
          <p:cNvSpPr/>
          <p:nvPr/>
        </p:nvSpPr>
        <p:spPr>
          <a:xfrm>
            <a:off x="540013" y="3768123"/>
            <a:ext cx="1747594" cy="338554"/>
          </a:xfrm>
          <a:prstGeom prst="rect">
            <a:avLst/>
          </a:prstGeom>
          <a:solidFill>
            <a:srgbClr val="3D89BC"/>
          </a:solidFill>
        </p:spPr>
        <p:txBody>
          <a:bodyPr wrap="square">
            <a:spAutoFit/>
          </a:bodyPr>
          <a:lstStyle/>
          <a:p>
            <a:r>
              <a:rPr lang="en-US" altLang="zh-CN" sz="1600" b="1" dirty="0">
                <a:solidFill>
                  <a:schemeClr val="bg1"/>
                </a:solidFill>
              </a:rPr>
              <a:t>3</a:t>
            </a:r>
            <a:r>
              <a:rPr lang="zh-CN" altLang="zh-CN" sz="1600" b="1" dirty="0">
                <a:solidFill>
                  <a:schemeClr val="bg1"/>
                </a:solidFill>
              </a:rPr>
              <a:t>．关联规则</a:t>
            </a:r>
            <a:endParaRPr lang="zh-CN" altLang="zh-CN" sz="1600" b="1" dirty="0">
              <a:solidFill>
                <a:schemeClr val="bg1"/>
              </a:solidFill>
            </a:endParaRPr>
          </a:p>
        </p:txBody>
      </p:sp>
      <p:sp>
        <p:nvSpPr>
          <p:cNvPr id="54" name="矩形 53"/>
          <p:cNvSpPr/>
          <p:nvPr/>
        </p:nvSpPr>
        <p:spPr>
          <a:xfrm>
            <a:off x="540013" y="4929082"/>
            <a:ext cx="1747594" cy="338554"/>
          </a:xfrm>
          <a:prstGeom prst="rect">
            <a:avLst/>
          </a:prstGeom>
          <a:solidFill>
            <a:srgbClr val="3D89BC"/>
          </a:solidFill>
        </p:spPr>
        <p:txBody>
          <a:bodyPr wrap="none">
            <a:spAutoFit/>
          </a:bodyPr>
          <a:lstStyle/>
          <a:p>
            <a:r>
              <a:rPr lang="en-US" altLang="zh-CN" sz="1600" b="1" dirty="0">
                <a:solidFill>
                  <a:schemeClr val="bg1"/>
                </a:solidFill>
              </a:rPr>
              <a:t>4</a:t>
            </a:r>
            <a:r>
              <a:rPr lang="zh-CN" altLang="zh-CN" sz="1600" b="1" dirty="0">
                <a:solidFill>
                  <a:schemeClr val="bg1"/>
                </a:solidFill>
              </a:rPr>
              <a:t>．时间序列预测</a:t>
            </a:r>
            <a:endParaRPr lang="zh-CN" altLang="zh-CN" sz="1600" b="1" dirty="0">
              <a:solidFill>
                <a:schemeClr val="bg1"/>
              </a:solidFill>
            </a:endParaRPr>
          </a:p>
        </p:txBody>
      </p:sp>
      <p:sp>
        <p:nvSpPr>
          <p:cNvPr id="13" name="矩形 12"/>
          <p:cNvSpPr/>
          <p:nvPr/>
        </p:nvSpPr>
        <p:spPr>
          <a:xfrm>
            <a:off x="452231" y="3073960"/>
            <a:ext cx="7981577" cy="523220"/>
          </a:xfrm>
          <a:prstGeom prst="rect">
            <a:avLst/>
          </a:prstGeom>
        </p:spPr>
        <p:txBody>
          <a:bodyPr wrap="square">
            <a:spAutoFit/>
          </a:bodyPr>
          <a:lstStyle/>
          <a:p>
            <a:r>
              <a:rPr lang="zh-CN" altLang="zh-CN" sz="1400" dirty="0"/>
              <a:t>聚类也就是将抽象对象的集合分为相似对象组成的多个类的过程，聚类过程生成的簇称为一组数据对象的集合。</a:t>
            </a:r>
            <a:endParaRPr lang="zh-CN" altLang="en-US" sz="1400" dirty="0"/>
          </a:p>
        </p:txBody>
      </p:sp>
      <p:sp>
        <p:nvSpPr>
          <p:cNvPr id="14" name="矩形 13"/>
          <p:cNvSpPr/>
          <p:nvPr/>
        </p:nvSpPr>
        <p:spPr>
          <a:xfrm>
            <a:off x="452232" y="4216065"/>
            <a:ext cx="7981577" cy="523220"/>
          </a:xfrm>
          <a:prstGeom prst="rect">
            <a:avLst/>
          </a:prstGeom>
        </p:spPr>
        <p:txBody>
          <a:bodyPr wrap="square">
            <a:spAutoFit/>
          </a:bodyPr>
          <a:lstStyle/>
          <a:p>
            <a:r>
              <a:rPr lang="zh-CN" altLang="zh-CN" sz="1400" dirty="0"/>
              <a:t>关联规则属于数据挖掘算法中的一类重要方法，关联规则就是支持度与信任度分别满足用户给定阈值的</a:t>
            </a:r>
            <a:r>
              <a:rPr lang="zh-CN" altLang="zh-CN" sz="1400" dirty="0" smtClean="0"/>
              <a:t>规则</a:t>
            </a:r>
            <a:r>
              <a:rPr lang="zh-CN" altLang="en-US" sz="1400" dirty="0" smtClean="0"/>
              <a:t>。</a:t>
            </a:r>
            <a:endParaRPr lang="zh-CN" altLang="en-US" sz="1400" dirty="0"/>
          </a:p>
        </p:txBody>
      </p:sp>
      <p:sp>
        <p:nvSpPr>
          <p:cNvPr id="15" name="矩形 14"/>
          <p:cNvSpPr/>
          <p:nvPr/>
        </p:nvSpPr>
        <p:spPr>
          <a:xfrm>
            <a:off x="442707" y="5367598"/>
            <a:ext cx="7972052" cy="523220"/>
          </a:xfrm>
          <a:prstGeom prst="rect">
            <a:avLst/>
          </a:prstGeom>
        </p:spPr>
        <p:txBody>
          <a:bodyPr wrap="square">
            <a:spAutoFit/>
          </a:bodyPr>
          <a:lstStyle/>
          <a:p>
            <a:r>
              <a:rPr lang="zh-CN" altLang="zh-CN" sz="1400" dirty="0"/>
              <a:t>时间序列预测法是一种历史引申预测法，也即将时间数列所反映的事件发展过程进行引申外推，预测发展趋势的一种方法。</a:t>
            </a:r>
            <a:endParaRPr lang="zh-CN" altLang="en-US" sz="1400" dirty="0"/>
          </a:p>
        </p:txBody>
      </p:sp>
      <p:pic>
        <p:nvPicPr>
          <p:cNvPr id="2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2"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23"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6" name="文本框 40"/>
          <p:cNvSpPr txBox="1"/>
          <p:nvPr/>
        </p:nvSpPr>
        <p:spPr>
          <a:xfrm>
            <a:off x="399253" y="828381"/>
            <a:ext cx="2659702" cy="369332"/>
          </a:xfrm>
          <a:prstGeom prst="rect">
            <a:avLst/>
          </a:prstGeom>
          <a:noFill/>
        </p:spPr>
        <p:txBody>
          <a:bodyPr wrap="none" rtlCol="0">
            <a:spAutoFit/>
          </a:bodyPr>
          <a:lstStyle/>
          <a:p>
            <a:r>
              <a:rPr lang="en-US" altLang="zh-CN" b="1" dirty="0" smtClean="0">
                <a:solidFill>
                  <a:srgbClr val="3D89BC"/>
                </a:solidFill>
              </a:rPr>
              <a:t>3.1.2 </a:t>
            </a:r>
            <a:r>
              <a:rPr lang="zh-CN" altLang="en-US" b="1" dirty="0" smtClean="0">
                <a:solidFill>
                  <a:srgbClr val="3D89BC"/>
                </a:solidFill>
              </a:rPr>
              <a:t>数据挖掘常用算法</a:t>
            </a:r>
            <a:endParaRPr lang="zh-CN" altLang="zh-CN" b="1" dirty="0">
              <a:solidFill>
                <a:srgbClr val="3D89BC"/>
              </a:solidFill>
            </a:endParaRPr>
          </a:p>
        </p:txBody>
      </p:sp>
      <p:sp>
        <p:nvSpPr>
          <p:cNvPr id="27" name="椭圆 26"/>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1" name="矩形 10"/>
          <p:cNvSpPr/>
          <p:nvPr/>
        </p:nvSpPr>
        <p:spPr>
          <a:xfrm>
            <a:off x="442706" y="1448901"/>
            <a:ext cx="7981577" cy="738664"/>
          </a:xfrm>
          <a:prstGeom prst="rect">
            <a:avLst/>
          </a:prstGeom>
        </p:spPr>
        <p:txBody>
          <a:bodyPr wrap="square">
            <a:spAutoFit/>
          </a:bodyPr>
          <a:lstStyle/>
          <a:p>
            <a:r>
              <a:rPr lang="zh-CN" altLang="zh-CN" sz="1400" dirty="0"/>
              <a:t>按照数据挖掘的应用场景分类，数据挖掘的应用主要涉及通信、股票、金融、银行、交通、商品零售、生物医学、精确营销、地震预测、工业产品设计等领域，在这些领域众多数据挖掘方法均被广泛采用且衍生出各自独特的算法。</a:t>
            </a:r>
            <a:endParaRPr lang="zh-CN" altLang="en-US" sz="1400" dirty="0"/>
          </a:p>
        </p:txBody>
      </p:sp>
      <p:sp>
        <p:nvSpPr>
          <p:cNvPr id="13" name="矩形 12"/>
          <p:cNvSpPr/>
          <p:nvPr/>
        </p:nvSpPr>
        <p:spPr>
          <a:xfrm>
            <a:off x="452232" y="2379459"/>
            <a:ext cx="3469319" cy="338554"/>
          </a:xfrm>
          <a:prstGeom prst="rect">
            <a:avLst/>
          </a:prstGeom>
          <a:solidFill>
            <a:srgbClr val="3D89BC"/>
          </a:solidFill>
        </p:spPr>
        <p:txBody>
          <a:bodyPr wrap="square">
            <a:spAutoFit/>
          </a:bodyPr>
          <a:lstStyle/>
          <a:p>
            <a:r>
              <a:rPr lang="en-US" altLang="zh-CN" sz="1600" b="1" dirty="0">
                <a:solidFill>
                  <a:schemeClr val="bg1"/>
                </a:solidFill>
              </a:rPr>
              <a:t>1</a:t>
            </a:r>
            <a:r>
              <a:rPr lang="zh-CN" altLang="zh-CN" sz="1600" b="1" dirty="0">
                <a:solidFill>
                  <a:schemeClr val="bg1"/>
                </a:solidFill>
              </a:rPr>
              <a:t>．数据挖掘在电信行业的应用</a:t>
            </a:r>
            <a:endParaRPr lang="zh-CN" altLang="zh-CN" sz="1600" b="1" dirty="0">
              <a:solidFill>
                <a:schemeClr val="bg1"/>
              </a:solidFill>
            </a:endParaRPr>
          </a:p>
        </p:txBody>
      </p:sp>
      <p:sp>
        <p:nvSpPr>
          <p:cNvPr id="15" name="矩形 14"/>
          <p:cNvSpPr/>
          <p:nvPr/>
        </p:nvSpPr>
        <p:spPr>
          <a:xfrm>
            <a:off x="452231" y="4285151"/>
            <a:ext cx="3469319" cy="338554"/>
          </a:xfrm>
          <a:prstGeom prst="rect">
            <a:avLst/>
          </a:prstGeom>
          <a:solidFill>
            <a:srgbClr val="3D89BC"/>
          </a:solidFill>
        </p:spPr>
        <p:txBody>
          <a:bodyPr wrap="square">
            <a:spAutoFit/>
          </a:bodyPr>
          <a:lstStyle/>
          <a:p>
            <a:r>
              <a:rPr lang="en-US" altLang="zh-CN" sz="1600" b="1" dirty="0">
                <a:solidFill>
                  <a:schemeClr val="bg1"/>
                </a:solidFill>
              </a:rPr>
              <a:t>2</a:t>
            </a:r>
            <a:r>
              <a:rPr lang="zh-CN" altLang="zh-CN" sz="1600" b="1" dirty="0">
                <a:solidFill>
                  <a:schemeClr val="bg1"/>
                </a:solidFill>
              </a:rPr>
              <a:t>．数据挖掘在商业银行中的应用</a:t>
            </a:r>
            <a:endParaRPr lang="zh-CN" altLang="zh-CN" sz="1600" b="1" dirty="0">
              <a:solidFill>
                <a:schemeClr val="bg1"/>
              </a:solidFill>
            </a:endParaRPr>
          </a:p>
        </p:txBody>
      </p:sp>
      <p:sp>
        <p:nvSpPr>
          <p:cNvPr id="12" name="矩形 11"/>
          <p:cNvSpPr/>
          <p:nvPr/>
        </p:nvSpPr>
        <p:spPr>
          <a:xfrm>
            <a:off x="452231" y="2854211"/>
            <a:ext cx="7972051" cy="954107"/>
          </a:xfrm>
          <a:prstGeom prst="rect">
            <a:avLst/>
          </a:prstGeom>
        </p:spPr>
        <p:txBody>
          <a:bodyPr wrap="square">
            <a:spAutoFit/>
          </a:bodyPr>
          <a:lstStyle/>
          <a:p>
            <a:r>
              <a:rPr lang="zh-CN" altLang="zh-CN" sz="1400" dirty="0"/>
              <a:t>数据挖掘广泛应用在电信行业，可以帮助企业制定合理的服务与资费标准、防止欺诈、优惠</a:t>
            </a:r>
            <a:r>
              <a:rPr lang="zh-CN" altLang="zh-CN" sz="1400" dirty="0" smtClean="0"/>
              <a:t>政策</a:t>
            </a:r>
            <a:r>
              <a:rPr lang="zh-CN" altLang="en-US" sz="1400" dirty="0" smtClean="0"/>
              <a:t>，</a:t>
            </a:r>
            <a:r>
              <a:rPr lang="zh-CN" altLang="zh-CN" sz="1400" dirty="0"/>
              <a:t>为公司决策者提供可靠的决策</a:t>
            </a:r>
            <a:r>
              <a:rPr lang="zh-CN" altLang="zh-CN" sz="1400" dirty="0" smtClean="0"/>
              <a:t>依据</a:t>
            </a:r>
            <a:r>
              <a:rPr lang="zh-CN" altLang="en-US" sz="1400" dirty="0" smtClean="0"/>
              <a:t>，</a:t>
            </a:r>
            <a:r>
              <a:rPr lang="zh-CN" altLang="zh-CN" sz="1400" dirty="0" smtClean="0"/>
              <a:t>为</a:t>
            </a:r>
            <a:r>
              <a:rPr lang="zh-CN" altLang="zh-CN" sz="1400" dirty="0"/>
              <a:t>市场营销、客户服务、全网业务、经营决策等提供有效的数据支撑，进一步完善了国内电信公司对省、市电信运营的指导，在业务运营中发挥重要的作用，从而为精细化运营提供技术与数据的基础</a:t>
            </a:r>
            <a:r>
              <a:rPr lang="zh-CN" altLang="zh-CN" sz="1400" dirty="0" smtClean="0"/>
              <a:t>。</a:t>
            </a:r>
            <a:endParaRPr lang="zh-CN" altLang="zh-CN" sz="1400" dirty="0"/>
          </a:p>
        </p:txBody>
      </p:sp>
      <p:sp>
        <p:nvSpPr>
          <p:cNvPr id="16" name="矩形 15"/>
          <p:cNvSpPr/>
          <p:nvPr/>
        </p:nvSpPr>
        <p:spPr>
          <a:xfrm>
            <a:off x="452234" y="4795073"/>
            <a:ext cx="7972050" cy="738664"/>
          </a:xfrm>
          <a:prstGeom prst="rect">
            <a:avLst/>
          </a:prstGeom>
        </p:spPr>
        <p:txBody>
          <a:bodyPr wrap="square">
            <a:spAutoFit/>
          </a:bodyPr>
          <a:lstStyle/>
          <a:p>
            <a:r>
              <a:rPr lang="zh-CN" altLang="zh-CN" sz="1400" dirty="0"/>
              <a:t>在美国银行业与金融服务领域数据挖掘技术的应用十分广泛，由于金融业务的分析与评估往往需要大数据的支撑，从中可以发现客户的信用评级与潜在客户等有价值的</a:t>
            </a:r>
            <a:r>
              <a:rPr lang="zh-CN" altLang="zh-CN" sz="1400" dirty="0" smtClean="0"/>
              <a:t>信息</a:t>
            </a:r>
            <a:r>
              <a:rPr lang="zh-CN" altLang="en-US" sz="1400" dirty="0" smtClean="0"/>
              <a:t>，</a:t>
            </a:r>
            <a:r>
              <a:rPr lang="zh-CN" altLang="zh-CN" sz="1400" dirty="0"/>
              <a:t>可成功地预测客户的需求</a:t>
            </a:r>
            <a:r>
              <a:rPr lang="zh-CN" altLang="zh-CN" sz="1400" dirty="0" smtClean="0"/>
              <a:t>。</a:t>
            </a:r>
            <a:endParaRPr lang="zh-CN" altLang="en-US" sz="1400" dirty="0"/>
          </a:p>
        </p:txBody>
      </p:sp>
      <p:pic>
        <p:nvPicPr>
          <p:cNvPr id="17"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19"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20"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3" name="文本框 40"/>
          <p:cNvSpPr txBox="1"/>
          <p:nvPr/>
        </p:nvSpPr>
        <p:spPr>
          <a:xfrm>
            <a:off x="399253" y="828381"/>
            <a:ext cx="2659702" cy="369332"/>
          </a:xfrm>
          <a:prstGeom prst="rect">
            <a:avLst/>
          </a:prstGeom>
          <a:noFill/>
        </p:spPr>
        <p:txBody>
          <a:bodyPr wrap="none" rtlCol="0">
            <a:spAutoFit/>
          </a:bodyPr>
          <a:lstStyle/>
          <a:p>
            <a:r>
              <a:rPr lang="en-US" altLang="zh-CN" b="1" dirty="0" smtClean="0">
                <a:solidFill>
                  <a:srgbClr val="3D89BC"/>
                </a:solidFill>
              </a:rPr>
              <a:t>3.1.3 </a:t>
            </a:r>
            <a:r>
              <a:rPr lang="zh-CN" altLang="en-US" b="1" dirty="0" smtClean="0">
                <a:solidFill>
                  <a:srgbClr val="3D89BC"/>
                </a:solidFill>
              </a:rPr>
              <a:t>数据挖掘应用场景</a:t>
            </a:r>
            <a:endParaRPr lang="zh-CN" altLang="zh-CN" b="1" dirty="0">
              <a:solidFill>
                <a:srgbClr val="3D89BC"/>
              </a:solidFill>
            </a:endParaRPr>
          </a:p>
        </p:txBody>
      </p:sp>
      <p:sp>
        <p:nvSpPr>
          <p:cNvPr id="24" name="椭圆 23"/>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3" name="矩形 12"/>
          <p:cNvSpPr/>
          <p:nvPr/>
        </p:nvSpPr>
        <p:spPr>
          <a:xfrm>
            <a:off x="452232" y="1493321"/>
            <a:ext cx="3469319" cy="338554"/>
          </a:xfrm>
          <a:prstGeom prst="rect">
            <a:avLst/>
          </a:prstGeom>
          <a:solidFill>
            <a:srgbClr val="3D89BC"/>
          </a:solidFill>
        </p:spPr>
        <p:txBody>
          <a:bodyPr wrap="square">
            <a:spAutoFit/>
          </a:bodyPr>
          <a:lstStyle/>
          <a:p>
            <a:r>
              <a:rPr lang="en-US" altLang="zh-CN" sz="1600" b="1" dirty="0">
                <a:solidFill>
                  <a:schemeClr val="bg1"/>
                </a:solidFill>
              </a:rPr>
              <a:t>3</a:t>
            </a:r>
            <a:r>
              <a:rPr lang="zh-CN" altLang="zh-CN" sz="1600" b="1" dirty="0">
                <a:solidFill>
                  <a:schemeClr val="bg1"/>
                </a:solidFill>
              </a:rPr>
              <a:t>．数据挖掘在信息安全中的应用</a:t>
            </a:r>
            <a:endParaRPr lang="zh-CN" altLang="zh-CN" sz="1600" b="1" dirty="0">
              <a:solidFill>
                <a:schemeClr val="bg1"/>
              </a:solidFill>
            </a:endParaRPr>
          </a:p>
        </p:txBody>
      </p:sp>
      <p:sp>
        <p:nvSpPr>
          <p:cNvPr id="15" name="矩形 14"/>
          <p:cNvSpPr/>
          <p:nvPr/>
        </p:nvSpPr>
        <p:spPr>
          <a:xfrm>
            <a:off x="452231" y="3399013"/>
            <a:ext cx="3469319" cy="338554"/>
          </a:xfrm>
          <a:prstGeom prst="rect">
            <a:avLst/>
          </a:prstGeom>
          <a:solidFill>
            <a:srgbClr val="3D89BC"/>
          </a:solidFill>
        </p:spPr>
        <p:txBody>
          <a:bodyPr wrap="square">
            <a:spAutoFit/>
          </a:bodyPr>
          <a:lstStyle/>
          <a:p>
            <a:r>
              <a:rPr lang="en-US" altLang="zh-CN" sz="1600" b="1" dirty="0">
                <a:solidFill>
                  <a:schemeClr val="bg1"/>
                </a:solidFill>
              </a:rPr>
              <a:t>4</a:t>
            </a:r>
            <a:r>
              <a:rPr lang="zh-CN" altLang="zh-CN" sz="1600" b="1" dirty="0">
                <a:solidFill>
                  <a:schemeClr val="bg1"/>
                </a:solidFill>
              </a:rPr>
              <a:t>．数据挖掘在科学探索中的应用</a:t>
            </a:r>
            <a:endParaRPr lang="zh-CN" altLang="zh-CN" sz="1600" b="1" dirty="0">
              <a:solidFill>
                <a:schemeClr val="bg1"/>
              </a:solidFill>
            </a:endParaRPr>
          </a:p>
        </p:txBody>
      </p:sp>
      <p:sp>
        <p:nvSpPr>
          <p:cNvPr id="12" name="矩形 11"/>
          <p:cNvSpPr/>
          <p:nvPr/>
        </p:nvSpPr>
        <p:spPr>
          <a:xfrm>
            <a:off x="452231" y="2034062"/>
            <a:ext cx="7972051" cy="954107"/>
          </a:xfrm>
          <a:prstGeom prst="rect">
            <a:avLst/>
          </a:prstGeom>
        </p:spPr>
        <p:txBody>
          <a:bodyPr wrap="square">
            <a:spAutoFit/>
          </a:bodyPr>
          <a:lstStyle/>
          <a:p>
            <a:r>
              <a:rPr lang="zh-CN" altLang="zh-CN" sz="1400" dirty="0" smtClean="0"/>
              <a:t>利用</a:t>
            </a:r>
            <a:r>
              <a:rPr lang="zh-CN" altLang="zh-CN" sz="1400" dirty="0"/>
              <a:t>机器学习与数据挖掘等前沿技术与处理方法对入侵检测的数据进行自动分析，提取出尽可能多的隐藏安全信息，从中抽象出与安全有关的数据特征，从而能够发现未知的入侵行为。数据挖掘技术可以建立一种具备自适应性、自动的、系统与良好扩展性的入侵检测系统，能够解决传统入侵检测系统适应性与扩展性较差的弱点，大幅度提高入侵检测系统的检测与响应的</a:t>
            </a:r>
            <a:r>
              <a:rPr lang="zh-CN" altLang="zh-CN" sz="1400" dirty="0" smtClean="0"/>
              <a:t>效能</a:t>
            </a:r>
            <a:r>
              <a:rPr lang="zh-CN" altLang="en-US" sz="1400" dirty="0" smtClean="0"/>
              <a:t>。</a:t>
            </a:r>
            <a:endParaRPr lang="zh-CN" altLang="zh-CN" sz="1400" dirty="0"/>
          </a:p>
        </p:txBody>
      </p:sp>
      <p:grpSp>
        <p:nvGrpSpPr>
          <p:cNvPr id="20" name="组合 19"/>
          <p:cNvGrpSpPr/>
          <p:nvPr/>
        </p:nvGrpSpPr>
        <p:grpSpPr>
          <a:xfrm>
            <a:off x="452234" y="3908935"/>
            <a:ext cx="7972050" cy="1600438"/>
            <a:chOff x="452234" y="3908935"/>
            <a:chExt cx="7972050" cy="1600438"/>
          </a:xfrm>
        </p:grpSpPr>
        <p:sp>
          <p:nvSpPr>
            <p:cNvPr id="16" name="矩形 15"/>
            <p:cNvSpPr/>
            <p:nvPr/>
          </p:nvSpPr>
          <p:spPr>
            <a:xfrm>
              <a:off x="452234" y="3908935"/>
              <a:ext cx="7972050" cy="1600438"/>
            </a:xfrm>
            <a:prstGeom prst="rect">
              <a:avLst/>
            </a:prstGeom>
          </p:spPr>
          <p:txBody>
            <a:bodyPr wrap="square">
              <a:spAutoFit/>
            </a:bodyPr>
            <a:lstStyle/>
            <a:p>
              <a:r>
                <a:rPr lang="zh-CN" altLang="zh-CN" sz="1400" dirty="0"/>
                <a:t>近年来，数据挖掘技术已经开始逐步应用到科学探索研究</a:t>
              </a:r>
              <a:r>
                <a:rPr lang="zh-CN" altLang="zh-CN" sz="1400" dirty="0" smtClean="0"/>
                <a:t>中</a:t>
              </a:r>
              <a:r>
                <a:rPr lang="zh-CN" altLang="en-US" sz="1400" dirty="0" smtClean="0"/>
                <a:t>。</a:t>
              </a:r>
              <a:r>
                <a:rPr lang="zh-CN" altLang="zh-CN" sz="1400" dirty="0" smtClean="0"/>
                <a:t>例如</a:t>
              </a:r>
              <a:r>
                <a:rPr lang="zh-CN" altLang="zh-CN" sz="1400" dirty="0"/>
                <a:t>，在生物学领域数据挖掘主要应用在分子生物学与基因工程的研究</a:t>
              </a:r>
              <a:r>
                <a:rPr lang="zh-CN" altLang="zh-CN" sz="1400" dirty="0" smtClean="0"/>
                <a:t>。</a:t>
              </a:r>
              <a:endParaRPr lang="en-US" altLang="zh-CN" sz="1400" dirty="0" smtClean="0"/>
            </a:p>
            <a:p>
              <a:endParaRPr lang="en-US" altLang="zh-CN" sz="1400" dirty="0" smtClean="0"/>
            </a:p>
            <a:p>
              <a:r>
                <a:rPr lang="en-US" altLang="zh-CN" sz="1400" dirty="0" smtClean="0"/>
                <a:t>      </a:t>
              </a:r>
              <a:r>
                <a:rPr lang="zh-CN" altLang="zh-CN" sz="1400" dirty="0" smtClean="0"/>
                <a:t>使用</a:t>
              </a:r>
              <a:r>
                <a:rPr lang="zh-CN" altLang="zh-CN" sz="1400" dirty="0"/>
                <a:t>概率论模型对蛋白质序列进行多序列联配</a:t>
              </a:r>
              <a:r>
                <a:rPr lang="zh-CN" altLang="zh-CN" sz="1400" dirty="0" smtClean="0"/>
                <a:t>建模</a:t>
              </a:r>
              <a:r>
                <a:rPr lang="zh-CN" altLang="en-US" sz="1400" dirty="0" smtClean="0"/>
                <a:t>；</a:t>
              </a:r>
              <a:endParaRPr lang="en-US" altLang="zh-CN" sz="1400" dirty="0" smtClean="0"/>
            </a:p>
            <a:p>
              <a:r>
                <a:rPr lang="en-US" altLang="zh-CN" sz="1400" dirty="0" smtClean="0"/>
                <a:t>      </a:t>
              </a:r>
              <a:r>
                <a:rPr lang="zh-CN" altLang="zh-CN" sz="1400" dirty="0" smtClean="0"/>
                <a:t>特定</a:t>
              </a:r>
              <a:r>
                <a:rPr lang="zh-CN" altLang="zh-CN" sz="1400" dirty="0"/>
                <a:t>数据挖掘</a:t>
              </a:r>
              <a:r>
                <a:rPr lang="zh-CN" altLang="zh-CN" sz="1400" dirty="0" smtClean="0"/>
                <a:t>技术</a:t>
              </a:r>
              <a:r>
                <a:rPr lang="zh-CN" altLang="en-US" sz="1400" dirty="0" smtClean="0"/>
                <a:t>研究</a:t>
              </a:r>
              <a:r>
                <a:rPr lang="zh-CN" altLang="zh-CN" sz="1400" dirty="0" smtClean="0"/>
                <a:t>基因</a:t>
              </a:r>
              <a:r>
                <a:rPr lang="zh-CN" altLang="zh-CN" sz="1400" dirty="0"/>
                <a:t>数据库</a:t>
              </a:r>
              <a:r>
                <a:rPr lang="zh-CN" altLang="zh-CN" sz="1400" dirty="0" smtClean="0"/>
                <a:t>搜索技术</a:t>
              </a:r>
              <a:r>
                <a:rPr lang="zh-CN" altLang="en-US" sz="1400" dirty="0" smtClean="0"/>
                <a:t>；</a:t>
              </a:r>
              <a:endParaRPr lang="en-US" altLang="zh-CN" sz="1400" dirty="0" smtClean="0"/>
            </a:p>
            <a:p>
              <a:r>
                <a:rPr lang="en-US" altLang="zh-CN" sz="1400" dirty="0" smtClean="0"/>
                <a:t>      </a:t>
              </a:r>
              <a:r>
                <a:rPr lang="zh-CN" altLang="zh-CN" sz="1400" dirty="0" smtClean="0"/>
                <a:t>在</a:t>
              </a:r>
              <a:r>
                <a:rPr lang="zh-CN" altLang="zh-CN" sz="1400" dirty="0"/>
                <a:t>被认为是人类征服顽疾的最有前途的攻关课题“</a:t>
              </a:r>
              <a:r>
                <a:rPr lang="en-US" altLang="zh-CN" sz="1400" dirty="0"/>
                <a:t>DNA</a:t>
              </a:r>
              <a:r>
                <a:rPr lang="zh-CN" altLang="zh-CN" sz="1400" dirty="0"/>
                <a:t>序列分析”过程中，由于</a:t>
              </a:r>
              <a:r>
                <a:rPr lang="en-US" altLang="zh-CN" sz="1400" dirty="0"/>
                <a:t>DNA</a:t>
              </a:r>
              <a:r>
                <a:rPr lang="zh-CN" altLang="zh-CN" sz="1400" dirty="0"/>
                <a:t>序列的</a:t>
              </a:r>
              <a:r>
                <a:rPr lang="zh-CN" altLang="zh-CN" sz="1400" dirty="0" smtClean="0"/>
                <a:t>构</a:t>
              </a:r>
              <a:endParaRPr lang="en-US" altLang="zh-CN" sz="1400" dirty="0" smtClean="0"/>
            </a:p>
            <a:p>
              <a:r>
                <a:rPr lang="en-US" altLang="zh-CN" sz="1400" dirty="0"/>
                <a:t> </a:t>
              </a:r>
              <a:r>
                <a:rPr lang="en-US" altLang="zh-CN" sz="1400" dirty="0" smtClean="0"/>
                <a:t>     </a:t>
              </a:r>
              <a:r>
                <a:rPr lang="zh-CN" altLang="zh-CN" sz="1400" dirty="0" smtClean="0"/>
                <a:t>成</a:t>
              </a:r>
              <a:r>
                <a:rPr lang="zh-CN" altLang="zh-CN" sz="1400" dirty="0"/>
                <a:t>多种多样，数据挖掘技术的应用可以为发现疾病蕴藏的基因排列信息提供新方法。</a:t>
              </a:r>
              <a:endParaRPr lang="zh-CN" altLang="en-US" sz="1400" dirty="0"/>
            </a:p>
          </p:txBody>
        </p:sp>
        <p:sp>
          <p:nvSpPr>
            <p:cNvPr id="17" name="椭圆 16"/>
            <p:cNvSpPr/>
            <p:nvPr/>
          </p:nvSpPr>
          <p:spPr>
            <a:xfrm>
              <a:off x="631596" y="4637988"/>
              <a:ext cx="103695" cy="10369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31596" y="4854805"/>
              <a:ext cx="103695" cy="10369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31596" y="5071621"/>
              <a:ext cx="103695" cy="103695"/>
            </a:xfrm>
            <a:prstGeom prst="ellipse">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60006"/>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30 CuadroTexto"/>
          <p:cNvSpPr txBox="1"/>
          <p:nvPr/>
        </p:nvSpPr>
        <p:spPr>
          <a:xfrm>
            <a:off x="4467225" y="6271118"/>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23" name="31 CuadroTexto"/>
          <p:cNvSpPr txBox="1"/>
          <p:nvPr/>
        </p:nvSpPr>
        <p:spPr>
          <a:xfrm>
            <a:off x="4729199" y="6276588"/>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2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10806"/>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10806"/>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灯片编号占位符 5"/>
          <p:cNvSpPr txBox="1"/>
          <p:nvPr/>
        </p:nvSpPr>
        <p:spPr>
          <a:xfrm>
            <a:off x="2402285" y="6232224"/>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29" name="文本框 40"/>
          <p:cNvSpPr txBox="1"/>
          <p:nvPr/>
        </p:nvSpPr>
        <p:spPr>
          <a:xfrm>
            <a:off x="399253" y="828381"/>
            <a:ext cx="2659702" cy="369332"/>
          </a:xfrm>
          <a:prstGeom prst="rect">
            <a:avLst/>
          </a:prstGeom>
          <a:noFill/>
        </p:spPr>
        <p:txBody>
          <a:bodyPr wrap="none" rtlCol="0">
            <a:spAutoFit/>
          </a:bodyPr>
          <a:lstStyle/>
          <a:p>
            <a:r>
              <a:rPr lang="en-US" altLang="zh-CN" b="1" dirty="0" smtClean="0">
                <a:solidFill>
                  <a:srgbClr val="3D89BC"/>
                </a:solidFill>
              </a:rPr>
              <a:t>3.1.3 </a:t>
            </a:r>
            <a:r>
              <a:rPr lang="zh-CN" altLang="en-US" b="1" dirty="0" smtClean="0">
                <a:solidFill>
                  <a:srgbClr val="3D89BC"/>
                </a:solidFill>
              </a:rPr>
              <a:t>数据挖掘应用场景</a:t>
            </a:r>
            <a:endParaRPr lang="zh-CN" altLang="zh-CN" b="1" dirty="0">
              <a:solidFill>
                <a:srgbClr val="3D89BC"/>
              </a:solidFill>
            </a:endParaRPr>
          </a:p>
        </p:txBody>
      </p:sp>
      <p:sp>
        <p:nvSpPr>
          <p:cNvPr id="30" name="椭圆 29"/>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p:cNvSpPr/>
          <p:nvPr/>
        </p:nvSpPr>
        <p:spPr>
          <a:xfrm>
            <a:off x="2800231" y="2361414"/>
            <a:ext cx="5595772" cy="49490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0" name="矩形 59"/>
          <p:cNvSpPr/>
          <p:nvPr/>
        </p:nvSpPr>
        <p:spPr>
          <a:xfrm>
            <a:off x="2800231" y="3134412"/>
            <a:ext cx="5595772" cy="49490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1" name="矩形 60"/>
          <p:cNvSpPr/>
          <p:nvPr/>
        </p:nvSpPr>
        <p:spPr>
          <a:xfrm>
            <a:off x="2800231" y="3954544"/>
            <a:ext cx="5595772" cy="49490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2" name="矩形 61"/>
          <p:cNvSpPr/>
          <p:nvPr/>
        </p:nvSpPr>
        <p:spPr>
          <a:xfrm>
            <a:off x="2800231" y="4680408"/>
            <a:ext cx="5595772" cy="49490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63" name="矩形 62"/>
          <p:cNvSpPr/>
          <p:nvPr/>
        </p:nvSpPr>
        <p:spPr>
          <a:xfrm>
            <a:off x="2800231" y="5387418"/>
            <a:ext cx="5595772" cy="494908"/>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 name="矩形 1"/>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3" name="矩形 2"/>
          <p:cNvSpPr/>
          <p:nvPr/>
        </p:nvSpPr>
        <p:spPr>
          <a:xfrm>
            <a:off x="0" y="6669360"/>
            <a:ext cx="9144000" cy="18864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1" y="-2439"/>
            <a:ext cx="9145786" cy="718410"/>
            <a:chOff x="-1" y="190175"/>
            <a:chExt cx="9145786" cy="525795"/>
          </a:xfrm>
        </p:grpSpPr>
        <p:sp>
          <p:nvSpPr>
            <p:cNvPr id="5" name="任意多边形 4"/>
            <p:cNvSpPr/>
            <p:nvPr/>
          </p:nvSpPr>
          <p:spPr>
            <a:xfrm>
              <a:off x="1" y="190175"/>
              <a:ext cx="9143999" cy="490975"/>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6" name="任意多边形 5"/>
            <p:cNvSpPr/>
            <p:nvPr/>
          </p:nvSpPr>
          <p:spPr>
            <a:xfrm>
              <a:off x="-1" y="191961"/>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7" name="任意多边形 6"/>
            <p:cNvSpPr/>
            <p:nvPr/>
          </p:nvSpPr>
          <p:spPr>
            <a:xfrm>
              <a:off x="6231369" y="228409"/>
              <a:ext cx="2914416" cy="485775"/>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8" name="文本框 6"/>
          <p:cNvSpPr txBox="1"/>
          <p:nvPr/>
        </p:nvSpPr>
        <p:spPr>
          <a:xfrm>
            <a:off x="452232" y="173917"/>
            <a:ext cx="2470548" cy="415498"/>
          </a:xfrm>
          <a:prstGeom prst="rect">
            <a:avLst/>
          </a:prstGeom>
          <a:noFill/>
        </p:spPr>
        <p:txBody>
          <a:bodyPr wrap="none" rtlCol="0">
            <a:spAutoFit/>
          </a:bodyPr>
          <a:lstStyle/>
          <a:p>
            <a:r>
              <a:rPr lang="en-US" altLang="zh-CN" sz="2100" b="1" spc="225" dirty="0" smtClean="0">
                <a:solidFill>
                  <a:prstClr val="white"/>
                </a:solidFill>
              </a:rPr>
              <a:t>3.1</a:t>
            </a:r>
            <a:r>
              <a:rPr lang="zh-CN" altLang="en-US" sz="2100" b="1" spc="225" dirty="0" smtClean="0">
                <a:solidFill>
                  <a:prstClr val="white"/>
                </a:solidFill>
              </a:rPr>
              <a:t>数据挖掘概述</a:t>
            </a:r>
            <a:endParaRPr lang="zh-CN" altLang="en-US" sz="2100" b="1" spc="225" dirty="0">
              <a:solidFill>
                <a:prstClr val="white"/>
              </a:solidFill>
            </a:endParaRPr>
          </a:p>
        </p:txBody>
      </p:sp>
      <p:sp>
        <p:nvSpPr>
          <p:cNvPr id="9" name="Freeform 172"/>
          <p:cNvSpPr>
            <a:spLocks noEditPoints="1"/>
          </p:cNvSpPr>
          <p:nvPr/>
        </p:nvSpPr>
        <p:spPr bwMode="auto">
          <a:xfrm>
            <a:off x="114106" y="218902"/>
            <a:ext cx="328601" cy="325528"/>
          </a:xfrm>
          <a:custGeom>
            <a:avLst/>
            <a:gdLst>
              <a:gd name="T0" fmla="*/ 22 w 45"/>
              <a:gd name="T1" fmla="*/ 0 h 45"/>
              <a:gd name="T2" fmla="*/ 0 w 45"/>
              <a:gd name="T3" fmla="*/ 22 h 45"/>
              <a:gd name="T4" fmla="*/ 22 w 45"/>
              <a:gd name="T5" fmla="*/ 45 h 45"/>
              <a:gd name="T6" fmla="*/ 45 w 45"/>
              <a:gd name="T7" fmla="*/ 22 h 45"/>
              <a:gd name="T8" fmla="*/ 22 w 45"/>
              <a:gd name="T9" fmla="*/ 0 h 45"/>
              <a:gd name="T10" fmla="*/ 42 w 45"/>
              <a:gd name="T11" fmla="*/ 22 h 45"/>
              <a:gd name="T12" fmla="*/ 38 w 45"/>
              <a:gd name="T13" fmla="*/ 34 h 45"/>
              <a:gd name="T14" fmla="*/ 37 w 45"/>
              <a:gd name="T15" fmla="*/ 31 h 45"/>
              <a:gd name="T16" fmla="*/ 38 w 45"/>
              <a:gd name="T17" fmla="*/ 24 h 45"/>
              <a:gd name="T18" fmla="*/ 35 w 45"/>
              <a:gd name="T19" fmla="*/ 19 h 45"/>
              <a:gd name="T20" fmla="*/ 30 w 45"/>
              <a:gd name="T21" fmla="*/ 16 h 45"/>
              <a:gd name="T22" fmla="*/ 33 w 45"/>
              <a:gd name="T23" fmla="*/ 8 h 45"/>
              <a:gd name="T24" fmla="*/ 28 w 45"/>
              <a:gd name="T25" fmla="*/ 6 h 45"/>
              <a:gd name="T26" fmla="*/ 29 w 45"/>
              <a:gd name="T27" fmla="*/ 4 h 45"/>
              <a:gd name="T28" fmla="*/ 42 w 45"/>
              <a:gd name="T29" fmla="*/ 22 h 45"/>
              <a:gd name="T30" fmla="*/ 20 w 45"/>
              <a:gd name="T31" fmla="*/ 3 h 45"/>
              <a:gd name="T32" fmla="*/ 17 w 45"/>
              <a:gd name="T33" fmla="*/ 5 h 45"/>
              <a:gd name="T34" fmla="*/ 14 w 45"/>
              <a:gd name="T35" fmla="*/ 8 h 45"/>
              <a:gd name="T36" fmla="*/ 11 w 45"/>
              <a:gd name="T37" fmla="*/ 12 h 45"/>
              <a:gd name="T38" fmla="*/ 13 w 45"/>
              <a:gd name="T39" fmla="*/ 14 h 45"/>
              <a:gd name="T40" fmla="*/ 16 w 45"/>
              <a:gd name="T41" fmla="*/ 15 h 45"/>
              <a:gd name="T42" fmla="*/ 23 w 45"/>
              <a:gd name="T43" fmla="*/ 22 h 45"/>
              <a:gd name="T44" fmla="*/ 18 w 45"/>
              <a:gd name="T45" fmla="*/ 28 h 45"/>
              <a:gd name="T46" fmla="*/ 17 w 45"/>
              <a:gd name="T47" fmla="*/ 31 h 45"/>
              <a:gd name="T48" fmla="*/ 17 w 45"/>
              <a:gd name="T49" fmla="*/ 37 h 45"/>
              <a:gd name="T50" fmla="*/ 13 w 45"/>
              <a:gd name="T51" fmla="*/ 32 h 45"/>
              <a:gd name="T52" fmla="*/ 12 w 45"/>
              <a:gd name="T53" fmla="*/ 27 h 45"/>
              <a:gd name="T54" fmla="*/ 8 w 45"/>
              <a:gd name="T55" fmla="*/ 22 h 45"/>
              <a:gd name="T56" fmla="*/ 10 w 45"/>
              <a:gd name="T57" fmla="*/ 17 h 45"/>
              <a:gd name="T58" fmla="*/ 5 w 45"/>
              <a:gd name="T59" fmla="*/ 16 h 45"/>
              <a:gd name="T60" fmla="*/ 20 w 45"/>
              <a:gd name="T61" fmla="*/ 3 h 45"/>
              <a:gd name="T62" fmla="*/ 16 w 45"/>
              <a:gd name="T63" fmla="*/ 41 h 45"/>
              <a:gd name="T64" fmla="*/ 19 w 45"/>
              <a:gd name="T65" fmla="*/ 39 h 45"/>
              <a:gd name="T66" fmla="*/ 22 w 45"/>
              <a:gd name="T67" fmla="*/ 38 h 45"/>
              <a:gd name="T68" fmla="*/ 28 w 45"/>
              <a:gd name="T69" fmla="*/ 37 h 45"/>
              <a:gd name="T70" fmla="*/ 33 w 45"/>
              <a:gd name="T71" fmla="*/ 38 h 45"/>
              <a:gd name="T72" fmla="*/ 22 w 45"/>
              <a:gd name="T73" fmla="*/ 42 h 45"/>
              <a:gd name="T74" fmla="*/ 16 w 45"/>
              <a:gd name="T7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22" y="0"/>
                </a:moveTo>
                <a:cubicBezTo>
                  <a:pt x="10" y="0"/>
                  <a:pt x="0" y="10"/>
                  <a:pt x="0" y="22"/>
                </a:cubicBezTo>
                <a:cubicBezTo>
                  <a:pt x="0" y="35"/>
                  <a:pt x="10" y="45"/>
                  <a:pt x="22" y="45"/>
                </a:cubicBezTo>
                <a:cubicBezTo>
                  <a:pt x="35" y="45"/>
                  <a:pt x="45" y="35"/>
                  <a:pt x="45" y="22"/>
                </a:cubicBezTo>
                <a:cubicBezTo>
                  <a:pt x="45" y="10"/>
                  <a:pt x="35" y="0"/>
                  <a:pt x="22" y="0"/>
                </a:cubicBezTo>
                <a:close/>
                <a:moveTo>
                  <a:pt x="42" y="22"/>
                </a:moveTo>
                <a:cubicBezTo>
                  <a:pt x="42" y="27"/>
                  <a:pt x="40" y="31"/>
                  <a:pt x="38" y="34"/>
                </a:cubicBezTo>
                <a:cubicBezTo>
                  <a:pt x="37" y="34"/>
                  <a:pt x="36" y="32"/>
                  <a:pt x="37" y="31"/>
                </a:cubicBezTo>
                <a:cubicBezTo>
                  <a:pt x="38" y="29"/>
                  <a:pt x="38" y="25"/>
                  <a:pt x="38" y="24"/>
                </a:cubicBezTo>
                <a:cubicBezTo>
                  <a:pt x="38" y="23"/>
                  <a:pt x="37" y="19"/>
                  <a:pt x="35" y="19"/>
                </a:cubicBezTo>
                <a:cubicBezTo>
                  <a:pt x="33" y="19"/>
                  <a:pt x="32" y="19"/>
                  <a:pt x="30" y="16"/>
                </a:cubicBezTo>
                <a:cubicBezTo>
                  <a:pt x="28" y="11"/>
                  <a:pt x="35" y="10"/>
                  <a:pt x="33" y="8"/>
                </a:cubicBezTo>
                <a:cubicBezTo>
                  <a:pt x="32" y="7"/>
                  <a:pt x="28" y="11"/>
                  <a:pt x="28" y="6"/>
                </a:cubicBezTo>
                <a:cubicBezTo>
                  <a:pt x="28" y="5"/>
                  <a:pt x="28" y="5"/>
                  <a:pt x="29" y="4"/>
                </a:cubicBezTo>
                <a:cubicBezTo>
                  <a:pt x="36" y="7"/>
                  <a:pt x="42" y="14"/>
                  <a:pt x="42" y="22"/>
                </a:cubicBezTo>
                <a:close/>
                <a:moveTo>
                  <a:pt x="20" y="3"/>
                </a:moveTo>
                <a:cubicBezTo>
                  <a:pt x="19" y="4"/>
                  <a:pt x="18" y="5"/>
                  <a:pt x="17" y="5"/>
                </a:cubicBezTo>
                <a:cubicBezTo>
                  <a:pt x="16" y="7"/>
                  <a:pt x="15" y="7"/>
                  <a:pt x="14" y="8"/>
                </a:cubicBezTo>
                <a:cubicBezTo>
                  <a:pt x="13" y="9"/>
                  <a:pt x="11" y="11"/>
                  <a:pt x="11" y="12"/>
                </a:cubicBezTo>
                <a:cubicBezTo>
                  <a:pt x="11" y="13"/>
                  <a:pt x="12" y="15"/>
                  <a:pt x="13" y="14"/>
                </a:cubicBezTo>
                <a:cubicBezTo>
                  <a:pt x="13" y="14"/>
                  <a:pt x="15" y="14"/>
                  <a:pt x="16" y="15"/>
                </a:cubicBezTo>
                <a:cubicBezTo>
                  <a:pt x="18" y="15"/>
                  <a:pt x="26" y="15"/>
                  <a:pt x="23" y="22"/>
                </a:cubicBezTo>
                <a:cubicBezTo>
                  <a:pt x="22" y="24"/>
                  <a:pt x="19" y="24"/>
                  <a:pt x="18" y="28"/>
                </a:cubicBezTo>
                <a:cubicBezTo>
                  <a:pt x="18" y="28"/>
                  <a:pt x="17" y="30"/>
                  <a:pt x="17" y="31"/>
                </a:cubicBezTo>
                <a:cubicBezTo>
                  <a:pt x="17" y="32"/>
                  <a:pt x="18" y="37"/>
                  <a:pt x="17" y="37"/>
                </a:cubicBezTo>
                <a:cubicBezTo>
                  <a:pt x="16" y="37"/>
                  <a:pt x="13" y="33"/>
                  <a:pt x="13" y="32"/>
                </a:cubicBezTo>
                <a:cubicBezTo>
                  <a:pt x="13" y="31"/>
                  <a:pt x="12" y="29"/>
                  <a:pt x="12" y="27"/>
                </a:cubicBezTo>
                <a:cubicBezTo>
                  <a:pt x="12" y="25"/>
                  <a:pt x="8" y="25"/>
                  <a:pt x="8" y="22"/>
                </a:cubicBezTo>
                <a:cubicBezTo>
                  <a:pt x="8" y="19"/>
                  <a:pt x="10" y="18"/>
                  <a:pt x="10" y="17"/>
                </a:cubicBezTo>
                <a:cubicBezTo>
                  <a:pt x="9" y="16"/>
                  <a:pt x="6" y="16"/>
                  <a:pt x="5" y="16"/>
                </a:cubicBezTo>
                <a:cubicBezTo>
                  <a:pt x="7" y="9"/>
                  <a:pt x="13" y="4"/>
                  <a:pt x="20" y="3"/>
                </a:cubicBezTo>
                <a:close/>
                <a:moveTo>
                  <a:pt x="16" y="41"/>
                </a:moveTo>
                <a:cubicBezTo>
                  <a:pt x="18" y="40"/>
                  <a:pt x="18" y="39"/>
                  <a:pt x="19" y="39"/>
                </a:cubicBezTo>
                <a:cubicBezTo>
                  <a:pt x="20" y="39"/>
                  <a:pt x="21" y="39"/>
                  <a:pt x="22" y="38"/>
                </a:cubicBezTo>
                <a:cubicBezTo>
                  <a:pt x="23" y="38"/>
                  <a:pt x="26" y="37"/>
                  <a:pt x="28" y="37"/>
                </a:cubicBezTo>
                <a:cubicBezTo>
                  <a:pt x="29" y="37"/>
                  <a:pt x="32" y="37"/>
                  <a:pt x="33" y="38"/>
                </a:cubicBezTo>
                <a:cubicBezTo>
                  <a:pt x="30" y="40"/>
                  <a:pt x="26" y="42"/>
                  <a:pt x="22" y="42"/>
                </a:cubicBezTo>
                <a:cubicBezTo>
                  <a:pt x="20" y="42"/>
                  <a:pt x="18" y="41"/>
                  <a:pt x="16" y="4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1350">
              <a:solidFill>
                <a:prstClr val="black"/>
              </a:solidFill>
            </a:endParaRPr>
          </a:p>
        </p:txBody>
      </p:sp>
      <p:sp>
        <p:nvSpPr>
          <p:cNvPr id="10" name="文本框 27"/>
          <p:cNvSpPr txBox="1"/>
          <p:nvPr/>
        </p:nvSpPr>
        <p:spPr>
          <a:xfrm>
            <a:off x="6630203" y="234392"/>
            <a:ext cx="1794081" cy="300082"/>
          </a:xfrm>
          <a:prstGeom prst="rect">
            <a:avLst/>
          </a:prstGeom>
          <a:noFill/>
        </p:spPr>
        <p:txBody>
          <a:bodyPr wrap="none" rtlCol="0">
            <a:spAutoFit/>
          </a:bodyPr>
          <a:lstStyle/>
          <a:p>
            <a:r>
              <a:rPr lang="zh-CN" altLang="en-US" sz="1350" dirty="0" smtClean="0">
                <a:solidFill>
                  <a:prstClr val="white"/>
                </a:solidFill>
              </a:rPr>
              <a:t>第三章 数据挖掘算法</a:t>
            </a:r>
            <a:endParaRPr lang="zh-CN" altLang="en-US" sz="1350" dirty="0">
              <a:solidFill>
                <a:prstClr val="white"/>
              </a:solidFill>
            </a:endParaRPr>
          </a:p>
        </p:txBody>
      </p:sp>
      <p:sp>
        <p:nvSpPr>
          <p:cNvPr id="11" name="矩形 10"/>
          <p:cNvSpPr/>
          <p:nvPr/>
        </p:nvSpPr>
        <p:spPr>
          <a:xfrm>
            <a:off x="452232" y="1335066"/>
            <a:ext cx="7972052" cy="738664"/>
          </a:xfrm>
          <a:prstGeom prst="rect">
            <a:avLst/>
          </a:prstGeom>
        </p:spPr>
        <p:txBody>
          <a:bodyPr wrap="square">
            <a:spAutoFit/>
          </a:bodyPr>
          <a:lstStyle/>
          <a:p>
            <a:r>
              <a:rPr lang="zh-CN" altLang="zh-CN" sz="1400" dirty="0"/>
              <a:t>根据适用的范围，数据挖掘工具分为两类：专用挖掘工具和通用挖掘工具。专用数据挖掘工具针对某个特定领域的问题提供解决方案，在涉及算法的时候充分考虑数据、需求的特殊性。对任何应用领域，专业的统计研发人员都可以开发特定的数据挖掘工具。</a:t>
            </a:r>
            <a:endParaRPr lang="zh-CN" altLang="en-US" sz="1400" dirty="0"/>
          </a:p>
        </p:txBody>
      </p:sp>
      <p:grpSp>
        <p:nvGrpSpPr>
          <p:cNvPr id="48" name="组合 47"/>
          <p:cNvGrpSpPr/>
          <p:nvPr/>
        </p:nvGrpSpPr>
        <p:grpSpPr>
          <a:xfrm>
            <a:off x="758859" y="2361414"/>
            <a:ext cx="1737804" cy="494907"/>
            <a:chOff x="758859" y="2361414"/>
            <a:chExt cx="1737804" cy="494907"/>
          </a:xfrm>
          <a:solidFill>
            <a:schemeClr val="tx1">
              <a:lumMod val="65000"/>
              <a:lumOff val="35000"/>
            </a:schemeClr>
          </a:solidFill>
        </p:grpSpPr>
        <p:sp>
          <p:nvSpPr>
            <p:cNvPr id="31" name="单圆角矩形 30"/>
            <p:cNvSpPr/>
            <p:nvPr/>
          </p:nvSpPr>
          <p:spPr>
            <a:xfrm rot="16200000">
              <a:off x="1380307" y="1739966"/>
              <a:ext cx="494907" cy="1737804"/>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2" name="矩形 31"/>
            <p:cNvSpPr/>
            <p:nvPr/>
          </p:nvSpPr>
          <p:spPr>
            <a:xfrm>
              <a:off x="995798" y="2439591"/>
              <a:ext cx="1237175" cy="338554"/>
            </a:xfrm>
            <a:prstGeom prst="rect">
              <a:avLst/>
            </a:prstGeom>
            <a:grpFill/>
          </p:spPr>
          <p:txBody>
            <a:bodyPr wrap="square">
              <a:spAutoFit/>
            </a:bodyPr>
            <a:lstStyle/>
            <a:p>
              <a:pPr algn="ctr"/>
              <a:r>
                <a:rPr lang="en-US" altLang="zh-CN" sz="1600" dirty="0" err="1">
                  <a:solidFill>
                    <a:schemeClr val="bg1"/>
                  </a:solidFill>
                </a:rPr>
                <a:t>Weka</a:t>
              </a:r>
              <a:r>
                <a:rPr lang="zh-CN" altLang="zh-CN" sz="1600" dirty="0">
                  <a:solidFill>
                    <a:schemeClr val="bg1"/>
                  </a:solidFill>
                </a:rPr>
                <a:t>软件</a:t>
              </a:r>
              <a:endParaRPr lang="zh-CN" altLang="en-US" sz="1600" dirty="0">
                <a:solidFill>
                  <a:schemeClr val="bg1"/>
                </a:solidFill>
              </a:endParaRPr>
            </a:p>
          </p:txBody>
        </p:sp>
      </p:grpSp>
      <p:grpSp>
        <p:nvGrpSpPr>
          <p:cNvPr id="49" name="组合 48"/>
          <p:cNvGrpSpPr/>
          <p:nvPr/>
        </p:nvGrpSpPr>
        <p:grpSpPr>
          <a:xfrm>
            <a:off x="758859" y="3134412"/>
            <a:ext cx="1737804" cy="494907"/>
            <a:chOff x="758859" y="3134412"/>
            <a:chExt cx="1737804" cy="494907"/>
          </a:xfrm>
          <a:solidFill>
            <a:schemeClr val="tx1">
              <a:lumMod val="65000"/>
              <a:lumOff val="35000"/>
            </a:schemeClr>
          </a:solidFill>
        </p:grpSpPr>
        <p:sp>
          <p:nvSpPr>
            <p:cNvPr id="35" name="单圆角矩形 34"/>
            <p:cNvSpPr/>
            <p:nvPr/>
          </p:nvSpPr>
          <p:spPr>
            <a:xfrm rot="16200000">
              <a:off x="1380307" y="2512964"/>
              <a:ext cx="494907" cy="1737804"/>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6" name="矩形 35"/>
            <p:cNvSpPr/>
            <p:nvPr/>
          </p:nvSpPr>
          <p:spPr>
            <a:xfrm>
              <a:off x="1043374" y="3212589"/>
              <a:ext cx="1136651" cy="338554"/>
            </a:xfrm>
            <a:prstGeom prst="rect">
              <a:avLst/>
            </a:prstGeom>
            <a:grpFill/>
          </p:spPr>
          <p:txBody>
            <a:bodyPr wrap="square">
              <a:spAutoFit/>
            </a:bodyPr>
            <a:lstStyle/>
            <a:p>
              <a:pPr algn="ctr"/>
              <a:r>
                <a:rPr lang="en-US" altLang="zh-CN" sz="1600" dirty="0">
                  <a:solidFill>
                    <a:schemeClr val="bg1"/>
                  </a:solidFill>
                </a:rPr>
                <a:t>SPSS</a:t>
              </a:r>
              <a:r>
                <a:rPr lang="zh-CN" altLang="zh-CN" sz="1600" dirty="0">
                  <a:solidFill>
                    <a:schemeClr val="bg1"/>
                  </a:solidFill>
                </a:rPr>
                <a:t>软件</a:t>
              </a:r>
              <a:endParaRPr lang="zh-CN" altLang="en-US" sz="1600" dirty="0">
                <a:solidFill>
                  <a:schemeClr val="bg1"/>
                </a:solidFill>
              </a:endParaRPr>
            </a:p>
          </p:txBody>
        </p:sp>
      </p:grpSp>
      <p:grpSp>
        <p:nvGrpSpPr>
          <p:cNvPr id="50" name="组合 49"/>
          <p:cNvGrpSpPr/>
          <p:nvPr/>
        </p:nvGrpSpPr>
        <p:grpSpPr>
          <a:xfrm>
            <a:off x="723575" y="3954544"/>
            <a:ext cx="1812341" cy="494907"/>
            <a:chOff x="723575" y="3954544"/>
            <a:chExt cx="1812341" cy="494907"/>
          </a:xfrm>
          <a:solidFill>
            <a:schemeClr val="tx1">
              <a:lumMod val="65000"/>
              <a:lumOff val="35000"/>
            </a:schemeClr>
          </a:solidFill>
        </p:grpSpPr>
        <p:sp>
          <p:nvSpPr>
            <p:cNvPr id="38" name="单圆角矩形 37"/>
            <p:cNvSpPr/>
            <p:nvPr/>
          </p:nvSpPr>
          <p:spPr>
            <a:xfrm rot="16200000">
              <a:off x="1380307" y="3333096"/>
              <a:ext cx="494907" cy="1737804"/>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39" name="矩形 38"/>
            <p:cNvSpPr/>
            <p:nvPr/>
          </p:nvSpPr>
          <p:spPr>
            <a:xfrm>
              <a:off x="723575" y="4032721"/>
              <a:ext cx="1812341" cy="338554"/>
            </a:xfrm>
            <a:prstGeom prst="rect">
              <a:avLst/>
            </a:prstGeom>
            <a:noFill/>
          </p:spPr>
          <p:txBody>
            <a:bodyPr wrap="square">
              <a:spAutoFit/>
            </a:bodyPr>
            <a:lstStyle/>
            <a:p>
              <a:pPr algn="ctr"/>
              <a:r>
                <a:rPr lang="en-US" altLang="zh-CN" sz="1600" dirty="0">
                  <a:solidFill>
                    <a:schemeClr val="bg1"/>
                  </a:solidFill>
                </a:rPr>
                <a:t>Clementine</a:t>
              </a:r>
              <a:r>
                <a:rPr lang="zh-CN" altLang="zh-CN" sz="1600" dirty="0">
                  <a:solidFill>
                    <a:schemeClr val="bg1"/>
                  </a:solidFill>
                </a:rPr>
                <a:t>软件</a:t>
              </a:r>
              <a:endParaRPr lang="zh-CN" altLang="en-US" sz="1600" dirty="0">
                <a:solidFill>
                  <a:schemeClr val="bg1"/>
                </a:solidFill>
              </a:endParaRPr>
            </a:p>
          </p:txBody>
        </p:sp>
      </p:grpSp>
      <p:grpSp>
        <p:nvGrpSpPr>
          <p:cNvPr id="51" name="组合 50"/>
          <p:cNvGrpSpPr/>
          <p:nvPr/>
        </p:nvGrpSpPr>
        <p:grpSpPr>
          <a:xfrm>
            <a:off x="712356" y="4680408"/>
            <a:ext cx="1836049" cy="494907"/>
            <a:chOff x="712356" y="4680408"/>
            <a:chExt cx="1836049" cy="494907"/>
          </a:xfrm>
          <a:solidFill>
            <a:schemeClr val="tx1">
              <a:lumMod val="65000"/>
              <a:lumOff val="35000"/>
            </a:schemeClr>
          </a:solidFill>
        </p:grpSpPr>
        <p:sp>
          <p:nvSpPr>
            <p:cNvPr id="41" name="单圆角矩形 40"/>
            <p:cNvSpPr/>
            <p:nvPr/>
          </p:nvSpPr>
          <p:spPr>
            <a:xfrm rot="16200000">
              <a:off x="1380307" y="4058960"/>
              <a:ext cx="494907" cy="1737804"/>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ndParaRPr>
            </a:p>
          </p:txBody>
        </p:sp>
        <p:sp>
          <p:nvSpPr>
            <p:cNvPr id="42" name="矩形 41"/>
            <p:cNvSpPr/>
            <p:nvPr/>
          </p:nvSpPr>
          <p:spPr>
            <a:xfrm>
              <a:off x="712356" y="4758585"/>
              <a:ext cx="1836049" cy="338554"/>
            </a:xfrm>
            <a:prstGeom prst="rect">
              <a:avLst/>
            </a:prstGeom>
            <a:noFill/>
          </p:spPr>
          <p:txBody>
            <a:bodyPr wrap="square">
              <a:spAutoFit/>
            </a:bodyPr>
            <a:lstStyle/>
            <a:p>
              <a:pPr algn="ctr"/>
              <a:r>
                <a:rPr lang="en-US" altLang="zh-CN" sz="1600" dirty="0" err="1">
                  <a:solidFill>
                    <a:schemeClr val="bg1"/>
                  </a:solidFill>
                </a:rPr>
                <a:t>RapidMiner</a:t>
              </a:r>
              <a:r>
                <a:rPr lang="zh-CN" altLang="zh-CN" sz="1600" dirty="0">
                  <a:solidFill>
                    <a:schemeClr val="bg1"/>
                  </a:solidFill>
                </a:rPr>
                <a:t>软件</a:t>
              </a:r>
              <a:endParaRPr lang="zh-CN" altLang="en-US" sz="1600" dirty="0">
                <a:solidFill>
                  <a:schemeClr val="bg1"/>
                </a:solidFill>
              </a:endParaRPr>
            </a:p>
          </p:txBody>
        </p:sp>
      </p:grpSp>
      <p:grpSp>
        <p:nvGrpSpPr>
          <p:cNvPr id="52" name="组合 51"/>
          <p:cNvGrpSpPr/>
          <p:nvPr/>
        </p:nvGrpSpPr>
        <p:grpSpPr>
          <a:xfrm>
            <a:off x="668274" y="5387418"/>
            <a:ext cx="1929190" cy="494907"/>
            <a:chOff x="668274" y="5387418"/>
            <a:chExt cx="1929190" cy="494907"/>
          </a:xfrm>
          <a:solidFill>
            <a:schemeClr val="tx1">
              <a:lumMod val="65000"/>
              <a:lumOff val="35000"/>
            </a:schemeClr>
          </a:solidFill>
        </p:grpSpPr>
        <p:sp>
          <p:nvSpPr>
            <p:cNvPr id="44" name="单圆角矩形 43"/>
            <p:cNvSpPr/>
            <p:nvPr/>
          </p:nvSpPr>
          <p:spPr>
            <a:xfrm rot="16200000">
              <a:off x="1380307" y="4765970"/>
              <a:ext cx="494907" cy="1737804"/>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矩形 44"/>
            <p:cNvSpPr/>
            <p:nvPr/>
          </p:nvSpPr>
          <p:spPr>
            <a:xfrm>
              <a:off x="668274" y="5465595"/>
              <a:ext cx="1929190" cy="338554"/>
            </a:xfrm>
            <a:prstGeom prst="rect">
              <a:avLst/>
            </a:prstGeom>
            <a:noFill/>
          </p:spPr>
          <p:txBody>
            <a:bodyPr wrap="square">
              <a:spAutoFit/>
            </a:bodyPr>
            <a:lstStyle/>
            <a:p>
              <a:pPr algn="ctr"/>
              <a:r>
                <a:rPr lang="zh-CN" altLang="zh-CN" sz="1600" dirty="0">
                  <a:solidFill>
                    <a:schemeClr val="bg1"/>
                  </a:solidFill>
                </a:rPr>
                <a:t>其他数据挖掘软件</a:t>
              </a:r>
              <a:endParaRPr lang="zh-CN" altLang="en-US" sz="1600" dirty="0">
                <a:solidFill>
                  <a:schemeClr val="bg1"/>
                </a:solidFill>
              </a:endParaRPr>
            </a:p>
          </p:txBody>
        </p:sp>
      </p:grpSp>
      <p:sp>
        <p:nvSpPr>
          <p:cNvPr id="53" name="矩形 52"/>
          <p:cNvSpPr/>
          <p:nvPr/>
        </p:nvSpPr>
        <p:spPr>
          <a:xfrm>
            <a:off x="2828512" y="3151033"/>
            <a:ext cx="5501504" cy="461665"/>
          </a:xfrm>
          <a:prstGeom prst="rect">
            <a:avLst/>
          </a:prstGeom>
        </p:spPr>
        <p:txBody>
          <a:bodyPr wrap="square">
            <a:spAutoFit/>
          </a:bodyPr>
          <a:lstStyle/>
          <a:p>
            <a:r>
              <a:rPr lang="en-US" altLang="zh-CN" sz="1200" dirty="0">
                <a:solidFill>
                  <a:schemeClr val="bg1"/>
                </a:solidFill>
              </a:rPr>
              <a:t>SPSS</a:t>
            </a:r>
            <a:r>
              <a:rPr lang="zh-CN" altLang="zh-CN" sz="1200" dirty="0">
                <a:solidFill>
                  <a:schemeClr val="bg1"/>
                </a:solidFill>
              </a:rPr>
              <a:t>采用类似</a:t>
            </a:r>
            <a:r>
              <a:rPr lang="en-US" altLang="zh-CN" sz="1200" dirty="0">
                <a:solidFill>
                  <a:schemeClr val="bg1"/>
                </a:solidFill>
              </a:rPr>
              <a:t>Excel</a:t>
            </a:r>
            <a:r>
              <a:rPr lang="zh-CN" altLang="zh-CN" sz="1200" dirty="0">
                <a:solidFill>
                  <a:schemeClr val="bg1"/>
                </a:solidFill>
              </a:rPr>
              <a:t>表格的方式输入与管理数据</a:t>
            </a:r>
            <a:r>
              <a:rPr lang="zh-CN" altLang="zh-CN" sz="1200" dirty="0" smtClean="0">
                <a:solidFill>
                  <a:schemeClr val="bg1"/>
                </a:solidFill>
              </a:rPr>
              <a:t>，</a:t>
            </a:r>
            <a:r>
              <a:rPr lang="zh-CN" altLang="en-US" sz="1200" dirty="0" smtClean="0">
                <a:solidFill>
                  <a:schemeClr val="bg1"/>
                </a:solidFill>
              </a:rPr>
              <a:t>数据接口</a:t>
            </a:r>
            <a:r>
              <a:rPr lang="zh-CN" altLang="zh-CN" sz="1200" dirty="0" smtClean="0">
                <a:solidFill>
                  <a:schemeClr val="bg1"/>
                </a:solidFill>
              </a:rPr>
              <a:t>较为</a:t>
            </a:r>
            <a:r>
              <a:rPr lang="zh-CN" altLang="zh-CN" sz="1200" dirty="0">
                <a:solidFill>
                  <a:schemeClr val="bg1"/>
                </a:solidFill>
              </a:rPr>
              <a:t>通用，能方便地从其他数据库中读入数据</a:t>
            </a:r>
            <a:r>
              <a:rPr lang="zh-CN" altLang="zh-CN" sz="1200" dirty="0" smtClean="0">
                <a:solidFill>
                  <a:schemeClr val="bg1"/>
                </a:solidFill>
              </a:rPr>
              <a:t>。</a:t>
            </a:r>
            <a:r>
              <a:rPr lang="zh-CN" altLang="zh-CN" sz="1200" dirty="0">
                <a:solidFill>
                  <a:schemeClr val="bg1"/>
                </a:solidFill>
              </a:rPr>
              <a:t>突出的特点是操作界面友好，且输出结果美观。</a:t>
            </a:r>
            <a:endParaRPr lang="zh-CN" altLang="en-US" sz="1200" dirty="0">
              <a:solidFill>
                <a:schemeClr val="bg1"/>
              </a:solidFill>
            </a:endParaRPr>
          </a:p>
        </p:txBody>
      </p:sp>
      <p:sp>
        <p:nvSpPr>
          <p:cNvPr id="54" name="矩形 53"/>
          <p:cNvSpPr/>
          <p:nvPr/>
        </p:nvSpPr>
        <p:spPr>
          <a:xfrm>
            <a:off x="2800231" y="3971165"/>
            <a:ext cx="5501504" cy="461665"/>
          </a:xfrm>
          <a:prstGeom prst="rect">
            <a:avLst/>
          </a:prstGeom>
        </p:spPr>
        <p:txBody>
          <a:bodyPr wrap="square">
            <a:spAutoFit/>
          </a:bodyPr>
          <a:lstStyle/>
          <a:p>
            <a:r>
              <a:rPr lang="en-US" altLang="zh-CN" sz="1200" dirty="0">
                <a:solidFill>
                  <a:schemeClr val="bg1"/>
                </a:solidFill>
              </a:rPr>
              <a:t>Clementine</a:t>
            </a:r>
            <a:r>
              <a:rPr lang="zh-CN" altLang="zh-CN" sz="1200" dirty="0">
                <a:solidFill>
                  <a:schemeClr val="bg1"/>
                </a:solidFill>
              </a:rPr>
              <a:t>提供出色、广泛的</a:t>
            </a:r>
            <a:r>
              <a:rPr lang="zh-CN" altLang="en-US" sz="1200" dirty="0">
                <a:solidFill>
                  <a:schemeClr val="bg1"/>
                </a:solidFill>
              </a:rPr>
              <a:t>数据挖掘技术，</a:t>
            </a:r>
            <a:r>
              <a:rPr lang="zh-CN" altLang="zh-CN" sz="1200" dirty="0">
                <a:solidFill>
                  <a:schemeClr val="bg1"/>
                </a:solidFill>
              </a:rPr>
              <a:t>确保用恰当的分析技术来处理相应的商业问题，得到最优的结果以应对随时出现的问题。</a:t>
            </a:r>
            <a:endParaRPr lang="zh-CN" altLang="en-US" sz="1200" dirty="0">
              <a:solidFill>
                <a:schemeClr val="bg1"/>
              </a:solidFill>
            </a:endParaRPr>
          </a:p>
        </p:txBody>
      </p:sp>
      <p:sp>
        <p:nvSpPr>
          <p:cNvPr id="55" name="矩形 54"/>
          <p:cNvSpPr/>
          <p:nvPr/>
        </p:nvSpPr>
        <p:spPr>
          <a:xfrm>
            <a:off x="2800231" y="4697029"/>
            <a:ext cx="5501504" cy="461665"/>
          </a:xfrm>
          <a:prstGeom prst="rect">
            <a:avLst/>
          </a:prstGeom>
        </p:spPr>
        <p:txBody>
          <a:bodyPr wrap="square">
            <a:spAutoFit/>
          </a:bodyPr>
          <a:lstStyle/>
          <a:p>
            <a:r>
              <a:rPr lang="en-US" altLang="zh-CN" sz="1200" dirty="0" err="1">
                <a:solidFill>
                  <a:schemeClr val="bg1"/>
                </a:solidFill>
              </a:rPr>
              <a:t>RapidMiner</a:t>
            </a:r>
            <a:r>
              <a:rPr lang="zh-CN" altLang="zh-CN" sz="1200" dirty="0">
                <a:solidFill>
                  <a:schemeClr val="bg1"/>
                </a:solidFill>
              </a:rPr>
              <a:t>并不支持分析流程图方式，当包含的运算符比较多时就不容易查看</a:t>
            </a:r>
            <a:r>
              <a:rPr lang="zh-CN" altLang="zh-CN" sz="1200" dirty="0" smtClean="0">
                <a:solidFill>
                  <a:schemeClr val="bg1"/>
                </a:solidFill>
              </a:rPr>
              <a:t>；具有</a:t>
            </a:r>
            <a:r>
              <a:rPr lang="zh-CN" altLang="zh-CN" sz="1200" dirty="0">
                <a:solidFill>
                  <a:schemeClr val="bg1"/>
                </a:solidFill>
              </a:rPr>
              <a:t>丰富的数据挖掘分析和算法功能，常用于解决各种商业关键</a:t>
            </a:r>
            <a:r>
              <a:rPr lang="zh-CN" altLang="zh-CN" sz="1200" dirty="0" smtClean="0">
                <a:solidFill>
                  <a:schemeClr val="bg1"/>
                </a:solidFill>
              </a:rPr>
              <a:t>问题</a:t>
            </a:r>
            <a:r>
              <a:rPr lang="zh-CN" altLang="en-US" sz="1200" dirty="0" smtClean="0">
                <a:solidFill>
                  <a:schemeClr val="bg1"/>
                </a:solidFill>
              </a:rPr>
              <a:t>。</a:t>
            </a:r>
            <a:endParaRPr lang="zh-CN" altLang="en-US" sz="1200" dirty="0">
              <a:solidFill>
                <a:schemeClr val="bg1"/>
              </a:solidFill>
            </a:endParaRPr>
          </a:p>
        </p:txBody>
      </p:sp>
      <p:sp>
        <p:nvSpPr>
          <p:cNvPr id="56" name="矩形 55"/>
          <p:cNvSpPr/>
          <p:nvPr/>
        </p:nvSpPr>
        <p:spPr>
          <a:xfrm>
            <a:off x="2800231" y="2378035"/>
            <a:ext cx="5595772" cy="461665"/>
          </a:xfrm>
          <a:prstGeom prst="rect">
            <a:avLst/>
          </a:prstGeom>
        </p:spPr>
        <p:txBody>
          <a:bodyPr wrap="square">
            <a:spAutoFit/>
          </a:bodyPr>
          <a:lstStyle/>
          <a:p>
            <a:r>
              <a:rPr lang="zh-CN" altLang="zh-CN" sz="1200" dirty="0" smtClean="0">
                <a:solidFill>
                  <a:schemeClr val="bg1"/>
                </a:solidFill>
              </a:rPr>
              <a:t>公开</a:t>
            </a:r>
            <a:r>
              <a:rPr lang="zh-CN" altLang="zh-CN" sz="1200" dirty="0">
                <a:solidFill>
                  <a:schemeClr val="bg1"/>
                </a:solidFill>
              </a:rPr>
              <a:t>的数据挖掘工作平台，集成大量能承担数据挖掘任务的机器学习算法，包括对数据进行预处理、分类、回归、聚类、</a:t>
            </a:r>
            <a:r>
              <a:rPr lang="zh-CN" altLang="en-US" sz="1200" dirty="0">
                <a:solidFill>
                  <a:schemeClr val="bg1"/>
                </a:solidFill>
              </a:rPr>
              <a:t>关联规则</a:t>
            </a:r>
            <a:r>
              <a:rPr lang="zh-CN" altLang="zh-CN" sz="1200" dirty="0">
                <a:solidFill>
                  <a:schemeClr val="bg1"/>
                </a:solidFill>
              </a:rPr>
              <a:t>，以及交互式界面上的可视化。</a:t>
            </a:r>
            <a:endParaRPr lang="zh-CN" altLang="zh-CN" sz="1200" dirty="0">
              <a:solidFill>
                <a:schemeClr val="bg1"/>
              </a:solidFill>
            </a:endParaRPr>
          </a:p>
        </p:txBody>
      </p:sp>
      <p:sp>
        <p:nvSpPr>
          <p:cNvPr id="57" name="矩形 56"/>
          <p:cNvSpPr/>
          <p:nvPr/>
        </p:nvSpPr>
        <p:spPr>
          <a:xfrm>
            <a:off x="2828512" y="5496372"/>
            <a:ext cx="4572000" cy="276999"/>
          </a:xfrm>
          <a:prstGeom prst="rect">
            <a:avLst/>
          </a:prstGeom>
        </p:spPr>
        <p:txBody>
          <a:bodyPr>
            <a:spAutoFit/>
          </a:bodyPr>
          <a:lstStyle/>
          <a:p>
            <a:r>
              <a:rPr lang="zh-CN" altLang="zh-CN" sz="1200" dirty="0">
                <a:solidFill>
                  <a:schemeClr val="bg1"/>
                </a:solidFill>
              </a:rPr>
              <a:t>流行的数据挖掘软件还包括</a:t>
            </a:r>
            <a:r>
              <a:rPr lang="en-US" altLang="zh-CN" sz="1200" dirty="0">
                <a:solidFill>
                  <a:schemeClr val="bg1"/>
                </a:solidFill>
              </a:rPr>
              <a:t>Orange</a:t>
            </a:r>
            <a:r>
              <a:rPr lang="zh-CN" altLang="zh-CN" sz="1200" dirty="0">
                <a:solidFill>
                  <a:schemeClr val="bg1"/>
                </a:solidFill>
              </a:rPr>
              <a:t>、</a:t>
            </a:r>
            <a:r>
              <a:rPr lang="en-US" altLang="zh-CN" sz="1200" dirty="0" err="1">
                <a:solidFill>
                  <a:schemeClr val="bg1"/>
                </a:solidFill>
              </a:rPr>
              <a:t>Knime</a:t>
            </a:r>
            <a:r>
              <a:rPr lang="zh-CN" altLang="zh-CN" sz="1200" dirty="0">
                <a:solidFill>
                  <a:schemeClr val="bg1"/>
                </a:solidFill>
              </a:rPr>
              <a:t>、</a:t>
            </a:r>
            <a:r>
              <a:rPr lang="en-US" altLang="zh-CN" sz="1200" dirty="0">
                <a:solidFill>
                  <a:schemeClr val="bg1"/>
                </a:solidFill>
              </a:rPr>
              <a:t>Keel</a:t>
            </a:r>
            <a:r>
              <a:rPr lang="zh-CN" altLang="zh-CN" sz="1200" dirty="0">
                <a:solidFill>
                  <a:schemeClr val="bg1"/>
                </a:solidFill>
              </a:rPr>
              <a:t>与</a:t>
            </a:r>
            <a:r>
              <a:rPr lang="en-US" altLang="zh-CN" sz="1200" dirty="0">
                <a:solidFill>
                  <a:schemeClr val="bg1"/>
                </a:solidFill>
              </a:rPr>
              <a:t>Tanagra</a:t>
            </a:r>
            <a:r>
              <a:rPr lang="zh-CN" altLang="zh-CN" sz="1200" dirty="0">
                <a:solidFill>
                  <a:schemeClr val="bg1"/>
                </a:solidFill>
              </a:rPr>
              <a:t>等</a:t>
            </a:r>
            <a:endParaRPr lang="zh-CN" altLang="en-US" sz="1200" dirty="0">
              <a:solidFill>
                <a:schemeClr val="bg1"/>
              </a:solidFill>
            </a:endParaRPr>
          </a:p>
        </p:txBody>
      </p:sp>
      <p:pic>
        <p:nvPicPr>
          <p:cNvPr id="40"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46" name="31 CuadroTexto"/>
          <p:cNvSpPr txBox="1"/>
          <p:nvPr/>
        </p:nvSpPr>
        <p:spPr>
          <a:xfrm>
            <a:off x="4729199" y="6267161"/>
            <a:ext cx="37382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rPr>
              <a:t>39</a:t>
            </a:r>
            <a:endParaRPr lang="es-ES" sz="1200" b="1" dirty="0">
              <a:solidFill>
                <a:schemeClr val="bg1">
                  <a:lumMod val="50000"/>
                </a:schemeClr>
              </a:solidFill>
              <a:latin typeface="+mn-lt"/>
            </a:endParaRPr>
          </a:p>
        </p:txBody>
      </p:sp>
      <p:pic>
        <p:nvPicPr>
          <p:cNvPr id="47"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65" name="文本框 40"/>
          <p:cNvSpPr txBox="1"/>
          <p:nvPr/>
        </p:nvSpPr>
        <p:spPr>
          <a:xfrm>
            <a:off x="399253" y="828381"/>
            <a:ext cx="2198038" cy="369332"/>
          </a:xfrm>
          <a:prstGeom prst="rect">
            <a:avLst/>
          </a:prstGeom>
          <a:noFill/>
        </p:spPr>
        <p:txBody>
          <a:bodyPr wrap="none" rtlCol="0">
            <a:spAutoFit/>
          </a:bodyPr>
          <a:lstStyle/>
          <a:p>
            <a:r>
              <a:rPr lang="en-US" altLang="zh-CN" b="1" dirty="0" smtClean="0">
                <a:solidFill>
                  <a:srgbClr val="3D89BC"/>
                </a:solidFill>
              </a:rPr>
              <a:t>3.1.4 </a:t>
            </a:r>
            <a:r>
              <a:rPr lang="zh-CN" altLang="en-US" b="1" dirty="0" smtClean="0">
                <a:solidFill>
                  <a:srgbClr val="3D89BC"/>
                </a:solidFill>
              </a:rPr>
              <a:t>数据挖掘工具</a:t>
            </a:r>
            <a:endParaRPr lang="zh-CN" altLang="zh-CN" b="1" dirty="0">
              <a:solidFill>
                <a:srgbClr val="3D89BC"/>
              </a:solidFill>
            </a:endParaRPr>
          </a:p>
        </p:txBody>
      </p:sp>
      <p:sp>
        <p:nvSpPr>
          <p:cNvPr id="66" name="椭圆 65"/>
          <p:cNvSpPr/>
          <p:nvPr/>
        </p:nvSpPr>
        <p:spPr>
          <a:xfrm>
            <a:off x="293525" y="946406"/>
            <a:ext cx="127327" cy="1273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9315</Words>
  <Application>WPS 演示</Application>
  <PresentationFormat>全屏显示(4:3)</PresentationFormat>
  <Paragraphs>1017</Paragraphs>
  <Slides>40</Slides>
  <Notes>20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58</vt:i4>
      </vt:variant>
      <vt:variant>
        <vt:lpstr>幻灯片标题</vt:lpstr>
      </vt:variant>
      <vt:variant>
        <vt:i4>40</vt:i4>
      </vt:variant>
    </vt:vector>
  </HeadingPairs>
  <TitlesOfParts>
    <vt:vector size="106" baseType="lpstr">
      <vt:lpstr>Arial</vt:lpstr>
      <vt:lpstr>宋体</vt:lpstr>
      <vt:lpstr>Wingdings</vt:lpstr>
      <vt:lpstr>微软雅黑</vt:lpstr>
      <vt:lpstr>Arial Unicode MS</vt:lpstr>
      <vt:lpstr>Calibri</vt:lpstr>
      <vt:lpstr>Times New Roman</vt:lpstr>
      <vt:lpstr>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suy</cp:lastModifiedBy>
  <cp:revision>407</cp:revision>
  <dcterms:created xsi:type="dcterms:W3CDTF">2015-11-23T03:31:00Z</dcterms:created>
  <dcterms:modified xsi:type="dcterms:W3CDTF">2017-06-29T07:30:54Z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